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7" r:id="rId2"/>
    <p:sldMasterId id="2147483805" r:id="rId3"/>
    <p:sldMasterId id="2147483833" r:id="rId4"/>
  </p:sldMasterIdLst>
  <p:notesMasterIdLst>
    <p:notesMasterId r:id="rId94"/>
  </p:notesMasterIdLst>
  <p:sldIdLst>
    <p:sldId id="2146" r:id="rId5"/>
    <p:sldId id="1979422373" r:id="rId6"/>
    <p:sldId id="1979422380" r:id="rId7"/>
    <p:sldId id="1979422381" r:id="rId8"/>
    <p:sldId id="550144239" r:id="rId9"/>
    <p:sldId id="5609" r:id="rId10"/>
    <p:sldId id="1979422382" r:id="rId11"/>
    <p:sldId id="1979422383" r:id="rId12"/>
    <p:sldId id="1979422385" r:id="rId13"/>
    <p:sldId id="1979422384" r:id="rId14"/>
    <p:sldId id="2293" r:id="rId15"/>
    <p:sldId id="2629" r:id="rId16"/>
    <p:sldId id="274" r:id="rId17"/>
    <p:sldId id="1979422386" r:id="rId18"/>
    <p:sldId id="1979422396" r:id="rId19"/>
    <p:sldId id="476" r:id="rId20"/>
    <p:sldId id="1979422395" r:id="rId21"/>
    <p:sldId id="1979422399" r:id="rId22"/>
    <p:sldId id="550144249" r:id="rId23"/>
    <p:sldId id="550144246" r:id="rId24"/>
    <p:sldId id="550144272" r:id="rId25"/>
    <p:sldId id="302" r:id="rId26"/>
    <p:sldId id="550144269" r:id="rId27"/>
    <p:sldId id="1979422401" r:id="rId28"/>
    <p:sldId id="5641" r:id="rId29"/>
    <p:sldId id="5644" r:id="rId30"/>
    <p:sldId id="5645" r:id="rId31"/>
    <p:sldId id="5646" r:id="rId32"/>
    <p:sldId id="5647" r:id="rId33"/>
    <p:sldId id="1979422402" r:id="rId34"/>
    <p:sldId id="1979422387" r:id="rId35"/>
    <p:sldId id="550144281" r:id="rId36"/>
    <p:sldId id="257" r:id="rId37"/>
    <p:sldId id="383" r:id="rId38"/>
    <p:sldId id="417" r:id="rId39"/>
    <p:sldId id="482" r:id="rId40"/>
    <p:sldId id="1979422388" r:id="rId41"/>
    <p:sldId id="444" r:id="rId42"/>
    <p:sldId id="481" r:id="rId43"/>
    <p:sldId id="1979422403" r:id="rId44"/>
    <p:sldId id="490" r:id="rId45"/>
    <p:sldId id="491" r:id="rId46"/>
    <p:sldId id="2226" r:id="rId47"/>
    <p:sldId id="2227" r:id="rId48"/>
    <p:sldId id="2231" r:id="rId49"/>
    <p:sldId id="2229" r:id="rId50"/>
    <p:sldId id="6143" r:id="rId51"/>
    <p:sldId id="297" r:id="rId52"/>
    <p:sldId id="6144" r:id="rId53"/>
    <p:sldId id="260" r:id="rId54"/>
    <p:sldId id="6145" r:id="rId55"/>
    <p:sldId id="259" r:id="rId56"/>
    <p:sldId id="385" r:id="rId57"/>
    <p:sldId id="384" r:id="rId58"/>
    <p:sldId id="414" r:id="rId59"/>
    <p:sldId id="386" r:id="rId60"/>
    <p:sldId id="387" r:id="rId61"/>
    <p:sldId id="388" r:id="rId62"/>
    <p:sldId id="389" r:id="rId63"/>
    <p:sldId id="390" r:id="rId64"/>
    <p:sldId id="391" r:id="rId65"/>
    <p:sldId id="392" r:id="rId66"/>
    <p:sldId id="393" r:id="rId67"/>
    <p:sldId id="394" r:id="rId68"/>
    <p:sldId id="485" r:id="rId69"/>
    <p:sldId id="489" r:id="rId70"/>
    <p:sldId id="484" r:id="rId71"/>
    <p:sldId id="396" r:id="rId72"/>
    <p:sldId id="397" r:id="rId73"/>
    <p:sldId id="400" r:id="rId74"/>
    <p:sldId id="401" r:id="rId75"/>
    <p:sldId id="402" r:id="rId76"/>
    <p:sldId id="403" r:id="rId77"/>
    <p:sldId id="483" r:id="rId78"/>
    <p:sldId id="404" r:id="rId79"/>
    <p:sldId id="405" r:id="rId80"/>
    <p:sldId id="408" r:id="rId81"/>
    <p:sldId id="409" r:id="rId82"/>
    <p:sldId id="410" r:id="rId83"/>
    <p:sldId id="411" r:id="rId84"/>
    <p:sldId id="418" r:id="rId85"/>
    <p:sldId id="415" r:id="rId86"/>
    <p:sldId id="412" r:id="rId87"/>
    <p:sldId id="413" r:id="rId88"/>
    <p:sldId id="486" r:id="rId89"/>
    <p:sldId id="487" r:id="rId90"/>
    <p:sldId id="488" r:id="rId91"/>
    <p:sldId id="273" r:id="rId92"/>
    <p:sldId id="288" r:id="rId9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83" autoAdjust="0"/>
    <p:restoredTop sz="94660"/>
  </p:normalViewPr>
  <p:slideViewPr>
    <p:cSldViewPr snapToGrid="0">
      <p:cViewPr varScale="1">
        <p:scale>
          <a:sx n="122" d="100"/>
          <a:sy n="122" d="100"/>
        </p:scale>
        <p:origin x="240" y="240"/>
      </p:cViewPr>
      <p:guideLst>
        <p:guide orient="horz" pos="2183"/>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94158-5411-40D4-9C36-580967282EAA}" type="datetimeFigureOut">
              <a:rPr kumimoji="1" lang="ja-JP" altLang="en-US" smtClean="0"/>
              <a:t>2020/5/13</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23053-697C-4079-AEF7-450DCEBEC613}" type="slidenum">
              <a:rPr kumimoji="1" lang="ja-JP" altLang="en-US" smtClean="0"/>
              <a:t>‹#›</a:t>
            </a:fld>
            <a:endParaRPr kumimoji="1" lang="ja-JP" altLang="en-US"/>
          </a:p>
        </p:txBody>
      </p:sp>
    </p:spTree>
    <p:extLst>
      <p:ext uri="{BB962C8B-B14F-4D97-AF65-F5344CB8AC3E}">
        <p14:creationId xmlns:p14="http://schemas.microsoft.com/office/powerpoint/2010/main" val="16020843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0200"/>
            <a:ext cx="5486400" cy="3086100"/>
          </a:xfrm>
        </p:spPr>
      </p:sp>
      <p:sp>
        <p:nvSpPr>
          <p:cNvPr id="3" name="Notes Placeholder 2"/>
          <p:cNvSpPr>
            <a:spLocks noGrp="1"/>
          </p:cNvSpPr>
          <p:nvPr>
            <p:ph type="body" idx="1"/>
          </p:nvPr>
        </p:nvSpPr>
        <p:spPr>
          <a:xfrm>
            <a:off x="685800" y="3416300"/>
            <a:ext cx="5486400" cy="3600450"/>
          </a:xfrm>
        </p:spPr>
        <p:txBody>
          <a:bodyPr/>
          <a:lstStyle/>
          <a:p>
            <a:r>
              <a:rPr lang="en-US" dirty="0" err="1"/>
              <a:t>Thnakyou</a:t>
            </a:r>
            <a:r>
              <a:rPr lang="en-US" baseline="0" dirty="0"/>
              <a:t> for join us today</a:t>
            </a:r>
          </a:p>
          <a:p>
            <a:r>
              <a:rPr lang="en-US" baseline="0" dirty="0"/>
              <a:t>We’re excited to take you our cloud collaboration announcements for April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F4256-0E95-684E-A39B-E3B4CFDD6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825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166770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338157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28726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404">
              <a:defRPr/>
            </a:pPr>
            <a:r>
              <a:rPr lang="en-US" sz="1000" baseline="0" dirty="0">
                <a:latin typeface="CiscoSansTT ExtraLight" pitchFamily="34" charset="0"/>
                <a:cs typeface="CiscoSansTT ExtraLight" pitchFamily="34" charset="0"/>
              </a:rPr>
              <a:t>Cisco Webex leads the competition in interactivity, savings in cost and time, and service quality.  </a:t>
            </a:r>
          </a:p>
          <a:p>
            <a:pPr defTabSz="899404">
              <a:defRPr/>
            </a:pPr>
            <a:endParaRPr lang="en-US" sz="1000" baseline="0" dirty="0">
              <a:latin typeface="CiscoSansTT ExtraLight" pitchFamily="34" charset="0"/>
              <a:cs typeface="CiscoSansTT ExtraLight" pitchFamily="34" charset="0"/>
            </a:endParaRPr>
          </a:p>
          <a:p>
            <a:pPr marL="224851" indent="-224851" defTabSz="899404">
              <a:buFont typeface="Wingdings" pitchFamily="2" charset="2"/>
              <a:buChar char="§"/>
              <a:defRPr/>
            </a:pPr>
            <a:r>
              <a:rPr lang="en-US" sz="1000" baseline="0" dirty="0">
                <a:latin typeface="CiscoSansTT ExtraLight" pitchFamily="34" charset="0"/>
                <a:cs typeface="CiscoSansTT ExtraLight" pitchFamily="34" charset="0"/>
              </a:rPr>
              <a:t>Interactivity:  As we discussed earlier, Webex Training was built for a high degree of interactivity. No other solution offers a combination of high-quality video along with innovative features such as hands-on lab, breakout rooms, and threaded Q&amp;A.  </a:t>
            </a:r>
          </a:p>
          <a:p>
            <a:pPr marL="224851" indent="-224851" defTabSz="899404">
              <a:defRPr/>
            </a:pPr>
            <a:endParaRPr lang="en-US" sz="1000" baseline="0" dirty="0">
              <a:latin typeface="CiscoSansTT ExtraLight" pitchFamily="34" charset="0"/>
              <a:cs typeface="CiscoSansTT ExtraLight" pitchFamily="34" charset="0"/>
            </a:endParaRPr>
          </a:p>
          <a:p>
            <a:pPr marL="224851" indent="-224851" defTabSz="899404">
              <a:buFont typeface="Wingdings" pitchFamily="2" charset="2"/>
              <a:buChar char="§"/>
              <a:defRPr/>
            </a:pPr>
            <a:r>
              <a:rPr lang="en-US" sz="1000" baseline="0" dirty="0">
                <a:latin typeface="CiscoSansTT ExtraLight" pitchFamily="34" charset="0"/>
                <a:cs typeface="CiscoSansTT ExtraLight" pitchFamily="34" charset="0"/>
              </a:rPr>
              <a:t>Reduced Training Cost and Process Complexity: Organizations that have transitioned from on-site training to online training with </a:t>
            </a:r>
            <a:r>
              <a:rPr lang="en-US" sz="1000" dirty="0">
                <a:latin typeface="CiscoSansTT ExtraLight" pitchFamily="34" charset="0"/>
                <a:cs typeface="CiscoSansTT ExtraLight" pitchFamily="34" charset="0"/>
              </a:rPr>
              <a:t>Webex Training</a:t>
            </a:r>
            <a:r>
              <a:rPr lang="en-US" sz="1000" baseline="0" dirty="0">
                <a:latin typeface="CiscoSansTT ExtraLight" pitchFamily="34" charset="0"/>
                <a:cs typeface="CiscoSansTT ExtraLight" pitchFamily="34" charset="0"/>
              </a:rPr>
              <a:t> </a:t>
            </a:r>
            <a:r>
              <a:rPr lang="en-US" sz="1000" dirty="0">
                <a:latin typeface="CiscoSansTT ExtraLight" pitchFamily="34" charset="0"/>
                <a:cs typeface="CiscoSansTT ExtraLight" pitchFamily="34" charset="0"/>
              </a:rPr>
              <a:t>have saved thousands of dollars in hard and soft costs. In addition to savings in venues and travel, Webex Training</a:t>
            </a:r>
            <a:r>
              <a:rPr lang="en-US" sz="1000" baseline="0" dirty="0">
                <a:latin typeface="CiscoSansTT ExtraLight" pitchFamily="34" charset="0"/>
                <a:cs typeface="CiscoSansTT ExtraLight" pitchFamily="34" charset="0"/>
              </a:rPr>
              <a:t> </a:t>
            </a:r>
            <a:r>
              <a:rPr lang="en-US" sz="1000" dirty="0">
                <a:latin typeface="CiscoSansTT ExtraLight" pitchFamily="34" charset="0"/>
                <a:cs typeface="CiscoSansTT ExtraLight" pitchFamily="34" charset="0"/>
              </a:rPr>
              <a:t>increases productivity for attendees and lessens administrative burden for training organizers. With Webex Training, every step of the training process – from registration to event set-up to post-event follow up – is automated and easy. Instead of spending time on logistical and administrative tasks, organizers can focus on content development and delivering more training. </a:t>
            </a:r>
          </a:p>
          <a:p>
            <a:pPr marL="224851" indent="-224851" defTabSz="899404">
              <a:defRPr/>
            </a:pPr>
            <a:endParaRPr lang="en-US" sz="1000" baseline="0" dirty="0">
              <a:latin typeface="CiscoSansTT ExtraLight" pitchFamily="34" charset="0"/>
              <a:cs typeface="CiscoSansTT ExtraLight" pitchFamily="34" charset="0"/>
            </a:endParaRPr>
          </a:p>
          <a:p>
            <a:pPr marL="224851" indent="-224851" defTabSz="899404">
              <a:buFont typeface="Wingdings" pitchFamily="2" charset="2"/>
              <a:buChar char="§"/>
              <a:defRPr/>
            </a:pPr>
            <a:r>
              <a:rPr lang="en-US" sz="1000" baseline="0" dirty="0">
                <a:latin typeface="CiscoSansTT ExtraLight" pitchFamily="34" charset="0"/>
                <a:cs typeface="CiscoSansTT ExtraLight" pitchFamily="34" charset="0"/>
              </a:rPr>
              <a:t>Finally, you can be assured of enterprise-grade reliability, scalability and security with Cisco Webex. Cisco Webex is a global network of fully redundant, high-performance data centers, Cisco Webex has historically delivered better than 99.99% uptime. Whether you are training just a handful of people or up to 1,000 or more attendees, you can be confident of excellent audio quality and high-performance data and video sharing.</a:t>
            </a:r>
          </a:p>
          <a:p>
            <a:endParaRPr lang="en-US" sz="1000" dirty="0">
              <a:latin typeface="CiscoSansTT ExtraLight" pitchFamily="34" charset="0"/>
              <a:ea typeface="ＭＳ Ｐゴシック" charset="-128"/>
              <a:cs typeface="CiscoSansTT ExtraLight" pitchFamily="34" charset="0"/>
            </a:endParaRPr>
          </a:p>
          <a:p>
            <a:endParaRPr lang="en-US" sz="1000" dirty="0">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A1FA6-25DE-9E4E-A34D-CF67DE7DBDC7}"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sz="1200" b="0" i="0" u="none" strike="noStrike" kern="1200" cap="none" spc="0" normalizeH="0" baseline="0" noProof="0" dirty="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4215592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aseline="0" dirty="0">
                <a:latin typeface="CiscoSansTT ExtraLight" pitchFamily="34" charset="0"/>
                <a:cs typeface="CiscoSansTT ExtraLight" pitchFamily="34" charset="0"/>
              </a:rPr>
              <a:t>Just about any group or department within an organization can benefit from Webex Training. It can be used for higher education, continuing professional training, technical and vocational schools, and much more.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FAD287-3A13-4110-B120-4E740B0431CF}"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en-US" sz="1200" b="0" i="0" u="none" strike="noStrike" kern="1200" cap="none" spc="0" normalizeH="0" baseline="0" noProof="0" dirty="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2155559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5FAD287-3A13-4110-B120-4E740B0431C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184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215908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299743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255888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dirty="0">
              <a:latin typeface="CiscoSansTT ExtraLight" pitchFamily="34" charset="0"/>
              <a:cs typeface="CiscoSansTT ExtraLight" pitchFamily="34" charset="0"/>
            </a:endParaRPr>
          </a:p>
        </p:txBody>
      </p:sp>
    </p:spTree>
    <p:extLst>
      <p:ext uri="{BB962C8B-B14F-4D97-AF65-F5344CB8AC3E}">
        <p14:creationId xmlns:p14="http://schemas.microsoft.com/office/powerpoint/2010/main" val="4027011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1613534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latin typeface="Meiryo" panose="020B0604030504040204" pitchFamily="34" charset="-128"/>
              <a:ea typeface="Meiryo" panose="020B0604030504040204" pitchFamily="34" charset="-128"/>
              <a:cs typeface="+mn-cs"/>
            </a:endParaRPr>
          </a:p>
          <a:p>
            <a:endParaRPr kumimoji="1" lang="ja-JP" altLang="en-US" sz="1200" kern="1200" dirty="0">
              <a:solidFill>
                <a:schemeClr val="tx1"/>
              </a:solidFill>
              <a:latin typeface="Meiryo" panose="020B0604030504040204" pitchFamily="34" charset="-128"/>
              <a:ea typeface="Meiryo" panose="020B0604030504040204" pitchFamily="34"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385602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649E705-25AC-414E-9F92-AC453AF9C536}" type="slidenum">
              <a:rPr kumimoji="1" lang="ja-JP" alt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ＭＳ Ｐゴシック" charset="0"/>
            </a:endParaRPr>
          </a:p>
        </p:txBody>
      </p:sp>
    </p:spTree>
    <p:extLst>
      <p:ext uri="{BB962C8B-B14F-4D97-AF65-F5344CB8AC3E}">
        <p14:creationId xmlns:p14="http://schemas.microsoft.com/office/powerpoint/2010/main" val="10887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6C9CF-17AE-BE4F-89A6-694BD50AF549}" type="slidenum">
              <a:rPr kumimoji="0" lang="en-US" sz="1200" b="0" i="0" u="none" strike="noStrike" kern="1200" cap="none" spc="0" normalizeH="0" baseline="0" noProof="0" smtClean="0">
                <a:ln>
                  <a:noFill/>
                </a:ln>
                <a:solidFill>
                  <a:prstClr val="black"/>
                </a:solidFill>
                <a:effectLst/>
                <a:uLnTx/>
                <a:uFillTx/>
                <a:latin typeface="Meiryo" panose="020B0604030504040204" pitchFamily="34" charset="-128"/>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Meiryo" panose="020B0604030504040204" pitchFamily="34" charset="-128"/>
              <a:ea typeface="ＭＳ Ｐゴシック" charset="0"/>
              <a:cs typeface="+mn-cs"/>
            </a:endParaRPr>
          </a:p>
        </p:txBody>
      </p:sp>
    </p:spTree>
    <p:extLst>
      <p:ext uri="{BB962C8B-B14F-4D97-AF65-F5344CB8AC3E}">
        <p14:creationId xmlns:p14="http://schemas.microsoft.com/office/powerpoint/2010/main" val="2827982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CB983A-B007-8F4D-94D0-87B4BA2FD28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3D42135-C3D6-B646-A431-91F885F78ECB}"/>
              </a:ext>
            </a:extLst>
          </p:cNvPr>
          <p:cNvSpPr/>
          <p:nvPr userDrawn="1"/>
        </p:nvSpPr>
        <p:spPr>
          <a:xfrm>
            <a:off x="7315200" y="5334000"/>
            <a:ext cx="4876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4AE2BAA0-6186-4C41-93C9-E1A82F8AA507}"/>
              </a:ext>
            </a:extLst>
          </p:cNvPr>
          <p:cNvSpPr>
            <a:spLocks noGrp="1"/>
          </p:cNvSpPr>
          <p:nvPr>
            <p:ph type="body" sz="quarter" idx="10" hasCustomPrompt="1"/>
          </p:nvPr>
        </p:nvSpPr>
        <p:spPr>
          <a:xfrm>
            <a:off x="1077913" y="1335761"/>
            <a:ext cx="10077450" cy="800341"/>
          </a:xfrm>
        </p:spPr>
        <p:txBody>
          <a:bodyPr anchor="t">
            <a:normAutofit/>
          </a:bodyPr>
          <a:lstStyle>
            <a:lvl1pPr marL="0" indent="0" algn="ctr">
              <a:buFontTx/>
              <a:buNone/>
              <a:defRPr sz="4600" b="0" i="0">
                <a:solidFill>
                  <a:schemeClr val="accent1"/>
                </a:solidFill>
                <a:latin typeface="CiscoSansTT ExtraLight" panose="020B0303020201020303" pitchFamily="34" charset="0"/>
                <a:cs typeface="CiscoSansTT ExtraLight" panose="020B0303020201020303" pitchFamily="34" charset="0"/>
              </a:defRPr>
            </a:lvl1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Presentation Title Goes Here</a:t>
            </a:r>
          </a:p>
        </p:txBody>
      </p:sp>
      <p:sp>
        <p:nvSpPr>
          <p:cNvPr id="15" name="Text Placeholder 13">
            <a:extLst>
              <a:ext uri="{FF2B5EF4-FFF2-40B4-BE49-F238E27FC236}">
                <a16:creationId xmlns:a16="http://schemas.microsoft.com/office/drawing/2014/main" id="{0A542F46-A655-EA43-BD5F-D1023CB6EB42}"/>
              </a:ext>
            </a:extLst>
          </p:cNvPr>
          <p:cNvSpPr>
            <a:spLocks noGrp="1"/>
          </p:cNvSpPr>
          <p:nvPr>
            <p:ph type="body" sz="quarter" idx="11" hasCustomPrompt="1"/>
          </p:nvPr>
        </p:nvSpPr>
        <p:spPr>
          <a:xfrm>
            <a:off x="1077913" y="2179174"/>
            <a:ext cx="10077450" cy="800341"/>
          </a:xfrm>
        </p:spPr>
        <p:txBody>
          <a:bodyPr anchor="t">
            <a:normAutofit/>
          </a:bodyPr>
          <a:lstStyle>
            <a:lvl1pPr marL="0" indent="0" algn="ctr">
              <a:buFontTx/>
              <a:buNone/>
              <a:defRPr sz="2200" b="0" i="0">
                <a:solidFill>
                  <a:schemeClr val="tx1"/>
                </a:solidFill>
                <a:latin typeface="CiscoSansTT ExtraLight" panose="020B0303020201020303" pitchFamily="34" charset="0"/>
                <a:cs typeface="CiscoSansTT ExtraLight" panose="020B0303020201020303" pitchFamily="34" charset="0"/>
              </a:defRPr>
            </a:lvl1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dirty="0"/>
              <a:t>Subtitle goes here</a:t>
            </a:r>
          </a:p>
        </p:txBody>
      </p:sp>
      <p:sp>
        <p:nvSpPr>
          <p:cNvPr id="16" name="Text Placeholder 13">
            <a:extLst>
              <a:ext uri="{FF2B5EF4-FFF2-40B4-BE49-F238E27FC236}">
                <a16:creationId xmlns:a16="http://schemas.microsoft.com/office/drawing/2014/main" id="{FEDEE933-D349-2E41-8E9C-1A493EBD8697}"/>
              </a:ext>
            </a:extLst>
          </p:cNvPr>
          <p:cNvSpPr>
            <a:spLocks noGrp="1"/>
          </p:cNvSpPr>
          <p:nvPr>
            <p:ph type="body" sz="quarter" idx="12" hasCustomPrompt="1"/>
          </p:nvPr>
        </p:nvSpPr>
        <p:spPr>
          <a:xfrm>
            <a:off x="857682" y="4760756"/>
            <a:ext cx="3782845" cy="1235783"/>
          </a:xfrm>
        </p:spPr>
        <p:txBody>
          <a:bodyPr anchor="t">
            <a:noAutofit/>
          </a:bodyPr>
          <a:lstStyle>
            <a:lvl1pPr marL="0" indent="0" algn="l">
              <a:buFontTx/>
              <a:buNone/>
              <a:defRPr sz="1600" b="0" i="0">
                <a:solidFill>
                  <a:schemeClr val="tx2"/>
                </a:solidFill>
                <a:latin typeface="CiscoSansTT ExtraLight" charset="0"/>
                <a:ea typeface="CiscoSansTT ExtraLight" charset="0"/>
                <a:cs typeface="CiscoSansTT ExtraLight" charset="0"/>
              </a:defRPr>
            </a:lvl1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a:lnSpc>
                <a:spcPct val="100000"/>
              </a:lnSpc>
              <a:spcBef>
                <a:spcPts val="0"/>
              </a:spcBef>
            </a:pPr>
            <a:r>
              <a:rPr lang="en-US" dirty="0"/>
              <a:t>Speaker Name </a:t>
            </a:r>
          </a:p>
          <a:p>
            <a:pPr>
              <a:lnSpc>
                <a:spcPct val="100000"/>
              </a:lnSpc>
              <a:spcBef>
                <a:spcPts val="0"/>
              </a:spcBef>
            </a:pPr>
            <a:r>
              <a:rPr lang="en-US" dirty="0"/>
              <a:t>Speaker Title</a:t>
            </a:r>
          </a:p>
          <a:p>
            <a:pPr>
              <a:lnSpc>
                <a:spcPct val="100000"/>
              </a:lnSpc>
              <a:spcBef>
                <a:spcPts val="0"/>
              </a:spcBef>
            </a:pPr>
            <a:r>
              <a:rPr lang="en-US" dirty="0"/>
              <a:t>Date</a:t>
            </a:r>
          </a:p>
        </p:txBody>
      </p:sp>
      <p:sp>
        <p:nvSpPr>
          <p:cNvPr id="12" name="Rectangle 4">
            <a:extLst>
              <a:ext uri="{FF2B5EF4-FFF2-40B4-BE49-F238E27FC236}">
                <a16:creationId xmlns:a16="http://schemas.microsoft.com/office/drawing/2014/main" id="{C9260885-8B63-3347-8910-E512ED3EBAF0}"/>
              </a:ext>
            </a:extLst>
          </p:cNvPr>
          <p:cNvSpPr>
            <a:spLocks noChangeArrowheads="1"/>
          </p:cNvSpPr>
          <p:nvPr userDrawn="1"/>
        </p:nvSpPr>
        <p:spPr bwMode="ltGray">
          <a:xfrm>
            <a:off x="901407" y="6542762"/>
            <a:ext cx="5355230" cy="185296"/>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800" spc="20" baseline="0" dirty="0">
                <a:solidFill>
                  <a:schemeClr val="tx2">
                    <a:lumMod val="60000"/>
                    <a:lumOff val="40000"/>
                  </a:schemeClr>
                </a:solidFill>
                <a:latin typeface="CiscoSansTT" panose="020B0503020201020303" pitchFamily="34" charset="0"/>
                <a:ea typeface="+mn-ea"/>
                <a:cs typeface="CiscoSansTT" panose="020B0503020201020303" pitchFamily="34" charset="0"/>
              </a:rPr>
              <a:t>© 2</a:t>
            </a:r>
            <a:r>
              <a:rPr lang="en-US" sz="800" kern="800" spc="-50" baseline="0" dirty="0">
                <a:solidFill>
                  <a:schemeClr val="tx2">
                    <a:lumMod val="60000"/>
                    <a:lumOff val="40000"/>
                  </a:schemeClr>
                </a:solidFill>
                <a:latin typeface="CiscoSansTT" panose="020B0503020201020303" pitchFamily="34" charset="0"/>
                <a:ea typeface="+mn-ea"/>
                <a:cs typeface="CiscoSansTT" panose="020B0503020201020303" pitchFamily="34" charset="0"/>
              </a:rPr>
              <a:t>020 </a:t>
            </a:r>
            <a:r>
              <a:rPr lang="en-US" sz="800" spc="20" baseline="0" dirty="0">
                <a:solidFill>
                  <a:schemeClr val="tx2">
                    <a:lumMod val="60000"/>
                    <a:lumOff val="40000"/>
                  </a:schemeClr>
                </a:solidFill>
                <a:latin typeface="CiscoSansTT" panose="020B0503020201020303" pitchFamily="34" charset="0"/>
                <a:ea typeface="+mn-ea"/>
                <a:cs typeface="CiscoSansTT" panose="020B0503020201020303" pitchFamily="34" charset="0"/>
              </a:rPr>
              <a:t> Cisco and/or its affiliates. All rights reserved. Cisco Public</a:t>
            </a:r>
          </a:p>
        </p:txBody>
      </p:sp>
      <p:sp>
        <p:nvSpPr>
          <p:cNvPr id="13" name="Freeform 12"/>
          <p:cNvSpPr/>
          <p:nvPr userDrawn="1"/>
        </p:nvSpPr>
        <p:spPr>
          <a:xfrm>
            <a:off x="2348943" y="3586614"/>
            <a:ext cx="98982" cy="591458"/>
          </a:xfrm>
          <a:custGeom>
            <a:avLst/>
            <a:gdLst>
              <a:gd name="connsiteX0" fmla="*/ 98982 w 98982"/>
              <a:gd name="connsiteY0" fmla="*/ 0 h 591458"/>
              <a:gd name="connsiteX1" fmla="*/ 98982 w 98982"/>
              <a:gd name="connsiteY1" fmla="*/ 591458 h 591458"/>
              <a:gd name="connsiteX2" fmla="*/ 85248 w 98982"/>
              <a:gd name="connsiteY2" fmla="*/ 574813 h 591458"/>
              <a:gd name="connsiteX3" fmla="*/ 0 w 98982"/>
              <a:gd name="connsiteY3" fmla="*/ 295729 h 591458"/>
              <a:gd name="connsiteX4" fmla="*/ 85248 w 98982"/>
              <a:gd name="connsiteY4" fmla="*/ 16646 h 591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82" h="591458">
                <a:moveTo>
                  <a:pt x="98982" y="0"/>
                </a:moveTo>
                <a:lnTo>
                  <a:pt x="98982" y="591458"/>
                </a:lnTo>
                <a:lnTo>
                  <a:pt x="85248" y="574813"/>
                </a:lnTo>
                <a:cubicBezTo>
                  <a:pt x="31427" y="495147"/>
                  <a:pt x="0" y="399108"/>
                  <a:pt x="0" y="295729"/>
                </a:cubicBezTo>
                <a:cubicBezTo>
                  <a:pt x="0" y="192350"/>
                  <a:pt x="31427" y="96312"/>
                  <a:pt x="85248" y="1664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7886371" y="6156515"/>
            <a:ext cx="3510256" cy="369332"/>
          </a:xfrm>
          <a:prstGeom prst="rect">
            <a:avLst/>
          </a:prstGeom>
          <a:noFill/>
        </p:spPr>
        <p:txBody>
          <a:bodyPr wrap="none" rtlCol="0">
            <a:spAutoFit/>
          </a:bodyPr>
          <a:lstStyle/>
          <a:p>
            <a:r>
              <a:rPr lang="en-US" sz="1800" b="0" i="0" spc="20" baseline="0" dirty="0">
                <a:latin typeface="CiscoSansTT ExtraLight" charset="0"/>
                <a:ea typeface="CiscoSansTT ExtraLight" charset="0"/>
                <a:cs typeface="CiscoSansTT ExtraLight" charset="0"/>
              </a:rPr>
              <a:t>The </a:t>
            </a:r>
            <a:r>
              <a:rPr lang="en-US" sz="1800" b="0" i="0" spc="20" baseline="0">
                <a:latin typeface="CiscoSansTT ExtraLight" charset="0"/>
                <a:ea typeface="CiscoSansTT ExtraLight" charset="0"/>
                <a:cs typeface="CiscoSansTT ExtraLight" charset="0"/>
              </a:rPr>
              <a:t>more intuitive way to work.</a:t>
            </a:r>
            <a:endParaRPr lang="en-US" sz="1800" b="0" i="0" spc="20" baseline="0" dirty="0">
              <a:latin typeface="CiscoSansTT ExtraLight" charset="0"/>
              <a:ea typeface="CiscoSansTT ExtraLight" charset="0"/>
              <a:cs typeface="CiscoSansTT ExtraLight" charset="0"/>
            </a:endParaRPr>
          </a:p>
        </p:txBody>
      </p:sp>
    </p:spTree>
    <p:extLst>
      <p:ext uri="{BB962C8B-B14F-4D97-AF65-F5344CB8AC3E}">
        <p14:creationId xmlns:p14="http://schemas.microsoft.com/office/powerpoint/2010/main" val="32098129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2483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5093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447300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640228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8545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310081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10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729721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43237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81826604"/>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785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63651166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737838673"/>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dirty="0"/>
              <a:t>Click to edit Master text styles</a:t>
            </a:r>
          </a:p>
        </p:txBody>
      </p:sp>
      <p:sp>
        <p:nvSpPr>
          <p:cNvPr id="10" name="Rectangle 4"/>
          <p:cNvSpPr>
            <a:spLocks noChangeArrowheads="1"/>
          </p:cNvSpPr>
          <p:nvPr userDrawn="1"/>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28513383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85705293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8708112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47365962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592016515"/>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69841474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503480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573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216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rgbClr val="FFFFFF"/>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417939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303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solidFill>
                <a:latin typeface="Meiryo" panose="020B0604030504040204" pitchFamily="34" charset="-128"/>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solidFill>
                <a:latin typeface="Meiryo" panose="020B0604030504040204" pitchFamily="34" charset="-128"/>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solidFill>
                <a:latin typeface="Meiryo" panose="020B0604030504040204" pitchFamily="34" charset="-128"/>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eiryo" panose="020B0604030504040204" pitchFamily="34" charset="-128"/>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eiryo" panose="020B0604030504040204" pitchFamily="34" charset="-128"/>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bg1"/>
              </a:solidFill>
              <a:latin typeface="Meiryo" panose="020B0604030504040204" pitchFamily="34" charset="-128"/>
            </a:endParaRPr>
          </a:p>
        </p:txBody>
      </p:sp>
    </p:spTree>
    <p:extLst>
      <p:ext uri="{BB962C8B-B14F-4D97-AF65-F5344CB8AC3E}">
        <p14:creationId xmlns:p14="http://schemas.microsoft.com/office/powerpoint/2010/main" val="900249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eiryo" panose="020B0604030504040204" pitchFamily="34" charset="-128"/>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eiryo" panose="020B0604030504040204" pitchFamily="34" charset="-128"/>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815971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latin typeface="Meiryo" panose="020B0604030504040204" pitchFamily="34" charset="-128"/>
            </a:endParaRPr>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eiryo" panose="020B0604030504040204" pitchFamily="34" charset="-128"/>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759716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eiryo" panose="020B0604030504040204" pitchFamily="34" charset="-128"/>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2"/>
                </a:solidFill>
                <a:latin typeface="Meiryo" panose="020B0604030504040204" pitchFamily="34" charset="-128"/>
                <a:cs typeface="Meiryo" panose="020B0604030504040204" pitchFamily="34" charset="-128"/>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eiryo" panose="020B0604030504040204" pitchFamily="34" charset="-128"/>
                <a:cs typeface="CiscoSans Thin"/>
              </a:defRPr>
            </a:lvl1pPr>
          </a:lstStyle>
          <a:p>
            <a:r>
              <a:rPr lang="en-US" dirty="0"/>
              <a:t>Click to edit Master title style</a:t>
            </a:r>
          </a:p>
        </p:txBody>
      </p:sp>
    </p:spTree>
    <p:extLst>
      <p:ext uri="{BB962C8B-B14F-4D97-AF65-F5344CB8AC3E}">
        <p14:creationId xmlns:p14="http://schemas.microsoft.com/office/powerpoint/2010/main" val="283173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latin typeface="Meiryo" panose="020B0604030504040204" pitchFamily="34" charset="-128"/>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2"/>
                </a:solidFill>
                <a:latin typeface="Meiryo" panose="020B0604030504040204" pitchFamily="34" charset="-128"/>
                <a:cs typeface="Meiryo" panose="020B0604030504040204" pitchFamily="34" charset="-128"/>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eiryo" panose="020B0604030504040204" pitchFamily="34" charset="-128"/>
                <a:cs typeface="CiscoSans Thin"/>
              </a:defRPr>
            </a:lvl1pPr>
          </a:lstStyle>
          <a:p>
            <a:r>
              <a:rPr lang="en-US" dirty="0"/>
              <a:t>Click to edit Master title style</a:t>
            </a:r>
          </a:p>
        </p:txBody>
      </p:sp>
    </p:spTree>
    <p:extLst>
      <p:ext uri="{BB962C8B-B14F-4D97-AF65-F5344CB8AC3E}">
        <p14:creationId xmlns:p14="http://schemas.microsoft.com/office/powerpoint/2010/main" val="1780075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2"/>
                </a:solidFill>
                <a:latin typeface="Meiryo" panose="020B0604030504040204" pitchFamily="34" charset="-128"/>
                <a:cs typeface="Meiryo" panose="020B0604030504040204" pitchFamily="34" charset="-128"/>
              </a:defRPr>
            </a:lvl1pPr>
          </a:lstStyle>
          <a:p>
            <a:pPr lvl="0"/>
            <a:r>
              <a:rPr lang="en-US" noProof="0" dirty="0"/>
              <a:t>Drag picture to placeholder or click icon to add</a:t>
            </a:r>
          </a:p>
        </p:txBody>
      </p:sp>
      <p:sp>
        <p:nvSpPr>
          <p:cNvPr id="6" name="Text Placeholder 2"/>
          <p:cNvSpPr>
            <a:spLocks noGrp="1"/>
          </p:cNvSpPr>
          <p:nvPr>
            <p:ph type="body" sz="quarter" idx="11"/>
          </p:nvPr>
        </p:nvSpPr>
        <p:spPr bwMode="auto">
          <a:xfrm>
            <a:off x="666751" y="5215247"/>
            <a:ext cx="10852149" cy="700021"/>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tx2"/>
                </a:solidFill>
                <a:latin typeface="Meiryo" panose="020B0604030504040204" pitchFamily="34" charset="-128"/>
              </a:defRPr>
            </a:lvl1pPr>
          </a:lstStyle>
          <a:p>
            <a:pPr lvl="0"/>
            <a:r>
              <a:rPr lang="en-US" dirty="0"/>
              <a:t>Click to edit Master text styles</a:t>
            </a:r>
          </a:p>
        </p:txBody>
      </p:sp>
    </p:spTree>
    <p:extLst>
      <p:ext uri="{BB962C8B-B14F-4D97-AF65-F5344CB8AC3E}">
        <p14:creationId xmlns:p14="http://schemas.microsoft.com/office/powerpoint/2010/main" val="537596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2"/>
                </a:solidFill>
                <a:latin typeface="Meiryo" panose="020B0604030504040204" pitchFamily="34" charset="-128"/>
                <a:cs typeface="Meiryo" panose="020B0604030504040204" pitchFamily="34" charset="-128"/>
              </a:defRPr>
            </a:lvl1pPr>
          </a:lstStyle>
          <a:p>
            <a:pPr lvl="0"/>
            <a:r>
              <a:rPr lang="en-US" noProof="0" dirty="0"/>
              <a:t>Drag picture to placeholder or click icon to add</a:t>
            </a:r>
          </a:p>
        </p:txBody>
      </p:sp>
      <p:sp>
        <p:nvSpPr>
          <p:cNvPr id="4" name="Text Placeholder 3"/>
          <p:cNvSpPr>
            <a:spLocks noGrp="1"/>
          </p:cNvSpPr>
          <p:nvPr>
            <p:ph type="body" sz="quarter" idx="11"/>
          </p:nvPr>
        </p:nvSpPr>
        <p:spPr>
          <a:xfrm>
            <a:off x="598380" y="4072691"/>
            <a:ext cx="11152315" cy="724365"/>
          </a:xfrm>
          <a:prstGeom prst="rect">
            <a:avLst/>
          </a:prstGeom>
        </p:spPr>
        <p:txBody>
          <a:bodyPr vert="horz" wrap="square">
            <a:spAutoFit/>
          </a:bodyPr>
          <a:lstStyle>
            <a:lvl1pPr marL="0" indent="0">
              <a:buNone/>
              <a:defRPr sz="4267" baseline="0">
                <a:solidFill>
                  <a:schemeClr val="tx2"/>
                </a:solidFill>
                <a:latin typeface="Meiryo" panose="020B0604030504040204" pitchFamily="34" charset="-128"/>
              </a:defRPr>
            </a:lvl1pPr>
          </a:lstStyle>
          <a:p>
            <a:pPr lvl="0"/>
            <a:r>
              <a:rPr lang="en-US" dirty="0"/>
              <a:t>Click to edit Master text styles</a:t>
            </a:r>
          </a:p>
        </p:txBody>
      </p:sp>
    </p:spTree>
    <p:extLst>
      <p:ext uri="{BB962C8B-B14F-4D97-AF65-F5344CB8AC3E}">
        <p14:creationId xmlns:p14="http://schemas.microsoft.com/office/powerpoint/2010/main" val="455308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2"/>
                </a:solidFill>
                <a:latin typeface="Meiryo" panose="020B0604030504040204" pitchFamily="34" charset="-128"/>
                <a:cs typeface="Meiryo" panose="020B0604030504040204" pitchFamily="34" charset="-128"/>
              </a:defRPr>
            </a:lvl1pPr>
          </a:lstStyle>
          <a:p>
            <a:pPr lvl="0"/>
            <a:r>
              <a:rPr lang="en-US" noProof="0" dirty="0"/>
              <a:t>Drag picture to placeholder or click icon to add</a:t>
            </a:r>
          </a:p>
        </p:txBody>
      </p:sp>
    </p:spTree>
    <p:extLst>
      <p:ext uri="{BB962C8B-B14F-4D97-AF65-F5344CB8AC3E}">
        <p14:creationId xmlns:p14="http://schemas.microsoft.com/office/powerpoint/2010/main" val="42029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eiryo" panose="020B0604030504040204" pitchFamily="34" charset="-128"/>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eiryo" panose="020B0604030504040204" pitchFamily="34" charset="-128"/>
                <a:ea typeface="+mn-ea"/>
                <a:cs typeface="CiscoSans Thin"/>
              </a:rPr>
              <a:t>© 2020  Cisco and/or its affiliates. All rights reserved. Cisco Partner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eiryo" panose="020B0604030504040204" pitchFamily="34" charset="-128"/>
                <a:cs typeface="Meiryo" panose="020B0604030504040204" pitchFamily="34" charset="-128"/>
              </a:defRPr>
            </a:lvl1pPr>
          </a:lstStyle>
          <a:p>
            <a:pPr lvl="0"/>
            <a:r>
              <a:rPr lang="en-US" noProof="0" dirty="0"/>
              <a:t>Drag picture to placeholder or click icon to add</a:t>
            </a:r>
          </a:p>
        </p:txBody>
      </p:sp>
    </p:spTree>
    <p:extLst>
      <p:ext uri="{BB962C8B-B14F-4D97-AF65-F5344CB8AC3E}">
        <p14:creationId xmlns:p14="http://schemas.microsoft.com/office/powerpoint/2010/main" val="169097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1822917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eiryo" panose="020B0604030504040204" pitchFamily="34" charset="-128"/>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eiryo" panose="020B0604030504040204" pitchFamily="34" charset="-128"/>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eiryo" panose="020B0604030504040204" pitchFamily="34" charset="-128"/>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eiryo" panose="020B0604030504040204" pitchFamily="34" charset="-128"/>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eiryo" panose="020B0604030504040204" pitchFamily="34" charset="-128"/>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59135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eiryo" panose="020B0604030504040204" pitchFamily="34" charset="-128"/>
                <a:cs typeface="Meiryo" panose="020B0604030504040204" pitchFamily="34" charset="-128"/>
              </a:defRPr>
            </a:lvl1pPr>
            <a:lvl2pPr marL="385224" indent="-152396">
              <a:lnSpc>
                <a:spcPct val="95000"/>
              </a:lnSpc>
              <a:spcBef>
                <a:spcPts val="600"/>
              </a:spcBef>
              <a:buClr>
                <a:schemeClr val="tx1"/>
              </a:buClr>
              <a:buSzPct val="60000"/>
              <a:buFont typeface="Arial"/>
              <a:buChar char="•"/>
              <a:defRPr sz="2400" b="0" i="0">
                <a:solidFill>
                  <a:schemeClr val="tx1"/>
                </a:solidFill>
                <a:latin typeface="Meiryo" panose="020B0604030504040204" pitchFamily="34" charset="-128"/>
                <a:cs typeface="Meiryo" panose="020B0604030504040204" pitchFamily="34" charset="-128"/>
              </a:defRPr>
            </a:lvl2pPr>
            <a:lvl3pPr marL="537620" indent="-152396">
              <a:buClr>
                <a:schemeClr val="tx1"/>
              </a:buClr>
              <a:buSzPct val="60000"/>
              <a:buFont typeface="Arial"/>
              <a:buChar char="•"/>
              <a:defRPr sz="2133" b="0" i="0">
                <a:solidFill>
                  <a:schemeClr val="tx1"/>
                </a:solidFill>
                <a:latin typeface="Meiryo" panose="020B0604030504040204" pitchFamily="34" charset="-128"/>
                <a:cs typeface="Meiryo" panose="020B0604030504040204" pitchFamily="34" charset="-128"/>
              </a:defRPr>
            </a:lvl3pPr>
            <a:lvl4pPr marL="690016" indent="-152396">
              <a:buClr>
                <a:schemeClr val="tx1"/>
              </a:buClr>
              <a:buSzPct val="60000"/>
              <a:buFont typeface="Arial"/>
              <a:buChar char="•"/>
              <a:defRPr sz="1867" b="0" i="0">
                <a:solidFill>
                  <a:schemeClr val="tx1"/>
                </a:solidFill>
                <a:latin typeface="Meiryo" panose="020B0604030504040204" pitchFamily="34" charset="-128"/>
                <a:cs typeface="Meiryo" panose="020B0604030504040204" pitchFamily="34" charset="-128"/>
              </a:defRPr>
            </a:lvl4pPr>
            <a:lvl5pPr marL="842412" indent="-152396">
              <a:buClr>
                <a:schemeClr val="tx1"/>
              </a:buClr>
              <a:buSzPct val="60000"/>
              <a:buFont typeface="Arial"/>
              <a:buChar char="•"/>
              <a:defRPr sz="1600" b="0" i="0">
                <a:solidFill>
                  <a:schemeClr val="tx1"/>
                </a:solidFill>
                <a:latin typeface="Meiryo" panose="020B0604030504040204" pitchFamily="34" charset="-128"/>
                <a:cs typeface="Meiryo" panose="020B0604030504040204"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eiryo" panose="020B0604030504040204" pitchFamily="34" charset="-128"/>
                <a:cs typeface="Meiryo" panose="020B0604030504040204" pitchFamily="34" charset="-128"/>
              </a:defRPr>
            </a:lvl1pPr>
            <a:lvl2pPr marL="385224" indent="-152396">
              <a:lnSpc>
                <a:spcPct val="95000"/>
              </a:lnSpc>
              <a:spcBef>
                <a:spcPts val="600"/>
              </a:spcBef>
              <a:buClr>
                <a:schemeClr val="tx1"/>
              </a:buClr>
              <a:buSzPct val="60000"/>
              <a:buFont typeface="Arial"/>
              <a:buChar char="•"/>
              <a:defRPr sz="2400" b="0" i="0">
                <a:solidFill>
                  <a:schemeClr val="tx1"/>
                </a:solidFill>
                <a:latin typeface="Meiryo" panose="020B0604030504040204" pitchFamily="34" charset="-128"/>
                <a:cs typeface="Meiryo" panose="020B0604030504040204" pitchFamily="34" charset="-128"/>
              </a:defRPr>
            </a:lvl2pPr>
            <a:lvl3pPr marL="537620" indent="-152396">
              <a:buClr>
                <a:schemeClr val="tx1"/>
              </a:buClr>
              <a:buSzPct val="60000"/>
              <a:buFont typeface="Arial"/>
              <a:buChar char="•"/>
              <a:defRPr sz="2133" b="0" i="0">
                <a:solidFill>
                  <a:schemeClr val="tx1"/>
                </a:solidFill>
                <a:latin typeface="Meiryo" panose="020B0604030504040204" pitchFamily="34" charset="-128"/>
                <a:cs typeface="Meiryo" panose="020B0604030504040204" pitchFamily="34" charset="-128"/>
              </a:defRPr>
            </a:lvl3pPr>
            <a:lvl4pPr marL="690016" indent="-152396">
              <a:buClr>
                <a:schemeClr val="tx1"/>
              </a:buClr>
              <a:buSzPct val="60000"/>
              <a:buFont typeface="Arial"/>
              <a:buChar char="•"/>
              <a:defRPr sz="1867" b="0" i="0">
                <a:solidFill>
                  <a:schemeClr val="tx1"/>
                </a:solidFill>
                <a:latin typeface="Meiryo" panose="020B0604030504040204" pitchFamily="34" charset="-128"/>
                <a:cs typeface="Meiryo" panose="020B0604030504040204" pitchFamily="34" charset="-128"/>
              </a:defRPr>
            </a:lvl4pPr>
            <a:lvl5pPr marL="842412" indent="-152396">
              <a:buClr>
                <a:schemeClr val="tx1"/>
              </a:buClr>
              <a:buSzPct val="60000"/>
              <a:buFont typeface="Arial"/>
              <a:buChar char="•"/>
              <a:defRPr sz="1600" b="0" i="0">
                <a:solidFill>
                  <a:schemeClr val="tx1"/>
                </a:solidFill>
                <a:latin typeface="Meiryo" panose="020B0604030504040204" pitchFamily="34" charset="-128"/>
                <a:cs typeface="Meiryo" panose="020B0604030504040204"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91415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07558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627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eiryo" panose="020B0604030504040204" pitchFamily="34" charset="-128"/>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eiryo" panose="020B0604030504040204" pitchFamily="34" charset="-128"/>
                <a:cs typeface="Meiryo" panose="020B0604030504040204" pitchFamily="34" charset="-128"/>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553742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eiryo" panose="020B0604030504040204" pitchFamily="34" charset="-128"/>
                <a:cs typeface="Meiryo" panose="020B0604030504040204" pitchFamily="34" charset="-128"/>
              </a:defRPr>
            </a:lvl1pPr>
          </a:lstStyle>
          <a:p>
            <a:pPr lvl="0"/>
            <a:r>
              <a:rPr lang="en-US" noProof="0" dirty="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eiryo" panose="020B0604030504040204" pitchFamily="34" charset="-128"/>
                <a:cs typeface="Meiryo" panose="020B0604030504040204" pitchFamily="34" charset="-128"/>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29956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eiryo" panose="020B0604030504040204" pitchFamily="34" charset="-128"/>
                <a:cs typeface="Meiryo" panose="020B0604030504040204" pitchFamily="34" charset="-128"/>
              </a:defRPr>
            </a:lvl1pPr>
          </a:lstStyle>
          <a:p>
            <a:pPr lvl="0"/>
            <a:r>
              <a:rPr lang="en-US" dirty="0"/>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02756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10789"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eiryo" panose="020B0604030504040204" pitchFamily="34" charset="-128"/>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tx2"/>
                </a:solidFill>
                <a:latin typeface="Meiryo" panose="020B0604030504040204" pitchFamily="34" charset="-128"/>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tx2"/>
                </a:solidFill>
                <a:latin typeface="Meiryo" panose="020B0604030504040204" pitchFamily="34" charset="-128"/>
                <a:ea typeface="CiscoSansTT Thin" charset="0"/>
                <a:cs typeface="CiscoSansTT Thin" charset="0"/>
              </a:defRPr>
            </a:lvl2pPr>
            <a:lvl3pPr marL="537620" indent="-152396">
              <a:buClr>
                <a:schemeClr val="tx2"/>
              </a:buClr>
              <a:buSzPct val="60000"/>
              <a:buFont typeface="Arial"/>
              <a:buChar char="•"/>
              <a:defRPr sz="2133" b="0" i="0">
                <a:solidFill>
                  <a:schemeClr val="tx2"/>
                </a:solidFill>
                <a:latin typeface="Meiryo" panose="020B0604030504040204" pitchFamily="34" charset="-128"/>
                <a:ea typeface="CiscoSansTT Thin" charset="0"/>
                <a:cs typeface="CiscoSansTT Thin" charset="0"/>
              </a:defRPr>
            </a:lvl3pPr>
            <a:lvl4pPr marL="690016" indent="-152396">
              <a:buClr>
                <a:schemeClr val="tx2"/>
              </a:buClr>
              <a:buSzPct val="60000"/>
              <a:buFont typeface="Arial"/>
              <a:buChar char="•"/>
              <a:defRPr sz="1867" b="0" i="0">
                <a:solidFill>
                  <a:schemeClr val="tx2"/>
                </a:solidFill>
                <a:latin typeface="Meiryo" panose="020B0604030504040204" pitchFamily="34" charset="-128"/>
                <a:ea typeface="CiscoSansTT Thin" charset="0"/>
                <a:cs typeface="CiscoSansTT Thin" charset="0"/>
              </a:defRPr>
            </a:lvl4pPr>
            <a:lvl5pPr marL="842412" indent="-152396">
              <a:buClr>
                <a:schemeClr val="tx2"/>
              </a:buClr>
              <a:buSzPct val="60000"/>
              <a:buFont typeface="Arial"/>
              <a:buChar char="•"/>
              <a:defRPr sz="1600" b="0" i="0">
                <a:solidFill>
                  <a:schemeClr val="tx2"/>
                </a:solidFill>
                <a:latin typeface="Meiryo" panose="020B0604030504040204" pitchFamily="34" charset="-128"/>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tx2"/>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1516247606"/>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eiryo" panose="020B0604030504040204" pitchFamily="34" charset="-128"/>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atin typeface="Meiryo" panose="020B0604030504040204" pitchFamily="34" charset="-128"/>
              </a:defRPr>
            </a:lvl1pPr>
            <a:lvl2pPr marL="461422" indent="-228594">
              <a:lnSpc>
                <a:spcPct val="100000"/>
              </a:lnSpc>
              <a:buClr>
                <a:schemeClr val="tx1"/>
              </a:buClr>
              <a:buSzPct val="60000"/>
              <a:buFont typeface="Arial" panose="020B0604020202020204" pitchFamily="34" charset="0"/>
              <a:buChar char="•"/>
              <a:defRPr sz="3200">
                <a:latin typeface="Meiryo" panose="020B0604030504040204" pitchFamily="34" charset="-128"/>
              </a:defRPr>
            </a:lvl2pPr>
            <a:lvl3pPr marL="609585" indent="-156629">
              <a:lnSpc>
                <a:spcPct val="100000"/>
              </a:lnSpc>
              <a:buClr>
                <a:schemeClr val="tx1"/>
              </a:buClr>
              <a:buSzPct val="60000"/>
              <a:buFont typeface="Arial" panose="020B0604020202020204" pitchFamily="34" charset="0"/>
              <a:buChar char="•"/>
              <a:defRPr sz="2667">
                <a:latin typeface="Meiryo" panose="020B0604030504040204" pitchFamily="34" charset="-128"/>
              </a:defRPr>
            </a:lvl3pPr>
            <a:lvl4pPr marL="766214" indent="-156629">
              <a:lnSpc>
                <a:spcPct val="100000"/>
              </a:lnSpc>
              <a:buClr>
                <a:schemeClr val="tx1"/>
              </a:buClr>
              <a:buSzPct val="60000"/>
              <a:buFont typeface="Arial" panose="020B0604020202020204" pitchFamily="34" charset="0"/>
              <a:buChar char="•"/>
              <a:tabLst/>
              <a:defRPr sz="2400">
                <a:latin typeface="Meiryo" panose="020B0604030504040204" pitchFamily="34" charset="-128"/>
              </a:defRPr>
            </a:lvl4pPr>
            <a:lvl5pPr marL="992693" indent="-150280">
              <a:lnSpc>
                <a:spcPct val="100000"/>
              </a:lnSpc>
              <a:buClr>
                <a:schemeClr val="tx1"/>
              </a:buClr>
              <a:buSzPct val="60000"/>
              <a:buFont typeface="Arial" panose="020B0604020202020204" pitchFamily="34" charset="0"/>
              <a:buChar char="•"/>
              <a:defRPr sz="2400">
                <a:latin typeface="Meiryo" panose="020B0604030504040204"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a:extLst>
              <a:ext uri="{FF2B5EF4-FFF2-40B4-BE49-F238E27FC236}">
                <a16:creationId xmlns:a16="http://schemas.microsoft.com/office/drawing/2014/main" id="{C17F4C25-77DA-AB44-B15E-3C38AA991F36}"/>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231595350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eiryo" panose="020B0604030504040204" pitchFamily="34" charset="-128"/>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atin typeface="Meiryo" panose="020B0604030504040204" pitchFamily="34" charset="-128"/>
              </a:defRPr>
            </a:lvl1pPr>
            <a:lvl2pPr marL="304792" indent="-152396">
              <a:lnSpc>
                <a:spcPct val="100000"/>
              </a:lnSpc>
              <a:buClr>
                <a:schemeClr val="tx1"/>
              </a:buClr>
              <a:buSzPct val="60000"/>
              <a:defRPr sz="2667">
                <a:latin typeface="Meiryo" panose="020B0604030504040204" pitchFamily="34" charset="-128"/>
              </a:defRPr>
            </a:lvl2pPr>
            <a:lvl3pPr marL="457189" indent="-152396">
              <a:lnSpc>
                <a:spcPct val="100000"/>
              </a:lnSpc>
              <a:buClr>
                <a:schemeClr val="tx1"/>
              </a:buClr>
              <a:buSzPct val="60000"/>
              <a:defRPr sz="2400">
                <a:latin typeface="Meiryo" panose="020B0604030504040204" pitchFamily="34" charset="-128"/>
              </a:defRPr>
            </a:lvl3pPr>
            <a:lvl4pPr marL="609585" indent="-165096">
              <a:lnSpc>
                <a:spcPct val="100000"/>
              </a:lnSpc>
              <a:buClr>
                <a:schemeClr val="tx1"/>
              </a:buClr>
              <a:buSzPct val="60000"/>
              <a:defRPr sz="2133">
                <a:latin typeface="Meiryo" panose="020B0604030504040204" pitchFamily="34" charset="-128"/>
              </a:defRPr>
            </a:lvl4pPr>
            <a:lvl5pPr marL="766214" indent="-156629">
              <a:lnSpc>
                <a:spcPct val="100000"/>
              </a:lnSpc>
              <a:buClr>
                <a:schemeClr val="tx1"/>
              </a:buClr>
              <a:buSzPct val="60000"/>
              <a:defRPr sz="2133">
                <a:latin typeface="Meiryo" panose="020B0604030504040204"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tx2"/>
                </a:solidFill>
                <a:latin typeface="Meiryo" panose="020B0604030504040204" pitchFamily="34" charset="-128"/>
                <a:ea typeface="ＭＳ Ｐゴシック" charset="0"/>
                <a:cs typeface="Meiryo" panose="020B0604030504040204" pitchFamily="34" charset="-128"/>
              </a:defRPr>
            </a:lvl1pPr>
            <a:lvl2pPr marL="304792" indent="-152396">
              <a:buClr>
                <a:schemeClr val="tx2"/>
              </a:buClr>
              <a:buSzPct val="60000"/>
              <a:defRPr sz="2667">
                <a:solidFill>
                  <a:schemeClr val="tx2"/>
                </a:solidFill>
                <a:latin typeface="Meiryo" panose="020B0604030504040204" pitchFamily="34" charset="-128"/>
              </a:defRPr>
            </a:lvl2pPr>
            <a:lvl3pPr marL="457189" indent="-152396">
              <a:buClr>
                <a:schemeClr val="tx2"/>
              </a:buClr>
              <a:buSzPct val="60000"/>
              <a:defRPr sz="2400">
                <a:solidFill>
                  <a:schemeClr val="tx2"/>
                </a:solidFill>
                <a:latin typeface="Meiryo" panose="020B0604030504040204" pitchFamily="34" charset="-128"/>
              </a:defRPr>
            </a:lvl3pPr>
            <a:lvl4pPr marL="609585" indent="-165096">
              <a:buClr>
                <a:schemeClr val="tx2"/>
              </a:buClr>
              <a:buSzPct val="60000"/>
              <a:defRPr sz="2133">
                <a:solidFill>
                  <a:schemeClr val="tx2"/>
                </a:solidFill>
                <a:latin typeface="Meiryo" panose="020B0604030504040204" pitchFamily="34" charset="-128"/>
              </a:defRPr>
            </a:lvl4pPr>
            <a:lvl5pPr marL="766214" indent="-156629">
              <a:buClr>
                <a:schemeClr val="tx2"/>
              </a:buClr>
              <a:buSzPct val="60000"/>
              <a:defRPr sz="2133">
                <a:solidFill>
                  <a:schemeClr val="tx2"/>
                </a:solidFill>
                <a:latin typeface="Meiryo" panose="020B0604030504040204"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4">
            <a:extLst>
              <a:ext uri="{FF2B5EF4-FFF2-40B4-BE49-F238E27FC236}">
                <a16:creationId xmlns:a16="http://schemas.microsoft.com/office/drawing/2014/main" id="{50BC2DCA-B21E-8540-B3E8-234BD1C19D59}"/>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471965011"/>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92556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17774"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eiryo" panose="020B0604030504040204" pitchFamily="34" charset="-128"/>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atin typeface="Meiryo" panose="020B0604030504040204" pitchFamily="34" charset="-128"/>
              </a:defRPr>
            </a:lvl1pPr>
          </a:lstStyle>
          <a:p>
            <a:r>
              <a:rPr lang="en-US" dirty="0"/>
              <a:t>Drag picture to placeholder or click icon to add</a:t>
            </a:r>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atin typeface="Meiryo" panose="020B0604030504040204" pitchFamily="34" charset="-128"/>
              </a:defRPr>
            </a:lvl1pPr>
          </a:lstStyle>
          <a:p>
            <a:pPr lvl="0"/>
            <a:r>
              <a:rPr lang="en-US" dirty="0"/>
              <a:t>Click to edit Master text styles</a:t>
            </a:r>
          </a:p>
        </p:txBody>
      </p:sp>
      <p:sp>
        <p:nvSpPr>
          <p:cNvPr id="8" name="Rectangle 4">
            <a:extLst>
              <a:ext uri="{FF2B5EF4-FFF2-40B4-BE49-F238E27FC236}">
                <a16:creationId xmlns:a16="http://schemas.microsoft.com/office/drawing/2014/main" id="{55171089-D4AC-FA48-AD14-736107914C37}"/>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3205388460"/>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eiryo" panose="020B0604030504040204" pitchFamily="34" charset="-128"/>
            </a:endParaRPr>
          </a:p>
        </p:txBody>
      </p:sp>
      <p:sp>
        <p:nvSpPr>
          <p:cNvPr id="3" name="Title Placeholder 5"/>
          <p:cNvSpPr>
            <a:spLocks noGrp="1"/>
          </p:cNvSpPr>
          <p:nvPr>
            <p:ph type="title"/>
          </p:nvPr>
        </p:nvSpPr>
        <p:spPr bwMode="auto">
          <a:xfrm>
            <a:off x="583689" y="2207684"/>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atin typeface="Meiryo" panose="020B0604030504040204" pitchFamily="34" charset="-128"/>
              </a:defRPr>
            </a:lvl1pPr>
          </a:lstStyle>
          <a:p>
            <a:r>
              <a:rPr lang="en-US" dirty="0"/>
              <a:t>Drag picture to placeholder or click icon to add</a:t>
            </a:r>
          </a:p>
        </p:txBody>
      </p:sp>
      <p:sp>
        <p:nvSpPr>
          <p:cNvPr id="6" name="Rectangle 4">
            <a:extLst>
              <a:ext uri="{FF2B5EF4-FFF2-40B4-BE49-F238E27FC236}">
                <a16:creationId xmlns:a16="http://schemas.microsoft.com/office/drawing/2014/main" id="{FC418DBA-EA07-824C-9C81-B2551A4C45A6}"/>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383967578"/>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eiryo" panose="020B0604030504040204" pitchFamily="34" charset="-128"/>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5" name="Rectangle 4">
            <a:extLst>
              <a:ext uri="{FF2B5EF4-FFF2-40B4-BE49-F238E27FC236}">
                <a16:creationId xmlns:a16="http://schemas.microsoft.com/office/drawing/2014/main" id="{7E5C72DE-990C-0648-B862-C927A24C0554}"/>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192024835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eiryo" panose="020B0604030504040204" pitchFamily="34" charset="-128"/>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atin typeface="Meiryo" panose="020B0604030504040204" pitchFamily="34" charset="-128"/>
              </a:defRPr>
            </a:lvl1pPr>
          </a:lstStyle>
          <a:p>
            <a:r>
              <a:rPr lang="en-US" dirty="0"/>
              <a:t>Drag picture to placeholder or click icon to add</a:t>
            </a:r>
          </a:p>
        </p:txBody>
      </p:sp>
      <p:sp>
        <p:nvSpPr>
          <p:cNvPr id="6" name="Rectangle 4">
            <a:extLst>
              <a:ext uri="{FF2B5EF4-FFF2-40B4-BE49-F238E27FC236}">
                <a16:creationId xmlns:a16="http://schemas.microsoft.com/office/drawing/2014/main" id="{B0A0AC28-D0B0-454B-9BBD-9550B8440E2B}"/>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97734712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eiryo" panose="020B0604030504040204" pitchFamily="34" charset="-128"/>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atin typeface="Meiryo" panose="020B0604030504040204" pitchFamily="34" charset="-128"/>
              </a:defRPr>
            </a:lvl1pPr>
          </a:lstStyle>
          <a:p>
            <a:r>
              <a:rPr lang="en-US" dirty="0"/>
              <a:t>Click icon to add chart</a:t>
            </a:r>
          </a:p>
        </p:txBody>
      </p:sp>
      <p:sp>
        <p:nvSpPr>
          <p:cNvPr id="7" name="Rectangle 4">
            <a:extLst>
              <a:ext uri="{FF2B5EF4-FFF2-40B4-BE49-F238E27FC236}">
                <a16:creationId xmlns:a16="http://schemas.microsoft.com/office/drawing/2014/main" id="{25E526FD-2902-A54A-95E6-D8EC7195F4F7}"/>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2214994115"/>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eiryo" panose="020B0604030504040204" pitchFamily="34" charset="-128"/>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eiryo" panose="020B0604030504040204" pitchFamily="34" charset="-128"/>
                <a:ea typeface="ＭＳ Ｐゴシック" charset="0"/>
                <a:cs typeface="Tipo de letra del sistema Fina" charset="0"/>
              </a:defRPr>
            </a:lvl1pPr>
          </a:lstStyle>
          <a:p>
            <a:pPr lvl="0"/>
            <a:r>
              <a:rPr lang="en-US" dirty="0"/>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atin typeface="Meiryo" panose="020B0604030504040204" pitchFamily="34" charset="-128"/>
              </a:defRPr>
            </a:lvl1pPr>
          </a:lstStyle>
          <a:p>
            <a:r>
              <a:rPr lang="en-US" dirty="0"/>
              <a:t>Click icon to add table</a:t>
            </a:r>
          </a:p>
        </p:txBody>
      </p:sp>
      <p:sp>
        <p:nvSpPr>
          <p:cNvPr id="6" name="Rectangle 4">
            <a:extLst>
              <a:ext uri="{FF2B5EF4-FFF2-40B4-BE49-F238E27FC236}">
                <a16:creationId xmlns:a16="http://schemas.microsoft.com/office/drawing/2014/main" id="{205D79CE-DCE0-534F-9EBE-78D86B85C56E}"/>
              </a:ext>
            </a:extLst>
          </p:cNvPr>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solidFill>
                <a:latin typeface="Meiryo" panose="020B0604030504040204" pitchFamily="34" charset="-128"/>
                <a:ea typeface="+mn-ea"/>
                <a:cs typeface="CiscoSans Thin"/>
              </a:rPr>
              <a:t>© 2020  Cisco and/or its affiliates. All rights reserved.   Cisco Public</a:t>
            </a:r>
          </a:p>
        </p:txBody>
      </p:sp>
    </p:spTree>
    <p:extLst>
      <p:ext uri="{BB962C8B-B14F-4D97-AF65-F5344CB8AC3E}">
        <p14:creationId xmlns:p14="http://schemas.microsoft.com/office/powerpoint/2010/main" val="199829807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eiryo" panose="020B0604030504040204" pitchFamily="34" charset="-128"/>
            </a:endParaRPr>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2"/>
              </a:solidFill>
              <a:latin typeface="Meiryo" panose="020B0604030504040204" pitchFamily="34" charset="-128"/>
            </a:endParaRPr>
          </a:p>
        </p:txBody>
      </p:sp>
    </p:spTree>
    <p:extLst>
      <p:ext uri="{BB962C8B-B14F-4D97-AF65-F5344CB8AC3E}">
        <p14:creationId xmlns:p14="http://schemas.microsoft.com/office/powerpoint/2010/main" val="732582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Meiryo" panose="020B0604030504040204" pitchFamily="34" charset="-128"/>
              </a:defRPr>
            </a:lvl1pPr>
            <a:lvl2pPr>
              <a:defRPr>
                <a:latin typeface="Meiryo" panose="020B0604030504040204" pitchFamily="34" charset="-128"/>
              </a:defRPr>
            </a:lvl2pPr>
            <a:lvl3pPr>
              <a:defRPr>
                <a:latin typeface="Meiryo" panose="020B0604030504040204" pitchFamily="34" charset="-128"/>
              </a:defRPr>
            </a:lvl3pPr>
            <a:lvl4pPr>
              <a:defRPr>
                <a:latin typeface="Meiryo" panose="020B0604030504040204" pitchFamily="34" charset="-128"/>
              </a:defRPr>
            </a:lvl4pPr>
            <a:lvl5pPr>
              <a:defRPr>
                <a:latin typeface="Meiryo" panose="020B0604030504040204" pitchFamily="34"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Meiryo" panose="020B0604030504040204" pitchFamily="34" charset="-128"/>
              </a:defRPr>
            </a:lvl1pPr>
            <a:lvl2pPr>
              <a:defRPr>
                <a:latin typeface="Meiryo" panose="020B0604030504040204" pitchFamily="34" charset="-128"/>
              </a:defRPr>
            </a:lvl2pPr>
            <a:lvl3pPr>
              <a:defRPr>
                <a:latin typeface="Meiryo" panose="020B0604030504040204" pitchFamily="34" charset="-128"/>
              </a:defRPr>
            </a:lvl3pPr>
            <a:lvl4pPr>
              <a:defRPr>
                <a:latin typeface="Meiryo" panose="020B0604030504040204" pitchFamily="34" charset="-128"/>
              </a:defRPr>
            </a:lvl4pPr>
            <a:lvl5pPr>
              <a:defRPr>
                <a:latin typeface="Meiryo" panose="020B0604030504040204" pitchFamily="34"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992912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1166354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49707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97654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756422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ja-JP" altLang="en-US"/>
              <a:t>マスター テキストの書式設定</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921120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ja-JP" altLang="en-US"/>
              <a:t>マスター テキストの書式設定</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709392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p:nvPr>
        </p:nvSpPr>
        <p:spPr bwMode="auto">
          <a:xfrm>
            <a:off x="666751" y="5235168"/>
            <a:ext cx="10852149" cy="660181"/>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ja-JP" altLang="en-US"/>
              <a:t>マスター テキストの書式設定</a:t>
            </a:r>
          </a:p>
        </p:txBody>
      </p:sp>
    </p:spTree>
    <p:extLst>
      <p:ext uri="{BB962C8B-B14F-4D97-AF65-F5344CB8AC3E}">
        <p14:creationId xmlns:p14="http://schemas.microsoft.com/office/powerpoint/2010/main" val="1513072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ja-JP" altLang="en-US"/>
              <a:t>マスター テキストの書式設定</a:t>
            </a:r>
          </a:p>
        </p:txBody>
      </p:sp>
    </p:spTree>
    <p:extLst>
      <p:ext uri="{BB962C8B-B14F-4D97-AF65-F5344CB8AC3E}">
        <p14:creationId xmlns:p14="http://schemas.microsoft.com/office/powerpoint/2010/main" val="4275974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55984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4"/>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3799503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ja-JP" altLang="en-US"/>
              <a:t>マスター タイトルの書式設定</a:t>
            </a:r>
            <a:endParaRPr lang="en-GB" dirty="0"/>
          </a:p>
        </p:txBody>
      </p:sp>
    </p:spTree>
    <p:extLst>
      <p:ext uri="{BB962C8B-B14F-4D97-AF65-F5344CB8AC3E}">
        <p14:creationId xmlns:p14="http://schemas.microsoft.com/office/powerpoint/2010/main" val="3755966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ja-JP" altLang="en-US"/>
              <a:t>マスター タイトルの書式設定</a:t>
            </a:r>
            <a:endParaRPr lang="en-GB" dirty="0"/>
          </a:p>
        </p:txBody>
      </p:sp>
    </p:spTree>
    <p:extLst>
      <p:ext uri="{BB962C8B-B14F-4D97-AF65-F5344CB8AC3E}">
        <p14:creationId xmlns:p14="http://schemas.microsoft.com/office/powerpoint/2010/main" val="1766369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ja-JP" altLang="en-US"/>
              <a:t>マスター タイトルの書式設定</a:t>
            </a:r>
            <a:endParaRPr lang="en-GB" dirty="0"/>
          </a:p>
        </p:txBody>
      </p:sp>
    </p:spTree>
    <p:extLst>
      <p:ext uri="{BB962C8B-B14F-4D97-AF65-F5344CB8AC3E}">
        <p14:creationId xmlns:p14="http://schemas.microsoft.com/office/powerpoint/2010/main" val="46596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728829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524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ja-JP" altLang="en-US"/>
              <a:t>マスター テキストの書式設定</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ja-JP" altLang="en-US"/>
              <a:t>マスター タイトルの書式設定</a:t>
            </a:r>
            <a:endParaRPr lang="en-GB" dirty="0"/>
          </a:p>
        </p:txBody>
      </p:sp>
    </p:spTree>
    <p:extLst>
      <p:ext uri="{BB962C8B-B14F-4D97-AF65-F5344CB8AC3E}">
        <p14:creationId xmlns:p14="http://schemas.microsoft.com/office/powerpoint/2010/main" val="32956994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ja-JP" altLang="en-US"/>
              <a:t>マスター テキストの書式設定</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a:t>マスター タイトルの書式設定</a:t>
            </a:r>
            <a:endParaRPr lang="en-GB" dirty="0"/>
          </a:p>
        </p:txBody>
      </p:sp>
    </p:spTree>
    <p:extLst>
      <p:ext uri="{BB962C8B-B14F-4D97-AF65-F5344CB8AC3E}">
        <p14:creationId xmlns:p14="http://schemas.microsoft.com/office/powerpoint/2010/main" val="553600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ja-JP" altLang="en-US"/>
              <a:t>マスター テキストの書式設定</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a:t>マスター タイトルの書式設定</a:t>
            </a:r>
            <a:endParaRPr lang="en-GB" dirty="0"/>
          </a:p>
        </p:txBody>
      </p:sp>
    </p:spTree>
    <p:extLst>
      <p:ext uri="{BB962C8B-B14F-4D97-AF65-F5344CB8AC3E}">
        <p14:creationId xmlns:p14="http://schemas.microsoft.com/office/powerpoint/2010/main" val="336250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1414222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Half_Page_Blue_Blank">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tx2"/>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kern="1200" spc="27" baseline="0" dirty="0">
                <a:solidFill>
                  <a:schemeClr val="tx2">
                    <a:alpha val="60000"/>
                  </a:schemeClr>
                </a:solidFill>
                <a:latin typeface="+mn-lt"/>
                <a:ea typeface="+mn-ea"/>
                <a:cs typeface="CiscoSans Thin"/>
              </a:rPr>
              <a:t>© 2020 Cisco and/or its affiliates. All rights reserved. Cisco Public</a:t>
            </a:r>
          </a:p>
        </p:txBody>
      </p:sp>
    </p:spTree>
    <p:extLst>
      <p:ext uri="{BB962C8B-B14F-4D97-AF65-F5344CB8AC3E}">
        <p14:creationId xmlns:p14="http://schemas.microsoft.com/office/powerpoint/2010/main" val="413760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CEF044-F3A3-4A9B-AB86-E8FBCD340C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426F3E-1857-4FBF-B713-64967E96D0D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E0B1BA5-9377-4A76-B2A5-36861B5A333C}"/>
              </a:ext>
            </a:extLst>
          </p:cNvPr>
          <p:cNvSpPr>
            <a:spLocks noGrp="1"/>
          </p:cNvSpPr>
          <p:nvPr>
            <p:ph type="dt" sz="half" idx="10"/>
          </p:nvPr>
        </p:nvSpPr>
        <p:spPr/>
        <p:txBody>
          <a:bodyPr/>
          <a:lstStyle/>
          <a:p>
            <a:fld id="{572DFDAE-3C31-4A0A-9ACB-1F13B7215729}" type="datetimeFigureOut">
              <a:rPr kumimoji="1" lang="ja-JP" altLang="en-US" smtClean="0"/>
              <a:t>2020/5/13</a:t>
            </a:fld>
            <a:endParaRPr kumimoji="1" lang="ja-JP" altLang="en-US"/>
          </a:p>
        </p:txBody>
      </p:sp>
      <p:sp>
        <p:nvSpPr>
          <p:cNvPr id="5" name="フッター プレースホルダー 4">
            <a:extLst>
              <a:ext uri="{FF2B5EF4-FFF2-40B4-BE49-F238E27FC236}">
                <a16:creationId xmlns:a16="http://schemas.microsoft.com/office/drawing/2014/main" id="{447101A3-9534-4B18-A9E3-814989E805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208757-9F5C-4BDF-B758-1EED2F28DC42}"/>
              </a:ext>
            </a:extLst>
          </p:cNvPr>
          <p:cNvSpPr>
            <a:spLocks noGrp="1"/>
          </p:cNvSpPr>
          <p:nvPr>
            <p:ph type="sldNum" sz="quarter" idx="12"/>
          </p:nvPr>
        </p:nvSpPr>
        <p:spPr/>
        <p:txBody>
          <a:bodyPr/>
          <a:lstStyle/>
          <a:p>
            <a:fld id="{8D5D0543-830D-48C6-B01C-79AF38C3EE88}" type="slidenum">
              <a:rPr kumimoji="1" lang="ja-JP" altLang="en-US" smtClean="0"/>
              <a:t>‹#›</a:t>
            </a:fld>
            <a:endParaRPr kumimoji="1" lang="ja-JP" altLang="en-US"/>
          </a:p>
        </p:txBody>
      </p:sp>
    </p:spTree>
    <p:extLst>
      <p:ext uri="{BB962C8B-B14F-4D97-AF65-F5344CB8AC3E}">
        <p14:creationId xmlns:p14="http://schemas.microsoft.com/office/powerpoint/2010/main" val="4038928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48008-B4D7-456F-A6C8-40873794691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20979D4-D8C0-452E-95A7-AE19D42113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4F4C582-7A2A-486C-B226-DCCCC3BDEDDA}"/>
              </a:ext>
            </a:extLst>
          </p:cNvPr>
          <p:cNvSpPr>
            <a:spLocks noGrp="1"/>
          </p:cNvSpPr>
          <p:nvPr>
            <p:ph type="dt" sz="half" idx="10"/>
          </p:nvPr>
        </p:nvSpPr>
        <p:spPr/>
        <p:txBody>
          <a:bodyPr/>
          <a:lstStyle/>
          <a:p>
            <a:fld id="{D8BD5771-E002-43A7-A0B3-89AC17569197}" type="datetimeFigureOut">
              <a:rPr kumimoji="1" lang="ja-JP" altLang="en-US" smtClean="0"/>
              <a:t>2020/5/13</a:t>
            </a:fld>
            <a:endParaRPr kumimoji="1" lang="ja-JP" altLang="en-US"/>
          </a:p>
        </p:txBody>
      </p:sp>
      <p:sp>
        <p:nvSpPr>
          <p:cNvPr id="5" name="フッター プレースホルダー 4">
            <a:extLst>
              <a:ext uri="{FF2B5EF4-FFF2-40B4-BE49-F238E27FC236}">
                <a16:creationId xmlns:a16="http://schemas.microsoft.com/office/drawing/2014/main" id="{70A97D4D-9D40-4E80-A18E-45038E7EEFF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6A9BDF-64AA-46C4-B8B4-1FB3A3BD6C1B}"/>
              </a:ext>
            </a:extLst>
          </p:cNvPr>
          <p:cNvSpPr>
            <a:spLocks noGrp="1"/>
          </p:cNvSpPr>
          <p:nvPr>
            <p:ph type="sldNum" sz="quarter" idx="12"/>
          </p:nvPr>
        </p:nvSpPr>
        <p:spPr/>
        <p:txBody>
          <a:bodyPr/>
          <a:lstStyle/>
          <a:p>
            <a:fld id="{482A80D9-E185-4E9D-89A1-411C9883DA16}" type="slidenum">
              <a:rPr kumimoji="1" lang="ja-JP" altLang="en-US" smtClean="0"/>
              <a:t>‹#›</a:t>
            </a:fld>
            <a:endParaRPr kumimoji="1" lang="ja-JP" altLang="en-US"/>
          </a:p>
        </p:txBody>
      </p:sp>
    </p:spTree>
    <p:extLst>
      <p:ext uri="{BB962C8B-B14F-4D97-AF65-F5344CB8AC3E}">
        <p14:creationId xmlns:p14="http://schemas.microsoft.com/office/powerpoint/2010/main" val="262765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67079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751" y="5244402"/>
            <a:ext cx="10852149" cy="641714"/>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799209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4.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Placeholder 21">
            <a:extLst>
              <a:ext uri="{FF2B5EF4-FFF2-40B4-BE49-F238E27FC236}">
                <a16:creationId xmlns:a16="http://schemas.microsoft.com/office/drawing/2014/main" id="{22ED97AD-4C58-3E4D-B8EA-362E9BA25891}"/>
              </a:ext>
            </a:extLst>
          </p:cNvPr>
          <p:cNvSpPr>
            <a:spLocks noGrp="1"/>
          </p:cNvSpPr>
          <p:nvPr>
            <p:ph type="title"/>
          </p:nvPr>
        </p:nvSpPr>
        <p:spPr>
          <a:xfrm>
            <a:off x="838200" y="365125"/>
            <a:ext cx="9792629" cy="1325563"/>
          </a:xfrm>
          <a:prstGeom prst="rect">
            <a:avLst/>
          </a:prstGeom>
        </p:spPr>
        <p:txBody>
          <a:bodyPr vert="horz" lIns="91440" tIns="45720" rIns="91440" bIns="45720" rtlCol="0" anchor="ctr">
            <a:noAutofit/>
          </a:bodyPr>
          <a:lstStyle/>
          <a:p>
            <a:r>
              <a:rPr lang="en-US" dirty="0"/>
              <a:t>Click to edit Master title style</a:t>
            </a:r>
          </a:p>
        </p:txBody>
      </p:sp>
      <p:sp>
        <p:nvSpPr>
          <p:cNvPr id="6" name="Rectangle 4">
            <a:extLst>
              <a:ext uri="{FF2B5EF4-FFF2-40B4-BE49-F238E27FC236}">
                <a16:creationId xmlns:a16="http://schemas.microsoft.com/office/drawing/2014/main" id="{C9260885-8B63-3347-8910-E512ED3EBAF0}"/>
              </a:ext>
            </a:extLst>
          </p:cNvPr>
          <p:cNvSpPr>
            <a:spLocks noChangeArrowheads="1"/>
          </p:cNvSpPr>
          <p:nvPr userDrawn="1"/>
        </p:nvSpPr>
        <p:spPr bwMode="ltGray">
          <a:xfrm>
            <a:off x="901407" y="6542762"/>
            <a:ext cx="5355230" cy="185296"/>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800" spc="20" baseline="0" dirty="0">
                <a:solidFill>
                  <a:schemeClr val="tx2">
                    <a:lumMod val="60000"/>
                    <a:lumOff val="40000"/>
                  </a:schemeClr>
                </a:solidFill>
                <a:latin typeface="CiscoSansTT" panose="020B0503020201020303" pitchFamily="34" charset="0"/>
                <a:ea typeface="+mn-ea"/>
                <a:cs typeface="CiscoSansTT" panose="020B0503020201020303" pitchFamily="34" charset="0"/>
              </a:rPr>
              <a:t>© 2</a:t>
            </a:r>
            <a:r>
              <a:rPr lang="en-US" sz="800" kern="800" spc="-50" baseline="0" dirty="0">
                <a:solidFill>
                  <a:schemeClr val="tx2">
                    <a:lumMod val="60000"/>
                    <a:lumOff val="40000"/>
                  </a:schemeClr>
                </a:solidFill>
                <a:latin typeface="CiscoSansTT" panose="020B0503020201020303" pitchFamily="34" charset="0"/>
                <a:ea typeface="+mn-ea"/>
                <a:cs typeface="CiscoSansTT" panose="020B0503020201020303" pitchFamily="34" charset="0"/>
              </a:rPr>
              <a:t>020 </a:t>
            </a:r>
            <a:r>
              <a:rPr lang="en-US" sz="800" spc="20" baseline="0" dirty="0">
                <a:solidFill>
                  <a:schemeClr val="tx2">
                    <a:lumMod val="60000"/>
                    <a:lumOff val="40000"/>
                  </a:schemeClr>
                </a:solidFill>
                <a:latin typeface="CiscoSansTT" panose="020B0503020201020303" pitchFamily="34" charset="0"/>
                <a:ea typeface="+mn-ea"/>
                <a:cs typeface="CiscoSansTT" panose="020B0503020201020303" pitchFamily="34" charset="0"/>
              </a:rPr>
              <a:t> Cisco and/or its affiliates. All rights reserved. Cisco Public</a:t>
            </a:r>
          </a:p>
        </p:txBody>
      </p:sp>
      <p:pic>
        <p:nvPicPr>
          <p:cNvPr id="7" name="Picture 6">
            <a:extLst>
              <a:ext uri="{FF2B5EF4-FFF2-40B4-BE49-F238E27FC236}">
                <a16:creationId xmlns:a16="http://schemas.microsoft.com/office/drawing/2014/main" id="{F3E6BC4D-157A-7C4A-80EE-9553B10E6755}"/>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0444256" y="6469581"/>
            <a:ext cx="1395543" cy="209049"/>
          </a:xfrm>
          <a:prstGeom prst="rect">
            <a:avLst/>
          </a:prstGeom>
        </p:spPr>
      </p:pic>
    </p:spTree>
    <p:extLst>
      <p:ext uri="{BB962C8B-B14F-4D97-AF65-F5344CB8AC3E}">
        <p14:creationId xmlns:p14="http://schemas.microsoft.com/office/powerpoint/2010/main" val="100688343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70" r:id="rId3"/>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80000"/>
        </a:lnSpc>
        <a:spcBef>
          <a:spcPct val="0"/>
        </a:spcBef>
        <a:buNone/>
        <a:defRPr sz="4000" b="0" i="0" kern="1200">
          <a:solidFill>
            <a:schemeClr val="accent1"/>
          </a:solidFill>
          <a:latin typeface="CiscoSansTT ExtraLight" panose="020B0303020201020303" pitchFamily="34" charset="0"/>
          <a:ea typeface="+mj-ea"/>
          <a:cs typeface="CiscoSansTT ExtraLight" panose="020B0303020201020303" pitchFamily="34" charset="0"/>
        </a:defRPr>
      </a:lvl1pPr>
    </p:titleStyle>
    <p:bodyStyle>
      <a:lvl1pPr marL="228600" indent="-228600" algn="l" defTabSz="914400" rtl="0" eaLnBrk="1" latinLnBrk="0" hangingPunct="1">
        <a:lnSpc>
          <a:spcPct val="90000"/>
        </a:lnSpc>
        <a:spcBef>
          <a:spcPts val="1000"/>
        </a:spcBef>
        <a:buSzPct val="80000"/>
        <a:buFont typeface="Arial" panose="020B0604020202020204" pitchFamily="34" charset="0"/>
        <a:buChar char="•"/>
        <a:defRPr sz="2800" b="0" i="0" kern="1200">
          <a:solidFill>
            <a:schemeClr val="tx1"/>
          </a:solidFill>
          <a:latin typeface="CiscoSansTT ExtraLight" panose="020B0303020201020303" pitchFamily="34" charset="0"/>
          <a:ea typeface="+mn-ea"/>
          <a:cs typeface="CiscoSansTT ExtraLight" panose="020B0303020201020303" pitchFamily="34" charset="0"/>
        </a:defRPr>
      </a:lvl1pPr>
      <a:lvl2pPr marL="685800" indent="-228600" algn="l" defTabSz="914400" rtl="0" eaLnBrk="1" latinLnBrk="0" hangingPunct="1">
        <a:lnSpc>
          <a:spcPct val="90000"/>
        </a:lnSpc>
        <a:spcBef>
          <a:spcPts val="500"/>
        </a:spcBef>
        <a:buSzPct val="85000"/>
        <a:buFont typeface="Arial" panose="020B0604020202020204" pitchFamily="34" charset="0"/>
        <a:buChar char="•"/>
        <a:defRPr sz="2400" b="0" i="0" kern="1200">
          <a:solidFill>
            <a:schemeClr val="tx1"/>
          </a:solidFill>
          <a:latin typeface="CiscoSansTT ExtraLight" panose="020B0303020201020303" pitchFamily="34" charset="0"/>
          <a:ea typeface="+mn-ea"/>
          <a:cs typeface="CiscoSansTT ExtraLight" panose="020B0303020201020303" pitchFamily="34" charset="0"/>
        </a:defRPr>
      </a:lvl2pPr>
      <a:lvl3pPr marL="1143000" indent="-228600" algn="l" defTabSz="914400" rtl="0" eaLnBrk="1" latinLnBrk="0" hangingPunct="1">
        <a:lnSpc>
          <a:spcPct val="90000"/>
        </a:lnSpc>
        <a:spcBef>
          <a:spcPts val="500"/>
        </a:spcBef>
        <a:buSzPct val="90000"/>
        <a:buFont typeface="Arial" panose="020B0604020202020204" pitchFamily="34" charset="0"/>
        <a:buChar char="•"/>
        <a:defRPr sz="2000" b="0" i="0" kern="1200">
          <a:solidFill>
            <a:schemeClr val="tx1"/>
          </a:solidFill>
          <a:latin typeface="CiscoSansTT ExtraLight" panose="020B0303020201020303" pitchFamily="34" charset="0"/>
          <a:ea typeface="+mn-ea"/>
          <a:cs typeface="CiscoSansTT ExtraLight" panose="020B0303020201020303" pitchFamily="34" charset="0"/>
        </a:defRPr>
      </a:lvl3pPr>
      <a:lvl4pPr marL="1600200" indent="-228600" algn="l" defTabSz="914400" rtl="0" eaLnBrk="1" latinLnBrk="0" hangingPunct="1">
        <a:lnSpc>
          <a:spcPct val="90000"/>
        </a:lnSpc>
        <a:spcBef>
          <a:spcPts val="500"/>
        </a:spcBef>
        <a:buSzPct val="95000"/>
        <a:buFont typeface="Arial" panose="020B0604020202020204" pitchFamily="34" charset="0"/>
        <a:buChar char="•"/>
        <a:defRPr sz="1800" b="0" i="0" kern="1200">
          <a:solidFill>
            <a:schemeClr val="tx1"/>
          </a:solidFill>
          <a:latin typeface="CiscoSansTT ExtraLight" panose="020B0303020201020303" pitchFamily="34" charset="0"/>
          <a:ea typeface="+mn-ea"/>
          <a:cs typeface="CiscoSansTT ExtraLight" panose="020B0303020201020303" pitchFamily="34" charset="0"/>
        </a:defRPr>
      </a:lvl4pPr>
      <a:lvl5pPr marL="2057400" indent="-228600" algn="l" defTabSz="914400" rtl="0" eaLnBrk="1" latinLnBrk="0" hangingPunct="1">
        <a:lnSpc>
          <a:spcPct val="90000"/>
        </a:lnSpc>
        <a:spcBef>
          <a:spcPts val="500"/>
        </a:spcBef>
        <a:buSzPct val="95000"/>
        <a:buFont typeface="Arial" panose="020B0604020202020204" pitchFamily="34" charset="0"/>
        <a:buChar char="•"/>
        <a:defRPr sz="1800" b="0" i="0" kern="1200">
          <a:solidFill>
            <a:schemeClr val="tx1"/>
          </a:solidFill>
          <a:latin typeface="CiscoSansTT ExtraLight" panose="020B0303020201020303" pitchFamily="34" charset="0"/>
          <a:ea typeface="+mn-ea"/>
          <a:cs typeface="CiscoSansTT ExtraLight" panose="020B03030202010203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600">
          <p15:clr>
            <a:srgbClr val="F26B43"/>
          </p15:clr>
        </p15:guide>
        <p15:guide id="4" orient="horz" pos="2160">
          <p15:clr>
            <a:srgbClr val="F26B43"/>
          </p15:clr>
        </p15:guide>
        <p15:guide id="5" orient="horz" pos="1200">
          <p15:clr>
            <a:srgbClr val="F26B43"/>
          </p15:clr>
        </p15:guide>
        <p15:guide id="6" orient="horz" pos="3890">
          <p15:clr>
            <a:srgbClr val="F26B43"/>
          </p15:clr>
        </p15:guide>
        <p15:guide id="7" pos="7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636906" y="652865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2020  Cisco and/or its affiliates. All rights reserved.   Cisco Public</a:t>
            </a:r>
          </a:p>
        </p:txBody>
      </p:sp>
    </p:spTree>
    <p:extLst>
      <p:ext uri="{BB962C8B-B14F-4D97-AF65-F5344CB8AC3E}">
        <p14:creationId xmlns:p14="http://schemas.microsoft.com/office/powerpoint/2010/main" val="180162098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eiryo" panose="020B0604030504040204" pitchFamily="34" charset="-128"/>
                <a:ea typeface="+mn-ea"/>
                <a:cs typeface="CiscoSans Thin"/>
              </a:rPr>
              <a:t>© 2020  Cisco and/or its affiliates. All rights reserved. </a:t>
            </a:r>
            <a:r>
              <a:rPr lang="en-US" sz="800" kern="1200" spc="27" baseline="0" dirty="0">
                <a:solidFill>
                  <a:schemeClr val="bg2">
                    <a:lumMod val="65000"/>
                  </a:schemeClr>
                </a:solidFill>
                <a:latin typeface="Meiryo" panose="020B0604030504040204" pitchFamily="34" charset="-128"/>
                <a:ea typeface="+mn-ea"/>
                <a:cs typeface="CiscoSans Thin"/>
              </a:rPr>
              <a:t>Cisco Public</a:t>
            </a:r>
          </a:p>
        </p:txBody>
      </p:sp>
      <p:sp>
        <p:nvSpPr>
          <p:cNvPr id="4" name="Rectangle 7"/>
          <p:cNvSpPr>
            <a:spLocks noChangeArrowheads="1"/>
          </p:cNvSpPr>
          <p:nvPr/>
        </p:nvSpPr>
        <p:spPr bwMode="ltGray">
          <a:xfrm>
            <a:off x="11354277" y="6323877"/>
            <a:ext cx="347743" cy="206025"/>
          </a:xfrm>
          <a:prstGeom prst="rect">
            <a:avLst/>
          </a:prstGeom>
          <a:noFill/>
          <a:ln w="9525" algn="ctr">
            <a:noFill/>
            <a:miter lim="800000"/>
            <a:headEnd/>
            <a:tailEnd/>
          </a:ln>
          <a:effectLst/>
        </p:spPr>
        <p:txBody>
          <a:bodyPr wrap="none" lIns="82115" tIns="41056" rIns="82115" bIns="41056" anchor="b">
            <a:spAutoFit/>
          </a:bodyPr>
          <a:lstStyle/>
          <a:p>
            <a:pPr algn="l" defTabSz="814305" rtl="0" fontAlgn="auto">
              <a:spcBef>
                <a:spcPts val="0"/>
              </a:spcBef>
              <a:spcAft>
                <a:spcPts val="0"/>
              </a:spcAft>
              <a:defRPr/>
            </a:pPr>
            <a:fld id="{6A1E46DC-7EF6-4EA2-B285-14272867D133}" type="slidenum">
              <a:rPr lang="en-US" sz="800" kern="1200" spc="27" baseline="0">
                <a:solidFill>
                  <a:schemeClr val="bg2">
                    <a:lumMod val="65000"/>
                  </a:schemeClr>
                </a:solidFill>
                <a:latin typeface="Meiryo" panose="020B0604030504040204" pitchFamily="34" charset="-128"/>
                <a:ea typeface="+mn-ea"/>
                <a:cs typeface="CiscoSans Thin"/>
              </a:rPr>
              <a:pPr algn="l" defTabSz="814305" rtl="0" fontAlgn="auto">
                <a:spcBef>
                  <a:spcPts val="0"/>
                </a:spcBef>
                <a:spcAft>
                  <a:spcPts val="0"/>
                </a:spcAft>
                <a:defRPr/>
              </a:pPr>
              <a:t>‹#›</a:t>
            </a:fld>
            <a:endParaRPr lang="en-US" sz="800" kern="1200" spc="27" baseline="0" dirty="0">
              <a:solidFill>
                <a:schemeClr val="bg2">
                  <a:lumMod val="65000"/>
                </a:schemeClr>
              </a:solidFill>
              <a:latin typeface="Meiryo" panose="020B0604030504040204" pitchFamily="34" charset="-128"/>
              <a:ea typeface="+mn-ea"/>
              <a:cs typeface="CiscoSans Thin"/>
            </a:endParaRPr>
          </a:p>
        </p:txBody>
      </p:sp>
    </p:spTree>
    <p:extLst>
      <p:ext uri="{BB962C8B-B14F-4D97-AF65-F5344CB8AC3E}">
        <p14:creationId xmlns:p14="http://schemas.microsoft.com/office/powerpoint/2010/main" val="17107304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eiryo" panose="020B0604030504040204" pitchFamily="34" charset="-128"/>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4"/>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2020   Cisco and/or its affiliates. All rights reserved.   Cisco Public</a:t>
            </a:r>
          </a:p>
        </p:txBody>
      </p:sp>
    </p:spTree>
    <p:extLst>
      <p:ext uri="{BB962C8B-B14F-4D97-AF65-F5344CB8AC3E}">
        <p14:creationId xmlns:p14="http://schemas.microsoft.com/office/powerpoint/2010/main" val="2676695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Lst>
  <p:txStyles>
    <p:title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kumimoji="1"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kumimoji="1"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kumimoji="1"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kumimoji="1"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kumimoji="1"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kumimoji="1"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kumimoji="1"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kumimoji="1"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346" rtl="0" eaLnBrk="1" latinLnBrk="0" hangingPunct="1">
        <a:defRPr kumimoji="1" sz="1867" kern="1200">
          <a:solidFill>
            <a:schemeClr val="tx1"/>
          </a:solidFill>
          <a:latin typeface="+mn-lt"/>
          <a:ea typeface="+mn-ea"/>
          <a:cs typeface="+mn-cs"/>
        </a:defRPr>
      </a:lvl1pPr>
      <a:lvl2pPr marL="457170" algn="l" defTabSz="914346" rtl="0" eaLnBrk="1" latinLnBrk="0" hangingPunct="1">
        <a:defRPr kumimoji="1" sz="1867" kern="1200">
          <a:solidFill>
            <a:schemeClr val="tx1"/>
          </a:solidFill>
          <a:latin typeface="+mn-lt"/>
          <a:ea typeface="+mn-ea"/>
          <a:cs typeface="+mn-cs"/>
        </a:defRPr>
      </a:lvl2pPr>
      <a:lvl3pPr marL="914346" algn="l" defTabSz="914346" rtl="0" eaLnBrk="1" latinLnBrk="0" hangingPunct="1">
        <a:defRPr kumimoji="1" sz="1867" kern="1200">
          <a:solidFill>
            <a:schemeClr val="tx1"/>
          </a:solidFill>
          <a:latin typeface="+mn-lt"/>
          <a:ea typeface="+mn-ea"/>
          <a:cs typeface="+mn-cs"/>
        </a:defRPr>
      </a:lvl3pPr>
      <a:lvl4pPr marL="1371519" algn="l" defTabSz="914346" rtl="0" eaLnBrk="1" latinLnBrk="0" hangingPunct="1">
        <a:defRPr kumimoji="1" sz="1867" kern="1200">
          <a:solidFill>
            <a:schemeClr val="tx1"/>
          </a:solidFill>
          <a:latin typeface="+mn-lt"/>
          <a:ea typeface="+mn-ea"/>
          <a:cs typeface="+mn-cs"/>
        </a:defRPr>
      </a:lvl4pPr>
      <a:lvl5pPr marL="1828694" algn="l" defTabSz="914346" rtl="0" eaLnBrk="1" latinLnBrk="0" hangingPunct="1">
        <a:defRPr kumimoji="1" sz="1867" kern="1200">
          <a:solidFill>
            <a:schemeClr val="tx1"/>
          </a:solidFill>
          <a:latin typeface="+mn-lt"/>
          <a:ea typeface="+mn-ea"/>
          <a:cs typeface="+mn-cs"/>
        </a:defRPr>
      </a:lvl5pPr>
      <a:lvl6pPr marL="2285864" algn="l" defTabSz="914346" rtl="0" eaLnBrk="1" latinLnBrk="0" hangingPunct="1">
        <a:defRPr kumimoji="1" sz="1867" kern="1200">
          <a:solidFill>
            <a:schemeClr val="tx1"/>
          </a:solidFill>
          <a:latin typeface="+mn-lt"/>
          <a:ea typeface="+mn-ea"/>
          <a:cs typeface="+mn-cs"/>
        </a:defRPr>
      </a:lvl6pPr>
      <a:lvl7pPr marL="2743041" algn="l" defTabSz="914346" rtl="0" eaLnBrk="1" latinLnBrk="0" hangingPunct="1">
        <a:defRPr kumimoji="1" sz="1867" kern="1200">
          <a:solidFill>
            <a:schemeClr val="tx1"/>
          </a:solidFill>
          <a:latin typeface="+mn-lt"/>
          <a:ea typeface="+mn-ea"/>
          <a:cs typeface="+mn-cs"/>
        </a:defRPr>
      </a:lvl7pPr>
      <a:lvl8pPr marL="3200213" algn="l" defTabSz="914346" rtl="0" eaLnBrk="1" latinLnBrk="0" hangingPunct="1">
        <a:defRPr kumimoji="1" sz="1867" kern="1200">
          <a:solidFill>
            <a:schemeClr val="tx1"/>
          </a:solidFill>
          <a:latin typeface="+mn-lt"/>
          <a:ea typeface="+mn-ea"/>
          <a:cs typeface="+mn-cs"/>
        </a:defRPr>
      </a:lvl8pPr>
      <a:lvl9pPr marL="3657389" algn="l" defTabSz="914346" rtl="0" eaLnBrk="1" latinLnBrk="0" hangingPunct="1">
        <a:defRPr kumimoji="1"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35.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7.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5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35.xml"/><Relationship Id="rId1" Type="http://schemas.openxmlformats.org/officeDocument/2006/relationships/slideLayout" Target="../slideLayouts/slideLayout75.xml"/><Relationship Id="rId4" Type="http://schemas.openxmlformats.org/officeDocument/2006/relationships/slide" Target="slide81.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6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xml"/><Relationship Id="rId1" Type="http://schemas.openxmlformats.org/officeDocument/2006/relationships/slideLayout" Target="../slideLayouts/slideLayout69.xml"/><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69.xml"/><Relationship Id="rId7" Type="http://schemas.openxmlformats.org/officeDocument/2006/relationships/image" Target="../media/image8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0.jpeg"/><Relationship Id="rId1" Type="http://schemas.openxmlformats.org/officeDocument/2006/relationships/slideLayout" Target="../slideLayouts/slideLayout6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0.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png"/><Relationship Id="rId1" Type="http://schemas.openxmlformats.org/officeDocument/2006/relationships/slideLayout" Target="../slideLayouts/slideLayout70.xml"/><Relationship Id="rId5" Type="http://schemas.openxmlformats.org/officeDocument/2006/relationships/image" Target="../media/image99.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0.xml"/><Relationship Id="rId4" Type="http://schemas.openxmlformats.org/officeDocument/2006/relationships/image" Target="../media/image100.tmp"/></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0.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wmf"/><Relationship Id="rId2" Type="http://schemas.openxmlformats.org/officeDocument/2006/relationships/image" Target="../media/image101.png"/><Relationship Id="rId1" Type="http://schemas.openxmlformats.org/officeDocument/2006/relationships/slideLayout" Target="../slideLayouts/slideLayout69.xml"/><Relationship Id="rId6" Type="http://schemas.openxmlformats.org/officeDocument/2006/relationships/image" Target="../media/image105.wmf"/><Relationship Id="rId11" Type="http://schemas.openxmlformats.org/officeDocument/2006/relationships/image" Target="../media/image110.png"/><Relationship Id="rId5" Type="http://schemas.openxmlformats.org/officeDocument/2006/relationships/image" Target="../media/image104.emf"/><Relationship Id="rId10" Type="http://schemas.openxmlformats.org/officeDocument/2006/relationships/image" Target="../media/image109.wmf"/><Relationship Id="rId4" Type="http://schemas.openxmlformats.org/officeDocument/2006/relationships/image" Target="../media/image103.png"/><Relationship Id="rId9" Type="http://schemas.openxmlformats.org/officeDocument/2006/relationships/image" Target="../media/image10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5.xml"/><Relationship Id="rId4" Type="http://schemas.openxmlformats.org/officeDocument/2006/relationships/image" Target="../media/image118.jpeg"/></Relationships>
</file>

<file path=ppt/slides/_rels/slide54.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58.xml"/><Relationship Id="rId7" Type="http://schemas.openxmlformats.org/officeDocument/2006/relationships/slide" Target="slide68.xml"/><Relationship Id="rId2" Type="http://schemas.openxmlformats.org/officeDocument/2006/relationships/slide" Target="slide56.xml"/><Relationship Id="rId1" Type="http://schemas.openxmlformats.org/officeDocument/2006/relationships/slideLayout" Target="../slideLayouts/slideLayout69.xml"/><Relationship Id="rId6" Type="http://schemas.openxmlformats.org/officeDocument/2006/relationships/slide" Target="slide65.xml"/><Relationship Id="rId11" Type="http://schemas.openxmlformats.org/officeDocument/2006/relationships/slide" Target="slide77.xml"/><Relationship Id="rId5" Type="http://schemas.openxmlformats.org/officeDocument/2006/relationships/slide" Target="slide62.xml"/><Relationship Id="rId10" Type="http://schemas.openxmlformats.org/officeDocument/2006/relationships/slide" Target="slide75.xml"/><Relationship Id="rId4" Type="http://schemas.openxmlformats.org/officeDocument/2006/relationships/slide" Target="slide60.xml"/><Relationship Id="rId9" Type="http://schemas.openxmlformats.org/officeDocument/2006/relationships/slide" Target="slide72.xml"/></Relationships>
</file>

<file path=ppt/slides/_rels/slide5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9.xml"/><Relationship Id="rId5" Type="http://schemas.openxmlformats.org/officeDocument/2006/relationships/image" Target="../media/image134.png"/><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9.xml"/><Relationship Id="rId5" Type="http://schemas.openxmlformats.org/officeDocument/2006/relationships/image" Target="../media/image139.png"/><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21.png"/><Relationship Id="rId1" Type="http://schemas.openxmlformats.org/officeDocument/2006/relationships/slideLayout" Target="../slideLayouts/slideLayout69.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svg"/></Relationships>
</file>

<file path=ppt/slides/_rels/slide7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69.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7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9.xml"/><Relationship Id="rId5" Type="http://schemas.openxmlformats.org/officeDocument/2006/relationships/image" Target="../media/image160.png"/><Relationship Id="rId4" Type="http://schemas.openxmlformats.org/officeDocument/2006/relationships/image" Target="../media/image159.png"/></Relationships>
</file>

<file path=ppt/slides/_rels/slide7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69.xml"/><Relationship Id="rId4" Type="http://schemas.openxmlformats.org/officeDocument/2006/relationships/image" Target="../media/image163.png"/></Relationships>
</file>

<file path=ppt/slides/_rels/slide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9.xml"/><Relationship Id="rId5" Type="http://schemas.openxmlformats.org/officeDocument/2006/relationships/image" Target="../media/image168.png"/><Relationship Id="rId4" Type="http://schemas.openxmlformats.org/officeDocument/2006/relationships/image" Target="../media/image167.png"/></Relationships>
</file>

<file path=ppt/slides/_rels/slide7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9.xml"/><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9.xml"/><Relationship Id="rId4" Type="http://schemas.openxmlformats.org/officeDocument/2006/relationships/image" Target="../media/image176.png"/></Relationships>
</file>

<file path=ppt/slides/_rels/slide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42.jpeg"/><Relationship Id="rId1" Type="http://schemas.openxmlformats.org/officeDocument/2006/relationships/slideLayout" Target="../slideLayouts/slideLayout75.xml"/><Relationship Id="rId4" Type="http://schemas.openxmlformats.org/officeDocument/2006/relationships/image" Target="../media/image147.jpeg"/></Relationships>
</file>

<file path=ppt/slides/_rels/slide82.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slide" Target="slide83.xml"/><Relationship Id="rId1" Type="http://schemas.openxmlformats.org/officeDocument/2006/relationships/slideLayout" Target="../slideLayouts/slideLayout69.xml"/><Relationship Id="rId4" Type="http://schemas.openxmlformats.org/officeDocument/2006/relationships/slide" Target="slide85.xml"/></Relationships>
</file>

<file path=ppt/slides/_rels/slide8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21.png"/><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79.png"/><Relationship Id="rId1" Type="http://schemas.openxmlformats.org/officeDocument/2006/relationships/slideLayout" Target="../slideLayouts/slideLayout69.xml"/><Relationship Id="rId5" Type="http://schemas.openxmlformats.org/officeDocument/2006/relationships/image" Target="../media/image183.jpeg"/><Relationship Id="rId4" Type="http://schemas.openxmlformats.org/officeDocument/2006/relationships/image" Target="../media/image182.jpeg"/></Relationships>
</file>

<file path=ppt/slides/_rels/slide8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69.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670D1C-200A-9446-BBB8-A7D86C7FCD5E}"/>
              </a:ext>
            </a:extLst>
          </p:cNvPr>
          <p:cNvSpPr>
            <a:spLocks noGrp="1"/>
          </p:cNvSpPr>
          <p:nvPr>
            <p:ph type="body" sz="quarter" idx="10"/>
          </p:nvPr>
        </p:nvSpPr>
        <p:spPr>
          <a:xfrm>
            <a:off x="152400" y="1857937"/>
            <a:ext cx="12039600" cy="1379357"/>
          </a:xfrm>
        </p:spPr>
        <p:txBody>
          <a:bodyPr>
            <a:noAutofit/>
          </a:bodyPr>
          <a:lstStyle/>
          <a:p>
            <a:pPr>
              <a:lnSpc>
                <a:spcPct val="85000"/>
              </a:lnSpc>
              <a:spcBef>
                <a:spcPts val="0"/>
              </a:spcBef>
            </a:pPr>
            <a:r>
              <a:rPr lang="en-US" altLang="ja-JP" sz="5200" dirty="0">
                <a:latin typeface="Yu Gothic UI" panose="020B0500000000000000" pitchFamily="50" charset="-128"/>
                <a:ea typeface="Yu Gothic UI" panose="020B0500000000000000" pitchFamily="50" charset="-128"/>
              </a:rPr>
              <a:t>Webex</a:t>
            </a:r>
            <a:r>
              <a:rPr lang="ja-JP" altLang="en-US" sz="5200" dirty="0">
                <a:latin typeface="Yu Gothic UI" panose="020B0500000000000000" pitchFamily="50" charset="-128"/>
                <a:ea typeface="Yu Gothic UI" panose="020B0500000000000000" pitchFamily="50" charset="-128"/>
              </a:rPr>
              <a:t>の超基本提案と</a:t>
            </a:r>
            <a:endParaRPr lang="en-US" altLang="ja-JP" sz="5200" dirty="0">
              <a:latin typeface="Yu Gothic UI" panose="020B0500000000000000" pitchFamily="50" charset="-128"/>
              <a:ea typeface="Yu Gothic UI" panose="020B0500000000000000" pitchFamily="50" charset="-128"/>
            </a:endParaRPr>
          </a:p>
          <a:p>
            <a:pPr>
              <a:lnSpc>
                <a:spcPct val="85000"/>
              </a:lnSpc>
              <a:spcBef>
                <a:spcPts val="0"/>
              </a:spcBef>
            </a:pPr>
            <a:r>
              <a:rPr lang="en-US" altLang="ja-JP" sz="5200" dirty="0">
                <a:latin typeface="Yu Gothic UI" panose="020B0500000000000000" pitchFamily="50" charset="-128"/>
                <a:ea typeface="Yu Gothic UI" panose="020B0500000000000000" pitchFamily="50" charset="-128"/>
              </a:rPr>
              <a:t>CCW</a:t>
            </a:r>
            <a:r>
              <a:rPr lang="ja-JP" altLang="en-US" sz="5200" dirty="0">
                <a:latin typeface="Yu Gothic UI" panose="020B0500000000000000" pitchFamily="50" charset="-128"/>
                <a:ea typeface="Yu Gothic UI" panose="020B0500000000000000" pitchFamily="50" charset="-128"/>
              </a:rPr>
              <a:t>での見積の作り方</a:t>
            </a:r>
            <a:endParaRPr lang="en-US" altLang="ja-JP" sz="5200" dirty="0">
              <a:latin typeface="Yu Gothic UI" panose="020B0500000000000000" pitchFamily="50" charset="-128"/>
              <a:ea typeface="Yu Gothic UI" panose="020B0500000000000000" pitchFamily="50" charset="-128"/>
            </a:endParaRPr>
          </a:p>
        </p:txBody>
      </p:sp>
      <p:sp>
        <p:nvSpPr>
          <p:cNvPr id="2" name="Text Placeholder 1"/>
          <p:cNvSpPr>
            <a:spLocks noGrp="1"/>
          </p:cNvSpPr>
          <p:nvPr>
            <p:ph type="body" sz="quarter" idx="12"/>
          </p:nvPr>
        </p:nvSpPr>
        <p:spPr>
          <a:xfrm>
            <a:off x="729095" y="4880706"/>
            <a:ext cx="3782845" cy="1235783"/>
          </a:xfrm>
        </p:spPr>
        <p:txBody>
          <a:bodyPr/>
          <a:lstStyle/>
          <a:p>
            <a:r>
              <a:rPr lang="en-US" altLang="ja-JP" sz="2000" dirty="0">
                <a:latin typeface="Yu Gothic UI" panose="020B0500000000000000" pitchFamily="50" charset="-128"/>
                <a:ea typeface="Yu Gothic UI" panose="020B0500000000000000" pitchFamily="50" charset="-128"/>
              </a:rPr>
              <a:t>2020</a:t>
            </a:r>
            <a:r>
              <a:rPr lang="ja-JP" altLang="en-US" sz="2000" dirty="0">
                <a:latin typeface="Yu Gothic UI" panose="020B0500000000000000" pitchFamily="50" charset="-128"/>
                <a:ea typeface="Yu Gothic UI" panose="020B0500000000000000" pitchFamily="50" charset="-128"/>
              </a:rPr>
              <a:t>年</a:t>
            </a:r>
            <a:r>
              <a:rPr lang="en-US" altLang="ja-JP" sz="2000" dirty="0">
                <a:latin typeface="Yu Gothic UI" panose="020B0500000000000000" pitchFamily="50" charset="-128"/>
                <a:ea typeface="Yu Gothic UI" panose="020B0500000000000000" pitchFamily="50" charset="-128"/>
              </a:rPr>
              <a:t>5</a:t>
            </a:r>
            <a:r>
              <a:rPr lang="ja-JP" altLang="en-US" sz="2000" dirty="0">
                <a:latin typeface="Yu Gothic UI" panose="020B0500000000000000" pitchFamily="50" charset="-128"/>
                <a:ea typeface="Yu Gothic UI" panose="020B0500000000000000" pitchFamily="50" charset="-128"/>
              </a:rPr>
              <a:t>月吉日</a:t>
            </a:r>
            <a:endParaRPr lang="en-US" altLang="ja-JP" sz="2000" dirty="0">
              <a:latin typeface="Yu Gothic UI" panose="020B0500000000000000" pitchFamily="50" charset="-128"/>
              <a:ea typeface="Yu Gothic UI" panose="020B0500000000000000" pitchFamily="50" charset="-128"/>
            </a:endParaRPr>
          </a:p>
          <a:p>
            <a:r>
              <a:rPr lang="ja-JP" altLang="en-US" sz="2000" dirty="0">
                <a:latin typeface="Yu Gothic UI" panose="020B0500000000000000" pitchFamily="50" charset="-128"/>
                <a:ea typeface="Yu Gothic UI" panose="020B0500000000000000" pitchFamily="50" charset="-128"/>
              </a:rPr>
              <a:t>シスコシステムズ合同会社</a:t>
            </a:r>
            <a:endParaRPr lang="en-US" altLang="ja-JP" sz="2000" dirty="0">
              <a:latin typeface="Yu Gothic UI" panose="020B0500000000000000" pitchFamily="50" charset="-128"/>
              <a:ea typeface="Yu Gothic UI" panose="020B0500000000000000" pitchFamily="50" charset="-128"/>
            </a:endParaRPr>
          </a:p>
          <a:p>
            <a:r>
              <a:rPr lang="ja-JP" altLang="en-US" sz="2000" dirty="0">
                <a:latin typeface="Yu Gothic UI" panose="020B0500000000000000" pitchFamily="50" charset="-128"/>
                <a:ea typeface="Yu Gothic UI" panose="020B0500000000000000" pitchFamily="50" charset="-128"/>
              </a:rPr>
              <a:t>コラボレーション事業</a:t>
            </a:r>
            <a:endParaRPr lang="en-US" altLang="ja-JP" sz="2000" dirty="0">
              <a:latin typeface="Yu Gothic UI" panose="020B0500000000000000" pitchFamily="50" charset="-128"/>
              <a:ea typeface="Yu Gothic UI" panose="020B0500000000000000" pitchFamily="50" charset="-128"/>
            </a:endParaRPr>
          </a:p>
          <a:p>
            <a:r>
              <a:rPr lang="ja-JP" altLang="en-US" sz="2000" dirty="0">
                <a:latin typeface="Yu Gothic UI" panose="020B0500000000000000" pitchFamily="50" charset="-128"/>
                <a:ea typeface="Yu Gothic UI" panose="020B0500000000000000" pitchFamily="50" charset="-128"/>
              </a:rPr>
              <a:t>担当部長　大野秀記</a:t>
            </a:r>
            <a:endParaRPr lang="en-US" sz="2000" dirty="0">
              <a:latin typeface="Yu Gothic UI" panose="020B0500000000000000" pitchFamily="50" charset="-128"/>
              <a:ea typeface="Yu Gothic UI" panose="020B0500000000000000" pitchFamily="50" charset="-128"/>
            </a:endParaRPr>
          </a:p>
        </p:txBody>
      </p:sp>
      <p:pic>
        <p:nvPicPr>
          <p:cNvPr id="5" name="Picture 2">
            <a:extLst>
              <a:ext uri="{FF2B5EF4-FFF2-40B4-BE49-F238E27FC236}">
                <a16:creationId xmlns:a16="http://schemas.microsoft.com/office/drawing/2014/main" id="{5DDC36DA-F5F4-4810-A165-C2E8010D7653}"/>
              </a:ext>
            </a:extLst>
          </p:cNvPr>
          <p:cNvPicPr>
            <a:picLocks noChangeAspect="1"/>
          </p:cNvPicPr>
          <p:nvPr/>
        </p:nvPicPr>
        <p:blipFill>
          <a:blip r:embed="rId3"/>
          <a:stretch>
            <a:fillRect/>
          </a:stretch>
        </p:blipFill>
        <p:spPr>
          <a:xfrm>
            <a:off x="10311960" y="3757808"/>
            <a:ext cx="1235792" cy="2025194"/>
          </a:xfrm>
          <a:prstGeom prst="rect">
            <a:avLst/>
          </a:prstGeom>
        </p:spPr>
      </p:pic>
    </p:spTree>
    <p:extLst>
      <p:ext uri="{BB962C8B-B14F-4D97-AF65-F5344CB8AC3E}">
        <p14:creationId xmlns:p14="http://schemas.microsoft.com/office/powerpoint/2010/main" val="386872490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0405FE-22D4-2744-88C2-D25AAA420433}"/>
              </a:ext>
            </a:extLst>
          </p:cNvPr>
          <p:cNvSpPr/>
          <p:nvPr/>
        </p:nvSpPr>
        <p:spPr>
          <a:xfrm>
            <a:off x="14515" y="0"/>
            <a:ext cx="12192000" cy="975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15" name="Title 19">
            <a:extLst>
              <a:ext uri="{FF2B5EF4-FFF2-40B4-BE49-F238E27FC236}">
                <a16:creationId xmlns:a16="http://schemas.microsoft.com/office/drawing/2014/main" id="{9FE83AD5-EDA6-3B45-9E6D-573B6DE5D71E}"/>
              </a:ext>
            </a:extLst>
          </p:cNvPr>
          <p:cNvSpPr txBox="1">
            <a:spLocks/>
          </p:cNvSpPr>
          <p:nvPr/>
        </p:nvSpPr>
        <p:spPr>
          <a:xfrm>
            <a:off x="289081" y="330500"/>
            <a:ext cx="11436194" cy="975360"/>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ja-JP" altLang="en-US" sz="3733"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Thin" charset="0"/>
              </a:rPr>
              <a:t>見積を作ってみよう</a:t>
            </a:r>
            <a:endParaRPr kumimoji="1" lang="en-SG" sz="3733"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Thin" charset="0"/>
            </a:endParaRPr>
          </a:p>
        </p:txBody>
      </p:sp>
      <p:pic>
        <p:nvPicPr>
          <p:cNvPr id="6" name="図 1">
            <a:extLst>
              <a:ext uri="{FF2B5EF4-FFF2-40B4-BE49-F238E27FC236}">
                <a16:creationId xmlns:a16="http://schemas.microsoft.com/office/drawing/2014/main" id="{0F05144D-56F1-4C7A-867C-D3C3A8408832}"/>
              </a:ext>
            </a:extLst>
          </p:cNvPr>
          <p:cNvPicPr>
            <a:picLocks noChangeAspect="1"/>
          </p:cNvPicPr>
          <p:nvPr/>
        </p:nvPicPr>
        <p:blipFill>
          <a:blip r:embed="rId2"/>
          <a:stretch>
            <a:fillRect/>
          </a:stretch>
        </p:blipFill>
        <p:spPr>
          <a:xfrm>
            <a:off x="669485" y="1930006"/>
            <a:ext cx="7555704" cy="3271067"/>
          </a:xfrm>
          <a:prstGeom prst="rect">
            <a:avLst/>
          </a:prstGeom>
        </p:spPr>
      </p:pic>
      <p:sp>
        <p:nvSpPr>
          <p:cNvPr id="7" name="角丸四角形 2">
            <a:extLst>
              <a:ext uri="{FF2B5EF4-FFF2-40B4-BE49-F238E27FC236}">
                <a16:creationId xmlns:a16="http://schemas.microsoft.com/office/drawing/2014/main" id="{B9FFE7A4-A2F7-4E4B-B007-66B1BC5908A2}"/>
              </a:ext>
            </a:extLst>
          </p:cNvPr>
          <p:cNvSpPr/>
          <p:nvPr/>
        </p:nvSpPr>
        <p:spPr>
          <a:xfrm>
            <a:off x="328663" y="1829819"/>
            <a:ext cx="2559604" cy="3298672"/>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3">
            <a:extLst>
              <a:ext uri="{FF2B5EF4-FFF2-40B4-BE49-F238E27FC236}">
                <a16:creationId xmlns:a16="http://schemas.microsoft.com/office/drawing/2014/main" id="{1041F2A3-BAB2-480F-8E95-680CC7184404}"/>
              </a:ext>
            </a:extLst>
          </p:cNvPr>
          <p:cNvSpPr txBox="1"/>
          <p:nvPr/>
        </p:nvSpPr>
        <p:spPr>
          <a:xfrm>
            <a:off x="3072196" y="5400376"/>
            <a:ext cx="3005951" cy="461665"/>
          </a:xfrm>
          <a:prstGeom prst="rect">
            <a:avLst/>
          </a:prstGeom>
          <a:noFill/>
        </p:spPr>
        <p:txBody>
          <a:bodyPr wrap="none" rtlCol="0">
            <a:spAutoFit/>
          </a:bodyPr>
          <a:lstStyle/>
          <a:p>
            <a:r>
              <a:rPr kumimoji="1" lang="ja-JP" altLang="en-US" sz="2400" b="0" i="0" u="sng" dirty="0">
                <a:solidFill>
                  <a:schemeClr val="accent1"/>
                </a:solidFill>
                <a:latin typeface="Yu Gothic UI" panose="020B0500000000000000" pitchFamily="50" charset="-128"/>
                <a:ea typeface="Yu Gothic UI" panose="020B0500000000000000" pitchFamily="50" charset="-128"/>
                <a:cs typeface="CiscoSansTT ExtraLight" charset="0"/>
              </a:rPr>
              <a:t>①</a:t>
            </a:r>
            <a:r>
              <a:rPr kumimoji="1" lang="en-US" altLang="ja-JP" sz="2400" b="0" i="0" u="sng" dirty="0">
                <a:solidFill>
                  <a:schemeClr val="accent1"/>
                </a:solidFill>
                <a:latin typeface="Yu Gothic UI" panose="020B0500000000000000" pitchFamily="50" charset="-128"/>
                <a:ea typeface="Yu Gothic UI" panose="020B0500000000000000" pitchFamily="50" charset="-128"/>
                <a:cs typeface="CiscoSansTT ExtraLight" charset="0"/>
              </a:rPr>
              <a:t>Webex Meetings  </a:t>
            </a:r>
            <a:endParaRPr kumimoji="1" lang="ja-JP" altLang="en-US" sz="2400" b="0" i="0" u="sng" dirty="0">
              <a:solidFill>
                <a:schemeClr val="accent1"/>
              </a:solidFill>
              <a:latin typeface="Yu Gothic UI" panose="020B0500000000000000" pitchFamily="50" charset="-128"/>
              <a:ea typeface="Yu Gothic UI" panose="020B0500000000000000" pitchFamily="50" charset="-128"/>
              <a:cs typeface="CiscoSansTT ExtraLight" charset="0"/>
            </a:endParaRPr>
          </a:p>
        </p:txBody>
      </p:sp>
      <p:sp>
        <p:nvSpPr>
          <p:cNvPr id="10" name="角丸四角形 42">
            <a:extLst>
              <a:ext uri="{FF2B5EF4-FFF2-40B4-BE49-F238E27FC236}">
                <a16:creationId xmlns:a16="http://schemas.microsoft.com/office/drawing/2014/main" id="{092AC34F-A58B-4D4E-A2CC-D68BF84D8CA5}"/>
              </a:ext>
            </a:extLst>
          </p:cNvPr>
          <p:cNvSpPr/>
          <p:nvPr/>
        </p:nvSpPr>
        <p:spPr>
          <a:xfrm>
            <a:off x="3072196" y="1812530"/>
            <a:ext cx="5152993" cy="3298672"/>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1" name="テキスト ボックス 43">
            <a:extLst>
              <a:ext uri="{FF2B5EF4-FFF2-40B4-BE49-F238E27FC236}">
                <a16:creationId xmlns:a16="http://schemas.microsoft.com/office/drawing/2014/main" id="{EA70245B-007F-4787-AB2F-A6195F9807C4}"/>
              </a:ext>
            </a:extLst>
          </p:cNvPr>
          <p:cNvSpPr txBox="1"/>
          <p:nvPr/>
        </p:nvSpPr>
        <p:spPr>
          <a:xfrm>
            <a:off x="3072196" y="5780982"/>
            <a:ext cx="7083991" cy="830997"/>
          </a:xfrm>
          <a:prstGeom prst="rect">
            <a:avLst/>
          </a:prstGeom>
          <a:noFill/>
        </p:spPr>
        <p:txBody>
          <a:bodyPr wrap="none" rtlCol="0">
            <a:spAutoFit/>
          </a:bodyPr>
          <a:lstStyle/>
          <a:p>
            <a:r>
              <a:rPr lang="ja-JP" altLang="en-US" sz="2400" u="sng" dirty="0">
                <a:solidFill>
                  <a:schemeClr val="accent1"/>
                </a:solidFill>
                <a:latin typeface="Yu Gothic UI" panose="020B0500000000000000" pitchFamily="50" charset="-128"/>
                <a:ea typeface="Yu Gothic UI" panose="020B0500000000000000" pitchFamily="50" charset="-128"/>
                <a:cs typeface="CiscoSansTT ExtraLight" charset="0"/>
              </a:rPr>
              <a:t>②</a:t>
            </a:r>
            <a:r>
              <a:rPr lang="en-US" altLang="ja-JP" sz="2400" u="sng" dirty="0">
                <a:solidFill>
                  <a:schemeClr val="accent1"/>
                </a:solidFill>
                <a:latin typeface="Yu Gothic UI" panose="020B0500000000000000" pitchFamily="50" charset="-128"/>
                <a:ea typeface="Yu Gothic UI" panose="020B0500000000000000" pitchFamily="50" charset="-128"/>
                <a:cs typeface="CiscoSansTT ExtraLight" charset="0"/>
              </a:rPr>
              <a:t>Webex Meetings </a:t>
            </a:r>
            <a:r>
              <a:rPr lang="ja-JP" altLang="en-US" sz="2400" u="sng" dirty="0">
                <a:solidFill>
                  <a:schemeClr val="accent1"/>
                </a:solidFill>
                <a:latin typeface="Yu Gothic UI" panose="020B0500000000000000" pitchFamily="50" charset="-128"/>
                <a:ea typeface="Yu Gothic UI" panose="020B0500000000000000" pitchFamily="50" charset="-128"/>
                <a:cs typeface="CiscoSansTT ExtraLight" charset="0"/>
              </a:rPr>
              <a:t>に参加をするためのデバイス </a:t>
            </a:r>
            <a:r>
              <a:rPr lang="en-US" altLang="ja-JP" sz="2400" u="sng" dirty="0">
                <a:solidFill>
                  <a:schemeClr val="accent1"/>
                </a:solidFill>
                <a:latin typeface="Yu Gothic UI" panose="020B0500000000000000" pitchFamily="50" charset="-128"/>
                <a:ea typeface="Yu Gothic UI" panose="020B0500000000000000" pitchFamily="50" charset="-128"/>
                <a:cs typeface="CiscoSansTT ExtraLight" charset="0"/>
              </a:rPr>
              <a:t>:</a:t>
            </a:r>
            <a:r>
              <a:rPr lang="ja-JP" altLang="en-US" sz="2400" u="sng" dirty="0">
                <a:solidFill>
                  <a:schemeClr val="accent1"/>
                </a:solidFill>
                <a:latin typeface="Yu Gothic UI" panose="020B0500000000000000" pitchFamily="50" charset="-128"/>
                <a:ea typeface="Yu Gothic UI" panose="020B0500000000000000" pitchFamily="50" charset="-128"/>
                <a:cs typeface="CiscoSansTT ExtraLight" charset="0"/>
              </a:rPr>
              <a:t> </a:t>
            </a:r>
            <a:r>
              <a:rPr lang="en-US" altLang="ja-JP" sz="2400" u="sng" dirty="0">
                <a:solidFill>
                  <a:schemeClr val="accent1"/>
                </a:solidFill>
                <a:latin typeface="Yu Gothic UI" panose="020B0500000000000000" pitchFamily="50" charset="-128"/>
                <a:ea typeface="Yu Gothic UI" panose="020B0500000000000000" pitchFamily="50" charset="-128"/>
                <a:cs typeface="CiscoSansTT ExtraLight" charset="0"/>
              </a:rPr>
              <a:t>DX80</a:t>
            </a:r>
          </a:p>
          <a:p>
            <a:r>
              <a:rPr kumimoji="1" lang="ja-JP" altLang="en-US" sz="2400" b="0" i="0" u="sng" dirty="0">
                <a:solidFill>
                  <a:schemeClr val="accent1"/>
                </a:solidFill>
                <a:latin typeface="Yu Gothic UI" panose="020B0500000000000000" pitchFamily="50" charset="-128"/>
                <a:ea typeface="Yu Gothic UI" panose="020B0500000000000000" pitchFamily="50" charset="-128"/>
                <a:cs typeface="CiscoSansTT ExtraLight" charset="0"/>
              </a:rPr>
              <a:t>③</a:t>
            </a:r>
            <a:r>
              <a:rPr lang="en-US" altLang="ja-JP" sz="2400" u="sng" dirty="0">
                <a:solidFill>
                  <a:schemeClr val="accent1"/>
                </a:solidFill>
                <a:latin typeface="Yu Gothic UI" panose="020B0500000000000000" pitchFamily="50" charset="-128"/>
                <a:ea typeface="Yu Gothic UI" panose="020B0500000000000000" pitchFamily="50" charset="-128"/>
                <a:cs typeface="CiscoSansTT ExtraLight" charset="0"/>
              </a:rPr>
              <a:t>DX80 </a:t>
            </a:r>
            <a:r>
              <a:rPr lang="ja-JP" altLang="en-US" sz="2400" u="sng" dirty="0">
                <a:solidFill>
                  <a:schemeClr val="accent1"/>
                </a:solidFill>
                <a:latin typeface="Yu Gothic UI" panose="020B0500000000000000" pitchFamily="50" charset="-128"/>
                <a:ea typeface="Yu Gothic UI" panose="020B0500000000000000" pitchFamily="50" charset="-128"/>
                <a:cs typeface="CiscoSansTT ExtraLight" charset="0"/>
              </a:rPr>
              <a:t>用の</a:t>
            </a:r>
            <a:r>
              <a:rPr lang="en-US" altLang="ja-JP" sz="2400" u="sng" dirty="0">
                <a:solidFill>
                  <a:schemeClr val="accent1"/>
                </a:solidFill>
                <a:latin typeface="Yu Gothic UI" panose="020B0500000000000000" pitchFamily="50" charset="-128"/>
                <a:ea typeface="Yu Gothic UI" panose="020B0500000000000000" pitchFamily="50" charset="-128"/>
                <a:cs typeface="CiscoSansTT ExtraLight" charset="0"/>
              </a:rPr>
              <a:t>Webex </a:t>
            </a:r>
            <a:r>
              <a:rPr lang="ja-JP" altLang="en-US" sz="2400" u="sng" dirty="0">
                <a:solidFill>
                  <a:schemeClr val="accent1"/>
                </a:solidFill>
                <a:latin typeface="Yu Gothic UI" panose="020B0500000000000000" pitchFamily="50" charset="-128"/>
                <a:ea typeface="Yu Gothic UI" panose="020B0500000000000000" pitchFamily="50" charset="-128"/>
                <a:cs typeface="CiscoSansTT ExtraLight" charset="0"/>
              </a:rPr>
              <a:t>登録ライセンス</a:t>
            </a:r>
            <a:endParaRPr kumimoji="1" lang="ja-JP" altLang="en-US" sz="2400" b="0" i="0" u="sng" dirty="0">
              <a:solidFill>
                <a:schemeClr val="accent1"/>
              </a:solidFill>
              <a:latin typeface="Yu Gothic UI" panose="020B0500000000000000" pitchFamily="50" charset="-128"/>
              <a:ea typeface="Yu Gothic UI" panose="020B0500000000000000" pitchFamily="50" charset="-128"/>
              <a:cs typeface="CiscoSansTT ExtraLight" charset="0"/>
            </a:endParaRPr>
          </a:p>
        </p:txBody>
      </p:sp>
      <p:sp>
        <p:nvSpPr>
          <p:cNvPr id="12" name="角丸四角形 10">
            <a:extLst>
              <a:ext uri="{FF2B5EF4-FFF2-40B4-BE49-F238E27FC236}">
                <a16:creationId xmlns:a16="http://schemas.microsoft.com/office/drawing/2014/main" id="{E7647FEA-E48C-491D-B87A-49341364C85E}"/>
              </a:ext>
            </a:extLst>
          </p:cNvPr>
          <p:cNvSpPr/>
          <p:nvPr/>
        </p:nvSpPr>
        <p:spPr>
          <a:xfrm>
            <a:off x="8417381" y="1832803"/>
            <a:ext cx="3567790" cy="3298672"/>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2A792A72-D33D-45E2-BA6F-41B88D5565A3}"/>
              </a:ext>
            </a:extLst>
          </p:cNvPr>
          <p:cNvSpPr/>
          <p:nvPr/>
        </p:nvSpPr>
        <p:spPr>
          <a:xfrm>
            <a:off x="5479072" y="2884715"/>
            <a:ext cx="2559604" cy="809846"/>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16EAA57C-C144-4469-B2CA-26EB7CCEBB49}"/>
              </a:ext>
            </a:extLst>
          </p:cNvPr>
          <p:cNvSpPr/>
          <p:nvPr/>
        </p:nvSpPr>
        <p:spPr>
          <a:xfrm>
            <a:off x="5479072" y="4569379"/>
            <a:ext cx="791099" cy="530650"/>
          </a:xfrm>
          <a:prstGeom prst="round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5">
            <a:extLst>
              <a:ext uri="{FF2B5EF4-FFF2-40B4-BE49-F238E27FC236}">
                <a16:creationId xmlns:a16="http://schemas.microsoft.com/office/drawing/2014/main" id="{986A09BD-4D02-4E50-8336-B8766D2BCC65}"/>
              </a:ext>
            </a:extLst>
          </p:cNvPr>
          <p:cNvPicPr>
            <a:picLocks noChangeAspect="1"/>
          </p:cNvPicPr>
          <p:nvPr/>
        </p:nvPicPr>
        <p:blipFill>
          <a:blip r:embed="rId3"/>
          <a:stretch>
            <a:fillRect/>
          </a:stretch>
        </p:blipFill>
        <p:spPr>
          <a:xfrm>
            <a:off x="8631221" y="2363524"/>
            <a:ext cx="3219404" cy="1788558"/>
          </a:xfrm>
          <a:prstGeom prst="rect">
            <a:avLst/>
          </a:prstGeom>
        </p:spPr>
      </p:pic>
    </p:spTree>
    <p:extLst>
      <p:ext uri="{BB962C8B-B14F-4D97-AF65-F5344CB8AC3E}">
        <p14:creationId xmlns:p14="http://schemas.microsoft.com/office/powerpoint/2010/main" val="193139568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0405FE-22D4-2744-88C2-D25AAA420433}"/>
              </a:ext>
            </a:extLst>
          </p:cNvPr>
          <p:cNvSpPr/>
          <p:nvPr/>
        </p:nvSpPr>
        <p:spPr>
          <a:xfrm>
            <a:off x="0" y="1"/>
            <a:ext cx="12192000" cy="129458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Yu Gothic UI" panose="020B0500000000000000" pitchFamily="50" charset="-128"/>
              <a:ea typeface="Yu Gothic UI" panose="020B0500000000000000" pitchFamily="50" charset="-128"/>
            </a:endParaRPr>
          </a:p>
        </p:txBody>
      </p:sp>
      <p:sp>
        <p:nvSpPr>
          <p:cNvPr id="15" name="Title 19">
            <a:extLst>
              <a:ext uri="{FF2B5EF4-FFF2-40B4-BE49-F238E27FC236}">
                <a16:creationId xmlns:a16="http://schemas.microsoft.com/office/drawing/2014/main" id="{9FE83AD5-EDA6-3B45-9E6D-573B6DE5D71E}"/>
              </a:ext>
            </a:extLst>
          </p:cNvPr>
          <p:cNvSpPr txBox="1">
            <a:spLocks/>
          </p:cNvSpPr>
          <p:nvPr/>
        </p:nvSpPr>
        <p:spPr>
          <a:xfrm>
            <a:off x="289080" y="330500"/>
            <a:ext cx="11537159" cy="975360"/>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733" dirty="0">
                <a:solidFill>
                  <a:schemeClr val="bg1"/>
                </a:solidFill>
                <a:latin typeface="Yu Gothic UI" panose="020B0500000000000000" pitchFamily="50" charset="-128"/>
                <a:ea typeface="Yu Gothic UI" panose="020B0500000000000000" pitchFamily="50" charset="-128"/>
              </a:rPr>
              <a:t>Webex </a:t>
            </a:r>
            <a:r>
              <a:rPr lang="ja-JP" altLang="en-US" sz="3733" dirty="0">
                <a:solidFill>
                  <a:schemeClr val="bg1"/>
                </a:solidFill>
                <a:latin typeface="Yu Gothic UI" panose="020B0500000000000000" pitchFamily="50" charset="-128"/>
                <a:ea typeface="Yu Gothic UI" panose="020B0500000000000000" pitchFamily="50" charset="-128"/>
              </a:rPr>
              <a:t>登録サービスとは</a:t>
            </a:r>
            <a:endParaRPr lang="en-US" altLang="ja-JP" sz="3733" dirty="0">
              <a:solidFill>
                <a:schemeClr val="bg1"/>
              </a:solidFill>
              <a:latin typeface="Yu Gothic UI" panose="020B0500000000000000" pitchFamily="50" charset="-128"/>
              <a:ea typeface="Yu Gothic UI" panose="020B0500000000000000" pitchFamily="50" charset="-128"/>
            </a:endParaRPr>
          </a:p>
        </p:txBody>
      </p:sp>
      <p:sp>
        <p:nvSpPr>
          <p:cNvPr id="7" name="Rectangle 4"/>
          <p:cNvSpPr/>
          <p:nvPr/>
        </p:nvSpPr>
        <p:spPr>
          <a:xfrm>
            <a:off x="579513" y="1446830"/>
            <a:ext cx="6245831" cy="3644075"/>
          </a:xfrm>
          <a:prstGeom prst="rect">
            <a:avLst/>
          </a:prstGeom>
        </p:spPr>
        <p:txBody>
          <a:bodyPr wrap="square" lIns="0" tIns="0" rIns="0" bIns="0">
            <a:spAutoFit/>
          </a:bodyPr>
          <a:lstStyle/>
          <a:p>
            <a:pPr marL="0" lvl="1">
              <a:lnSpc>
                <a:spcPct val="110000"/>
              </a:lnSpc>
              <a:spcBef>
                <a:spcPts val="600"/>
              </a:spcBef>
            </a:pPr>
            <a:r>
              <a:rPr lang="en-US" altLang="ja-JP" sz="2800" dirty="0">
                <a:latin typeface="Yu Gothic UI" panose="020B0500000000000000" pitchFamily="50" charset="-128"/>
                <a:ea typeface="Yu Gothic UI" panose="020B0500000000000000" pitchFamily="50" charset="-128"/>
              </a:rPr>
              <a:t>Webex</a:t>
            </a:r>
            <a:r>
              <a:rPr lang="ja-JP" altLang="en-US" sz="2800" dirty="0">
                <a:latin typeface="Yu Gothic UI" panose="020B0500000000000000" pitchFamily="50" charset="-128"/>
                <a:ea typeface="Yu Gothic UI" panose="020B0500000000000000" pitchFamily="50" charset="-128"/>
              </a:rPr>
              <a:t>登録サービスの主な機能</a:t>
            </a:r>
            <a:endParaRPr lang="en-US" altLang="ja-JP" sz="2800" dirty="0">
              <a:latin typeface="Yu Gothic UI" panose="020B0500000000000000" pitchFamily="50" charset="-128"/>
              <a:ea typeface="Yu Gothic UI" panose="020B0500000000000000" pitchFamily="50" charset="-128"/>
            </a:endParaRPr>
          </a:p>
          <a:p>
            <a:pPr marL="173736" lvl="1" indent="-173736">
              <a:lnSpc>
                <a:spcPct val="110000"/>
              </a:lnSpc>
              <a:spcBef>
                <a:spcPts val="600"/>
              </a:spcBef>
              <a:buFont typeface="Arial" pitchFamily="34" charset="0"/>
              <a:buChar char="•"/>
            </a:pPr>
            <a:r>
              <a:rPr lang="en-US" altLang="ja-JP" sz="2000" dirty="0">
                <a:latin typeface="Yu Gothic UI" panose="020B0500000000000000" pitchFamily="50" charset="-128"/>
                <a:ea typeface="Yu Gothic UI" panose="020B0500000000000000" pitchFamily="50" charset="-128"/>
              </a:rPr>
              <a:t>Webex Room </a:t>
            </a:r>
            <a:r>
              <a:rPr lang="ja-JP" altLang="en-US" sz="2000" dirty="0">
                <a:latin typeface="Yu Gothic UI" panose="020B0500000000000000" pitchFamily="50" charset="-128"/>
                <a:ea typeface="Yu Gothic UI" panose="020B0500000000000000" pitchFamily="50" charset="-128"/>
              </a:rPr>
              <a:t>シリーズを安全に</a:t>
            </a:r>
            <a:r>
              <a:rPr lang="en-US" altLang="ja-JP" sz="2000" dirty="0">
                <a:latin typeface="Yu Gothic UI" panose="020B0500000000000000" pitchFamily="50" charset="-128"/>
                <a:ea typeface="Yu Gothic UI" panose="020B0500000000000000" pitchFamily="50" charset="-128"/>
              </a:rPr>
              <a:t>Webex Meetings </a:t>
            </a:r>
            <a:r>
              <a:rPr lang="ja-JP" altLang="en-US" sz="2000" dirty="0">
                <a:latin typeface="Yu Gothic UI" panose="020B0500000000000000" pitchFamily="50" charset="-128"/>
                <a:ea typeface="Yu Gothic UI" panose="020B0500000000000000" pitchFamily="50" charset="-128"/>
              </a:rPr>
              <a:t>に接続するためのゲートウェイ機能をクラウドで提供</a:t>
            </a:r>
            <a:endParaRPr lang="en-US" altLang="ja-JP" sz="2000" dirty="0">
              <a:latin typeface="Yu Gothic UI" panose="020B0500000000000000" pitchFamily="50" charset="-128"/>
              <a:ea typeface="Yu Gothic UI" panose="020B0500000000000000" pitchFamily="50" charset="-128"/>
            </a:endParaRPr>
          </a:p>
          <a:p>
            <a:pPr marL="173736" lvl="1" indent="-173736">
              <a:lnSpc>
                <a:spcPct val="110000"/>
              </a:lnSpc>
              <a:spcBef>
                <a:spcPts val="600"/>
              </a:spcBef>
              <a:buFont typeface="Arial" pitchFamily="34" charset="0"/>
              <a:buChar char="•"/>
            </a:pPr>
            <a:r>
              <a:rPr lang="ja-JP" altLang="en-US" sz="2000" dirty="0">
                <a:latin typeface="Yu Gothic UI" panose="020B0500000000000000" pitchFamily="50" charset="-128"/>
                <a:ea typeface="Yu Gothic UI" panose="020B0500000000000000" pitchFamily="50" charset="-128"/>
              </a:rPr>
              <a:t>グローバル</a:t>
            </a:r>
            <a:r>
              <a:rPr lang="en-US" altLang="ja-JP" sz="2000" dirty="0">
                <a:latin typeface="Yu Gothic UI" panose="020B0500000000000000" pitchFamily="50" charset="-128"/>
                <a:ea typeface="Yu Gothic UI" panose="020B0500000000000000" pitchFamily="50" charset="-128"/>
              </a:rPr>
              <a:t>IP</a:t>
            </a:r>
            <a:r>
              <a:rPr lang="ja-JP" altLang="en-US" sz="2000" dirty="0">
                <a:latin typeface="Yu Gothic UI" panose="020B0500000000000000" pitchFamily="50" charset="-128"/>
                <a:ea typeface="Yu Gothic UI" panose="020B0500000000000000" pitchFamily="50" charset="-128"/>
              </a:rPr>
              <a:t>不要、ローカル</a:t>
            </a:r>
            <a:r>
              <a:rPr lang="en-US" altLang="ja-JP" sz="2000" dirty="0">
                <a:latin typeface="Yu Gothic UI" panose="020B0500000000000000" pitchFamily="50" charset="-128"/>
                <a:ea typeface="Yu Gothic UI" panose="020B0500000000000000" pitchFamily="50" charset="-128"/>
              </a:rPr>
              <a:t>IP</a:t>
            </a:r>
            <a:r>
              <a:rPr lang="ja-JP" altLang="en-US" sz="2000" dirty="0">
                <a:latin typeface="Yu Gothic UI" panose="020B0500000000000000" pitchFamily="50" charset="-128"/>
                <a:ea typeface="Yu Gothic UI" panose="020B0500000000000000" pitchFamily="50" charset="-128"/>
              </a:rPr>
              <a:t>の利用で</a:t>
            </a:r>
            <a:r>
              <a:rPr lang="en-US" altLang="ja-JP" sz="2000" dirty="0">
                <a:latin typeface="Yu Gothic UI" panose="020B0500000000000000" pitchFamily="50" charset="-128"/>
                <a:ea typeface="Yu Gothic UI" panose="020B0500000000000000" pitchFamily="50" charset="-128"/>
              </a:rPr>
              <a:t>OK</a:t>
            </a:r>
          </a:p>
          <a:p>
            <a:pPr marL="173736" lvl="1" indent="-173736">
              <a:lnSpc>
                <a:spcPct val="110000"/>
              </a:lnSpc>
              <a:spcBef>
                <a:spcPts val="600"/>
              </a:spcBef>
              <a:buFont typeface="Arial" pitchFamily="34" charset="0"/>
              <a:buChar char="•"/>
            </a:pPr>
            <a:r>
              <a:rPr lang="en-US" altLang="ja-JP" sz="2000" dirty="0">
                <a:latin typeface="Yu Gothic UI" panose="020B0500000000000000" pitchFamily="50" charset="-128"/>
                <a:ea typeface="Yu Gothic UI" panose="020B0500000000000000" pitchFamily="50" charset="-128"/>
              </a:rPr>
              <a:t>SIP</a:t>
            </a:r>
            <a:r>
              <a:rPr lang="ja-JP" altLang="en-US" sz="2000" dirty="0">
                <a:latin typeface="Yu Gothic UI" panose="020B0500000000000000" pitchFamily="50" charset="-128"/>
                <a:ea typeface="Yu Gothic UI" panose="020B0500000000000000" pitchFamily="50" charset="-128"/>
              </a:rPr>
              <a:t>アドレスを</a:t>
            </a:r>
            <a:r>
              <a:rPr lang="en-US" altLang="ja-JP" sz="2000" dirty="0">
                <a:latin typeface="Yu Gothic UI" panose="020B0500000000000000" pitchFamily="50" charset="-128"/>
                <a:ea typeface="Yu Gothic UI" panose="020B0500000000000000" pitchFamily="50" charset="-128"/>
              </a:rPr>
              <a:t>Webex Room </a:t>
            </a:r>
            <a:r>
              <a:rPr lang="ja-JP" altLang="en-US" sz="2000" dirty="0">
                <a:latin typeface="Yu Gothic UI" panose="020B0500000000000000" pitchFamily="50" charset="-128"/>
                <a:ea typeface="Yu Gothic UI" panose="020B0500000000000000" pitchFamily="50" charset="-128"/>
              </a:rPr>
              <a:t>シリーズに提供、</a:t>
            </a:r>
            <a:r>
              <a:rPr lang="en-US" altLang="ja-JP" sz="2000" dirty="0">
                <a:latin typeface="Yu Gothic UI" panose="020B0500000000000000" pitchFamily="50" charset="-128"/>
                <a:ea typeface="Yu Gothic UI" panose="020B0500000000000000" pitchFamily="50" charset="-128"/>
              </a:rPr>
              <a:t>Webex</a:t>
            </a:r>
            <a:r>
              <a:rPr lang="ja-JP" altLang="en-US" sz="2000" dirty="0">
                <a:latin typeface="Yu Gothic UI" panose="020B0500000000000000" pitchFamily="50" charset="-128"/>
                <a:ea typeface="Yu Gothic UI" panose="020B0500000000000000" pitchFamily="50" charset="-128"/>
              </a:rPr>
              <a:t>以外の</a:t>
            </a:r>
            <a:endParaRPr lang="en-US" altLang="ja-JP" sz="2000" dirty="0">
              <a:latin typeface="Yu Gothic UI" panose="020B0500000000000000" pitchFamily="50" charset="-128"/>
              <a:ea typeface="Yu Gothic UI" panose="020B0500000000000000" pitchFamily="50" charset="-128"/>
            </a:endParaRPr>
          </a:p>
          <a:p>
            <a:pPr marL="0" lvl="1">
              <a:lnSpc>
                <a:spcPct val="110000"/>
              </a:lnSpc>
              <a:spcBef>
                <a:spcPts val="600"/>
              </a:spcBef>
            </a:pPr>
            <a:r>
              <a:rPr lang="ja-JP" altLang="en-US" sz="2000" dirty="0">
                <a:latin typeface="Yu Gothic UI" panose="020B0500000000000000" pitchFamily="50" charset="-128"/>
                <a:ea typeface="Yu Gothic UI" panose="020B0500000000000000" pitchFamily="50" charset="-128"/>
              </a:rPr>
              <a:t>  クラウドサービスや端末に</a:t>
            </a:r>
            <a:r>
              <a:rPr lang="en-US" altLang="ja-JP" sz="2000" dirty="0">
                <a:latin typeface="Yu Gothic UI" panose="020B0500000000000000" pitchFamily="50" charset="-128"/>
                <a:ea typeface="Yu Gothic UI" panose="020B0500000000000000" pitchFamily="50" charset="-128"/>
              </a:rPr>
              <a:t>SIP</a:t>
            </a:r>
            <a:r>
              <a:rPr lang="ja-JP" altLang="en-US" sz="2000" dirty="0">
                <a:latin typeface="Yu Gothic UI" panose="020B0500000000000000" pitchFamily="50" charset="-128"/>
                <a:ea typeface="Yu Gothic UI" panose="020B0500000000000000" pitchFamily="50" charset="-128"/>
              </a:rPr>
              <a:t>で発着信が可能</a:t>
            </a:r>
            <a:endParaRPr lang="en-US" altLang="ja-JP" sz="2000" dirty="0">
              <a:latin typeface="Yu Gothic UI" panose="020B0500000000000000" pitchFamily="50" charset="-128"/>
              <a:ea typeface="Yu Gothic UI" panose="020B0500000000000000" pitchFamily="50" charset="-128"/>
            </a:endParaRPr>
          </a:p>
          <a:p>
            <a:pPr marL="173736" lvl="1" indent="-173736">
              <a:lnSpc>
                <a:spcPct val="110000"/>
              </a:lnSpc>
              <a:spcBef>
                <a:spcPts val="600"/>
              </a:spcBef>
              <a:buFont typeface="Arial" pitchFamily="34" charset="0"/>
              <a:buChar char="•"/>
            </a:pPr>
            <a:r>
              <a:rPr lang="ja-JP" altLang="en-US" sz="2000" dirty="0">
                <a:latin typeface="Yu Gothic UI" panose="020B0500000000000000" pitchFamily="50" charset="-128"/>
                <a:ea typeface="Yu Gothic UI" panose="020B0500000000000000" pitchFamily="50" charset="-128"/>
              </a:rPr>
              <a:t>新しいソフトウェアを登録期間中に自動で配布</a:t>
            </a:r>
            <a:endParaRPr lang="en-US" altLang="ja-JP" sz="2000" dirty="0">
              <a:latin typeface="Yu Gothic UI" panose="020B0500000000000000" pitchFamily="50" charset="-128"/>
              <a:ea typeface="Yu Gothic UI" panose="020B0500000000000000" pitchFamily="50" charset="-128"/>
            </a:endParaRPr>
          </a:p>
          <a:p>
            <a:pPr marL="173736" lvl="1" indent="-173736">
              <a:lnSpc>
                <a:spcPct val="110000"/>
              </a:lnSpc>
              <a:spcBef>
                <a:spcPts val="600"/>
              </a:spcBef>
              <a:buFont typeface="Arial" pitchFamily="34" charset="0"/>
              <a:buChar char="•"/>
            </a:pPr>
            <a:r>
              <a:rPr lang="ja-JP" altLang="en-US" sz="2000" dirty="0">
                <a:latin typeface="Yu Gothic UI" panose="020B0500000000000000" pitchFamily="50" charset="-128"/>
                <a:ea typeface="Yu Gothic UI" panose="020B0500000000000000" pitchFamily="50" charset="-128"/>
              </a:rPr>
              <a:t>管理者サイトから端末の設定、稼働状況、ステータス監視など、一元運用が可能</a:t>
            </a:r>
            <a:endParaRPr lang="en-US" altLang="ja-JP" sz="2000" dirty="0">
              <a:latin typeface="Yu Gothic UI" panose="020B0500000000000000" pitchFamily="50" charset="-128"/>
              <a:ea typeface="Yu Gothic UI" panose="020B0500000000000000" pitchFamily="50" charset="-128"/>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272" y="2377374"/>
            <a:ext cx="4203995" cy="201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7533076" y="1740525"/>
            <a:ext cx="4293163" cy="404341"/>
          </a:xfrm>
          <a:prstGeom prst="rect">
            <a:avLst/>
          </a:prstGeom>
        </p:spPr>
        <p:txBody>
          <a:bodyPr wrap="none">
            <a:spAutoFit/>
          </a:bodyPr>
          <a:lstStyle/>
          <a:p>
            <a:pPr marL="0" lvl="1">
              <a:lnSpc>
                <a:spcPct val="110000"/>
              </a:lnSpc>
              <a:spcBef>
                <a:spcPts val="600"/>
              </a:spcBef>
            </a:pPr>
            <a:r>
              <a:rPr lang="ja-JP" altLang="en-US" sz="2000" u="sng" dirty="0">
                <a:latin typeface="Yu Gothic UI" panose="020B0500000000000000" pitchFamily="50" charset="-128"/>
                <a:ea typeface="Yu Gothic UI" panose="020B0500000000000000" pitchFamily="50" charset="-128"/>
              </a:rPr>
              <a:t>管理者サイトからコードを作り端末に入力</a:t>
            </a:r>
            <a:endParaRPr lang="en-US" altLang="ja-JP" sz="2000" u="sng" dirty="0">
              <a:latin typeface="Yu Gothic UI" panose="020B0500000000000000" pitchFamily="50" charset="-128"/>
              <a:ea typeface="Yu Gothic UI" panose="020B0500000000000000" pitchFamily="50" charset="-128"/>
            </a:endParaRPr>
          </a:p>
        </p:txBody>
      </p:sp>
      <p:sp>
        <p:nvSpPr>
          <p:cNvPr id="14" name="正方形/長方形 13"/>
          <p:cNvSpPr/>
          <p:nvPr/>
        </p:nvSpPr>
        <p:spPr>
          <a:xfrm>
            <a:off x="7641934" y="4625864"/>
            <a:ext cx="3009157" cy="430887"/>
          </a:xfrm>
          <a:prstGeom prst="rect">
            <a:avLst/>
          </a:prstGeom>
        </p:spPr>
        <p:txBody>
          <a:bodyPr wrap="none">
            <a:spAutoFit/>
          </a:bodyPr>
          <a:lstStyle/>
          <a:p>
            <a:pPr marL="0" lvl="1">
              <a:lnSpc>
                <a:spcPct val="110000"/>
              </a:lnSpc>
              <a:spcBef>
                <a:spcPts val="600"/>
              </a:spcBef>
            </a:pPr>
            <a:r>
              <a:rPr lang="en-US" altLang="ja-JP" sz="2000" u="sng" dirty="0">
                <a:latin typeface="Yu Gothic UI" panose="020B0500000000000000" pitchFamily="50" charset="-128"/>
                <a:ea typeface="Yu Gothic UI" panose="020B0500000000000000" pitchFamily="50" charset="-128"/>
              </a:rPr>
              <a:t>Webex</a:t>
            </a:r>
            <a:r>
              <a:rPr lang="ja-JP" altLang="en-US" sz="2000" u="sng" dirty="0">
                <a:latin typeface="Yu Gothic UI" panose="020B0500000000000000" pitchFamily="50" charset="-128"/>
                <a:ea typeface="Yu Gothic UI" panose="020B0500000000000000" pitchFamily="50" charset="-128"/>
              </a:rPr>
              <a:t>登録サービスの費用</a:t>
            </a:r>
            <a:endParaRPr lang="en-US" altLang="ja-JP" sz="2000" u="sng" dirty="0">
              <a:latin typeface="Yu Gothic UI" panose="020B0500000000000000" pitchFamily="50" charset="-128"/>
              <a:ea typeface="Yu Gothic UI" panose="020B0500000000000000" pitchFamily="50" charset="-128"/>
            </a:endParaRPr>
          </a:p>
        </p:txBody>
      </p:sp>
      <p:pic>
        <p:nvPicPr>
          <p:cNvPr id="16" name="Picture 2">
            <a:extLst>
              <a:ext uri="{FF2B5EF4-FFF2-40B4-BE49-F238E27FC236}">
                <a16:creationId xmlns:a16="http://schemas.microsoft.com/office/drawing/2014/main" id="{5DDC36DA-F5F4-4810-A165-C2E8010D7653}"/>
              </a:ext>
            </a:extLst>
          </p:cNvPr>
          <p:cNvPicPr>
            <a:picLocks noChangeAspect="1"/>
          </p:cNvPicPr>
          <p:nvPr/>
        </p:nvPicPr>
        <p:blipFill>
          <a:blip r:embed="rId3"/>
          <a:stretch>
            <a:fillRect/>
          </a:stretch>
        </p:blipFill>
        <p:spPr>
          <a:xfrm>
            <a:off x="381939" y="5167563"/>
            <a:ext cx="1021457" cy="1673945"/>
          </a:xfrm>
          <a:prstGeom prst="rect">
            <a:avLst/>
          </a:prstGeom>
        </p:spPr>
      </p:pic>
      <p:sp>
        <p:nvSpPr>
          <p:cNvPr id="17" name="角丸四角形吹き出し 16"/>
          <p:cNvSpPr/>
          <p:nvPr/>
        </p:nvSpPr>
        <p:spPr>
          <a:xfrm>
            <a:off x="1990853" y="5259264"/>
            <a:ext cx="5324347" cy="1484066"/>
          </a:xfrm>
          <a:prstGeom prst="wedgeRoundRectCallout">
            <a:avLst>
              <a:gd name="adj1" fmla="val -54562"/>
              <a:gd name="adj2" fmla="val -18445"/>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Yu Gothic UI" panose="020B0500000000000000" pitchFamily="50" charset="-128"/>
                <a:ea typeface="Yu Gothic UI" panose="020B0500000000000000" pitchFamily="50" charset="-128"/>
              </a:rPr>
              <a:t>Webex</a:t>
            </a:r>
            <a:r>
              <a:rPr lang="ja-JP" altLang="en-US" sz="2400" dirty="0">
                <a:latin typeface="Yu Gothic UI" panose="020B0500000000000000" pitchFamily="50" charset="-128"/>
                <a:ea typeface="Yu Gothic UI" panose="020B0500000000000000" pitchFamily="50" charset="-128"/>
              </a:rPr>
              <a:t>登録サービス、すごく便利。</a:t>
            </a:r>
            <a:endParaRPr lang="en-US" altLang="ja-JP" sz="2400" dirty="0">
              <a:latin typeface="Yu Gothic UI" panose="020B0500000000000000" pitchFamily="50" charset="-128"/>
              <a:ea typeface="Yu Gothic UI" panose="020B0500000000000000" pitchFamily="50" charset="-128"/>
            </a:endParaRPr>
          </a:p>
          <a:p>
            <a:pPr algn="ctr"/>
            <a:r>
              <a:rPr lang="ja-JP" altLang="en-US" sz="2400" dirty="0">
                <a:latin typeface="Yu Gothic UI" panose="020B0500000000000000" pitchFamily="50" charset="-128"/>
                <a:ea typeface="Yu Gothic UI" panose="020B0500000000000000" pitchFamily="50" charset="-128"/>
              </a:rPr>
              <a:t>グローバル</a:t>
            </a:r>
            <a:r>
              <a:rPr lang="en-US" altLang="ja-JP" sz="2400" dirty="0">
                <a:latin typeface="Yu Gothic UI" panose="020B0500000000000000" pitchFamily="50" charset="-128"/>
                <a:ea typeface="Yu Gothic UI" panose="020B0500000000000000" pitchFamily="50" charset="-128"/>
              </a:rPr>
              <a:t>IP</a:t>
            </a:r>
            <a:r>
              <a:rPr lang="ja-JP" altLang="en-US" sz="2400" dirty="0" err="1">
                <a:latin typeface="Yu Gothic UI" panose="020B0500000000000000" pitchFamily="50" charset="-128"/>
                <a:ea typeface="Yu Gothic UI" panose="020B0500000000000000" pitchFamily="50" charset="-128"/>
              </a:rPr>
              <a:t>、</a:t>
            </a:r>
            <a:r>
              <a:rPr lang="en-US" altLang="ja-JP" sz="2400" dirty="0">
                <a:latin typeface="Yu Gothic UI" panose="020B0500000000000000" pitchFamily="50" charset="-128"/>
                <a:ea typeface="Yu Gothic UI" panose="020B0500000000000000" pitchFamily="50" charset="-128"/>
              </a:rPr>
              <a:t>NAT</a:t>
            </a:r>
            <a:r>
              <a:rPr lang="ja-JP" altLang="en-US" sz="2400" dirty="0">
                <a:latin typeface="Yu Gothic UI" panose="020B0500000000000000" pitchFamily="50" charset="-128"/>
                <a:ea typeface="Yu Gothic UI" panose="020B0500000000000000" pitchFamily="50" charset="-128"/>
              </a:rPr>
              <a:t>がいらなくなるし、</a:t>
            </a:r>
            <a:endParaRPr lang="en-US" altLang="ja-JP" sz="2400" dirty="0">
              <a:latin typeface="Yu Gothic UI" panose="020B0500000000000000" pitchFamily="50" charset="-128"/>
              <a:ea typeface="Yu Gothic UI" panose="020B0500000000000000" pitchFamily="50" charset="-128"/>
            </a:endParaRPr>
          </a:p>
          <a:p>
            <a:pPr algn="ctr"/>
            <a:r>
              <a:rPr kumimoji="1" lang="ja-JP" altLang="en-US" sz="2400" dirty="0">
                <a:latin typeface="Yu Gothic UI" panose="020B0500000000000000" pitchFamily="50" charset="-128"/>
                <a:ea typeface="Yu Gothic UI" panose="020B0500000000000000" pitchFamily="50" charset="-128"/>
              </a:rPr>
              <a:t>運用の負担も大きく減らせるね。</a:t>
            </a:r>
          </a:p>
        </p:txBody>
      </p:sp>
      <p:sp>
        <p:nvSpPr>
          <p:cNvPr id="3" name="正方形/長方形 2"/>
          <p:cNvSpPr/>
          <p:nvPr/>
        </p:nvSpPr>
        <p:spPr>
          <a:xfrm>
            <a:off x="7533076" y="5090905"/>
            <a:ext cx="4132863" cy="1261884"/>
          </a:xfrm>
          <a:prstGeom prst="rect">
            <a:avLst/>
          </a:prstGeom>
        </p:spPr>
        <p:txBody>
          <a:bodyPr wrap="none">
            <a:spAutoFit/>
          </a:bodyPr>
          <a:lstStyle/>
          <a:p>
            <a:pPr marL="0" lvl="1">
              <a:lnSpc>
                <a:spcPct val="110000"/>
              </a:lnSpc>
              <a:spcBef>
                <a:spcPts val="600"/>
              </a:spcBef>
            </a:pPr>
            <a:r>
              <a:rPr lang="ja-JP" altLang="en-US" sz="2000" dirty="0">
                <a:latin typeface="Yu Gothic UI" panose="020B0500000000000000" pitchFamily="50" charset="-128"/>
                <a:ea typeface="Yu Gothic UI" panose="020B0500000000000000" pitchFamily="50" charset="-128"/>
              </a:rPr>
              <a:t>端末</a:t>
            </a:r>
            <a:r>
              <a:rPr lang="en-US" altLang="ja-JP" sz="2000" dirty="0">
                <a:latin typeface="Yu Gothic UI" panose="020B0500000000000000" pitchFamily="50" charset="-128"/>
                <a:ea typeface="Yu Gothic UI" panose="020B0500000000000000" pitchFamily="50" charset="-128"/>
              </a:rPr>
              <a:t>1</a:t>
            </a:r>
            <a:r>
              <a:rPr lang="ja-JP" altLang="en-US" sz="2000" dirty="0">
                <a:latin typeface="Yu Gothic UI" panose="020B0500000000000000" pitchFamily="50" charset="-128"/>
                <a:ea typeface="Yu Gothic UI" panose="020B0500000000000000" pitchFamily="50" charset="-128"/>
              </a:rPr>
              <a:t>台につき</a:t>
            </a:r>
            <a:r>
              <a:rPr lang="en-US" altLang="ja-JP" sz="2000" dirty="0">
                <a:latin typeface="Yu Gothic UI" panose="020B0500000000000000" pitchFamily="50" charset="-128"/>
                <a:ea typeface="Yu Gothic UI" panose="020B0500000000000000" pitchFamily="50" charset="-128"/>
              </a:rPr>
              <a:t>1</a:t>
            </a:r>
            <a:r>
              <a:rPr lang="ja-JP" altLang="en-US" sz="2000" dirty="0">
                <a:latin typeface="Yu Gothic UI" panose="020B0500000000000000" pitchFamily="50" charset="-128"/>
                <a:ea typeface="Yu Gothic UI" panose="020B0500000000000000" pitchFamily="50" charset="-128"/>
              </a:rPr>
              <a:t>個の利用契約が必要</a:t>
            </a:r>
            <a:endParaRPr lang="en-US" altLang="ja-JP" sz="2000" dirty="0">
              <a:latin typeface="Yu Gothic UI" panose="020B0500000000000000" pitchFamily="50" charset="-128"/>
              <a:ea typeface="Yu Gothic UI" panose="020B0500000000000000" pitchFamily="50" charset="-128"/>
            </a:endParaRPr>
          </a:p>
          <a:p>
            <a:pPr marL="0" lvl="1">
              <a:lnSpc>
                <a:spcPct val="110000"/>
              </a:lnSpc>
              <a:spcBef>
                <a:spcPts val="600"/>
              </a:spcBef>
            </a:pPr>
            <a:r>
              <a:rPr lang="ja-JP" altLang="en-US" sz="2000" dirty="0">
                <a:latin typeface="Yu Gothic UI" panose="020B0500000000000000" pitchFamily="50" charset="-128"/>
                <a:ea typeface="Yu Gothic UI" panose="020B0500000000000000" pitchFamily="50" charset="-128"/>
              </a:rPr>
              <a:t>になります。期間は</a:t>
            </a:r>
            <a:r>
              <a:rPr lang="en-US" altLang="ja-JP" sz="2000" dirty="0">
                <a:latin typeface="Yu Gothic UI" panose="020B0500000000000000" pitchFamily="50" charset="-128"/>
                <a:ea typeface="Yu Gothic UI" panose="020B0500000000000000" pitchFamily="50" charset="-128"/>
              </a:rPr>
              <a:t>1</a:t>
            </a:r>
            <a:r>
              <a:rPr lang="ja-JP" altLang="en-US" sz="2000" dirty="0">
                <a:latin typeface="Yu Gothic UI" panose="020B0500000000000000" pitchFamily="50" charset="-128"/>
                <a:ea typeface="Yu Gothic UI" panose="020B0500000000000000" pitchFamily="50" charset="-128"/>
              </a:rPr>
              <a:t>年から</a:t>
            </a:r>
            <a:r>
              <a:rPr lang="en-US" altLang="ja-JP" sz="2000" dirty="0">
                <a:latin typeface="Yu Gothic UI" panose="020B0500000000000000" pitchFamily="50" charset="-128"/>
                <a:ea typeface="Yu Gothic UI" panose="020B0500000000000000" pitchFamily="50" charset="-128"/>
              </a:rPr>
              <a:t>5</a:t>
            </a:r>
            <a:r>
              <a:rPr lang="ja-JP" altLang="en-US" sz="2000" dirty="0">
                <a:latin typeface="Yu Gothic UI" panose="020B0500000000000000" pitchFamily="50" charset="-128"/>
                <a:ea typeface="Yu Gothic UI" panose="020B0500000000000000" pitchFamily="50" charset="-128"/>
              </a:rPr>
              <a:t>年まで選べ</a:t>
            </a:r>
            <a:endParaRPr lang="en-US" altLang="ja-JP" sz="2000" dirty="0">
              <a:latin typeface="Yu Gothic UI" panose="020B0500000000000000" pitchFamily="50" charset="-128"/>
              <a:ea typeface="Yu Gothic UI" panose="020B0500000000000000" pitchFamily="50" charset="-128"/>
            </a:endParaRPr>
          </a:p>
          <a:p>
            <a:pPr marL="0" lvl="1">
              <a:lnSpc>
                <a:spcPct val="110000"/>
              </a:lnSpc>
              <a:spcBef>
                <a:spcPts val="600"/>
              </a:spcBef>
            </a:pPr>
            <a:r>
              <a:rPr lang="ja-JP" altLang="en-US" sz="2000" dirty="0">
                <a:latin typeface="Yu Gothic UI" panose="020B0500000000000000" pitchFamily="50" charset="-128"/>
                <a:ea typeface="Yu Gothic UI" panose="020B0500000000000000" pitchFamily="50" charset="-128"/>
              </a:rPr>
              <a:t>自動更新にも対応。</a:t>
            </a:r>
            <a:endParaRPr lang="en-US" altLang="ja-JP" sz="20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6945570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7624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ja-JP" altLang="en-US" dirty="0">
                <a:solidFill>
                  <a:schemeClr val="bg2"/>
                </a:solidFill>
              </a:rPr>
              <a:t>芹川 拓丸</a:t>
            </a:r>
            <a:endParaRPr lang="en-US" dirty="0">
              <a:solidFill>
                <a:schemeClr val="bg2"/>
              </a:solidFill>
            </a:endParaRPr>
          </a:p>
        </p:txBody>
      </p:sp>
      <p:sp>
        <p:nvSpPr>
          <p:cNvPr id="3" name="Text Placeholder 2"/>
          <p:cNvSpPr>
            <a:spLocks noGrp="1"/>
          </p:cNvSpPr>
          <p:nvPr>
            <p:ph type="body" sz="quarter" idx="11"/>
          </p:nvPr>
        </p:nvSpPr>
        <p:spPr/>
        <p:txBody>
          <a:bodyPr/>
          <a:lstStyle/>
          <a:p>
            <a:r>
              <a:rPr lang="ja-JP" altLang="en-US" dirty="0">
                <a:solidFill>
                  <a:schemeClr val="bg2"/>
                </a:solidFill>
              </a:rPr>
              <a:t>コラボレーション バーチャルセールス スペシャリスト</a:t>
            </a:r>
            <a:endParaRPr lang="en-US" dirty="0">
              <a:solidFill>
                <a:schemeClr val="bg2"/>
              </a:solidFill>
            </a:endParaRPr>
          </a:p>
        </p:txBody>
      </p:sp>
      <p:sp>
        <p:nvSpPr>
          <p:cNvPr id="4" name="Text Placeholder 3"/>
          <p:cNvSpPr>
            <a:spLocks noGrp="1"/>
          </p:cNvSpPr>
          <p:nvPr>
            <p:ph type="body" sz="quarter" idx="12"/>
          </p:nvPr>
        </p:nvSpPr>
        <p:spPr/>
        <p:txBody>
          <a:bodyPr/>
          <a:lstStyle/>
          <a:p>
            <a:r>
              <a:rPr lang="en-US" dirty="0">
                <a:solidFill>
                  <a:schemeClr val="bg2"/>
                </a:solidFill>
              </a:rPr>
              <a:t>2020</a:t>
            </a:r>
            <a:r>
              <a:rPr lang="ja-JP" altLang="en-US" dirty="0">
                <a:solidFill>
                  <a:schemeClr val="bg2"/>
                </a:solidFill>
              </a:rPr>
              <a:t>年</a:t>
            </a:r>
            <a:r>
              <a:rPr lang="en-US" altLang="ja-JP" dirty="0">
                <a:solidFill>
                  <a:schemeClr val="bg2"/>
                </a:solidFill>
              </a:rPr>
              <a:t>5</a:t>
            </a:r>
            <a:r>
              <a:rPr lang="ja-JP" altLang="en-US" dirty="0">
                <a:solidFill>
                  <a:schemeClr val="bg2"/>
                </a:solidFill>
              </a:rPr>
              <a:t>月</a:t>
            </a:r>
            <a:r>
              <a:rPr lang="en-US" altLang="ja-JP" dirty="0">
                <a:solidFill>
                  <a:schemeClr val="bg2"/>
                </a:solidFill>
              </a:rPr>
              <a:t>12</a:t>
            </a:r>
            <a:r>
              <a:rPr lang="ja-JP" altLang="en-US" dirty="0">
                <a:solidFill>
                  <a:schemeClr val="bg2"/>
                </a:solidFill>
              </a:rPr>
              <a:t>日</a:t>
            </a:r>
            <a:endParaRPr lang="en-US" dirty="0">
              <a:solidFill>
                <a:schemeClr val="bg2"/>
              </a:solidFill>
            </a:endParaRPr>
          </a:p>
        </p:txBody>
      </p:sp>
      <p:sp>
        <p:nvSpPr>
          <p:cNvPr id="5" name="テキスト プレースホルダー 4">
            <a:extLst>
              <a:ext uri="{FF2B5EF4-FFF2-40B4-BE49-F238E27FC236}">
                <a16:creationId xmlns:a16="http://schemas.microsoft.com/office/drawing/2014/main" id="{8B3589D2-9188-3740-85F5-EF3D69383FC4}"/>
              </a:ext>
            </a:extLst>
          </p:cNvPr>
          <p:cNvSpPr>
            <a:spLocks noGrp="1"/>
          </p:cNvSpPr>
          <p:nvPr>
            <p:ph type="body" sz="quarter" idx="13"/>
          </p:nvPr>
        </p:nvSpPr>
        <p:spPr/>
        <p:txBody>
          <a:bodyPr/>
          <a:lstStyle/>
          <a:p>
            <a:endParaRPr lang="ja-JP" altLang="en-US"/>
          </a:p>
        </p:txBody>
      </p:sp>
      <p:sp>
        <p:nvSpPr>
          <p:cNvPr id="6" name="Title 5"/>
          <p:cNvSpPr>
            <a:spLocks noGrp="1"/>
          </p:cNvSpPr>
          <p:nvPr>
            <p:ph type="ctrTitle"/>
          </p:nvPr>
        </p:nvSpPr>
        <p:spPr/>
        <p:txBody>
          <a:bodyPr/>
          <a:lstStyle/>
          <a:p>
            <a:br>
              <a:rPr lang="en-US" altLang="ja-JP" sz="3800" dirty="0">
                <a:solidFill>
                  <a:schemeClr val="bg2"/>
                </a:solidFill>
                <a:latin typeface="CiscoSansJPN"/>
              </a:rPr>
            </a:br>
            <a:r>
              <a:rPr lang="ja-JP" altLang="en-US" sz="3800" dirty="0">
                <a:solidFill>
                  <a:schemeClr val="bg2"/>
                </a:solidFill>
                <a:latin typeface="CiscoSansJPN"/>
              </a:rPr>
              <a:t>今更聞けないウェビナーシリーズ</a:t>
            </a:r>
            <a:br>
              <a:rPr lang="en-US" altLang="ja-JP" sz="3800" dirty="0">
                <a:solidFill>
                  <a:schemeClr val="bg2"/>
                </a:solidFill>
                <a:latin typeface="CiscoSansJPN"/>
              </a:rPr>
            </a:br>
            <a:r>
              <a:rPr lang="en-US" altLang="ja-JP" sz="3800" dirty="0">
                <a:solidFill>
                  <a:schemeClr val="bg2"/>
                </a:solidFill>
                <a:latin typeface="CiscoSansJPN"/>
              </a:rPr>
              <a:t>Cisco Webex Events</a:t>
            </a:r>
            <a:r>
              <a:rPr lang="ja-JP" altLang="en-US" sz="3800" dirty="0">
                <a:solidFill>
                  <a:schemeClr val="bg2"/>
                </a:solidFill>
                <a:latin typeface="CiscoSansJPN"/>
              </a:rPr>
              <a:t>のご紹介</a:t>
            </a:r>
            <a:endParaRPr lang="en-US" sz="3800" dirty="0">
              <a:solidFill>
                <a:schemeClr val="bg2"/>
              </a:solidFill>
              <a:latin typeface="CiscoSansJPN"/>
            </a:endParaRPr>
          </a:p>
        </p:txBody>
      </p:sp>
    </p:spTree>
    <p:extLst>
      <p:ext uri="{BB962C8B-B14F-4D97-AF65-F5344CB8AC3E}">
        <p14:creationId xmlns:p14="http://schemas.microsoft.com/office/powerpoint/2010/main" val="15965145"/>
      </p:ext>
    </p:extLst>
  </p:cSld>
  <p:clrMapOvr>
    <a:masterClrMapping/>
  </p:clrMapOvr>
  <mc:AlternateContent xmlns:mc="http://schemas.openxmlformats.org/markup-compatibility/2006" xmlns:p14="http://schemas.microsoft.com/office/powerpoint/2010/main">
    <mc:Choice Requires="p14">
      <p:transition spd="slow" p14:dur="2000" advTm="1497"/>
    </mc:Choice>
    <mc:Fallback xmlns="">
      <p:transition spd="slow" advTm="149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6701" y="2792928"/>
            <a:ext cx="5276851" cy="1241237"/>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1" lang="en-US" altLang="ja-JP" sz="3733"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rPr>
              <a:t>Webex Events</a:t>
            </a:r>
            <a:r>
              <a:rPr kumimoji="1" lang="ja-JP" altLang="en-US" sz="3733"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rPr>
              <a:t>の</a:t>
            </a:r>
            <a:endParaRPr kumimoji="1" lang="en-US" altLang="ja-JP" sz="3733"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endParaRPr>
          </a:p>
          <a:p>
            <a:pPr marL="0" marR="0" lvl="0" indent="0" algn="ctr" defTabSz="609570" rtl="0" eaLnBrk="1" fontAlgn="base" latinLnBrk="0" hangingPunct="1">
              <a:lnSpc>
                <a:spcPct val="100000"/>
              </a:lnSpc>
              <a:spcBef>
                <a:spcPct val="0"/>
              </a:spcBef>
              <a:spcAft>
                <a:spcPct val="0"/>
              </a:spcAft>
              <a:buClrTx/>
              <a:buSzTx/>
              <a:buFontTx/>
              <a:buNone/>
              <a:tabLst/>
              <a:defRPr/>
            </a:pPr>
            <a:r>
              <a:rPr kumimoji="1" lang="ja-JP" altLang="en-US" sz="3733"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rPr>
              <a:t>ご紹介</a:t>
            </a:r>
          </a:p>
        </p:txBody>
      </p:sp>
    </p:spTree>
    <p:extLst>
      <p:ext uri="{BB962C8B-B14F-4D97-AF65-F5344CB8AC3E}">
        <p14:creationId xmlns:p14="http://schemas.microsoft.com/office/powerpoint/2010/main" val="406646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42CB632-CD8D-4E4B-976E-9D498D379709}"/>
              </a:ext>
            </a:extLst>
          </p:cNvPr>
          <p:cNvSpPr>
            <a:spLocks noGrp="1"/>
          </p:cNvSpPr>
          <p:nvPr>
            <p:ph type="title"/>
          </p:nvPr>
        </p:nvSpPr>
        <p:spPr>
          <a:xfrm>
            <a:off x="381198" y="0"/>
            <a:ext cx="11429604" cy="975360"/>
          </a:xfrm>
        </p:spPr>
        <p:txBody>
          <a:bodyPr/>
          <a:lstStyle/>
          <a:p>
            <a:pPr algn="ctr"/>
            <a:r>
              <a:rPr lang="ja-JP" altLang="en-US" sz="3800" dirty="0">
                <a:solidFill>
                  <a:schemeClr val="tx1"/>
                </a:solidFill>
                <a:ea typeface="Meiryo UI" panose="020B0604030504040204" pitchFamily="34" charset="-128"/>
              </a:rPr>
              <a:t>単なる</a:t>
            </a:r>
            <a:r>
              <a:rPr lang="en-US" altLang="ja-JP" sz="3800" dirty="0">
                <a:solidFill>
                  <a:schemeClr val="tx1"/>
                </a:solidFill>
                <a:ea typeface="Meiryo UI" panose="020B0604030504040204" pitchFamily="34" charset="-128"/>
              </a:rPr>
              <a:t>Web</a:t>
            </a:r>
            <a:r>
              <a:rPr lang="ja-JP" altLang="en-US" sz="3800" dirty="0">
                <a:solidFill>
                  <a:schemeClr val="tx1"/>
                </a:solidFill>
                <a:ea typeface="Meiryo UI" panose="020B0604030504040204" pitchFamily="34" charset="-128"/>
              </a:rPr>
              <a:t>会議ではない、オンラインイベントとは？</a:t>
            </a:r>
          </a:p>
        </p:txBody>
      </p:sp>
      <p:pic>
        <p:nvPicPr>
          <p:cNvPr id="14" name="図 13" descr="ノートパソコンで作業をしている人&#10;&#10;自動的に生成された説明">
            <a:extLst>
              <a:ext uri="{FF2B5EF4-FFF2-40B4-BE49-F238E27FC236}">
                <a16:creationId xmlns:a16="http://schemas.microsoft.com/office/drawing/2014/main" id="{4486622D-F258-4168-8B19-0ABEFF2B11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7174" y="785171"/>
            <a:ext cx="9444942" cy="5717114"/>
          </a:xfrm>
          <a:prstGeom prst="rect">
            <a:avLst/>
          </a:prstGeom>
        </p:spPr>
      </p:pic>
      <p:grpSp>
        <p:nvGrpSpPr>
          <p:cNvPr id="13" name="グループ化 12">
            <a:extLst>
              <a:ext uri="{FF2B5EF4-FFF2-40B4-BE49-F238E27FC236}">
                <a16:creationId xmlns:a16="http://schemas.microsoft.com/office/drawing/2014/main" id="{1ECC823C-2CAE-45D8-BFB0-AFFCEEBCCC88}"/>
              </a:ext>
            </a:extLst>
          </p:cNvPr>
          <p:cNvGrpSpPr/>
          <p:nvPr/>
        </p:nvGrpSpPr>
        <p:grpSpPr>
          <a:xfrm>
            <a:off x="967174" y="4515267"/>
            <a:ext cx="3138055" cy="1987018"/>
            <a:chOff x="1095075" y="-17585"/>
            <a:chExt cx="10287830" cy="6858000"/>
          </a:xfrm>
        </p:grpSpPr>
        <p:pic>
          <p:nvPicPr>
            <p:cNvPr id="10" name="図 9" descr="ノートパソコンで作業をしている人&#10;&#10;自動的に生成された説明">
              <a:extLst>
                <a:ext uri="{FF2B5EF4-FFF2-40B4-BE49-F238E27FC236}">
                  <a16:creationId xmlns:a16="http://schemas.microsoft.com/office/drawing/2014/main" id="{107AC9E1-5FFB-4689-93A4-48B91EA980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5075" y="-17585"/>
              <a:ext cx="10287830" cy="6858000"/>
            </a:xfrm>
            <a:prstGeom prst="rect">
              <a:avLst/>
            </a:prstGeom>
          </p:spPr>
        </p:pic>
        <p:pic>
          <p:nvPicPr>
            <p:cNvPr id="12" name="図 11" descr="ノートパソコンで作業をしている人&#10;&#10;自動的に生成された説明">
              <a:extLst>
                <a:ext uri="{FF2B5EF4-FFF2-40B4-BE49-F238E27FC236}">
                  <a16:creationId xmlns:a16="http://schemas.microsoft.com/office/drawing/2014/main" id="{D5346B22-CA3B-449A-BB63-5F7A5FF0F6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65866" y="1060880"/>
              <a:ext cx="4803113" cy="3044651"/>
            </a:xfrm>
            <a:prstGeom prst="rect">
              <a:avLst/>
            </a:prstGeom>
          </p:spPr>
        </p:pic>
      </p:grpSp>
    </p:spTree>
    <p:extLst>
      <p:ext uri="{BB962C8B-B14F-4D97-AF65-F5344CB8AC3E}">
        <p14:creationId xmlns:p14="http://schemas.microsoft.com/office/powerpoint/2010/main" val="293229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626E45-98FB-0641-A12F-EB41E7FBB01A}"/>
              </a:ext>
            </a:extLst>
          </p:cNvPr>
          <p:cNvSpPr/>
          <p:nvPr/>
        </p:nvSpPr>
        <p:spPr>
          <a:xfrm>
            <a:off x="6832539" y="3838416"/>
            <a:ext cx="4905633" cy="2791451"/>
          </a:xfrm>
          <a:prstGeom prst="rect">
            <a:avLst/>
          </a:prstGeom>
          <a:solidFill>
            <a:schemeClr val="bg2">
              <a:lumMod val="85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365760" bIns="341376" rtlCol="0" anchor="t"/>
          <a:lstStyle/>
          <a:p>
            <a:pPr marL="285750" marR="0" lvl="0" indent="-285750"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参加者同士の顔や名前は</a:t>
            </a:r>
            <a:r>
              <a:rPr kumimoji="0" lang="ja-JP" altLang="en-US"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非公開</a:t>
            </a:r>
            <a:endParaRPr kumimoji="0" lang="en-US" altLang="ja-JP"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85750" marR="0" lvl="0" indent="-285750"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視聴者は</a:t>
            </a:r>
            <a:r>
              <a:rPr kumimoji="0" lang="ja-JP" altLang="en-US"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自由に発言、資料共有はできない</a:t>
            </a:r>
            <a:endParaRPr kumimoji="0" lang="en-US" altLang="ja-JP"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85750" marR="0" lvl="0" indent="-285750"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主催者側が</a:t>
            </a:r>
            <a:r>
              <a:rPr kumimoji="0" lang="en-US" altLang="ja-JP"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1</a:t>
            </a:r>
            <a:r>
              <a:rPr kumimoji="0" lang="ja-JP" altLang="en-US"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方向</a:t>
            </a: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に発言する形</a:t>
            </a:r>
            <a:endPar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85750" marR="0" lvl="0" indent="-285750"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en-US" altLang="ja-JP"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3,000</a:t>
            </a:r>
            <a:r>
              <a:rPr kumimoji="0" lang="ja-JP" altLang="en-US" sz="17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人まで</a:t>
            </a: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参加可能</a:t>
            </a:r>
            <a:endPar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85750" marR="0" lvl="0" indent="-285750"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ビデオ会議端末で配信も可能</a:t>
            </a:r>
          </a:p>
        </p:txBody>
      </p:sp>
      <p:sp>
        <p:nvSpPr>
          <p:cNvPr id="2" name="Title 1">
            <a:extLst>
              <a:ext uri="{FF2B5EF4-FFF2-40B4-BE49-F238E27FC236}">
                <a16:creationId xmlns:a16="http://schemas.microsoft.com/office/drawing/2014/main" id="{A5C1DBE0-EE15-CA48-B7C3-308D729EF9EB}"/>
              </a:ext>
            </a:extLst>
          </p:cNvPr>
          <p:cNvSpPr>
            <a:spLocks noGrp="1"/>
          </p:cNvSpPr>
          <p:nvPr>
            <p:ph type="title"/>
          </p:nvPr>
        </p:nvSpPr>
        <p:spPr>
          <a:xfrm>
            <a:off x="140782" y="142063"/>
            <a:ext cx="11127317" cy="975783"/>
          </a:xfrm>
        </p:spPr>
        <p:txBody>
          <a:bodyPr/>
          <a:lstStyle/>
          <a:p>
            <a:r>
              <a:rPr lang="ja-JP" altLang="en-US" dirty="0">
                <a:solidFill>
                  <a:schemeClr val="tx1"/>
                </a:solidFill>
                <a:latin typeface="+mj-lt"/>
                <a:ea typeface="Meiryo" panose="020B0604030504040204" pitchFamily="34" charset="-128"/>
              </a:rPr>
              <a:t>一般的な</a:t>
            </a:r>
            <a:r>
              <a:rPr lang="en-US" altLang="ja-JP" dirty="0">
                <a:solidFill>
                  <a:schemeClr val="tx1"/>
                </a:solidFill>
                <a:latin typeface="+mj-lt"/>
                <a:ea typeface="Meiryo" panose="020B0604030504040204" pitchFamily="34" charset="-128"/>
              </a:rPr>
              <a:t>Web</a:t>
            </a:r>
            <a:r>
              <a:rPr lang="ja-JP" altLang="en-US" dirty="0">
                <a:solidFill>
                  <a:schemeClr val="tx1"/>
                </a:solidFill>
                <a:latin typeface="+mj-lt"/>
                <a:ea typeface="Meiryo" panose="020B0604030504040204" pitchFamily="34" charset="-128"/>
              </a:rPr>
              <a:t>会議とオンラインイベントの違い</a:t>
            </a:r>
            <a:endParaRPr lang="en-US" dirty="0">
              <a:solidFill>
                <a:schemeClr val="tx1"/>
              </a:solidFill>
              <a:latin typeface="+mj-lt"/>
              <a:ea typeface="Meiryo" panose="020B0604030504040204" pitchFamily="34" charset="-128"/>
            </a:endParaRPr>
          </a:p>
        </p:txBody>
      </p:sp>
      <p:grpSp>
        <p:nvGrpSpPr>
          <p:cNvPr id="12" name="グループ化 11">
            <a:extLst>
              <a:ext uri="{FF2B5EF4-FFF2-40B4-BE49-F238E27FC236}">
                <a16:creationId xmlns:a16="http://schemas.microsoft.com/office/drawing/2014/main" id="{DBC5B31D-C806-4B72-A3CA-5DC6EBE25F5F}"/>
              </a:ext>
            </a:extLst>
          </p:cNvPr>
          <p:cNvGrpSpPr/>
          <p:nvPr/>
        </p:nvGrpSpPr>
        <p:grpSpPr>
          <a:xfrm>
            <a:off x="818126" y="2982789"/>
            <a:ext cx="4908192" cy="975783"/>
            <a:chOff x="1406696" y="1605462"/>
            <a:chExt cx="2771349" cy="1347629"/>
          </a:xfrm>
        </p:grpSpPr>
        <p:sp>
          <p:nvSpPr>
            <p:cNvPr id="3" name="Rectangle 2">
              <a:extLst>
                <a:ext uri="{FF2B5EF4-FFF2-40B4-BE49-F238E27FC236}">
                  <a16:creationId xmlns:a16="http://schemas.microsoft.com/office/drawing/2014/main" id="{257109FF-A790-F647-8545-D14B1582BE2A}"/>
                </a:ext>
              </a:extLst>
            </p:cNvPr>
            <p:cNvSpPr/>
            <p:nvPr/>
          </p:nvSpPr>
          <p:spPr>
            <a:xfrm>
              <a:off x="1406696" y="1605462"/>
              <a:ext cx="2771349" cy="134762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iscoSansTT ExtraLight"/>
                <a:ea typeface="+mn-ea"/>
                <a:cs typeface="+mn-cs"/>
              </a:endParaRPr>
            </a:p>
          </p:txBody>
        </p:sp>
        <p:sp>
          <p:nvSpPr>
            <p:cNvPr id="4" name="Rectangle 3">
              <a:extLst>
                <a:ext uri="{FF2B5EF4-FFF2-40B4-BE49-F238E27FC236}">
                  <a16:creationId xmlns:a16="http://schemas.microsoft.com/office/drawing/2014/main" id="{CCB94A1E-F192-AC42-9038-B62752169766}"/>
                </a:ext>
              </a:extLst>
            </p:cNvPr>
            <p:cNvSpPr/>
            <p:nvPr/>
          </p:nvSpPr>
          <p:spPr>
            <a:xfrm>
              <a:off x="1532610" y="2098680"/>
              <a:ext cx="2519519" cy="498829"/>
            </a:xfrm>
            <a:prstGeom prst="rect">
              <a:avLst/>
            </a:prstGeom>
            <a:solidFill>
              <a:schemeClr val="tx2"/>
            </a:solidFill>
          </p:spPr>
          <p:txBody>
            <a:bodyPr wrap="square" lIns="36576" tIns="36576" rIns="36576" bIns="36576">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iscoSansTT ExtraLight"/>
                  <a:ea typeface="ＭＳ Ｐゴシック" charset="0"/>
                </a:rPr>
                <a:t>Webex Meetings(</a:t>
              </a:r>
              <a:r>
                <a:rPr kumimoji="0" lang="ja-JP" altLang="en-US" sz="1867" b="1" i="0" u="none" strike="noStrike" kern="1200" cap="none" spc="0" normalizeH="0" baseline="0" noProof="0" dirty="0">
                  <a:ln>
                    <a:noFill/>
                  </a:ln>
                  <a:solidFill>
                    <a:srgbClr val="FFFFFF"/>
                  </a:solidFill>
                  <a:effectLst/>
                  <a:uLnTx/>
                  <a:uFillTx/>
                  <a:latin typeface="CiscoSansTT ExtraLight"/>
                  <a:ea typeface="ＭＳ Ｐゴシック" charset="0"/>
                </a:rPr>
                <a:t>一般的な</a:t>
              </a:r>
              <a:r>
                <a:rPr kumimoji="0" lang="en-US" altLang="ja-JP" sz="1867" b="1" i="0" u="none" strike="noStrike" kern="1200" cap="none" spc="0" normalizeH="0" baseline="0" noProof="0" dirty="0">
                  <a:ln>
                    <a:noFill/>
                  </a:ln>
                  <a:solidFill>
                    <a:srgbClr val="FFFFFF"/>
                  </a:solidFill>
                  <a:effectLst/>
                  <a:uLnTx/>
                  <a:uFillTx/>
                  <a:latin typeface="CiscoSansTT ExtraLight"/>
                  <a:ea typeface="ＭＳ Ｐゴシック" charset="0"/>
                </a:rPr>
                <a:t>Web</a:t>
              </a:r>
              <a:r>
                <a:rPr kumimoji="0" lang="ja-JP" altLang="en-US" sz="1867" b="1" i="0" u="none" strike="noStrike" kern="1200" cap="none" spc="0" normalizeH="0" baseline="0" noProof="0" dirty="0">
                  <a:ln>
                    <a:noFill/>
                  </a:ln>
                  <a:solidFill>
                    <a:srgbClr val="FFFFFF"/>
                  </a:solidFill>
                  <a:effectLst/>
                  <a:uLnTx/>
                  <a:uFillTx/>
                  <a:latin typeface="CiscoSansTT ExtraLight"/>
                  <a:ea typeface="ＭＳ Ｐゴシック" charset="0"/>
                </a:rPr>
                <a:t>会議）</a:t>
              </a:r>
              <a:endParaRPr kumimoji="0" lang="en-US" sz="1867" b="1" i="0" u="none" strike="noStrike" kern="1200" cap="none" spc="0" normalizeH="0" baseline="0" noProof="0" dirty="0">
                <a:ln>
                  <a:noFill/>
                </a:ln>
                <a:solidFill>
                  <a:srgbClr val="FFFFFF"/>
                </a:solidFill>
                <a:effectLst/>
                <a:uLnTx/>
                <a:uFillTx/>
                <a:latin typeface="CiscoSansTT ExtraLight"/>
                <a:ea typeface="ＭＳ Ｐゴシック" charset="0"/>
              </a:endParaRPr>
            </a:p>
          </p:txBody>
        </p:sp>
      </p:grpSp>
      <p:grpSp>
        <p:nvGrpSpPr>
          <p:cNvPr id="11" name="グループ化 10">
            <a:extLst>
              <a:ext uri="{FF2B5EF4-FFF2-40B4-BE49-F238E27FC236}">
                <a16:creationId xmlns:a16="http://schemas.microsoft.com/office/drawing/2014/main" id="{11657B07-4D03-4097-B0C4-CA5C83D3D7F8}"/>
              </a:ext>
            </a:extLst>
          </p:cNvPr>
          <p:cNvGrpSpPr/>
          <p:nvPr/>
        </p:nvGrpSpPr>
        <p:grpSpPr>
          <a:xfrm>
            <a:off x="6832539" y="2982789"/>
            <a:ext cx="4905633" cy="975784"/>
            <a:chOff x="7792250" y="1605462"/>
            <a:chExt cx="2771349" cy="1347629"/>
          </a:xfrm>
        </p:grpSpPr>
        <p:sp>
          <p:nvSpPr>
            <p:cNvPr id="5" name="Rectangle 4">
              <a:extLst>
                <a:ext uri="{FF2B5EF4-FFF2-40B4-BE49-F238E27FC236}">
                  <a16:creationId xmlns:a16="http://schemas.microsoft.com/office/drawing/2014/main" id="{A4B336FF-B196-A747-8952-6EE93090370F}"/>
                </a:ext>
              </a:extLst>
            </p:cNvPr>
            <p:cNvSpPr/>
            <p:nvPr/>
          </p:nvSpPr>
          <p:spPr>
            <a:xfrm>
              <a:off x="7792250" y="1605462"/>
              <a:ext cx="2771349" cy="134762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iscoSansTT ExtraLight"/>
                <a:ea typeface="+mn-ea"/>
                <a:cs typeface="+mn-cs"/>
              </a:endParaRPr>
            </a:p>
          </p:txBody>
        </p:sp>
        <p:sp>
          <p:nvSpPr>
            <p:cNvPr id="6" name="Rectangle 5">
              <a:extLst>
                <a:ext uri="{FF2B5EF4-FFF2-40B4-BE49-F238E27FC236}">
                  <a16:creationId xmlns:a16="http://schemas.microsoft.com/office/drawing/2014/main" id="{8528C02D-B8F2-1949-A538-D4A9B7E60B0B}"/>
                </a:ext>
              </a:extLst>
            </p:cNvPr>
            <p:cNvSpPr/>
            <p:nvPr/>
          </p:nvSpPr>
          <p:spPr>
            <a:xfrm>
              <a:off x="8136009" y="2098680"/>
              <a:ext cx="2083830" cy="498828"/>
            </a:xfrm>
            <a:prstGeom prst="rect">
              <a:avLst/>
            </a:prstGeom>
          </p:spPr>
          <p:txBody>
            <a:bodyPr wrap="none" lIns="36576" tIns="36576" rIns="36576" bIns="36576">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CiscoSansTT ExtraLight"/>
                  <a:ea typeface="ＭＳ Ｐゴシック" charset="0"/>
                </a:rPr>
                <a:t>Webex Events</a:t>
              </a:r>
              <a:r>
                <a:rPr kumimoji="0" lang="ja-JP" altLang="en-US" sz="1867" b="1" i="0" u="none" strike="noStrike" kern="1200" cap="none" spc="0" normalizeH="0" baseline="0" noProof="0" dirty="0">
                  <a:ln>
                    <a:noFill/>
                  </a:ln>
                  <a:solidFill>
                    <a:srgbClr val="FFFFFF"/>
                  </a:solidFill>
                  <a:effectLst/>
                  <a:uLnTx/>
                  <a:uFillTx/>
                  <a:latin typeface="CiscoSansTT ExtraLight"/>
                  <a:ea typeface="ＭＳ Ｐゴシック" charset="0"/>
                </a:rPr>
                <a:t>（オンラインイベント）</a:t>
              </a:r>
              <a:endParaRPr kumimoji="0" lang="en-US" sz="1867" b="1" i="0" u="none" strike="noStrike" kern="1200" cap="none" spc="0" normalizeH="0" baseline="0" noProof="0" dirty="0">
                <a:ln>
                  <a:noFill/>
                </a:ln>
                <a:solidFill>
                  <a:srgbClr val="FFFFFF"/>
                </a:solidFill>
                <a:effectLst/>
                <a:uLnTx/>
                <a:uFillTx/>
                <a:latin typeface="CiscoSansTT ExtraLight"/>
                <a:ea typeface="ＭＳ Ｐゴシック" charset="0"/>
              </a:endParaRPr>
            </a:p>
          </p:txBody>
        </p:sp>
      </p:grpSp>
      <p:sp>
        <p:nvSpPr>
          <p:cNvPr id="15" name="Rectangle 14">
            <a:extLst>
              <a:ext uri="{FF2B5EF4-FFF2-40B4-BE49-F238E27FC236}">
                <a16:creationId xmlns:a16="http://schemas.microsoft.com/office/drawing/2014/main" id="{5D167EC4-6CC8-0648-A4D2-65BBD5B42E14}"/>
              </a:ext>
            </a:extLst>
          </p:cNvPr>
          <p:cNvSpPr/>
          <p:nvPr/>
        </p:nvSpPr>
        <p:spPr>
          <a:xfrm>
            <a:off x="818125" y="3935656"/>
            <a:ext cx="4908193" cy="2694209"/>
          </a:xfrm>
          <a:prstGeom prst="rect">
            <a:avLst/>
          </a:prstGeom>
          <a:solidFill>
            <a:schemeClr val="bg2">
              <a:lumMod val="85000"/>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365760" bIns="341376" rtlCol="0" anchor="t"/>
          <a:lstStyle/>
          <a:p>
            <a:pPr marL="228594" marR="0" lvl="0" indent="-228594"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参加者同士、名前と顔を公開</a:t>
            </a:r>
            <a:endPar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28594" marR="0" lvl="0" indent="-228594"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自由に発言が出来る相互コミュニケーション</a:t>
            </a:r>
            <a:endPar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28594" marR="0" lvl="0" indent="-228594"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複数対複数で商談や会話を行う</a:t>
            </a:r>
            <a:endPar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28594" marR="0" lvl="0" indent="-228594"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1,000</a:t>
            </a: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人まで参加可能</a:t>
            </a:r>
            <a:endPar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228594" marR="0" lvl="0" indent="-228594"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r>
              <a:rPr kumimoji="0" lang="ja-JP" altLang="en-US"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ビデオ会議端末で会議が可能</a:t>
            </a:r>
          </a:p>
          <a:p>
            <a:pPr marL="228594" marR="0" lvl="0" indent="-228594"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endParaRPr kumimoji="0" lang="en-US" altLang="ja-JP" sz="17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p:txBody>
      </p:sp>
      <p:sp>
        <p:nvSpPr>
          <p:cNvPr id="21" name="Title 1">
            <a:extLst>
              <a:ext uri="{FF2B5EF4-FFF2-40B4-BE49-F238E27FC236}">
                <a16:creationId xmlns:a16="http://schemas.microsoft.com/office/drawing/2014/main" id="{1AB9E2A6-7C67-4EE9-9B32-1A715EF454B8}"/>
              </a:ext>
            </a:extLst>
          </p:cNvPr>
          <p:cNvSpPr txBox="1">
            <a:spLocks/>
          </p:cNvSpPr>
          <p:nvPr/>
        </p:nvSpPr>
        <p:spPr bwMode="auto">
          <a:xfrm>
            <a:off x="542390" y="805958"/>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kern="1200">
                <a:solidFill>
                  <a:schemeClr val="tx2"/>
                </a:solidFill>
                <a:latin typeface="Meiryo" panose="020B0604030504040204" pitchFamily="34" charset="-128"/>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82828"/>
                </a:solidFill>
                <a:effectLst/>
                <a:uLnTx/>
                <a:uFillTx/>
                <a:latin typeface="CiscoSansTT ExtraLight"/>
                <a:cs typeface="CiscoSansTT Thin" charset="0"/>
              </a:rPr>
              <a:t>Webex Events</a:t>
            </a:r>
            <a:r>
              <a:rPr kumimoji="0" lang="ja-JP" altLang="en-US" sz="2400" b="0" i="0" u="none" strike="noStrike" kern="1200" cap="none" spc="0" normalizeH="0" baseline="0" noProof="0" dirty="0">
                <a:ln>
                  <a:noFill/>
                </a:ln>
                <a:solidFill>
                  <a:srgbClr val="282828"/>
                </a:solidFill>
                <a:effectLst/>
                <a:uLnTx/>
                <a:uFillTx/>
                <a:latin typeface="CiscoSansTT ExtraLight"/>
                <a:cs typeface="CiscoSansTT Thin" charset="0"/>
              </a:rPr>
              <a:t>は、参加者同士のプライバシーに配慮する必要のある株主総会やセミナー形式のイベントを開催することに特化したものです。</a:t>
            </a:r>
            <a:endParaRPr kumimoji="0" lang="ja-JP" altLang="en-US" sz="24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p:txBody>
      </p:sp>
      <p:pic>
        <p:nvPicPr>
          <p:cNvPr id="14" name="図 13" descr="屋内, 人, テーブル, 天井 が含まれている画像&#10;&#10;自動的に生成された説明">
            <a:extLst>
              <a:ext uri="{FF2B5EF4-FFF2-40B4-BE49-F238E27FC236}">
                <a16:creationId xmlns:a16="http://schemas.microsoft.com/office/drawing/2014/main" id="{4129EF98-637E-47F8-9FDC-C16E19DBA9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61309" y="1718070"/>
            <a:ext cx="2248090" cy="1591724"/>
          </a:xfrm>
          <a:prstGeom prst="rect">
            <a:avLst/>
          </a:prstGeom>
        </p:spPr>
      </p:pic>
      <p:pic>
        <p:nvPicPr>
          <p:cNvPr id="18" name="図 17" descr="人, 屋内, 窓, 女性 が含まれている画像&#10;&#10;自動的に生成された説明">
            <a:extLst>
              <a:ext uri="{FF2B5EF4-FFF2-40B4-BE49-F238E27FC236}">
                <a16:creationId xmlns:a16="http://schemas.microsoft.com/office/drawing/2014/main" id="{F213D802-308E-4BC3-86D7-6B274BFE2C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48175" y="1718070"/>
            <a:ext cx="2248090" cy="1591724"/>
          </a:xfrm>
          <a:prstGeom prst="rect">
            <a:avLst/>
          </a:prstGeom>
        </p:spPr>
      </p:pic>
      <p:sp>
        <p:nvSpPr>
          <p:cNvPr id="7" name="正方形/長方形 6">
            <a:extLst>
              <a:ext uri="{FF2B5EF4-FFF2-40B4-BE49-F238E27FC236}">
                <a16:creationId xmlns:a16="http://schemas.microsoft.com/office/drawing/2014/main" id="{A8E724DC-BDBE-4FA4-B218-57A027DFE349}"/>
              </a:ext>
            </a:extLst>
          </p:cNvPr>
          <p:cNvSpPr/>
          <p:nvPr/>
        </p:nvSpPr>
        <p:spPr>
          <a:xfrm>
            <a:off x="6255927" y="1946239"/>
            <a:ext cx="45719" cy="4656025"/>
          </a:xfrm>
          <a:prstGeom prst="rect">
            <a:avLst/>
          </a:prstGeom>
          <a:solidFill>
            <a:schemeClr val="bg2">
              <a:lumMod val="85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365760" bIns="341376" rtlCol="0" anchor="t"/>
          <a:lstStyle/>
          <a:p>
            <a:pPr marL="228594" marR="0" lvl="0" indent="-228594" algn="l" defTabSz="609585" rtl="0" eaLnBrk="1" fontAlgn="base" latinLnBrk="0" hangingPunct="1">
              <a:lnSpc>
                <a:spcPct val="100000"/>
              </a:lnSpc>
              <a:spcBef>
                <a:spcPts val="800"/>
              </a:spcBef>
              <a:spcAft>
                <a:spcPct val="0"/>
              </a:spcAft>
              <a:buClr>
                <a:srgbClr val="005073"/>
              </a:buClr>
              <a:buSzTx/>
              <a:buFont typeface="Arial" panose="020B0604020202020204" pitchFamily="34" charset="0"/>
              <a:buChar char="•"/>
              <a:tabLst/>
              <a:defRPr/>
            </a:pPr>
            <a:endParaRPr kumimoji="1" lang="ja-JP" altLang="en-US" sz="1467"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p:txBody>
      </p:sp>
    </p:spTree>
    <p:extLst>
      <p:ext uri="{BB962C8B-B14F-4D97-AF65-F5344CB8AC3E}">
        <p14:creationId xmlns:p14="http://schemas.microsoft.com/office/powerpoint/2010/main" val="3700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hidden="1"/>
          <p:cNvGraphicFramePr>
            <a:graphicFrameLocks noChangeAspect="1"/>
          </p:cNvGraphicFramePr>
          <p:nvPr>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025" name="think-cell Slide" r:id="rId5" imgW="476" imgH="357" progId="TCLayout.ActiveDocument.1">
                  <p:embed/>
                </p:oleObj>
              </mc:Choice>
              <mc:Fallback>
                <p:oleObj name="think-cell Slide" r:id="rId5" imgW="476" imgH="357" progId="TCLayout.ActiveDocument.1">
                  <p:embed/>
                  <p:pic>
                    <p:nvPicPr>
                      <p:cNvPr id="28" name="Object 2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a:xfrm>
            <a:off x="321836" y="1010845"/>
            <a:ext cx="11495025" cy="975783"/>
          </a:xfrm>
        </p:spPr>
        <p:txBody>
          <a:bodyPr/>
          <a:lstStyle/>
          <a:p>
            <a:pPr>
              <a:lnSpc>
                <a:spcPct val="100000"/>
              </a:lnSpc>
            </a:pPr>
            <a:r>
              <a:rPr lang="ja-JP" altLang="en-US" sz="2400" dirty="0">
                <a:solidFill>
                  <a:schemeClr val="tx1"/>
                </a:solidFill>
                <a:ea typeface="Meiryo" panose="020B0604030504040204" pitchFamily="34" charset="-128"/>
              </a:rPr>
              <a:t>企業</a:t>
            </a:r>
            <a:r>
              <a:rPr lang="en-US" altLang="ja-JP" sz="2400" dirty="0">
                <a:solidFill>
                  <a:schemeClr val="tx1"/>
                </a:solidFill>
                <a:ea typeface="Meiryo" panose="020B0604030504040204" pitchFamily="34" charset="-128"/>
              </a:rPr>
              <a:t>/</a:t>
            </a:r>
            <a:r>
              <a:rPr lang="ja-JP" altLang="en-US" sz="2400" dirty="0">
                <a:solidFill>
                  <a:schemeClr val="tx1"/>
                </a:solidFill>
                <a:ea typeface="Meiryo" panose="020B0604030504040204" pitchFamily="34" charset="-128"/>
              </a:rPr>
              <a:t>学校の説明会やオリエンテーション等、中</a:t>
            </a:r>
            <a:r>
              <a:rPr lang="en-US" altLang="ja-JP" sz="2400" dirty="0">
                <a:solidFill>
                  <a:schemeClr val="tx1"/>
                </a:solidFill>
                <a:ea typeface="Meiryo" panose="020B0604030504040204" pitchFamily="34" charset="-128"/>
              </a:rPr>
              <a:t>-</a:t>
            </a:r>
            <a:r>
              <a:rPr lang="ja-JP" altLang="en-US" sz="2400" dirty="0">
                <a:solidFill>
                  <a:schemeClr val="tx1"/>
                </a:solidFill>
                <a:ea typeface="Meiryo" panose="020B0604030504040204" pitchFamily="34" charset="-128"/>
              </a:rPr>
              <a:t>大規模のイベントを開催するのに便利なライセンスです。</a:t>
            </a:r>
            <a:r>
              <a:rPr lang="en-US" altLang="ja-JP" sz="2400" dirty="0">
                <a:solidFill>
                  <a:schemeClr val="tx1"/>
                </a:solidFill>
                <a:ea typeface="Meiryo" panose="020B0604030504040204" pitchFamily="34" charset="-128"/>
              </a:rPr>
              <a:t>1</a:t>
            </a:r>
            <a:r>
              <a:rPr lang="ja-JP" altLang="en-US" sz="2400" dirty="0">
                <a:solidFill>
                  <a:schemeClr val="tx1"/>
                </a:solidFill>
                <a:ea typeface="Meiryo" panose="020B0604030504040204" pitchFamily="34" charset="-128"/>
              </a:rPr>
              <a:t>ライセンスで同時間帯に</a:t>
            </a:r>
            <a:r>
              <a:rPr lang="en-US" altLang="ja-JP" sz="2400" dirty="0">
                <a:solidFill>
                  <a:schemeClr val="tx1"/>
                </a:solidFill>
                <a:ea typeface="Meiryo" panose="020B0604030504040204" pitchFamily="34" charset="-128"/>
              </a:rPr>
              <a:t>1</a:t>
            </a:r>
            <a:r>
              <a:rPr lang="ja-JP" altLang="en-US" sz="2400" dirty="0">
                <a:solidFill>
                  <a:schemeClr val="tx1"/>
                </a:solidFill>
                <a:ea typeface="Meiryo" panose="020B0604030504040204" pitchFamily="34" charset="-128"/>
              </a:rPr>
              <a:t>イベントを開催可能です。</a:t>
            </a:r>
            <a:br>
              <a:rPr lang="ja-JP" altLang="en-US" dirty="0"/>
            </a:br>
            <a:endParaRPr lang="en-GB" sz="4000" dirty="0">
              <a:solidFill>
                <a:schemeClr val="tx1">
                  <a:lumMod val="90000"/>
                  <a:lumOff val="10000"/>
                </a:schemeClr>
              </a:solidFill>
              <a:ea typeface="Meiryo" panose="020B0604030504040204" pitchFamily="34" charset="-128"/>
            </a:endParaRPr>
          </a:p>
        </p:txBody>
      </p:sp>
      <p:sp>
        <p:nvSpPr>
          <p:cNvPr id="79" name="Rectangle 1">
            <a:extLst>
              <a:ext uri="{FF2B5EF4-FFF2-40B4-BE49-F238E27FC236}">
                <a16:creationId xmlns:a16="http://schemas.microsoft.com/office/drawing/2014/main" id="{69DB26AF-8D18-4E20-94D5-527702AE1966}"/>
              </a:ext>
            </a:extLst>
          </p:cNvPr>
          <p:cNvSpPr>
            <a:spLocks noChangeAspect="1"/>
          </p:cNvSpPr>
          <p:nvPr/>
        </p:nvSpPr>
        <p:spPr>
          <a:xfrm>
            <a:off x="7140702" y="2236022"/>
            <a:ext cx="2118913" cy="2118913"/>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メイリオ"/>
              <a:cs typeface="+mn-cs"/>
            </a:endParaRPr>
          </a:p>
        </p:txBody>
      </p:sp>
      <p:sp>
        <p:nvSpPr>
          <p:cNvPr id="80" name="Rectangle 28">
            <a:extLst>
              <a:ext uri="{FF2B5EF4-FFF2-40B4-BE49-F238E27FC236}">
                <a16:creationId xmlns:a16="http://schemas.microsoft.com/office/drawing/2014/main" id="{E7B559C6-BDC4-4175-8DB1-61323FDE19DD}"/>
              </a:ext>
            </a:extLst>
          </p:cNvPr>
          <p:cNvSpPr>
            <a:spLocks noChangeAspect="1"/>
          </p:cNvSpPr>
          <p:nvPr/>
        </p:nvSpPr>
        <p:spPr>
          <a:xfrm>
            <a:off x="7140702" y="4396500"/>
            <a:ext cx="2118913" cy="2118913"/>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5073"/>
              </a:solidFill>
              <a:effectLst/>
              <a:uLnTx/>
              <a:uFillTx/>
              <a:latin typeface="CiscoSansTT ExtraLight"/>
              <a:ea typeface="Meiryo" panose="020B0604030504040204" pitchFamily="34" charset="-128"/>
              <a:cs typeface="+mn-cs"/>
            </a:endParaRPr>
          </a:p>
        </p:txBody>
      </p:sp>
      <p:sp>
        <p:nvSpPr>
          <p:cNvPr id="81" name="Rectangle 29">
            <a:extLst>
              <a:ext uri="{FF2B5EF4-FFF2-40B4-BE49-F238E27FC236}">
                <a16:creationId xmlns:a16="http://schemas.microsoft.com/office/drawing/2014/main" id="{9EAE280D-E9F5-47DB-B1C6-BA8F6E24A240}"/>
              </a:ext>
            </a:extLst>
          </p:cNvPr>
          <p:cNvSpPr>
            <a:spLocks noChangeAspect="1"/>
          </p:cNvSpPr>
          <p:nvPr/>
        </p:nvSpPr>
        <p:spPr>
          <a:xfrm>
            <a:off x="9316281" y="2236022"/>
            <a:ext cx="2118913" cy="2118913"/>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メイリオ"/>
              <a:cs typeface="+mn-cs"/>
            </a:endParaRPr>
          </a:p>
        </p:txBody>
      </p:sp>
      <p:sp>
        <p:nvSpPr>
          <p:cNvPr id="82" name="Rectangle 30">
            <a:extLst>
              <a:ext uri="{FF2B5EF4-FFF2-40B4-BE49-F238E27FC236}">
                <a16:creationId xmlns:a16="http://schemas.microsoft.com/office/drawing/2014/main" id="{03FCFD91-E978-4DFC-997E-EB7216C2FF13}"/>
              </a:ext>
            </a:extLst>
          </p:cNvPr>
          <p:cNvSpPr>
            <a:spLocks noChangeAspect="1"/>
          </p:cNvSpPr>
          <p:nvPr/>
        </p:nvSpPr>
        <p:spPr>
          <a:xfrm>
            <a:off x="9316281" y="4396500"/>
            <a:ext cx="2118913" cy="2118913"/>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5073"/>
              </a:solidFill>
              <a:effectLst/>
              <a:uLnTx/>
              <a:uFillTx/>
              <a:latin typeface="CiscoSansTT ExtraLight"/>
              <a:ea typeface="Meiryo" panose="020B0604030504040204" pitchFamily="34" charset="-128"/>
              <a:cs typeface="+mn-cs"/>
            </a:endParaRPr>
          </a:p>
        </p:txBody>
      </p:sp>
      <p:sp>
        <p:nvSpPr>
          <p:cNvPr id="83" name="Rectangle 43">
            <a:extLst>
              <a:ext uri="{FF2B5EF4-FFF2-40B4-BE49-F238E27FC236}">
                <a16:creationId xmlns:a16="http://schemas.microsoft.com/office/drawing/2014/main" id="{7E1CD93C-0564-49BA-9C5D-8F2D5B3FD870}"/>
              </a:ext>
            </a:extLst>
          </p:cNvPr>
          <p:cNvSpPr/>
          <p:nvPr/>
        </p:nvSpPr>
        <p:spPr>
          <a:xfrm>
            <a:off x="7214636" y="3792613"/>
            <a:ext cx="2000869" cy="830997"/>
          </a:xfrm>
          <a:prstGeom prst="rect">
            <a:avLst/>
          </a:prstGeom>
        </p:spPr>
        <p:txBody>
          <a:bodyPr wrap="none">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最大</a:t>
            </a:r>
            <a:r>
              <a:rPr kumimoji="0" lang="en-US" altLang="ja-JP" sz="1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3,000</a:t>
            </a:r>
            <a:r>
              <a:rPr kumimoji="0" lang="ja-JP" altLang="en-US" sz="1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デバイス</a:t>
            </a:r>
            <a:br>
              <a:rPr kumimoji="0" lang="en-US" altLang="ja-JP" sz="1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br>
            <a:r>
              <a:rPr kumimoji="0" lang="ja-JP" altLang="en-US" sz="1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参加が可能</a:t>
            </a:r>
            <a:br>
              <a:rPr kumimoji="0" lang="en-US" altLang="ja-JP" sz="1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br>
            <a:endParaRPr kumimoji="0" lang="en-US" altLang="ja-JP" sz="1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p:txBody>
      </p:sp>
      <p:sp>
        <p:nvSpPr>
          <p:cNvPr id="93" name="Rectangle 54">
            <a:extLst>
              <a:ext uri="{FF2B5EF4-FFF2-40B4-BE49-F238E27FC236}">
                <a16:creationId xmlns:a16="http://schemas.microsoft.com/office/drawing/2014/main" id="{83C95A52-BAB4-4A52-9CF7-81298E680D45}"/>
              </a:ext>
            </a:extLst>
          </p:cNvPr>
          <p:cNvSpPr/>
          <p:nvPr/>
        </p:nvSpPr>
        <p:spPr>
          <a:xfrm>
            <a:off x="7327963" y="5966084"/>
            <a:ext cx="1744388" cy="359009"/>
          </a:xfrm>
          <a:prstGeom prst="rect">
            <a:avLst/>
          </a:prstGeom>
        </p:spPr>
        <p:txBody>
          <a:bodyPr wrap="none">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ja-JP" altLang="en-US" sz="1733"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セキュアに参加</a:t>
            </a:r>
            <a:endParaRPr kumimoji="0" lang="en-US" sz="1733"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p:txBody>
      </p:sp>
      <p:sp>
        <p:nvSpPr>
          <p:cNvPr id="95" name="Rectangle 56">
            <a:extLst>
              <a:ext uri="{FF2B5EF4-FFF2-40B4-BE49-F238E27FC236}">
                <a16:creationId xmlns:a16="http://schemas.microsoft.com/office/drawing/2014/main" id="{C9849355-6B20-4B68-818A-117839E7C4A7}"/>
              </a:ext>
            </a:extLst>
          </p:cNvPr>
          <p:cNvSpPr/>
          <p:nvPr/>
        </p:nvSpPr>
        <p:spPr>
          <a:xfrm>
            <a:off x="9414946" y="3878267"/>
            <a:ext cx="1856598" cy="379656"/>
          </a:xfrm>
          <a:prstGeom prst="rect">
            <a:avLst/>
          </a:prstGeom>
        </p:spPr>
        <p:txBody>
          <a:bodyPr wrap="none">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ja-JP" altLang="en-US" sz="1867" b="0" i="0" u="none" strike="noStrike" kern="1200" cap="none" spc="0" normalizeH="0" baseline="0" noProof="0" dirty="0">
                <a:ln>
                  <a:noFill/>
                </a:ln>
                <a:solidFill>
                  <a:srgbClr val="282828">
                    <a:lumMod val="90000"/>
                    <a:lumOff val="10000"/>
                  </a:srgbClr>
                </a:solidFill>
                <a:effectLst/>
                <a:uLnTx/>
                <a:uFillTx/>
                <a:latin typeface="CiscoSansTT ExtraLight"/>
                <a:ea typeface="Meiryo" panose="020B0604030504040204" pitchFamily="34" charset="-128"/>
                <a:cs typeface="+mn-cs"/>
              </a:rPr>
              <a:t>世界市場シェア</a:t>
            </a:r>
            <a:endParaRPr kumimoji="0" lang="en-US" sz="5333" b="0" i="0" u="none" strike="noStrike" kern="1200" cap="none" spc="0" normalizeH="0" baseline="0" noProof="0" dirty="0">
              <a:ln>
                <a:noFill/>
              </a:ln>
              <a:solidFill>
                <a:srgbClr val="282828">
                  <a:lumMod val="90000"/>
                  <a:lumOff val="10000"/>
                </a:srgbClr>
              </a:solidFill>
              <a:effectLst/>
              <a:uLnTx/>
              <a:uFillTx/>
              <a:latin typeface="CiscoSansTT ExtraLight"/>
              <a:ea typeface="Meiryo" panose="020B0604030504040204" pitchFamily="34" charset="-128"/>
              <a:cs typeface="+mn-cs"/>
            </a:endParaRPr>
          </a:p>
        </p:txBody>
      </p:sp>
      <p:sp>
        <p:nvSpPr>
          <p:cNvPr id="96" name="Rectangle 89">
            <a:extLst>
              <a:ext uri="{FF2B5EF4-FFF2-40B4-BE49-F238E27FC236}">
                <a16:creationId xmlns:a16="http://schemas.microsoft.com/office/drawing/2014/main" id="{021DEC7B-9EE8-4D8D-81C1-C1C8DB930AB6}"/>
              </a:ext>
            </a:extLst>
          </p:cNvPr>
          <p:cNvSpPr/>
          <p:nvPr/>
        </p:nvSpPr>
        <p:spPr>
          <a:xfrm>
            <a:off x="9278537" y="5862030"/>
            <a:ext cx="2190023" cy="625684"/>
          </a:xfrm>
          <a:prstGeom prst="rect">
            <a:avLst/>
          </a:prstGeom>
        </p:spPr>
        <p:txBody>
          <a:bodyPr wrap="none">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r>
              <a:rPr kumimoji="0" lang="ja-JP" altLang="en-US" sz="1733"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様々なデバイスから</a:t>
            </a:r>
            <a:endParaRPr kumimoji="0" lang="en-US" altLang="ja-JP" sz="1733"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a:p>
            <a:pPr marL="0" marR="0" lvl="0" indent="0" algn="l" defTabSz="609570" rtl="0" eaLnBrk="1" fontAlgn="base" latinLnBrk="0" hangingPunct="1">
              <a:lnSpc>
                <a:spcPct val="100000"/>
              </a:lnSpc>
              <a:spcBef>
                <a:spcPct val="0"/>
              </a:spcBef>
              <a:spcAft>
                <a:spcPct val="0"/>
              </a:spcAft>
              <a:buClrTx/>
              <a:buSzTx/>
              <a:buFontTx/>
              <a:buNone/>
              <a:tabLst/>
              <a:defRPr/>
            </a:pPr>
            <a:r>
              <a:rPr kumimoji="0" lang="ja-JP" altLang="en-US" sz="1733"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rPr>
              <a:t>どこ</a:t>
            </a:r>
            <a:r>
              <a:rPr kumimoji="0" lang="ja-JP" altLang="en-US" sz="1733"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からでも参加</a:t>
            </a:r>
            <a:endParaRPr kumimoji="0" lang="en-US" sz="1733"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endParaRPr>
          </a:p>
        </p:txBody>
      </p:sp>
      <p:sp>
        <p:nvSpPr>
          <p:cNvPr id="119" name="Oval 11">
            <a:extLst>
              <a:ext uri="{FF2B5EF4-FFF2-40B4-BE49-F238E27FC236}">
                <a16:creationId xmlns:a16="http://schemas.microsoft.com/office/drawing/2014/main" id="{264AC80B-AE8B-4274-B751-31708F7E8823}"/>
              </a:ext>
            </a:extLst>
          </p:cNvPr>
          <p:cNvSpPr/>
          <p:nvPr/>
        </p:nvSpPr>
        <p:spPr>
          <a:xfrm>
            <a:off x="7644956" y="2590313"/>
            <a:ext cx="1110403" cy="111040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メイリオ"/>
              <a:cs typeface="+mn-cs"/>
            </a:endParaRPr>
          </a:p>
        </p:txBody>
      </p:sp>
      <p:sp>
        <p:nvSpPr>
          <p:cNvPr id="133" name="TextBox 3">
            <a:extLst>
              <a:ext uri="{FF2B5EF4-FFF2-40B4-BE49-F238E27FC236}">
                <a16:creationId xmlns:a16="http://schemas.microsoft.com/office/drawing/2014/main" id="{A9325652-F828-4579-B984-BE767259C979}"/>
              </a:ext>
            </a:extLst>
          </p:cNvPr>
          <p:cNvSpPr txBox="1"/>
          <p:nvPr/>
        </p:nvSpPr>
        <p:spPr>
          <a:xfrm>
            <a:off x="7695055" y="2899296"/>
            <a:ext cx="1008609" cy="461665"/>
          </a:xfrm>
          <a:prstGeom prst="rect">
            <a:avLst/>
          </a:prstGeom>
          <a:noFill/>
        </p:spPr>
        <p:txBody>
          <a:bodyPr wrap="none" rtlCol="0">
            <a:spAutoFit/>
          </a:bodyPr>
          <a:lstStyle/>
          <a:p>
            <a:pPr marL="0" marR="0" lvl="0" indent="0" algn="l" defTabSz="60957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CiscoSansTT ExtraLight"/>
                <a:ea typeface="ＭＳ Ｐゴシック" charset="0"/>
                <a:cs typeface="+mn-cs"/>
              </a:rPr>
              <a:t>3,000</a:t>
            </a:r>
          </a:p>
        </p:txBody>
      </p:sp>
      <p:grpSp>
        <p:nvGrpSpPr>
          <p:cNvPr id="135" name="Group 31">
            <a:extLst>
              <a:ext uri="{FF2B5EF4-FFF2-40B4-BE49-F238E27FC236}">
                <a16:creationId xmlns:a16="http://schemas.microsoft.com/office/drawing/2014/main" id="{884DF8B4-2B0F-4A18-AAD3-DCF80D5C7D6D}"/>
              </a:ext>
            </a:extLst>
          </p:cNvPr>
          <p:cNvGrpSpPr>
            <a:grpSpLocks noChangeAspect="1"/>
          </p:cNvGrpSpPr>
          <p:nvPr/>
        </p:nvGrpSpPr>
        <p:grpSpPr bwMode="auto">
          <a:xfrm>
            <a:off x="9699501" y="4833084"/>
            <a:ext cx="1285249" cy="886952"/>
            <a:chOff x="382" y="1928"/>
            <a:chExt cx="697" cy="481"/>
          </a:xfrm>
        </p:grpSpPr>
        <p:sp>
          <p:nvSpPr>
            <p:cNvPr id="137" name="Line 34">
              <a:extLst>
                <a:ext uri="{FF2B5EF4-FFF2-40B4-BE49-F238E27FC236}">
                  <a16:creationId xmlns:a16="http://schemas.microsoft.com/office/drawing/2014/main" id="{752F9486-0CDD-43F6-9DAF-0D4BDCDE0F50}"/>
                </a:ext>
              </a:extLst>
            </p:cNvPr>
            <p:cNvSpPr>
              <a:spLocks noChangeShapeType="1"/>
            </p:cNvSpPr>
            <p:nvPr/>
          </p:nvSpPr>
          <p:spPr bwMode="auto">
            <a:xfrm>
              <a:off x="547" y="2108"/>
              <a:ext cx="0" cy="0"/>
            </a:xfrm>
            <a:prstGeom prst="line">
              <a:avLst/>
            </a:prstGeom>
            <a:noFill/>
            <a:ln w="349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38" name="Freeform 35">
              <a:extLst>
                <a:ext uri="{FF2B5EF4-FFF2-40B4-BE49-F238E27FC236}">
                  <a16:creationId xmlns:a16="http://schemas.microsoft.com/office/drawing/2014/main" id="{9CD5184D-BD80-43F5-A0ED-F71882CC2E3C}"/>
                </a:ext>
              </a:extLst>
            </p:cNvPr>
            <p:cNvSpPr>
              <a:spLocks/>
            </p:cNvSpPr>
            <p:nvPr/>
          </p:nvSpPr>
          <p:spPr bwMode="auto">
            <a:xfrm>
              <a:off x="382" y="2063"/>
              <a:ext cx="348" cy="236"/>
            </a:xfrm>
            <a:custGeom>
              <a:avLst/>
              <a:gdLst>
                <a:gd name="T0" fmla="*/ 366 w 696"/>
                <a:gd name="T1" fmla="*/ 5 h 474"/>
                <a:gd name="T2" fmla="*/ 364 w 696"/>
                <a:gd name="T3" fmla="*/ 3 h 474"/>
                <a:gd name="T4" fmla="*/ 361 w 696"/>
                <a:gd name="T5" fmla="*/ 3 h 474"/>
                <a:gd name="T6" fmla="*/ 359 w 696"/>
                <a:gd name="T7" fmla="*/ 2 h 474"/>
                <a:gd name="T8" fmla="*/ 356 w 696"/>
                <a:gd name="T9" fmla="*/ 0 h 474"/>
                <a:gd name="T10" fmla="*/ 354 w 696"/>
                <a:gd name="T11" fmla="*/ 0 h 474"/>
                <a:gd name="T12" fmla="*/ 351 w 696"/>
                <a:gd name="T13" fmla="*/ 0 h 474"/>
                <a:gd name="T14" fmla="*/ 348 w 696"/>
                <a:gd name="T15" fmla="*/ 0 h 474"/>
                <a:gd name="T16" fmla="*/ 346 w 696"/>
                <a:gd name="T17" fmla="*/ 0 h 474"/>
                <a:gd name="T18" fmla="*/ 343 w 696"/>
                <a:gd name="T19" fmla="*/ 0 h 474"/>
                <a:gd name="T20" fmla="*/ 340 w 696"/>
                <a:gd name="T21" fmla="*/ 0 h 474"/>
                <a:gd name="T22" fmla="*/ 339 w 696"/>
                <a:gd name="T23" fmla="*/ 2 h 474"/>
                <a:gd name="T24" fmla="*/ 335 w 696"/>
                <a:gd name="T25" fmla="*/ 3 h 474"/>
                <a:gd name="T26" fmla="*/ 334 w 696"/>
                <a:gd name="T27" fmla="*/ 3 h 474"/>
                <a:gd name="T28" fmla="*/ 332 w 696"/>
                <a:gd name="T29" fmla="*/ 5 h 474"/>
                <a:gd name="T30" fmla="*/ 12 w 696"/>
                <a:gd name="T31" fmla="*/ 244 h 474"/>
                <a:gd name="T32" fmla="*/ 4 w 696"/>
                <a:gd name="T33" fmla="*/ 252 h 474"/>
                <a:gd name="T34" fmla="*/ 0 w 696"/>
                <a:gd name="T35" fmla="*/ 262 h 474"/>
                <a:gd name="T36" fmla="*/ 2 w 696"/>
                <a:gd name="T37" fmla="*/ 273 h 474"/>
                <a:gd name="T38" fmla="*/ 7 w 696"/>
                <a:gd name="T39" fmla="*/ 283 h 474"/>
                <a:gd name="T40" fmla="*/ 10 w 696"/>
                <a:gd name="T41" fmla="*/ 287 h 474"/>
                <a:gd name="T42" fmla="*/ 23 w 696"/>
                <a:gd name="T43" fmla="*/ 292 h 474"/>
                <a:gd name="T44" fmla="*/ 28 w 696"/>
                <a:gd name="T45" fmla="*/ 292 h 474"/>
                <a:gd name="T46" fmla="*/ 45 w 696"/>
                <a:gd name="T47" fmla="*/ 287 h 474"/>
                <a:gd name="T48" fmla="*/ 141 w 696"/>
                <a:gd name="T49" fmla="*/ 474 h 474"/>
                <a:gd name="T50" fmla="*/ 291 w 696"/>
                <a:gd name="T51" fmla="*/ 348 h 474"/>
                <a:gd name="T52" fmla="*/ 292 w 696"/>
                <a:gd name="T53" fmla="*/ 335 h 474"/>
                <a:gd name="T54" fmla="*/ 302 w 696"/>
                <a:gd name="T55" fmla="*/ 316 h 474"/>
                <a:gd name="T56" fmla="*/ 316 w 696"/>
                <a:gd name="T57" fmla="*/ 300 h 474"/>
                <a:gd name="T58" fmla="*/ 337 w 696"/>
                <a:gd name="T59" fmla="*/ 290 h 474"/>
                <a:gd name="T60" fmla="*/ 348 w 696"/>
                <a:gd name="T61" fmla="*/ 290 h 474"/>
                <a:gd name="T62" fmla="*/ 359 w 696"/>
                <a:gd name="T63" fmla="*/ 290 h 474"/>
                <a:gd name="T64" fmla="*/ 380 w 696"/>
                <a:gd name="T65" fmla="*/ 300 h 474"/>
                <a:gd name="T66" fmla="*/ 396 w 696"/>
                <a:gd name="T67" fmla="*/ 316 h 474"/>
                <a:gd name="T68" fmla="*/ 404 w 696"/>
                <a:gd name="T69" fmla="*/ 335 h 474"/>
                <a:gd name="T70" fmla="*/ 405 w 696"/>
                <a:gd name="T71" fmla="*/ 474 h 474"/>
                <a:gd name="T72" fmla="*/ 557 w 696"/>
                <a:gd name="T73" fmla="*/ 216 h 474"/>
                <a:gd name="T74" fmla="*/ 653 w 696"/>
                <a:gd name="T75" fmla="*/ 287 h 474"/>
                <a:gd name="T76" fmla="*/ 669 w 696"/>
                <a:gd name="T77" fmla="*/ 292 h 474"/>
                <a:gd name="T78" fmla="*/ 675 w 696"/>
                <a:gd name="T79" fmla="*/ 292 h 474"/>
                <a:gd name="T80" fmla="*/ 686 w 696"/>
                <a:gd name="T81" fmla="*/ 287 h 474"/>
                <a:gd name="T82" fmla="*/ 691 w 696"/>
                <a:gd name="T83" fmla="*/ 283 h 474"/>
                <a:gd name="T84" fmla="*/ 696 w 696"/>
                <a:gd name="T85" fmla="*/ 273 h 474"/>
                <a:gd name="T86" fmla="*/ 696 w 696"/>
                <a:gd name="T87" fmla="*/ 262 h 474"/>
                <a:gd name="T88" fmla="*/ 692 w 696"/>
                <a:gd name="T89" fmla="*/ 252 h 474"/>
                <a:gd name="T90" fmla="*/ 686 w 696"/>
                <a:gd name="T91" fmla="*/ 24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6" h="474">
                  <a:moveTo>
                    <a:pt x="686" y="244"/>
                  </a:moveTo>
                  <a:lnTo>
                    <a:pt x="366" y="5"/>
                  </a:lnTo>
                  <a:lnTo>
                    <a:pt x="366" y="5"/>
                  </a:lnTo>
                  <a:lnTo>
                    <a:pt x="364" y="3"/>
                  </a:lnTo>
                  <a:lnTo>
                    <a:pt x="364" y="3"/>
                  </a:lnTo>
                  <a:lnTo>
                    <a:pt x="361" y="3"/>
                  </a:lnTo>
                  <a:lnTo>
                    <a:pt x="361" y="3"/>
                  </a:lnTo>
                  <a:lnTo>
                    <a:pt x="359" y="2"/>
                  </a:lnTo>
                  <a:lnTo>
                    <a:pt x="359" y="2"/>
                  </a:lnTo>
                  <a:lnTo>
                    <a:pt x="356" y="0"/>
                  </a:lnTo>
                  <a:lnTo>
                    <a:pt x="356" y="0"/>
                  </a:lnTo>
                  <a:lnTo>
                    <a:pt x="354" y="0"/>
                  </a:lnTo>
                  <a:lnTo>
                    <a:pt x="354" y="0"/>
                  </a:lnTo>
                  <a:lnTo>
                    <a:pt x="351" y="0"/>
                  </a:lnTo>
                  <a:lnTo>
                    <a:pt x="351" y="0"/>
                  </a:lnTo>
                  <a:lnTo>
                    <a:pt x="348" y="0"/>
                  </a:lnTo>
                  <a:lnTo>
                    <a:pt x="348" y="0"/>
                  </a:lnTo>
                  <a:lnTo>
                    <a:pt x="346" y="0"/>
                  </a:lnTo>
                  <a:lnTo>
                    <a:pt x="346" y="0"/>
                  </a:lnTo>
                  <a:lnTo>
                    <a:pt x="343" y="0"/>
                  </a:lnTo>
                  <a:lnTo>
                    <a:pt x="343" y="0"/>
                  </a:lnTo>
                  <a:lnTo>
                    <a:pt x="340" y="0"/>
                  </a:lnTo>
                  <a:lnTo>
                    <a:pt x="340" y="0"/>
                  </a:lnTo>
                  <a:lnTo>
                    <a:pt x="339" y="2"/>
                  </a:lnTo>
                  <a:lnTo>
                    <a:pt x="339" y="2"/>
                  </a:lnTo>
                  <a:lnTo>
                    <a:pt x="335" y="3"/>
                  </a:lnTo>
                  <a:lnTo>
                    <a:pt x="335" y="3"/>
                  </a:lnTo>
                  <a:lnTo>
                    <a:pt x="334" y="3"/>
                  </a:lnTo>
                  <a:lnTo>
                    <a:pt x="334" y="3"/>
                  </a:lnTo>
                  <a:lnTo>
                    <a:pt x="332" y="5"/>
                  </a:lnTo>
                  <a:lnTo>
                    <a:pt x="12" y="244"/>
                  </a:lnTo>
                  <a:lnTo>
                    <a:pt x="12" y="244"/>
                  </a:lnTo>
                  <a:lnTo>
                    <a:pt x="7" y="247"/>
                  </a:lnTo>
                  <a:lnTo>
                    <a:pt x="4" y="252"/>
                  </a:lnTo>
                  <a:lnTo>
                    <a:pt x="2" y="257"/>
                  </a:lnTo>
                  <a:lnTo>
                    <a:pt x="0" y="262"/>
                  </a:lnTo>
                  <a:lnTo>
                    <a:pt x="0" y="267"/>
                  </a:lnTo>
                  <a:lnTo>
                    <a:pt x="2" y="273"/>
                  </a:lnTo>
                  <a:lnTo>
                    <a:pt x="4" y="278"/>
                  </a:lnTo>
                  <a:lnTo>
                    <a:pt x="7" y="283"/>
                  </a:lnTo>
                  <a:lnTo>
                    <a:pt x="7" y="283"/>
                  </a:lnTo>
                  <a:lnTo>
                    <a:pt x="10" y="287"/>
                  </a:lnTo>
                  <a:lnTo>
                    <a:pt x="16" y="290"/>
                  </a:lnTo>
                  <a:lnTo>
                    <a:pt x="23" y="292"/>
                  </a:lnTo>
                  <a:lnTo>
                    <a:pt x="28" y="292"/>
                  </a:lnTo>
                  <a:lnTo>
                    <a:pt x="28" y="292"/>
                  </a:lnTo>
                  <a:lnTo>
                    <a:pt x="37" y="292"/>
                  </a:lnTo>
                  <a:lnTo>
                    <a:pt x="45" y="287"/>
                  </a:lnTo>
                  <a:lnTo>
                    <a:pt x="141" y="216"/>
                  </a:lnTo>
                  <a:lnTo>
                    <a:pt x="141" y="474"/>
                  </a:lnTo>
                  <a:lnTo>
                    <a:pt x="291" y="474"/>
                  </a:lnTo>
                  <a:lnTo>
                    <a:pt x="291" y="348"/>
                  </a:lnTo>
                  <a:lnTo>
                    <a:pt x="291" y="348"/>
                  </a:lnTo>
                  <a:lnTo>
                    <a:pt x="292" y="335"/>
                  </a:lnTo>
                  <a:lnTo>
                    <a:pt x="295" y="326"/>
                  </a:lnTo>
                  <a:lnTo>
                    <a:pt x="302" y="316"/>
                  </a:lnTo>
                  <a:lnTo>
                    <a:pt x="308" y="306"/>
                  </a:lnTo>
                  <a:lnTo>
                    <a:pt x="316" y="300"/>
                  </a:lnTo>
                  <a:lnTo>
                    <a:pt x="326" y="295"/>
                  </a:lnTo>
                  <a:lnTo>
                    <a:pt x="337" y="290"/>
                  </a:lnTo>
                  <a:lnTo>
                    <a:pt x="348" y="290"/>
                  </a:lnTo>
                  <a:lnTo>
                    <a:pt x="348" y="290"/>
                  </a:lnTo>
                  <a:lnTo>
                    <a:pt x="348" y="290"/>
                  </a:lnTo>
                  <a:lnTo>
                    <a:pt x="359" y="290"/>
                  </a:lnTo>
                  <a:lnTo>
                    <a:pt x="370" y="295"/>
                  </a:lnTo>
                  <a:lnTo>
                    <a:pt x="380" y="300"/>
                  </a:lnTo>
                  <a:lnTo>
                    <a:pt x="390" y="306"/>
                  </a:lnTo>
                  <a:lnTo>
                    <a:pt x="396" y="316"/>
                  </a:lnTo>
                  <a:lnTo>
                    <a:pt x="401" y="326"/>
                  </a:lnTo>
                  <a:lnTo>
                    <a:pt x="404" y="335"/>
                  </a:lnTo>
                  <a:lnTo>
                    <a:pt x="405" y="348"/>
                  </a:lnTo>
                  <a:lnTo>
                    <a:pt x="405" y="474"/>
                  </a:lnTo>
                  <a:lnTo>
                    <a:pt x="557" y="474"/>
                  </a:lnTo>
                  <a:lnTo>
                    <a:pt x="557" y="216"/>
                  </a:lnTo>
                  <a:lnTo>
                    <a:pt x="653" y="287"/>
                  </a:lnTo>
                  <a:lnTo>
                    <a:pt x="653" y="287"/>
                  </a:lnTo>
                  <a:lnTo>
                    <a:pt x="661" y="292"/>
                  </a:lnTo>
                  <a:lnTo>
                    <a:pt x="669" y="292"/>
                  </a:lnTo>
                  <a:lnTo>
                    <a:pt x="669" y="292"/>
                  </a:lnTo>
                  <a:lnTo>
                    <a:pt x="675" y="292"/>
                  </a:lnTo>
                  <a:lnTo>
                    <a:pt x="681" y="290"/>
                  </a:lnTo>
                  <a:lnTo>
                    <a:pt x="686" y="287"/>
                  </a:lnTo>
                  <a:lnTo>
                    <a:pt x="691" y="283"/>
                  </a:lnTo>
                  <a:lnTo>
                    <a:pt x="691" y="283"/>
                  </a:lnTo>
                  <a:lnTo>
                    <a:pt x="694" y="278"/>
                  </a:lnTo>
                  <a:lnTo>
                    <a:pt x="696" y="273"/>
                  </a:lnTo>
                  <a:lnTo>
                    <a:pt x="696" y="267"/>
                  </a:lnTo>
                  <a:lnTo>
                    <a:pt x="696" y="262"/>
                  </a:lnTo>
                  <a:lnTo>
                    <a:pt x="696" y="257"/>
                  </a:lnTo>
                  <a:lnTo>
                    <a:pt x="692" y="252"/>
                  </a:lnTo>
                  <a:lnTo>
                    <a:pt x="689" y="247"/>
                  </a:lnTo>
                  <a:lnTo>
                    <a:pt x="686" y="244"/>
                  </a:lnTo>
                  <a:lnTo>
                    <a:pt x="686" y="244"/>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39" name="Freeform 36">
              <a:extLst>
                <a:ext uri="{FF2B5EF4-FFF2-40B4-BE49-F238E27FC236}">
                  <a16:creationId xmlns:a16="http://schemas.microsoft.com/office/drawing/2014/main" id="{E160FA60-8A46-4B0D-B7E0-91ECEB29F286}"/>
                </a:ext>
              </a:extLst>
            </p:cNvPr>
            <p:cNvSpPr>
              <a:spLocks/>
            </p:cNvSpPr>
            <p:nvPr/>
          </p:nvSpPr>
          <p:spPr bwMode="auto">
            <a:xfrm>
              <a:off x="678" y="1928"/>
              <a:ext cx="234" cy="77"/>
            </a:xfrm>
            <a:custGeom>
              <a:avLst/>
              <a:gdLst>
                <a:gd name="T0" fmla="*/ 234 w 469"/>
                <a:gd name="T1" fmla="*/ 0 h 154"/>
                <a:gd name="T2" fmla="*/ 172 w 469"/>
                <a:gd name="T3" fmla="*/ 6 h 154"/>
                <a:gd name="T4" fmla="*/ 113 w 469"/>
                <a:gd name="T5" fmla="*/ 24 h 154"/>
                <a:gd name="T6" fmla="*/ 59 w 469"/>
                <a:gd name="T7" fmla="*/ 54 h 154"/>
                <a:gd name="T8" fmla="*/ 10 w 469"/>
                <a:gd name="T9" fmla="*/ 94 h 154"/>
                <a:gd name="T10" fmla="*/ 6 w 469"/>
                <a:gd name="T11" fmla="*/ 99 h 154"/>
                <a:gd name="T12" fmla="*/ 0 w 469"/>
                <a:gd name="T13" fmla="*/ 111 h 154"/>
                <a:gd name="T14" fmla="*/ 0 w 469"/>
                <a:gd name="T15" fmla="*/ 126 h 154"/>
                <a:gd name="T16" fmla="*/ 6 w 469"/>
                <a:gd name="T17" fmla="*/ 139 h 154"/>
                <a:gd name="T18" fmla="*/ 10 w 469"/>
                <a:gd name="T19" fmla="*/ 143 h 154"/>
                <a:gd name="T20" fmla="*/ 22 w 469"/>
                <a:gd name="T21" fmla="*/ 151 h 154"/>
                <a:gd name="T22" fmla="*/ 35 w 469"/>
                <a:gd name="T23" fmla="*/ 154 h 154"/>
                <a:gd name="T24" fmla="*/ 48 w 469"/>
                <a:gd name="T25" fmla="*/ 151 h 154"/>
                <a:gd name="T26" fmla="*/ 61 w 469"/>
                <a:gd name="T27" fmla="*/ 143 h 154"/>
                <a:gd name="T28" fmla="*/ 78 w 469"/>
                <a:gd name="T29" fmla="*/ 127 h 154"/>
                <a:gd name="T30" fmla="*/ 118 w 469"/>
                <a:gd name="T31" fmla="*/ 100 h 154"/>
                <a:gd name="T32" fmla="*/ 163 w 469"/>
                <a:gd name="T33" fmla="*/ 83 h 154"/>
                <a:gd name="T34" fmla="*/ 209 w 469"/>
                <a:gd name="T35" fmla="*/ 73 h 154"/>
                <a:gd name="T36" fmla="*/ 234 w 469"/>
                <a:gd name="T37" fmla="*/ 72 h 154"/>
                <a:gd name="T38" fmla="*/ 282 w 469"/>
                <a:gd name="T39" fmla="*/ 76 h 154"/>
                <a:gd name="T40" fmla="*/ 329 w 469"/>
                <a:gd name="T41" fmla="*/ 91 h 154"/>
                <a:gd name="T42" fmla="*/ 370 w 469"/>
                <a:gd name="T43" fmla="*/ 113 h 154"/>
                <a:gd name="T44" fmla="*/ 408 w 469"/>
                <a:gd name="T45" fmla="*/ 143 h 154"/>
                <a:gd name="T46" fmla="*/ 413 w 469"/>
                <a:gd name="T47" fmla="*/ 148 h 154"/>
                <a:gd name="T48" fmla="*/ 426 w 469"/>
                <a:gd name="T49" fmla="*/ 153 h 154"/>
                <a:gd name="T50" fmla="*/ 434 w 469"/>
                <a:gd name="T51" fmla="*/ 154 h 154"/>
                <a:gd name="T52" fmla="*/ 446 w 469"/>
                <a:gd name="T53" fmla="*/ 151 h 154"/>
                <a:gd name="T54" fmla="*/ 458 w 469"/>
                <a:gd name="T55" fmla="*/ 143 h 154"/>
                <a:gd name="T56" fmla="*/ 462 w 469"/>
                <a:gd name="T57" fmla="*/ 139 h 154"/>
                <a:gd name="T58" fmla="*/ 467 w 469"/>
                <a:gd name="T59" fmla="*/ 126 h 154"/>
                <a:gd name="T60" fmla="*/ 467 w 469"/>
                <a:gd name="T61" fmla="*/ 111 h 154"/>
                <a:gd name="T62" fmla="*/ 462 w 469"/>
                <a:gd name="T63" fmla="*/ 99 h 154"/>
                <a:gd name="T64" fmla="*/ 458 w 469"/>
                <a:gd name="T65" fmla="*/ 94 h 154"/>
                <a:gd name="T66" fmla="*/ 410 w 469"/>
                <a:gd name="T67" fmla="*/ 54 h 154"/>
                <a:gd name="T68" fmla="*/ 356 w 469"/>
                <a:gd name="T69" fmla="*/ 24 h 154"/>
                <a:gd name="T70" fmla="*/ 297 w 469"/>
                <a:gd name="T71" fmla="*/ 6 h 154"/>
                <a:gd name="T72" fmla="*/ 234 w 469"/>
                <a:gd name="T7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9" h="154">
                  <a:moveTo>
                    <a:pt x="234" y="0"/>
                  </a:moveTo>
                  <a:lnTo>
                    <a:pt x="234" y="0"/>
                  </a:lnTo>
                  <a:lnTo>
                    <a:pt x="203" y="1"/>
                  </a:lnTo>
                  <a:lnTo>
                    <a:pt x="172" y="6"/>
                  </a:lnTo>
                  <a:lnTo>
                    <a:pt x="142" y="14"/>
                  </a:lnTo>
                  <a:lnTo>
                    <a:pt x="113" y="24"/>
                  </a:lnTo>
                  <a:lnTo>
                    <a:pt x="85" y="38"/>
                  </a:lnTo>
                  <a:lnTo>
                    <a:pt x="59" y="54"/>
                  </a:lnTo>
                  <a:lnTo>
                    <a:pt x="34" y="72"/>
                  </a:lnTo>
                  <a:lnTo>
                    <a:pt x="10" y="94"/>
                  </a:lnTo>
                  <a:lnTo>
                    <a:pt x="10" y="94"/>
                  </a:lnTo>
                  <a:lnTo>
                    <a:pt x="6" y="99"/>
                  </a:lnTo>
                  <a:lnTo>
                    <a:pt x="2" y="105"/>
                  </a:lnTo>
                  <a:lnTo>
                    <a:pt x="0" y="111"/>
                  </a:lnTo>
                  <a:lnTo>
                    <a:pt x="0" y="118"/>
                  </a:lnTo>
                  <a:lnTo>
                    <a:pt x="0" y="126"/>
                  </a:lnTo>
                  <a:lnTo>
                    <a:pt x="2" y="132"/>
                  </a:lnTo>
                  <a:lnTo>
                    <a:pt x="6" y="139"/>
                  </a:lnTo>
                  <a:lnTo>
                    <a:pt x="10" y="143"/>
                  </a:lnTo>
                  <a:lnTo>
                    <a:pt x="10" y="143"/>
                  </a:lnTo>
                  <a:lnTo>
                    <a:pt x="16" y="148"/>
                  </a:lnTo>
                  <a:lnTo>
                    <a:pt x="22" y="151"/>
                  </a:lnTo>
                  <a:lnTo>
                    <a:pt x="29" y="153"/>
                  </a:lnTo>
                  <a:lnTo>
                    <a:pt x="35" y="154"/>
                  </a:lnTo>
                  <a:lnTo>
                    <a:pt x="41" y="153"/>
                  </a:lnTo>
                  <a:lnTo>
                    <a:pt x="48" y="151"/>
                  </a:lnTo>
                  <a:lnTo>
                    <a:pt x="54" y="148"/>
                  </a:lnTo>
                  <a:lnTo>
                    <a:pt x="61" y="143"/>
                  </a:lnTo>
                  <a:lnTo>
                    <a:pt x="61" y="143"/>
                  </a:lnTo>
                  <a:lnTo>
                    <a:pt x="78" y="127"/>
                  </a:lnTo>
                  <a:lnTo>
                    <a:pt x="97" y="113"/>
                  </a:lnTo>
                  <a:lnTo>
                    <a:pt x="118" y="100"/>
                  </a:lnTo>
                  <a:lnTo>
                    <a:pt x="140" y="91"/>
                  </a:lnTo>
                  <a:lnTo>
                    <a:pt x="163" y="83"/>
                  </a:lnTo>
                  <a:lnTo>
                    <a:pt x="185" y="76"/>
                  </a:lnTo>
                  <a:lnTo>
                    <a:pt x="209" y="73"/>
                  </a:lnTo>
                  <a:lnTo>
                    <a:pt x="234" y="72"/>
                  </a:lnTo>
                  <a:lnTo>
                    <a:pt x="234" y="72"/>
                  </a:lnTo>
                  <a:lnTo>
                    <a:pt x="258" y="73"/>
                  </a:lnTo>
                  <a:lnTo>
                    <a:pt x="282" y="76"/>
                  </a:lnTo>
                  <a:lnTo>
                    <a:pt x="306" y="83"/>
                  </a:lnTo>
                  <a:lnTo>
                    <a:pt x="329" y="91"/>
                  </a:lnTo>
                  <a:lnTo>
                    <a:pt x="349" y="100"/>
                  </a:lnTo>
                  <a:lnTo>
                    <a:pt x="370" y="113"/>
                  </a:lnTo>
                  <a:lnTo>
                    <a:pt x="389" y="127"/>
                  </a:lnTo>
                  <a:lnTo>
                    <a:pt x="408" y="143"/>
                  </a:lnTo>
                  <a:lnTo>
                    <a:pt x="408" y="143"/>
                  </a:lnTo>
                  <a:lnTo>
                    <a:pt x="413" y="148"/>
                  </a:lnTo>
                  <a:lnTo>
                    <a:pt x="419" y="151"/>
                  </a:lnTo>
                  <a:lnTo>
                    <a:pt x="426" y="153"/>
                  </a:lnTo>
                  <a:lnTo>
                    <a:pt x="434" y="154"/>
                  </a:lnTo>
                  <a:lnTo>
                    <a:pt x="434" y="154"/>
                  </a:lnTo>
                  <a:lnTo>
                    <a:pt x="440" y="153"/>
                  </a:lnTo>
                  <a:lnTo>
                    <a:pt x="446" y="151"/>
                  </a:lnTo>
                  <a:lnTo>
                    <a:pt x="453" y="148"/>
                  </a:lnTo>
                  <a:lnTo>
                    <a:pt x="458" y="143"/>
                  </a:lnTo>
                  <a:lnTo>
                    <a:pt x="458" y="143"/>
                  </a:lnTo>
                  <a:lnTo>
                    <a:pt x="462" y="139"/>
                  </a:lnTo>
                  <a:lnTo>
                    <a:pt x="466" y="132"/>
                  </a:lnTo>
                  <a:lnTo>
                    <a:pt x="467" y="126"/>
                  </a:lnTo>
                  <a:lnTo>
                    <a:pt x="469" y="118"/>
                  </a:lnTo>
                  <a:lnTo>
                    <a:pt x="467" y="111"/>
                  </a:lnTo>
                  <a:lnTo>
                    <a:pt x="466" y="105"/>
                  </a:lnTo>
                  <a:lnTo>
                    <a:pt x="462" y="99"/>
                  </a:lnTo>
                  <a:lnTo>
                    <a:pt x="458" y="94"/>
                  </a:lnTo>
                  <a:lnTo>
                    <a:pt x="458" y="94"/>
                  </a:lnTo>
                  <a:lnTo>
                    <a:pt x="435" y="72"/>
                  </a:lnTo>
                  <a:lnTo>
                    <a:pt x="410" y="54"/>
                  </a:lnTo>
                  <a:lnTo>
                    <a:pt x="383" y="38"/>
                  </a:lnTo>
                  <a:lnTo>
                    <a:pt x="356" y="24"/>
                  </a:lnTo>
                  <a:lnTo>
                    <a:pt x="327" y="14"/>
                  </a:lnTo>
                  <a:lnTo>
                    <a:pt x="297" y="6"/>
                  </a:lnTo>
                  <a:lnTo>
                    <a:pt x="266" y="1"/>
                  </a:lnTo>
                  <a:lnTo>
                    <a:pt x="234" y="0"/>
                  </a:lnTo>
                  <a:lnTo>
                    <a:pt x="234"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40" name="Freeform 37">
              <a:extLst>
                <a:ext uri="{FF2B5EF4-FFF2-40B4-BE49-F238E27FC236}">
                  <a16:creationId xmlns:a16="http://schemas.microsoft.com/office/drawing/2014/main" id="{E303A164-1C73-4470-86E4-8DF9B55C095D}"/>
                </a:ext>
              </a:extLst>
            </p:cNvPr>
            <p:cNvSpPr>
              <a:spLocks/>
            </p:cNvSpPr>
            <p:nvPr/>
          </p:nvSpPr>
          <p:spPr bwMode="auto">
            <a:xfrm>
              <a:off x="724" y="1993"/>
              <a:ext cx="142" cy="58"/>
            </a:xfrm>
            <a:custGeom>
              <a:avLst/>
              <a:gdLst>
                <a:gd name="T0" fmla="*/ 9 w 283"/>
                <a:gd name="T1" fmla="*/ 54 h 114"/>
                <a:gd name="T2" fmla="*/ 1 w 283"/>
                <a:gd name="T3" fmla="*/ 67 h 114"/>
                <a:gd name="T4" fmla="*/ 0 w 283"/>
                <a:gd name="T5" fmla="*/ 79 h 114"/>
                <a:gd name="T6" fmla="*/ 1 w 283"/>
                <a:gd name="T7" fmla="*/ 92 h 114"/>
                <a:gd name="T8" fmla="*/ 9 w 283"/>
                <a:gd name="T9" fmla="*/ 105 h 114"/>
                <a:gd name="T10" fmla="*/ 15 w 283"/>
                <a:gd name="T11" fmla="*/ 110 h 114"/>
                <a:gd name="T12" fmla="*/ 28 w 283"/>
                <a:gd name="T13" fmla="*/ 114 h 114"/>
                <a:gd name="T14" fmla="*/ 41 w 283"/>
                <a:gd name="T15" fmla="*/ 114 h 114"/>
                <a:gd name="T16" fmla="*/ 54 w 283"/>
                <a:gd name="T17" fmla="*/ 110 h 114"/>
                <a:gd name="T18" fmla="*/ 60 w 283"/>
                <a:gd name="T19" fmla="*/ 105 h 114"/>
                <a:gd name="T20" fmla="*/ 78 w 283"/>
                <a:gd name="T21" fmla="*/ 90 h 114"/>
                <a:gd name="T22" fmla="*/ 98 w 283"/>
                <a:gd name="T23" fmla="*/ 79 h 114"/>
                <a:gd name="T24" fmla="*/ 119 w 283"/>
                <a:gd name="T25" fmla="*/ 73 h 114"/>
                <a:gd name="T26" fmla="*/ 141 w 283"/>
                <a:gd name="T27" fmla="*/ 71 h 114"/>
                <a:gd name="T28" fmla="*/ 164 w 283"/>
                <a:gd name="T29" fmla="*/ 73 h 114"/>
                <a:gd name="T30" fmla="*/ 184 w 283"/>
                <a:gd name="T31" fmla="*/ 79 h 114"/>
                <a:gd name="T32" fmla="*/ 205 w 283"/>
                <a:gd name="T33" fmla="*/ 90 h 114"/>
                <a:gd name="T34" fmla="*/ 223 w 283"/>
                <a:gd name="T35" fmla="*/ 105 h 114"/>
                <a:gd name="T36" fmla="*/ 229 w 283"/>
                <a:gd name="T37" fmla="*/ 110 h 114"/>
                <a:gd name="T38" fmla="*/ 242 w 283"/>
                <a:gd name="T39" fmla="*/ 114 h 114"/>
                <a:gd name="T40" fmla="*/ 248 w 283"/>
                <a:gd name="T41" fmla="*/ 114 h 114"/>
                <a:gd name="T42" fmla="*/ 261 w 283"/>
                <a:gd name="T43" fmla="*/ 113 h 114"/>
                <a:gd name="T44" fmla="*/ 274 w 283"/>
                <a:gd name="T45" fmla="*/ 105 h 114"/>
                <a:gd name="T46" fmla="*/ 277 w 283"/>
                <a:gd name="T47" fmla="*/ 98 h 114"/>
                <a:gd name="T48" fmla="*/ 283 w 283"/>
                <a:gd name="T49" fmla="*/ 86 h 114"/>
                <a:gd name="T50" fmla="*/ 283 w 283"/>
                <a:gd name="T51" fmla="*/ 73 h 114"/>
                <a:gd name="T52" fmla="*/ 277 w 283"/>
                <a:gd name="T53" fmla="*/ 60 h 114"/>
                <a:gd name="T54" fmla="*/ 274 w 283"/>
                <a:gd name="T55" fmla="*/ 54 h 114"/>
                <a:gd name="T56" fmla="*/ 243 w 283"/>
                <a:gd name="T57" fmla="*/ 30 h 114"/>
                <a:gd name="T58" fmla="*/ 212 w 283"/>
                <a:gd name="T59" fmla="*/ 14 h 114"/>
                <a:gd name="T60" fmla="*/ 177 w 283"/>
                <a:gd name="T61" fmla="*/ 3 h 114"/>
                <a:gd name="T62" fmla="*/ 141 w 283"/>
                <a:gd name="T63" fmla="*/ 0 h 114"/>
                <a:gd name="T64" fmla="*/ 105 w 283"/>
                <a:gd name="T65" fmla="*/ 3 h 114"/>
                <a:gd name="T66" fmla="*/ 71 w 283"/>
                <a:gd name="T67" fmla="*/ 14 h 114"/>
                <a:gd name="T68" fmla="*/ 38 w 283"/>
                <a:gd name="T69" fmla="*/ 30 h 114"/>
                <a:gd name="T70" fmla="*/ 9 w 283"/>
                <a:gd name="T71"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114">
                  <a:moveTo>
                    <a:pt x="9" y="54"/>
                  </a:moveTo>
                  <a:lnTo>
                    <a:pt x="9" y="54"/>
                  </a:lnTo>
                  <a:lnTo>
                    <a:pt x="4" y="60"/>
                  </a:lnTo>
                  <a:lnTo>
                    <a:pt x="1" y="67"/>
                  </a:lnTo>
                  <a:lnTo>
                    <a:pt x="0" y="73"/>
                  </a:lnTo>
                  <a:lnTo>
                    <a:pt x="0" y="79"/>
                  </a:lnTo>
                  <a:lnTo>
                    <a:pt x="0" y="86"/>
                  </a:lnTo>
                  <a:lnTo>
                    <a:pt x="1" y="92"/>
                  </a:lnTo>
                  <a:lnTo>
                    <a:pt x="4" y="98"/>
                  </a:lnTo>
                  <a:lnTo>
                    <a:pt x="9" y="105"/>
                  </a:lnTo>
                  <a:lnTo>
                    <a:pt x="9" y="105"/>
                  </a:lnTo>
                  <a:lnTo>
                    <a:pt x="15" y="110"/>
                  </a:lnTo>
                  <a:lnTo>
                    <a:pt x="20" y="113"/>
                  </a:lnTo>
                  <a:lnTo>
                    <a:pt x="28" y="114"/>
                  </a:lnTo>
                  <a:lnTo>
                    <a:pt x="35" y="114"/>
                  </a:lnTo>
                  <a:lnTo>
                    <a:pt x="41" y="114"/>
                  </a:lnTo>
                  <a:lnTo>
                    <a:pt x="47" y="113"/>
                  </a:lnTo>
                  <a:lnTo>
                    <a:pt x="54" y="110"/>
                  </a:lnTo>
                  <a:lnTo>
                    <a:pt x="60" y="105"/>
                  </a:lnTo>
                  <a:lnTo>
                    <a:pt x="60" y="105"/>
                  </a:lnTo>
                  <a:lnTo>
                    <a:pt x="68" y="97"/>
                  </a:lnTo>
                  <a:lnTo>
                    <a:pt x="78" y="90"/>
                  </a:lnTo>
                  <a:lnTo>
                    <a:pt x="87" y="84"/>
                  </a:lnTo>
                  <a:lnTo>
                    <a:pt x="98" y="79"/>
                  </a:lnTo>
                  <a:lnTo>
                    <a:pt x="108" y="76"/>
                  </a:lnTo>
                  <a:lnTo>
                    <a:pt x="119" y="73"/>
                  </a:lnTo>
                  <a:lnTo>
                    <a:pt x="130" y="71"/>
                  </a:lnTo>
                  <a:lnTo>
                    <a:pt x="141" y="71"/>
                  </a:lnTo>
                  <a:lnTo>
                    <a:pt x="153" y="71"/>
                  </a:lnTo>
                  <a:lnTo>
                    <a:pt x="164" y="73"/>
                  </a:lnTo>
                  <a:lnTo>
                    <a:pt x="173" y="76"/>
                  </a:lnTo>
                  <a:lnTo>
                    <a:pt x="184" y="79"/>
                  </a:lnTo>
                  <a:lnTo>
                    <a:pt x="196" y="84"/>
                  </a:lnTo>
                  <a:lnTo>
                    <a:pt x="205" y="90"/>
                  </a:lnTo>
                  <a:lnTo>
                    <a:pt x="215" y="97"/>
                  </a:lnTo>
                  <a:lnTo>
                    <a:pt x="223" y="105"/>
                  </a:lnTo>
                  <a:lnTo>
                    <a:pt x="223" y="105"/>
                  </a:lnTo>
                  <a:lnTo>
                    <a:pt x="229" y="110"/>
                  </a:lnTo>
                  <a:lnTo>
                    <a:pt x="234" y="113"/>
                  </a:lnTo>
                  <a:lnTo>
                    <a:pt x="242" y="114"/>
                  </a:lnTo>
                  <a:lnTo>
                    <a:pt x="248" y="114"/>
                  </a:lnTo>
                  <a:lnTo>
                    <a:pt x="248" y="114"/>
                  </a:lnTo>
                  <a:lnTo>
                    <a:pt x="255" y="114"/>
                  </a:lnTo>
                  <a:lnTo>
                    <a:pt x="261" y="113"/>
                  </a:lnTo>
                  <a:lnTo>
                    <a:pt x="267" y="110"/>
                  </a:lnTo>
                  <a:lnTo>
                    <a:pt x="274" y="105"/>
                  </a:lnTo>
                  <a:lnTo>
                    <a:pt x="274" y="105"/>
                  </a:lnTo>
                  <a:lnTo>
                    <a:pt x="277" y="98"/>
                  </a:lnTo>
                  <a:lnTo>
                    <a:pt x="280" y="92"/>
                  </a:lnTo>
                  <a:lnTo>
                    <a:pt x="283" y="86"/>
                  </a:lnTo>
                  <a:lnTo>
                    <a:pt x="283" y="79"/>
                  </a:lnTo>
                  <a:lnTo>
                    <a:pt x="283" y="73"/>
                  </a:lnTo>
                  <a:lnTo>
                    <a:pt x="280" y="67"/>
                  </a:lnTo>
                  <a:lnTo>
                    <a:pt x="277" y="60"/>
                  </a:lnTo>
                  <a:lnTo>
                    <a:pt x="274" y="54"/>
                  </a:lnTo>
                  <a:lnTo>
                    <a:pt x="274" y="54"/>
                  </a:lnTo>
                  <a:lnTo>
                    <a:pt x="259" y="41"/>
                  </a:lnTo>
                  <a:lnTo>
                    <a:pt x="243" y="30"/>
                  </a:lnTo>
                  <a:lnTo>
                    <a:pt x="228" y="20"/>
                  </a:lnTo>
                  <a:lnTo>
                    <a:pt x="212" y="14"/>
                  </a:lnTo>
                  <a:lnTo>
                    <a:pt x="194" y="8"/>
                  </a:lnTo>
                  <a:lnTo>
                    <a:pt x="177" y="3"/>
                  </a:lnTo>
                  <a:lnTo>
                    <a:pt x="159" y="1"/>
                  </a:lnTo>
                  <a:lnTo>
                    <a:pt x="141" y="0"/>
                  </a:lnTo>
                  <a:lnTo>
                    <a:pt x="124" y="1"/>
                  </a:lnTo>
                  <a:lnTo>
                    <a:pt x="105" y="3"/>
                  </a:lnTo>
                  <a:lnTo>
                    <a:pt x="87" y="8"/>
                  </a:lnTo>
                  <a:lnTo>
                    <a:pt x="71" y="14"/>
                  </a:lnTo>
                  <a:lnTo>
                    <a:pt x="54" y="20"/>
                  </a:lnTo>
                  <a:lnTo>
                    <a:pt x="38" y="30"/>
                  </a:lnTo>
                  <a:lnTo>
                    <a:pt x="23" y="41"/>
                  </a:lnTo>
                  <a:lnTo>
                    <a:pt x="9" y="54"/>
                  </a:lnTo>
                  <a:lnTo>
                    <a:pt x="9" y="54"/>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41" name="Freeform 38">
              <a:extLst>
                <a:ext uri="{FF2B5EF4-FFF2-40B4-BE49-F238E27FC236}">
                  <a16:creationId xmlns:a16="http://schemas.microsoft.com/office/drawing/2014/main" id="{675732E1-982B-4879-8C88-7C1B4D720CE6}"/>
                </a:ext>
              </a:extLst>
            </p:cNvPr>
            <p:cNvSpPr>
              <a:spLocks/>
            </p:cNvSpPr>
            <p:nvPr/>
          </p:nvSpPr>
          <p:spPr bwMode="auto">
            <a:xfrm>
              <a:off x="770" y="2067"/>
              <a:ext cx="49" cy="49"/>
            </a:xfrm>
            <a:custGeom>
              <a:avLst/>
              <a:gdLst>
                <a:gd name="T0" fmla="*/ 49 w 97"/>
                <a:gd name="T1" fmla="*/ 0 h 99"/>
                <a:gd name="T2" fmla="*/ 49 w 97"/>
                <a:gd name="T3" fmla="*/ 0 h 99"/>
                <a:gd name="T4" fmla="*/ 40 w 97"/>
                <a:gd name="T5" fmla="*/ 2 h 99"/>
                <a:gd name="T6" fmla="*/ 30 w 97"/>
                <a:gd name="T7" fmla="*/ 5 h 99"/>
                <a:gd name="T8" fmla="*/ 22 w 97"/>
                <a:gd name="T9" fmla="*/ 10 h 99"/>
                <a:gd name="T10" fmla="*/ 14 w 97"/>
                <a:gd name="T11" fmla="*/ 15 h 99"/>
                <a:gd name="T12" fmla="*/ 8 w 97"/>
                <a:gd name="T13" fmla="*/ 23 h 99"/>
                <a:gd name="T14" fmla="*/ 5 w 97"/>
                <a:gd name="T15" fmla="*/ 31 h 99"/>
                <a:gd name="T16" fmla="*/ 2 w 97"/>
                <a:gd name="T17" fmla="*/ 40 h 99"/>
                <a:gd name="T18" fmla="*/ 0 w 97"/>
                <a:gd name="T19" fmla="*/ 50 h 99"/>
                <a:gd name="T20" fmla="*/ 0 w 97"/>
                <a:gd name="T21" fmla="*/ 50 h 99"/>
                <a:gd name="T22" fmla="*/ 2 w 97"/>
                <a:gd name="T23" fmla="*/ 59 h 99"/>
                <a:gd name="T24" fmla="*/ 5 w 97"/>
                <a:gd name="T25" fmla="*/ 69 h 99"/>
                <a:gd name="T26" fmla="*/ 8 w 97"/>
                <a:gd name="T27" fmla="*/ 77 h 99"/>
                <a:gd name="T28" fmla="*/ 14 w 97"/>
                <a:gd name="T29" fmla="*/ 85 h 99"/>
                <a:gd name="T30" fmla="*/ 22 w 97"/>
                <a:gd name="T31" fmla="*/ 90 h 99"/>
                <a:gd name="T32" fmla="*/ 30 w 97"/>
                <a:gd name="T33" fmla="*/ 94 h 99"/>
                <a:gd name="T34" fmla="*/ 40 w 97"/>
                <a:gd name="T35" fmla="*/ 98 h 99"/>
                <a:gd name="T36" fmla="*/ 49 w 97"/>
                <a:gd name="T37" fmla="*/ 99 h 99"/>
                <a:gd name="T38" fmla="*/ 49 w 97"/>
                <a:gd name="T39" fmla="*/ 99 h 99"/>
                <a:gd name="T40" fmla="*/ 59 w 97"/>
                <a:gd name="T41" fmla="*/ 98 h 99"/>
                <a:gd name="T42" fmla="*/ 69 w 97"/>
                <a:gd name="T43" fmla="*/ 94 h 99"/>
                <a:gd name="T44" fmla="*/ 77 w 97"/>
                <a:gd name="T45" fmla="*/ 90 h 99"/>
                <a:gd name="T46" fmla="*/ 83 w 97"/>
                <a:gd name="T47" fmla="*/ 85 h 99"/>
                <a:gd name="T48" fmla="*/ 89 w 97"/>
                <a:gd name="T49" fmla="*/ 77 h 99"/>
                <a:gd name="T50" fmla="*/ 94 w 97"/>
                <a:gd name="T51" fmla="*/ 69 h 99"/>
                <a:gd name="T52" fmla="*/ 97 w 97"/>
                <a:gd name="T53" fmla="*/ 59 h 99"/>
                <a:gd name="T54" fmla="*/ 97 w 97"/>
                <a:gd name="T55" fmla="*/ 50 h 99"/>
                <a:gd name="T56" fmla="*/ 97 w 97"/>
                <a:gd name="T57" fmla="*/ 50 h 99"/>
                <a:gd name="T58" fmla="*/ 97 w 97"/>
                <a:gd name="T59" fmla="*/ 40 h 99"/>
                <a:gd name="T60" fmla="*/ 94 w 97"/>
                <a:gd name="T61" fmla="*/ 31 h 99"/>
                <a:gd name="T62" fmla="*/ 89 w 97"/>
                <a:gd name="T63" fmla="*/ 23 h 99"/>
                <a:gd name="T64" fmla="*/ 83 w 97"/>
                <a:gd name="T65" fmla="*/ 15 h 99"/>
                <a:gd name="T66" fmla="*/ 77 w 97"/>
                <a:gd name="T67" fmla="*/ 10 h 99"/>
                <a:gd name="T68" fmla="*/ 69 w 97"/>
                <a:gd name="T69" fmla="*/ 5 h 99"/>
                <a:gd name="T70" fmla="*/ 59 w 97"/>
                <a:gd name="T71" fmla="*/ 2 h 99"/>
                <a:gd name="T72" fmla="*/ 49 w 97"/>
                <a:gd name="T73" fmla="*/ 0 h 99"/>
                <a:gd name="T74" fmla="*/ 49 w 97"/>
                <a:gd name="T7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9">
                  <a:moveTo>
                    <a:pt x="49" y="0"/>
                  </a:moveTo>
                  <a:lnTo>
                    <a:pt x="49" y="0"/>
                  </a:lnTo>
                  <a:lnTo>
                    <a:pt x="40" y="2"/>
                  </a:lnTo>
                  <a:lnTo>
                    <a:pt x="30" y="5"/>
                  </a:lnTo>
                  <a:lnTo>
                    <a:pt x="22" y="10"/>
                  </a:lnTo>
                  <a:lnTo>
                    <a:pt x="14" y="15"/>
                  </a:lnTo>
                  <a:lnTo>
                    <a:pt x="8" y="23"/>
                  </a:lnTo>
                  <a:lnTo>
                    <a:pt x="5" y="31"/>
                  </a:lnTo>
                  <a:lnTo>
                    <a:pt x="2" y="40"/>
                  </a:lnTo>
                  <a:lnTo>
                    <a:pt x="0" y="50"/>
                  </a:lnTo>
                  <a:lnTo>
                    <a:pt x="0" y="50"/>
                  </a:lnTo>
                  <a:lnTo>
                    <a:pt x="2" y="59"/>
                  </a:lnTo>
                  <a:lnTo>
                    <a:pt x="5" y="69"/>
                  </a:lnTo>
                  <a:lnTo>
                    <a:pt x="8" y="77"/>
                  </a:lnTo>
                  <a:lnTo>
                    <a:pt x="14" y="85"/>
                  </a:lnTo>
                  <a:lnTo>
                    <a:pt x="22" y="90"/>
                  </a:lnTo>
                  <a:lnTo>
                    <a:pt x="30" y="94"/>
                  </a:lnTo>
                  <a:lnTo>
                    <a:pt x="40" y="98"/>
                  </a:lnTo>
                  <a:lnTo>
                    <a:pt x="49" y="99"/>
                  </a:lnTo>
                  <a:lnTo>
                    <a:pt x="49" y="99"/>
                  </a:lnTo>
                  <a:lnTo>
                    <a:pt x="59" y="98"/>
                  </a:lnTo>
                  <a:lnTo>
                    <a:pt x="69" y="94"/>
                  </a:lnTo>
                  <a:lnTo>
                    <a:pt x="77" y="90"/>
                  </a:lnTo>
                  <a:lnTo>
                    <a:pt x="83" y="85"/>
                  </a:lnTo>
                  <a:lnTo>
                    <a:pt x="89" y="77"/>
                  </a:lnTo>
                  <a:lnTo>
                    <a:pt x="94" y="69"/>
                  </a:lnTo>
                  <a:lnTo>
                    <a:pt x="97" y="59"/>
                  </a:lnTo>
                  <a:lnTo>
                    <a:pt x="97" y="50"/>
                  </a:lnTo>
                  <a:lnTo>
                    <a:pt x="97" y="50"/>
                  </a:lnTo>
                  <a:lnTo>
                    <a:pt x="97" y="40"/>
                  </a:lnTo>
                  <a:lnTo>
                    <a:pt x="94" y="31"/>
                  </a:lnTo>
                  <a:lnTo>
                    <a:pt x="89" y="23"/>
                  </a:lnTo>
                  <a:lnTo>
                    <a:pt x="83" y="15"/>
                  </a:lnTo>
                  <a:lnTo>
                    <a:pt x="77" y="10"/>
                  </a:lnTo>
                  <a:lnTo>
                    <a:pt x="69" y="5"/>
                  </a:lnTo>
                  <a:lnTo>
                    <a:pt x="59" y="2"/>
                  </a:lnTo>
                  <a:lnTo>
                    <a:pt x="49" y="0"/>
                  </a:lnTo>
                  <a:lnTo>
                    <a:pt x="49" y="0"/>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42" name="Freeform 39">
              <a:extLst>
                <a:ext uri="{FF2B5EF4-FFF2-40B4-BE49-F238E27FC236}">
                  <a16:creationId xmlns:a16="http://schemas.microsoft.com/office/drawing/2014/main" id="{EAF221D3-F445-49BC-B1AE-01745C2428D6}"/>
                </a:ext>
              </a:extLst>
            </p:cNvPr>
            <p:cNvSpPr>
              <a:spLocks noEditPoints="1"/>
            </p:cNvSpPr>
            <p:nvPr/>
          </p:nvSpPr>
          <p:spPr bwMode="auto">
            <a:xfrm>
              <a:off x="892" y="2098"/>
              <a:ext cx="187" cy="311"/>
            </a:xfrm>
            <a:custGeom>
              <a:avLst/>
              <a:gdLst>
                <a:gd name="T0" fmla="*/ 375 w 375"/>
                <a:gd name="T1" fmla="*/ 346 h 624"/>
                <a:gd name="T2" fmla="*/ 375 w 375"/>
                <a:gd name="T3" fmla="*/ 353 h 624"/>
                <a:gd name="T4" fmla="*/ 370 w 375"/>
                <a:gd name="T5" fmla="*/ 366 h 624"/>
                <a:gd name="T6" fmla="*/ 361 w 375"/>
                <a:gd name="T7" fmla="*/ 377 h 624"/>
                <a:gd name="T8" fmla="*/ 348 w 375"/>
                <a:gd name="T9" fmla="*/ 383 h 624"/>
                <a:gd name="T10" fmla="*/ 340 w 375"/>
                <a:gd name="T11" fmla="*/ 482 h 624"/>
                <a:gd name="T12" fmla="*/ 338 w 375"/>
                <a:gd name="T13" fmla="*/ 492 h 624"/>
                <a:gd name="T14" fmla="*/ 332 w 375"/>
                <a:gd name="T15" fmla="*/ 506 h 624"/>
                <a:gd name="T16" fmla="*/ 321 w 375"/>
                <a:gd name="T17" fmla="*/ 517 h 624"/>
                <a:gd name="T18" fmla="*/ 307 w 375"/>
                <a:gd name="T19" fmla="*/ 523 h 624"/>
                <a:gd name="T20" fmla="*/ 257 w 375"/>
                <a:gd name="T21" fmla="*/ 525 h 624"/>
                <a:gd name="T22" fmla="*/ 257 w 375"/>
                <a:gd name="T23" fmla="*/ 581 h 624"/>
                <a:gd name="T24" fmla="*/ 254 w 375"/>
                <a:gd name="T25" fmla="*/ 598 h 624"/>
                <a:gd name="T26" fmla="*/ 244 w 375"/>
                <a:gd name="T27" fmla="*/ 611 h 624"/>
                <a:gd name="T28" fmla="*/ 232 w 375"/>
                <a:gd name="T29" fmla="*/ 621 h 624"/>
                <a:gd name="T30" fmla="*/ 214 w 375"/>
                <a:gd name="T31" fmla="*/ 624 h 624"/>
                <a:gd name="T32" fmla="*/ 125 w 375"/>
                <a:gd name="T33" fmla="*/ 624 h 624"/>
                <a:gd name="T34" fmla="*/ 109 w 375"/>
                <a:gd name="T35" fmla="*/ 621 h 624"/>
                <a:gd name="T36" fmla="*/ 96 w 375"/>
                <a:gd name="T37" fmla="*/ 611 h 624"/>
                <a:gd name="T38" fmla="*/ 86 w 375"/>
                <a:gd name="T39" fmla="*/ 598 h 624"/>
                <a:gd name="T40" fmla="*/ 83 w 375"/>
                <a:gd name="T41" fmla="*/ 581 h 624"/>
                <a:gd name="T42" fmla="*/ 42 w 375"/>
                <a:gd name="T43" fmla="*/ 525 h 624"/>
                <a:gd name="T44" fmla="*/ 34 w 375"/>
                <a:gd name="T45" fmla="*/ 523 h 624"/>
                <a:gd name="T46" fmla="*/ 18 w 375"/>
                <a:gd name="T47" fmla="*/ 517 h 624"/>
                <a:gd name="T48" fmla="*/ 7 w 375"/>
                <a:gd name="T49" fmla="*/ 506 h 624"/>
                <a:gd name="T50" fmla="*/ 0 w 375"/>
                <a:gd name="T51" fmla="*/ 492 h 624"/>
                <a:gd name="T52" fmla="*/ 0 w 375"/>
                <a:gd name="T53" fmla="*/ 142 h 624"/>
                <a:gd name="T54" fmla="*/ 0 w 375"/>
                <a:gd name="T55" fmla="*/ 134 h 624"/>
                <a:gd name="T56" fmla="*/ 7 w 375"/>
                <a:gd name="T57" fmla="*/ 118 h 624"/>
                <a:gd name="T58" fmla="*/ 18 w 375"/>
                <a:gd name="T59" fmla="*/ 107 h 624"/>
                <a:gd name="T60" fmla="*/ 34 w 375"/>
                <a:gd name="T61" fmla="*/ 101 h 624"/>
                <a:gd name="T62" fmla="*/ 83 w 375"/>
                <a:gd name="T63" fmla="*/ 99 h 624"/>
                <a:gd name="T64" fmla="*/ 83 w 375"/>
                <a:gd name="T65" fmla="*/ 44 h 624"/>
                <a:gd name="T66" fmla="*/ 86 w 375"/>
                <a:gd name="T67" fmla="*/ 28 h 624"/>
                <a:gd name="T68" fmla="*/ 96 w 375"/>
                <a:gd name="T69" fmla="*/ 13 h 624"/>
                <a:gd name="T70" fmla="*/ 109 w 375"/>
                <a:gd name="T71" fmla="*/ 4 h 624"/>
                <a:gd name="T72" fmla="*/ 125 w 375"/>
                <a:gd name="T73" fmla="*/ 0 h 624"/>
                <a:gd name="T74" fmla="*/ 214 w 375"/>
                <a:gd name="T75" fmla="*/ 0 h 624"/>
                <a:gd name="T76" fmla="*/ 232 w 375"/>
                <a:gd name="T77" fmla="*/ 4 h 624"/>
                <a:gd name="T78" fmla="*/ 244 w 375"/>
                <a:gd name="T79" fmla="*/ 13 h 624"/>
                <a:gd name="T80" fmla="*/ 254 w 375"/>
                <a:gd name="T81" fmla="*/ 28 h 624"/>
                <a:gd name="T82" fmla="*/ 257 w 375"/>
                <a:gd name="T83" fmla="*/ 44 h 624"/>
                <a:gd name="T84" fmla="*/ 297 w 375"/>
                <a:gd name="T85" fmla="*/ 99 h 624"/>
                <a:gd name="T86" fmla="*/ 307 w 375"/>
                <a:gd name="T87" fmla="*/ 101 h 624"/>
                <a:gd name="T88" fmla="*/ 321 w 375"/>
                <a:gd name="T89" fmla="*/ 107 h 624"/>
                <a:gd name="T90" fmla="*/ 332 w 375"/>
                <a:gd name="T91" fmla="*/ 118 h 624"/>
                <a:gd name="T92" fmla="*/ 338 w 375"/>
                <a:gd name="T93" fmla="*/ 134 h 624"/>
                <a:gd name="T94" fmla="*/ 340 w 375"/>
                <a:gd name="T95" fmla="*/ 241 h 624"/>
                <a:gd name="T96" fmla="*/ 348 w 375"/>
                <a:gd name="T97" fmla="*/ 243 h 624"/>
                <a:gd name="T98" fmla="*/ 361 w 375"/>
                <a:gd name="T99" fmla="*/ 248 h 624"/>
                <a:gd name="T100" fmla="*/ 370 w 375"/>
                <a:gd name="T101" fmla="*/ 259 h 624"/>
                <a:gd name="T102" fmla="*/ 375 w 375"/>
                <a:gd name="T103" fmla="*/ 272 h 624"/>
                <a:gd name="T104" fmla="*/ 375 w 375"/>
                <a:gd name="T105" fmla="*/ 279 h 624"/>
                <a:gd name="T106" fmla="*/ 66 w 375"/>
                <a:gd name="T107" fmla="*/ 171 h 624"/>
                <a:gd name="T108" fmla="*/ 275 w 375"/>
                <a:gd name="T109" fmla="*/ 45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24">
                  <a:moveTo>
                    <a:pt x="375" y="279"/>
                  </a:moveTo>
                  <a:lnTo>
                    <a:pt x="375" y="346"/>
                  </a:lnTo>
                  <a:lnTo>
                    <a:pt x="375" y="346"/>
                  </a:lnTo>
                  <a:lnTo>
                    <a:pt x="375" y="353"/>
                  </a:lnTo>
                  <a:lnTo>
                    <a:pt x="373" y="359"/>
                  </a:lnTo>
                  <a:lnTo>
                    <a:pt x="370" y="366"/>
                  </a:lnTo>
                  <a:lnTo>
                    <a:pt x="365" y="372"/>
                  </a:lnTo>
                  <a:lnTo>
                    <a:pt x="361" y="377"/>
                  </a:lnTo>
                  <a:lnTo>
                    <a:pt x="354" y="380"/>
                  </a:lnTo>
                  <a:lnTo>
                    <a:pt x="348" y="383"/>
                  </a:lnTo>
                  <a:lnTo>
                    <a:pt x="340" y="383"/>
                  </a:lnTo>
                  <a:lnTo>
                    <a:pt x="340" y="482"/>
                  </a:lnTo>
                  <a:lnTo>
                    <a:pt x="340" y="482"/>
                  </a:lnTo>
                  <a:lnTo>
                    <a:pt x="338" y="492"/>
                  </a:lnTo>
                  <a:lnTo>
                    <a:pt x="337" y="500"/>
                  </a:lnTo>
                  <a:lnTo>
                    <a:pt x="332" y="506"/>
                  </a:lnTo>
                  <a:lnTo>
                    <a:pt x="327" y="512"/>
                  </a:lnTo>
                  <a:lnTo>
                    <a:pt x="321" y="517"/>
                  </a:lnTo>
                  <a:lnTo>
                    <a:pt x="314" y="522"/>
                  </a:lnTo>
                  <a:lnTo>
                    <a:pt x="307" y="523"/>
                  </a:lnTo>
                  <a:lnTo>
                    <a:pt x="297" y="525"/>
                  </a:lnTo>
                  <a:lnTo>
                    <a:pt x="257" y="525"/>
                  </a:lnTo>
                  <a:lnTo>
                    <a:pt x="257" y="581"/>
                  </a:lnTo>
                  <a:lnTo>
                    <a:pt x="257" y="581"/>
                  </a:lnTo>
                  <a:lnTo>
                    <a:pt x="255" y="590"/>
                  </a:lnTo>
                  <a:lnTo>
                    <a:pt x="254" y="598"/>
                  </a:lnTo>
                  <a:lnTo>
                    <a:pt x="249" y="605"/>
                  </a:lnTo>
                  <a:lnTo>
                    <a:pt x="244" y="611"/>
                  </a:lnTo>
                  <a:lnTo>
                    <a:pt x="238" y="616"/>
                  </a:lnTo>
                  <a:lnTo>
                    <a:pt x="232" y="621"/>
                  </a:lnTo>
                  <a:lnTo>
                    <a:pt x="224" y="622"/>
                  </a:lnTo>
                  <a:lnTo>
                    <a:pt x="214" y="624"/>
                  </a:lnTo>
                  <a:lnTo>
                    <a:pt x="125" y="624"/>
                  </a:lnTo>
                  <a:lnTo>
                    <a:pt x="125" y="624"/>
                  </a:lnTo>
                  <a:lnTo>
                    <a:pt x="117" y="622"/>
                  </a:lnTo>
                  <a:lnTo>
                    <a:pt x="109" y="621"/>
                  </a:lnTo>
                  <a:lnTo>
                    <a:pt x="102" y="616"/>
                  </a:lnTo>
                  <a:lnTo>
                    <a:pt x="96" y="611"/>
                  </a:lnTo>
                  <a:lnTo>
                    <a:pt x="90" y="605"/>
                  </a:lnTo>
                  <a:lnTo>
                    <a:pt x="86" y="598"/>
                  </a:lnTo>
                  <a:lnTo>
                    <a:pt x="83" y="590"/>
                  </a:lnTo>
                  <a:lnTo>
                    <a:pt x="83" y="581"/>
                  </a:lnTo>
                  <a:lnTo>
                    <a:pt x="83" y="525"/>
                  </a:lnTo>
                  <a:lnTo>
                    <a:pt x="42" y="525"/>
                  </a:lnTo>
                  <a:lnTo>
                    <a:pt x="42" y="525"/>
                  </a:lnTo>
                  <a:lnTo>
                    <a:pt x="34" y="523"/>
                  </a:lnTo>
                  <a:lnTo>
                    <a:pt x="26" y="522"/>
                  </a:lnTo>
                  <a:lnTo>
                    <a:pt x="18" y="517"/>
                  </a:lnTo>
                  <a:lnTo>
                    <a:pt x="13" y="512"/>
                  </a:lnTo>
                  <a:lnTo>
                    <a:pt x="7" y="506"/>
                  </a:lnTo>
                  <a:lnTo>
                    <a:pt x="4" y="500"/>
                  </a:lnTo>
                  <a:lnTo>
                    <a:pt x="0" y="492"/>
                  </a:lnTo>
                  <a:lnTo>
                    <a:pt x="0" y="482"/>
                  </a:lnTo>
                  <a:lnTo>
                    <a:pt x="0" y="142"/>
                  </a:lnTo>
                  <a:lnTo>
                    <a:pt x="0" y="142"/>
                  </a:lnTo>
                  <a:lnTo>
                    <a:pt x="0" y="134"/>
                  </a:lnTo>
                  <a:lnTo>
                    <a:pt x="4" y="126"/>
                  </a:lnTo>
                  <a:lnTo>
                    <a:pt x="7" y="118"/>
                  </a:lnTo>
                  <a:lnTo>
                    <a:pt x="13" y="112"/>
                  </a:lnTo>
                  <a:lnTo>
                    <a:pt x="18" y="107"/>
                  </a:lnTo>
                  <a:lnTo>
                    <a:pt x="26" y="103"/>
                  </a:lnTo>
                  <a:lnTo>
                    <a:pt x="34" y="101"/>
                  </a:lnTo>
                  <a:lnTo>
                    <a:pt x="42" y="99"/>
                  </a:lnTo>
                  <a:lnTo>
                    <a:pt x="83" y="99"/>
                  </a:lnTo>
                  <a:lnTo>
                    <a:pt x="83" y="44"/>
                  </a:lnTo>
                  <a:lnTo>
                    <a:pt x="83" y="44"/>
                  </a:lnTo>
                  <a:lnTo>
                    <a:pt x="83" y="36"/>
                  </a:lnTo>
                  <a:lnTo>
                    <a:pt x="86" y="28"/>
                  </a:lnTo>
                  <a:lnTo>
                    <a:pt x="90" y="20"/>
                  </a:lnTo>
                  <a:lnTo>
                    <a:pt x="96" y="13"/>
                  </a:lnTo>
                  <a:lnTo>
                    <a:pt x="102" y="8"/>
                  </a:lnTo>
                  <a:lnTo>
                    <a:pt x="109" y="4"/>
                  </a:lnTo>
                  <a:lnTo>
                    <a:pt x="117" y="2"/>
                  </a:lnTo>
                  <a:lnTo>
                    <a:pt x="125" y="0"/>
                  </a:lnTo>
                  <a:lnTo>
                    <a:pt x="214" y="0"/>
                  </a:lnTo>
                  <a:lnTo>
                    <a:pt x="214" y="0"/>
                  </a:lnTo>
                  <a:lnTo>
                    <a:pt x="224" y="2"/>
                  </a:lnTo>
                  <a:lnTo>
                    <a:pt x="232" y="4"/>
                  </a:lnTo>
                  <a:lnTo>
                    <a:pt x="238" y="8"/>
                  </a:lnTo>
                  <a:lnTo>
                    <a:pt x="244" y="13"/>
                  </a:lnTo>
                  <a:lnTo>
                    <a:pt x="249" y="20"/>
                  </a:lnTo>
                  <a:lnTo>
                    <a:pt x="254" y="28"/>
                  </a:lnTo>
                  <a:lnTo>
                    <a:pt x="255" y="36"/>
                  </a:lnTo>
                  <a:lnTo>
                    <a:pt x="257" y="44"/>
                  </a:lnTo>
                  <a:lnTo>
                    <a:pt x="257" y="99"/>
                  </a:lnTo>
                  <a:lnTo>
                    <a:pt x="297" y="99"/>
                  </a:lnTo>
                  <a:lnTo>
                    <a:pt x="297" y="99"/>
                  </a:lnTo>
                  <a:lnTo>
                    <a:pt x="307" y="101"/>
                  </a:lnTo>
                  <a:lnTo>
                    <a:pt x="314" y="103"/>
                  </a:lnTo>
                  <a:lnTo>
                    <a:pt x="321" y="107"/>
                  </a:lnTo>
                  <a:lnTo>
                    <a:pt x="327" y="112"/>
                  </a:lnTo>
                  <a:lnTo>
                    <a:pt x="332" y="118"/>
                  </a:lnTo>
                  <a:lnTo>
                    <a:pt x="337" y="126"/>
                  </a:lnTo>
                  <a:lnTo>
                    <a:pt x="338" y="134"/>
                  </a:lnTo>
                  <a:lnTo>
                    <a:pt x="340" y="142"/>
                  </a:lnTo>
                  <a:lnTo>
                    <a:pt x="340" y="241"/>
                  </a:lnTo>
                  <a:lnTo>
                    <a:pt x="340" y="241"/>
                  </a:lnTo>
                  <a:lnTo>
                    <a:pt x="348" y="243"/>
                  </a:lnTo>
                  <a:lnTo>
                    <a:pt x="354" y="244"/>
                  </a:lnTo>
                  <a:lnTo>
                    <a:pt x="361" y="248"/>
                  </a:lnTo>
                  <a:lnTo>
                    <a:pt x="365" y="252"/>
                  </a:lnTo>
                  <a:lnTo>
                    <a:pt x="370" y="259"/>
                  </a:lnTo>
                  <a:lnTo>
                    <a:pt x="373" y="265"/>
                  </a:lnTo>
                  <a:lnTo>
                    <a:pt x="375" y="272"/>
                  </a:lnTo>
                  <a:lnTo>
                    <a:pt x="375" y="279"/>
                  </a:lnTo>
                  <a:lnTo>
                    <a:pt x="375" y="279"/>
                  </a:lnTo>
                  <a:close/>
                  <a:moveTo>
                    <a:pt x="275" y="171"/>
                  </a:moveTo>
                  <a:lnTo>
                    <a:pt x="66" y="171"/>
                  </a:lnTo>
                  <a:lnTo>
                    <a:pt x="66" y="453"/>
                  </a:lnTo>
                  <a:lnTo>
                    <a:pt x="275" y="453"/>
                  </a:lnTo>
                  <a:lnTo>
                    <a:pt x="275" y="171"/>
                  </a:lnTo>
                  <a:close/>
                </a:path>
              </a:pathLst>
            </a:custGeom>
            <a:solidFill>
              <a:srgbClr val="F04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grpSp>
      <p:sp>
        <p:nvSpPr>
          <p:cNvPr id="143" name="角丸四角形 20">
            <a:extLst>
              <a:ext uri="{FF2B5EF4-FFF2-40B4-BE49-F238E27FC236}">
                <a16:creationId xmlns:a16="http://schemas.microsoft.com/office/drawing/2014/main" id="{C6272FDC-07F8-4387-A366-45A4B2761EE3}"/>
              </a:ext>
            </a:extLst>
          </p:cNvPr>
          <p:cNvSpPr/>
          <p:nvPr/>
        </p:nvSpPr>
        <p:spPr>
          <a:xfrm>
            <a:off x="7094635" y="1623698"/>
            <a:ext cx="4443292" cy="51309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CiscoSansTT ExtraLight"/>
                <a:ea typeface="メイリオ"/>
                <a:cs typeface="+mn-cs"/>
              </a:rPr>
              <a:t>Webex</a:t>
            </a:r>
            <a:r>
              <a:rPr kumimoji="1" lang="ja-JP" altLang="en-US" sz="1800" b="0" i="0" u="none" strike="noStrike" kern="1200" cap="none" spc="0" normalizeH="0" baseline="0" noProof="0" dirty="0">
                <a:ln>
                  <a:noFill/>
                </a:ln>
                <a:solidFill>
                  <a:srgbClr val="FFFFFF"/>
                </a:solidFill>
                <a:effectLst/>
                <a:uLnTx/>
                <a:uFillTx/>
                <a:latin typeface="CiscoSansTT ExtraLight"/>
                <a:ea typeface="メイリオ"/>
                <a:cs typeface="+mn-cs"/>
              </a:rPr>
              <a:t> </a:t>
            </a:r>
            <a:r>
              <a:rPr kumimoji="1" lang="en-US" altLang="ja-JP" sz="1800" b="0" i="0" u="none" strike="noStrike" kern="1200" cap="none" spc="0" normalizeH="0" baseline="0" noProof="0" dirty="0">
                <a:ln>
                  <a:noFill/>
                </a:ln>
                <a:solidFill>
                  <a:srgbClr val="FFFFFF"/>
                </a:solidFill>
                <a:effectLst/>
                <a:uLnTx/>
                <a:uFillTx/>
                <a:latin typeface="CiscoSansTT ExtraLight"/>
                <a:ea typeface="メイリオ"/>
                <a:cs typeface="+mn-cs"/>
              </a:rPr>
              <a:t>Events</a:t>
            </a:r>
            <a:r>
              <a:rPr kumimoji="1" lang="ja-JP" altLang="en-US" sz="1800" b="0" i="0" u="none" strike="noStrike" kern="1200" cap="none" spc="0" normalizeH="0" baseline="0" noProof="0" dirty="0">
                <a:ln>
                  <a:noFill/>
                </a:ln>
                <a:solidFill>
                  <a:srgbClr val="FFFFFF"/>
                </a:solidFill>
                <a:effectLst/>
                <a:uLnTx/>
                <a:uFillTx/>
                <a:latin typeface="CiscoSansTT ExtraLight"/>
                <a:ea typeface="メイリオ"/>
                <a:cs typeface="+mn-cs"/>
              </a:rPr>
              <a:t> とは？</a:t>
            </a:r>
          </a:p>
        </p:txBody>
      </p:sp>
      <p:grpSp>
        <p:nvGrpSpPr>
          <p:cNvPr id="144" name="Group 570">
            <a:extLst>
              <a:ext uri="{FF2B5EF4-FFF2-40B4-BE49-F238E27FC236}">
                <a16:creationId xmlns:a16="http://schemas.microsoft.com/office/drawing/2014/main" id="{FA833BB1-E791-4B8B-944C-4AB192514BBD}"/>
              </a:ext>
            </a:extLst>
          </p:cNvPr>
          <p:cNvGrpSpPr/>
          <p:nvPr/>
        </p:nvGrpSpPr>
        <p:grpSpPr>
          <a:xfrm>
            <a:off x="9959564" y="2641034"/>
            <a:ext cx="967317" cy="969433"/>
            <a:chOff x="2053501" y="5234781"/>
            <a:chExt cx="725488" cy="727075"/>
          </a:xfrm>
          <a:noFill/>
        </p:grpSpPr>
        <p:grpSp>
          <p:nvGrpSpPr>
            <p:cNvPr id="145" name="Group 362">
              <a:extLst>
                <a:ext uri="{FF2B5EF4-FFF2-40B4-BE49-F238E27FC236}">
                  <a16:creationId xmlns:a16="http://schemas.microsoft.com/office/drawing/2014/main" id="{9D0CF881-6042-4D32-8A16-0AB2317C833A}"/>
                </a:ext>
              </a:extLst>
            </p:cNvPr>
            <p:cNvGrpSpPr/>
            <p:nvPr/>
          </p:nvGrpSpPr>
          <p:grpSpPr>
            <a:xfrm>
              <a:off x="2053501" y="5234781"/>
              <a:ext cx="725488" cy="727075"/>
              <a:chOff x="2052638" y="5234781"/>
              <a:chExt cx="725488" cy="727075"/>
            </a:xfrm>
            <a:grpFill/>
          </p:grpSpPr>
          <p:sp>
            <p:nvSpPr>
              <p:cNvPr id="147" name="Oval 201">
                <a:extLst>
                  <a:ext uri="{FF2B5EF4-FFF2-40B4-BE49-F238E27FC236}">
                    <a16:creationId xmlns:a16="http://schemas.microsoft.com/office/drawing/2014/main" id="{E7893BC9-C827-4971-82BD-0C7A7EDEC8D6}"/>
                  </a:ext>
                </a:extLst>
              </p:cNvPr>
              <p:cNvSpPr>
                <a:spLocks noChangeArrowheads="1"/>
              </p:cNvSpPr>
              <p:nvPr/>
            </p:nvSpPr>
            <p:spPr bwMode="auto">
              <a:xfrm>
                <a:off x="2052638" y="5234781"/>
                <a:ext cx="725488" cy="727075"/>
              </a:xfrm>
              <a:prstGeom prst="ellipse">
                <a:avLst/>
              </a:prstGeom>
              <a:grpFill/>
              <a:ln w="50800">
                <a:solidFill>
                  <a:schemeClr val="bg2">
                    <a:lumMod val="8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48" name="Freeform 202">
                <a:extLst>
                  <a:ext uri="{FF2B5EF4-FFF2-40B4-BE49-F238E27FC236}">
                    <a16:creationId xmlns:a16="http://schemas.microsoft.com/office/drawing/2014/main" id="{D683801A-5834-49D7-A01B-3EBB5AB0A867}"/>
                  </a:ext>
                </a:extLst>
              </p:cNvPr>
              <p:cNvSpPr>
                <a:spLocks/>
              </p:cNvSpPr>
              <p:nvPr/>
            </p:nvSpPr>
            <p:spPr bwMode="auto">
              <a:xfrm>
                <a:off x="2354263" y="5234781"/>
                <a:ext cx="423863" cy="723900"/>
              </a:xfrm>
              <a:custGeom>
                <a:avLst/>
                <a:gdLst>
                  <a:gd name="T0" fmla="*/ 23 w 155"/>
                  <a:gd name="T1" fmla="*/ 0 h 265"/>
                  <a:gd name="T2" fmla="*/ 155 w 155"/>
                  <a:gd name="T3" fmla="*/ 132 h 265"/>
                  <a:gd name="T4" fmla="*/ 23 w 155"/>
                  <a:gd name="T5" fmla="*/ 265 h 265"/>
                  <a:gd name="T6" fmla="*/ 0 w 155"/>
                  <a:gd name="T7" fmla="*/ 263 h 265"/>
                </a:gdLst>
                <a:ahLst/>
                <a:cxnLst>
                  <a:cxn ang="0">
                    <a:pos x="T0" y="T1"/>
                  </a:cxn>
                  <a:cxn ang="0">
                    <a:pos x="T2" y="T3"/>
                  </a:cxn>
                  <a:cxn ang="0">
                    <a:pos x="T4" y="T5"/>
                  </a:cxn>
                  <a:cxn ang="0">
                    <a:pos x="T6" y="T7"/>
                  </a:cxn>
                </a:cxnLst>
                <a:rect l="0" t="0" r="r" b="b"/>
                <a:pathLst>
                  <a:path w="155" h="265">
                    <a:moveTo>
                      <a:pt x="23" y="0"/>
                    </a:moveTo>
                    <a:cubicBezTo>
                      <a:pt x="96" y="0"/>
                      <a:pt x="155" y="59"/>
                      <a:pt x="155" y="132"/>
                    </a:cubicBezTo>
                    <a:cubicBezTo>
                      <a:pt x="155" y="206"/>
                      <a:pt x="96" y="265"/>
                      <a:pt x="23" y="265"/>
                    </a:cubicBezTo>
                    <a:cubicBezTo>
                      <a:pt x="14" y="265"/>
                      <a:pt x="9" y="264"/>
                      <a:pt x="0" y="263"/>
                    </a:cubicBezTo>
                  </a:path>
                </a:pathLst>
              </a:custGeom>
              <a:grpFill/>
              <a:ln w="50800" cap="rnd">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grpSp>
        <p:sp>
          <p:nvSpPr>
            <p:cNvPr id="146" name="TextBox 460">
              <a:extLst>
                <a:ext uri="{FF2B5EF4-FFF2-40B4-BE49-F238E27FC236}">
                  <a16:creationId xmlns:a16="http://schemas.microsoft.com/office/drawing/2014/main" id="{5C6BC622-DD20-4BD7-9398-43D93604FA41}"/>
                </a:ext>
              </a:extLst>
            </p:cNvPr>
            <p:cNvSpPr txBox="1"/>
            <p:nvPr/>
          </p:nvSpPr>
          <p:spPr>
            <a:xfrm>
              <a:off x="2061439" y="5429041"/>
              <a:ext cx="709612" cy="315423"/>
            </a:xfrm>
            <a:prstGeom prst="rect">
              <a:avLst/>
            </a:prstGeom>
            <a:grpFill/>
          </p:spPr>
          <p:txBody>
            <a:bodyPr wrap="square" lIns="0" rIns="0"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rPr>
                <a:t>53%</a:t>
              </a:r>
            </a:p>
          </p:txBody>
        </p:sp>
      </p:grpSp>
      <p:grpSp>
        <p:nvGrpSpPr>
          <p:cNvPr id="150" name="Group 11">
            <a:extLst>
              <a:ext uri="{FF2B5EF4-FFF2-40B4-BE49-F238E27FC236}">
                <a16:creationId xmlns:a16="http://schemas.microsoft.com/office/drawing/2014/main" id="{96346BA5-9A4C-4F42-BF68-33DC18E9AF0F}"/>
              </a:ext>
            </a:extLst>
          </p:cNvPr>
          <p:cNvGrpSpPr>
            <a:grpSpLocks noChangeAspect="1"/>
          </p:cNvGrpSpPr>
          <p:nvPr/>
        </p:nvGrpSpPr>
        <p:grpSpPr bwMode="auto">
          <a:xfrm>
            <a:off x="7710513" y="4812385"/>
            <a:ext cx="774560" cy="773184"/>
            <a:chOff x="4886" y="2318"/>
            <a:chExt cx="562" cy="561"/>
          </a:xfrm>
        </p:grpSpPr>
        <p:sp>
          <p:nvSpPr>
            <p:cNvPr id="151" name="Freeform 12">
              <a:extLst>
                <a:ext uri="{FF2B5EF4-FFF2-40B4-BE49-F238E27FC236}">
                  <a16:creationId xmlns:a16="http://schemas.microsoft.com/office/drawing/2014/main" id="{59F62D42-EA1A-401D-AE54-67D296978AAC}"/>
                </a:ext>
              </a:extLst>
            </p:cNvPr>
            <p:cNvSpPr>
              <a:spLocks/>
            </p:cNvSpPr>
            <p:nvPr/>
          </p:nvSpPr>
          <p:spPr bwMode="auto">
            <a:xfrm>
              <a:off x="5121" y="2552"/>
              <a:ext cx="327" cy="327"/>
            </a:xfrm>
            <a:custGeom>
              <a:avLst/>
              <a:gdLst>
                <a:gd name="T0" fmla="*/ 190 w 380"/>
                <a:gd name="T1" fmla="*/ 0 h 380"/>
                <a:gd name="T2" fmla="*/ 116 w 380"/>
                <a:gd name="T3" fmla="*/ 15 h 380"/>
                <a:gd name="T4" fmla="*/ 32 w 380"/>
                <a:gd name="T5" fmla="*/ 84 h 380"/>
                <a:gd name="T6" fmla="*/ 0 w 380"/>
                <a:gd name="T7" fmla="*/ 190 h 380"/>
                <a:gd name="T8" fmla="*/ 35 w 380"/>
                <a:gd name="T9" fmla="*/ 190 h 380"/>
                <a:gd name="T10" fmla="*/ 71 w 380"/>
                <a:gd name="T11" fmla="*/ 190 h 380"/>
                <a:gd name="T12" fmla="*/ 80 w 380"/>
                <a:gd name="T13" fmla="*/ 144 h 380"/>
                <a:gd name="T14" fmla="*/ 123 w 380"/>
                <a:gd name="T15" fmla="*/ 91 h 380"/>
                <a:gd name="T16" fmla="*/ 190 w 380"/>
                <a:gd name="T17" fmla="*/ 71 h 380"/>
                <a:gd name="T18" fmla="*/ 236 w 380"/>
                <a:gd name="T19" fmla="*/ 80 h 380"/>
                <a:gd name="T20" fmla="*/ 288 w 380"/>
                <a:gd name="T21" fmla="*/ 123 h 380"/>
                <a:gd name="T22" fmla="*/ 309 w 380"/>
                <a:gd name="T23" fmla="*/ 190 h 380"/>
                <a:gd name="T24" fmla="*/ 299 w 380"/>
                <a:gd name="T25" fmla="*/ 236 h 380"/>
                <a:gd name="T26" fmla="*/ 256 w 380"/>
                <a:gd name="T27" fmla="*/ 288 h 380"/>
                <a:gd name="T28" fmla="*/ 190 w 380"/>
                <a:gd name="T29" fmla="*/ 309 h 380"/>
                <a:gd name="T30" fmla="*/ 144 w 380"/>
                <a:gd name="T31" fmla="*/ 299 h 380"/>
                <a:gd name="T32" fmla="*/ 91 w 380"/>
                <a:gd name="T33" fmla="*/ 256 h 380"/>
                <a:gd name="T34" fmla="*/ 71 w 380"/>
                <a:gd name="T35" fmla="*/ 190 h 380"/>
                <a:gd name="T36" fmla="*/ 35 w 380"/>
                <a:gd name="T37" fmla="*/ 190 h 380"/>
                <a:gd name="T38" fmla="*/ 0 w 380"/>
                <a:gd name="T39" fmla="*/ 190 h 380"/>
                <a:gd name="T40" fmla="*/ 15 w 380"/>
                <a:gd name="T41" fmla="*/ 264 h 380"/>
                <a:gd name="T42" fmla="*/ 84 w 380"/>
                <a:gd name="T43" fmla="*/ 347 h 380"/>
                <a:gd name="T44" fmla="*/ 190 w 380"/>
                <a:gd name="T45" fmla="*/ 380 h 380"/>
                <a:gd name="T46" fmla="*/ 190 w 380"/>
                <a:gd name="T47" fmla="*/ 380 h 380"/>
                <a:gd name="T48" fmla="*/ 190 w 380"/>
                <a:gd name="T49" fmla="*/ 380 h 380"/>
                <a:gd name="T50" fmla="*/ 264 w 380"/>
                <a:gd name="T51" fmla="*/ 365 h 380"/>
                <a:gd name="T52" fmla="*/ 347 w 380"/>
                <a:gd name="T53" fmla="*/ 296 h 380"/>
                <a:gd name="T54" fmla="*/ 380 w 380"/>
                <a:gd name="T55" fmla="*/ 190 h 380"/>
                <a:gd name="T56" fmla="*/ 380 w 380"/>
                <a:gd name="T57" fmla="*/ 190 h 380"/>
                <a:gd name="T58" fmla="*/ 344 w 380"/>
                <a:gd name="T59" fmla="*/ 225 h 380"/>
                <a:gd name="T60" fmla="*/ 309 w 380"/>
                <a:gd name="T61" fmla="*/ 190 h 380"/>
                <a:gd name="T62" fmla="*/ 288 w 380"/>
                <a:gd name="T63" fmla="*/ 123 h 380"/>
                <a:gd name="T64" fmla="*/ 236 w 380"/>
                <a:gd name="T65" fmla="*/ 80 h 380"/>
                <a:gd name="T66" fmla="*/ 190 w 380"/>
                <a:gd name="T67" fmla="*/ 71 h 380"/>
                <a:gd name="T68" fmla="*/ 154 w 380"/>
                <a:gd name="T69" fmla="*/ 35 h 380"/>
                <a:gd name="T70" fmla="*/ 190 w 380"/>
                <a:gd name="T71" fmla="*/ 0 h 380"/>
                <a:gd name="T72" fmla="*/ 190 w 380"/>
                <a:gd name="T73"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0" h="380">
                  <a:moveTo>
                    <a:pt x="190" y="0"/>
                  </a:moveTo>
                  <a:cubicBezTo>
                    <a:pt x="164" y="0"/>
                    <a:pt x="139" y="5"/>
                    <a:pt x="116" y="15"/>
                  </a:cubicBezTo>
                  <a:cubicBezTo>
                    <a:pt x="82" y="29"/>
                    <a:pt x="53" y="53"/>
                    <a:pt x="32" y="84"/>
                  </a:cubicBezTo>
                  <a:cubicBezTo>
                    <a:pt x="12" y="114"/>
                    <a:pt x="0" y="151"/>
                    <a:pt x="0" y="190"/>
                  </a:cubicBezTo>
                  <a:cubicBezTo>
                    <a:pt x="35" y="190"/>
                    <a:pt x="35" y="190"/>
                    <a:pt x="35" y="190"/>
                  </a:cubicBezTo>
                  <a:cubicBezTo>
                    <a:pt x="71" y="190"/>
                    <a:pt x="71" y="190"/>
                    <a:pt x="71" y="190"/>
                  </a:cubicBezTo>
                  <a:cubicBezTo>
                    <a:pt x="71" y="173"/>
                    <a:pt x="74" y="158"/>
                    <a:pt x="80" y="144"/>
                  </a:cubicBezTo>
                  <a:cubicBezTo>
                    <a:pt x="89" y="122"/>
                    <a:pt x="104" y="104"/>
                    <a:pt x="123" y="91"/>
                  </a:cubicBezTo>
                  <a:cubicBezTo>
                    <a:pt x="142" y="79"/>
                    <a:pt x="165" y="71"/>
                    <a:pt x="190" y="71"/>
                  </a:cubicBezTo>
                  <a:cubicBezTo>
                    <a:pt x="206" y="71"/>
                    <a:pt x="222" y="74"/>
                    <a:pt x="236" y="80"/>
                  </a:cubicBezTo>
                  <a:cubicBezTo>
                    <a:pt x="257" y="89"/>
                    <a:pt x="275" y="104"/>
                    <a:pt x="288" y="123"/>
                  </a:cubicBezTo>
                  <a:cubicBezTo>
                    <a:pt x="301" y="142"/>
                    <a:pt x="309" y="165"/>
                    <a:pt x="309" y="190"/>
                  </a:cubicBezTo>
                  <a:cubicBezTo>
                    <a:pt x="309" y="206"/>
                    <a:pt x="305" y="222"/>
                    <a:pt x="299" y="236"/>
                  </a:cubicBezTo>
                  <a:cubicBezTo>
                    <a:pt x="290" y="257"/>
                    <a:pt x="275" y="276"/>
                    <a:pt x="256" y="288"/>
                  </a:cubicBezTo>
                  <a:cubicBezTo>
                    <a:pt x="237" y="301"/>
                    <a:pt x="215" y="309"/>
                    <a:pt x="190" y="309"/>
                  </a:cubicBezTo>
                  <a:cubicBezTo>
                    <a:pt x="173" y="309"/>
                    <a:pt x="158" y="305"/>
                    <a:pt x="144" y="299"/>
                  </a:cubicBezTo>
                  <a:cubicBezTo>
                    <a:pt x="122" y="290"/>
                    <a:pt x="104" y="275"/>
                    <a:pt x="91" y="256"/>
                  </a:cubicBezTo>
                  <a:cubicBezTo>
                    <a:pt x="78" y="237"/>
                    <a:pt x="71" y="215"/>
                    <a:pt x="71" y="190"/>
                  </a:cubicBezTo>
                  <a:cubicBezTo>
                    <a:pt x="35" y="190"/>
                    <a:pt x="35" y="190"/>
                    <a:pt x="35" y="190"/>
                  </a:cubicBezTo>
                  <a:cubicBezTo>
                    <a:pt x="0" y="190"/>
                    <a:pt x="0" y="190"/>
                    <a:pt x="0" y="190"/>
                  </a:cubicBezTo>
                  <a:cubicBezTo>
                    <a:pt x="0" y="216"/>
                    <a:pt x="5" y="241"/>
                    <a:pt x="15" y="264"/>
                  </a:cubicBezTo>
                  <a:cubicBezTo>
                    <a:pt x="29" y="298"/>
                    <a:pt x="53" y="327"/>
                    <a:pt x="84" y="347"/>
                  </a:cubicBezTo>
                  <a:cubicBezTo>
                    <a:pt x="114" y="368"/>
                    <a:pt x="151" y="380"/>
                    <a:pt x="190" y="380"/>
                  </a:cubicBezTo>
                  <a:cubicBezTo>
                    <a:pt x="190" y="380"/>
                    <a:pt x="190" y="380"/>
                    <a:pt x="190" y="380"/>
                  </a:cubicBezTo>
                  <a:cubicBezTo>
                    <a:pt x="190" y="380"/>
                    <a:pt x="190" y="380"/>
                    <a:pt x="190" y="380"/>
                  </a:cubicBezTo>
                  <a:cubicBezTo>
                    <a:pt x="216" y="380"/>
                    <a:pt x="241" y="374"/>
                    <a:pt x="264" y="365"/>
                  </a:cubicBezTo>
                  <a:cubicBezTo>
                    <a:pt x="298" y="350"/>
                    <a:pt x="327" y="326"/>
                    <a:pt x="347" y="296"/>
                  </a:cubicBezTo>
                  <a:cubicBezTo>
                    <a:pt x="368" y="266"/>
                    <a:pt x="380" y="229"/>
                    <a:pt x="380" y="190"/>
                  </a:cubicBezTo>
                  <a:cubicBezTo>
                    <a:pt x="380" y="190"/>
                    <a:pt x="380" y="190"/>
                    <a:pt x="380" y="190"/>
                  </a:cubicBezTo>
                  <a:cubicBezTo>
                    <a:pt x="380" y="209"/>
                    <a:pt x="364" y="225"/>
                    <a:pt x="344" y="225"/>
                  </a:cubicBezTo>
                  <a:cubicBezTo>
                    <a:pt x="324" y="225"/>
                    <a:pt x="309" y="209"/>
                    <a:pt x="309" y="190"/>
                  </a:cubicBezTo>
                  <a:cubicBezTo>
                    <a:pt x="309" y="165"/>
                    <a:pt x="301" y="142"/>
                    <a:pt x="288" y="123"/>
                  </a:cubicBezTo>
                  <a:cubicBezTo>
                    <a:pt x="275" y="104"/>
                    <a:pt x="257" y="89"/>
                    <a:pt x="236" y="80"/>
                  </a:cubicBezTo>
                  <a:cubicBezTo>
                    <a:pt x="222" y="74"/>
                    <a:pt x="206" y="71"/>
                    <a:pt x="190" y="71"/>
                  </a:cubicBezTo>
                  <a:cubicBezTo>
                    <a:pt x="170" y="71"/>
                    <a:pt x="154" y="55"/>
                    <a:pt x="154" y="35"/>
                  </a:cubicBezTo>
                  <a:cubicBezTo>
                    <a:pt x="154" y="16"/>
                    <a:pt x="170" y="0"/>
                    <a:pt x="190" y="0"/>
                  </a:cubicBezTo>
                  <a:cubicBezTo>
                    <a:pt x="190" y="0"/>
                    <a:pt x="190" y="0"/>
                    <a:pt x="190"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52" name="Freeform 13">
              <a:extLst>
                <a:ext uri="{FF2B5EF4-FFF2-40B4-BE49-F238E27FC236}">
                  <a16:creationId xmlns:a16="http://schemas.microsoft.com/office/drawing/2014/main" id="{B0596297-D86A-4200-96B9-AAF6FE6BF03A}"/>
                </a:ext>
              </a:extLst>
            </p:cNvPr>
            <p:cNvSpPr>
              <a:spLocks/>
            </p:cNvSpPr>
            <p:nvPr/>
          </p:nvSpPr>
          <p:spPr bwMode="auto">
            <a:xfrm>
              <a:off x="5258" y="2318"/>
              <a:ext cx="52" cy="177"/>
            </a:xfrm>
            <a:custGeom>
              <a:avLst/>
              <a:gdLst>
                <a:gd name="T0" fmla="*/ 30 w 60"/>
                <a:gd name="T1" fmla="*/ 0 h 206"/>
                <a:gd name="T2" fmla="*/ 0 w 60"/>
                <a:gd name="T3" fmla="*/ 30 h 206"/>
                <a:gd name="T4" fmla="*/ 0 w 60"/>
                <a:gd name="T5" fmla="*/ 176 h 206"/>
                <a:gd name="T6" fmla="*/ 30 w 60"/>
                <a:gd name="T7" fmla="*/ 206 h 206"/>
                <a:gd name="T8" fmla="*/ 60 w 60"/>
                <a:gd name="T9" fmla="*/ 176 h 206"/>
                <a:gd name="T10" fmla="*/ 60 w 60"/>
                <a:gd name="T11" fmla="*/ 30 h 206"/>
                <a:gd name="T12" fmla="*/ 30 w 60"/>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60" h="206">
                  <a:moveTo>
                    <a:pt x="30" y="0"/>
                  </a:moveTo>
                  <a:cubicBezTo>
                    <a:pt x="13" y="0"/>
                    <a:pt x="0" y="13"/>
                    <a:pt x="0" y="30"/>
                  </a:cubicBezTo>
                  <a:cubicBezTo>
                    <a:pt x="0" y="176"/>
                    <a:pt x="0" y="176"/>
                    <a:pt x="0" y="176"/>
                  </a:cubicBezTo>
                  <a:cubicBezTo>
                    <a:pt x="0" y="192"/>
                    <a:pt x="13" y="206"/>
                    <a:pt x="30" y="206"/>
                  </a:cubicBezTo>
                  <a:cubicBezTo>
                    <a:pt x="46" y="206"/>
                    <a:pt x="60" y="192"/>
                    <a:pt x="60" y="176"/>
                  </a:cubicBezTo>
                  <a:cubicBezTo>
                    <a:pt x="60" y="30"/>
                    <a:pt x="60" y="30"/>
                    <a:pt x="60" y="30"/>
                  </a:cubicBezTo>
                  <a:cubicBezTo>
                    <a:pt x="60" y="13"/>
                    <a:pt x="46" y="0"/>
                    <a:pt x="30"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53" name="Freeform 14">
              <a:extLst>
                <a:ext uri="{FF2B5EF4-FFF2-40B4-BE49-F238E27FC236}">
                  <a16:creationId xmlns:a16="http://schemas.microsoft.com/office/drawing/2014/main" id="{15A7A4C9-FC93-4861-9E6E-661E12EF11CF}"/>
                </a:ext>
              </a:extLst>
            </p:cNvPr>
            <p:cNvSpPr>
              <a:spLocks/>
            </p:cNvSpPr>
            <p:nvPr/>
          </p:nvSpPr>
          <p:spPr bwMode="auto">
            <a:xfrm>
              <a:off x="4886" y="2690"/>
              <a:ext cx="178" cy="51"/>
            </a:xfrm>
            <a:custGeom>
              <a:avLst/>
              <a:gdLst>
                <a:gd name="T0" fmla="*/ 176 w 206"/>
                <a:gd name="T1" fmla="*/ 0 h 60"/>
                <a:gd name="T2" fmla="*/ 30 w 206"/>
                <a:gd name="T3" fmla="*/ 0 h 60"/>
                <a:gd name="T4" fmla="*/ 0 w 206"/>
                <a:gd name="T5" fmla="*/ 30 h 60"/>
                <a:gd name="T6" fmla="*/ 30 w 206"/>
                <a:gd name="T7" fmla="*/ 60 h 60"/>
                <a:gd name="T8" fmla="*/ 176 w 206"/>
                <a:gd name="T9" fmla="*/ 60 h 60"/>
                <a:gd name="T10" fmla="*/ 206 w 206"/>
                <a:gd name="T11" fmla="*/ 30 h 60"/>
                <a:gd name="T12" fmla="*/ 176 w 206"/>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206" h="60">
                  <a:moveTo>
                    <a:pt x="176" y="0"/>
                  </a:moveTo>
                  <a:cubicBezTo>
                    <a:pt x="30" y="0"/>
                    <a:pt x="30" y="0"/>
                    <a:pt x="30" y="0"/>
                  </a:cubicBezTo>
                  <a:cubicBezTo>
                    <a:pt x="13" y="0"/>
                    <a:pt x="0" y="13"/>
                    <a:pt x="0" y="30"/>
                  </a:cubicBezTo>
                  <a:cubicBezTo>
                    <a:pt x="0" y="46"/>
                    <a:pt x="13" y="60"/>
                    <a:pt x="30" y="60"/>
                  </a:cubicBezTo>
                  <a:cubicBezTo>
                    <a:pt x="176" y="60"/>
                    <a:pt x="176" y="60"/>
                    <a:pt x="176" y="60"/>
                  </a:cubicBezTo>
                  <a:cubicBezTo>
                    <a:pt x="192" y="60"/>
                    <a:pt x="206" y="46"/>
                    <a:pt x="206" y="30"/>
                  </a:cubicBezTo>
                  <a:cubicBezTo>
                    <a:pt x="206" y="13"/>
                    <a:pt x="192" y="0"/>
                    <a:pt x="17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54" name="Freeform 15">
              <a:extLst>
                <a:ext uri="{FF2B5EF4-FFF2-40B4-BE49-F238E27FC236}">
                  <a16:creationId xmlns:a16="http://schemas.microsoft.com/office/drawing/2014/main" id="{3B38092E-EDE2-4C78-8818-4C83FAC4B55C}"/>
                </a:ext>
              </a:extLst>
            </p:cNvPr>
            <p:cNvSpPr>
              <a:spLocks/>
            </p:cNvSpPr>
            <p:nvPr/>
          </p:nvSpPr>
          <p:spPr bwMode="auto">
            <a:xfrm>
              <a:off x="5069" y="2368"/>
              <a:ext cx="121" cy="160"/>
            </a:xfrm>
            <a:custGeom>
              <a:avLst/>
              <a:gdLst>
                <a:gd name="T0" fmla="*/ 34 w 141"/>
                <a:gd name="T1" fmla="*/ 0 h 186"/>
                <a:gd name="T2" fmla="*/ 19 w 141"/>
                <a:gd name="T3" fmla="*/ 4 h 186"/>
                <a:gd name="T4" fmla="*/ 8 w 141"/>
                <a:gd name="T5" fmla="*/ 45 h 186"/>
                <a:gd name="T6" fmla="*/ 81 w 141"/>
                <a:gd name="T7" fmla="*/ 171 h 186"/>
                <a:gd name="T8" fmla="*/ 107 w 141"/>
                <a:gd name="T9" fmla="*/ 186 h 186"/>
                <a:gd name="T10" fmla="*/ 122 w 141"/>
                <a:gd name="T11" fmla="*/ 182 h 186"/>
                <a:gd name="T12" fmla="*/ 133 w 141"/>
                <a:gd name="T13" fmla="*/ 141 h 186"/>
                <a:gd name="T14" fmla="*/ 60 w 141"/>
                <a:gd name="T15" fmla="*/ 15 h 186"/>
                <a:gd name="T16" fmla="*/ 34 w 141"/>
                <a:gd name="T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86">
                  <a:moveTo>
                    <a:pt x="34" y="0"/>
                  </a:moveTo>
                  <a:cubicBezTo>
                    <a:pt x="29" y="0"/>
                    <a:pt x="24" y="1"/>
                    <a:pt x="19" y="4"/>
                  </a:cubicBezTo>
                  <a:cubicBezTo>
                    <a:pt x="5" y="12"/>
                    <a:pt x="0" y="31"/>
                    <a:pt x="8" y="45"/>
                  </a:cubicBezTo>
                  <a:cubicBezTo>
                    <a:pt x="81" y="171"/>
                    <a:pt x="81" y="171"/>
                    <a:pt x="81" y="171"/>
                  </a:cubicBezTo>
                  <a:cubicBezTo>
                    <a:pt x="86" y="181"/>
                    <a:pt x="96" y="186"/>
                    <a:pt x="107" y="186"/>
                  </a:cubicBezTo>
                  <a:cubicBezTo>
                    <a:pt x="112" y="186"/>
                    <a:pt x="117" y="185"/>
                    <a:pt x="122" y="182"/>
                  </a:cubicBezTo>
                  <a:cubicBezTo>
                    <a:pt x="136" y="174"/>
                    <a:pt x="141" y="155"/>
                    <a:pt x="133" y="141"/>
                  </a:cubicBezTo>
                  <a:cubicBezTo>
                    <a:pt x="60" y="15"/>
                    <a:pt x="60" y="15"/>
                    <a:pt x="60" y="15"/>
                  </a:cubicBezTo>
                  <a:cubicBezTo>
                    <a:pt x="54" y="5"/>
                    <a:pt x="44" y="0"/>
                    <a:pt x="3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55" name="Freeform 16">
              <a:extLst>
                <a:ext uri="{FF2B5EF4-FFF2-40B4-BE49-F238E27FC236}">
                  <a16:creationId xmlns:a16="http://schemas.microsoft.com/office/drawing/2014/main" id="{730A427F-2CAC-4973-AAD6-D63A620DD770}"/>
                </a:ext>
              </a:extLst>
            </p:cNvPr>
            <p:cNvSpPr>
              <a:spLocks/>
            </p:cNvSpPr>
            <p:nvPr/>
          </p:nvSpPr>
          <p:spPr bwMode="auto">
            <a:xfrm>
              <a:off x="4933" y="2504"/>
              <a:ext cx="167" cy="114"/>
            </a:xfrm>
            <a:custGeom>
              <a:avLst/>
              <a:gdLst>
                <a:gd name="T0" fmla="*/ 34 w 194"/>
                <a:gd name="T1" fmla="*/ 0 h 133"/>
                <a:gd name="T2" fmla="*/ 8 w 194"/>
                <a:gd name="T3" fmla="*/ 15 h 133"/>
                <a:gd name="T4" fmla="*/ 19 w 194"/>
                <a:gd name="T5" fmla="*/ 56 h 133"/>
                <a:gd name="T6" fmla="*/ 145 w 194"/>
                <a:gd name="T7" fmla="*/ 129 h 133"/>
                <a:gd name="T8" fmla="*/ 160 w 194"/>
                <a:gd name="T9" fmla="*/ 133 h 133"/>
                <a:gd name="T10" fmla="*/ 186 w 194"/>
                <a:gd name="T11" fmla="*/ 118 h 133"/>
                <a:gd name="T12" fmla="*/ 175 w 194"/>
                <a:gd name="T13" fmla="*/ 77 h 133"/>
                <a:gd name="T14" fmla="*/ 49 w 194"/>
                <a:gd name="T15" fmla="*/ 4 h 133"/>
                <a:gd name="T16" fmla="*/ 34 w 194"/>
                <a:gd name="T1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33">
                  <a:moveTo>
                    <a:pt x="34" y="0"/>
                  </a:moveTo>
                  <a:cubicBezTo>
                    <a:pt x="24" y="0"/>
                    <a:pt x="13" y="5"/>
                    <a:pt x="8" y="15"/>
                  </a:cubicBezTo>
                  <a:cubicBezTo>
                    <a:pt x="0" y="29"/>
                    <a:pt x="4" y="48"/>
                    <a:pt x="19" y="56"/>
                  </a:cubicBezTo>
                  <a:cubicBezTo>
                    <a:pt x="145" y="129"/>
                    <a:pt x="145" y="129"/>
                    <a:pt x="145" y="129"/>
                  </a:cubicBezTo>
                  <a:cubicBezTo>
                    <a:pt x="150" y="132"/>
                    <a:pt x="155" y="133"/>
                    <a:pt x="160" y="133"/>
                  </a:cubicBezTo>
                  <a:cubicBezTo>
                    <a:pt x="170" y="133"/>
                    <a:pt x="181" y="127"/>
                    <a:pt x="186" y="118"/>
                  </a:cubicBezTo>
                  <a:cubicBezTo>
                    <a:pt x="194" y="103"/>
                    <a:pt x="190" y="85"/>
                    <a:pt x="175" y="77"/>
                  </a:cubicBezTo>
                  <a:cubicBezTo>
                    <a:pt x="49" y="4"/>
                    <a:pt x="49" y="4"/>
                    <a:pt x="49" y="4"/>
                  </a:cubicBezTo>
                  <a:cubicBezTo>
                    <a:pt x="44" y="1"/>
                    <a:pt x="39" y="0"/>
                    <a:pt x="3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sp>
          <p:nvSpPr>
            <p:cNvPr id="156" name="Freeform 17">
              <a:extLst>
                <a:ext uri="{FF2B5EF4-FFF2-40B4-BE49-F238E27FC236}">
                  <a16:creationId xmlns:a16="http://schemas.microsoft.com/office/drawing/2014/main" id="{3527B215-2B49-4DAF-80D3-0B55C80B7B57}"/>
                </a:ext>
              </a:extLst>
            </p:cNvPr>
            <p:cNvSpPr>
              <a:spLocks/>
            </p:cNvSpPr>
            <p:nvPr/>
          </p:nvSpPr>
          <p:spPr bwMode="auto">
            <a:xfrm>
              <a:off x="5253" y="2552"/>
              <a:ext cx="195" cy="194"/>
            </a:xfrm>
            <a:custGeom>
              <a:avLst/>
              <a:gdLst>
                <a:gd name="T0" fmla="*/ 36 w 226"/>
                <a:gd name="T1" fmla="*/ 0 h 225"/>
                <a:gd name="T2" fmla="*/ 36 w 226"/>
                <a:gd name="T3" fmla="*/ 0 h 225"/>
                <a:gd name="T4" fmla="*/ 36 w 226"/>
                <a:gd name="T5" fmla="*/ 0 h 225"/>
                <a:gd name="T6" fmla="*/ 0 w 226"/>
                <a:gd name="T7" fmla="*/ 35 h 225"/>
                <a:gd name="T8" fmla="*/ 36 w 226"/>
                <a:gd name="T9" fmla="*/ 71 h 225"/>
                <a:gd name="T10" fmla="*/ 82 w 226"/>
                <a:gd name="T11" fmla="*/ 80 h 225"/>
                <a:gd name="T12" fmla="*/ 134 w 226"/>
                <a:gd name="T13" fmla="*/ 123 h 225"/>
                <a:gd name="T14" fmla="*/ 155 w 226"/>
                <a:gd name="T15" fmla="*/ 190 h 225"/>
                <a:gd name="T16" fmla="*/ 190 w 226"/>
                <a:gd name="T17" fmla="*/ 225 h 225"/>
                <a:gd name="T18" fmla="*/ 226 w 226"/>
                <a:gd name="T19" fmla="*/ 190 h 225"/>
                <a:gd name="T20" fmla="*/ 211 w 226"/>
                <a:gd name="T21" fmla="*/ 116 h 225"/>
                <a:gd name="T22" fmla="*/ 142 w 226"/>
                <a:gd name="T23" fmla="*/ 32 h 225"/>
                <a:gd name="T24" fmla="*/ 36 w 226"/>
                <a:gd name="T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25">
                  <a:moveTo>
                    <a:pt x="36" y="0"/>
                  </a:moveTo>
                  <a:cubicBezTo>
                    <a:pt x="36" y="0"/>
                    <a:pt x="36" y="0"/>
                    <a:pt x="36" y="0"/>
                  </a:cubicBezTo>
                  <a:cubicBezTo>
                    <a:pt x="36" y="0"/>
                    <a:pt x="36" y="0"/>
                    <a:pt x="36" y="0"/>
                  </a:cubicBezTo>
                  <a:cubicBezTo>
                    <a:pt x="16" y="0"/>
                    <a:pt x="0" y="16"/>
                    <a:pt x="0" y="35"/>
                  </a:cubicBezTo>
                  <a:cubicBezTo>
                    <a:pt x="0" y="55"/>
                    <a:pt x="16" y="71"/>
                    <a:pt x="36" y="71"/>
                  </a:cubicBezTo>
                  <a:cubicBezTo>
                    <a:pt x="52" y="71"/>
                    <a:pt x="68" y="74"/>
                    <a:pt x="82" y="80"/>
                  </a:cubicBezTo>
                  <a:cubicBezTo>
                    <a:pt x="103" y="89"/>
                    <a:pt x="121" y="104"/>
                    <a:pt x="134" y="123"/>
                  </a:cubicBezTo>
                  <a:cubicBezTo>
                    <a:pt x="147" y="142"/>
                    <a:pt x="155" y="165"/>
                    <a:pt x="155" y="190"/>
                  </a:cubicBezTo>
                  <a:cubicBezTo>
                    <a:pt x="155" y="209"/>
                    <a:pt x="170" y="225"/>
                    <a:pt x="190" y="225"/>
                  </a:cubicBezTo>
                  <a:cubicBezTo>
                    <a:pt x="210" y="225"/>
                    <a:pt x="226" y="209"/>
                    <a:pt x="226" y="190"/>
                  </a:cubicBezTo>
                  <a:cubicBezTo>
                    <a:pt x="226" y="164"/>
                    <a:pt x="220" y="139"/>
                    <a:pt x="211" y="116"/>
                  </a:cubicBezTo>
                  <a:cubicBezTo>
                    <a:pt x="196" y="82"/>
                    <a:pt x="172" y="53"/>
                    <a:pt x="142" y="32"/>
                  </a:cubicBezTo>
                  <a:cubicBezTo>
                    <a:pt x="112" y="12"/>
                    <a:pt x="75" y="0"/>
                    <a:pt x="36"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282828"/>
                </a:solidFill>
                <a:effectLst/>
                <a:uLnTx/>
                <a:uFillTx/>
                <a:latin typeface="CiscoSansTT ExtraLight"/>
                <a:ea typeface="Meiryo" panose="020B0604030504040204" pitchFamily="34" charset="-128"/>
                <a:cs typeface="+mn-cs"/>
              </a:endParaRPr>
            </a:p>
          </p:txBody>
        </p:sp>
      </p:grpSp>
      <p:sp>
        <p:nvSpPr>
          <p:cNvPr id="18" name="テキスト ボックス 17">
            <a:extLst>
              <a:ext uri="{FF2B5EF4-FFF2-40B4-BE49-F238E27FC236}">
                <a16:creationId xmlns:a16="http://schemas.microsoft.com/office/drawing/2014/main" id="{B738C33B-D1F3-6148-8940-93BC614385FA}"/>
              </a:ext>
            </a:extLst>
          </p:cNvPr>
          <p:cNvSpPr txBox="1"/>
          <p:nvPr/>
        </p:nvSpPr>
        <p:spPr>
          <a:xfrm>
            <a:off x="52064" y="27055"/>
            <a:ext cx="5120312"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ja-JP" sz="4000" b="0" i="0" u="sng"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Cisco Webex</a:t>
            </a:r>
            <a:r>
              <a:rPr kumimoji="0" lang="ja-JP" altLang="en-US" sz="4000" b="0" i="0" u="sng"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 </a:t>
            </a:r>
            <a:r>
              <a:rPr kumimoji="0" lang="en-US" altLang="ja-JP" sz="4000" b="0" i="0" u="sng"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Events</a:t>
            </a:r>
            <a:r>
              <a:rPr kumimoji="0" lang="ja-JP" altLang="en-US" sz="4000" b="0" i="0" u="sng"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mn-cs"/>
              </a:rPr>
              <a:t> </a:t>
            </a:r>
            <a:endParaRPr kumimoji="1" lang="ja-JP" altLang="en-US" sz="4000" b="0" i="0" u="sng"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pic>
        <p:nvPicPr>
          <p:cNvPr id="7" name="図 6">
            <a:extLst>
              <a:ext uri="{FF2B5EF4-FFF2-40B4-BE49-F238E27FC236}">
                <a16:creationId xmlns:a16="http://schemas.microsoft.com/office/drawing/2014/main" id="{DC004A41-7D32-43D9-8B60-6D15D8FB62D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7429" y="2227315"/>
            <a:ext cx="6202580" cy="4255240"/>
          </a:xfrm>
          <a:prstGeom prst="rect">
            <a:avLst/>
          </a:prstGeom>
          <a:ln>
            <a:solidFill>
              <a:schemeClr val="tx1">
                <a:lumMod val="75000"/>
                <a:lumOff val="25000"/>
              </a:schemeClr>
            </a:solidFill>
          </a:ln>
        </p:spPr>
      </p:pic>
    </p:spTree>
    <p:extLst>
      <p:ext uri="{BB962C8B-B14F-4D97-AF65-F5344CB8AC3E}">
        <p14:creationId xmlns:p14="http://schemas.microsoft.com/office/powerpoint/2010/main" val="62464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42CB632-CD8D-4E4B-976E-9D498D379709}"/>
              </a:ext>
            </a:extLst>
          </p:cNvPr>
          <p:cNvSpPr>
            <a:spLocks noGrp="1"/>
          </p:cNvSpPr>
          <p:nvPr>
            <p:ph type="title"/>
          </p:nvPr>
        </p:nvSpPr>
        <p:spPr>
          <a:xfrm>
            <a:off x="220425" y="-45265"/>
            <a:ext cx="11429604" cy="975360"/>
          </a:xfrm>
        </p:spPr>
        <p:txBody>
          <a:bodyPr/>
          <a:lstStyle/>
          <a:p>
            <a:pPr algn="ctr"/>
            <a:r>
              <a:rPr lang="en-US" altLang="ja-JP" sz="3800" dirty="0">
                <a:solidFill>
                  <a:schemeClr val="tx1"/>
                </a:solidFill>
                <a:ea typeface="Meiryo UI" panose="020B0604030504040204" pitchFamily="34" charset="-128"/>
              </a:rPr>
              <a:t>Cisco</a:t>
            </a:r>
            <a:r>
              <a:rPr lang="ja-JP" altLang="en-US" sz="3800" dirty="0">
                <a:solidFill>
                  <a:schemeClr val="tx1"/>
                </a:solidFill>
                <a:ea typeface="Meiryo UI" panose="020B0604030504040204" pitchFamily="34" charset="-128"/>
              </a:rPr>
              <a:t> </a:t>
            </a:r>
            <a:r>
              <a:rPr lang="en-US" altLang="ja-JP" sz="3800" dirty="0">
                <a:solidFill>
                  <a:schemeClr val="tx1"/>
                </a:solidFill>
                <a:ea typeface="Meiryo UI" panose="020B0604030504040204" pitchFamily="34" charset="-128"/>
              </a:rPr>
              <a:t>Webex</a:t>
            </a:r>
            <a:r>
              <a:rPr lang="ja-JP" altLang="en-US" sz="3800" dirty="0">
                <a:solidFill>
                  <a:schemeClr val="tx1"/>
                </a:solidFill>
                <a:ea typeface="Meiryo UI" panose="020B0604030504040204" pitchFamily="34" charset="-128"/>
              </a:rPr>
              <a:t> </a:t>
            </a:r>
            <a:r>
              <a:rPr lang="en-US" altLang="ja-JP" sz="3800" dirty="0">
                <a:solidFill>
                  <a:schemeClr val="tx1"/>
                </a:solidFill>
                <a:ea typeface="Meiryo UI" panose="020B0604030504040204" pitchFamily="34" charset="-128"/>
              </a:rPr>
              <a:t>Events</a:t>
            </a:r>
            <a:r>
              <a:rPr lang="ja-JP" altLang="en-US" sz="3800" dirty="0">
                <a:solidFill>
                  <a:schemeClr val="tx1"/>
                </a:solidFill>
                <a:ea typeface="Meiryo UI" panose="020B0604030504040204" pitchFamily="34" charset="-128"/>
              </a:rPr>
              <a:t>は様々な用途で使えます</a:t>
            </a:r>
          </a:p>
        </p:txBody>
      </p:sp>
      <p:pic>
        <p:nvPicPr>
          <p:cNvPr id="5" name="図 4" descr="人, 屋内, 女性, 男 が含まれている画像&#10;&#10;自動的に生成された説明">
            <a:extLst>
              <a:ext uri="{FF2B5EF4-FFF2-40B4-BE49-F238E27FC236}">
                <a16:creationId xmlns:a16="http://schemas.microsoft.com/office/drawing/2014/main" id="{7732244F-A89A-42E9-9A00-70C1D1454F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3083" y="835413"/>
            <a:ext cx="4980939" cy="2547258"/>
          </a:xfrm>
          <a:prstGeom prst="rect">
            <a:avLst/>
          </a:prstGeom>
        </p:spPr>
      </p:pic>
      <p:pic>
        <p:nvPicPr>
          <p:cNvPr id="3" name="図 2" descr="人, シーン, 屋内, グループ が含まれている画像&#10;&#10;自動的に生成された説明">
            <a:extLst>
              <a:ext uri="{FF2B5EF4-FFF2-40B4-BE49-F238E27FC236}">
                <a16:creationId xmlns:a16="http://schemas.microsoft.com/office/drawing/2014/main" id="{D2045B25-BF6D-4799-A664-DB502C02269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3083" y="3725427"/>
            <a:ext cx="4980939" cy="2547257"/>
          </a:xfrm>
          <a:prstGeom prst="rect">
            <a:avLst/>
          </a:prstGeom>
        </p:spPr>
      </p:pic>
      <p:pic>
        <p:nvPicPr>
          <p:cNvPr id="9" name="図 8" descr="屋内, 人, フロント, モニター が含まれている画像&#10;&#10;自動的に生成された説明">
            <a:extLst>
              <a:ext uri="{FF2B5EF4-FFF2-40B4-BE49-F238E27FC236}">
                <a16:creationId xmlns:a16="http://schemas.microsoft.com/office/drawing/2014/main" id="{47ACCF73-312B-488B-8322-B97D0792B1E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05275" y="835413"/>
            <a:ext cx="4980939" cy="2547258"/>
          </a:xfrm>
          <a:prstGeom prst="rect">
            <a:avLst/>
          </a:prstGeom>
        </p:spPr>
      </p:pic>
      <p:sp>
        <p:nvSpPr>
          <p:cNvPr id="16" name="タイトル 1">
            <a:extLst>
              <a:ext uri="{FF2B5EF4-FFF2-40B4-BE49-F238E27FC236}">
                <a16:creationId xmlns:a16="http://schemas.microsoft.com/office/drawing/2014/main" id="{A8C64D60-0ABA-40CF-8208-DB8A42054B00}"/>
              </a:ext>
            </a:extLst>
          </p:cNvPr>
          <p:cNvSpPr txBox="1">
            <a:spLocks/>
          </p:cNvSpPr>
          <p:nvPr/>
        </p:nvSpPr>
        <p:spPr bwMode="auto">
          <a:xfrm>
            <a:off x="8171016" y="3088134"/>
            <a:ext cx="1639556" cy="9753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912216"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55"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10"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664"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18"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ctr" defTabSz="912216" rtl="0" eaLnBrk="1" fontAlgn="base" latinLnBrk="0" hangingPunct="1">
              <a:lnSpc>
                <a:spcPct val="8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282828"/>
                </a:solidFill>
                <a:effectLst/>
                <a:uLnTx/>
                <a:uFillTx/>
                <a:latin typeface="CiscoSansTT ExtraLight"/>
                <a:ea typeface="Meiryo UI" panose="020B0604030504040204" pitchFamily="34" charset="-128"/>
                <a:cs typeface="CiscoSansTT Thin" charset="0"/>
              </a:rPr>
              <a:t>各種研修</a:t>
            </a:r>
          </a:p>
        </p:txBody>
      </p:sp>
      <p:sp>
        <p:nvSpPr>
          <p:cNvPr id="17" name="タイトル 1">
            <a:extLst>
              <a:ext uri="{FF2B5EF4-FFF2-40B4-BE49-F238E27FC236}">
                <a16:creationId xmlns:a16="http://schemas.microsoft.com/office/drawing/2014/main" id="{042C367F-65FD-42C4-967D-51BA665221A9}"/>
              </a:ext>
            </a:extLst>
          </p:cNvPr>
          <p:cNvSpPr txBox="1">
            <a:spLocks/>
          </p:cNvSpPr>
          <p:nvPr/>
        </p:nvSpPr>
        <p:spPr bwMode="auto">
          <a:xfrm>
            <a:off x="2162420" y="3080598"/>
            <a:ext cx="1969394" cy="9753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912216"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55"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10"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664"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18"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ctr" defTabSz="912216" rtl="0" eaLnBrk="1" fontAlgn="base" latinLnBrk="0" hangingPunct="1">
              <a:lnSpc>
                <a:spcPct val="8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282828"/>
                </a:solidFill>
                <a:effectLst/>
                <a:uLnTx/>
                <a:uFillTx/>
                <a:latin typeface="CiscoSansTT ExtraLight"/>
                <a:ea typeface="Meiryo UI" panose="020B0604030504040204" pitchFamily="34" charset="-128"/>
                <a:cs typeface="CiscoSansTT Thin" charset="0"/>
              </a:rPr>
              <a:t>会社説明会</a:t>
            </a:r>
          </a:p>
        </p:txBody>
      </p:sp>
      <p:sp>
        <p:nvSpPr>
          <p:cNvPr id="18" name="タイトル 1">
            <a:extLst>
              <a:ext uri="{FF2B5EF4-FFF2-40B4-BE49-F238E27FC236}">
                <a16:creationId xmlns:a16="http://schemas.microsoft.com/office/drawing/2014/main" id="{03AAFD45-40DE-4B23-8980-5DA088EB4327}"/>
              </a:ext>
            </a:extLst>
          </p:cNvPr>
          <p:cNvSpPr txBox="1">
            <a:spLocks/>
          </p:cNvSpPr>
          <p:nvPr/>
        </p:nvSpPr>
        <p:spPr bwMode="auto">
          <a:xfrm>
            <a:off x="2278855" y="6022587"/>
            <a:ext cx="1969394" cy="9753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912216"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55"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10"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664"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18"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ctr" defTabSz="912216" rtl="0" eaLnBrk="1" fontAlgn="base" latinLnBrk="0" hangingPunct="1">
              <a:lnSpc>
                <a:spcPct val="8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282828"/>
                </a:solidFill>
                <a:effectLst/>
                <a:uLnTx/>
                <a:uFillTx/>
                <a:latin typeface="CiscoSansTT ExtraLight"/>
                <a:ea typeface="Meiryo UI" panose="020B0604030504040204" pitchFamily="34" charset="-128"/>
                <a:cs typeface="CiscoSansTT Thin" charset="0"/>
              </a:rPr>
              <a:t>株主総会</a:t>
            </a:r>
          </a:p>
        </p:txBody>
      </p:sp>
      <p:pic>
        <p:nvPicPr>
          <p:cNvPr id="20" name="図 19" descr="人, 屋内, 男, 民衆 が含まれている画像&#10;&#10;自動的に生成された説明">
            <a:extLst>
              <a:ext uri="{FF2B5EF4-FFF2-40B4-BE49-F238E27FC236}">
                <a16:creationId xmlns:a16="http://schemas.microsoft.com/office/drawing/2014/main" id="{2FAAA43A-09CE-4C21-88CF-D06C83B4430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05275" y="3756271"/>
            <a:ext cx="4964884" cy="2485567"/>
          </a:xfrm>
          <a:prstGeom prst="rect">
            <a:avLst/>
          </a:prstGeom>
        </p:spPr>
      </p:pic>
      <p:sp>
        <p:nvSpPr>
          <p:cNvPr id="21" name="タイトル 1">
            <a:extLst>
              <a:ext uri="{FF2B5EF4-FFF2-40B4-BE49-F238E27FC236}">
                <a16:creationId xmlns:a16="http://schemas.microsoft.com/office/drawing/2014/main" id="{531FDFFC-DC54-4ECB-B007-C4584BF67BE0}"/>
              </a:ext>
            </a:extLst>
          </p:cNvPr>
          <p:cNvSpPr txBox="1">
            <a:spLocks/>
          </p:cNvSpPr>
          <p:nvPr/>
        </p:nvSpPr>
        <p:spPr bwMode="auto">
          <a:xfrm>
            <a:off x="8006097" y="6022587"/>
            <a:ext cx="1969394" cy="9753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lgn="l" defTabSz="912216"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55"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10"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664"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18" algn="l" defTabSz="91221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0" marR="0" lvl="0" indent="0" algn="ctr" defTabSz="912216" rtl="0" eaLnBrk="1" fontAlgn="base" latinLnBrk="0" hangingPunct="1">
              <a:lnSpc>
                <a:spcPct val="8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282828"/>
                </a:solidFill>
                <a:effectLst/>
                <a:uLnTx/>
                <a:uFillTx/>
                <a:latin typeface="CiscoSansTT ExtraLight"/>
                <a:ea typeface="Meiryo UI" panose="020B0604030504040204" pitchFamily="34" charset="-128"/>
                <a:cs typeface="CiscoSansTT Thin" charset="0"/>
              </a:rPr>
              <a:t>学校説明会</a:t>
            </a:r>
          </a:p>
        </p:txBody>
      </p:sp>
    </p:spTree>
    <p:extLst>
      <p:ext uri="{BB962C8B-B14F-4D97-AF65-F5344CB8AC3E}">
        <p14:creationId xmlns:p14="http://schemas.microsoft.com/office/powerpoint/2010/main" val="362130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7250" y="2951946"/>
            <a:ext cx="5829298" cy="954107"/>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rPr>
              <a:t>オンラインイベントに必要な</a:t>
            </a:r>
            <a:endParaRPr kumimoji="1" lang="en-US" altLang="ja-JP" sz="2800"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endParaRPr>
          </a:p>
          <a:p>
            <a:pPr marL="0" marR="0" lvl="0" indent="0" algn="ctr" defTabSz="60957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rPr>
              <a:t>ライセンスと機器のご紹介</a:t>
            </a:r>
          </a:p>
        </p:txBody>
      </p:sp>
    </p:spTree>
    <p:extLst>
      <p:ext uri="{BB962C8B-B14F-4D97-AF65-F5344CB8AC3E}">
        <p14:creationId xmlns:p14="http://schemas.microsoft.com/office/powerpoint/2010/main" val="241424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ound Same Side Corner Rectangle 9">
            <a:extLst>
              <a:ext uri="{FF2B5EF4-FFF2-40B4-BE49-F238E27FC236}">
                <a16:creationId xmlns:a16="http://schemas.microsoft.com/office/drawing/2014/main" id="{388FF8C1-DBFC-DF48-A248-935D5BA92641}"/>
              </a:ext>
            </a:extLst>
          </p:cNvPr>
          <p:cNvSpPr/>
          <p:nvPr/>
        </p:nvSpPr>
        <p:spPr>
          <a:xfrm rot="5400000">
            <a:off x="2599908" y="97574"/>
            <a:ext cx="2031300" cy="7231117"/>
          </a:xfrm>
          <a:prstGeom prst="round2SameRect">
            <a:avLst>
              <a:gd name="adj1" fmla="val 44034"/>
              <a:gd name="adj2" fmla="val 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0960" tIns="0" bIns="304800" rtlCol="0" anchor="ctr"/>
          <a:lstStyle/>
          <a:p>
            <a:pPr marL="0" marR="0" lvl="0" indent="0" algn="l" defTabSz="609577" rtl="0" eaLnBrk="1" fontAlgn="base" latinLnBrk="0" hangingPunct="1">
              <a:lnSpc>
                <a:spcPct val="100000"/>
              </a:lnSpc>
              <a:spcBef>
                <a:spcPct val="0"/>
              </a:spcBef>
              <a:spcAft>
                <a:spcPct val="0"/>
              </a:spcAft>
              <a:buClrTx/>
              <a:buSzTx/>
              <a:buFontTx/>
              <a:buNone/>
              <a:tabLst/>
              <a:defRPr/>
            </a:pPr>
            <a:r>
              <a:rPr kumimoji="0" lang="ja-JP" altLang="en-US" sz="400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ExtraLight" panose="020B0303020201020303" pitchFamily="34" charset="0"/>
              </a:rPr>
              <a:t>今こそオンラインコミュニケーション</a:t>
            </a:r>
            <a:endParaRPr kumimoji="0" lang="en-US" sz="400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ExtraLight" panose="020B0303020201020303" pitchFamily="34" charset="0"/>
            </a:endParaRPr>
          </a:p>
        </p:txBody>
      </p:sp>
    </p:spTree>
    <p:extLst>
      <p:ext uri="{BB962C8B-B14F-4D97-AF65-F5344CB8AC3E}">
        <p14:creationId xmlns:p14="http://schemas.microsoft.com/office/powerpoint/2010/main" val="276538731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ADC7D7-3BDD-426A-991F-900FA9CDE039}"/>
              </a:ext>
            </a:extLst>
          </p:cNvPr>
          <p:cNvSpPr txBox="1">
            <a:spLocks/>
          </p:cNvSpPr>
          <p:nvPr/>
        </p:nvSpPr>
        <p:spPr bwMode="auto">
          <a:xfrm>
            <a:off x="152010" y="95836"/>
            <a:ext cx="11127317"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0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オンラインイベントを開催するために必要なライセンス</a:t>
            </a:r>
          </a:p>
        </p:txBody>
      </p:sp>
      <p:grpSp>
        <p:nvGrpSpPr>
          <p:cNvPr id="3" name="グループ化 2">
            <a:extLst>
              <a:ext uri="{FF2B5EF4-FFF2-40B4-BE49-F238E27FC236}">
                <a16:creationId xmlns:a16="http://schemas.microsoft.com/office/drawing/2014/main" id="{397D1CF0-62D2-40E2-B7F1-DAA4F366C46C}"/>
              </a:ext>
            </a:extLst>
          </p:cNvPr>
          <p:cNvGrpSpPr/>
          <p:nvPr/>
        </p:nvGrpSpPr>
        <p:grpSpPr>
          <a:xfrm>
            <a:off x="4145279" y="1940376"/>
            <a:ext cx="4184577" cy="1869762"/>
            <a:chOff x="1038837" y="3411679"/>
            <a:chExt cx="3508116" cy="1536498"/>
          </a:xfrm>
        </p:grpSpPr>
        <p:pic>
          <p:nvPicPr>
            <p:cNvPr id="6" name="図 43">
              <a:extLst>
                <a:ext uri="{FF2B5EF4-FFF2-40B4-BE49-F238E27FC236}">
                  <a16:creationId xmlns:a16="http://schemas.microsoft.com/office/drawing/2014/main" id="{68F7E9E7-5F6E-4533-B0F7-24E1848E93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1171" y="3411679"/>
              <a:ext cx="1214955" cy="890540"/>
            </a:xfrm>
            <a:prstGeom prst="rect">
              <a:avLst/>
            </a:prstGeom>
            <a:ln>
              <a:noFill/>
            </a:ln>
          </p:spPr>
        </p:pic>
        <p:sp>
          <p:nvSpPr>
            <p:cNvPr id="10" name="Title 1">
              <a:extLst>
                <a:ext uri="{FF2B5EF4-FFF2-40B4-BE49-F238E27FC236}">
                  <a16:creationId xmlns:a16="http://schemas.microsoft.com/office/drawing/2014/main" id="{D6168C9C-405E-4D45-A171-A92CD7B6707A}"/>
                </a:ext>
              </a:extLst>
            </p:cNvPr>
            <p:cNvSpPr txBox="1">
              <a:spLocks/>
            </p:cNvSpPr>
            <p:nvPr/>
          </p:nvSpPr>
          <p:spPr bwMode="auto">
            <a:xfrm>
              <a:off x="1038837" y="4231695"/>
              <a:ext cx="3508116" cy="71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en-US" altLang="ja-JP" sz="1700" b="0" i="0" u="none" strike="noStrike" kern="1200" cap="none" spc="0" normalizeH="0" baseline="0" noProof="0" dirty="0">
                  <a:ln>
                    <a:noFill/>
                  </a:ln>
                  <a:solidFill>
                    <a:srgbClr val="282828"/>
                  </a:solidFill>
                  <a:effectLst/>
                  <a:uLnTx/>
                  <a:uFillTx/>
                  <a:latin typeface="CiscoSansTT ExtraLight"/>
                  <a:ea typeface="+mj-ea"/>
                  <a:cs typeface="CiscoSansTT Thin" charset="0"/>
                </a:rPr>
                <a:t>Webex Events</a:t>
              </a:r>
              <a:r>
                <a:rPr kumimoji="1" lang="ja-JP" altLang="en-US" sz="1700" b="0" i="0" u="none" strike="noStrike" kern="1200" cap="none" spc="0" normalizeH="0" baseline="0" noProof="0" dirty="0">
                  <a:ln>
                    <a:noFill/>
                  </a:ln>
                  <a:solidFill>
                    <a:srgbClr val="282828"/>
                  </a:solidFill>
                  <a:effectLst/>
                  <a:uLnTx/>
                  <a:uFillTx/>
                  <a:latin typeface="CiscoSansTT ExtraLight"/>
                  <a:ea typeface="+mj-ea"/>
                  <a:cs typeface="CiscoSansTT Thin" charset="0"/>
                </a:rPr>
                <a:t>の</a:t>
              </a:r>
              <a:endParaRPr kumimoji="1" lang="en-US" altLang="ja-JP" sz="17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CiscoSansTT ExtraLight"/>
                  <a:ea typeface="+mj-ea"/>
                  <a:cs typeface="CiscoSansTT Thin" charset="0"/>
                </a:rPr>
                <a:t>ライセンス</a:t>
              </a:r>
            </a:p>
          </p:txBody>
        </p:sp>
      </p:grpSp>
      <p:grpSp>
        <p:nvGrpSpPr>
          <p:cNvPr id="4" name="グループ化 3">
            <a:extLst>
              <a:ext uri="{FF2B5EF4-FFF2-40B4-BE49-F238E27FC236}">
                <a16:creationId xmlns:a16="http://schemas.microsoft.com/office/drawing/2014/main" id="{A8598D89-9770-4569-9CEA-E5477E097A27}"/>
              </a:ext>
            </a:extLst>
          </p:cNvPr>
          <p:cNvGrpSpPr/>
          <p:nvPr/>
        </p:nvGrpSpPr>
        <p:grpSpPr>
          <a:xfrm>
            <a:off x="8546987" y="4716425"/>
            <a:ext cx="2829519" cy="1950442"/>
            <a:chOff x="6020749" y="3076897"/>
            <a:chExt cx="2368382" cy="1540458"/>
          </a:xfrm>
        </p:grpSpPr>
        <p:sp>
          <p:nvSpPr>
            <p:cNvPr id="28" name="Title 1">
              <a:extLst>
                <a:ext uri="{FF2B5EF4-FFF2-40B4-BE49-F238E27FC236}">
                  <a16:creationId xmlns:a16="http://schemas.microsoft.com/office/drawing/2014/main" id="{8B7789E0-9462-436A-A3F4-02D0951EC997}"/>
                </a:ext>
              </a:extLst>
            </p:cNvPr>
            <p:cNvSpPr txBox="1">
              <a:spLocks/>
            </p:cNvSpPr>
            <p:nvPr/>
          </p:nvSpPr>
          <p:spPr bwMode="auto">
            <a:xfrm>
              <a:off x="6020749" y="4008895"/>
              <a:ext cx="2368382" cy="6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CiscoSansTT ExtraLight"/>
                  <a:ea typeface="+mj-ea"/>
                  <a:cs typeface="CiscoSansTT Thin" charset="0"/>
                </a:rPr>
                <a:t>配信用デバイス</a:t>
              </a:r>
              <a:endParaRPr kumimoji="1" lang="en-US" altLang="ja-JP" sz="17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a:p>
              <a:pPr marL="0" marR="0" lvl="0" indent="0" algn="ctr" defTabSz="912261" rtl="0" eaLnBrk="1" fontAlgn="base" latinLnBrk="0" hangingPunct="1">
                <a:lnSpc>
                  <a:spcPct val="80000"/>
                </a:lnSpc>
                <a:spcBef>
                  <a:spcPct val="0"/>
                </a:spcBef>
                <a:spcAft>
                  <a:spcPct val="0"/>
                </a:spcAft>
                <a:buClrTx/>
                <a:buSzTx/>
                <a:buFontTx/>
                <a:buNone/>
                <a:tabLst/>
                <a:defRPr/>
              </a:pPr>
              <a:r>
                <a:rPr kumimoji="1" lang="en-US" altLang="ja-JP" sz="1700" b="0" i="0" u="none" strike="noStrike" kern="1200" cap="none" spc="0" normalizeH="0" baseline="0" noProof="0" dirty="0">
                  <a:ln>
                    <a:noFill/>
                  </a:ln>
                  <a:solidFill>
                    <a:srgbClr val="282828"/>
                  </a:solidFill>
                  <a:effectLst/>
                  <a:uLnTx/>
                  <a:uFillTx/>
                  <a:latin typeface="CiscoSansTT ExtraLight"/>
                  <a:ea typeface="+mj-ea"/>
                  <a:cs typeface="CiscoSansTT Thin" charset="0"/>
                </a:rPr>
                <a:t>(Room</a:t>
              </a:r>
              <a:r>
                <a:rPr kumimoji="1" lang="ja-JP" altLang="en-US" sz="1700" b="0" i="0" u="none" strike="noStrike" kern="1200" cap="none" spc="0" normalizeH="0" baseline="0" noProof="0" dirty="0">
                  <a:ln>
                    <a:noFill/>
                  </a:ln>
                  <a:solidFill>
                    <a:srgbClr val="282828"/>
                  </a:solidFill>
                  <a:effectLst/>
                  <a:uLnTx/>
                  <a:uFillTx/>
                  <a:latin typeface="CiscoSansTT ExtraLight"/>
                  <a:ea typeface="+mj-ea"/>
                  <a:cs typeface="CiscoSansTT Thin" charset="0"/>
                </a:rPr>
                <a:t>シリーズ</a:t>
              </a:r>
              <a:r>
                <a:rPr kumimoji="1" lang="en-US" altLang="ja-JP" sz="1700" b="0" i="0" u="none" strike="noStrike" kern="1200" cap="none" spc="0" normalizeH="0" baseline="0" noProof="0" dirty="0">
                  <a:ln>
                    <a:noFill/>
                  </a:ln>
                  <a:solidFill>
                    <a:srgbClr val="282828"/>
                  </a:solidFill>
                  <a:effectLst/>
                  <a:uLnTx/>
                  <a:uFillTx/>
                  <a:latin typeface="CiscoSansTT ExtraLight"/>
                  <a:ea typeface="+mj-ea"/>
                  <a:cs typeface="CiscoSansTT Thin" charset="0"/>
                </a:rPr>
                <a:t>)</a:t>
              </a:r>
              <a:endParaRPr kumimoji="1" lang="ja-JP" altLang="en-US" sz="17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p:txBody>
        </p:sp>
        <p:pic>
          <p:nvPicPr>
            <p:cNvPr id="32" name="Picture 16">
              <a:extLst>
                <a:ext uri="{FF2B5EF4-FFF2-40B4-BE49-F238E27FC236}">
                  <a16:creationId xmlns:a16="http://schemas.microsoft.com/office/drawing/2014/main" id="{FBA13F77-9360-4D4A-AA08-C77C0BD157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1477" y="3076897"/>
              <a:ext cx="810385" cy="608460"/>
            </a:xfrm>
            <a:prstGeom prst="rect">
              <a:avLst/>
            </a:prstGeom>
          </p:spPr>
        </p:pic>
        <p:pic>
          <p:nvPicPr>
            <p:cNvPr id="33" name="Picture 72">
              <a:extLst>
                <a:ext uri="{FF2B5EF4-FFF2-40B4-BE49-F238E27FC236}">
                  <a16:creationId xmlns:a16="http://schemas.microsoft.com/office/drawing/2014/main" id="{77AC84FE-BA51-4695-AF6A-EF8E1D7F50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0406" y="3114286"/>
              <a:ext cx="606381" cy="743431"/>
            </a:xfrm>
            <a:prstGeom prst="rect">
              <a:avLst/>
            </a:prstGeom>
          </p:spPr>
        </p:pic>
      </p:grpSp>
      <p:sp>
        <p:nvSpPr>
          <p:cNvPr id="22" name="Title 1">
            <a:extLst>
              <a:ext uri="{FF2B5EF4-FFF2-40B4-BE49-F238E27FC236}">
                <a16:creationId xmlns:a16="http://schemas.microsoft.com/office/drawing/2014/main" id="{E4BC889B-259A-4620-A7B7-7B5A87036F74}"/>
              </a:ext>
            </a:extLst>
          </p:cNvPr>
          <p:cNvSpPr txBox="1">
            <a:spLocks/>
          </p:cNvSpPr>
          <p:nvPr/>
        </p:nvSpPr>
        <p:spPr bwMode="auto">
          <a:xfrm>
            <a:off x="72736" y="881062"/>
            <a:ext cx="5193106" cy="80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リモート型・・・</a:t>
            </a:r>
            <a:endParaRPr kumimoji="1" lang="en-US" altLang="ja-JP" sz="36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p:txBody>
      </p:sp>
      <p:sp>
        <p:nvSpPr>
          <p:cNvPr id="23" name="正方形/長方形 22">
            <a:extLst>
              <a:ext uri="{FF2B5EF4-FFF2-40B4-BE49-F238E27FC236}">
                <a16:creationId xmlns:a16="http://schemas.microsoft.com/office/drawing/2014/main" id="{2E7EE203-2A0E-4140-BC81-59116FCBC5EB}"/>
              </a:ext>
            </a:extLst>
          </p:cNvPr>
          <p:cNvSpPr/>
          <p:nvPr/>
        </p:nvSpPr>
        <p:spPr>
          <a:xfrm>
            <a:off x="4937402" y="991922"/>
            <a:ext cx="5044101" cy="50783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700" b="0" i="0" u="none" strike="noStrike" kern="1200" cap="none" spc="0" normalizeH="0" baseline="0" noProof="0" dirty="0">
                <a:ln>
                  <a:noFill/>
                </a:ln>
                <a:solidFill>
                  <a:srgbClr val="282828"/>
                </a:solidFill>
                <a:effectLst/>
                <a:uLnTx/>
                <a:uFillTx/>
                <a:latin typeface="CiscoSansTT ExtraLight"/>
                <a:ea typeface="ＭＳ Ｐゴシック" charset="0"/>
              </a:rPr>
              <a:t>主催者</a:t>
            </a:r>
            <a:r>
              <a:rPr kumimoji="0" lang="en-US" altLang="ja-JP" sz="2700" b="0" i="0" u="none" strike="noStrike" kern="1200" cap="none" spc="0" normalizeH="0" baseline="0" noProof="0" dirty="0">
                <a:ln>
                  <a:noFill/>
                </a:ln>
                <a:solidFill>
                  <a:srgbClr val="282828"/>
                </a:solidFill>
                <a:effectLst/>
                <a:uLnTx/>
                <a:uFillTx/>
                <a:latin typeface="CiscoSansTT ExtraLight"/>
                <a:ea typeface="ＭＳ Ｐゴシック" charset="0"/>
              </a:rPr>
              <a:t>:</a:t>
            </a:r>
            <a:r>
              <a:rPr kumimoji="0" lang="ja-JP" altLang="en-US" sz="2700" b="0" i="0" u="none" strike="noStrike" kern="1200" cap="none" spc="0" normalizeH="0" baseline="0" noProof="0" dirty="0">
                <a:ln>
                  <a:noFill/>
                </a:ln>
                <a:solidFill>
                  <a:srgbClr val="282828"/>
                </a:solidFill>
                <a:effectLst/>
                <a:uLnTx/>
                <a:uFillTx/>
                <a:latin typeface="CiscoSansTT ExtraLight"/>
                <a:ea typeface="ＭＳ Ｐゴシック" charset="0"/>
              </a:rPr>
              <a:t>リモート 参加者：リモート</a:t>
            </a:r>
          </a:p>
        </p:txBody>
      </p:sp>
      <p:pic>
        <p:nvPicPr>
          <p:cNvPr id="25" name="図 24">
            <a:extLst>
              <a:ext uri="{FF2B5EF4-FFF2-40B4-BE49-F238E27FC236}">
                <a16:creationId xmlns:a16="http://schemas.microsoft.com/office/drawing/2014/main" id="{1D3CD220-20AD-4C8A-B50C-52B394322E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4644" y="1687326"/>
            <a:ext cx="3211119" cy="1806254"/>
          </a:xfrm>
          <a:prstGeom prst="rect">
            <a:avLst/>
          </a:prstGeom>
        </p:spPr>
      </p:pic>
      <p:pic>
        <p:nvPicPr>
          <p:cNvPr id="29" name="図 28" descr="机の上にあるノートパソコン&#10;&#10;自動的に生成された説明">
            <a:extLst>
              <a:ext uri="{FF2B5EF4-FFF2-40B4-BE49-F238E27FC236}">
                <a16:creationId xmlns:a16="http://schemas.microsoft.com/office/drawing/2014/main" id="{70FB25F2-8536-4F05-95C8-E445401146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72031" y="1993636"/>
            <a:ext cx="1429738" cy="1072304"/>
          </a:xfrm>
          <a:prstGeom prst="rect">
            <a:avLst/>
          </a:prstGeom>
        </p:spPr>
      </p:pic>
      <p:sp>
        <p:nvSpPr>
          <p:cNvPr id="31" name="Rectangle 3">
            <a:extLst>
              <a:ext uri="{FF2B5EF4-FFF2-40B4-BE49-F238E27FC236}">
                <a16:creationId xmlns:a16="http://schemas.microsoft.com/office/drawing/2014/main" id="{AD38649F-AAB6-45BF-A2D9-E393861C5620}"/>
              </a:ext>
            </a:extLst>
          </p:cNvPr>
          <p:cNvSpPr>
            <a:spLocks/>
          </p:cNvSpPr>
          <p:nvPr/>
        </p:nvSpPr>
        <p:spPr bwMode="auto">
          <a:xfrm>
            <a:off x="8754183" y="3224375"/>
            <a:ext cx="2265433" cy="356893"/>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srgbClr val="282828"/>
                </a:solidFill>
                <a:effectLst/>
                <a:uLnTx/>
                <a:uFillTx/>
                <a:latin typeface="CiscoSansTT ExtraLight"/>
                <a:ea typeface="ＭＳ Ｐゴシック" charset="0"/>
                <a:cs typeface="CiscoSansTT Light"/>
                <a:sym typeface="Helvetica" pitchFamily="8" charset="0"/>
              </a:rPr>
              <a:t>お持ちの</a:t>
            </a:r>
            <a:r>
              <a:rPr kumimoji="0" lang="en-US" altLang="ja-JP" sz="1500" b="1" i="0" u="none" strike="noStrike" kern="1200" cap="none" spc="0" normalizeH="0" baseline="0" noProof="0" dirty="0">
                <a:ln>
                  <a:noFill/>
                </a:ln>
                <a:solidFill>
                  <a:srgbClr val="282828"/>
                </a:solidFill>
                <a:effectLst/>
                <a:uLnTx/>
                <a:uFillTx/>
                <a:latin typeface="CiscoSansTT ExtraLight"/>
                <a:ea typeface="ＭＳ Ｐゴシック" charset="0"/>
                <a:cs typeface="CiscoSansTT Light"/>
                <a:sym typeface="Helvetica" pitchFamily="8" charset="0"/>
              </a:rPr>
              <a:t>PC</a:t>
            </a:r>
            <a:endParaRPr kumimoji="0" lang="en-US" sz="1500" b="1" i="0" u="none" strike="noStrike" kern="1200" cap="none" spc="0" normalizeH="0" baseline="0" noProof="0" dirty="0">
              <a:ln>
                <a:noFill/>
              </a:ln>
              <a:solidFill>
                <a:srgbClr val="282828"/>
              </a:solidFill>
              <a:effectLst/>
              <a:uLnTx/>
              <a:uFillTx/>
              <a:latin typeface="CiscoSansTT ExtraLight"/>
              <a:ea typeface="ＭＳ Ｐゴシック" charset="0"/>
              <a:cs typeface="CiscoSansTT Light"/>
              <a:sym typeface="Helvetica" pitchFamily="8" charset="0"/>
            </a:endParaRPr>
          </a:p>
        </p:txBody>
      </p:sp>
      <p:grpSp>
        <p:nvGrpSpPr>
          <p:cNvPr id="34" name="Group 411">
            <a:extLst>
              <a:ext uri="{FF2B5EF4-FFF2-40B4-BE49-F238E27FC236}">
                <a16:creationId xmlns:a16="http://schemas.microsoft.com/office/drawing/2014/main" id="{8CE24864-1286-48EF-992C-E69081543183}"/>
              </a:ext>
            </a:extLst>
          </p:cNvPr>
          <p:cNvGrpSpPr>
            <a:grpSpLocks noChangeAspect="1"/>
          </p:cNvGrpSpPr>
          <p:nvPr/>
        </p:nvGrpSpPr>
        <p:grpSpPr>
          <a:xfrm>
            <a:off x="7751580" y="2157834"/>
            <a:ext cx="546435" cy="543136"/>
            <a:chOff x="1579728" y="2192901"/>
            <a:chExt cx="496986" cy="493986"/>
          </a:xfrm>
        </p:grpSpPr>
        <p:sp>
          <p:nvSpPr>
            <p:cNvPr id="35" name="Freeform 664">
              <a:extLst>
                <a:ext uri="{FF2B5EF4-FFF2-40B4-BE49-F238E27FC236}">
                  <a16:creationId xmlns:a16="http://schemas.microsoft.com/office/drawing/2014/main" id="{C18B265C-614E-40E3-B784-3A23825DEC6F}"/>
                </a:ext>
              </a:extLst>
            </p:cNvPr>
            <p:cNvSpPr>
              <a:spLocks noChangeAspect="1"/>
            </p:cNvSpPr>
            <p:nvPr/>
          </p:nvSpPr>
          <p:spPr bwMode="auto">
            <a:xfrm>
              <a:off x="1760717"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6" name="Freeform 665">
              <a:extLst>
                <a:ext uri="{FF2B5EF4-FFF2-40B4-BE49-F238E27FC236}">
                  <a16:creationId xmlns:a16="http://schemas.microsoft.com/office/drawing/2014/main" id="{5D3D0298-9BD6-4F72-BDFA-865A40D85AC6}"/>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7" name="Rectangle 414">
              <a:extLst>
                <a:ext uri="{FF2B5EF4-FFF2-40B4-BE49-F238E27FC236}">
                  <a16:creationId xmlns:a16="http://schemas.microsoft.com/office/drawing/2014/main" id="{2881B543-18AB-4C53-93E6-378E278014FA}"/>
                </a:ext>
              </a:extLst>
            </p:cNvPr>
            <p:cNvSpPr/>
            <p:nvPr/>
          </p:nvSpPr>
          <p:spPr>
            <a:xfrm>
              <a:off x="1759636" y="2367857"/>
              <a:ext cx="137160" cy="137160"/>
            </a:xfrm>
            <a:prstGeom prst="rect">
              <a:avLst/>
            </a:prstGeom>
            <a:solidFill>
              <a:srgbClr val="008DB0"/>
            </a:solidFill>
            <a:ln w="3175">
              <a:solidFill>
                <a:srgbClr val="008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sp>
        <p:nvSpPr>
          <p:cNvPr id="38" name="Title 1">
            <a:extLst>
              <a:ext uri="{FF2B5EF4-FFF2-40B4-BE49-F238E27FC236}">
                <a16:creationId xmlns:a16="http://schemas.microsoft.com/office/drawing/2014/main" id="{9C8AEA51-34D7-4577-9A48-36B538F27480}"/>
              </a:ext>
            </a:extLst>
          </p:cNvPr>
          <p:cNvSpPr txBox="1">
            <a:spLocks/>
          </p:cNvSpPr>
          <p:nvPr/>
        </p:nvSpPr>
        <p:spPr bwMode="auto">
          <a:xfrm>
            <a:off x="152010" y="3896491"/>
            <a:ext cx="5193106" cy="80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オンサイト型・・・</a:t>
            </a:r>
            <a:endParaRPr kumimoji="1" lang="en-US" altLang="ja-JP" sz="36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p:txBody>
      </p:sp>
      <p:grpSp>
        <p:nvGrpSpPr>
          <p:cNvPr id="45" name="グループ化 44">
            <a:extLst>
              <a:ext uri="{FF2B5EF4-FFF2-40B4-BE49-F238E27FC236}">
                <a16:creationId xmlns:a16="http://schemas.microsoft.com/office/drawing/2014/main" id="{C9CAA074-E8E4-420E-838A-4A206C351946}"/>
              </a:ext>
            </a:extLst>
          </p:cNvPr>
          <p:cNvGrpSpPr/>
          <p:nvPr/>
        </p:nvGrpSpPr>
        <p:grpSpPr>
          <a:xfrm>
            <a:off x="4164602" y="4842121"/>
            <a:ext cx="4184577" cy="1869762"/>
            <a:chOff x="1038837" y="3411679"/>
            <a:chExt cx="3508116" cy="1536498"/>
          </a:xfrm>
        </p:grpSpPr>
        <p:pic>
          <p:nvPicPr>
            <p:cNvPr id="46" name="図 43">
              <a:extLst>
                <a:ext uri="{FF2B5EF4-FFF2-40B4-BE49-F238E27FC236}">
                  <a16:creationId xmlns:a16="http://schemas.microsoft.com/office/drawing/2014/main" id="{65FE1967-C516-4242-9167-F395BC0F01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1171" y="3411679"/>
              <a:ext cx="1214955" cy="890540"/>
            </a:xfrm>
            <a:prstGeom prst="rect">
              <a:avLst/>
            </a:prstGeom>
            <a:ln>
              <a:noFill/>
            </a:ln>
          </p:spPr>
        </p:pic>
        <p:sp>
          <p:nvSpPr>
            <p:cNvPr id="47" name="Title 1">
              <a:extLst>
                <a:ext uri="{FF2B5EF4-FFF2-40B4-BE49-F238E27FC236}">
                  <a16:creationId xmlns:a16="http://schemas.microsoft.com/office/drawing/2014/main" id="{C005179E-ECF9-43CB-B117-905F6CE25C2E}"/>
                </a:ext>
              </a:extLst>
            </p:cNvPr>
            <p:cNvSpPr txBox="1">
              <a:spLocks/>
            </p:cNvSpPr>
            <p:nvPr/>
          </p:nvSpPr>
          <p:spPr bwMode="auto">
            <a:xfrm>
              <a:off x="1038837" y="4231695"/>
              <a:ext cx="3508116" cy="71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en-US" altLang="ja-JP" sz="1700" b="0" i="0" u="none" strike="noStrike" kern="1200" cap="none" spc="0" normalizeH="0" baseline="0" noProof="0" dirty="0">
                  <a:ln>
                    <a:noFill/>
                  </a:ln>
                  <a:solidFill>
                    <a:srgbClr val="282828"/>
                  </a:solidFill>
                  <a:effectLst/>
                  <a:uLnTx/>
                  <a:uFillTx/>
                  <a:latin typeface="CiscoSansTT ExtraLight"/>
                  <a:ea typeface="+mj-ea"/>
                  <a:cs typeface="CiscoSansTT Thin" charset="0"/>
                </a:rPr>
                <a:t>Webex Events</a:t>
              </a:r>
              <a:r>
                <a:rPr kumimoji="1" lang="ja-JP" altLang="en-US" sz="1700" b="0" i="0" u="none" strike="noStrike" kern="1200" cap="none" spc="0" normalizeH="0" baseline="0" noProof="0" dirty="0">
                  <a:ln>
                    <a:noFill/>
                  </a:ln>
                  <a:solidFill>
                    <a:srgbClr val="282828"/>
                  </a:solidFill>
                  <a:effectLst/>
                  <a:uLnTx/>
                  <a:uFillTx/>
                  <a:latin typeface="CiscoSansTT ExtraLight"/>
                  <a:ea typeface="+mj-ea"/>
                  <a:cs typeface="CiscoSansTT Thin" charset="0"/>
                </a:rPr>
                <a:t>の</a:t>
              </a:r>
              <a:endParaRPr kumimoji="1" lang="en-US" altLang="ja-JP" sz="17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CiscoSansTT ExtraLight"/>
                  <a:ea typeface="+mj-ea"/>
                  <a:cs typeface="CiscoSansTT Thin" charset="0"/>
                </a:rPr>
                <a:t>ライセンス</a:t>
              </a:r>
            </a:p>
          </p:txBody>
        </p:sp>
      </p:grpSp>
      <p:grpSp>
        <p:nvGrpSpPr>
          <p:cNvPr id="48" name="Group 411">
            <a:extLst>
              <a:ext uri="{FF2B5EF4-FFF2-40B4-BE49-F238E27FC236}">
                <a16:creationId xmlns:a16="http://schemas.microsoft.com/office/drawing/2014/main" id="{0E7F6703-9CFC-4CD2-BFD1-662EF02159BC}"/>
              </a:ext>
            </a:extLst>
          </p:cNvPr>
          <p:cNvGrpSpPr>
            <a:grpSpLocks noChangeAspect="1"/>
          </p:cNvGrpSpPr>
          <p:nvPr/>
        </p:nvGrpSpPr>
        <p:grpSpPr>
          <a:xfrm>
            <a:off x="7776058" y="5192916"/>
            <a:ext cx="546435" cy="543136"/>
            <a:chOff x="1579728" y="2192901"/>
            <a:chExt cx="496986" cy="493986"/>
          </a:xfrm>
        </p:grpSpPr>
        <p:sp>
          <p:nvSpPr>
            <p:cNvPr id="49" name="Freeform 664">
              <a:extLst>
                <a:ext uri="{FF2B5EF4-FFF2-40B4-BE49-F238E27FC236}">
                  <a16:creationId xmlns:a16="http://schemas.microsoft.com/office/drawing/2014/main" id="{AA7DD810-2402-40EF-B259-072A95C77E8C}"/>
                </a:ext>
              </a:extLst>
            </p:cNvPr>
            <p:cNvSpPr>
              <a:spLocks noChangeAspect="1"/>
            </p:cNvSpPr>
            <p:nvPr/>
          </p:nvSpPr>
          <p:spPr bwMode="auto">
            <a:xfrm>
              <a:off x="1760717"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50" name="Freeform 665">
              <a:extLst>
                <a:ext uri="{FF2B5EF4-FFF2-40B4-BE49-F238E27FC236}">
                  <a16:creationId xmlns:a16="http://schemas.microsoft.com/office/drawing/2014/main" id="{E0355A49-6C18-40D8-8F91-42EFF5810446}"/>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chemeClr val="accent1"/>
            </a:solidFill>
            <a:ln w="317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51" name="Rectangle 414">
              <a:extLst>
                <a:ext uri="{FF2B5EF4-FFF2-40B4-BE49-F238E27FC236}">
                  <a16:creationId xmlns:a16="http://schemas.microsoft.com/office/drawing/2014/main" id="{DF3BD4DF-E156-4D98-920A-B909E71EF0F7}"/>
                </a:ext>
              </a:extLst>
            </p:cNvPr>
            <p:cNvSpPr/>
            <p:nvPr/>
          </p:nvSpPr>
          <p:spPr>
            <a:xfrm>
              <a:off x="1759636" y="2367857"/>
              <a:ext cx="137160" cy="137160"/>
            </a:xfrm>
            <a:prstGeom prst="rect">
              <a:avLst/>
            </a:prstGeom>
            <a:solidFill>
              <a:srgbClr val="008DB0"/>
            </a:solidFill>
            <a:ln w="3175">
              <a:solidFill>
                <a:srgbClr val="008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pic>
        <p:nvPicPr>
          <p:cNvPr id="12" name="図 11">
            <a:extLst>
              <a:ext uri="{FF2B5EF4-FFF2-40B4-BE49-F238E27FC236}">
                <a16:creationId xmlns:a16="http://schemas.microsoft.com/office/drawing/2014/main" id="{6AF43226-66B0-4F4C-A8CD-57130AA80D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44644" y="4722129"/>
            <a:ext cx="3211119" cy="1695990"/>
          </a:xfrm>
          <a:prstGeom prst="rect">
            <a:avLst/>
          </a:prstGeom>
        </p:spPr>
      </p:pic>
      <p:sp>
        <p:nvSpPr>
          <p:cNvPr id="2" name="四角形: 角を丸くする 1">
            <a:extLst>
              <a:ext uri="{FF2B5EF4-FFF2-40B4-BE49-F238E27FC236}">
                <a16:creationId xmlns:a16="http://schemas.microsoft.com/office/drawing/2014/main" id="{6145329E-0238-405E-B285-186BB568F994}"/>
              </a:ext>
            </a:extLst>
          </p:cNvPr>
          <p:cNvSpPr/>
          <p:nvPr/>
        </p:nvSpPr>
        <p:spPr>
          <a:xfrm>
            <a:off x="152011" y="773722"/>
            <a:ext cx="11967254" cy="2879628"/>
          </a:xfrm>
          <a:prstGeom prst="roundRect">
            <a:avLst/>
          </a:prstGeom>
          <a:noFill/>
          <a:ln w="57150">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0" name="四角形: 角を丸くする 39">
            <a:extLst>
              <a:ext uri="{FF2B5EF4-FFF2-40B4-BE49-F238E27FC236}">
                <a16:creationId xmlns:a16="http://schemas.microsoft.com/office/drawing/2014/main" id="{3453A0F8-1910-4333-9A79-DDD41EF0A1FC}"/>
              </a:ext>
            </a:extLst>
          </p:cNvPr>
          <p:cNvSpPr/>
          <p:nvPr/>
        </p:nvSpPr>
        <p:spPr>
          <a:xfrm>
            <a:off x="152011" y="3787239"/>
            <a:ext cx="11967254" cy="2879628"/>
          </a:xfrm>
          <a:prstGeom prst="roundRect">
            <a:avLst/>
          </a:prstGeom>
          <a:no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1" name="正方形/長方形 40">
            <a:extLst>
              <a:ext uri="{FF2B5EF4-FFF2-40B4-BE49-F238E27FC236}">
                <a16:creationId xmlns:a16="http://schemas.microsoft.com/office/drawing/2014/main" id="{CF6D92DC-309F-4980-BF00-FFEB5C377CBF}"/>
              </a:ext>
            </a:extLst>
          </p:cNvPr>
          <p:cNvSpPr/>
          <p:nvPr/>
        </p:nvSpPr>
        <p:spPr>
          <a:xfrm>
            <a:off x="4901679" y="3961866"/>
            <a:ext cx="7217585" cy="50783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700" b="0" i="0" u="none" strike="noStrike" kern="1200" cap="none" spc="0" normalizeH="0" baseline="0" noProof="0" dirty="0">
                <a:ln>
                  <a:noFill/>
                </a:ln>
                <a:solidFill>
                  <a:srgbClr val="282828"/>
                </a:solidFill>
                <a:effectLst/>
                <a:uLnTx/>
                <a:uFillTx/>
                <a:latin typeface="CiscoSansTT ExtraLight"/>
                <a:ea typeface="ＭＳ Ｐゴシック" charset="0"/>
              </a:rPr>
              <a:t>主催者</a:t>
            </a:r>
            <a:r>
              <a:rPr kumimoji="0" lang="en-US" altLang="ja-JP" sz="2700" b="0" i="0" u="none" strike="noStrike" kern="1200" cap="none" spc="0" normalizeH="0" baseline="0" noProof="0" dirty="0">
                <a:ln>
                  <a:noFill/>
                </a:ln>
                <a:solidFill>
                  <a:srgbClr val="282828"/>
                </a:solidFill>
                <a:effectLst/>
                <a:uLnTx/>
                <a:uFillTx/>
                <a:latin typeface="CiscoSansTT ExtraLight"/>
                <a:ea typeface="ＭＳ Ｐゴシック" charset="0"/>
              </a:rPr>
              <a:t>:</a:t>
            </a:r>
            <a:r>
              <a:rPr kumimoji="0" lang="ja-JP" altLang="en-US" sz="2700" b="0" i="0" u="none" strike="noStrike" kern="1200" cap="none" spc="0" normalizeH="0" baseline="0" noProof="0" dirty="0">
                <a:ln>
                  <a:noFill/>
                </a:ln>
                <a:solidFill>
                  <a:srgbClr val="282828"/>
                </a:solidFill>
                <a:effectLst/>
                <a:uLnTx/>
                <a:uFillTx/>
                <a:latin typeface="CiscoSansTT ExtraLight"/>
                <a:ea typeface="ＭＳ Ｐゴシック" charset="0"/>
              </a:rPr>
              <a:t>現地＆リモート 参加者：現地＆リモート</a:t>
            </a:r>
          </a:p>
        </p:txBody>
      </p:sp>
    </p:spTree>
    <p:extLst>
      <p:ext uri="{BB962C8B-B14F-4D97-AF65-F5344CB8AC3E}">
        <p14:creationId xmlns:p14="http://schemas.microsoft.com/office/powerpoint/2010/main" val="299728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8" grpId="0"/>
      <p:bldP spid="2" grpId="0" animBg="1"/>
      <p:bldP spid="40" grpId="0" animBg="1"/>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ADC7D7-3BDD-426A-991F-900FA9CDE039}"/>
              </a:ext>
            </a:extLst>
          </p:cNvPr>
          <p:cNvSpPr txBox="1">
            <a:spLocks/>
          </p:cNvSpPr>
          <p:nvPr/>
        </p:nvSpPr>
        <p:spPr bwMode="auto">
          <a:xfrm>
            <a:off x="757086" y="6145671"/>
            <a:ext cx="4876579"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10:00-</a:t>
            </a:r>
            <a:r>
              <a:rPr kumimoji="1" lang="ja-JP" altLang="en-US" sz="2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 事業報告（現地社員）</a:t>
            </a:r>
          </a:p>
        </p:txBody>
      </p:sp>
      <p:pic>
        <p:nvPicPr>
          <p:cNvPr id="4" name="図 3" descr="ケーキ, 屋内, テーブル, 男 が含まれている画像&#10;&#10;自動的に生成された説明">
            <a:extLst>
              <a:ext uri="{FF2B5EF4-FFF2-40B4-BE49-F238E27FC236}">
                <a16:creationId xmlns:a16="http://schemas.microsoft.com/office/drawing/2014/main" id="{C8C97005-5CDB-48B0-9876-B15BC53382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8328" y="3094819"/>
            <a:ext cx="4506422" cy="2816514"/>
          </a:xfrm>
          <a:prstGeom prst="rect">
            <a:avLst/>
          </a:prstGeom>
        </p:spPr>
      </p:pic>
      <p:pic>
        <p:nvPicPr>
          <p:cNvPr id="7" name="図 6" descr="屋内, 天井, 民衆, 空港 が含まれている画像&#10;&#10;自動的に生成された説明">
            <a:extLst>
              <a:ext uri="{FF2B5EF4-FFF2-40B4-BE49-F238E27FC236}">
                <a16:creationId xmlns:a16="http://schemas.microsoft.com/office/drawing/2014/main" id="{85041ECB-6292-4ABE-B6BF-6C49539073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1912" y="3163848"/>
            <a:ext cx="4395976" cy="2747485"/>
          </a:xfrm>
          <a:prstGeom prst="rect">
            <a:avLst/>
          </a:prstGeom>
        </p:spPr>
      </p:pic>
      <p:sp>
        <p:nvSpPr>
          <p:cNvPr id="26" name="Title 1">
            <a:extLst>
              <a:ext uri="{FF2B5EF4-FFF2-40B4-BE49-F238E27FC236}">
                <a16:creationId xmlns:a16="http://schemas.microsoft.com/office/drawing/2014/main" id="{C5F95699-D8F9-4D07-924C-8AC30F16CCB6}"/>
              </a:ext>
            </a:extLst>
          </p:cNvPr>
          <p:cNvSpPr txBox="1">
            <a:spLocks/>
          </p:cNvSpPr>
          <p:nvPr/>
        </p:nvSpPr>
        <p:spPr bwMode="auto">
          <a:xfrm>
            <a:off x="6883471" y="6145672"/>
            <a:ext cx="4565463"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endParaRPr kumimoji="1" lang="ja-JP" altLang="en-US" sz="30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p:txBody>
      </p:sp>
      <p:sp>
        <p:nvSpPr>
          <p:cNvPr id="27" name="Title 1">
            <a:extLst>
              <a:ext uri="{FF2B5EF4-FFF2-40B4-BE49-F238E27FC236}">
                <a16:creationId xmlns:a16="http://schemas.microsoft.com/office/drawing/2014/main" id="{D9C72482-63F8-4CD3-A470-19E371304572}"/>
              </a:ext>
            </a:extLst>
          </p:cNvPr>
          <p:cNvSpPr txBox="1">
            <a:spLocks/>
          </p:cNvSpPr>
          <p:nvPr/>
        </p:nvSpPr>
        <p:spPr bwMode="auto">
          <a:xfrm>
            <a:off x="6206670" y="6145671"/>
            <a:ext cx="5626441"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0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　</a:t>
            </a:r>
            <a:r>
              <a:rPr kumimoji="1" lang="en-US" altLang="ja-JP" sz="2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11:00-</a:t>
            </a:r>
            <a:r>
              <a:rPr kumimoji="1" lang="ja-JP" altLang="en-US" sz="26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監査結果報告（リモート）</a:t>
            </a:r>
          </a:p>
        </p:txBody>
      </p:sp>
      <p:sp>
        <p:nvSpPr>
          <p:cNvPr id="28" name="Rectangle: Rounded Corners 56">
            <a:extLst>
              <a:ext uri="{FF2B5EF4-FFF2-40B4-BE49-F238E27FC236}">
                <a16:creationId xmlns:a16="http://schemas.microsoft.com/office/drawing/2014/main" id="{2A0C0DF9-F2C5-45C4-88E4-ACACF96E4249}"/>
              </a:ext>
            </a:extLst>
          </p:cNvPr>
          <p:cNvSpPr/>
          <p:nvPr/>
        </p:nvSpPr>
        <p:spPr>
          <a:xfrm>
            <a:off x="9055484" y="3851676"/>
            <a:ext cx="631127" cy="439974"/>
          </a:xfrm>
          <a:prstGeom prst="roundRect">
            <a:avLst/>
          </a:prstGeom>
          <a:no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eiryo"/>
              <a:cs typeface="+mn-cs"/>
            </a:endParaRPr>
          </a:p>
        </p:txBody>
      </p:sp>
      <p:sp>
        <p:nvSpPr>
          <p:cNvPr id="29" name="Rectangle: Rounded Corners 56">
            <a:extLst>
              <a:ext uri="{FF2B5EF4-FFF2-40B4-BE49-F238E27FC236}">
                <a16:creationId xmlns:a16="http://schemas.microsoft.com/office/drawing/2014/main" id="{72ED4E2C-0CA1-4CED-9653-CE8335F0996A}"/>
              </a:ext>
            </a:extLst>
          </p:cNvPr>
          <p:cNvSpPr/>
          <p:nvPr/>
        </p:nvSpPr>
        <p:spPr>
          <a:xfrm>
            <a:off x="1547446" y="4133405"/>
            <a:ext cx="773723" cy="1135463"/>
          </a:xfrm>
          <a:prstGeom prst="roundRect">
            <a:avLst/>
          </a:prstGeom>
          <a:no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eiryo"/>
              <a:cs typeface="+mn-cs"/>
            </a:endParaRPr>
          </a:p>
        </p:txBody>
      </p:sp>
      <p:grpSp>
        <p:nvGrpSpPr>
          <p:cNvPr id="30" name="Group 15">
            <a:extLst>
              <a:ext uri="{FF2B5EF4-FFF2-40B4-BE49-F238E27FC236}">
                <a16:creationId xmlns:a16="http://schemas.microsoft.com/office/drawing/2014/main" id="{D787C699-79FD-4DA6-877A-029A2038A7E4}"/>
              </a:ext>
            </a:extLst>
          </p:cNvPr>
          <p:cNvGrpSpPr/>
          <p:nvPr/>
        </p:nvGrpSpPr>
        <p:grpSpPr>
          <a:xfrm>
            <a:off x="5191877" y="4109352"/>
            <a:ext cx="1560987" cy="718417"/>
            <a:chOff x="2485537" y="1200355"/>
            <a:chExt cx="1209762" cy="523253"/>
          </a:xfrm>
        </p:grpSpPr>
        <p:sp>
          <p:nvSpPr>
            <p:cNvPr id="32" name="Freeform 123">
              <a:extLst>
                <a:ext uri="{FF2B5EF4-FFF2-40B4-BE49-F238E27FC236}">
                  <a16:creationId xmlns:a16="http://schemas.microsoft.com/office/drawing/2014/main" id="{4271BE9C-2D67-4108-91B6-EDADD21761A1}"/>
                </a:ext>
              </a:extLst>
            </p:cNvPr>
            <p:cNvSpPr>
              <a:spLocks/>
            </p:cNvSpPr>
            <p:nvPr/>
          </p:nvSpPr>
          <p:spPr bwMode="auto">
            <a:xfrm>
              <a:off x="2485537" y="1378029"/>
              <a:ext cx="1007437" cy="167906"/>
            </a:xfrm>
            <a:custGeom>
              <a:avLst/>
              <a:gdLst>
                <a:gd name="T0" fmla="*/ 179 w 2166"/>
                <a:gd name="T1" fmla="*/ 361 h 361"/>
                <a:gd name="T2" fmla="*/ 1985 w 2166"/>
                <a:gd name="T3" fmla="*/ 361 h 361"/>
                <a:gd name="T4" fmla="*/ 2166 w 2166"/>
                <a:gd name="T5" fmla="*/ 179 h 361"/>
                <a:gd name="T6" fmla="*/ 1987 w 2166"/>
                <a:gd name="T7" fmla="*/ 0 h 361"/>
                <a:gd name="T8" fmla="*/ 181 w 2166"/>
                <a:gd name="T9" fmla="*/ 0 h 361"/>
                <a:gd name="T10" fmla="*/ 143 w 2166"/>
                <a:gd name="T11" fmla="*/ 2 h 361"/>
                <a:gd name="T12" fmla="*/ 78 w 2166"/>
                <a:gd name="T13" fmla="*/ 29 h 361"/>
                <a:gd name="T14" fmla="*/ 29 w 2166"/>
                <a:gd name="T15" fmla="*/ 80 h 361"/>
                <a:gd name="T16" fmla="*/ 2 w 2166"/>
                <a:gd name="T17" fmla="*/ 143 h 361"/>
                <a:gd name="T18" fmla="*/ 0 w 2166"/>
                <a:gd name="T19" fmla="*/ 181 h 361"/>
                <a:gd name="T20" fmla="*/ 0 w 2166"/>
                <a:gd name="T21" fmla="*/ 202 h 361"/>
                <a:gd name="T22" fmla="*/ 10 w 2166"/>
                <a:gd name="T23" fmla="*/ 245 h 361"/>
                <a:gd name="T24" fmla="*/ 42 w 2166"/>
                <a:gd name="T25" fmla="*/ 299 h 361"/>
                <a:gd name="T26" fmla="*/ 74 w 2166"/>
                <a:gd name="T27" fmla="*/ 327 h 361"/>
                <a:gd name="T28" fmla="*/ 97 w 2166"/>
                <a:gd name="T29" fmla="*/ 342 h 361"/>
                <a:gd name="T30" fmla="*/ 150 w 2166"/>
                <a:gd name="T31" fmla="*/ 358 h 361"/>
                <a:gd name="T32" fmla="*/ 179 w 2166"/>
                <a:gd name="T33"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6" h="361">
                  <a:moveTo>
                    <a:pt x="179" y="361"/>
                  </a:moveTo>
                  <a:lnTo>
                    <a:pt x="1985" y="361"/>
                  </a:lnTo>
                  <a:lnTo>
                    <a:pt x="2166" y="179"/>
                  </a:lnTo>
                  <a:lnTo>
                    <a:pt x="1987" y="0"/>
                  </a:lnTo>
                  <a:lnTo>
                    <a:pt x="181" y="0"/>
                  </a:lnTo>
                  <a:lnTo>
                    <a:pt x="143" y="2"/>
                  </a:lnTo>
                  <a:lnTo>
                    <a:pt x="78" y="29"/>
                  </a:lnTo>
                  <a:lnTo>
                    <a:pt x="29" y="80"/>
                  </a:lnTo>
                  <a:lnTo>
                    <a:pt x="2" y="143"/>
                  </a:lnTo>
                  <a:lnTo>
                    <a:pt x="0" y="181"/>
                  </a:lnTo>
                  <a:lnTo>
                    <a:pt x="0" y="202"/>
                  </a:lnTo>
                  <a:lnTo>
                    <a:pt x="10" y="245"/>
                  </a:lnTo>
                  <a:lnTo>
                    <a:pt x="42" y="299"/>
                  </a:lnTo>
                  <a:lnTo>
                    <a:pt x="74" y="327"/>
                  </a:lnTo>
                  <a:lnTo>
                    <a:pt x="97" y="342"/>
                  </a:lnTo>
                  <a:lnTo>
                    <a:pt x="150" y="358"/>
                  </a:lnTo>
                  <a:lnTo>
                    <a:pt x="179" y="36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nvGrpSpPr>
            <p:cNvPr id="33" name="Group 14">
              <a:extLst>
                <a:ext uri="{FF2B5EF4-FFF2-40B4-BE49-F238E27FC236}">
                  <a16:creationId xmlns:a16="http://schemas.microsoft.com/office/drawing/2014/main" id="{B13D6F03-C517-4A49-8D91-A65F24AEDF55}"/>
                </a:ext>
              </a:extLst>
            </p:cNvPr>
            <p:cNvGrpSpPr/>
            <p:nvPr/>
          </p:nvGrpSpPr>
          <p:grpSpPr>
            <a:xfrm>
              <a:off x="3350649" y="1200355"/>
              <a:ext cx="344650" cy="523253"/>
              <a:chOff x="3350649" y="1200355"/>
              <a:chExt cx="344650" cy="523253"/>
            </a:xfrm>
          </p:grpSpPr>
          <p:sp>
            <p:nvSpPr>
              <p:cNvPr id="34" name="Freeform 124">
                <a:extLst>
                  <a:ext uri="{FF2B5EF4-FFF2-40B4-BE49-F238E27FC236}">
                    <a16:creationId xmlns:a16="http://schemas.microsoft.com/office/drawing/2014/main" id="{7A318AE0-52E0-4632-8CD7-6C86B59DE818}"/>
                  </a:ext>
                </a:extLst>
              </p:cNvPr>
              <p:cNvSpPr>
                <a:spLocks/>
              </p:cNvSpPr>
              <p:nvPr/>
            </p:nvSpPr>
            <p:spPr bwMode="auto">
              <a:xfrm>
                <a:off x="3350649" y="1523144"/>
                <a:ext cx="318138" cy="200464"/>
              </a:xfrm>
              <a:custGeom>
                <a:avLst/>
                <a:gdLst>
                  <a:gd name="T0" fmla="*/ 177 w 684"/>
                  <a:gd name="T1" fmla="*/ 431 h 431"/>
                  <a:gd name="T2" fmla="*/ 213 w 684"/>
                  <a:gd name="T3" fmla="*/ 428 h 431"/>
                  <a:gd name="T4" fmla="*/ 279 w 684"/>
                  <a:gd name="T5" fmla="*/ 403 h 431"/>
                  <a:gd name="T6" fmla="*/ 306 w 684"/>
                  <a:gd name="T7" fmla="*/ 378 h 431"/>
                  <a:gd name="T8" fmla="*/ 684 w 684"/>
                  <a:gd name="T9" fmla="*/ 0 h 431"/>
                  <a:gd name="T10" fmla="*/ 653 w 684"/>
                  <a:gd name="T11" fmla="*/ 25 h 431"/>
                  <a:gd name="T12" fmla="*/ 619 w 684"/>
                  <a:gd name="T13" fmla="*/ 38 h 431"/>
                  <a:gd name="T14" fmla="*/ 591 w 684"/>
                  <a:gd name="T15" fmla="*/ 46 h 431"/>
                  <a:gd name="T16" fmla="*/ 562 w 684"/>
                  <a:gd name="T17" fmla="*/ 49 h 431"/>
                  <a:gd name="T18" fmla="*/ 125 w 684"/>
                  <a:gd name="T19" fmla="*/ 49 h 431"/>
                  <a:gd name="T20" fmla="*/ 125 w 684"/>
                  <a:gd name="T21" fmla="*/ 49 h 431"/>
                  <a:gd name="T22" fmla="*/ 127 w 684"/>
                  <a:gd name="T23" fmla="*/ 49 h 431"/>
                  <a:gd name="T24" fmla="*/ 51 w 684"/>
                  <a:gd name="T25" fmla="*/ 125 h 431"/>
                  <a:gd name="T26" fmla="*/ 28 w 684"/>
                  <a:gd name="T27" fmla="*/ 152 h 431"/>
                  <a:gd name="T28" fmla="*/ 0 w 684"/>
                  <a:gd name="T29" fmla="*/ 217 h 431"/>
                  <a:gd name="T30" fmla="*/ 0 w 684"/>
                  <a:gd name="T31" fmla="*/ 287 h 431"/>
                  <a:gd name="T32" fmla="*/ 28 w 684"/>
                  <a:gd name="T33" fmla="*/ 350 h 431"/>
                  <a:gd name="T34" fmla="*/ 51 w 684"/>
                  <a:gd name="T35" fmla="*/ 380 h 431"/>
                  <a:gd name="T36" fmla="*/ 53 w 684"/>
                  <a:gd name="T37" fmla="*/ 380 h 431"/>
                  <a:gd name="T38" fmla="*/ 55 w 684"/>
                  <a:gd name="T39" fmla="*/ 382 h 431"/>
                  <a:gd name="T40" fmla="*/ 82 w 684"/>
                  <a:gd name="T41" fmla="*/ 405 h 431"/>
                  <a:gd name="T42" fmla="*/ 146 w 684"/>
                  <a:gd name="T43" fmla="*/ 428 h 431"/>
                  <a:gd name="T44" fmla="*/ 177 w 684"/>
                  <a:gd name="T45"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431">
                    <a:moveTo>
                      <a:pt x="177" y="431"/>
                    </a:moveTo>
                    <a:lnTo>
                      <a:pt x="213" y="428"/>
                    </a:lnTo>
                    <a:lnTo>
                      <a:pt x="279" y="403"/>
                    </a:lnTo>
                    <a:lnTo>
                      <a:pt x="306" y="378"/>
                    </a:lnTo>
                    <a:lnTo>
                      <a:pt x="684" y="0"/>
                    </a:lnTo>
                    <a:lnTo>
                      <a:pt x="653" y="25"/>
                    </a:lnTo>
                    <a:lnTo>
                      <a:pt x="619" y="38"/>
                    </a:lnTo>
                    <a:lnTo>
                      <a:pt x="591" y="46"/>
                    </a:lnTo>
                    <a:lnTo>
                      <a:pt x="562" y="49"/>
                    </a:lnTo>
                    <a:lnTo>
                      <a:pt x="125" y="49"/>
                    </a:lnTo>
                    <a:lnTo>
                      <a:pt x="125" y="49"/>
                    </a:lnTo>
                    <a:lnTo>
                      <a:pt x="127" y="49"/>
                    </a:lnTo>
                    <a:lnTo>
                      <a:pt x="51" y="125"/>
                    </a:lnTo>
                    <a:lnTo>
                      <a:pt x="28" y="152"/>
                    </a:lnTo>
                    <a:lnTo>
                      <a:pt x="0" y="217"/>
                    </a:lnTo>
                    <a:lnTo>
                      <a:pt x="0" y="287"/>
                    </a:lnTo>
                    <a:lnTo>
                      <a:pt x="28" y="350"/>
                    </a:lnTo>
                    <a:lnTo>
                      <a:pt x="51" y="380"/>
                    </a:lnTo>
                    <a:lnTo>
                      <a:pt x="53" y="380"/>
                    </a:lnTo>
                    <a:lnTo>
                      <a:pt x="55" y="382"/>
                    </a:lnTo>
                    <a:lnTo>
                      <a:pt x="82" y="405"/>
                    </a:lnTo>
                    <a:lnTo>
                      <a:pt x="146" y="428"/>
                    </a:lnTo>
                    <a:lnTo>
                      <a:pt x="177" y="43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5" name="Freeform 125">
                <a:extLst>
                  <a:ext uri="{FF2B5EF4-FFF2-40B4-BE49-F238E27FC236}">
                    <a16:creationId xmlns:a16="http://schemas.microsoft.com/office/drawing/2014/main" id="{58A046CA-D540-47F3-9FD3-2369BE322781}"/>
                  </a:ext>
                </a:extLst>
              </p:cNvPr>
              <p:cNvSpPr>
                <a:spLocks/>
              </p:cNvSpPr>
              <p:nvPr/>
            </p:nvSpPr>
            <p:spPr bwMode="auto">
              <a:xfrm>
                <a:off x="3408789" y="1461284"/>
                <a:ext cx="229766" cy="84651"/>
              </a:xfrm>
              <a:custGeom>
                <a:avLst/>
                <a:gdLst>
                  <a:gd name="T0" fmla="*/ 0 w 494"/>
                  <a:gd name="T1" fmla="*/ 182 h 182"/>
                  <a:gd name="T2" fmla="*/ 437 w 494"/>
                  <a:gd name="T3" fmla="*/ 182 h 182"/>
                  <a:gd name="T4" fmla="*/ 466 w 494"/>
                  <a:gd name="T5" fmla="*/ 179 h 182"/>
                  <a:gd name="T6" fmla="*/ 494 w 494"/>
                  <a:gd name="T7" fmla="*/ 171 h 182"/>
                  <a:gd name="T8" fmla="*/ 464 w 494"/>
                  <a:gd name="T9" fmla="*/ 179 h 182"/>
                  <a:gd name="T10" fmla="*/ 437 w 494"/>
                  <a:gd name="T11" fmla="*/ 182 h 182"/>
                  <a:gd name="T12" fmla="*/ 401 w 494"/>
                  <a:gd name="T13" fmla="*/ 179 h 182"/>
                  <a:gd name="T14" fmla="*/ 335 w 494"/>
                  <a:gd name="T15" fmla="*/ 152 h 182"/>
                  <a:gd name="T16" fmla="*/ 308 w 494"/>
                  <a:gd name="T17" fmla="*/ 129 h 182"/>
                  <a:gd name="T18" fmla="*/ 181 w 494"/>
                  <a:gd name="T19" fmla="*/ 0 h 182"/>
                  <a:gd name="T20" fmla="*/ 0 w 494"/>
                  <a:gd name="T21" fmla="*/ 182 h 182"/>
                  <a:gd name="T22" fmla="*/ 0 w 494"/>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82">
                    <a:moveTo>
                      <a:pt x="0" y="182"/>
                    </a:moveTo>
                    <a:lnTo>
                      <a:pt x="437" y="182"/>
                    </a:lnTo>
                    <a:lnTo>
                      <a:pt x="466" y="179"/>
                    </a:lnTo>
                    <a:lnTo>
                      <a:pt x="494" y="171"/>
                    </a:lnTo>
                    <a:lnTo>
                      <a:pt x="464" y="179"/>
                    </a:lnTo>
                    <a:lnTo>
                      <a:pt x="437" y="182"/>
                    </a:lnTo>
                    <a:lnTo>
                      <a:pt x="401" y="179"/>
                    </a:lnTo>
                    <a:lnTo>
                      <a:pt x="335" y="152"/>
                    </a:lnTo>
                    <a:lnTo>
                      <a:pt x="308" y="129"/>
                    </a:lnTo>
                    <a:lnTo>
                      <a:pt x="181" y="0"/>
                    </a:lnTo>
                    <a:lnTo>
                      <a:pt x="0" y="182"/>
                    </a:lnTo>
                    <a:lnTo>
                      <a:pt x="0"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7" name="Freeform 126">
                <a:extLst>
                  <a:ext uri="{FF2B5EF4-FFF2-40B4-BE49-F238E27FC236}">
                    <a16:creationId xmlns:a16="http://schemas.microsoft.com/office/drawing/2014/main" id="{6170DF7C-2B76-4D76-AD0F-A2E555DBFC95}"/>
                  </a:ext>
                </a:extLst>
              </p:cNvPr>
              <p:cNvSpPr>
                <a:spLocks/>
              </p:cNvSpPr>
              <p:nvPr/>
            </p:nvSpPr>
            <p:spPr bwMode="auto">
              <a:xfrm>
                <a:off x="3350649" y="1200355"/>
                <a:ext cx="318138" cy="199069"/>
              </a:xfrm>
              <a:custGeom>
                <a:avLst/>
                <a:gdLst>
                  <a:gd name="T0" fmla="*/ 684 w 684"/>
                  <a:gd name="T1" fmla="*/ 428 h 428"/>
                  <a:gd name="T2" fmla="*/ 306 w 684"/>
                  <a:gd name="T3" fmla="*/ 51 h 428"/>
                  <a:gd name="T4" fmla="*/ 296 w 684"/>
                  <a:gd name="T5" fmla="*/ 42 h 428"/>
                  <a:gd name="T6" fmla="*/ 285 w 684"/>
                  <a:gd name="T7" fmla="*/ 34 h 428"/>
                  <a:gd name="T8" fmla="*/ 262 w 684"/>
                  <a:gd name="T9" fmla="*/ 19 h 428"/>
                  <a:gd name="T10" fmla="*/ 207 w 684"/>
                  <a:gd name="T11" fmla="*/ 0 h 428"/>
                  <a:gd name="T12" fmla="*/ 180 w 684"/>
                  <a:gd name="T13" fmla="*/ 0 h 428"/>
                  <a:gd name="T14" fmla="*/ 144 w 684"/>
                  <a:gd name="T15" fmla="*/ 2 h 428"/>
                  <a:gd name="T16" fmla="*/ 80 w 684"/>
                  <a:gd name="T17" fmla="*/ 27 h 428"/>
                  <a:gd name="T18" fmla="*/ 51 w 684"/>
                  <a:gd name="T19" fmla="*/ 53 h 428"/>
                  <a:gd name="T20" fmla="*/ 28 w 684"/>
                  <a:gd name="T21" fmla="*/ 80 h 428"/>
                  <a:gd name="T22" fmla="*/ 0 w 684"/>
                  <a:gd name="T23" fmla="*/ 145 h 428"/>
                  <a:gd name="T24" fmla="*/ 0 w 684"/>
                  <a:gd name="T25" fmla="*/ 215 h 428"/>
                  <a:gd name="T26" fmla="*/ 28 w 684"/>
                  <a:gd name="T27" fmla="*/ 281 h 428"/>
                  <a:gd name="T28" fmla="*/ 51 w 684"/>
                  <a:gd name="T29" fmla="*/ 308 h 428"/>
                  <a:gd name="T30" fmla="*/ 125 w 684"/>
                  <a:gd name="T31" fmla="*/ 382 h 428"/>
                  <a:gd name="T32" fmla="*/ 562 w 684"/>
                  <a:gd name="T33" fmla="*/ 382 h 428"/>
                  <a:gd name="T34" fmla="*/ 562 w 684"/>
                  <a:gd name="T35" fmla="*/ 382 h 428"/>
                  <a:gd name="T36" fmla="*/ 562 w 684"/>
                  <a:gd name="T37" fmla="*/ 382 h 428"/>
                  <a:gd name="T38" fmla="*/ 593 w 684"/>
                  <a:gd name="T39" fmla="*/ 384 h 428"/>
                  <a:gd name="T40" fmla="*/ 657 w 684"/>
                  <a:gd name="T41" fmla="*/ 407 h 428"/>
                  <a:gd name="T42" fmla="*/ 684 w 684"/>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28">
                    <a:moveTo>
                      <a:pt x="684" y="428"/>
                    </a:moveTo>
                    <a:lnTo>
                      <a:pt x="306" y="51"/>
                    </a:lnTo>
                    <a:lnTo>
                      <a:pt x="296" y="42"/>
                    </a:lnTo>
                    <a:lnTo>
                      <a:pt x="285" y="34"/>
                    </a:lnTo>
                    <a:lnTo>
                      <a:pt x="262" y="19"/>
                    </a:lnTo>
                    <a:lnTo>
                      <a:pt x="207" y="0"/>
                    </a:lnTo>
                    <a:lnTo>
                      <a:pt x="180" y="0"/>
                    </a:lnTo>
                    <a:lnTo>
                      <a:pt x="144" y="2"/>
                    </a:lnTo>
                    <a:lnTo>
                      <a:pt x="80" y="27"/>
                    </a:lnTo>
                    <a:lnTo>
                      <a:pt x="51" y="53"/>
                    </a:lnTo>
                    <a:lnTo>
                      <a:pt x="28" y="80"/>
                    </a:lnTo>
                    <a:lnTo>
                      <a:pt x="0" y="145"/>
                    </a:lnTo>
                    <a:lnTo>
                      <a:pt x="0" y="215"/>
                    </a:lnTo>
                    <a:lnTo>
                      <a:pt x="28" y="281"/>
                    </a:lnTo>
                    <a:lnTo>
                      <a:pt x="51" y="308"/>
                    </a:lnTo>
                    <a:lnTo>
                      <a:pt x="125" y="382"/>
                    </a:lnTo>
                    <a:lnTo>
                      <a:pt x="562" y="382"/>
                    </a:lnTo>
                    <a:lnTo>
                      <a:pt x="562" y="382"/>
                    </a:lnTo>
                    <a:lnTo>
                      <a:pt x="562" y="382"/>
                    </a:lnTo>
                    <a:lnTo>
                      <a:pt x="593" y="384"/>
                    </a:lnTo>
                    <a:lnTo>
                      <a:pt x="657" y="407"/>
                    </a:lnTo>
                    <a:lnTo>
                      <a:pt x="684"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8" name="Freeform 127">
                <a:extLst>
                  <a:ext uri="{FF2B5EF4-FFF2-40B4-BE49-F238E27FC236}">
                    <a16:creationId xmlns:a16="http://schemas.microsoft.com/office/drawing/2014/main" id="{E0E407DD-42E0-4E17-A5B2-4B6AC57DBFBC}"/>
                  </a:ext>
                </a:extLst>
              </p:cNvPr>
              <p:cNvSpPr>
                <a:spLocks/>
              </p:cNvSpPr>
              <p:nvPr/>
            </p:nvSpPr>
            <p:spPr bwMode="auto">
              <a:xfrm>
                <a:off x="3408789" y="1378029"/>
                <a:ext cx="203255" cy="83256"/>
              </a:xfrm>
              <a:custGeom>
                <a:avLst/>
                <a:gdLst>
                  <a:gd name="T0" fmla="*/ 181 w 437"/>
                  <a:gd name="T1" fmla="*/ 179 h 179"/>
                  <a:gd name="T2" fmla="*/ 308 w 437"/>
                  <a:gd name="T3" fmla="*/ 53 h 179"/>
                  <a:gd name="T4" fmla="*/ 335 w 437"/>
                  <a:gd name="T5" fmla="*/ 27 h 179"/>
                  <a:gd name="T6" fmla="*/ 401 w 437"/>
                  <a:gd name="T7" fmla="*/ 2 h 179"/>
                  <a:gd name="T8" fmla="*/ 437 w 437"/>
                  <a:gd name="T9" fmla="*/ 0 h 179"/>
                  <a:gd name="T10" fmla="*/ 437 w 437"/>
                  <a:gd name="T11" fmla="*/ 0 h 179"/>
                  <a:gd name="T12" fmla="*/ 0 w 437"/>
                  <a:gd name="T13" fmla="*/ 0 h 179"/>
                  <a:gd name="T14" fmla="*/ 2 w 437"/>
                  <a:gd name="T15" fmla="*/ 0 h 179"/>
                  <a:gd name="T16" fmla="*/ 2 w 437"/>
                  <a:gd name="T17" fmla="*/ 0 h 179"/>
                  <a:gd name="T18" fmla="*/ 181 w 437"/>
                  <a:gd name="T19" fmla="*/ 179 h 179"/>
                  <a:gd name="T20" fmla="*/ 181 w 437"/>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179">
                    <a:moveTo>
                      <a:pt x="181" y="179"/>
                    </a:moveTo>
                    <a:lnTo>
                      <a:pt x="308" y="53"/>
                    </a:lnTo>
                    <a:lnTo>
                      <a:pt x="335" y="27"/>
                    </a:lnTo>
                    <a:lnTo>
                      <a:pt x="401" y="2"/>
                    </a:lnTo>
                    <a:lnTo>
                      <a:pt x="437" y="0"/>
                    </a:lnTo>
                    <a:lnTo>
                      <a:pt x="437" y="0"/>
                    </a:lnTo>
                    <a:lnTo>
                      <a:pt x="0" y="0"/>
                    </a:lnTo>
                    <a:lnTo>
                      <a:pt x="2" y="0"/>
                    </a:lnTo>
                    <a:lnTo>
                      <a:pt x="2" y="0"/>
                    </a:lnTo>
                    <a:lnTo>
                      <a:pt x="181" y="179"/>
                    </a:lnTo>
                    <a:lnTo>
                      <a:pt x="181"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39" name="Freeform 128">
                <a:extLst>
                  <a:ext uri="{FF2B5EF4-FFF2-40B4-BE49-F238E27FC236}">
                    <a16:creationId xmlns:a16="http://schemas.microsoft.com/office/drawing/2014/main" id="{74E443CE-68B7-4A21-B667-9D6445E37914}"/>
                  </a:ext>
                </a:extLst>
              </p:cNvPr>
              <p:cNvSpPr>
                <a:spLocks/>
              </p:cNvSpPr>
              <p:nvPr/>
            </p:nvSpPr>
            <p:spPr bwMode="auto">
              <a:xfrm>
                <a:off x="3408789" y="1378029"/>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sp>
            <p:nvSpPr>
              <p:cNvPr id="40" name="Freeform 129">
                <a:extLst>
                  <a:ext uri="{FF2B5EF4-FFF2-40B4-BE49-F238E27FC236}">
                    <a16:creationId xmlns:a16="http://schemas.microsoft.com/office/drawing/2014/main" id="{2C0D8D8E-3CF8-4F1D-AC6F-5F960006D346}"/>
                  </a:ext>
                </a:extLst>
              </p:cNvPr>
              <p:cNvSpPr>
                <a:spLocks/>
              </p:cNvSpPr>
              <p:nvPr/>
            </p:nvSpPr>
            <p:spPr bwMode="auto">
              <a:xfrm>
                <a:off x="3492974" y="1378029"/>
                <a:ext cx="202325" cy="167906"/>
              </a:xfrm>
              <a:custGeom>
                <a:avLst/>
                <a:gdLst>
                  <a:gd name="T0" fmla="*/ 127 w 435"/>
                  <a:gd name="T1" fmla="*/ 308 h 361"/>
                  <a:gd name="T2" fmla="*/ 154 w 435"/>
                  <a:gd name="T3" fmla="*/ 331 h 361"/>
                  <a:gd name="T4" fmla="*/ 220 w 435"/>
                  <a:gd name="T5" fmla="*/ 358 h 361"/>
                  <a:gd name="T6" fmla="*/ 256 w 435"/>
                  <a:gd name="T7" fmla="*/ 361 h 361"/>
                  <a:gd name="T8" fmla="*/ 283 w 435"/>
                  <a:gd name="T9" fmla="*/ 358 h 361"/>
                  <a:gd name="T10" fmla="*/ 313 w 435"/>
                  <a:gd name="T11" fmla="*/ 350 h 361"/>
                  <a:gd name="T12" fmla="*/ 319 w 435"/>
                  <a:gd name="T13" fmla="*/ 348 h 361"/>
                  <a:gd name="T14" fmla="*/ 325 w 435"/>
                  <a:gd name="T15" fmla="*/ 346 h 361"/>
                  <a:gd name="T16" fmla="*/ 330 w 435"/>
                  <a:gd name="T17" fmla="*/ 344 h 361"/>
                  <a:gd name="T18" fmla="*/ 334 w 435"/>
                  <a:gd name="T19" fmla="*/ 342 h 361"/>
                  <a:gd name="T20" fmla="*/ 336 w 435"/>
                  <a:gd name="T21" fmla="*/ 342 h 361"/>
                  <a:gd name="T22" fmla="*/ 336 w 435"/>
                  <a:gd name="T23" fmla="*/ 340 h 361"/>
                  <a:gd name="T24" fmla="*/ 359 w 435"/>
                  <a:gd name="T25" fmla="*/ 329 h 361"/>
                  <a:gd name="T26" fmla="*/ 378 w 435"/>
                  <a:gd name="T27" fmla="*/ 312 h 361"/>
                  <a:gd name="T28" fmla="*/ 382 w 435"/>
                  <a:gd name="T29" fmla="*/ 308 h 361"/>
                  <a:gd name="T30" fmla="*/ 399 w 435"/>
                  <a:gd name="T31" fmla="*/ 289 h 361"/>
                  <a:gd name="T32" fmla="*/ 423 w 435"/>
                  <a:gd name="T33" fmla="*/ 249 h 361"/>
                  <a:gd name="T34" fmla="*/ 429 w 435"/>
                  <a:gd name="T35" fmla="*/ 226 h 361"/>
                  <a:gd name="T36" fmla="*/ 431 w 435"/>
                  <a:gd name="T37" fmla="*/ 219 h 361"/>
                  <a:gd name="T38" fmla="*/ 433 w 435"/>
                  <a:gd name="T39" fmla="*/ 215 h 361"/>
                  <a:gd name="T40" fmla="*/ 435 w 435"/>
                  <a:gd name="T41" fmla="*/ 196 h 361"/>
                  <a:gd name="T42" fmla="*/ 435 w 435"/>
                  <a:gd name="T43" fmla="*/ 179 h 361"/>
                  <a:gd name="T44" fmla="*/ 435 w 435"/>
                  <a:gd name="T45" fmla="*/ 175 h 361"/>
                  <a:gd name="T46" fmla="*/ 435 w 435"/>
                  <a:gd name="T47" fmla="*/ 171 h 361"/>
                  <a:gd name="T48" fmla="*/ 435 w 435"/>
                  <a:gd name="T49" fmla="*/ 171 h 361"/>
                  <a:gd name="T50" fmla="*/ 435 w 435"/>
                  <a:gd name="T51" fmla="*/ 169 h 361"/>
                  <a:gd name="T52" fmla="*/ 435 w 435"/>
                  <a:gd name="T53" fmla="*/ 169 h 361"/>
                  <a:gd name="T54" fmla="*/ 435 w 435"/>
                  <a:gd name="T55" fmla="*/ 169 h 361"/>
                  <a:gd name="T56" fmla="*/ 435 w 435"/>
                  <a:gd name="T57" fmla="*/ 169 h 361"/>
                  <a:gd name="T58" fmla="*/ 435 w 435"/>
                  <a:gd name="T59" fmla="*/ 169 h 361"/>
                  <a:gd name="T60" fmla="*/ 435 w 435"/>
                  <a:gd name="T61" fmla="*/ 160 h 361"/>
                  <a:gd name="T62" fmla="*/ 433 w 435"/>
                  <a:gd name="T63" fmla="*/ 152 h 361"/>
                  <a:gd name="T64" fmla="*/ 433 w 435"/>
                  <a:gd name="T65" fmla="*/ 150 h 361"/>
                  <a:gd name="T66" fmla="*/ 433 w 435"/>
                  <a:gd name="T67" fmla="*/ 147 h 361"/>
                  <a:gd name="T68" fmla="*/ 431 w 435"/>
                  <a:gd name="T69" fmla="*/ 141 h 361"/>
                  <a:gd name="T70" fmla="*/ 429 w 435"/>
                  <a:gd name="T71" fmla="*/ 135 h 361"/>
                  <a:gd name="T72" fmla="*/ 429 w 435"/>
                  <a:gd name="T73" fmla="*/ 133 h 361"/>
                  <a:gd name="T74" fmla="*/ 429 w 435"/>
                  <a:gd name="T75" fmla="*/ 133 h 361"/>
                  <a:gd name="T76" fmla="*/ 423 w 435"/>
                  <a:gd name="T77" fmla="*/ 112 h 361"/>
                  <a:gd name="T78" fmla="*/ 399 w 435"/>
                  <a:gd name="T79" fmla="*/ 69 h 361"/>
                  <a:gd name="T80" fmla="*/ 382 w 435"/>
                  <a:gd name="T81" fmla="*/ 53 h 361"/>
                  <a:gd name="T82" fmla="*/ 378 w 435"/>
                  <a:gd name="T83" fmla="*/ 46 h 361"/>
                  <a:gd name="T84" fmla="*/ 355 w 435"/>
                  <a:gd name="T85" fmla="*/ 27 h 361"/>
                  <a:gd name="T86" fmla="*/ 302 w 435"/>
                  <a:gd name="T87" fmla="*/ 4 h 361"/>
                  <a:gd name="T88" fmla="*/ 275 w 435"/>
                  <a:gd name="T89" fmla="*/ 0 h 361"/>
                  <a:gd name="T90" fmla="*/ 273 w 435"/>
                  <a:gd name="T91" fmla="*/ 0 h 361"/>
                  <a:gd name="T92" fmla="*/ 273 w 435"/>
                  <a:gd name="T93" fmla="*/ 0 h 361"/>
                  <a:gd name="T94" fmla="*/ 264 w 435"/>
                  <a:gd name="T95" fmla="*/ 0 h 361"/>
                  <a:gd name="T96" fmla="*/ 256 w 435"/>
                  <a:gd name="T97" fmla="*/ 0 h 361"/>
                  <a:gd name="T98" fmla="*/ 256 w 435"/>
                  <a:gd name="T99" fmla="*/ 0 h 361"/>
                  <a:gd name="T100" fmla="*/ 220 w 435"/>
                  <a:gd name="T101" fmla="*/ 2 h 361"/>
                  <a:gd name="T102" fmla="*/ 154 w 435"/>
                  <a:gd name="T103" fmla="*/ 27 h 361"/>
                  <a:gd name="T104" fmla="*/ 127 w 435"/>
                  <a:gd name="T105" fmla="*/ 53 h 361"/>
                  <a:gd name="T106" fmla="*/ 0 w 435"/>
                  <a:gd name="T107" fmla="*/ 179 h 361"/>
                  <a:gd name="T108" fmla="*/ 127 w 435"/>
                  <a:gd name="T109"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5" h="361">
                    <a:moveTo>
                      <a:pt x="127" y="308"/>
                    </a:moveTo>
                    <a:lnTo>
                      <a:pt x="154" y="331"/>
                    </a:lnTo>
                    <a:lnTo>
                      <a:pt x="220" y="358"/>
                    </a:lnTo>
                    <a:lnTo>
                      <a:pt x="256" y="361"/>
                    </a:lnTo>
                    <a:lnTo>
                      <a:pt x="283" y="358"/>
                    </a:lnTo>
                    <a:lnTo>
                      <a:pt x="313" y="350"/>
                    </a:lnTo>
                    <a:lnTo>
                      <a:pt x="319" y="348"/>
                    </a:lnTo>
                    <a:lnTo>
                      <a:pt x="325" y="346"/>
                    </a:lnTo>
                    <a:lnTo>
                      <a:pt x="330" y="344"/>
                    </a:lnTo>
                    <a:lnTo>
                      <a:pt x="334" y="342"/>
                    </a:lnTo>
                    <a:lnTo>
                      <a:pt x="336" y="342"/>
                    </a:lnTo>
                    <a:lnTo>
                      <a:pt x="336" y="340"/>
                    </a:lnTo>
                    <a:lnTo>
                      <a:pt x="359" y="329"/>
                    </a:lnTo>
                    <a:lnTo>
                      <a:pt x="378" y="312"/>
                    </a:lnTo>
                    <a:lnTo>
                      <a:pt x="382" y="308"/>
                    </a:lnTo>
                    <a:lnTo>
                      <a:pt x="399" y="289"/>
                    </a:lnTo>
                    <a:lnTo>
                      <a:pt x="423" y="249"/>
                    </a:lnTo>
                    <a:lnTo>
                      <a:pt x="429" y="226"/>
                    </a:lnTo>
                    <a:lnTo>
                      <a:pt x="431" y="219"/>
                    </a:lnTo>
                    <a:lnTo>
                      <a:pt x="433" y="215"/>
                    </a:lnTo>
                    <a:lnTo>
                      <a:pt x="435" y="196"/>
                    </a:lnTo>
                    <a:lnTo>
                      <a:pt x="435" y="179"/>
                    </a:lnTo>
                    <a:lnTo>
                      <a:pt x="435" y="175"/>
                    </a:lnTo>
                    <a:lnTo>
                      <a:pt x="435" y="171"/>
                    </a:lnTo>
                    <a:lnTo>
                      <a:pt x="435" y="171"/>
                    </a:lnTo>
                    <a:lnTo>
                      <a:pt x="435" y="169"/>
                    </a:lnTo>
                    <a:lnTo>
                      <a:pt x="435" y="169"/>
                    </a:lnTo>
                    <a:lnTo>
                      <a:pt x="435" y="169"/>
                    </a:lnTo>
                    <a:lnTo>
                      <a:pt x="435" y="169"/>
                    </a:lnTo>
                    <a:lnTo>
                      <a:pt x="435" y="169"/>
                    </a:lnTo>
                    <a:lnTo>
                      <a:pt x="435" y="160"/>
                    </a:lnTo>
                    <a:lnTo>
                      <a:pt x="433" y="152"/>
                    </a:lnTo>
                    <a:lnTo>
                      <a:pt x="433" y="150"/>
                    </a:lnTo>
                    <a:lnTo>
                      <a:pt x="433" y="147"/>
                    </a:lnTo>
                    <a:lnTo>
                      <a:pt x="431" y="141"/>
                    </a:lnTo>
                    <a:lnTo>
                      <a:pt x="429" y="135"/>
                    </a:lnTo>
                    <a:lnTo>
                      <a:pt x="429" y="133"/>
                    </a:lnTo>
                    <a:lnTo>
                      <a:pt x="429" y="133"/>
                    </a:lnTo>
                    <a:lnTo>
                      <a:pt x="423" y="112"/>
                    </a:lnTo>
                    <a:lnTo>
                      <a:pt x="399" y="69"/>
                    </a:lnTo>
                    <a:lnTo>
                      <a:pt x="382" y="53"/>
                    </a:lnTo>
                    <a:lnTo>
                      <a:pt x="378" y="46"/>
                    </a:lnTo>
                    <a:lnTo>
                      <a:pt x="355" y="27"/>
                    </a:lnTo>
                    <a:lnTo>
                      <a:pt x="302" y="4"/>
                    </a:lnTo>
                    <a:lnTo>
                      <a:pt x="275" y="0"/>
                    </a:lnTo>
                    <a:lnTo>
                      <a:pt x="273" y="0"/>
                    </a:lnTo>
                    <a:lnTo>
                      <a:pt x="273" y="0"/>
                    </a:lnTo>
                    <a:lnTo>
                      <a:pt x="264" y="0"/>
                    </a:lnTo>
                    <a:lnTo>
                      <a:pt x="256" y="0"/>
                    </a:lnTo>
                    <a:lnTo>
                      <a:pt x="256" y="0"/>
                    </a:lnTo>
                    <a:lnTo>
                      <a:pt x="220" y="2"/>
                    </a:lnTo>
                    <a:lnTo>
                      <a:pt x="154" y="27"/>
                    </a:lnTo>
                    <a:lnTo>
                      <a:pt x="127" y="53"/>
                    </a:lnTo>
                    <a:lnTo>
                      <a:pt x="0" y="179"/>
                    </a:lnTo>
                    <a:lnTo>
                      <a:pt x="127"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CiscoSansTT ExtraLight"/>
                  <a:ea typeface="ＭＳ Ｐゴシック" charset="0"/>
                </a:endParaRPr>
              </a:p>
            </p:txBody>
          </p:sp>
        </p:grpSp>
      </p:grpSp>
      <p:sp>
        <p:nvSpPr>
          <p:cNvPr id="41" name="Title 1">
            <a:extLst>
              <a:ext uri="{FF2B5EF4-FFF2-40B4-BE49-F238E27FC236}">
                <a16:creationId xmlns:a16="http://schemas.microsoft.com/office/drawing/2014/main" id="{707585AF-4349-4EC8-8832-C5B4C5AEDF4E}"/>
              </a:ext>
            </a:extLst>
          </p:cNvPr>
          <p:cNvSpPr txBox="1">
            <a:spLocks/>
          </p:cNvSpPr>
          <p:nvPr/>
        </p:nvSpPr>
        <p:spPr bwMode="auto">
          <a:xfrm>
            <a:off x="55988" y="266185"/>
            <a:ext cx="11127317"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0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例）株主総会を開催する　　</a:t>
            </a:r>
            <a:endParaRPr kumimoji="1" lang="ja-JP" altLang="en-US" sz="3000" b="1" i="0" u="none" strike="noStrike" kern="1200" cap="none" spc="0" normalizeH="0" baseline="0" noProof="0" dirty="0">
              <a:ln>
                <a:noFill/>
              </a:ln>
              <a:solidFill>
                <a:srgbClr val="E3241B">
                  <a:lumMod val="60000"/>
                  <a:lumOff val="40000"/>
                </a:srgbClr>
              </a:solidFill>
              <a:effectLst/>
              <a:uLnTx/>
              <a:uFillTx/>
              <a:latin typeface="CiscoSansTT ExtraLight"/>
              <a:ea typeface="Meiryo" panose="020B0604030504040204" pitchFamily="34" charset="-128"/>
              <a:cs typeface="CiscoSansTT Thin" charset="0"/>
            </a:endParaRPr>
          </a:p>
        </p:txBody>
      </p:sp>
      <p:sp>
        <p:nvSpPr>
          <p:cNvPr id="45" name="Rectangle: Rounded Corners 56">
            <a:extLst>
              <a:ext uri="{FF2B5EF4-FFF2-40B4-BE49-F238E27FC236}">
                <a16:creationId xmlns:a16="http://schemas.microsoft.com/office/drawing/2014/main" id="{CC61CBA7-0F16-41A7-9093-A1982735CEEB}"/>
              </a:ext>
            </a:extLst>
          </p:cNvPr>
          <p:cNvSpPr/>
          <p:nvPr/>
        </p:nvSpPr>
        <p:spPr>
          <a:xfrm>
            <a:off x="4382719" y="4016153"/>
            <a:ext cx="391886" cy="368541"/>
          </a:xfrm>
          <a:prstGeom prst="roundRect">
            <a:avLst/>
          </a:prstGeom>
          <a:noFill/>
          <a:ln w="57150">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eiryo"/>
              <a:cs typeface="+mn-cs"/>
            </a:endParaRPr>
          </a:p>
        </p:txBody>
      </p:sp>
      <p:sp>
        <p:nvSpPr>
          <p:cNvPr id="46" name="Title 1">
            <a:extLst>
              <a:ext uri="{FF2B5EF4-FFF2-40B4-BE49-F238E27FC236}">
                <a16:creationId xmlns:a16="http://schemas.microsoft.com/office/drawing/2014/main" id="{CE2C745D-8B1C-4053-A8F6-7959307EAEBE}"/>
              </a:ext>
            </a:extLst>
          </p:cNvPr>
          <p:cNvSpPr txBox="1">
            <a:spLocks/>
          </p:cNvSpPr>
          <p:nvPr/>
        </p:nvSpPr>
        <p:spPr bwMode="auto">
          <a:xfrm>
            <a:off x="9166202" y="1986013"/>
            <a:ext cx="3091999"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リモートの配信者の視点</a:t>
            </a:r>
          </a:p>
        </p:txBody>
      </p:sp>
      <p:sp>
        <p:nvSpPr>
          <p:cNvPr id="23" name="Title 1">
            <a:extLst>
              <a:ext uri="{FF2B5EF4-FFF2-40B4-BE49-F238E27FC236}">
                <a16:creationId xmlns:a16="http://schemas.microsoft.com/office/drawing/2014/main" id="{9D0E26DE-78F8-4A15-AD82-B386E87F75DD}"/>
              </a:ext>
            </a:extLst>
          </p:cNvPr>
          <p:cNvSpPr txBox="1">
            <a:spLocks/>
          </p:cNvSpPr>
          <p:nvPr/>
        </p:nvSpPr>
        <p:spPr bwMode="auto">
          <a:xfrm>
            <a:off x="4002204" y="3422339"/>
            <a:ext cx="1606840"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0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カメラ</a:t>
            </a:r>
          </a:p>
        </p:txBody>
      </p:sp>
      <p:pic>
        <p:nvPicPr>
          <p:cNvPr id="3" name="図 2" descr="屋内, テーブル, 机, 座る が含まれている画像&#10;&#10;自動的に生成された説明">
            <a:extLst>
              <a:ext uri="{FF2B5EF4-FFF2-40B4-BE49-F238E27FC236}">
                <a16:creationId xmlns:a16="http://schemas.microsoft.com/office/drawing/2014/main" id="{00E8DE25-D886-4044-A2EB-21951A1D423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19891" y="1"/>
            <a:ext cx="3177623" cy="1986014"/>
          </a:xfrm>
          <a:prstGeom prst="rect">
            <a:avLst/>
          </a:prstGeom>
        </p:spPr>
      </p:pic>
      <p:cxnSp>
        <p:nvCxnSpPr>
          <p:cNvPr id="8" name="直線コネクタ 7">
            <a:extLst>
              <a:ext uri="{FF2B5EF4-FFF2-40B4-BE49-F238E27FC236}">
                <a16:creationId xmlns:a16="http://schemas.microsoft.com/office/drawing/2014/main" id="{7284DC68-0422-42F0-B85B-F8FC33941174}"/>
              </a:ext>
            </a:extLst>
          </p:cNvPr>
          <p:cNvCxnSpPr>
            <a:cxnSpLocks/>
            <a:stCxn id="28" idx="0"/>
          </p:cNvCxnSpPr>
          <p:nvPr/>
        </p:nvCxnSpPr>
        <p:spPr>
          <a:xfrm flipH="1" flipV="1">
            <a:off x="9163470" y="1963283"/>
            <a:ext cx="207578" cy="1888393"/>
          </a:xfrm>
          <a:prstGeom prst="line">
            <a:avLst/>
          </a:prstGeom>
          <a:ln w="285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 name="図 30" descr="男, 人, テーブル, 座る が含まれている画像&#10;&#10;自動的に生成された説明">
            <a:extLst>
              <a:ext uri="{FF2B5EF4-FFF2-40B4-BE49-F238E27FC236}">
                <a16:creationId xmlns:a16="http://schemas.microsoft.com/office/drawing/2014/main" id="{E95EA211-2BF5-43D8-B9FD-67FB6C1E74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1912" y="896724"/>
            <a:ext cx="2795454" cy="1865662"/>
          </a:xfrm>
          <a:prstGeom prst="rect">
            <a:avLst/>
          </a:prstGeom>
        </p:spPr>
      </p:pic>
      <p:cxnSp>
        <p:nvCxnSpPr>
          <p:cNvPr id="36" name="直線コネクタ 35">
            <a:extLst>
              <a:ext uri="{FF2B5EF4-FFF2-40B4-BE49-F238E27FC236}">
                <a16:creationId xmlns:a16="http://schemas.microsoft.com/office/drawing/2014/main" id="{3A2BE386-BF2C-4EE9-B664-08805D679740}"/>
              </a:ext>
            </a:extLst>
          </p:cNvPr>
          <p:cNvCxnSpPr>
            <a:cxnSpLocks/>
          </p:cNvCxnSpPr>
          <p:nvPr/>
        </p:nvCxnSpPr>
        <p:spPr>
          <a:xfrm flipH="1" flipV="1">
            <a:off x="3195376" y="2799112"/>
            <a:ext cx="1212211" cy="1217042"/>
          </a:xfrm>
          <a:prstGeom prst="line">
            <a:avLst/>
          </a:prstGeom>
          <a:ln w="285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2442A690-22BD-497B-AB9F-AF718E9DF251}"/>
              </a:ext>
            </a:extLst>
          </p:cNvPr>
          <p:cNvSpPr txBox="1">
            <a:spLocks/>
          </p:cNvSpPr>
          <p:nvPr/>
        </p:nvSpPr>
        <p:spPr bwMode="auto">
          <a:xfrm>
            <a:off x="805576" y="2680196"/>
            <a:ext cx="2776436"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出席できない参加者</a:t>
            </a:r>
          </a:p>
        </p:txBody>
      </p:sp>
    </p:spTree>
    <p:extLst>
      <p:ext uri="{BB962C8B-B14F-4D97-AF65-F5344CB8AC3E}">
        <p14:creationId xmlns:p14="http://schemas.microsoft.com/office/powerpoint/2010/main" val="37080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5454C922-895D-4828-8524-167300681544}"/>
              </a:ext>
            </a:extLst>
          </p:cNvPr>
          <p:cNvSpPr/>
          <p:nvPr/>
        </p:nvSpPr>
        <p:spPr>
          <a:xfrm>
            <a:off x="-1" y="0"/>
            <a:ext cx="12192000" cy="17585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endParaRPr>
          </a:p>
        </p:txBody>
      </p:sp>
      <p:grpSp>
        <p:nvGrpSpPr>
          <p:cNvPr id="10" name="グループ化 9">
            <a:extLst>
              <a:ext uri="{FF2B5EF4-FFF2-40B4-BE49-F238E27FC236}">
                <a16:creationId xmlns:a16="http://schemas.microsoft.com/office/drawing/2014/main" id="{0BB62BC5-D1CD-4EBA-8212-216BF9C01752}"/>
              </a:ext>
            </a:extLst>
          </p:cNvPr>
          <p:cNvGrpSpPr/>
          <p:nvPr/>
        </p:nvGrpSpPr>
        <p:grpSpPr>
          <a:xfrm>
            <a:off x="-1" y="116933"/>
            <a:ext cx="12192000" cy="6223577"/>
            <a:chOff x="-121650" y="254063"/>
            <a:chExt cx="12435299" cy="6034094"/>
          </a:xfrm>
        </p:grpSpPr>
        <p:pic>
          <p:nvPicPr>
            <p:cNvPr id="3" name="図 2">
              <a:extLst>
                <a:ext uri="{FF2B5EF4-FFF2-40B4-BE49-F238E27FC236}">
                  <a16:creationId xmlns:a16="http://schemas.microsoft.com/office/drawing/2014/main" id="{B542A14B-20F7-4000-A968-AAF5536DB4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054088"/>
              <a:ext cx="12192000" cy="4234069"/>
            </a:xfrm>
            <a:prstGeom prst="rect">
              <a:avLst/>
            </a:prstGeom>
          </p:spPr>
        </p:pic>
        <p:sp>
          <p:nvSpPr>
            <p:cNvPr id="4" name="正方形/長方形 3">
              <a:extLst>
                <a:ext uri="{FF2B5EF4-FFF2-40B4-BE49-F238E27FC236}">
                  <a16:creationId xmlns:a16="http://schemas.microsoft.com/office/drawing/2014/main" id="{63FC8EA8-DBF6-45D5-9679-14E0C9E0F83A}"/>
                </a:ext>
              </a:extLst>
            </p:cNvPr>
            <p:cNvSpPr/>
            <p:nvPr/>
          </p:nvSpPr>
          <p:spPr>
            <a:xfrm>
              <a:off x="-121650" y="254063"/>
              <a:ext cx="12435299" cy="10821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rPr>
                <a:t>Webex Room </a:t>
              </a:r>
              <a:r>
                <a:rPr kumimoji="1" lang="ja-JP" altLang="en-US" sz="3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rPr>
                <a:t>シリーズ 製品ポートフォリオ</a:t>
              </a:r>
              <a:endParaRPr kumimoji="1" lang="en-US" altLang="ja-JP" sz="3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rPr>
                <a:t>(</a:t>
              </a:r>
              <a:r>
                <a:rPr kumimoji="1" lang="ja-JP" altLang="en-US" sz="2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rPr>
                <a:t>発売予定含む</a:t>
              </a:r>
              <a:r>
                <a:rPr kumimoji="1" lang="en-US" altLang="ja-JP" sz="2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rPr>
                <a:t>)</a:t>
              </a:r>
              <a:endParaRPr kumimoji="1" lang="ja-JP" altLang="en-US" sz="2200" b="0" i="0" u="none" strike="noStrike" kern="1200" cap="none" spc="0" normalizeH="0" baseline="0" noProof="0" dirty="0">
                <a:ln>
                  <a:noFill/>
                </a:ln>
                <a:solidFill>
                  <a:srgbClr val="FFFFFF"/>
                </a:solidFill>
                <a:effectLst/>
                <a:uLnTx/>
                <a:uFillTx/>
                <a:latin typeface="CiscoSansTT ExtraLight"/>
                <a:ea typeface="Meiryo" panose="020B0604030504040204" pitchFamily="34" charset="-128"/>
                <a:cs typeface="+mn-cs"/>
              </a:endParaRPr>
            </a:p>
          </p:txBody>
        </p:sp>
        <p:sp>
          <p:nvSpPr>
            <p:cNvPr id="7" name="正方形/長方形 6">
              <a:extLst>
                <a:ext uri="{FF2B5EF4-FFF2-40B4-BE49-F238E27FC236}">
                  <a16:creationId xmlns:a16="http://schemas.microsoft.com/office/drawing/2014/main" id="{B6B22C47-4A9B-46F5-A981-3F9C8FFDEA3E}"/>
                </a:ext>
              </a:extLst>
            </p:cNvPr>
            <p:cNvSpPr/>
            <p:nvPr/>
          </p:nvSpPr>
          <p:spPr>
            <a:xfrm>
              <a:off x="636103" y="2451652"/>
              <a:ext cx="1566551" cy="6096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0D274D"/>
                  </a:solidFill>
                  <a:effectLst/>
                  <a:uLnTx/>
                  <a:uFillTx/>
                  <a:latin typeface="CiscoSansTT ExtraLight"/>
                  <a:ea typeface="Meiryo" panose="020B0604030504040204" pitchFamily="34" charset="-128"/>
                  <a:cs typeface="+mn-cs"/>
                </a:rPr>
                <a:t>共同作業</a:t>
              </a:r>
            </a:p>
          </p:txBody>
        </p:sp>
        <p:sp>
          <p:nvSpPr>
            <p:cNvPr id="9" name="正方形/長方形 8">
              <a:extLst>
                <a:ext uri="{FF2B5EF4-FFF2-40B4-BE49-F238E27FC236}">
                  <a16:creationId xmlns:a16="http://schemas.microsoft.com/office/drawing/2014/main" id="{83C0A298-6E4D-44D1-9812-3373931B2576}"/>
                </a:ext>
              </a:extLst>
            </p:cNvPr>
            <p:cNvSpPr/>
            <p:nvPr/>
          </p:nvSpPr>
          <p:spPr>
            <a:xfrm>
              <a:off x="669234" y="4840357"/>
              <a:ext cx="1729409" cy="6096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0D274D"/>
                  </a:solidFill>
                  <a:effectLst/>
                  <a:uLnTx/>
                  <a:uFillTx/>
                  <a:latin typeface="CiscoSansTT ExtraLight"/>
                  <a:ea typeface="Meiryo" panose="020B0604030504040204" pitchFamily="34" charset="-128"/>
                  <a:cs typeface="+mn-cs"/>
                </a:rPr>
                <a:t>コミュニケーション</a:t>
              </a:r>
            </a:p>
          </p:txBody>
        </p:sp>
      </p:grpSp>
    </p:spTree>
    <p:extLst>
      <p:ext uri="{BB962C8B-B14F-4D97-AF65-F5344CB8AC3E}">
        <p14:creationId xmlns:p14="http://schemas.microsoft.com/office/powerpoint/2010/main" val="1964403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6DF8C2B-AA70-4CA6-B5E5-60C33ED05C98}"/>
              </a:ext>
            </a:extLst>
          </p:cNvPr>
          <p:cNvGrpSpPr/>
          <p:nvPr/>
        </p:nvGrpSpPr>
        <p:grpSpPr>
          <a:xfrm rot="5400000">
            <a:off x="1480155" y="1525352"/>
            <a:ext cx="1818959" cy="689480"/>
            <a:chOff x="1793913" y="1956295"/>
            <a:chExt cx="2593011" cy="523253"/>
          </a:xfrm>
        </p:grpSpPr>
        <p:sp>
          <p:nvSpPr>
            <p:cNvPr id="17" name="Freeform 196">
              <a:extLst>
                <a:ext uri="{FF2B5EF4-FFF2-40B4-BE49-F238E27FC236}">
                  <a16:creationId xmlns:a16="http://schemas.microsoft.com/office/drawing/2014/main" id="{E885C7F8-66EF-4B99-8E7E-67CAF331A5DE}"/>
                </a:ext>
              </a:extLst>
            </p:cNvPr>
            <p:cNvSpPr>
              <a:spLocks/>
            </p:cNvSpPr>
            <p:nvPr/>
          </p:nvSpPr>
          <p:spPr bwMode="auto">
            <a:xfrm>
              <a:off x="1793913" y="2133374"/>
              <a:ext cx="2390686" cy="167906"/>
            </a:xfrm>
            <a:custGeom>
              <a:avLst/>
              <a:gdLst>
                <a:gd name="T0" fmla="*/ 180 w 5140"/>
                <a:gd name="T1" fmla="*/ 361 h 361"/>
                <a:gd name="T2" fmla="*/ 4958 w 5140"/>
                <a:gd name="T3" fmla="*/ 361 h 361"/>
                <a:gd name="T4" fmla="*/ 5140 w 5140"/>
                <a:gd name="T5" fmla="*/ 180 h 361"/>
                <a:gd name="T6" fmla="*/ 4960 w 5140"/>
                <a:gd name="T7" fmla="*/ 0 h 361"/>
                <a:gd name="T8" fmla="*/ 182 w 5140"/>
                <a:gd name="T9" fmla="*/ 0 h 361"/>
                <a:gd name="T10" fmla="*/ 144 w 5140"/>
                <a:gd name="T11" fmla="*/ 3 h 361"/>
                <a:gd name="T12" fmla="*/ 80 w 5140"/>
                <a:gd name="T13" fmla="*/ 30 h 361"/>
                <a:gd name="T14" fmla="*/ 30 w 5140"/>
                <a:gd name="T15" fmla="*/ 79 h 361"/>
                <a:gd name="T16" fmla="*/ 2 w 5140"/>
                <a:gd name="T17" fmla="*/ 144 h 361"/>
                <a:gd name="T18" fmla="*/ 0 w 5140"/>
                <a:gd name="T19" fmla="*/ 182 h 361"/>
                <a:gd name="T20" fmla="*/ 2 w 5140"/>
                <a:gd name="T21" fmla="*/ 203 h 361"/>
                <a:gd name="T22" fmla="*/ 11 w 5140"/>
                <a:gd name="T23" fmla="*/ 245 h 361"/>
                <a:gd name="T24" fmla="*/ 42 w 5140"/>
                <a:gd name="T25" fmla="*/ 300 h 361"/>
                <a:gd name="T26" fmla="*/ 74 w 5140"/>
                <a:gd name="T27" fmla="*/ 328 h 361"/>
                <a:gd name="T28" fmla="*/ 97 w 5140"/>
                <a:gd name="T29" fmla="*/ 342 h 361"/>
                <a:gd name="T30" fmla="*/ 150 w 5140"/>
                <a:gd name="T31" fmla="*/ 359 h 361"/>
                <a:gd name="T32" fmla="*/ 180 w 5140"/>
                <a:gd name="T33"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40" h="361">
                  <a:moveTo>
                    <a:pt x="180" y="361"/>
                  </a:moveTo>
                  <a:lnTo>
                    <a:pt x="4958" y="361"/>
                  </a:lnTo>
                  <a:lnTo>
                    <a:pt x="5140" y="180"/>
                  </a:lnTo>
                  <a:lnTo>
                    <a:pt x="4960" y="0"/>
                  </a:lnTo>
                  <a:lnTo>
                    <a:pt x="182" y="0"/>
                  </a:lnTo>
                  <a:lnTo>
                    <a:pt x="144" y="3"/>
                  </a:lnTo>
                  <a:lnTo>
                    <a:pt x="80" y="30"/>
                  </a:lnTo>
                  <a:lnTo>
                    <a:pt x="30" y="79"/>
                  </a:lnTo>
                  <a:lnTo>
                    <a:pt x="2" y="144"/>
                  </a:lnTo>
                  <a:lnTo>
                    <a:pt x="0" y="182"/>
                  </a:lnTo>
                  <a:lnTo>
                    <a:pt x="2" y="203"/>
                  </a:lnTo>
                  <a:lnTo>
                    <a:pt x="11" y="245"/>
                  </a:lnTo>
                  <a:lnTo>
                    <a:pt x="42" y="300"/>
                  </a:lnTo>
                  <a:lnTo>
                    <a:pt x="74" y="328"/>
                  </a:lnTo>
                  <a:lnTo>
                    <a:pt x="97" y="342"/>
                  </a:lnTo>
                  <a:lnTo>
                    <a:pt x="150" y="359"/>
                  </a:lnTo>
                  <a:lnTo>
                    <a:pt x="180" y="36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18" name="Freeform 201">
              <a:extLst>
                <a:ext uri="{FF2B5EF4-FFF2-40B4-BE49-F238E27FC236}">
                  <a16:creationId xmlns:a16="http://schemas.microsoft.com/office/drawing/2014/main" id="{FF25EAC8-5E8E-44BF-A7B7-09C2F35394F0}"/>
                </a:ext>
              </a:extLst>
            </p:cNvPr>
            <p:cNvSpPr>
              <a:spLocks/>
            </p:cNvSpPr>
            <p:nvPr/>
          </p:nvSpPr>
          <p:spPr bwMode="auto">
            <a:xfrm>
              <a:off x="4099948" y="2133374"/>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19" name="Group 18">
              <a:extLst>
                <a:ext uri="{FF2B5EF4-FFF2-40B4-BE49-F238E27FC236}">
                  <a16:creationId xmlns:a16="http://schemas.microsoft.com/office/drawing/2014/main" id="{067D3B35-2358-4CBC-9363-C7438E14474F}"/>
                </a:ext>
              </a:extLst>
            </p:cNvPr>
            <p:cNvGrpSpPr/>
            <p:nvPr/>
          </p:nvGrpSpPr>
          <p:grpSpPr>
            <a:xfrm>
              <a:off x="4042274" y="1956295"/>
              <a:ext cx="344650" cy="523253"/>
              <a:chOff x="4448783" y="2825463"/>
              <a:chExt cx="344650" cy="523253"/>
            </a:xfrm>
          </p:grpSpPr>
          <p:sp>
            <p:nvSpPr>
              <p:cNvPr id="20" name="Freeform 131">
                <a:extLst>
                  <a:ext uri="{FF2B5EF4-FFF2-40B4-BE49-F238E27FC236}">
                    <a16:creationId xmlns:a16="http://schemas.microsoft.com/office/drawing/2014/main" id="{6A760133-084F-4286-9095-9672D4949FA7}"/>
                  </a:ext>
                </a:extLst>
              </p:cNvPr>
              <p:cNvSpPr>
                <a:spLocks/>
              </p:cNvSpPr>
              <p:nvPr/>
            </p:nvSpPr>
            <p:spPr bwMode="auto">
              <a:xfrm>
                <a:off x="4448783" y="3149182"/>
                <a:ext cx="317208" cy="199534"/>
              </a:xfrm>
              <a:custGeom>
                <a:avLst/>
                <a:gdLst>
                  <a:gd name="T0" fmla="*/ 177 w 682"/>
                  <a:gd name="T1" fmla="*/ 429 h 429"/>
                  <a:gd name="T2" fmla="*/ 211 w 682"/>
                  <a:gd name="T3" fmla="*/ 427 h 429"/>
                  <a:gd name="T4" fmla="*/ 276 w 682"/>
                  <a:gd name="T5" fmla="*/ 401 h 429"/>
                  <a:gd name="T6" fmla="*/ 304 w 682"/>
                  <a:gd name="T7" fmla="*/ 376 h 429"/>
                  <a:gd name="T8" fmla="*/ 682 w 682"/>
                  <a:gd name="T9" fmla="*/ 0 h 429"/>
                  <a:gd name="T10" fmla="*/ 652 w 682"/>
                  <a:gd name="T11" fmla="*/ 24 h 429"/>
                  <a:gd name="T12" fmla="*/ 616 w 682"/>
                  <a:gd name="T13" fmla="*/ 38 h 429"/>
                  <a:gd name="T14" fmla="*/ 589 w 682"/>
                  <a:gd name="T15" fmla="*/ 45 h 429"/>
                  <a:gd name="T16" fmla="*/ 559 w 682"/>
                  <a:gd name="T17" fmla="*/ 47 h 429"/>
                  <a:gd name="T18" fmla="*/ 124 w 682"/>
                  <a:gd name="T19" fmla="*/ 47 h 429"/>
                  <a:gd name="T20" fmla="*/ 122 w 682"/>
                  <a:gd name="T21" fmla="*/ 49 h 429"/>
                  <a:gd name="T22" fmla="*/ 124 w 682"/>
                  <a:gd name="T23" fmla="*/ 49 h 429"/>
                  <a:gd name="T24" fmla="*/ 51 w 682"/>
                  <a:gd name="T25" fmla="*/ 123 h 429"/>
                  <a:gd name="T26" fmla="*/ 27 w 682"/>
                  <a:gd name="T27" fmla="*/ 150 h 429"/>
                  <a:gd name="T28" fmla="*/ 0 w 682"/>
                  <a:gd name="T29" fmla="*/ 216 h 429"/>
                  <a:gd name="T30" fmla="*/ 0 w 682"/>
                  <a:gd name="T31" fmla="*/ 285 h 429"/>
                  <a:gd name="T32" fmla="*/ 27 w 682"/>
                  <a:gd name="T33" fmla="*/ 351 h 429"/>
                  <a:gd name="T34" fmla="*/ 51 w 682"/>
                  <a:gd name="T35" fmla="*/ 378 h 429"/>
                  <a:gd name="T36" fmla="*/ 53 w 682"/>
                  <a:gd name="T37" fmla="*/ 380 h 429"/>
                  <a:gd name="T38" fmla="*/ 55 w 682"/>
                  <a:gd name="T39" fmla="*/ 380 h 429"/>
                  <a:gd name="T40" fmla="*/ 80 w 682"/>
                  <a:gd name="T41" fmla="*/ 403 h 429"/>
                  <a:gd name="T42" fmla="*/ 143 w 682"/>
                  <a:gd name="T43" fmla="*/ 427 h 429"/>
                  <a:gd name="T44" fmla="*/ 177 w 682"/>
                  <a:gd name="T45"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 h="429">
                    <a:moveTo>
                      <a:pt x="177" y="429"/>
                    </a:moveTo>
                    <a:lnTo>
                      <a:pt x="211" y="427"/>
                    </a:lnTo>
                    <a:lnTo>
                      <a:pt x="276" y="401"/>
                    </a:lnTo>
                    <a:lnTo>
                      <a:pt x="304" y="376"/>
                    </a:lnTo>
                    <a:lnTo>
                      <a:pt x="682" y="0"/>
                    </a:lnTo>
                    <a:lnTo>
                      <a:pt x="652" y="24"/>
                    </a:lnTo>
                    <a:lnTo>
                      <a:pt x="616" y="38"/>
                    </a:lnTo>
                    <a:lnTo>
                      <a:pt x="589" y="45"/>
                    </a:lnTo>
                    <a:lnTo>
                      <a:pt x="559" y="47"/>
                    </a:lnTo>
                    <a:lnTo>
                      <a:pt x="124" y="47"/>
                    </a:lnTo>
                    <a:lnTo>
                      <a:pt x="122" y="49"/>
                    </a:lnTo>
                    <a:lnTo>
                      <a:pt x="124" y="49"/>
                    </a:lnTo>
                    <a:lnTo>
                      <a:pt x="51" y="123"/>
                    </a:lnTo>
                    <a:lnTo>
                      <a:pt x="27" y="150"/>
                    </a:lnTo>
                    <a:lnTo>
                      <a:pt x="0" y="216"/>
                    </a:lnTo>
                    <a:lnTo>
                      <a:pt x="0" y="285"/>
                    </a:lnTo>
                    <a:lnTo>
                      <a:pt x="27" y="351"/>
                    </a:lnTo>
                    <a:lnTo>
                      <a:pt x="51" y="378"/>
                    </a:lnTo>
                    <a:lnTo>
                      <a:pt x="53" y="380"/>
                    </a:lnTo>
                    <a:lnTo>
                      <a:pt x="55" y="380"/>
                    </a:lnTo>
                    <a:lnTo>
                      <a:pt x="80" y="403"/>
                    </a:lnTo>
                    <a:lnTo>
                      <a:pt x="143" y="427"/>
                    </a:lnTo>
                    <a:lnTo>
                      <a:pt x="177" y="429"/>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21" name="Freeform 132">
                <a:extLst>
                  <a:ext uri="{FF2B5EF4-FFF2-40B4-BE49-F238E27FC236}">
                    <a16:creationId xmlns:a16="http://schemas.microsoft.com/office/drawing/2014/main" id="{FF78D250-DFA9-44B2-B1A9-0081C3D55A23}"/>
                  </a:ext>
                </a:extLst>
              </p:cNvPr>
              <p:cNvSpPr>
                <a:spLocks/>
              </p:cNvSpPr>
              <p:nvPr/>
            </p:nvSpPr>
            <p:spPr bwMode="auto">
              <a:xfrm>
                <a:off x="4506457" y="3087322"/>
                <a:ext cx="228836" cy="83721"/>
              </a:xfrm>
              <a:custGeom>
                <a:avLst/>
                <a:gdLst>
                  <a:gd name="T0" fmla="*/ 0 w 492"/>
                  <a:gd name="T1" fmla="*/ 180 h 180"/>
                  <a:gd name="T2" fmla="*/ 435 w 492"/>
                  <a:gd name="T3" fmla="*/ 180 h 180"/>
                  <a:gd name="T4" fmla="*/ 465 w 492"/>
                  <a:gd name="T5" fmla="*/ 178 h 180"/>
                  <a:gd name="T6" fmla="*/ 492 w 492"/>
                  <a:gd name="T7" fmla="*/ 171 h 180"/>
                  <a:gd name="T8" fmla="*/ 465 w 492"/>
                  <a:gd name="T9" fmla="*/ 178 h 180"/>
                  <a:gd name="T10" fmla="*/ 435 w 492"/>
                  <a:gd name="T11" fmla="*/ 180 h 180"/>
                  <a:gd name="T12" fmla="*/ 402 w 492"/>
                  <a:gd name="T13" fmla="*/ 178 h 180"/>
                  <a:gd name="T14" fmla="*/ 336 w 492"/>
                  <a:gd name="T15" fmla="*/ 152 h 180"/>
                  <a:gd name="T16" fmla="*/ 309 w 492"/>
                  <a:gd name="T17" fmla="*/ 127 h 180"/>
                  <a:gd name="T18" fmla="*/ 180 w 492"/>
                  <a:gd name="T19" fmla="*/ 0 h 180"/>
                  <a:gd name="T20" fmla="*/ 0 w 492"/>
                  <a:gd name="T21" fmla="*/ 180 h 180"/>
                  <a:gd name="T22" fmla="*/ 0 w 492"/>
                  <a:gd name="T23"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2" h="180">
                    <a:moveTo>
                      <a:pt x="0" y="180"/>
                    </a:moveTo>
                    <a:lnTo>
                      <a:pt x="435" y="180"/>
                    </a:lnTo>
                    <a:lnTo>
                      <a:pt x="465" y="178"/>
                    </a:lnTo>
                    <a:lnTo>
                      <a:pt x="492" y="171"/>
                    </a:lnTo>
                    <a:lnTo>
                      <a:pt x="465" y="178"/>
                    </a:lnTo>
                    <a:lnTo>
                      <a:pt x="435" y="180"/>
                    </a:lnTo>
                    <a:lnTo>
                      <a:pt x="402" y="178"/>
                    </a:lnTo>
                    <a:lnTo>
                      <a:pt x="336" y="152"/>
                    </a:lnTo>
                    <a:lnTo>
                      <a:pt x="309" y="127"/>
                    </a:lnTo>
                    <a:lnTo>
                      <a:pt x="180" y="0"/>
                    </a:lnTo>
                    <a:lnTo>
                      <a:pt x="0" y="180"/>
                    </a:lnTo>
                    <a:lnTo>
                      <a:pt x="0" y="180"/>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22" name="Freeform 133">
                <a:extLst>
                  <a:ext uri="{FF2B5EF4-FFF2-40B4-BE49-F238E27FC236}">
                    <a16:creationId xmlns:a16="http://schemas.microsoft.com/office/drawing/2014/main" id="{8CE429D0-58FC-4EDA-823A-D49809F152DE}"/>
                  </a:ext>
                </a:extLst>
              </p:cNvPr>
              <p:cNvSpPr>
                <a:spLocks/>
              </p:cNvSpPr>
              <p:nvPr/>
            </p:nvSpPr>
            <p:spPr bwMode="auto">
              <a:xfrm>
                <a:off x="4448783" y="2825463"/>
                <a:ext cx="317208" cy="199999"/>
              </a:xfrm>
              <a:custGeom>
                <a:avLst/>
                <a:gdLst>
                  <a:gd name="T0" fmla="*/ 682 w 682"/>
                  <a:gd name="T1" fmla="*/ 430 h 430"/>
                  <a:gd name="T2" fmla="*/ 304 w 682"/>
                  <a:gd name="T3" fmla="*/ 53 h 430"/>
                  <a:gd name="T4" fmla="*/ 295 w 682"/>
                  <a:gd name="T5" fmla="*/ 42 h 430"/>
                  <a:gd name="T6" fmla="*/ 285 w 682"/>
                  <a:gd name="T7" fmla="*/ 34 h 430"/>
                  <a:gd name="T8" fmla="*/ 260 w 682"/>
                  <a:gd name="T9" fmla="*/ 19 h 430"/>
                  <a:gd name="T10" fmla="*/ 207 w 682"/>
                  <a:gd name="T11" fmla="*/ 2 h 430"/>
                  <a:gd name="T12" fmla="*/ 177 w 682"/>
                  <a:gd name="T13" fmla="*/ 0 h 430"/>
                  <a:gd name="T14" fmla="*/ 143 w 682"/>
                  <a:gd name="T15" fmla="*/ 2 h 430"/>
                  <a:gd name="T16" fmla="*/ 78 w 682"/>
                  <a:gd name="T17" fmla="*/ 30 h 430"/>
                  <a:gd name="T18" fmla="*/ 51 w 682"/>
                  <a:gd name="T19" fmla="*/ 53 h 430"/>
                  <a:gd name="T20" fmla="*/ 27 w 682"/>
                  <a:gd name="T21" fmla="*/ 80 h 430"/>
                  <a:gd name="T22" fmla="*/ 0 w 682"/>
                  <a:gd name="T23" fmla="*/ 146 h 430"/>
                  <a:gd name="T24" fmla="*/ 0 w 682"/>
                  <a:gd name="T25" fmla="*/ 215 h 430"/>
                  <a:gd name="T26" fmla="*/ 27 w 682"/>
                  <a:gd name="T27" fmla="*/ 281 h 430"/>
                  <a:gd name="T28" fmla="*/ 51 w 682"/>
                  <a:gd name="T29" fmla="*/ 308 h 430"/>
                  <a:gd name="T30" fmla="*/ 124 w 682"/>
                  <a:gd name="T31" fmla="*/ 382 h 430"/>
                  <a:gd name="T32" fmla="*/ 559 w 682"/>
                  <a:gd name="T33" fmla="*/ 382 h 430"/>
                  <a:gd name="T34" fmla="*/ 559 w 682"/>
                  <a:gd name="T35" fmla="*/ 382 h 430"/>
                  <a:gd name="T36" fmla="*/ 559 w 682"/>
                  <a:gd name="T37" fmla="*/ 382 h 430"/>
                  <a:gd name="T38" fmla="*/ 593 w 682"/>
                  <a:gd name="T39" fmla="*/ 384 h 430"/>
                  <a:gd name="T40" fmla="*/ 654 w 682"/>
                  <a:gd name="T41" fmla="*/ 407 h 430"/>
                  <a:gd name="T42" fmla="*/ 682 w 682"/>
                  <a:gd name="T43"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430">
                    <a:moveTo>
                      <a:pt x="682" y="430"/>
                    </a:moveTo>
                    <a:lnTo>
                      <a:pt x="304" y="53"/>
                    </a:lnTo>
                    <a:lnTo>
                      <a:pt x="295" y="42"/>
                    </a:lnTo>
                    <a:lnTo>
                      <a:pt x="285" y="34"/>
                    </a:lnTo>
                    <a:lnTo>
                      <a:pt x="260" y="19"/>
                    </a:lnTo>
                    <a:lnTo>
                      <a:pt x="207" y="2"/>
                    </a:lnTo>
                    <a:lnTo>
                      <a:pt x="177" y="0"/>
                    </a:lnTo>
                    <a:lnTo>
                      <a:pt x="143" y="2"/>
                    </a:lnTo>
                    <a:lnTo>
                      <a:pt x="78" y="30"/>
                    </a:lnTo>
                    <a:lnTo>
                      <a:pt x="51" y="53"/>
                    </a:lnTo>
                    <a:lnTo>
                      <a:pt x="27" y="80"/>
                    </a:lnTo>
                    <a:lnTo>
                      <a:pt x="0" y="146"/>
                    </a:lnTo>
                    <a:lnTo>
                      <a:pt x="0" y="215"/>
                    </a:lnTo>
                    <a:lnTo>
                      <a:pt x="27" y="281"/>
                    </a:lnTo>
                    <a:lnTo>
                      <a:pt x="51" y="308"/>
                    </a:lnTo>
                    <a:lnTo>
                      <a:pt x="124" y="382"/>
                    </a:lnTo>
                    <a:lnTo>
                      <a:pt x="559" y="382"/>
                    </a:lnTo>
                    <a:lnTo>
                      <a:pt x="559" y="382"/>
                    </a:lnTo>
                    <a:lnTo>
                      <a:pt x="559" y="382"/>
                    </a:lnTo>
                    <a:lnTo>
                      <a:pt x="593" y="384"/>
                    </a:lnTo>
                    <a:lnTo>
                      <a:pt x="654" y="407"/>
                    </a:lnTo>
                    <a:lnTo>
                      <a:pt x="682"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23" name="Freeform 134">
                <a:extLst>
                  <a:ext uri="{FF2B5EF4-FFF2-40B4-BE49-F238E27FC236}">
                    <a16:creationId xmlns:a16="http://schemas.microsoft.com/office/drawing/2014/main" id="{80E441A9-DDCE-4498-A9E1-DEFB86A59202}"/>
                  </a:ext>
                </a:extLst>
              </p:cNvPr>
              <p:cNvSpPr>
                <a:spLocks/>
              </p:cNvSpPr>
              <p:nvPr/>
            </p:nvSpPr>
            <p:spPr bwMode="auto">
              <a:xfrm>
                <a:off x="4506457" y="3003137"/>
                <a:ext cx="202325" cy="84186"/>
              </a:xfrm>
              <a:custGeom>
                <a:avLst/>
                <a:gdLst>
                  <a:gd name="T0" fmla="*/ 180 w 435"/>
                  <a:gd name="T1" fmla="*/ 181 h 181"/>
                  <a:gd name="T2" fmla="*/ 309 w 435"/>
                  <a:gd name="T3" fmla="*/ 53 h 181"/>
                  <a:gd name="T4" fmla="*/ 336 w 435"/>
                  <a:gd name="T5" fmla="*/ 29 h 181"/>
                  <a:gd name="T6" fmla="*/ 402 w 435"/>
                  <a:gd name="T7" fmla="*/ 2 h 181"/>
                  <a:gd name="T8" fmla="*/ 435 w 435"/>
                  <a:gd name="T9" fmla="*/ 0 h 181"/>
                  <a:gd name="T10" fmla="*/ 435 w 435"/>
                  <a:gd name="T11" fmla="*/ 0 h 181"/>
                  <a:gd name="T12" fmla="*/ 0 w 435"/>
                  <a:gd name="T13" fmla="*/ 0 h 181"/>
                  <a:gd name="T14" fmla="*/ 0 w 435"/>
                  <a:gd name="T15" fmla="*/ 0 h 181"/>
                  <a:gd name="T16" fmla="*/ 0 w 435"/>
                  <a:gd name="T17" fmla="*/ 0 h 181"/>
                  <a:gd name="T18" fmla="*/ 180 w 435"/>
                  <a:gd name="T19" fmla="*/ 181 h 181"/>
                  <a:gd name="T20" fmla="*/ 180 w 435"/>
                  <a:gd name="T21"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81">
                    <a:moveTo>
                      <a:pt x="180" y="181"/>
                    </a:moveTo>
                    <a:lnTo>
                      <a:pt x="309" y="53"/>
                    </a:lnTo>
                    <a:lnTo>
                      <a:pt x="336" y="29"/>
                    </a:lnTo>
                    <a:lnTo>
                      <a:pt x="402" y="2"/>
                    </a:lnTo>
                    <a:lnTo>
                      <a:pt x="435" y="0"/>
                    </a:lnTo>
                    <a:lnTo>
                      <a:pt x="435" y="0"/>
                    </a:lnTo>
                    <a:lnTo>
                      <a:pt x="0" y="0"/>
                    </a:lnTo>
                    <a:lnTo>
                      <a:pt x="0" y="0"/>
                    </a:lnTo>
                    <a:lnTo>
                      <a:pt x="0" y="0"/>
                    </a:lnTo>
                    <a:lnTo>
                      <a:pt x="180" y="181"/>
                    </a:lnTo>
                    <a:lnTo>
                      <a:pt x="180" y="181"/>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24" name="Freeform 135">
                <a:extLst>
                  <a:ext uri="{FF2B5EF4-FFF2-40B4-BE49-F238E27FC236}">
                    <a16:creationId xmlns:a16="http://schemas.microsoft.com/office/drawing/2014/main" id="{285D9D97-EB8B-411F-A04C-8609771922A1}"/>
                  </a:ext>
                </a:extLst>
              </p:cNvPr>
              <p:cNvSpPr>
                <a:spLocks/>
              </p:cNvSpPr>
              <p:nvPr/>
            </p:nvSpPr>
            <p:spPr bwMode="auto">
              <a:xfrm>
                <a:off x="4506457" y="300313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25" name="Freeform 136">
                <a:extLst>
                  <a:ext uri="{FF2B5EF4-FFF2-40B4-BE49-F238E27FC236}">
                    <a16:creationId xmlns:a16="http://schemas.microsoft.com/office/drawing/2014/main" id="{DF2490E2-E1DF-4634-9CD5-7C9717B4AD3C}"/>
                  </a:ext>
                </a:extLst>
              </p:cNvPr>
              <p:cNvSpPr>
                <a:spLocks/>
              </p:cNvSpPr>
              <p:nvPr/>
            </p:nvSpPr>
            <p:spPr bwMode="auto">
              <a:xfrm>
                <a:off x="4590178" y="3003137"/>
                <a:ext cx="203255" cy="167906"/>
              </a:xfrm>
              <a:custGeom>
                <a:avLst/>
                <a:gdLst>
                  <a:gd name="T0" fmla="*/ 129 w 437"/>
                  <a:gd name="T1" fmla="*/ 308 h 361"/>
                  <a:gd name="T2" fmla="*/ 156 w 437"/>
                  <a:gd name="T3" fmla="*/ 333 h 361"/>
                  <a:gd name="T4" fmla="*/ 222 w 437"/>
                  <a:gd name="T5" fmla="*/ 359 h 361"/>
                  <a:gd name="T6" fmla="*/ 255 w 437"/>
                  <a:gd name="T7" fmla="*/ 361 h 361"/>
                  <a:gd name="T8" fmla="*/ 285 w 437"/>
                  <a:gd name="T9" fmla="*/ 359 h 361"/>
                  <a:gd name="T10" fmla="*/ 312 w 437"/>
                  <a:gd name="T11" fmla="*/ 352 h 361"/>
                  <a:gd name="T12" fmla="*/ 321 w 437"/>
                  <a:gd name="T13" fmla="*/ 350 h 361"/>
                  <a:gd name="T14" fmla="*/ 327 w 437"/>
                  <a:gd name="T15" fmla="*/ 346 h 361"/>
                  <a:gd name="T16" fmla="*/ 331 w 437"/>
                  <a:gd name="T17" fmla="*/ 346 h 361"/>
                  <a:gd name="T18" fmla="*/ 334 w 437"/>
                  <a:gd name="T19" fmla="*/ 344 h 361"/>
                  <a:gd name="T20" fmla="*/ 336 w 437"/>
                  <a:gd name="T21" fmla="*/ 342 h 361"/>
                  <a:gd name="T22" fmla="*/ 338 w 437"/>
                  <a:gd name="T23" fmla="*/ 342 h 361"/>
                  <a:gd name="T24" fmla="*/ 359 w 437"/>
                  <a:gd name="T25" fmla="*/ 329 h 361"/>
                  <a:gd name="T26" fmla="*/ 378 w 437"/>
                  <a:gd name="T27" fmla="*/ 314 h 361"/>
                  <a:gd name="T28" fmla="*/ 384 w 437"/>
                  <a:gd name="T29" fmla="*/ 308 h 361"/>
                  <a:gd name="T30" fmla="*/ 401 w 437"/>
                  <a:gd name="T31" fmla="*/ 289 h 361"/>
                  <a:gd name="T32" fmla="*/ 424 w 437"/>
                  <a:gd name="T33" fmla="*/ 249 h 361"/>
                  <a:gd name="T34" fmla="*/ 431 w 437"/>
                  <a:gd name="T35" fmla="*/ 228 h 361"/>
                  <a:gd name="T36" fmla="*/ 433 w 437"/>
                  <a:gd name="T37" fmla="*/ 221 h 361"/>
                  <a:gd name="T38" fmla="*/ 433 w 437"/>
                  <a:gd name="T39" fmla="*/ 215 h 361"/>
                  <a:gd name="T40" fmla="*/ 437 w 437"/>
                  <a:gd name="T41" fmla="*/ 198 h 361"/>
                  <a:gd name="T42" fmla="*/ 437 w 437"/>
                  <a:gd name="T43" fmla="*/ 181 h 361"/>
                  <a:gd name="T44" fmla="*/ 437 w 437"/>
                  <a:gd name="T45" fmla="*/ 175 h 361"/>
                  <a:gd name="T46" fmla="*/ 437 w 437"/>
                  <a:gd name="T47" fmla="*/ 171 h 361"/>
                  <a:gd name="T48" fmla="*/ 437 w 437"/>
                  <a:gd name="T49" fmla="*/ 171 h 361"/>
                  <a:gd name="T50" fmla="*/ 437 w 437"/>
                  <a:gd name="T51" fmla="*/ 171 h 361"/>
                  <a:gd name="T52" fmla="*/ 437 w 437"/>
                  <a:gd name="T53" fmla="*/ 171 h 361"/>
                  <a:gd name="T54" fmla="*/ 437 w 437"/>
                  <a:gd name="T55" fmla="*/ 171 h 361"/>
                  <a:gd name="T56" fmla="*/ 437 w 437"/>
                  <a:gd name="T57" fmla="*/ 169 h 361"/>
                  <a:gd name="T58" fmla="*/ 437 w 437"/>
                  <a:gd name="T59" fmla="*/ 169 h 361"/>
                  <a:gd name="T60" fmla="*/ 437 w 437"/>
                  <a:gd name="T61" fmla="*/ 169 h 361"/>
                  <a:gd name="T62" fmla="*/ 435 w 437"/>
                  <a:gd name="T63" fmla="*/ 160 h 361"/>
                  <a:gd name="T64" fmla="*/ 435 w 437"/>
                  <a:gd name="T65" fmla="*/ 152 h 361"/>
                  <a:gd name="T66" fmla="*/ 435 w 437"/>
                  <a:gd name="T67" fmla="*/ 152 h 361"/>
                  <a:gd name="T68" fmla="*/ 433 w 437"/>
                  <a:gd name="T69" fmla="*/ 150 h 361"/>
                  <a:gd name="T70" fmla="*/ 433 w 437"/>
                  <a:gd name="T71" fmla="*/ 141 h 361"/>
                  <a:gd name="T72" fmla="*/ 431 w 437"/>
                  <a:gd name="T73" fmla="*/ 135 h 361"/>
                  <a:gd name="T74" fmla="*/ 431 w 437"/>
                  <a:gd name="T75" fmla="*/ 135 h 361"/>
                  <a:gd name="T76" fmla="*/ 431 w 437"/>
                  <a:gd name="T77" fmla="*/ 135 h 361"/>
                  <a:gd name="T78" fmla="*/ 424 w 437"/>
                  <a:gd name="T79" fmla="*/ 112 h 361"/>
                  <a:gd name="T80" fmla="*/ 401 w 437"/>
                  <a:gd name="T81" fmla="*/ 72 h 361"/>
                  <a:gd name="T82" fmla="*/ 384 w 437"/>
                  <a:gd name="T83" fmla="*/ 53 h 361"/>
                  <a:gd name="T84" fmla="*/ 378 w 437"/>
                  <a:gd name="T85" fmla="*/ 48 h 361"/>
                  <a:gd name="T86" fmla="*/ 355 w 437"/>
                  <a:gd name="T87" fmla="*/ 29 h 361"/>
                  <a:gd name="T88" fmla="*/ 304 w 437"/>
                  <a:gd name="T89" fmla="*/ 6 h 361"/>
                  <a:gd name="T90" fmla="*/ 274 w 437"/>
                  <a:gd name="T91" fmla="*/ 2 h 361"/>
                  <a:gd name="T92" fmla="*/ 274 w 437"/>
                  <a:gd name="T93" fmla="*/ 2 h 361"/>
                  <a:gd name="T94" fmla="*/ 274 w 437"/>
                  <a:gd name="T95" fmla="*/ 2 h 361"/>
                  <a:gd name="T96" fmla="*/ 264 w 437"/>
                  <a:gd name="T97" fmla="*/ 0 h 361"/>
                  <a:gd name="T98" fmla="*/ 255 w 437"/>
                  <a:gd name="T99" fmla="*/ 0 h 361"/>
                  <a:gd name="T100" fmla="*/ 255 w 437"/>
                  <a:gd name="T101" fmla="*/ 0 h 361"/>
                  <a:gd name="T102" fmla="*/ 222 w 437"/>
                  <a:gd name="T103" fmla="*/ 2 h 361"/>
                  <a:gd name="T104" fmla="*/ 156 w 437"/>
                  <a:gd name="T105" fmla="*/ 29 h 361"/>
                  <a:gd name="T106" fmla="*/ 129 w 437"/>
                  <a:gd name="T107" fmla="*/ 53 h 361"/>
                  <a:gd name="T108" fmla="*/ 0 w 437"/>
                  <a:gd name="T109" fmla="*/ 181 h 361"/>
                  <a:gd name="T110" fmla="*/ 129 w 437"/>
                  <a:gd name="T111"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7" h="361">
                    <a:moveTo>
                      <a:pt x="129" y="308"/>
                    </a:moveTo>
                    <a:lnTo>
                      <a:pt x="156" y="333"/>
                    </a:lnTo>
                    <a:lnTo>
                      <a:pt x="222" y="359"/>
                    </a:lnTo>
                    <a:lnTo>
                      <a:pt x="255" y="361"/>
                    </a:lnTo>
                    <a:lnTo>
                      <a:pt x="285" y="359"/>
                    </a:lnTo>
                    <a:lnTo>
                      <a:pt x="312" y="352"/>
                    </a:lnTo>
                    <a:lnTo>
                      <a:pt x="321" y="350"/>
                    </a:lnTo>
                    <a:lnTo>
                      <a:pt x="327" y="346"/>
                    </a:lnTo>
                    <a:lnTo>
                      <a:pt x="331" y="346"/>
                    </a:lnTo>
                    <a:lnTo>
                      <a:pt x="334" y="344"/>
                    </a:lnTo>
                    <a:lnTo>
                      <a:pt x="336" y="342"/>
                    </a:lnTo>
                    <a:lnTo>
                      <a:pt x="338" y="342"/>
                    </a:lnTo>
                    <a:lnTo>
                      <a:pt x="359" y="329"/>
                    </a:lnTo>
                    <a:lnTo>
                      <a:pt x="378" y="314"/>
                    </a:lnTo>
                    <a:lnTo>
                      <a:pt x="384" y="308"/>
                    </a:lnTo>
                    <a:lnTo>
                      <a:pt x="401" y="289"/>
                    </a:lnTo>
                    <a:lnTo>
                      <a:pt x="424" y="249"/>
                    </a:lnTo>
                    <a:lnTo>
                      <a:pt x="431" y="228"/>
                    </a:lnTo>
                    <a:lnTo>
                      <a:pt x="433" y="221"/>
                    </a:lnTo>
                    <a:lnTo>
                      <a:pt x="433" y="215"/>
                    </a:lnTo>
                    <a:lnTo>
                      <a:pt x="437" y="198"/>
                    </a:lnTo>
                    <a:lnTo>
                      <a:pt x="437" y="181"/>
                    </a:lnTo>
                    <a:lnTo>
                      <a:pt x="437" y="175"/>
                    </a:lnTo>
                    <a:lnTo>
                      <a:pt x="437" y="171"/>
                    </a:lnTo>
                    <a:lnTo>
                      <a:pt x="437" y="171"/>
                    </a:lnTo>
                    <a:lnTo>
                      <a:pt x="437" y="171"/>
                    </a:lnTo>
                    <a:lnTo>
                      <a:pt x="437" y="171"/>
                    </a:lnTo>
                    <a:lnTo>
                      <a:pt x="437" y="171"/>
                    </a:lnTo>
                    <a:lnTo>
                      <a:pt x="437" y="169"/>
                    </a:lnTo>
                    <a:lnTo>
                      <a:pt x="437" y="169"/>
                    </a:lnTo>
                    <a:lnTo>
                      <a:pt x="437" y="169"/>
                    </a:lnTo>
                    <a:lnTo>
                      <a:pt x="435" y="160"/>
                    </a:lnTo>
                    <a:lnTo>
                      <a:pt x="435" y="152"/>
                    </a:lnTo>
                    <a:lnTo>
                      <a:pt x="435" y="152"/>
                    </a:lnTo>
                    <a:lnTo>
                      <a:pt x="433" y="150"/>
                    </a:lnTo>
                    <a:lnTo>
                      <a:pt x="433" y="141"/>
                    </a:lnTo>
                    <a:lnTo>
                      <a:pt x="431" y="135"/>
                    </a:lnTo>
                    <a:lnTo>
                      <a:pt x="431" y="135"/>
                    </a:lnTo>
                    <a:lnTo>
                      <a:pt x="431" y="135"/>
                    </a:lnTo>
                    <a:lnTo>
                      <a:pt x="424" y="112"/>
                    </a:lnTo>
                    <a:lnTo>
                      <a:pt x="401" y="72"/>
                    </a:lnTo>
                    <a:lnTo>
                      <a:pt x="384" y="53"/>
                    </a:lnTo>
                    <a:lnTo>
                      <a:pt x="378" y="48"/>
                    </a:lnTo>
                    <a:lnTo>
                      <a:pt x="355" y="29"/>
                    </a:lnTo>
                    <a:lnTo>
                      <a:pt x="304" y="6"/>
                    </a:lnTo>
                    <a:lnTo>
                      <a:pt x="274" y="2"/>
                    </a:lnTo>
                    <a:lnTo>
                      <a:pt x="274" y="2"/>
                    </a:lnTo>
                    <a:lnTo>
                      <a:pt x="274" y="2"/>
                    </a:lnTo>
                    <a:lnTo>
                      <a:pt x="264" y="0"/>
                    </a:lnTo>
                    <a:lnTo>
                      <a:pt x="255" y="0"/>
                    </a:lnTo>
                    <a:lnTo>
                      <a:pt x="255" y="0"/>
                    </a:lnTo>
                    <a:lnTo>
                      <a:pt x="222" y="2"/>
                    </a:lnTo>
                    <a:lnTo>
                      <a:pt x="156" y="29"/>
                    </a:lnTo>
                    <a:lnTo>
                      <a:pt x="129" y="53"/>
                    </a:lnTo>
                    <a:lnTo>
                      <a:pt x="0" y="181"/>
                    </a:lnTo>
                    <a:lnTo>
                      <a:pt x="129"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sp>
        <p:nvSpPr>
          <p:cNvPr id="5" name="Title 1">
            <a:extLst>
              <a:ext uri="{FF2B5EF4-FFF2-40B4-BE49-F238E27FC236}">
                <a16:creationId xmlns:a16="http://schemas.microsoft.com/office/drawing/2014/main" id="{5F6BCAC9-690F-4FFD-B9F5-9069506E5746}"/>
              </a:ext>
            </a:extLst>
          </p:cNvPr>
          <p:cNvSpPr txBox="1">
            <a:spLocks/>
          </p:cNvSpPr>
          <p:nvPr/>
        </p:nvSpPr>
        <p:spPr bwMode="auto">
          <a:xfrm>
            <a:off x="137598" y="-134958"/>
            <a:ext cx="5650253"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5073"/>
                </a:solidFill>
                <a:effectLst/>
                <a:uLnTx/>
                <a:uFillTx/>
                <a:latin typeface="CiscoSansTT ExtraLight"/>
                <a:ea typeface="Meiryo"/>
                <a:cs typeface="CiscoSansTT Thin" charset="0"/>
              </a:rPr>
              <a:t>　</a:t>
            </a:r>
            <a:r>
              <a:rPr kumimoji="1" lang="en-US" altLang="ja-JP" sz="2800" b="0" i="0" u="none" strike="noStrike" kern="1200" cap="none" spc="0" normalizeH="0" baseline="0" noProof="0" dirty="0">
                <a:ln>
                  <a:noFill/>
                </a:ln>
                <a:solidFill>
                  <a:srgbClr val="282828"/>
                </a:solidFill>
                <a:effectLst/>
                <a:uLnTx/>
                <a:uFillTx/>
                <a:latin typeface="CiscoSansTT ExtraLight"/>
                <a:ea typeface="Meiryo"/>
                <a:cs typeface="CiscoSansTT Thin" charset="0"/>
              </a:rPr>
              <a:t>Webex</a:t>
            </a:r>
            <a:r>
              <a:rPr kumimoji="1" lang="ja-JP" altLang="en-US" sz="2800" b="0" i="0" u="none" strike="noStrike" kern="1200" cap="none" spc="0" normalizeH="0" baseline="0" noProof="0" dirty="0">
                <a:ln>
                  <a:noFill/>
                </a:ln>
                <a:solidFill>
                  <a:srgbClr val="282828"/>
                </a:solidFill>
                <a:effectLst/>
                <a:uLnTx/>
                <a:uFillTx/>
                <a:latin typeface="CiscoSansTT ExtraLight"/>
                <a:ea typeface="Meiryo"/>
                <a:cs typeface="CiscoSansTT Thin" charset="0"/>
              </a:rPr>
              <a:t> </a:t>
            </a:r>
            <a:r>
              <a:rPr kumimoji="1" lang="en-US" altLang="ja-JP" sz="2800" b="0" i="0" u="none" strike="noStrike" kern="1200" cap="none" spc="0" normalizeH="0" baseline="0" noProof="0" dirty="0">
                <a:ln>
                  <a:noFill/>
                </a:ln>
                <a:solidFill>
                  <a:srgbClr val="282828"/>
                </a:solidFill>
                <a:effectLst/>
                <a:uLnTx/>
                <a:uFillTx/>
                <a:latin typeface="CiscoSansTT ExtraLight"/>
                <a:ea typeface="Meiryo"/>
                <a:cs typeface="CiscoSansTT Thin" charset="0"/>
              </a:rPr>
              <a:t>Events</a:t>
            </a:r>
            <a:r>
              <a:rPr kumimoji="1" lang="ja-JP" altLang="en-US" sz="2800" b="0" i="0" u="none" strike="noStrike" kern="1200" cap="none" spc="0" normalizeH="0" baseline="0" noProof="0" dirty="0">
                <a:ln>
                  <a:noFill/>
                </a:ln>
                <a:solidFill>
                  <a:srgbClr val="282828"/>
                </a:solidFill>
                <a:effectLst/>
                <a:uLnTx/>
                <a:uFillTx/>
                <a:latin typeface="CiscoSansTT ExtraLight"/>
                <a:ea typeface="Meiryo"/>
                <a:cs typeface="CiscoSansTT Thin" charset="0"/>
              </a:rPr>
              <a:t>の役割について</a:t>
            </a:r>
          </a:p>
        </p:txBody>
      </p:sp>
      <p:sp>
        <p:nvSpPr>
          <p:cNvPr id="6" name="Rectangle: Rounded Corners 5">
            <a:extLst>
              <a:ext uri="{FF2B5EF4-FFF2-40B4-BE49-F238E27FC236}">
                <a16:creationId xmlns:a16="http://schemas.microsoft.com/office/drawing/2014/main" id="{6CD96EFF-27FB-4D69-A0CF-B7E15D4F6E29}"/>
              </a:ext>
            </a:extLst>
          </p:cNvPr>
          <p:cNvSpPr/>
          <p:nvPr/>
        </p:nvSpPr>
        <p:spPr>
          <a:xfrm>
            <a:off x="383706" y="771525"/>
            <a:ext cx="8602560" cy="6086475"/>
          </a:xfrm>
          <a:prstGeom prst="roundRect">
            <a:avLst/>
          </a:prstGeom>
          <a:solidFill>
            <a:schemeClr val="bg2"/>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CiscoSansTT ExtraLight"/>
              <a:ea typeface="Meiryo"/>
              <a:cs typeface="+mn-cs"/>
            </a:endParaRPr>
          </a:p>
        </p:txBody>
      </p:sp>
      <p:pic>
        <p:nvPicPr>
          <p:cNvPr id="7" name="図 10">
            <a:extLst>
              <a:ext uri="{FF2B5EF4-FFF2-40B4-BE49-F238E27FC236}">
                <a16:creationId xmlns:a16="http://schemas.microsoft.com/office/drawing/2014/main" id="{CD862F2F-3C8E-4014-B344-B1751FEBC7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24578" y="3752549"/>
            <a:ext cx="2409974" cy="1338540"/>
          </a:xfrm>
          <a:prstGeom prst="rect">
            <a:avLst/>
          </a:prstGeom>
        </p:spPr>
      </p:pic>
      <p:sp>
        <p:nvSpPr>
          <p:cNvPr id="8" name="Title 1">
            <a:extLst>
              <a:ext uri="{FF2B5EF4-FFF2-40B4-BE49-F238E27FC236}">
                <a16:creationId xmlns:a16="http://schemas.microsoft.com/office/drawing/2014/main" id="{C1035AC3-2DCD-4FAF-B54C-EA881032168E}"/>
              </a:ext>
            </a:extLst>
          </p:cNvPr>
          <p:cNvSpPr txBox="1">
            <a:spLocks/>
          </p:cNvSpPr>
          <p:nvPr/>
        </p:nvSpPr>
        <p:spPr bwMode="auto">
          <a:xfrm>
            <a:off x="5075633" y="5167036"/>
            <a:ext cx="2152674" cy="5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282828"/>
                </a:solidFill>
                <a:effectLst/>
                <a:uLnTx/>
                <a:uFillTx/>
                <a:latin typeface="CiscoSansTT ExtraLight"/>
                <a:ea typeface="Meiryo"/>
                <a:cs typeface="CiscoSansTT Thin" charset="0"/>
              </a:rPr>
              <a:t>プレゼンター</a:t>
            </a:r>
          </a:p>
        </p:txBody>
      </p:sp>
      <p:sp>
        <p:nvSpPr>
          <p:cNvPr id="10" name="Title 1">
            <a:extLst>
              <a:ext uri="{FF2B5EF4-FFF2-40B4-BE49-F238E27FC236}">
                <a16:creationId xmlns:a16="http://schemas.microsoft.com/office/drawing/2014/main" id="{58D433B5-C73A-4B32-8A6E-43D47A528C89}"/>
              </a:ext>
            </a:extLst>
          </p:cNvPr>
          <p:cNvSpPr txBox="1">
            <a:spLocks/>
          </p:cNvSpPr>
          <p:nvPr/>
        </p:nvSpPr>
        <p:spPr bwMode="auto">
          <a:xfrm>
            <a:off x="1343507" y="5168949"/>
            <a:ext cx="2296405" cy="5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282828"/>
                </a:solidFill>
                <a:effectLst/>
                <a:uLnTx/>
                <a:uFillTx/>
                <a:latin typeface="CiscoSansTT ExtraLight"/>
                <a:ea typeface="Meiryo"/>
                <a:cs typeface="CiscoSansTT Thin" charset="0"/>
              </a:rPr>
              <a:t>パネリスト</a:t>
            </a:r>
          </a:p>
        </p:txBody>
      </p:sp>
      <p:sp>
        <p:nvSpPr>
          <p:cNvPr id="13" name="Rectangle 12">
            <a:extLst>
              <a:ext uri="{FF2B5EF4-FFF2-40B4-BE49-F238E27FC236}">
                <a16:creationId xmlns:a16="http://schemas.microsoft.com/office/drawing/2014/main" id="{A7A585DC-2E3D-46F2-9AC2-2837633930A0}"/>
              </a:ext>
            </a:extLst>
          </p:cNvPr>
          <p:cNvSpPr/>
          <p:nvPr/>
        </p:nvSpPr>
        <p:spPr>
          <a:xfrm>
            <a:off x="725962" y="5570386"/>
            <a:ext cx="3329944" cy="1075679"/>
          </a:xfrm>
          <a:prstGeom prst="rect">
            <a:avLst/>
          </a:prstGeom>
        </p:spPr>
        <p:txBody>
          <a:bodyPr wrap="square">
            <a:spAutoFit/>
          </a:bodyPr>
          <a:lstStyle/>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パネリストはセミナーを補助する役割です。</a:t>
            </a:r>
            <a:endParaRPr kumimoji="1" lang="en-US" altLang="ja-JP"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（出席者の</a:t>
            </a:r>
            <a:r>
              <a:rPr kumimoji="1" lang="en-US" altLang="ja-JP"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Q&amp;A</a:t>
            </a: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対応など）</a:t>
            </a:r>
            <a:endParaRPr kumimoji="1" lang="en-US" altLang="ja-JP"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endParaRPr>
          </a:p>
        </p:txBody>
      </p:sp>
      <p:pic>
        <p:nvPicPr>
          <p:cNvPr id="14" name="Picture 3">
            <a:extLst>
              <a:ext uri="{FF2B5EF4-FFF2-40B4-BE49-F238E27FC236}">
                <a16:creationId xmlns:a16="http://schemas.microsoft.com/office/drawing/2014/main" id="{8E42813F-514E-4F9F-AF30-B3E155196C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58095" y="941968"/>
            <a:ext cx="2299323" cy="1293370"/>
          </a:xfrm>
          <a:prstGeom prst="rect">
            <a:avLst/>
          </a:prstGeom>
        </p:spPr>
      </p:pic>
      <p:sp>
        <p:nvSpPr>
          <p:cNvPr id="12" name="Rectangle 11">
            <a:extLst>
              <a:ext uri="{FF2B5EF4-FFF2-40B4-BE49-F238E27FC236}">
                <a16:creationId xmlns:a16="http://schemas.microsoft.com/office/drawing/2014/main" id="{4C55C2CE-88F8-4F8E-9526-71B7305AA24D}"/>
              </a:ext>
            </a:extLst>
          </p:cNvPr>
          <p:cNvSpPr/>
          <p:nvPr/>
        </p:nvSpPr>
        <p:spPr>
          <a:xfrm>
            <a:off x="3818498" y="960612"/>
            <a:ext cx="5057774" cy="1408078"/>
          </a:xfrm>
          <a:prstGeom prst="rect">
            <a:avLst/>
          </a:prstGeom>
        </p:spPr>
        <p:txBody>
          <a:bodyPr wrap="square">
            <a:spAutoFit/>
          </a:bodyPr>
          <a:lstStyle/>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主催者は、</a:t>
            </a:r>
            <a:r>
              <a:rPr kumimoji="1" lang="en-US" altLang="ja-JP" sz="1800" b="0" i="0" u="none" strike="noStrike" kern="1200" cap="none" spc="0" normalizeH="0" baseline="0" noProof="0" dirty="0" err="1">
                <a:ln>
                  <a:noFill/>
                </a:ln>
                <a:solidFill>
                  <a:srgbClr val="282828"/>
                </a:solidFill>
                <a:effectLst/>
                <a:uLnTx/>
                <a:uFillTx/>
                <a:latin typeface="CiscoSansTT ExtraLight"/>
                <a:ea typeface="Meiryo"/>
                <a:cs typeface="Arial Unicode MS" panose="020B0604020202020204" pitchFamily="50" charset="-128"/>
              </a:rPr>
              <a:t>WebexEvents</a:t>
            </a: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をスケジュール、</a:t>
            </a:r>
            <a:endParaRPr kumimoji="1" lang="en-US" altLang="ja-JP"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開始することができます。セミナー中は</a:t>
            </a:r>
            <a:endParaRPr kumimoji="1" lang="en-US" altLang="ja-JP"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プレゼンター</a:t>
            </a: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や</a:t>
            </a:r>
            <a:r>
              <a:rPr kumimoji="1" lang="ja-JP" altLang="en-US" sz="1800" b="1"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パネリスト</a:t>
            </a: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の指名を行うことが</a:t>
            </a:r>
            <a:endParaRPr kumimoji="1" lang="en-US" altLang="ja-JP"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endParaRPr>
          </a:p>
          <a:p>
            <a:pPr marL="0" marR="0" lvl="0" indent="0" algn="l" defTabSz="4572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できます。</a:t>
            </a:r>
          </a:p>
        </p:txBody>
      </p:sp>
      <p:grpSp>
        <p:nvGrpSpPr>
          <p:cNvPr id="26" name="Group 25">
            <a:extLst>
              <a:ext uri="{FF2B5EF4-FFF2-40B4-BE49-F238E27FC236}">
                <a16:creationId xmlns:a16="http://schemas.microsoft.com/office/drawing/2014/main" id="{551A74E1-6399-44F7-8D1E-CDDADE4575A0}"/>
              </a:ext>
            </a:extLst>
          </p:cNvPr>
          <p:cNvGrpSpPr/>
          <p:nvPr/>
        </p:nvGrpSpPr>
        <p:grpSpPr>
          <a:xfrm rot="5400000">
            <a:off x="1991131" y="2949358"/>
            <a:ext cx="907322" cy="392440"/>
            <a:chOff x="2485537" y="1200355"/>
            <a:chExt cx="1209762" cy="523253"/>
          </a:xfrm>
        </p:grpSpPr>
        <p:sp>
          <p:nvSpPr>
            <p:cNvPr id="27" name="Freeform 123">
              <a:extLst>
                <a:ext uri="{FF2B5EF4-FFF2-40B4-BE49-F238E27FC236}">
                  <a16:creationId xmlns:a16="http://schemas.microsoft.com/office/drawing/2014/main" id="{0760EEBA-0C95-49A6-AD0A-9C675792FF7F}"/>
                </a:ext>
              </a:extLst>
            </p:cNvPr>
            <p:cNvSpPr>
              <a:spLocks/>
            </p:cNvSpPr>
            <p:nvPr/>
          </p:nvSpPr>
          <p:spPr bwMode="auto">
            <a:xfrm>
              <a:off x="2485537" y="1378029"/>
              <a:ext cx="1007437" cy="167906"/>
            </a:xfrm>
            <a:custGeom>
              <a:avLst/>
              <a:gdLst>
                <a:gd name="T0" fmla="*/ 179 w 2166"/>
                <a:gd name="T1" fmla="*/ 361 h 361"/>
                <a:gd name="T2" fmla="*/ 1985 w 2166"/>
                <a:gd name="T3" fmla="*/ 361 h 361"/>
                <a:gd name="T4" fmla="*/ 2166 w 2166"/>
                <a:gd name="T5" fmla="*/ 179 h 361"/>
                <a:gd name="T6" fmla="*/ 1987 w 2166"/>
                <a:gd name="T7" fmla="*/ 0 h 361"/>
                <a:gd name="T8" fmla="*/ 181 w 2166"/>
                <a:gd name="T9" fmla="*/ 0 h 361"/>
                <a:gd name="T10" fmla="*/ 143 w 2166"/>
                <a:gd name="T11" fmla="*/ 2 h 361"/>
                <a:gd name="T12" fmla="*/ 78 w 2166"/>
                <a:gd name="T13" fmla="*/ 29 h 361"/>
                <a:gd name="T14" fmla="*/ 29 w 2166"/>
                <a:gd name="T15" fmla="*/ 80 h 361"/>
                <a:gd name="T16" fmla="*/ 2 w 2166"/>
                <a:gd name="T17" fmla="*/ 143 h 361"/>
                <a:gd name="T18" fmla="*/ 0 w 2166"/>
                <a:gd name="T19" fmla="*/ 181 h 361"/>
                <a:gd name="T20" fmla="*/ 0 w 2166"/>
                <a:gd name="T21" fmla="*/ 202 h 361"/>
                <a:gd name="T22" fmla="*/ 10 w 2166"/>
                <a:gd name="T23" fmla="*/ 245 h 361"/>
                <a:gd name="T24" fmla="*/ 42 w 2166"/>
                <a:gd name="T25" fmla="*/ 299 h 361"/>
                <a:gd name="T26" fmla="*/ 74 w 2166"/>
                <a:gd name="T27" fmla="*/ 327 h 361"/>
                <a:gd name="T28" fmla="*/ 97 w 2166"/>
                <a:gd name="T29" fmla="*/ 342 h 361"/>
                <a:gd name="T30" fmla="*/ 150 w 2166"/>
                <a:gd name="T31" fmla="*/ 358 h 361"/>
                <a:gd name="T32" fmla="*/ 179 w 2166"/>
                <a:gd name="T33"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6" h="361">
                  <a:moveTo>
                    <a:pt x="179" y="361"/>
                  </a:moveTo>
                  <a:lnTo>
                    <a:pt x="1985" y="361"/>
                  </a:lnTo>
                  <a:lnTo>
                    <a:pt x="2166" y="179"/>
                  </a:lnTo>
                  <a:lnTo>
                    <a:pt x="1987" y="0"/>
                  </a:lnTo>
                  <a:lnTo>
                    <a:pt x="181" y="0"/>
                  </a:lnTo>
                  <a:lnTo>
                    <a:pt x="143" y="2"/>
                  </a:lnTo>
                  <a:lnTo>
                    <a:pt x="78" y="29"/>
                  </a:lnTo>
                  <a:lnTo>
                    <a:pt x="29" y="80"/>
                  </a:lnTo>
                  <a:lnTo>
                    <a:pt x="2" y="143"/>
                  </a:lnTo>
                  <a:lnTo>
                    <a:pt x="0" y="181"/>
                  </a:lnTo>
                  <a:lnTo>
                    <a:pt x="0" y="202"/>
                  </a:lnTo>
                  <a:lnTo>
                    <a:pt x="10" y="245"/>
                  </a:lnTo>
                  <a:lnTo>
                    <a:pt x="42" y="299"/>
                  </a:lnTo>
                  <a:lnTo>
                    <a:pt x="74" y="327"/>
                  </a:lnTo>
                  <a:lnTo>
                    <a:pt x="97" y="342"/>
                  </a:lnTo>
                  <a:lnTo>
                    <a:pt x="150" y="358"/>
                  </a:lnTo>
                  <a:lnTo>
                    <a:pt x="179" y="36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28" name="Group 27">
              <a:extLst>
                <a:ext uri="{FF2B5EF4-FFF2-40B4-BE49-F238E27FC236}">
                  <a16:creationId xmlns:a16="http://schemas.microsoft.com/office/drawing/2014/main" id="{E363081D-C750-491A-8E51-E53E005D211D}"/>
                </a:ext>
              </a:extLst>
            </p:cNvPr>
            <p:cNvGrpSpPr/>
            <p:nvPr/>
          </p:nvGrpSpPr>
          <p:grpSpPr>
            <a:xfrm>
              <a:off x="3350649" y="1200355"/>
              <a:ext cx="344650" cy="523253"/>
              <a:chOff x="3350649" y="1200355"/>
              <a:chExt cx="344650" cy="523253"/>
            </a:xfrm>
          </p:grpSpPr>
          <p:sp>
            <p:nvSpPr>
              <p:cNvPr id="29" name="Freeform 124">
                <a:extLst>
                  <a:ext uri="{FF2B5EF4-FFF2-40B4-BE49-F238E27FC236}">
                    <a16:creationId xmlns:a16="http://schemas.microsoft.com/office/drawing/2014/main" id="{F346758E-EC9D-4546-8132-9BA2F3D4829F}"/>
                  </a:ext>
                </a:extLst>
              </p:cNvPr>
              <p:cNvSpPr>
                <a:spLocks/>
              </p:cNvSpPr>
              <p:nvPr/>
            </p:nvSpPr>
            <p:spPr bwMode="auto">
              <a:xfrm>
                <a:off x="3350649" y="1523144"/>
                <a:ext cx="318138" cy="200464"/>
              </a:xfrm>
              <a:custGeom>
                <a:avLst/>
                <a:gdLst>
                  <a:gd name="T0" fmla="*/ 177 w 684"/>
                  <a:gd name="T1" fmla="*/ 431 h 431"/>
                  <a:gd name="T2" fmla="*/ 213 w 684"/>
                  <a:gd name="T3" fmla="*/ 428 h 431"/>
                  <a:gd name="T4" fmla="*/ 279 w 684"/>
                  <a:gd name="T5" fmla="*/ 403 h 431"/>
                  <a:gd name="T6" fmla="*/ 306 w 684"/>
                  <a:gd name="T7" fmla="*/ 378 h 431"/>
                  <a:gd name="T8" fmla="*/ 684 w 684"/>
                  <a:gd name="T9" fmla="*/ 0 h 431"/>
                  <a:gd name="T10" fmla="*/ 653 w 684"/>
                  <a:gd name="T11" fmla="*/ 25 h 431"/>
                  <a:gd name="T12" fmla="*/ 619 w 684"/>
                  <a:gd name="T13" fmla="*/ 38 h 431"/>
                  <a:gd name="T14" fmla="*/ 591 w 684"/>
                  <a:gd name="T15" fmla="*/ 46 h 431"/>
                  <a:gd name="T16" fmla="*/ 562 w 684"/>
                  <a:gd name="T17" fmla="*/ 49 h 431"/>
                  <a:gd name="T18" fmla="*/ 125 w 684"/>
                  <a:gd name="T19" fmla="*/ 49 h 431"/>
                  <a:gd name="T20" fmla="*/ 125 w 684"/>
                  <a:gd name="T21" fmla="*/ 49 h 431"/>
                  <a:gd name="T22" fmla="*/ 127 w 684"/>
                  <a:gd name="T23" fmla="*/ 49 h 431"/>
                  <a:gd name="T24" fmla="*/ 51 w 684"/>
                  <a:gd name="T25" fmla="*/ 125 h 431"/>
                  <a:gd name="T26" fmla="*/ 28 w 684"/>
                  <a:gd name="T27" fmla="*/ 152 h 431"/>
                  <a:gd name="T28" fmla="*/ 0 w 684"/>
                  <a:gd name="T29" fmla="*/ 217 h 431"/>
                  <a:gd name="T30" fmla="*/ 0 w 684"/>
                  <a:gd name="T31" fmla="*/ 287 h 431"/>
                  <a:gd name="T32" fmla="*/ 28 w 684"/>
                  <a:gd name="T33" fmla="*/ 350 h 431"/>
                  <a:gd name="T34" fmla="*/ 51 w 684"/>
                  <a:gd name="T35" fmla="*/ 380 h 431"/>
                  <a:gd name="T36" fmla="*/ 53 w 684"/>
                  <a:gd name="T37" fmla="*/ 380 h 431"/>
                  <a:gd name="T38" fmla="*/ 55 w 684"/>
                  <a:gd name="T39" fmla="*/ 382 h 431"/>
                  <a:gd name="T40" fmla="*/ 82 w 684"/>
                  <a:gd name="T41" fmla="*/ 405 h 431"/>
                  <a:gd name="T42" fmla="*/ 146 w 684"/>
                  <a:gd name="T43" fmla="*/ 428 h 431"/>
                  <a:gd name="T44" fmla="*/ 177 w 684"/>
                  <a:gd name="T45"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431">
                    <a:moveTo>
                      <a:pt x="177" y="431"/>
                    </a:moveTo>
                    <a:lnTo>
                      <a:pt x="213" y="428"/>
                    </a:lnTo>
                    <a:lnTo>
                      <a:pt x="279" y="403"/>
                    </a:lnTo>
                    <a:lnTo>
                      <a:pt x="306" y="378"/>
                    </a:lnTo>
                    <a:lnTo>
                      <a:pt x="684" y="0"/>
                    </a:lnTo>
                    <a:lnTo>
                      <a:pt x="653" y="25"/>
                    </a:lnTo>
                    <a:lnTo>
                      <a:pt x="619" y="38"/>
                    </a:lnTo>
                    <a:lnTo>
                      <a:pt x="591" y="46"/>
                    </a:lnTo>
                    <a:lnTo>
                      <a:pt x="562" y="49"/>
                    </a:lnTo>
                    <a:lnTo>
                      <a:pt x="125" y="49"/>
                    </a:lnTo>
                    <a:lnTo>
                      <a:pt x="125" y="49"/>
                    </a:lnTo>
                    <a:lnTo>
                      <a:pt x="127" y="49"/>
                    </a:lnTo>
                    <a:lnTo>
                      <a:pt x="51" y="125"/>
                    </a:lnTo>
                    <a:lnTo>
                      <a:pt x="28" y="152"/>
                    </a:lnTo>
                    <a:lnTo>
                      <a:pt x="0" y="217"/>
                    </a:lnTo>
                    <a:lnTo>
                      <a:pt x="0" y="287"/>
                    </a:lnTo>
                    <a:lnTo>
                      <a:pt x="28" y="350"/>
                    </a:lnTo>
                    <a:lnTo>
                      <a:pt x="51" y="380"/>
                    </a:lnTo>
                    <a:lnTo>
                      <a:pt x="53" y="380"/>
                    </a:lnTo>
                    <a:lnTo>
                      <a:pt x="55" y="382"/>
                    </a:lnTo>
                    <a:lnTo>
                      <a:pt x="82" y="405"/>
                    </a:lnTo>
                    <a:lnTo>
                      <a:pt x="146" y="428"/>
                    </a:lnTo>
                    <a:lnTo>
                      <a:pt x="177" y="43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0" name="Freeform 125">
                <a:extLst>
                  <a:ext uri="{FF2B5EF4-FFF2-40B4-BE49-F238E27FC236}">
                    <a16:creationId xmlns:a16="http://schemas.microsoft.com/office/drawing/2014/main" id="{5827D8D3-0288-4567-AA15-02CB94E923D0}"/>
                  </a:ext>
                </a:extLst>
              </p:cNvPr>
              <p:cNvSpPr>
                <a:spLocks/>
              </p:cNvSpPr>
              <p:nvPr/>
            </p:nvSpPr>
            <p:spPr bwMode="auto">
              <a:xfrm>
                <a:off x="3408789" y="1461284"/>
                <a:ext cx="229766" cy="84651"/>
              </a:xfrm>
              <a:custGeom>
                <a:avLst/>
                <a:gdLst>
                  <a:gd name="T0" fmla="*/ 0 w 494"/>
                  <a:gd name="T1" fmla="*/ 182 h 182"/>
                  <a:gd name="T2" fmla="*/ 437 w 494"/>
                  <a:gd name="T3" fmla="*/ 182 h 182"/>
                  <a:gd name="T4" fmla="*/ 466 w 494"/>
                  <a:gd name="T5" fmla="*/ 179 h 182"/>
                  <a:gd name="T6" fmla="*/ 494 w 494"/>
                  <a:gd name="T7" fmla="*/ 171 h 182"/>
                  <a:gd name="T8" fmla="*/ 464 w 494"/>
                  <a:gd name="T9" fmla="*/ 179 h 182"/>
                  <a:gd name="T10" fmla="*/ 437 w 494"/>
                  <a:gd name="T11" fmla="*/ 182 h 182"/>
                  <a:gd name="T12" fmla="*/ 401 w 494"/>
                  <a:gd name="T13" fmla="*/ 179 h 182"/>
                  <a:gd name="T14" fmla="*/ 335 w 494"/>
                  <a:gd name="T15" fmla="*/ 152 h 182"/>
                  <a:gd name="T16" fmla="*/ 308 w 494"/>
                  <a:gd name="T17" fmla="*/ 129 h 182"/>
                  <a:gd name="T18" fmla="*/ 181 w 494"/>
                  <a:gd name="T19" fmla="*/ 0 h 182"/>
                  <a:gd name="T20" fmla="*/ 0 w 494"/>
                  <a:gd name="T21" fmla="*/ 182 h 182"/>
                  <a:gd name="T22" fmla="*/ 0 w 494"/>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82">
                    <a:moveTo>
                      <a:pt x="0" y="182"/>
                    </a:moveTo>
                    <a:lnTo>
                      <a:pt x="437" y="182"/>
                    </a:lnTo>
                    <a:lnTo>
                      <a:pt x="466" y="179"/>
                    </a:lnTo>
                    <a:lnTo>
                      <a:pt x="494" y="171"/>
                    </a:lnTo>
                    <a:lnTo>
                      <a:pt x="464" y="179"/>
                    </a:lnTo>
                    <a:lnTo>
                      <a:pt x="437" y="182"/>
                    </a:lnTo>
                    <a:lnTo>
                      <a:pt x="401" y="179"/>
                    </a:lnTo>
                    <a:lnTo>
                      <a:pt x="335" y="152"/>
                    </a:lnTo>
                    <a:lnTo>
                      <a:pt x="308" y="129"/>
                    </a:lnTo>
                    <a:lnTo>
                      <a:pt x="181" y="0"/>
                    </a:lnTo>
                    <a:lnTo>
                      <a:pt x="0" y="182"/>
                    </a:lnTo>
                    <a:lnTo>
                      <a:pt x="0"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1" name="Freeform 126">
                <a:extLst>
                  <a:ext uri="{FF2B5EF4-FFF2-40B4-BE49-F238E27FC236}">
                    <a16:creationId xmlns:a16="http://schemas.microsoft.com/office/drawing/2014/main" id="{54B5A9D1-2E31-4853-90F7-53D1B38EE010}"/>
                  </a:ext>
                </a:extLst>
              </p:cNvPr>
              <p:cNvSpPr>
                <a:spLocks/>
              </p:cNvSpPr>
              <p:nvPr/>
            </p:nvSpPr>
            <p:spPr bwMode="auto">
              <a:xfrm>
                <a:off x="3350649" y="1200355"/>
                <a:ext cx="318138" cy="199069"/>
              </a:xfrm>
              <a:custGeom>
                <a:avLst/>
                <a:gdLst>
                  <a:gd name="T0" fmla="*/ 684 w 684"/>
                  <a:gd name="T1" fmla="*/ 428 h 428"/>
                  <a:gd name="T2" fmla="*/ 306 w 684"/>
                  <a:gd name="T3" fmla="*/ 51 h 428"/>
                  <a:gd name="T4" fmla="*/ 296 w 684"/>
                  <a:gd name="T5" fmla="*/ 42 h 428"/>
                  <a:gd name="T6" fmla="*/ 285 w 684"/>
                  <a:gd name="T7" fmla="*/ 34 h 428"/>
                  <a:gd name="T8" fmla="*/ 262 w 684"/>
                  <a:gd name="T9" fmla="*/ 19 h 428"/>
                  <a:gd name="T10" fmla="*/ 207 w 684"/>
                  <a:gd name="T11" fmla="*/ 0 h 428"/>
                  <a:gd name="T12" fmla="*/ 180 w 684"/>
                  <a:gd name="T13" fmla="*/ 0 h 428"/>
                  <a:gd name="T14" fmla="*/ 144 w 684"/>
                  <a:gd name="T15" fmla="*/ 2 h 428"/>
                  <a:gd name="T16" fmla="*/ 80 w 684"/>
                  <a:gd name="T17" fmla="*/ 27 h 428"/>
                  <a:gd name="T18" fmla="*/ 51 w 684"/>
                  <a:gd name="T19" fmla="*/ 53 h 428"/>
                  <a:gd name="T20" fmla="*/ 28 w 684"/>
                  <a:gd name="T21" fmla="*/ 80 h 428"/>
                  <a:gd name="T22" fmla="*/ 0 w 684"/>
                  <a:gd name="T23" fmla="*/ 145 h 428"/>
                  <a:gd name="T24" fmla="*/ 0 w 684"/>
                  <a:gd name="T25" fmla="*/ 215 h 428"/>
                  <a:gd name="T26" fmla="*/ 28 w 684"/>
                  <a:gd name="T27" fmla="*/ 281 h 428"/>
                  <a:gd name="T28" fmla="*/ 51 w 684"/>
                  <a:gd name="T29" fmla="*/ 308 h 428"/>
                  <a:gd name="T30" fmla="*/ 125 w 684"/>
                  <a:gd name="T31" fmla="*/ 382 h 428"/>
                  <a:gd name="T32" fmla="*/ 562 w 684"/>
                  <a:gd name="T33" fmla="*/ 382 h 428"/>
                  <a:gd name="T34" fmla="*/ 562 w 684"/>
                  <a:gd name="T35" fmla="*/ 382 h 428"/>
                  <a:gd name="T36" fmla="*/ 562 w 684"/>
                  <a:gd name="T37" fmla="*/ 382 h 428"/>
                  <a:gd name="T38" fmla="*/ 593 w 684"/>
                  <a:gd name="T39" fmla="*/ 384 h 428"/>
                  <a:gd name="T40" fmla="*/ 657 w 684"/>
                  <a:gd name="T41" fmla="*/ 407 h 428"/>
                  <a:gd name="T42" fmla="*/ 684 w 684"/>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28">
                    <a:moveTo>
                      <a:pt x="684" y="428"/>
                    </a:moveTo>
                    <a:lnTo>
                      <a:pt x="306" y="51"/>
                    </a:lnTo>
                    <a:lnTo>
                      <a:pt x="296" y="42"/>
                    </a:lnTo>
                    <a:lnTo>
                      <a:pt x="285" y="34"/>
                    </a:lnTo>
                    <a:lnTo>
                      <a:pt x="262" y="19"/>
                    </a:lnTo>
                    <a:lnTo>
                      <a:pt x="207" y="0"/>
                    </a:lnTo>
                    <a:lnTo>
                      <a:pt x="180" y="0"/>
                    </a:lnTo>
                    <a:lnTo>
                      <a:pt x="144" y="2"/>
                    </a:lnTo>
                    <a:lnTo>
                      <a:pt x="80" y="27"/>
                    </a:lnTo>
                    <a:lnTo>
                      <a:pt x="51" y="53"/>
                    </a:lnTo>
                    <a:lnTo>
                      <a:pt x="28" y="80"/>
                    </a:lnTo>
                    <a:lnTo>
                      <a:pt x="0" y="145"/>
                    </a:lnTo>
                    <a:lnTo>
                      <a:pt x="0" y="215"/>
                    </a:lnTo>
                    <a:lnTo>
                      <a:pt x="28" y="281"/>
                    </a:lnTo>
                    <a:lnTo>
                      <a:pt x="51" y="308"/>
                    </a:lnTo>
                    <a:lnTo>
                      <a:pt x="125" y="382"/>
                    </a:lnTo>
                    <a:lnTo>
                      <a:pt x="562" y="382"/>
                    </a:lnTo>
                    <a:lnTo>
                      <a:pt x="562" y="382"/>
                    </a:lnTo>
                    <a:lnTo>
                      <a:pt x="562" y="382"/>
                    </a:lnTo>
                    <a:lnTo>
                      <a:pt x="593" y="384"/>
                    </a:lnTo>
                    <a:lnTo>
                      <a:pt x="657" y="407"/>
                    </a:lnTo>
                    <a:lnTo>
                      <a:pt x="684"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2" name="Freeform 127">
                <a:extLst>
                  <a:ext uri="{FF2B5EF4-FFF2-40B4-BE49-F238E27FC236}">
                    <a16:creationId xmlns:a16="http://schemas.microsoft.com/office/drawing/2014/main" id="{B6EB46D0-7127-4D5F-8265-08B0EFAF2DE3}"/>
                  </a:ext>
                </a:extLst>
              </p:cNvPr>
              <p:cNvSpPr>
                <a:spLocks/>
              </p:cNvSpPr>
              <p:nvPr/>
            </p:nvSpPr>
            <p:spPr bwMode="auto">
              <a:xfrm>
                <a:off x="3408789" y="1378029"/>
                <a:ext cx="203255" cy="83256"/>
              </a:xfrm>
              <a:custGeom>
                <a:avLst/>
                <a:gdLst>
                  <a:gd name="T0" fmla="*/ 181 w 437"/>
                  <a:gd name="T1" fmla="*/ 179 h 179"/>
                  <a:gd name="T2" fmla="*/ 308 w 437"/>
                  <a:gd name="T3" fmla="*/ 53 h 179"/>
                  <a:gd name="T4" fmla="*/ 335 w 437"/>
                  <a:gd name="T5" fmla="*/ 27 h 179"/>
                  <a:gd name="T6" fmla="*/ 401 w 437"/>
                  <a:gd name="T7" fmla="*/ 2 h 179"/>
                  <a:gd name="T8" fmla="*/ 437 w 437"/>
                  <a:gd name="T9" fmla="*/ 0 h 179"/>
                  <a:gd name="T10" fmla="*/ 437 w 437"/>
                  <a:gd name="T11" fmla="*/ 0 h 179"/>
                  <a:gd name="T12" fmla="*/ 0 w 437"/>
                  <a:gd name="T13" fmla="*/ 0 h 179"/>
                  <a:gd name="T14" fmla="*/ 2 w 437"/>
                  <a:gd name="T15" fmla="*/ 0 h 179"/>
                  <a:gd name="T16" fmla="*/ 2 w 437"/>
                  <a:gd name="T17" fmla="*/ 0 h 179"/>
                  <a:gd name="T18" fmla="*/ 181 w 437"/>
                  <a:gd name="T19" fmla="*/ 179 h 179"/>
                  <a:gd name="T20" fmla="*/ 181 w 437"/>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179">
                    <a:moveTo>
                      <a:pt x="181" y="179"/>
                    </a:moveTo>
                    <a:lnTo>
                      <a:pt x="308" y="53"/>
                    </a:lnTo>
                    <a:lnTo>
                      <a:pt x="335" y="27"/>
                    </a:lnTo>
                    <a:lnTo>
                      <a:pt x="401" y="2"/>
                    </a:lnTo>
                    <a:lnTo>
                      <a:pt x="437" y="0"/>
                    </a:lnTo>
                    <a:lnTo>
                      <a:pt x="437" y="0"/>
                    </a:lnTo>
                    <a:lnTo>
                      <a:pt x="0" y="0"/>
                    </a:lnTo>
                    <a:lnTo>
                      <a:pt x="2" y="0"/>
                    </a:lnTo>
                    <a:lnTo>
                      <a:pt x="2" y="0"/>
                    </a:lnTo>
                    <a:lnTo>
                      <a:pt x="181" y="179"/>
                    </a:lnTo>
                    <a:lnTo>
                      <a:pt x="181"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3" name="Freeform 128">
                <a:extLst>
                  <a:ext uri="{FF2B5EF4-FFF2-40B4-BE49-F238E27FC236}">
                    <a16:creationId xmlns:a16="http://schemas.microsoft.com/office/drawing/2014/main" id="{B399E6FD-550F-4259-A1FF-2D89EE803B0B}"/>
                  </a:ext>
                </a:extLst>
              </p:cNvPr>
              <p:cNvSpPr>
                <a:spLocks/>
              </p:cNvSpPr>
              <p:nvPr/>
            </p:nvSpPr>
            <p:spPr bwMode="auto">
              <a:xfrm>
                <a:off x="3408789" y="1378029"/>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34" name="Freeform 129">
                <a:extLst>
                  <a:ext uri="{FF2B5EF4-FFF2-40B4-BE49-F238E27FC236}">
                    <a16:creationId xmlns:a16="http://schemas.microsoft.com/office/drawing/2014/main" id="{4956210F-60A8-4537-9612-58E4520E760F}"/>
                  </a:ext>
                </a:extLst>
              </p:cNvPr>
              <p:cNvSpPr>
                <a:spLocks/>
              </p:cNvSpPr>
              <p:nvPr/>
            </p:nvSpPr>
            <p:spPr bwMode="auto">
              <a:xfrm>
                <a:off x="3492974" y="1378029"/>
                <a:ext cx="202325" cy="167906"/>
              </a:xfrm>
              <a:custGeom>
                <a:avLst/>
                <a:gdLst>
                  <a:gd name="T0" fmla="*/ 127 w 435"/>
                  <a:gd name="T1" fmla="*/ 308 h 361"/>
                  <a:gd name="T2" fmla="*/ 154 w 435"/>
                  <a:gd name="T3" fmla="*/ 331 h 361"/>
                  <a:gd name="T4" fmla="*/ 220 w 435"/>
                  <a:gd name="T5" fmla="*/ 358 h 361"/>
                  <a:gd name="T6" fmla="*/ 256 w 435"/>
                  <a:gd name="T7" fmla="*/ 361 h 361"/>
                  <a:gd name="T8" fmla="*/ 283 w 435"/>
                  <a:gd name="T9" fmla="*/ 358 h 361"/>
                  <a:gd name="T10" fmla="*/ 313 w 435"/>
                  <a:gd name="T11" fmla="*/ 350 h 361"/>
                  <a:gd name="T12" fmla="*/ 319 w 435"/>
                  <a:gd name="T13" fmla="*/ 348 h 361"/>
                  <a:gd name="T14" fmla="*/ 325 w 435"/>
                  <a:gd name="T15" fmla="*/ 346 h 361"/>
                  <a:gd name="T16" fmla="*/ 330 w 435"/>
                  <a:gd name="T17" fmla="*/ 344 h 361"/>
                  <a:gd name="T18" fmla="*/ 334 w 435"/>
                  <a:gd name="T19" fmla="*/ 342 h 361"/>
                  <a:gd name="T20" fmla="*/ 336 w 435"/>
                  <a:gd name="T21" fmla="*/ 342 h 361"/>
                  <a:gd name="T22" fmla="*/ 336 w 435"/>
                  <a:gd name="T23" fmla="*/ 340 h 361"/>
                  <a:gd name="T24" fmla="*/ 359 w 435"/>
                  <a:gd name="T25" fmla="*/ 329 h 361"/>
                  <a:gd name="T26" fmla="*/ 378 w 435"/>
                  <a:gd name="T27" fmla="*/ 312 h 361"/>
                  <a:gd name="T28" fmla="*/ 382 w 435"/>
                  <a:gd name="T29" fmla="*/ 308 h 361"/>
                  <a:gd name="T30" fmla="*/ 399 w 435"/>
                  <a:gd name="T31" fmla="*/ 289 h 361"/>
                  <a:gd name="T32" fmla="*/ 423 w 435"/>
                  <a:gd name="T33" fmla="*/ 249 h 361"/>
                  <a:gd name="T34" fmla="*/ 429 w 435"/>
                  <a:gd name="T35" fmla="*/ 226 h 361"/>
                  <a:gd name="T36" fmla="*/ 431 w 435"/>
                  <a:gd name="T37" fmla="*/ 219 h 361"/>
                  <a:gd name="T38" fmla="*/ 433 w 435"/>
                  <a:gd name="T39" fmla="*/ 215 h 361"/>
                  <a:gd name="T40" fmla="*/ 435 w 435"/>
                  <a:gd name="T41" fmla="*/ 196 h 361"/>
                  <a:gd name="T42" fmla="*/ 435 w 435"/>
                  <a:gd name="T43" fmla="*/ 179 h 361"/>
                  <a:gd name="T44" fmla="*/ 435 w 435"/>
                  <a:gd name="T45" fmla="*/ 175 h 361"/>
                  <a:gd name="T46" fmla="*/ 435 w 435"/>
                  <a:gd name="T47" fmla="*/ 171 h 361"/>
                  <a:gd name="T48" fmla="*/ 435 w 435"/>
                  <a:gd name="T49" fmla="*/ 171 h 361"/>
                  <a:gd name="T50" fmla="*/ 435 w 435"/>
                  <a:gd name="T51" fmla="*/ 169 h 361"/>
                  <a:gd name="T52" fmla="*/ 435 w 435"/>
                  <a:gd name="T53" fmla="*/ 169 h 361"/>
                  <a:gd name="T54" fmla="*/ 435 w 435"/>
                  <a:gd name="T55" fmla="*/ 169 h 361"/>
                  <a:gd name="T56" fmla="*/ 435 w 435"/>
                  <a:gd name="T57" fmla="*/ 169 h 361"/>
                  <a:gd name="T58" fmla="*/ 435 w 435"/>
                  <a:gd name="T59" fmla="*/ 169 h 361"/>
                  <a:gd name="T60" fmla="*/ 435 w 435"/>
                  <a:gd name="T61" fmla="*/ 160 h 361"/>
                  <a:gd name="T62" fmla="*/ 433 w 435"/>
                  <a:gd name="T63" fmla="*/ 152 h 361"/>
                  <a:gd name="T64" fmla="*/ 433 w 435"/>
                  <a:gd name="T65" fmla="*/ 150 h 361"/>
                  <a:gd name="T66" fmla="*/ 433 w 435"/>
                  <a:gd name="T67" fmla="*/ 147 h 361"/>
                  <a:gd name="T68" fmla="*/ 431 w 435"/>
                  <a:gd name="T69" fmla="*/ 141 h 361"/>
                  <a:gd name="T70" fmla="*/ 429 w 435"/>
                  <a:gd name="T71" fmla="*/ 135 h 361"/>
                  <a:gd name="T72" fmla="*/ 429 w 435"/>
                  <a:gd name="T73" fmla="*/ 133 h 361"/>
                  <a:gd name="T74" fmla="*/ 429 w 435"/>
                  <a:gd name="T75" fmla="*/ 133 h 361"/>
                  <a:gd name="T76" fmla="*/ 423 w 435"/>
                  <a:gd name="T77" fmla="*/ 112 h 361"/>
                  <a:gd name="T78" fmla="*/ 399 w 435"/>
                  <a:gd name="T79" fmla="*/ 69 h 361"/>
                  <a:gd name="T80" fmla="*/ 382 w 435"/>
                  <a:gd name="T81" fmla="*/ 53 h 361"/>
                  <a:gd name="T82" fmla="*/ 378 w 435"/>
                  <a:gd name="T83" fmla="*/ 46 h 361"/>
                  <a:gd name="T84" fmla="*/ 355 w 435"/>
                  <a:gd name="T85" fmla="*/ 27 h 361"/>
                  <a:gd name="T86" fmla="*/ 302 w 435"/>
                  <a:gd name="T87" fmla="*/ 4 h 361"/>
                  <a:gd name="T88" fmla="*/ 275 w 435"/>
                  <a:gd name="T89" fmla="*/ 0 h 361"/>
                  <a:gd name="T90" fmla="*/ 273 w 435"/>
                  <a:gd name="T91" fmla="*/ 0 h 361"/>
                  <a:gd name="T92" fmla="*/ 273 w 435"/>
                  <a:gd name="T93" fmla="*/ 0 h 361"/>
                  <a:gd name="T94" fmla="*/ 264 w 435"/>
                  <a:gd name="T95" fmla="*/ 0 h 361"/>
                  <a:gd name="T96" fmla="*/ 256 w 435"/>
                  <a:gd name="T97" fmla="*/ 0 h 361"/>
                  <a:gd name="T98" fmla="*/ 256 w 435"/>
                  <a:gd name="T99" fmla="*/ 0 h 361"/>
                  <a:gd name="T100" fmla="*/ 220 w 435"/>
                  <a:gd name="T101" fmla="*/ 2 h 361"/>
                  <a:gd name="T102" fmla="*/ 154 w 435"/>
                  <a:gd name="T103" fmla="*/ 27 h 361"/>
                  <a:gd name="T104" fmla="*/ 127 w 435"/>
                  <a:gd name="T105" fmla="*/ 53 h 361"/>
                  <a:gd name="T106" fmla="*/ 0 w 435"/>
                  <a:gd name="T107" fmla="*/ 179 h 361"/>
                  <a:gd name="T108" fmla="*/ 127 w 435"/>
                  <a:gd name="T109"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5" h="361">
                    <a:moveTo>
                      <a:pt x="127" y="308"/>
                    </a:moveTo>
                    <a:lnTo>
                      <a:pt x="154" y="331"/>
                    </a:lnTo>
                    <a:lnTo>
                      <a:pt x="220" y="358"/>
                    </a:lnTo>
                    <a:lnTo>
                      <a:pt x="256" y="361"/>
                    </a:lnTo>
                    <a:lnTo>
                      <a:pt x="283" y="358"/>
                    </a:lnTo>
                    <a:lnTo>
                      <a:pt x="313" y="350"/>
                    </a:lnTo>
                    <a:lnTo>
                      <a:pt x="319" y="348"/>
                    </a:lnTo>
                    <a:lnTo>
                      <a:pt x="325" y="346"/>
                    </a:lnTo>
                    <a:lnTo>
                      <a:pt x="330" y="344"/>
                    </a:lnTo>
                    <a:lnTo>
                      <a:pt x="334" y="342"/>
                    </a:lnTo>
                    <a:lnTo>
                      <a:pt x="336" y="342"/>
                    </a:lnTo>
                    <a:lnTo>
                      <a:pt x="336" y="340"/>
                    </a:lnTo>
                    <a:lnTo>
                      <a:pt x="359" y="329"/>
                    </a:lnTo>
                    <a:lnTo>
                      <a:pt x="378" y="312"/>
                    </a:lnTo>
                    <a:lnTo>
                      <a:pt x="382" y="308"/>
                    </a:lnTo>
                    <a:lnTo>
                      <a:pt x="399" y="289"/>
                    </a:lnTo>
                    <a:lnTo>
                      <a:pt x="423" y="249"/>
                    </a:lnTo>
                    <a:lnTo>
                      <a:pt x="429" y="226"/>
                    </a:lnTo>
                    <a:lnTo>
                      <a:pt x="431" y="219"/>
                    </a:lnTo>
                    <a:lnTo>
                      <a:pt x="433" y="215"/>
                    </a:lnTo>
                    <a:lnTo>
                      <a:pt x="435" y="196"/>
                    </a:lnTo>
                    <a:lnTo>
                      <a:pt x="435" y="179"/>
                    </a:lnTo>
                    <a:lnTo>
                      <a:pt x="435" y="175"/>
                    </a:lnTo>
                    <a:lnTo>
                      <a:pt x="435" y="171"/>
                    </a:lnTo>
                    <a:lnTo>
                      <a:pt x="435" y="171"/>
                    </a:lnTo>
                    <a:lnTo>
                      <a:pt x="435" y="169"/>
                    </a:lnTo>
                    <a:lnTo>
                      <a:pt x="435" y="169"/>
                    </a:lnTo>
                    <a:lnTo>
                      <a:pt x="435" y="169"/>
                    </a:lnTo>
                    <a:lnTo>
                      <a:pt x="435" y="169"/>
                    </a:lnTo>
                    <a:lnTo>
                      <a:pt x="435" y="169"/>
                    </a:lnTo>
                    <a:lnTo>
                      <a:pt x="435" y="160"/>
                    </a:lnTo>
                    <a:lnTo>
                      <a:pt x="433" y="152"/>
                    </a:lnTo>
                    <a:lnTo>
                      <a:pt x="433" y="150"/>
                    </a:lnTo>
                    <a:lnTo>
                      <a:pt x="433" y="147"/>
                    </a:lnTo>
                    <a:lnTo>
                      <a:pt x="431" y="141"/>
                    </a:lnTo>
                    <a:lnTo>
                      <a:pt x="429" y="135"/>
                    </a:lnTo>
                    <a:lnTo>
                      <a:pt x="429" y="133"/>
                    </a:lnTo>
                    <a:lnTo>
                      <a:pt x="429" y="133"/>
                    </a:lnTo>
                    <a:lnTo>
                      <a:pt x="423" y="112"/>
                    </a:lnTo>
                    <a:lnTo>
                      <a:pt x="399" y="69"/>
                    </a:lnTo>
                    <a:lnTo>
                      <a:pt x="382" y="53"/>
                    </a:lnTo>
                    <a:lnTo>
                      <a:pt x="378" y="46"/>
                    </a:lnTo>
                    <a:lnTo>
                      <a:pt x="355" y="27"/>
                    </a:lnTo>
                    <a:lnTo>
                      <a:pt x="302" y="4"/>
                    </a:lnTo>
                    <a:lnTo>
                      <a:pt x="275" y="0"/>
                    </a:lnTo>
                    <a:lnTo>
                      <a:pt x="273" y="0"/>
                    </a:lnTo>
                    <a:lnTo>
                      <a:pt x="273" y="0"/>
                    </a:lnTo>
                    <a:lnTo>
                      <a:pt x="264" y="0"/>
                    </a:lnTo>
                    <a:lnTo>
                      <a:pt x="256" y="0"/>
                    </a:lnTo>
                    <a:lnTo>
                      <a:pt x="256" y="0"/>
                    </a:lnTo>
                    <a:lnTo>
                      <a:pt x="220" y="2"/>
                    </a:lnTo>
                    <a:lnTo>
                      <a:pt x="154" y="27"/>
                    </a:lnTo>
                    <a:lnTo>
                      <a:pt x="127" y="53"/>
                    </a:lnTo>
                    <a:lnTo>
                      <a:pt x="0" y="179"/>
                    </a:lnTo>
                    <a:lnTo>
                      <a:pt x="127"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sp>
        <p:nvSpPr>
          <p:cNvPr id="11" name="Title 1">
            <a:extLst>
              <a:ext uri="{FF2B5EF4-FFF2-40B4-BE49-F238E27FC236}">
                <a16:creationId xmlns:a16="http://schemas.microsoft.com/office/drawing/2014/main" id="{C7B11114-9EB0-4C5D-A560-64FEC8A0FC79}"/>
              </a:ext>
            </a:extLst>
          </p:cNvPr>
          <p:cNvSpPr txBox="1">
            <a:spLocks/>
          </p:cNvSpPr>
          <p:nvPr/>
        </p:nvSpPr>
        <p:spPr bwMode="auto">
          <a:xfrm>
            <a:off x="1465703" y="2381835"/>
            <a:ext cx="1895735" cy="2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282828"/>
                </a:solidFill>
                <a:effectLst/>
                <a:uLnTx/>
                <a:uFillTx/>
                <a:latin typeface="CiscoSansTT ExtraLight"/>
                <a:ea typeface="Meiryo"/>
                <a:cs typeface="CiscoSansTT Thin" charset="0"/>
              </a:rPr>
              <a:t>主催者</a:t>
            </a:r>
          </a:p>
        </p:txBody>
      </p:sp>
      <p:sp>
        <p:nvSpPr>
          <p:cNvPr id="35" name="Title 1">
            <a:extLst>
              <a:ext uri="{FF2B5EF4-FFF2-40B4-BE49-F238E27FC236}">
                <a16:creationId xmlns:a16="http://schemas.microsoft.com/office/drawing/2014/main" id="{F863929A-4DC1-4F0A-9786-64002B4DEA62}"/>
              </a:ext>
            </a:extLst>
          </p:cNvPr>
          <p:cNvSpPr txBox="1">
            <a:spLocks/>
          </p:cNvSpPr>
          <p:nvPr/>
        </p:nvSpPr>
        <p:spPr bwMode="auto">
          <a:xfrm>
            <a:off x="2428131" y="3045976"/>
            <a:ext cx="1754618" cy="23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E3241B">
                    <a:lumMod val="60000"/>
                    <a:lumOff val="40000"/>
                  </a:srgbClr>
                </a:solidFill>
                <a:effectLst/>
                <a:uLnTx/>
                <a:uFillTx/>
                <a:latin typeface="CiscoSansTT ExtraLight"/>
                <a:ea typeface="Meiryo"/>
                <a:cs typeface="CiscoSansTT Thin" charset="0"/>
              </a:rPr>
              <a:t>指名</a:t>
            </a:r>
          </a:p>
        </p:txBody>
      </p:sp>
      <p:grpSp>
        <p:nvGrpSpPr>
          <p:cNvPr id="36" name="Group 35">
            <a:extLst>
              <a:ext uri="{FF2B5EF4-FFF2-40B4-BE49-F238E27FC236}">
                <a16:creationId xmlns:a16="http://schemas.microsoft.com/office/drawing/2014/main" id="{943C7088-1A5A-441D-ABA1-48AEA012DBC8}"/>
              </a:ext>
            </a:extLst>
          </p:cNvPr>
          <p:cNvGrpSpPr/>
          <p:nvPr/>
        </p:nvGrpSpPr>
        <p:grpSpPr>
          <a:xfrm rot="3002077">
            <a:off x="3941901" y="2965722"/>
            <a:ext cx="907322" cy="392440"/>
            <a:chOff x="2485537" y="1200355"/>
            <a:chExt cx="1209762" cy="523253"/>
          </a:xfrm>
        </p:grpSpPr>
        <p:sp>
          <p:nvSpPr>
            <p:cNvPr id="37" name="Freeform 123">
              <a:extLst>
                <a:ext uri="{FF2B5EF4-FFF2-40B4-BE49-F238E27FC236}">
                  <a16:creationId xmlns:a16="http://schemas.microsoft.com/office/drawing/2014/main" id="{4255572C-095E-4253-BC04-87C3756DFE4F}"/>
                </a:ext>
              </a:extLst>
            </p:cNvPr>
            <p:cNvSpPr>
              <a:spLocks/>
            </p:cNvSpPr>
            <p:nvPr/>
          </p:nvSpPr>
          <p:spPr bwMode="auto">
            <a:xfrm>
              <a:off x="2485537" y="1378029"/>
              <a:ext cx="1007437" cy="167906"/>
            </a:xfrm>
            <a:custGeom>
              <a:avLst/>
              <a:gdLst>
                <a:gd name="T0" fmla="*/ 179 w 2166"/>
                <a:gd name="T1" fmla="*/ 361 h 361"/>
                <a:gd name="T2" fmla="*/ 1985 w 2166"/>
                <a:gd name="T3" fmla="*/ 361 h 361"/>
                <a:gd name="T4" fmla="*/ 2166 w 2166"/>
                <a:gd name="T5" fmla="*/ 179 h 361"/>
                <a:gd name="T6" fmla="*/ 1987 w 2166"/>
                <a:gd name="T7" fmla="*/ 0 h 361"/>
                <a:gd name="T8" fmla="*/ 181 w 2166"/>
                <a:gd name="T9" fmla="*/ 0 h 361"/>
                <a:gd name="T10" fmla="*/ 143 w 2166"/>
                <a:gd name="T11" fmla="*/ 2 h 361"/>
                <a:gd name="T12" fmla="*/ 78 w 2166"/>
                <a:gd name="T13" fmla="*/ 29 h 361"/>
                <a:gd name="T14" fmla="*/ 29 w 2166"/>
                <a:gd name="T15" fmla="*/ 80 h 361"/>
                <a:gd name="T16" fmla="*/ 2 w 2166"/>
                <a:gd name="T17" fmla="*/ 143 h 361"/>
                <a:gd name="T18" fmla="*/ 0 w 2166"/>
                <a:gd name="T19" fmla="*/ 181 h 361"/>
                <a:gd name="T20" fmla="*/ 0 w 2166"/>
                <a:gd name="T21" fmla="*/ 202 h 361"/>
                <a:gd name="T22" fmla="*/ 10 w 2166"/>
                <a:gd name="T23" fmla="*/ 245 h 361"/>
                <a:gd name="T24" fmla="*/ 42 w 2166"/>
                <a:gd name="T25" fmla="*/ 299 h 361"/>
                <a:gd name="T26" fmla="*/ 74 w 2166"/>
                <a:gd name="T27" fmla="*/ 327 h 361"/>
                <a:gd name="T28" fmla="*/ 97 w 2166"/>
                <a:gd name="T29" fmla="*/ 342 h 361"/>
                <a:gd name="T30" fmla="*/ 150 w 2166"/>
                <a:gd name="T31" fmla="*/ 358 h 361"/>
                <a:gd name="T32" fmla="*/ 179 w 2166"/>
                <a:gd name="T33"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6" h="361">
                  <a:moveTo>
                    <a:pt x="179" y="361"/>
                  </a:moveTo>
                  <a:lnTo>
                    <a:pt x="1985" y="361"/>
                  </a:lnTo>
                  <a:lnTo>
                    <a:pt x="2166" y="179"/>
                  </a:lnTo>
                  <a:lnTo>
                    <a:pt x="1987" y="0"/>
                  </a:lnTo>
                  <a:lnTo>
                    <a:pt x="181" y="0"/>
                  </a:lnTo>
                  <a:lnTo>
                    <a:pt x="143" y="2"/>
                  </a:lnTo>
                  <a:lnTo>
                    <a:pt x="78" y="29"/>
                  </a:lnTo>
                  <a:lnTo>
                    <a:pt x="29" y="80"/>
                  </a:lnTo>
                  <a:lnTo>
                    <a:pt x="2" y="143"/>
                  </a:lnTo>
                  <a:lnTo>
                    <a:pt x="0" y="181"/>
                  </a:lnTo>
                  <a:lnTo>
                    <a:pt x="0" y="202"/>
                  </a:lnTo>
                  <a:lnTo>
                    <a:pt x="10" y="245"/>
                  </a:lnTo>
                  <a:lnTo>
                    <a:pt x="42" y="299"/>
                  </a:lnTo>
                  <a:lnTo>
                    <a:pt x="74" y="327"/>
                  </a:lnTo>
                  <a:lnTo>
                    <a:pt x="97" y="342"/>
                  </a:lnTo>
                  <a:lnTo>
                    <a:pt x="150" y="358"/>
                  </a:lnTo>
                  <a:lnTo>
                    <a:pt x="179" y="36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38" name="Group 37">
              <a:extLst>
                <a:ext uri="{FF2B5EF4-FFF2-40B4-BE49-F238E27FC236}">
                  <a16:creationId xmlns:a16="http://schemas.microsoft.com/office/drawing/2014/main" id="{E2170708-658B-4702-8A5A-56A13A9C836D}"/>
                </a:ext>
              </a:extLst>
            </p:cNvPr>
            <p:cNvGrpSpPr/>
            <p:nvPr/>
          </p:nvGrpSpPr>
          <p:grpSpPr>
            <a:xfrm>
              <a:off x="3350649" y="1200355"/>
              <a:ext cx="344650" cy="523253"/>
              <a:chOff x="3350649" y="1200355"/>
              <a:chExt cx="344650" cy="523253"/>
            </a:xfrm>
          </p:grpSpPr>
          <p:sp>
            <p:nvSpPr>
              <p:cNvPr id="39" name="Freeform 124">
                <a:extLst>
                  <a:ext uri="{FF2B5EF4-FFF2-40B4-BE49-F238E27FC236}">
                    <a16:creationId xmlns:a16="http://schemas.microsoft.com/office/drawing/2014/main" id="{9BBA95D9-0333-46A4-951C-9727EF00AB8D}"/>
                  </a:ext>
                </a:extLst>
              </p:cNvPr>
              <p:cNvSpPr>
                <a:spLocks/>
              </p:cNvSpPr>
              <p:nvPr/>
            </p:nvSpPr>
            <p:spPr bwMode="auto">
              <a:xfrm>
                <a:off x="3350649" y="1523144"/>
                <a:ext cx="318138" cy="200464"/>
              </a:xfrm>
              <a:custGeom>
                <a:avLst/>
                <a:gdLst>
                  <a:gd name="T0" fmla="*/ 177 w 684"/>
                  <a:gd name="T1" fmla="*/ 431 h 431"/>
                  <a:gd name="T2" fmla="*/ 213 w 684"/>
                  <a:gd name="T3" fmla="*/ 428 h 431"/>
                  <a:gd name="T4" fmla="*/ 279 w 684"/>
                  <a:gd name="T5" fmla="*/ 403 h 431"/>
                  <a:gd name="T6" fmla="*/ 306 w 684"/>
                  <a:gd name="T7" fmla="*/ 378 h 431"/>
                  <a:gd name="T8" fmla="*/ 684 w 684"/>
                  <a:gd name="T9" fmla="*/ 0 h 431"/>
                  <a:gd name="T10" fmla="*/ 653 w 684"/>
                  <a:gd name="T11" fmla="*/ 25 h 431"/>
                  <a:gd name="T12" fmla="*/ 619 w 684"/>
                  <a:gd name="T13" fmla="*/ 38 h 431"/>
                  <a:gd name="T14" fmla="*/ 591 w 684"/>
                  <a:gd name="T15" fmla="*/ 46 h 431"/>
                  <a:gd name="T16" fmla="*/ 562 w 684"/>
                  <a:gd name="T17" fmla="*/ 49 h 431"/>
                  <a:gd name="T18" fmla="*/ 125 w 684"/>
                  <a:gd name="T19" fmla="*/ 49 h 431"/>
                  <a:gd name="T20" fmla="*/ 125 w 684"/>
                  <a:gd name="T21" fmla="*/ 49 h 431"/>
                  <a:gd name="T22" fmla="*/ 127 w 684"/>
                  <a:gd name="T23" fmla="*/ 49 h 431"/>
                  <a:gd name="T24" fmla="*/ 51 w 684"/>
                  <a:gd name="T25" fmla="*/ 125 h 431"/>
                  <a:gd name="T26" fmla="*/ 28 w 684"/>
                  <a:gd name="T27" fmla="*/ 152 h 431"/>
                  <a:gd name="T28" fmla="*/ 0 w 684"/>
                  <a:gd name="T29" fmla="*/ 217 h 431"/>
                  <a:gd name="T30" fmla="*/ 0 w 684"/>
                  <a:gd name="T31" fmla="*/ 287 h 431"/>
                  <a:gd name="T32" fmla="*/ 28 w 684"/>
                  <a:gd name="T33" fmla="*/ 350 h 431"/>
                  <a:gd name="T34" fmla="*/ 51 w 684"/>
                  <a:gd name="T35" fmla="*/ 380 h 431"/>
                  <a:gd name="T36" fmla="*/ 53 w 684"/>
                  <a:gd name="T37" fmla="*/ 380 h 431"/>
                  <a:gd name="T38" fmla="*/ 55 w 684"/>
                  <a:gd name="T39" fmla="*/ 382 h 431"/>
                  <a:gd name="T40" fmla="*/ 82 w 684"/>
                  <a:gd name="T41" fmla="*/ 405 h 431"/>
                  <a:gd name="T42" fmla="*/ 146 w 684"/>
                  <a:gd name="T43" fmla="*/ 428 h 431"/>
                  <a:gd name="T44" fmla="*/ 177 w 684"/>
                  <a:gd name="T45"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4" h="431">
                    <a:moveTo>
                      <a:pt x="177" y="431"/>
                    </a:moveTo>
                    <a:lnTo>
                      <a:pt x="213" y="428"/>
                    </a:lnTo>
                    <a:lnTo>
                      <a:pt x="279" y="403"/>
                    </a:lnTo>
                    <a:lnTo>
                      <a:pt x="306" y="378"/>
                    </a:lnTo>
                    <a:lnTo>
                      <a:pt x="684" y="0"/>
                    </a:lnTo>
                    <a:lnTo>
                      <a:pt x="653" y="25"/>
                    </a:lnTo>
                    <a:lnTo>
                      <a:pt x="619" y="38"/>
                    </a:lnTo>
                    <a:lnTo>
                      <a:pt x="591" y="46"/>
                    </a:lnTo>
                    <a:lnTo>
                      <a:pt x="562" y="49"/>
                    </a:lnTo>
                    <a:lnTo>
                      <a:pt x="125" y="49"/>
                    </a:lnTo>
                    <a:lnTo>
                      <a:pt x="125" y="49"/>
                    </a:lnTo>
                    <a:lnTo>
                      <a:pt x="127" y="49"/>
                    </a:lnTo>
                    <a:lnTo>
                      <a:pt x="51" y="125"/>
                    </a:lnTo>
                    <a:lnTo>
                      <a:pt x="28" y="152"/>
                    </a:lnTo>
                    <a:lnTo>
                      <a:pt x="0" y="217"/>
                    </a:lnTo>
                    <a:lnTo>
                      <a:pt x="0" y="287"/>
                    </a:lnTo>
                    <a:lnTo>
                      <a:pt x="28" y="350"/>
                    </a:lnTo>
                    <a:lnTo>
                      <a:pt x="51" y="380"/>
                    </a:lnTo>
                    <a:lnTo>
                      <a:pt x="53" y="380"/>
                    </a:lnTo>
                    <a:lnTo>
                      <a:pt x="55" y="382"/>
                    </a:lnTo>
                    <a:lnTo>
                      <a:pt x="82" y="405"/>
                    </a:lnTo>
                    <a:lnTo>
                      <a:pt x="146" y="428"/>
                    </a:lnTo>
                    <a:lnTo>
                      <a:pt x="177" y="43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0" name="Freeform 125">
                <a:extLst>
                  <a:ext uri="{FF2B5EF4-FFF2-40B4-BE49-F238E27FC236}">
                    <a16:creationId xmlns:a16="http://schemas.microsoft.com/office/drawing/2014/main" id="{9F42F009-964C-46C2-9BEF-B4442867296A}"/>
                  </a:ext>
                </a:extLst>
              </p:cNvPr>
              <p:cNvSpPr>
                <a:spLocks/>
              </p:cNvSpPr>
              <p:nvPr/>
            </p:nvSpPr>
            <p:spPr bwMode="auto">
              <a:xfrm>
                <a:off x="3408789" y="1461284"/>
                <a:ext cx="229766" cy="84651"/>
              </a:xfrm>
              <a:custGeom>
                <a:avLst/>
                <a:gdLst>
                  <a:gd name="T0" fmla="*/ 0 w 494"/>
                  <a:gd name="T1" fmla="*/ 182 h 182"/>
                  <a:gd name="T2" fmla="*/ 437 w 494"/>
                  <a:gd name="T3" fmla="*/ 182 h 182"/>
                  <a:gd name="T4" fmla="*/ 466 w 494"/>
                  <a:gd name="T5" fmla="*/ 179 h 182"/>
                  <a:gd name="T6" fmla="*/ 494 w 494"/>
                  <a:gd name="T7" fmla="*/ 171 h 182"/>
                  <a:gd name="T8" fmla="*/ 464 w 494"/>
                  <a:gd name="T9" fmla="*/ 179 h 182"/>
                  <a:gd name="T10" fmla="*/ 437 w 494"/>
                  <a:gd name="T11" fmla="*/ 182 h 182"/>
                  <a:gd name="T12" fmla="*/ 401 w 494"/>
                  <a:gd name="T13" fmla="*/ 179 h 182"/>
                  <a:gd name="T14" fmla="*/ 335 w 494"/>
                  <a:gd name="T15" fmla="*/ 152 h 182"/>
                  <a:gd name="T16" fmla="*/ 308 w 494"/>
                  <a:gd name="T17" fmla="*/ 129 h 182"/>
                  <a:gd name="T18" fmla="*/ 181 w 494"/>
                  <a:gd name="T19" fmla="*/ 0 h 182"/>
                  <a:gd name="T20" fmla="*/ 0 w 494"/>
                  <a:gd name="T21" fmla="*/ 182 h 182"/>
                  <a:gd name="T22" fmla="*/ 0 w 494"/>
                  <a:gd name="T2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182">
                    <a:moveTo>
                      <a:pt x="0" y="182"/>
                    </a:moveTo>
                    <a:lnTo>
                      <a:pt x="437" y="182"/>
                    </a:lnTo>
                    <a:lnTo>
                      <a:pt x="466" y="179"/>
                    </a:lnTo>
                    <a:lnTo>
                      <a:pt x="494" y="171"/>
                    </a:lnTo>
                    <a:lnTo>
                      <a:pt x="464" y="179"/>
                    </a:lnTo>
                    <a:lnTo>
                      <a:pt x="437" y="182"/>
                    </a:lnTo>
                    <a:lnTo>
                      <a:pt x="401" y="179"/>
                    </a:lnTo>
                    <a:lnTo>
                      <a:pt x="335" y="152"/>
                    </a:lnTo>
                    <a:lnTo>
                      <a:pt x="308" y="129"/>
                    </a:lnTo>
                    <a:lnTo>
                      <a:pt x="181" y="0"/>
                    </a:lnTo>
                    <a:lnTo>
                      <a:pt x="0" y="182"/>
                    </a:lnTo>
                    <a:lnTo>
                      <a:pt x="0" y="182"/>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1" name="Freeform 126">
                <a:extLst>
                  <a:ext uri="{FF2B5EF4-FFF2-40B4-BE49-F238E27FC236}">
                    <a16:creationId xmlns:a16="http://schemas.microsoft.com/office/drawing/2014/main" id="{110CFD16-4448-4D2D-8212-20A81F8D612A}"/>
                  </a:ext>
                </a:extLst>
              </p:cNvPr>
              <p:cNvSpPr>
                <a:spLocks/>
              </p:cNvSpPr>
              <p:nvPr/>
            </p:nvSpPr>
            <p:spPr bwMode="auto">
              <a:xfrm>
                <a:off x="3350649" y="1200355"/>
                <a:ext cx="318138" cy="199069"/>
              </a:xfrm>
              <a:custGeom>
                <a:avLst/>
                <a:gdLst>
                  <a:gd name="T0" fmla="*/ 684 w 684"/>
                  <a:gd name="T1" fmla="*/ 428 h 428"/>
                  <a:gd name="T2" fmla="*/ 306 w 684"/>
                  <a:gd name="T3" fmla="*/ 51 h 428"/>
                  <a:gd name="T4" fmla="*/ 296 w 684"/>
                  <a:gd name="T5" fmla="*/ 42 h 428"/>
                  <a:gd name="T6" fmla="*/ 285 w 684"/>
                  <a:gd name="T7" fmla="*/ 34 h 428"/>
                  <a:gd name="T8" fmla="*/ 262 w 684"/>
                  <a:gd name="T9" fmla="*/ 19 h 428"/>
                  <a:gd name="T10" fmla="*/ 207 w 684"/>
                  <a:gd name="T11" fmla="*/ 0 h 428"/>
                  <a:gd name="T12" fmla="*/ 180 w 684"/>
                  <a:gd name="T13" fmla="*/ 0 h 428"/>
                  <a:gd name="T14" fmla="*/ 144 w 684"/>
                  <a:gd name="T15" fmla="*/ 2 h 428"/>
                  <a:gd name="T16" fmla="*/ 80 w 684"/>
                  <a:gd name="T17" fmla="*/ 27 h 428"/>
                  <a:gd name="T18" fmla="*/ 51 w 684"/>
                  <a:gd name="T19" fmla="*/ 53 h 428"/>
                  <a:gd name="T20" fmla="*/ 28 w 684"/>
                  <a:gd name="T21" fmla="*/ 80 h 428"/>
                  <a:gd name="T22" fmla="*/ 0 w 684"/>
                  <a:gd name="T23" fmla="*/ 145 h 428"/>
                  <a:gd name="T24" fmla="*/ 0 w 684"/>
                  <a:gd name="T25" fmla="*/ 215 h 428"/>
                  <a:gd name="T26" fmla="*/ 28 w 684"/>
                  <a:gd name="T27" fmla="*/ 281 h 428"/>
                  <a:gd name="T28" fmla="*/ 51 w 684"/>
                  <a:gd name="T29" fmla="*/ 308 h 428"/>
                  <a:gd name="T30" fmla="*/ 125 w 684"/>
                  <a:gd name="T31" fmla="*/ 382 h 428"/>
                  <a:gd name="T32" fmla="*/ 562 w 684"/>
                  <a:gd name="T33" fmla="*/ 382 h 428"/>
                  <a:gd name="T34" fmla="*/ 562 w 684"/>
                  <a:gd name="T35" fmla="*/ 382 h 428"/>
                  <a:gd name="T36" fmla="*/ 562 w 684"/>
                  <a:gd name="T37" fmla="*/ 382 h 428"/>
                  <a:gd name="T38" fmla="*/ 593 w 684"/>
                  <a:gd name="T39" fmla="*/ 384 h 428"/>
                  <a:gd name="T40" fmla="*/ 657 w 684"/>
                  <a:gd name="T41" fmla="*/ 407 h 428"/>
                  <a:gd name="T42" fmla="*/ 684 w 684"/>
                  <a:gd name="T43"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4" h="428">
                    <a:moveTo>
                      <a:pt x="684" y="428"/>
                    </a:moveTo>
                    <a:lnTo>
                      <a:pt x="306" y="51"/>
                    </a:lnTo>
                    <a:lnTo>
                      <a:pt x="296" y="42"/>
                    </a:lnTo>
                    <a:lnTo>
                      <a:pt x="285" y="34"/>
                    </a:lnTo>
                    <a:lnTo>
                      <a:pt x="262" y="19"/>
                    </a:lnTo>
                    <a:lnTo>
                      <a:pt x="207" y="0"/>
                    </a:lnTo>
                    <a:lnTo>
                      <a:pt x="180" y="0"/>
                    </a:lnTo>
                    <a:lnTo>
                      <a:pt x="144" y="2"/>
                    </a:lnTo>
                    <a:lnTo>
                      <a:pt x="80" y="27"/>
                    </a:lnTo>
                    <a:lnTo>
                      <a:pt x="51" y="53"/>
                    </a:lnTo>
                    <a:lnTo>
                      <a:pt x="28" y="80"/>
                    </a:lnTo>
                    <a:lnTo>
                      <a:pt x="0" y="145"/>
                    </a:lnTo>
                    <a:lnTo>
                      <a:pt x="0" y="215"/>
                    </a:lnTo>
                    <a:lnTo>
                      <a:pt x="28" y="281"/>
                    </a:lnTo>
                    <a:lnTo>
                      <a:pt x="51" y="308"/>
                    </a:lnTo>
                    <a:lnTo>
                      <a:pt x="125" y="382"/>
                    </a:lnTo>
                    <a:lnTo>
                      <a:pt x="562" y="382"/>
                    </a:lnTo>
                    <a:lnTo>
                      <a:pt x="562" y="382"/>
                    </a:lnTo>
                    <a:lnTo>
                      <a:pt x="562" y="382"/>
                    </a:lnTo>
                    <a:lnTo>
                      <a:pt x="593" y="384"/>
                    </a:lnTo>
                    <a:lnTo>
                      <a:pt x="657" y="407"/>
                    </a:lnTo>
                    <a:lnTo>
                      <a:pt x="684" y="428"/>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2" name="Freeform 127">
                <a:extLst>
                  <a:ext uri="{FF2B5EF4-FFF2-40B4-BE49-F238E27FC236}">
                    <a16:creationId xmlns:a16="http://schemas.microsoft.com/office/drawing/2014/main" id="{B78AEBA7-947D-4AC6-9723-CB280469D875}"/>
                  </a:ext>
                </a:extLst>
              </p:cNvPr>
              <p:cNvSpPr>
                <a:spLocks/>
              </p:cNvSpPr>
              <p:nvPr/>
            </p:nvSpPr>
            <p:spPr bwMode="auto">
              <a:xfrm>
                <a:off x="3408789" y="1378029"/>
                <a:ext cx="203255" cy="83256"/>
              </a:xfrm>
              <a:custGeom>
                <a:avLst/>
                <a:gdLst>
                  <a:gd name="T0" fmla="*/ 181 w 437"/>
                  <a:gd name="T1" fmla="*/ 179 h 179"/>
                  <a:gd name="T2" fmla="*/ 308 w 437"/>
                  <a:gd name="T3" fmla="*/ 53 h 179"/>
                  <a:gd name="T4" fmla="*/ 335 w 437"/>
                  <a:gd name="T5" fmla="*/ 27 h 179"/>
                  <a:gd name="T6" fmla="*/ 401 w 437"/>
                  <a:gd name="T7" fmla="*/ 2 h 179"/>
                  <a:gd name="T8" fmla="*/ 437 w 437"/>
                  <a:gd name="T9" fmla="*/ 0 h 179"/>
                  <a:gd name="T10" fmla="*/ 437 w 437"/>
                  <a:gd name="T11" fmla="*/ 0 h 179"/>
                  <a:gd name="T12" fmla="*/ 0 w 437"/>
                  <a:gd name="T13" fmla="*/ 0 h 179"/>
                  <a:gd name="T14" fmla="*/ 2 w 437"/>
                  <a:gd name="T15" fmla="*/ 0 h 179"/>
                  <a:gd name="T16" fmla="*/ 2 w 437"/>
                  <a:gd name="T17" fmla="*/ 0 h 179"/>
                  <a:gd name="T18" fmla="*/ 181 w 437"/>
                  <a:gd name="T19" fmla="*/ 179 h 179"/>
                  <a:gd name="T20" fmla="*/ 181 w 437"/>
                  <a:gd name="T2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179">
                    <a:moveTo>
                      <a:pt x="181" y="179"/>
                    </a:moveTo>
                    <a:lnTo>
                      <a:pt x="308" y="53"/>
                    </a:lnTo>
                    <a:lnTo>
                      <a:pt x="335" y="27"/>
                    </a:lnTo>
                    <a:lnTo>
                      <a:pt x="401" y="2"/>
                    </a:lnTo>
                    <a:lnTo>
                      <a:pt x="437" y="0"/>
                    </a:lnTo>
                    <a:lnTo>
                      <a:pt x="437" y="0"/>
                    </a:lnTo>
                    <a:lnTo>
                      <a:pt x="0" y="0"/>
                    </a:lnTo>
                    <a:lnTo>
                      <a:pt x="2" y="0"/>
                    </a:lnTo>
                    <a:lnTo>
                      <a:pt x="2" y="0"/>
                    </a:lnTo>
                    <a:lnTo>
                      <a:pt x="181" y="179"/>
                    </a:lnTo>
                    <a:lnTo>
                      <a:pt x="181" y="179"/>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3" name="Freeform 128">
                <a:extLst>
                  <a:ext uri="{FF2B5EF4-FFF2-40B4-BE49-F238E27FC236}">
                    <a16:creationId xmlns:a16="http://schemas.microsoft.com/office/drawing/2014/main" id="{547CBC9D-293C-4B14-AE77-B9493AD1F8F3}"/>
                  </a:ext>
                </a:extLst>
              </p:cNvPr>
              <p:cNvSpPr>
                <a:spLocks/>
              </p:cNvSpPr>
              <p:nvPr/>
            </p:nvSpPr>
            <p:spPr bwMode="auto">
              <a:xfrm>
                <a:off x="3408789" y="1378029"/>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4" name="Freeform 129">
                <a:extLst>
                  <a:ext uri="{FF2B5EF4-FFF2-40B4-BE49-F238E27FC236}">
                    <a16:creationId xmlns:a16="http://schemas.microsoft.com/office/drawing/2014/main" id="{FD822D53-D278-4B43-A8DC-CA7F74467DBA}"/>
                  </a:ext>
                </a:extLst>
              </p:cNvPr>
              <p:cNvSpPr>
                <a:spLocks/>
              </p:cNvSpPr>
              <p:nvPr/>
            </p:nvSpPr>
            <p:spPr bwMode="auto">
              <a:xfrm>
                <a:off x="3492974" y="1378029"/>
                <a:ext cx="202325" cy="167906"/>
              </a:xfrm>
              <a:custGeom>
                <a:avLst/>
                <a:gdLst>
                  <a:gd name="T0" fmla="*/ 127 w 435"/>
                  <a:gd name="T1" fmla="*/ 308 h 361"/>
                  <a:gd name="T2" fmla="*/ 154 w 435"/>
                  <a:gd name="T3" fmla="*/ 331 h 361"/>
                  <a:gd name="T4" fmla="*/ 220 w 435"/>
                  <a:gd name="T5" fmla="*/ 358 h 361"/>
                  <a:gd name="T6" fmla="*/ 256 w 435"/>
                  <a:gd name="T7" fmla="*/ 361 h 361"/>
                  <a:gd name="T8" fmla="*/ 283 w 435"/>
                  <a:gd name="T9" fmla="*/ 358 h 361"/>
                  <a:gd name="T10" fmla="*/ 313 w 435"/>
                  <a:gd name="T11" fmla="*/ 350 h 361"/>
                  <a:gd name="T12" fmla="*/ 319 w 435"/>
                  <a:gd name="T13" fmla="*/ 348 h 361"/>
                  <a:gd name="T14" fmla="*/ 325 w 435"/>
                  <a:gd name="T15" fmla="*/ 346 h 361"/>
                  <a:gd name="T16" fmla="*/ 330 w 435"/>
                  <a:gd name="T17" fmla="*/ 344 h 361"/>
                  <a:gd name="T18" fmla="*/ 334 w 435"/>
                  <a:gd name="T19" fmla="*/ 342 h 361"/>
                  <a:gd name="T20" fmla="*/ 336 w 435"/>
                  <a:gd name="T21" fmla="*/ 342 h 361"/>
                  <a:gd name="T22" fmla="*/ 336 w 435"/>
                  <a:gd name="T23" fmla="*/ 340 h 361"/>
                  <a:gd name="T24" fmla="*/ 359 w 435"/>
                  <a:gd name="T25" fmla="*/ 329 h 361"/>
                  <a:gd name="T26" fmla="*/ 378 w 435"/>
                  <a:gd name="T27" fmla="*/ 312 h 361"/>
                  <a:gd name="T28" fmla="*/ 382 w 435"/>
                  <a:gd name="T29" fmla="*/ 308 h 361"/>
                  <a:gd name="T30" fmla="*/ 399 w 435"/>
                  <a:gd name="T31" fmla="*/ 289 h 361"/>
                  <a:gd name="T32" fmla="*/ 423 w 435"/>
                  <a:gd name="T33" fmla="*/ 249 h 361"/>
                  <a:gd name="T34" fmla="*/ 429 w 435"/>
                  <a:gd name="T35" fmla="*/ 226 h 361"/>
                  <a:gd name="T36" fmla="*/ 431 w 435"/>
                  <a:gd name="T37" fmla="*/ 219 h 361"/>
                  <a:gd name="T38" fmla="*/ 433 w 435"/>
                  <a:gd name="T39" fmla="*/ 215 h 361"/>
                  <a:gd name="T40" fmla="*/ 435 w 435"/>
                  <a:gd name="T41" fmla="*/ 196 h 361"/>
                  <a:gd name="T42" fmla="*/ 435 w 435"/>
                  <a:gd name="T43" fmla="*/ 179 h 361"/>
                  <a:gd name="T44" fmla="*/ 435 w 435"/>
                  <a:gd name="T45" fmla="*/ 175 h 361"/>
                  <a:gd name="T46" fmla="*/ 435 w 435"/>
                  <a:gd name="T47" fmla="*/ 171 h 361"/>
                  <a:gd name="T48" fmla="*/ 435 w 435"/>
                  <a:gd name="T49" fmla="*/ 171 h 361"/>
                  <a:gd name="T50" fmla="*/ 435 w 435"/>
                  <a:gd name="T51" fmla="*/ 169 h 361"/>
                  <a:gd name="T52" fmla="*/ 435 w 435"/>
                  <a:gd name="T53" fmla="*/ 169 h 361"/>
                  <a:gd name="T54" fmla="*/ 435 w 435"/>
                  <a:gd name="T55" fmla="*/ 169 h 361"/>
                  <a:gd name="T56" fmla="*/ 435 w 435"/>
                  <a:gd name="T57" fmla="*/ 169 h 361"/>
                  <a:gd name="T58" fmla="*/ 435 w 435"/>
                  <a:gd name="T59" fmla="*/ 169 h 361"/>
                  <a:gd name="T60" fmla="*/ 435 w 435"/>
                  <a:gd name="T61" fmla="*/ 160 h 361"/>
                  <a:gd name="T62" fmla="*/ 433 w 435"/>
                  <a:gd name="T63" fmla="*/ 152 h 361"/>
                  <a:gd name="T64" fmla="*/ 433 w 435"/>
                  <a:gd name="T65" fmla="*/ 150 h 361"/>
                  <a:gd name="T66" fmla="*/ 433 w 435"/>
                  <a:gd name="T67" fmla="*/ 147 h 361"/>
                  <a:gd name="T68" fmla="*/ 431 w 435"/>
                  <a:gd name="T69" fmla="*/ 141 h 361"/>
                  <a:gd name="T70" fmla="*/ 429 w 435"/>
                  <a:gd name="T71" fmla="*/ 135 h 361"/>
                  <a:gd name="T72" fmla="*/ 429 w 435"/>
                  <a:gd name="T73" fmla="*/ 133 h 361"/>
                  <a:gd name="T74" fmla="*/ 429 w 435"/>
                  <a:gd name="T75" fmla="*/ 133 h 361"/>
                  <a:gd name="T76" fmla="*/ 423 w 435"/>
                  <a:gd name="T77" fmla="*/ 112 h 361"/>
                  <a:gd name="T78" fmla="*/ 399 w 435"/>
                  <a:gd name="T79" fmla="*/ 69 h 361"/>
                  <a:gd name="T80" fmla="*/ 382 w 435"/>
                  <a:gd name="T81" fmla="*/ 53 h 361"/>
                  <a:gd name="T82" fmla="*/ 378 w 435"/>
                  <a:gd name="T83" fmla="*/ 46 h 361"/>
                  <a:gd name="T84" fmla="*/ 355 w 435"/>
                  <a:gd name="T85" fmla="*/ 27 h 361"/>
                  <a:gd name="T86" fmla="*/ 302 w 435"/>
                  <a:gd name="T87" fmla="*/ 4 h 361"/>
                  <a:gd name="T88" fmla="*/ 275 w 435"/>
                  <a:gd name="T89" fmla="*/ 0 h 361"/>
                  <a:gd name="T90" fmla="*/ 273 w 435"/>
                  <a:gd name="T91" fmla="*/ 0 h 361"/>
                  <a:gd name="T92" fmla="*/ 273 w 435"/>
                  <a:gd name="T93" fmla="*/ 0 h 361"/>
                  <a:gd name="T94" fmla="*/ 264 w 435"/>
                  <a:gd name="T95" fmla="*/ 0 h 361"/>
                  <a:gd name="T96" fmla="*/ 256 w 435"/>
                  <a:gd name="T97" fmla="*/ 0 h 361"/>
                  <a:gd name="T98" fmla="*/ 256 w 435"/>
                  <a:gd name="T99" fmla="*/ 0 h 361"/>
                  <a:gd name="T100" fmla="*/ 220 w 435"/>
                  <a:gd name="T101" fmla="*/ 2 h 361"/>
                  <a:gd name="T102" fmla="*/ 154 w 435"/>
                  <a:gd name="T103" fmla="*/ 27 h 361"/>
                  <a:gd name="T104" fmla="*/ 127 w 435"/>
                  <a:gd name="T105" fmla="*/ 53 h 361"/>
                  <a:gd name="T106" fmla="*/ 0 w 435"/>
                  <a:gd name="T107" fmla="*/ 179 h 361"/>
                  <a:gd name="T108" fmla="*/ 127 w 435"/>
                  <a:gd name="T109"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5" h="361">
                    <a:moveTo>
                      <a:pt x="127" y="308"/>
                    </a:moveTo>
                    <a:lnTo>
                      <a:pt x="154" y="331"/>
                    </a:lnTo>
                    <a:lnTo>
                      <a:pt x="220" y="358"/>
                    </a:lnTo>
                    <a:lnTo>
                      <a:pt x="256" y="361"/>
                    </a:lnTo>
                    <a:lnTo>
                      <a:pt x="283" y="358"/>
                    </a:lnTo>
                    <a:lnTo>
                      <a:pt x="313" y="350"/>
                    </a:lnTo>
                    <a:lnTo>
                      <a:pt x="319" y="348"/>
                    </a:lnTo>
                    <a:lnTo>
                      <a:pt x="325" y="346"/>
                    </a:lnTo>
                    <a:lnTo>
                      <a:pt x="330" y="344"/>
                    </a:lnTo>
                    <a:lnTo>
                      <a:pt x="334" y="342"/>
                    </a:lnTo>
                    <a:lnTo>
                      <a:pt x="336" y="342"/>
                    </a:lnTo>
                    <a:lnTo>
                      <a:pt x="336" y="340"/>
                    </a:lnTo>
                    <a:lnTo>
                      <a:pt x="359" y="329"/>
                    </a:lnTo>
                    <a:lnTo>
                      <a:pt x="378" y="312"/>
                    </a:lnTo>
                    <a:lnTo>
                      <a:pt x="382" y="308"/>
                    </a:lnTo>
                    <a:lnTo>
                      <a:pt x="399" y="289"/>
                    </a:lnTo>
                    <a:lnTo>
                      <a:pt x="423" y="249"/>
                    </a:lnTo>
                    <a:lnTo>
                      <a:pt x="429" y="226"/>
                    </a:lnTo>
                    <a:lnTo>
                      <a:pt x="431" y="219"/>
                    </a:lnTo>
                    <a:lnTo>
                      <a:pt x="433" y="215"/>
                    </a:lnTo>
                    <a:lnTo>
                      <a:pt x="435" y="196"/>
                    </a:lnTo>
                    <a:lnTo>
                      <a:pt x="435" y="179"/>
                    </a:lnTo>
                    <a:lnTo>
                      <a:pt x="435" y="175"/>
                    </a:lnTo>
                    <a:lnTo>
                      <a:pt x="435" y="171"/>
                    </a:lnTo>
                    <a:lnTo>
                      <a:pt x="435" y="171"/>
                    </a:lnTo>
                    <a:lnTo>
                      <a:pt x="435" y="169"/>
                    </a:lnTo>
                    <a:lnTo>
                      <a:pt x="435" y="169"/>
                    </a:lnTo>
                    <a:lnTo>
                      <a:pt x="435" y="169"/>
                    </a:lnTo>
                    <a:lnTo>
                      <a:pt x="435" y="169"/>
                    </a:lnTo>
                    <a:lnTo>
                      <a:pt x="435" y="169"/>
                    </a:lnTo>
                    <a:lnTo>
                      <a:pt x="435" y="160"/>
                    </a:lnTo>
                    <a:lnTo>
                      <a:pt x="433" y="152"/>
                    </a:lnTo>
                    <a:lnTo>
                      <a:pt x="433" y="150"/>
                    </a:lnTo>
                    <a:lnTo>
                      <a:pt x="433" y="147"/>
                    </a:lnTo>
                    <a:lnTo>
                      <a:pt x="431" y="141"/>
                    </a:lnTo>
                    <a:lnTo>
                      <a:pt x="429" y="135"/>
                    </a:lnTo>
                    <a:lnTo>
                      <a:pt x="429" y="133"/>
                    </a:lnTo>
                    <a:lnTo>
                      <a:pt x="429" y="133"/>
                    </a:lnTo>
                    <a:lnTo>
                      <a:pt x="423" y="112"/>
                    </a:lnTo>
                    <a:lnTo>
                      <a:pt x="399" y="69"/>
                    </a:lnTo>
                    <a:lnTo>
                      <a:pt x="382" y="53"/>
                    </a:lnTo>
                    <a:lnTo>
                      <a:pt x="378" y="46"/>
                    </a:lnTo>
                    <a:lnTo>
                      <a:pt x="355" y="27"/>
                    </a:lnTo>
                    <a:lnTo>
                      <a:pt x="302" y="4"/>
                    </a:lnTo>
                    <a:lnTo>
                      <a:pt x="275" y="0"/>
                    </a:lnTo>
                    <a:lnTo>
                      <a:pt x="273" y="0"/>
                    </a:lnTo>
                    <a:lnTo>
                      <a:pt x="273" y="0"/>
                    </a:lnTo>
                    <a:lnTo>
                      <a:pt x="264" y="0"/>
                    </a:lnTo>
                    <a:lnTo>
                      <a:pt x="256" y="0"/>
                    </a:lnTo>
                    <a:lnTo>
                      <a:pt x="256" y="0"/>
                    </a:lnTo>
                    <a:lnTo>
                      <a:pt x="220" y="2"/>
                    </a:lnTo>
                    <a:lnTo>
                      <a:pt x="154" y="27"/>
                    </a:lnTo>
                    <a:lnTo>
                      <a:pt x="127" y="53"/>
                    </a:lnTo>
                    <a:lnTo>
                      <a:pt x="0" y="179"/>
                    </a:lnTo>
                    <a:lnTo>
                      <a:pt x="127"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sp>
        <p:nvSpPr>
          <p:cNvPr id="45" name="Title 1">
            <a:extLst>
              <a:ext uri="{FF2B5EF4-FFF2-40B4-BE49-F238E27FC236}">
                <a16:creationId xmlns:a16="http://schemas.microsoft.com/office/drawing/2014/main" id="{417F82D9-C6E7-4881-B63C-13074F082A2A}"/>
              </a:ext>
            </a:extLst>
          </p:cNvPr>
          <p:cNvSpPr txBox="1">
            <a:spLocks/>
          </p:cNvSpPr>
          <p:nvPr/>
        </p:nvSpPr>
        <p:spPr bwMode="auto">
          <a:xfrm>
            <a:off x="4370536" y="3040721"/>
            <a:ext cx="1815361" cy="19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E3241B">
                    <a:lumMod val="60000"/>
                    <a:lumOff val="40000"/>
                  </a:srgbClr>
                </a:solidFill>
                <a:effectLst/>
                <a:uLnTx/>
                <a:uFillTx/>
                <a:latin typeface="CiscoSansTT ExtraLight"/>
                <a:ea typeface="Meiryo"/>
                <a:cs typeface="CiscoSansTT Thin" charset="0"/>
              </a:rPr>
              <a:t>指名</a:t>
            </a:r>
          </a:p>
        </p:txBody>
      </p:sp>
      <p:sp>
        <p:nvSpPr>
          <p:cNvPr id="46" name="Rectangle 45">
            <a:extLst>
              <a:ext uri="{FF2B5EF4-FFF2-40B4-BE49-F238E27FC236}">
                <a16:creationId xmlns:a16="http://schemas.microsoft.com/office/drawing/2014/main" id="{D2AD3BF0-6C11-4DFD-8C6D-3A48ED339AE8}"/>
              </a:ext>
            </a:extLst>
          </p:cNvPr>
          <p:cNvSpPr/>
          <p:nvPr/>
        </p:nvSpPr>
        <p:spPr>
          <a:xfrm>
            <a:off x="4637749" y="5570386"/>
            <a:ext cx="3529431" cy="120032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CiscoSansTT ExtraLight"/>
                <a:ea typeface="Meiryo"/>
                <a:cs typeface="Arial Unicode MS" panose="020B0604020202020204" pitchFamily="50" charset="-128"/>
              </a:rPr>
              <a:t>主に講師が担当する役割となり、自身の持つ資料やアプリケーションを共有しながらセミナーを進めることができます。</a:t>
            </a:r>
            <a:endParaRPr kumimoji="0" lang="en-US" sz="1800" b="0" i="0" u="none" strike="noStrike" kern="1200" cap="none" spc="0" normalizeH="0" baseline="0" noProof="0" dirty="0">
              <a:ln>
                <a:noFill/>
              </a:ln>
              <a:solidFill>
                <a:srgbClr val="282828"/>
              </a:solidFill>
              <a:effectLst/>
              <a:uLnTx/>
              <a:uFillTx/>
              <a:latin typeface="CiscoSansTT ExtraLight"/>
              <a:ea typeface="Meiryo"/>
            </a:endParaRPr>
          </a:p>
        </p:txBody>
      </p:sp>
      <p:sp>
        <p:nvSpPr>
          <p:cNvPr id="57" name="Rectangle: Rounded Corners 56">
            <a:extLst>
              <a:ext uri="{FF2B5EF4-FFF2-40B4-BE49-F238E27FC236}">
                <a16:creationId xmlns:a16="http://schemas.microsoft.com/office/drawing/2014/main" id="{1BA2E16A-8F64-4342-B6CE-1C748F90CB1F}"/>
              </a:ext>
            </a:extLst>
          </p:cNvPr>
          <p:cNvSpPr/>
          <p:nvPr/>
        </p:nvSpPr>
        <p:spPr>
          <a:xfrm>
            <a:off x="9147346" y="771525"/>
            <a:ext cx="2902636" cy="6086475"/>
          </a:xfrm>
          <a:prstGeom prst="roundRect">
            <a:avLst/>
          </a:prstGeom>
          <a:solidFill>
            <a:schemeClr val="bg2"/>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eiryo"/>
              <a:cs typeface="+mn-cs"/>
            </a:endParaRPr>
          </a:p>
        </p:txBody>
      </p:sp>
      <p:pic>
        <p:nvPicPr>
          <p:cNvPr id="58" name="Picture 57">
            <a:extLst>
              <a:ext uri="{FF2B5EF4-FFF2-40B4-BE49-F238E27FC236}">
                <a16:creationId xmlns:a16="http://schemas.microsoft.com/office/drawing/2014/main" id="{17D33449-F20E-424E-9869-EEE1540A88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68746" y="1176469"/>
            <a:ext cx="1711228" cy="1381533"/>
          </a:xfrm>
          <a:prstGeom prst="rect">
            <a:avLst/>
          </a:prstGeom>
        </p:spPr>
      </p:pic>
      <p:pic>
        <p:nvPicPr>
          <p:cNvPr id="59" name="Picture 58">
            <a:extLst>
              <a:ext uri="{FF2B5EF4-FFF2-40B4-BE49-F238E27FC236}">
                <a16:creationId xmlns:a16="http://schemas.microsoft.com/office/drawing/2014/main" id="{4D6D4389-63C7-44AD-AE6D-B5655A5C3A5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30801" y="4570748"/>
            <a:ext cx="1772943" cy="1431357"/>
          </a:xfrm>
          <a:prstGeom prst="rect">
            <a:avLst/>
          </a:prstGeom>
        </p:spPr>
      </p:pic>
      <p:pic>
        <p:nvPicPr>
          <p:cNvPr id="60" name="Picture 59">
            <a:extLst>
              <a:ext uri="{FF2B5EF4-FFF2-40B4-BE49-F238E27FC236}">
                <a16:creationId xmlns:a16="http://schemas.microsoft.com/office/drawing/2014/main" id="{40784D41-1FA4-49EE-B37B-843C844A9C4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68745" y="2873608"/>
            <a:ext cx="1710277" cy="1381533"/>
          </a:xfrm>
          <a:prstGeom prst="rect">
            <a:avLst/>
          </a:prstGeom>
        </p:spPr>
      </p:pic>
      <p:sp>
        <p:nvSpPr>
          <p:cNvPr id="61" name="Title 1">
            <a:extLst>
              <a:ext uri="{FF2B5EF4-FFF2-40B4-BE49-F238E27FC236}">
                <a16:creationId xmlns:a16="http://schemas.microsoft.com/office/drawing/2014/main" id="{9F01B3FB-5FD6-4D61-AB6F-E26E13E76D87}"/>
              </a:ext>
            </a:extLst>
          </p:cNvPr>
          <p:cNvSpPr txBox="1">
            <a:spLocks/>
          </p:cNvSpPr>
          <p:nvPr/>
        </p:nvSpPr>
        <p:spPr bwMode="auto">
          <a:xfrm>
            <a:off x="9794130" y="2453639"/>
            <a:ext cx="1777598" cy="5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CiscoSansTT ExtraLight"/>
                <a:ea typeface="Meiryo"/>
                <a:cs typeface="CiscoSansTT Thin" charset="0"/>
              </a:rPr>
              <a:t>カフェから</a:t>
            </a:r>
          </a:p>
        </p:txBody>
      </p:sp>
      <p:sp>
        <p:nvSpPr>
          <p:cNvPr id="62" name="Title 1">
            <a:extLst>
              <a:ext uri="{FF2B5EF4-FFF2-40B4-BE49-F238E27FC236}">
                <a16:creationId xmlns:a16="http://schemas.microsoft.com/office/drawing/2014/main" id="{95DB5326-3853-4BCA-88AD-D0E170DCD7E5}"/>
              </a:ext>
            </a:extLst>
          </p:cNvPr>
          <p:cNvSpPr txBox="1">
            <a:spLocks/>
          </p:cNvSpPr>
          <p:nvPr/>
        </p:nvSpPr>
        <p:spPr bwMode="auto">
          <a:xfrm>
            <a:off x="9790675" y="4177965"/>
            <a:ext cx="1777598" cy="5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CiscoSansTT ExtraLight"/>
                <a:ea typeface="Meiryo"/>
                <a:cs typeface="CiscoSansTT Thin" charset="0"/>
              </a:rPr>
              <a:t>会議室から</a:t>
            </a:r>
          </a:p>
        </p:txBody>
      </p:sp>
      <p:sp>
        <p:nvSpPr>
          <p:cNvPr id="63" name="Title 1">
            <a:extLst>
              <a:ext uri="{FF2B5EF4-FFF2-40B4-BE49-F238E27FC236}">
                <a16:creationId xmlns:a16="http://schemas.microsoft.com/office/drawing/2014/main" id="{A60AF07F-9B11-4B0A-ACE0-095C790DCF5F}"/>
              </a:ext>
            </a:extLst>
          </p:cNvPr>
          <p:cNvSpPr txBox="1">
            <a:spLocks/>
          </p:cNvSpPr>
          <p:nvPr/>
        </p:nvSpPr>
        <p:spPr bwMode="auto">
          <a:xfrm>
            <a:off x="9775734" y="5935635"/>
            <a:ext cx="1777598" cy="5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CiscoSansTT ExtraLight"/>
                <a:ea typeface="Meiryo"/>
                <a:cs typeface="CiscoSansTT Thin" charset="0"/>
              </a:rPr>
              <a:t>外出先から</a:t>
            </a:r>
          </a:p>
        </p:txBody>
      </p:sp>
      <p:sp>
        <p:nvSpPr>
          <p:cNvPr id="64" name="Title 1">
            <a:extLst>
              <a:ext uri="{FF2B5EF4-FFF2-40B4-BE49-F238E27FC236}">
                <a16:creationId xmlns:a16="http://schemas.microsoft.com/office/drawing/2014/main" id="{7641B9A8-1EE9-4E8A-BFE6-C19FDF29DF2D}"/>
              </a:ext>
            </a:extLst>
          </p:cNvPr>
          <p:cNvSpPr txBox="1">
            <a:spLocks/>
          </p:cNvSpPr>
          <p:nvPr/>
        </p:nvSpPr>
        <p:spPr bwMode="auto">
          <a:xfrm>
            <a:off x="9583761" y="6383899"/>
            <a:ext cx="2280244" cy="52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282828"/>
                </a:solidFill>
                <a:effectLst/>
                <a:uLnTx/>
                <a:uFillTx/>
                <a:latin typeface="CiscoSansTT ExtraLight"/>
                <a:ea typeface="Meiryo"/>
                <a:cs typeface="CiscoSansTT Thin" charset="0"/>
              </a:rPr>
              <a:t>出席者</a:t>
            </a:r>
          </a:p>
        </p:txBody>
      </p:sp>
      <p:grpSp>
        <p:nvGrpSpPr>
          <p:cNvPr id="47" name="Group 46">
            <a:extLst>
              <a:ext uri="{FF2B5EF4-FFF2-40B4-BE49-F238E27FC236}">
                <a16:creationId xmlns:a16="http://schemas.microsoft.com/office/drawing/2014/main" id="{C2FB2DE2-FB66-41D8-800B-59154534E49B}"/>
              </a:ext>
            </a:extLst>
          </p:cNvPr>
          <p:cNvGrpSpPr/>
          <p:nvPr/>
        </p:nvGrpSpPr>
        <p:grpSpPr>
          <a:xfrm>
            <a:off x="7805328" y="3228538"/>
            <a:ext cx="1765908" cy="437913"/>
            <a:chOff x="1793913" y="1956295"/>
            <a:chExt cx="2593011" cy="523253"/>
          </a:xfrm>
        </p:grpSpPr>
        <p:sp>
          <p:nvSpPr>
            <p:cNvPr id="48" name="Freeform 196">
              <a:extLst>
                <a:ext uri="{FF2B5EF4-FFF2-40B4-BE49-F238E27FC236}">
                  <a16:creationId xmlns:a16="http://schemas.microsoft.com/office/drawing/2014/main" id="{DF1F687C-14EB-4B2D-83FF-21B1FFDE5563}"/>
                </a:ext>
              </a:extLst>
            </p:cNvPr>
            <p:cNvSpPr>
              <a:spLocks/>
            </p:cNvSpPr>
            <p:nvPr/>
          </p:nvSpPr>
          <p:spPr bwMode="auto">
            <a:xfrm>
              <a:off x="1793913" y="2133374"/>
              <a:ext cx="2390686" cy="167906"/>
            </a:xfrm>
            <a:custGeom>
              <a:avLst/>
              <a:gdLst>
                <a:gd name="T0" fmla="*/ 180 w 5140"/>
                <a:gd name="T1" fmla="*/ 361 h 361"/>
                <a:gd name="T2" fmla="*/ 4958 w 5140"/>
                <a:gd name="T3" fmla="*/ 361 h 361"/>
                <a:gd name="T4" fmla="*/ 5140 w 5140"/>
                <a:gd name="T5" fmla="*/ 180 h 361"/>
                <a:gd name="T6" fmla="*/ 4960 w 5140"/>
                <a:gd name="T7" fmla="*/ 0 h 361"/>
                <a:gd name="T8" fmla="*/ 182 w 5140"/>
                <a:gd name="T9" fmla="*/ 0 h 361"/>
                <a:gd name="T10" fmla="*/ 144 w 5140"/>
                <a:gd name="T11" fmla="*/ 3 h 361"/>
                <a:gd name="T12" fmla="*/ 80 w 5140"/>
                <a:gd name="T13" fmla="*/ 30 h 361"/>
                <a:gd name="T14" fmla="*/ 30 w 5140"/>
                <a:gd name="T15" fmla="*/ 79 h 361"/>
                <a:gd name="T16" fmla="*/ 2 w 5140"/>
                <a:gd name="T17" fmla="*/ 144 h 361"/>
                <a:gd name="T18" fmla="*/ 0 w 5140"/>
                <a:gd name="T19" fmla="*/ 182 h 361"/>
                <a:gd name="T20" fmla="*/ 2 w 5140"/>
                <a:gd name="T21" fmla="*/ 203 h 361"/>
                <a:gd name="T22" fmla="*/ 11 w 5140"/>
                <a:gd name="T23" fmla="*/ 245 h 361"/>
                <a:gd name="T24" fmla="*/ 42 w 5140"/>
                <a:gd name="T25" fmla="*/ 300 h 361"/>
                <a:gd name="T26" fmla="*/ 74 w 5140"/>
                <a:gd name="T27" fmla="*/ 328 h 361"/>
                <a:gd name="T28" fmla="*/ 97 w 5140"/>
                <a:gd name="T29" fmla="*/ 342 h 361"/>
                <a:gd name="T30" fmla="*/ 150 w 5140"/>
                <a:gd name="T31" fmla="*/ 359 h 361"/>
                <a:gd name="T32" fmla="*/ 180 w 5140"/>
                <a:gd name="T33"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40" h="361">
                  <a:moveTo>
                    <a:pt x="180" y="361"/>
                  </a:moveTo>
                  <a:lnTo>
                    <a:pt x="4958" y="361"/>
                  </a:lnTo>
                  <a:lnTo>
                    <a:pt x="5140" y="180"/>
                  </a:lnTo>
                  <a:lnTo>
                    <a:pt x="4960" y="0"/>
                  </a:lnTo>
                  <a:lnTo>
                    <a:pt x="182" y="0"/>
                  </a:lnTo>
                  <a:lnTo>
                    <a:pt x="144" y="3"/>
                  </a:lnTo>
                  <a:lnTo>
                    <a:pt x="80" y="30"/>
                  </a:lnTo>
                  <a:lnTo>
                    <a:pt x="30" y="79"/>
                  </a:lnTo>
                  <a:lnTo>
                    <a:pt x="2" y="144"/>
                  </a:lnTo>
                  <a:lnTo>
                    <a:pt x="0" y="182"/>
                  </a:lnTo>
                  <a:lnTo>
                    <a:pt x="2" y="203"/>
                  </a:lnTo>
                  <a:lnTo>
                    <a:pt x="11" y="245"/>
                  </a:lnTo>
                  <a:lnTo>
                    <a:pt x="42" y="300"/>
                  </a:lnTo>
                  <a:lnTo>
                    <a:pt x="74" y="328"/>
                  </a:lnTo>
                  <a:lnTo>
                    <a:pt x="97" y="342"/>
                  </a:lnTo>
                  <a:lnTo>
                    <a:pt x="150" y="359"/>
                  </a:lnTo>
                  <a:lnTo>
                    <a:pt x="180" y="361"/>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9" name="Freeform 201">
              <a:extLst>
                <a:ext uri="{FF2B5EF4-FFF2-40B4-BE49-F238E27FC236}">
                  <a16:creationId xmlns:a16="http://schemas.microsoft.com/office/drawing/2014/main" id="{1DFD59F3-DD39-4A2A-83C7-18CA6297AE57}"/>
                </a:ext>
              </a:extLst>
            </p:cNvPr>
            <p:cNvSpPr>
              <a:spLocks/>
            </p:cNvSpPr>
            <p:nvPr/>
          </p:nvSpPr>
          <p:spPr bwMode="auto">
            <a:xfrm>
              <a:off x="4099948" y="2133374"/>
              <a:ext cx="930"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nvGrpSpPr>
            <p:cNvPr id="50" name="Group 49">
              <a:extLst>
                <a:ext uri="{FF2B5EF4-FFF2-40B4-BE49-F238E27FC236}">
                  <a16:creationId xmlns:a16="http://schemas.microsoft.com/office/drawing/2014/main" id="{D5425383-DDB1-4B8D-9623-EA9230F69503}"/>
                </a:ext>
              </a:extLst>
            </p:cNvPr>
            <p:cNvGrpSpPr/>
            <p:nvPr/>
          </p:nvGrpSpPr>
          <p:grpSpPr>
            <a:xfrm>
              <a:off x="4042274" y="1956295"/>
              <a:ext cx="344650" cy="523253"/>
              <a:chOff x="4448783" y="2825463"/>
              <a:chExt cx="344650" cy="523253"/>
            </a:xfrm>
          </p:grpSpPr>
          <p:sp>
            <p:nvSpPr>
              <p:cNvPr id="51" name="Freeform 131">
                <a:extLst>
                  <a:ext uri="{FF2B5EF4-FFF2-40B4-BE49-F238E27FC236}">
                    <a16:creationId xmlns:a16="http://schemas.microsoft.com/office/drawing/2014/main" id="{68E7704F-FB0C-4F19-AA34-934E988DE506}"/>
                  </a:ext>
                </a:extLst>
              </p:cNvPr>
              <p:cNvSpPr>
                <a:spLocks/>
              </p:cNvSpPr>
              <p:nvPr/>
            </p:nvSpPr>
            <p:spPr bwMode="auto">
              <a:xfrm>
                <a:off x="4448783" y="3149182"/>
                <a:ext cx="317208" cy="199534"/>
              </a:xfrm>
              <a:custGeom>
                <a:avLst/>
                <a:gdLst>
                  <a:gd name="T0" fmla="*/ 177 w 682"/>
                  <a:gd name="T1" fmla="*/ 429 h 429"/>
                  <a:gd name="T2" fmla="*/ 211 w 682"/>
                  <a:gd name="T3" fmla="*/ 427 h 429"/>
                  <a:gd name="T4" fmla="*/ 276 w 682"/>
                  <a:gd name="T5" fmla="*/ 401 h 429"/>
                  <a:gd name="T6" fmla="*/ 304 w 682"/>
                  <a:gd name="T7" fmla="*/ 376 h 429"/>
                  <a:gd name="T8" fmla="*/ 682 w 682"/>
                  <a:gd name="T9" fmla="*/ 0 h 429"/>
                  <a:gd name="T10" fmla="*/ 652 w 682"/>
                  <a:gd name="T11" fmla="*/ 24 h 429"/>
                  <a:gd name="T12" fmla="*/ 616 w 682"/>
                  <a:gd name="T13" fmla="*/ 38 h 429"/>
                  <a:gd name="T14" fmla="*/ 589 w 682"/>
                  <a:gd name="T15" fmla="*/ 45 h 429"/>
                  <a:gd name="T16" fmla="*/ 559 w 682"/>
                  <a:gd name="T17" fmla="*/ 47 h 429"/>
                  <a:gd name="T18" fmla="*/ 124 w 682"/>
                  <a:gd name="T19" fmla="*/ 47 h 429"/>
                  <a:gd name="T20" fmla="*/ 122 w 682"/>
                  <a:gd name="T21" fmla="*/ 49 h 429"/>
                  <a:gd name="T22" fmla="*/ 124 w 682"/>
                  <a:gd name="T23" fmla="*/ 49 h 429"/>
                  <a:gd name="T24" fmla="*/ 51 w 682"/>
                  <a:gd name="T25" fmla="*/ 123 h 429"/>
                  <a:gd name="T26" fmla="*/ 27 w 682"/>
                  <a:gd name="T27" fmla="*/ 150 h 429"/>
                  <a:gd name="T28" fmla="*/ 0 w 682"/>
                  <a:gd name="T29" fmla="*/ 216 h 429"/>
                  <a:gd name="T30" fmla="*/ 0 w 682"/>
                  <a:gd name="T31" fmla="*/ 285 h 429"/>
                  <a:gd name="T32" fmla="*/ 27 w 682"/>
                  <a:gd name="T33" fmla="*/ 351 h 429"/>
                  <a:gd name="T34" fmla="*/ 51 w 682"/>
                  <a:gd name="T35" fmla="*/ 378 h 429"/>
                  <a:gd name="T36" fmla="*/ 53 w 682"/>
                  <a:gd name="T37" fmla="*/ 380 h 429"/>
                  <a:gd name="T38" fmla="*/ 55 w 682"/>
                  <a:gd name="T39" fmla="*/ 380 h 429"/>
                  <a:gd name="T40" fmla="*/ 80 w 682"/>
                  <a:gd name="T41" fmla="*/ 403 h 429"/>
                  <a:gd name="T42" fmla="*/ 143 w 682"/>
                  <a:gd name="T43" fmla="*/ 427 h 429"/>
                  <a:gd name="T44" fmla="*/ 177 w 682"/>
                  <a:gd name="T45"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2" h="429">
                    <a:moveTo>
                      <a:pt x="177" y="429"/>
                    </a:moveTo>
                    <a:lnTo>
                      <a:pt x="211" y="427"/>
                    </a:lnTo>
                    <a:lnTo>
                      <a:pt x="276" y="401"/>
                    </a:lnTo>
                    <a:lnTo>
                      <a:pt x="304" y="376"/>
                    </a:lnTo>
                    <a:lnTo>
                      <a:pt x="682" y="0"/>
                    </a:lnTo>
                    <a:lnTo>
                      <a:pt x="652" y="24"/>
                    </a:lnTo>
                    <a:lnTo>
                      <a:pt x="616" y="38"/>
                    </a:lnTo>
                    <a:lnTo>
                      <a:pt x="589" y="45"/>
                    </a:lnTo>
                    <a:lnTo>
                      <a:pt x="559" y="47"/>
                    </a:lnTo>
                    <a:lnTo>
                      <a:pt x="124" y="47"/>
                    </a:lnTo>
                    <a:lnTo>
                      <a:pt x="122" y="49"/>
                    </a:lnTo>
                    <a:lnTo>
                      <a:pt x="124" y="49"/>
                    </a:lnTo>
                    <a:lnTo>
                      <a:pt x="51" y="123"/>
                    </a:lnTo>
                    <a:lnTo>
                      <a:pt x="27" y="150"/>
                    </a:lnTo>
                    <a:lnTo>
                      <a:pt x="0" y="216"/>
                    </a:lnTo>
                    <a:lnTo>
                      <a:pt x="0" y="285"/>
                    </a:lnTo>
                    <a:lnTo>
                      <a:pt x="27" y="351"/>
                    </a:lnTo>
                    <a:lnTo>
                      <a:pt x="51" y="378"/>
                    </a:lnTo>
                    <a:lnTo>
                      <a:pt x="53" y="380"/>
                    </a:lnTo>
                    <a:lnTo>
                      <a:pt x="55" y="380"/>
                    </a:lnTo>
                    <a:lnTo>
                      <a:pt x="80" y="403"/>
                    </a:lnTo>
                    <a:lnTo>
                      <a:pt x="143" y="427"/>
                    </a:lnTo>
                    <a:lnTo>
                      <a:pt x="177" y="429"/>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52" name="Freeform 132">
                <a:extLst>
                  <a:ext uri="{FF2B5EF4-FFF2-40B4-BE49-F238E27FC236}">
                    <a16:creationId xmlns:a16="http://schemas.microsoft.com/office/drawing/2014/main" id="{D30F09F0-75DB-4C2B-AA46-DC193D967F28}"/>
                  </a:ext>
                </a:extLst>
              </p:cNvPr>
              <p:cNvSpPr>
                <a:spLocks/>
              </p:cNvSpPr>
              <p:nvPr/>
            </p:nvSpPr>
            <p:spPr bwMode="auto">
              <a:xfrm>
                <a:off x="4506457" y="3087322"/>
                <a:ext cx="228836" cy="83721"/>
              </a:xfrm>
              <a:custGeom>
                <a:avLst/>
                <a:gdLst>
                  <a:gd name="T0" fmla="*/ 0 w 492"/>
                  <a:gd name="T1" fmla="*/ 180 h 180"/>
                  <a:gd name="T2" fmla="*/ 435 w 492"/>
                  <a:gd name="T3" fmla="*/ 180 h 180"/>
                  <a:gd name="T4" fmla="*/ 465 w 492"/>
                  <a:gd name="T5" fmla="*/ 178 h 180"/>
                  <a:gd name="T6" fmla="*/ 492 w 492"/>
                  <a:gd name="T7" fmla="*/ 171 h 180"/>
                  <a:gd name="T8" fmla="*/ 465 w 492"/>
                  <a:gd name="T9" fmla="*/ 178 h 180"/>
                  <a:gd name="T10" fmla="*/ 435 w 492"/>
                  <a:gd name="T11" fmla="*/ 180 h 180"/>
                  <a:gd name="T12" fmla="*/ 402 w 492"/>
                  <a:gd name="T13" fmla="*/ 178 h 180"/>
                  <a:gd name="T14" fmla="*/ 336 w 492"/>
                  <a:gd name="T15" fmla="*/ 152 h 180"/>
                  <a:gd name="T16" fmla="*/ 309 w 492"/>
                  <a:gd name="T17" fmla="*/ 127 h 180"/>
                  <a:gd name="T18" fmla="*/ 180 w 492"/>
                  <a:gd name="T19" fmla="*/ 0 h 180"/>
                  <a:gd name="T20" fmla="*/ 0 w 492"/>
                  <a:gd name="T21" fmla="*/ 180 h 180"/>
                  <a:gd name="T22" fmla="*/ 0 w 492"/>
                  <a:gd name="T23"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2" h="180">
                    <a:moveTo>
                      <a:pt x="0" y="180"/>
                    </a:moveTo>
                    <a:lnTo>
                      <a:pt x="435" y="180"/>
                    </a:lnTo>
                    <a:lnTo>
                      <a:pt x="465" y="178"/>
                    </a:lnTo>
                    <a:lnTo>
                      <a:pt x="492" y="171"/>
                    </a:lnTo>
                    <a:lnTo>
                      <a:pt x="465" y="178"/>
                    </a:lnTo>
                    <a:lnTo>
                      <a:pt x="435" y="180"/>
                    </a:lnTo>
                    <a:lnTo>
                      <a:pt x="402" y="178"/>
                    </a:lnTo>
                    <a:lnTo>
                      <a:pt x="336" y="152"/>
                    </a:lnTo>
                    <a:lnTo>
                      <a:pt x="309" y="127"/>
                    </a:lnTo>
                    <a:lnTo>
                      <a:pt x="180" y="0"/>
                    </a:lnTo>
                    <a:lnTo>
                      <a:pt x="0" y="180"/>
                    </a:lnTo>
                    <a:lnTo>
                      <a:pt x="0" y="180"/>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53" name="Freeform 133">
                <a:extLst>
                  <a:ext uri="{FF2B5EF4-FFF2-40B4-BE49-F238E27FC236}">
                    <a16:creationId xmlns:a16="http://schemas.microsoft.com/office/drawing/2014/main" id="{ED94B93F-85D7-43EE-8310-A7902D7A0D81}"/>
                  </a:ext>
                </a:extLst>
              </p:cNvPr>
              <p:cNvSpPr>
                <a:spLocks/>
              </p:cNvSpPr>
              <p:nvPr/>
            </p:nvSpPr>
            <p:spPr bwMode="auto">
              <a:xfrm>
                <a:off x="4448783" y="2825463"/>
                <a:ext cx="317208" cy="199999"/>
              </a:xfrm>
              <a:custGeom>
                <a:avLst/>
                <a:gdLst>
                  <a:gd name="T0" fmla="*/ 682 w 682"/>
                  <a:gd name="T1" fmla="*/ 430 h 430"/>
                  <a:gd name="T2" fmla="*/ 304 w 682"/>
                  <a:gd name="T3" fmla="*/ 53 h 430"/>
                  <a:gd name="T4" fmla="*/ 295 w 682"/>
                  <a:gd name="T5" fmla="*/ 42 h 430"/>
                  <a:gd name="T6" fmla="*/ 285 w 682"/>
                  <a:gd name="T7" fmla="*/ 34 h 430"/>
                  <a:gd name="T8" fmla="*/ 260 w 682"/>
                  <a:gd name="T9" fmla="*/ 19 h 430"/>
                  <a:gd name="T10" fmla="*/ 207 w 682"/>
                  <a:gd name="T11" fmla="*/ 2 h 430"/>
                  <a:gd name="T12" fmla="*/ 177 w 682"/>
                  <a:gd name="T13" fmla="*/ 0 h 430"/>
                  <a:gd name="T14" fmla="*/ 143 w 682"/>
                  <a:gd name="T15" fmla="*/ 2 h 430"/>
                  <a:gd name="T16" fmla="*/ 78 w 682"/>
                  <a:gd name="T17" fmla="*/ 30 h 430"/>
                  <a:gd name="T18" fmla="*/ 51 w 682"/>
                  <a:gd name="T19" fmla="*/ 53 h 430"/>
                  <a:gd name="T20" fmla="*/ 27 w 682"/>
                  <a:gd name="T21" fmla="*/ 80 h 430"/>
                  <a:gd name="T22" fmla="*/ 0 w 682"/>
                  <a:gd name="T23" fmla="*/ 146 h 430"/>
                  <a:gd name="T24" fmla="*/ 0 w 682"/>
                  <a:gd name="T25" fmla="*/ 215 h 430"/>
                  <a:gd name="T26" fmla="*/ 27 w 682"/>
                  <a:gd name="T27" fmla="*/ 281 h 430"/>
                  <a:gd name="T28" fmla="*/ 51 w 682"/>
                  <a:gd name="T29" fmla="*/ 308 h 430"/>
                  <a:gd name="T30" fmla="*/ 124 w 682"/>
                  <a:gd name="T31" fmla="*/ 382 h 430"/>
                  <a:gd name="T32" fmla="*/ 559 w 682"/>
                  <a:gd name="T33" fmla="*/ 382 h 430"/>
                  <a:gd name="T34" fmla="*/ 559 w 682"/>
                  <a:gd name="T35" fmla="*/ 382 h 430"/>
                  <a:gd name="T36" fmla="*/ 559 w 682"/>
                  <a:gd name="T37" fmla="*/ 382 h 430"/>
                  <a:gd name="T38" fmla="*/ 593 w 682"/>
                  <a:gd name="T39" fmla="*/ 384 h 430"/>
                  <a:gd name="T40" fmla="*/ 654 w 682"/>
                  <a:gd name="T41" fmla="*/ 407 h 430"/>
                  <a:gd name="T42" fmla="*/ 682 w 682"/>
                  <a:gd name="T43"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430">
                    <a:moveTo>
                      <a:pt x="682" y="430"/>
                    </a:moveTo>
                    <a:lnTo>
                      <a:pt x="304" y="53"/>
                    </a:lnTo>
                    <a:lnTo>
                      <a:pt x="295" y="42"/>
                    </a:lnTo>
                    <a:lnTo>
                      <a:pt x="285" y="34"/>
                    </a:lnTo>
                    <a:lnTo>
                      <a:pt x="260" y="19"/>
                    </a:lnTo>
                    <a:lnTo>
                      <a:pt x="207" y="2"/>
                    </a:lnTo>
                    <a:lnTo>
                      <a:pt x="177" y="0"/>
                    </a:lnTo>
                    <a:lnTo>
                      <a:pt x="143" y="2"/>
                    </a:lnTo>
                    <a:lnTo>
                      <a:pt x="78" y="30"/>
                    </a:lnTo>
                    <a:lnTo>
                      <a:pt x="51" y="53"/>
                    </a:lnTo>
                    <a:lnTo>
                      <a:pt x="27" y="80"/>
                    </a:lnTo>
                    <a:lnTo>
                      <a:pt x="0" y="146"/>
                    </a:lnTo>
                    <a:lnTo>
                      <a:pt x="0" y="215"/>
                    </a:lnTo>
                    <a:lnTo>
                      <a:pt x="27" y="281"/>
                    </a:lnTo>
                    <a:lnTo>
                      <a:pt x="51" y="308"/>
                    </a:lnTo>
                    <a:lnTo>
                      <a:pt x="124" y="382"/>
                    </a:lnTo>
                    <a:lnTo>
                      <a:pt x="559" y="382"/>
                    </a:lnTo>
                    <a:lnTo>
                      <a:pt x="559" y="382"/>
                    </a:lnTo>
                    <a:lnTo>
                      <a:pt x="559" y="382"/>
                    </a:lnTo>
                    <a:lnTo>
                      <a:pt x="593" y="384"/>
                    </a:lnTo>
                    <a:lnTo>
                      <a:pt x="654" y="407"/>
                    </a:lnTo>
                    <a:lnTo>
                      <a:pt x="682" y="43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54" name="Freeform 134">
                <a:extLst>
                  <a:ext uri="{FF2B5EF4-FFF2-40B4-BE49-F238E27FC236}">
                    <a16:creationId xmlns:a16="http://schemas.microsoft.com/office/drawing/2014/main" id="{D73DBC13-794E-4AEB-8F16-5B13A0C82A8A}"/>
                  </a:ext>
                </a:extLst>
              </p:cNvPr>
              <p:cNvSpPr>
                <a:spLocks/>
              </p:cNvSpPr>
              <p:nvPr/>
            </p:nvSpPr>
            <p:spPr bwMode="auto">
              <a:xfrm>
                <a:off x="4506457" y="3003137"/>
                <a:ext cx="202325" cy="84186"/>
              </a:xfrm>
              <a:custGeom>
                <a:avLst/>
                <a:gdLst>
                  <a:gd name="T0" fmla="*/ 180 w 435"/>
                  <a:gd name="T1" fmla="*/ 181 h 181"/>
                  <a:gd name="T2" fmla="*/ 309 w 435"/>
                  <a:gd name="T3" fmla="*/ 53 h 181"/>
                  <a:gd name="T4" fmla="*/ 336 w 435"/>
                  <a:gd name="T5" fmla="*/ 29 h 181"/>
                  <a:gd name="T6" fmla="*/ 402 w 435"/>
                  <a:gd name="T7" fmla="*/ 2 h 181"/>
                  <a:gd name="T8" fmla="*/ 435 w 435"/>
                  <a:gd name="T9" fmla="*/ 0 h 181"/>
                  <a:gd name="T10" fmla="*/ 435 w 435"/>
                  <a:gd name="T11" fmla="*/ 0 h 181"/>
                  <a:gd name="T12" fmla="*/ 0 w 435"/>
                  <a:gd name="T13" fmla="*/ 0 h 181"/>
                  <a:gd name="T14" fmla="*/ 0 w 435"/>
                  <a:gd name="T15" fmla="*/ 0 h 181"/>
                  <a:gd name="T16" fmla="*/ 0 w 435"/>
                  <a:gd name="T17" fmla="*/ 0 h 181"/>
                  <a:gd name="T18" fmla="*/ 180 w 435"/>
                  <a:gd name="T19" fmla="*/ 181 h 181"/>
                  <a:gd name="T20" fmla="*/ 180 w 435"/>
                  <a:gd name="T21"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81">
                    <a:moveTo>
                      <a:pt x="180" y="181"/>
                    </a:moveTo>
                    <a:lnTo>
                      <a:pt x="309" y="53"/>
                    </a:lnTo>
                    <a:lnTo>
                      <a:pt x="336" y="29"/>
                    </a:lnTo>
                    <a:lnTo>
                      <a:pt x="402" y="2"/>
                    </a:lnTo>
                    <a:lnTo>
                      <a:pt x="435" y="0"/>
                    </a:lnTo>
                    <a:lnTo>
                      <a:pt x="435" y="0"/>
                    </a:lnTo>
                    <a:lnTo>
                      <a:pt x="0" y="0"/>
                    </a:lnTo>
                    <a:lnTo>
                      <a:pt x="0" y="0"/>
                    </a:lnTo>
                    <a:lnTo>
                      <a:pt x="0" y="0"/>
                    </a:lnTo>
                    <a:lnTo>
                      <a:pt x="180" y="181"/>
                    </a:lnTo>
                    <a:lnTo>
                      <a:pt x="180" y="181"/>
                    </a:lnTo>
                    <a:close/>
                  </a:path>
                </a:pathLst>
              </a:custGeom>
              <a:solidFill>
                <a:srgbClr val="4288CF"/>
              </a:solidFill>
              <a:ln>
                <a:solidFill>
                  <a:srgbClr val="4288CF"/>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55" name="Freeform 135">
                <a:extLst>
                  <a:ext uri="{FF2B5EF4-FFF2-40B4-BE49-F238E27FC236}">
                    <a16:creationId xmlns:a16="http://schemas.microsoft.com/office/drawing/2014/main" id="{E1542B5E-847A-4BEA-98C7-10A921E429E7}"/>
                  </a:ext>
                </a:extLst>
              </p:cNvPr>
              <p:cNvSpPr>
                <a:spLocks/>
              </p:cNvSpPr>
              <p:nvPr/>
            </p:nvSpPr>
            <p:spPr bwMode="auto">
              <a:xfrm>
                <a:off x="4506457" y="300313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192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56" name="Freeform 136">
                <a:extLst>
                  <a:ext uri="{FF2B5EF4-FFF2-40B4-BE49-F238E27FC236}">
                    <a16:creationId xmlns:a16="http://schemas.microsoft.com/office/drawing/2014/main" id="{89011121-F7B2-4CB9-A5A2-78C25B8C86AC}"/>
                  </a:ext>
                </a:extLst>
              </p:cNvPr>
              <p:cNvSpPr>
                <a:spLocks/>
              </p:cNvSpPr>
              <p:nvPr/>
            </p:nvSpPr>
            <p:spPr bwMode="auto">
              <a:xfrm>
                <a:off x="4590178" y="3003137"/>
                <a:ext cx="203255" cy="167906"/>
              </a:xfrm>
              <a:custGeom>
                <a:avLst/>
                <a:gdLst>
                  <a:gd name="T0" fmla="*/ 129 w 437"/>
                  <a:gd name="T1" fmla="*/ 308 h 361"/>
                  <a:gd name="T2" fmla="*/ 156 w 437"/>
                  <a:gd name="T3" fmla="*/ 333 h 361"/>
                  <a:gd name="T4" fmla="*/ 222 w 437"/>
                  <a:gd name="T5" fmla="*/ 359 h 361"/>
                  <a:gd name="T6" fmla="*/ 255 w 437"/>
                  <a:gd name="T7" fmla="*/ 361 h 361"/>
                  <a:gd name="T8" fmla="*/ 285 w 437"/>
                  <a:gd name="T9" fmla="*/ 359 h 361"/>
                  <a:gd name="T10" fmla="*/ 312 w 437"/>
                  <a:gd name="T11" fmla="*/ 352 h 361"/>
                  <a:gd name="T12" fmla="*/ 321 w 437"/>
                  <a:gd name="T13" fmla="*/ 350 h 361"/>
                  <a:gd name="T14" fmla="*/ 327 w 437"/>
                  <a:gd name="T15" fmla="*/ 346 h 361"/>
                  <a:gd name="T16" fmla="*/ 331 w 437"/>
                  <a:gd name="T17" fmla="*/ 346 h 361"/>
                  <a:gd name="T18" fmla="*/ 334 w 437"/>
                  <a:gd name="T19" fmla="*/ 344 h 361"/>
                  <a:gd name="T20" fmla="*/ 336 w 437"/>
                  <a:gd name="T21" fmla="*/ 342 h 361"/>
                  <a:gd name="T22" fmla="*/ 338 w 437"/>
                  <a:gd name="T23" fmla="*/ 342 h 361"/>
                  <a:gd name="T24" fmla="*/ 359 w 437"/>
                  <a:gd name="T25" fmla="*/ 329 h 361"/>
                  <a:gd name="T26" fmla="*/ 378 w 437"/>
                  <a:gd name="T27" fmla="*/ 314 h 361"/>
                  <a:gd name="T28" fmla="*/ 384 w 437"/>
                  <a:gd name="T29" fmla="*/ 308 h 361"/>
                  <a:gd name="T30" fmla="*/ 401 w 437"/>
                  <a:gd name="T31" fmla="*/ 289 h 361"/>
                  <a:gd name="T32" fmla="*/ 424 w 437"/>
                  <a:gd name="T33" fmla="*/ 249 h 361"/>
                  <a:gd name="T34" fmla="*/ 431 w 437"/>
                  <a:gd name="T35" fmla="*/ 228 h 361"/>
                  <a:gd name="T36" fmla="*/ 433 w 437"/>
                  <a:gd name="T37" fmla="*/ 221 h 361"/>
                  <a:gd name="T38" fmla="*/ 433 w 437"/>
                  <a:gd name="T39" fmla="*/ 215 h 361"/>
                  <a:gd name="T40" fmla="*/ 437 w 437"/>
                  <a:gd name="T41" fmla="*/ 198 h 361"/>
                  <a:gd name="T42" fmla="*/ 437 w 437"/>
                  <a:gd name="T43" fmla="*/ 181 h 361"/>
                  <a:gd name="T44" fmla="*/ 437 w 437"/>
                  <a:gd name="T45" fmla="*/ 175 h 361"/>
                  <a:gd name="T46" fmla="*/ 437 w 437"/>
                  <a:gd name="T47" fmla="*/ 171 h 361"/>
                  <a:gd name="T48" fmla="*/ 437 w 437"/>
                  <a:gd name="T49" fmla="*/ 171 h 361"/>
                  <a:gd name="T50" fmla="*/ 437 w 437"/>
                  <a:gd name="T51" fmla="*/ 171 h 361"/>
                  <a:gd name="T52" fmla="*/ 437 w 437"/>
                  <a:gd name="T53" fmla="*/ 171 h 361"/>
                  <a:gd name="T54" fmla="*/ 437 w 437"/>
                  <a:gd name="T55" fmla="*/ 171 h 361"/>
                  <a:gd name="T56" fmla="*/ 437 w 437"/>
                  <a:gd name="T57" fmla="*/ 169 h 361"/>
                  <a:gd name="T58" fmla="*/ 437 w 437"/>
                  <a:gd name="T59" fmla="*/ 169 h 361"/>
                  <a:gd name="T60" fmla="*/ 437 w 437"/>
                  <a:gd name="T61" fmla="*/ 169 h 361"/>
                  <a:gd name="T62" fmla="*/ 435 w 437"/>
                  <a:gd name="T63" fmla="*/ 160 h 361"/>
                  <a:gd name="T64" fmla="*/ 435 w 437"/>
                  <a:gd name="T65" fmla="*/ 152 h 361"/>
                  <a:gd name="T66" fmla="*/ 435 w 437"/>
                  <a:gd name="T67" fmla="*/ 152 h 361"/>
                  <a:gd name="T68" fmla="*/ 433 w 437"/>
                  <a:gd name="T69" fmla="*/ 150 h 361"/>
                  <a:gd name="T70" fmla="*/ 433 w 437"/>
                  <a:gd name="T71" fmla="*/ 141 h 361"/>
                  <a:gd name="T72" fmla="*/ 431 w 437"/>
                  <a:gd name="T73" fmla="*/ 135 h 361"/>
                  <a:gd name="T74" fmla="*/ 431 w 437"/>
                  <a:gd name="T75" fmla="*/ 135 h 361"/>
                  <a:gd name="T76" fmla="*/ 431 w 437"/>
                  <a:gd name="T77" fmla="*/ 135 h 361"/>
                  <a:gd name="T78" fmla="*/ 424 w 437"/>
                  <a:gd name="T79" fmla="*/ 112 h 361"/>
                  <a:gd name="T80" fmla="*/ 401 w 437"/>
                  <a:gd name="T81" fmla="*/ 72 h 361"/>
                  <a:gd name="T82" fmla="*/ 384 w 437"/>
                  <a:gd name="T83" fmla="*/ 53 h 361"/>
                  <a:gd name="T84" fmla="*/ 378 w 437"/>
                  <a:gd name="T85" fmla="*/ 48 h 361"/>
                  <a:gd name="T86" fmla="*/ 355 w 437"/>
                  <a:gd name="T87" fmla="*/ 29 h 361"/>
                  <a:gd name="T88" fmla="*/ 304 w 437"/>
                  <a:gd name="T89" fmla="*/ 6 h 361"/>
                  <a:gd name="T90" fmla="*/ 274 w 437"/>
                  <a:gd name="T91" fmla="*/ 2 h 361"/>
                  <a:gd name="T92" fmla="*/ 274 w 437"/>
                  <a:gd name="T93" fmla="*/ 2 h 361"/>
                  <a:gd name="T94" fmla="*/ 274 w 437"/>
                  <a:gd name="T95" fmla="*/ 2 h 361"/>
                  <a:gd name="T96" fmla="*/ 264 w 437"/>
                  <a:gd name="T97" fmla="*/ 0 h 361"/>
                  <a:gd name="T98" fmla="*/ 255 w 437"/>
                  <a:gd name="T99" fmla="*/ 0 h 361"/>
                  <a:gd name="T100" fmla="*/ 255 w 437"/>
                  <a:gd name="T101" fmla="*/ 0 h 361"/>
                  <a:gd name="T102" fmla="*/ 222 w 437"/>
                  <a:gd name="T103" fmla="*/ 2 h 361"/>
                  <a:gd name="T104" fmla="*/ 156 w 437"/>
                  <a:gd name="T105" fmla="*/ 29 h 361"/>
                  <a:gd name="T106" fmla="*/ 129 w 437"/>
                  <a:gd name="T107" fmla="*/ 53 h 361"/>
                  <a:gd name="T108" fmla="*/ 0 w 437"/>
                  <a:gd name="T109" fmla="*/ 181 h 361"/>
                  <a:gd name="T110" fmla="*/ 129 w 437"/>
                  <a:gd name="T111" fmla="*/ 30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7" h="361">
                    <a:moveTo>
                      <a:pt x="129" y="308"/>
                    </a:moveTo>
                    <a:lnTo>
                      <a:pt x="156" y="333"/>
                    </a:lnTo>
                    <a:lnTo>
                      <a:pt x="222" y="359"/>
                    </a:lnTo>
                    <a:lnTo>
                      <a:pt x="255" y="361"/>
                    </a:lnTo>
                    <a:lnTo>
                      <a:pt x="285" y="359"/>
                    </a:lnTo>
                    <a:lnTo>
                      <a:pt x="312" y="352"/>
                    </a:lnTo>
                    <a:lnTo>
                      <a:pt x="321" y="350"/>
                    </a:lnTo>
                    <a:lnTo>
                      <a:pt x="327" y="346"/>
                    </a:lnTo>
                    <a:lnTo>
                      <a:pt x="331" y="346"/>
                    </a:lnTo>
                    <a:lnTo>
                      <a:pt x="334" y="344"/>
                    </a:lnTo>
                    <a:lnTo>
                      <a:pt x="336" y="342"/>
                    </a:lnTo>
                    <a:lnTo>
                      <a:pt x="338" y="342"/>
                    </a:lnTo>
                    <a:lnTo>
                      <a:pt x="359" y="329"/>
                    </a:lnTo>
                    <a:lnTo>
                      <a:pt x="378" y="314"/>
                    </a:lnTo>
                    <a:lnTo>
                      <a:pt x="384" y="308"/>
                    </a:lnTo>
                    <a:lnTo>
                      <a:pt x="401" y="289"/>
                    </a:lnTo>
                    <a:lnTo>
                      <a:pt x="424" y="249"/>
                    </a:lnTo>
                    <a:lnTo>
                      <a:pt x="431" y="228"/>
                    </a:lnTo>
                    <a:lnTo>
                      <a:pt x="433" y="221"/>
                    </a:lnTo>
                    <a:lnTo>
                      <a:pt x="433" y="215"/>
                    </a:lnTo>
                    <a:lnTo>
                      <a:pt x="437" y="198"/>
                    </a:lnTo>
                    <a:lnTo>
                      <a:pt x="437" y="181"/>
                    </a:lnTo>
                    <a:lnTo>
                      <a:pt x="437" y="175"/>
                    </a:lnTo>
                    <a:lnTo>
                      <a:pt x="437" y="171"/>
                    </a:lnTo>
                    <a:lnTo>
                      <a:pt x="437" y="171"/>
                    </a:lnTo>
                    <a:lnTo>
                      <a:pt x="437" y="171"/>
                    </a:lnTo>
                    <a:lnTo>
                      <a:pt x="437" y="171"/>
                    </a:lnTo>
                    <a:lnTo>
                      <a:pt x="437" y="171"/>
                    </a:lnTo>
                    <a:lnTo>
                      <a:pt x="437" y="169"/>
                    </a:lnTo>
                    <a:lnTo>
                      <a:pt x="437" y="169"/>
                    </a:lnTo>
                    <a:lnTo>
                      <a:pt x="437" y="169"/>
                    </a:lnTo>
                    <a:lnTo>
                      <a:pt x="435" y="160"/>
                    </a:lnTo>
                    <a:lnTo>
                      <a:pt x="435" y="152"/>
                    </a:lnTo>
                    <a:lnTo>
                      <a:pt x="435" y="152"/>
                    </a:lnTo>
                    <a:lnTo>
                      <a:pt x="433" y="150"/>
                    </a:lnTo>
                    <a:lnTo>
                      <a:pt x="433" y="141"/>
                    </a:lnTo>
                    <a:lnTo>
                      <a:pt x="431" y="135"/>
                    </a:lnTo>
                    <a:lnTo>
                      <a:pt x="431" y="135"/>
                    </a:lnTo>
                    <a:lnTo>
                      <a:pt x="431" y="135"/>
                    </a:lnTo>
                    <a:lnTo>
                      <a:pt x="424" y="112"/>
                    </a:lnTo>
                    <a:lnTo>
                      <a:pt x="401" y="72"/>
                    </a:lnTo>
                    <a:lnTo>
                      <a:pt x="384" y="53"/>
                    </a:lnTo>
                    <a:lnTo>
                      <a:pt x="378" y="48"/>
                    </a:lnTo>
                    <a:lnTo>
                      <a:pt x="355" y="29"/>
                    </a:lnTo>
                    <a:lnTo>
                      <a:pt x="304" y="6"/>
                    </a:lnTo>
                    <a:lnTo>
                      <a:pt x="274" y="2"/>
                    </a:lnTo>
                    <a:lnTo>
                      <a:pt x="274" y="2"/>
                    </a:lnTo>
                    <a:lnTo>
                      <a:pt x="274" y="2"/>
                    </a:lnTo>
                    <a:lnTo>
                      <a:pt x="264" y="0"/>
                    </a:lnTo>
                    <a:lnTo>
                      <a:pt x="255" y="0"/>
                    </a:lnTo>
                    <a:lnTo>
                      <a:pt x="255" y="0"/>
                    </a:lnTo>
                    <a:lnTo>
                      <a:pt x="222" y="2"/>
                    </a:lnTo>
                    <a:lnTo>
                      <a:pt x="156" y="29"/>
                    </a:lnTo>
                    <a:lnTo>
                      <a:pt x="129" y="53"/>
                    </a:lnTo>
                    <a:lnTo>
                      <a:pt x="0" y="181"/>
                    </a:lnTo>
                    <a:lnTo>
                      <a:pt x="129" y="308"/>
                    </a:lnTo>
                    <a:close/>
                  </a:path>
                </a:pathLst>
              </a:custGeom>
              <a:solidFill>
                <a:srgbClr val="3961B6"/>
              </a:solidFill>
              <a:ln>
                <a:solidFill>
                  <a:srgbClr val="3961B6"/>
                </a:solidFill>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grpSp>
      <p:pic>
        <p:nvPicPr>
          <p:cNvPr id="2" name="図 1">
            <a:extLst>
              <a:ext uri="{FF2B5EF4-FFF2-40B4-BE49-F238E27FC236}">
                <a16:creationId xmlns:a16="http://schemas.microsoft.com/office/drawing/2014/main" id="{A8E053D6-9299-4FE9-9FB5-0C6702342B0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229976" y="3839679"/>
            <a:ext cx="1104193" cy="1246680"/>
          </a:xfrm>
          <a:prstGeom prst="rect">
            <a:avLst/>
          </a:prstGeom>
        </p:spPr>
      </p:pic>
      <p:pic>
        <p:nvPicPr>
          <p:cNvPr id="66" name="図 65">
            <a:extLst>
              <a:ext uri="{FF2B5EF4-FFF2-40B4-BE49-F238E27FC236}">
                <a16:creationId xmlns:a16="http://schemas.microsoft.com/office/drawing/2014/main" id="{44BC5B9C-88BA-4C94-967E-DE95D34CA2C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602607" y="3839679"/>
            <a:ext cx="1104193" cy="1246680"/>
          </a:xfrm>
          <a:prstGeom prst="rect">
            <a:avLst/>
          </a:prstGeom>
        </p:spPr>
      </p:pic>
    </p:spTree>
    <p:extLst>
      <p:ext uri="{BB962C8B-B14F-4D97-AF65-F5344CB8AC3E}">
        <p14:creationId xmlns:p14="http://schemas.microsoft.com/office/powerpoint/2010/main" val="25692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additive="base">
                                        <p:cTn id="47" dur="500" fill="hold"/>
                                        <p:tgtEl>
                                          <p:spTgt spid="57"/>
                                        </p:tgtEl>
                                        <p:attrNameLst>
                                          <p:attrName>ppt_x</p:attrName>
                                        </p:attrNameLst>
                                      </p:cBhvr>
                                      <p:tavLst>
                                        <p:tav tm="0">
                                          <p:val>
                                            <p:strVal val="#ppt_x"/>
                                          </p:val>
                                        </p:tav>
                                        <p:tav tm="100000">
                                          <p:val>
                                            <p:strVal val="#ppt_x"/>
                                          </p:val>
                                        </p:tav>
                                      </p:tavLst>
                                    </p:anim>
                                    <p:anim calcmode="lin" valueType="num">
                                      <p:cBhvr additive="base">
                                        <p:cTn id="48" dur="500" fill="hold"/>
                                        <p:tgtEl>
                                          <p:spTgt spid="5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500" fill="hold"/>
                                        <p:tgtEl>
                                          <p:spTgt spid="58"/>
                                        </p:tgtEl>
                                        <p:attrNameLst>
                                          <p:attrName>ppt_x</p:attrName>
                                        </p:attrNameLst>
                                      </p:cBhvr>
                                      <p:tavLst>
                                        <p:tav tm="0">
                                          <p:val>
                                            <p:strVal val="#ppt_x"/>
                                          </p:val>
                                        </p:tav>
                                        <p:tav tm="100000">
                                          <p:val>
                                            <p:strVal val="#ppt_x"/>
                                          </p:val>
                                        </p:tav>
                                      </p:tavLst>
                                    </p:anim>
                                    <p:anim calcmode="lin" valueType="num">
                                      <p:cBhvr additive="base">
                                        <p:cTn id="52" dur="500" fill="hold"/>
                                        <p:tgtEl>
                                          <p:spTgt spid="5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additive="base">
                                        <p:cTn id="55" dur="500" fill="hold"/>
                                        <p:tgtEl>
                                          <p:spTgt spid="59"/>
                                        </p:tgtEl>
                                        <p:attrNameLst>
                                          <p:attrName>ppt_x</p:attrName>
                                        </p:attrNameLst>
                                      </p:cBhvr>
                                      <p:tavLst>
                                        <p:tav tm="0">
                                          <p:val>
                                            <p:strVal val="#ppt_x"/>
                                          </p:val>
                                        </p:tav>
                                        <p:tav tm="100000">
                                          <p:val>
                                            <p:strVal val="#ppt_x"/>
                                          </p:val>
                                        </p:tav>
                                      </p:tavLst>
                                    </p:anim>
                                    <p:anim calcmode="lin" valueType="num">
                                      <p:cBhvr additive="base">
                                        <p:cTn id="56" dur="500" fill="hold"/>
                                        <p:tgtEl>
                                          <p:spTgt spid="5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fill="hold"/>
                                        <p:tgtEl>
                                          <p:spTgt spid="60"/>
                                        </p:tgtEl>
                                        <p:attrNameLst>
                                          <p:attrName>ppt_x</p:attrName>
                                        </p:attrNameLst>
                                      </p:cBhvr>
                                      <p:tavLst>
                                        <p:tav tm="0">
                                          <p:val>
                                            <p:strVal val="#ppt_x"/>
                                          </p:val>
                                        </p:tav>
                                        <p:tav tm="100000">
                                          <p:val>
                                            <p:strVal val="#ppt_x"/>
                                          </p:val>
                                        </p:tav>
                                      </p:tavLst>
                                    </p:anim>
                                    <p:anim calcmode="lin" valueType="num">
                                      <p:cBhvr additive="base">
                                        <p:cTn id="60" dur="500" fill="hold"/>
                                        <p:tgtEl>
                                          <p:spTgt spid="6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additive="base">
                                        <p:cTn id="63" dur="500" fill="hold"/>
                                        <p:tgtEl>
                                          <p:spTgt spid="61"/>
                                        </p:tgtEl>
                                        <p:attrNameLst>
                                          <p:attrName>ppt_x</p:attrName>
                                        </p:attrNameLst>
                                      </p:cBhvr>
                                      <p:tavLst>
                                        <p:tav tm="0">
                                          <p:val>
                                            <p:strVal val="#ppt_x"/>
                                          </p:val>
                                        </p:tav>
                                        <p:tav tm="100000">
                                          <p:val>
                                            <p:strVal val="#ppt_x"/>
                                          </p:val>
                                        </p:tav>
                                      </p:tavLst>
                                    </p:anim>
                                    <p:anim calcmode="lin" valueType="num">
                                      <p:cBhvr additive="base">
                                        <p:cTn id="64" dur="500" fill="hold"/>
                                        <p:tgtEl>
                                          <p:spTgt spid="6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additive="base">
                                        <p:cTn id="67" dur="500" fill="hold"/>
                                        <p:tgtEl>
                                          <p:spTgt spid="62"/>
                                        </p:tgtEl>
                                        <p:attrNameLst>
                                          <p:attrName>ppt_x</p:attrName>
                                        </p:attrNameLst>
                                      </p:cBhvr>
                                      <p:tavLst>
                                        <p:tav tm="0">
                                          <p:val>
                                            <p:strVal val="#ppt_x"/>
                                          </p:val>
                                        </p:tav>
                                        <p:tav tm="100000">
                                          <p:val>
                                            <p:strVal val="#ppt_x"/>
                                          </p:val>
                                        </p:tav>
                                      </p:tavLst>
                                    </p:anim>
                                    <p:anim calcmode="lin" valueType="num">
                                      <p:cBhvr additive="base">
                                        <p:cTn id="68" dur="500" fill="hold"/>
                                        <p:tgtEl>
                                          <p:spTgt spid="6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ppt_x"/>
                                          </p:val>
                                        </p:tav>
                                        <p:tav tm="100000">
                                          <p:val>
                                            <p:strVal val="#ppt_x"/>
                                          </p:val>
                                        </p:tav>
                                      </p:tavLst>
                                    </p:anim>
                                    <p:anim calcmode="lin" valueType="num">
                                      <p:cBhvr additive="base">
                                        <p:cTn id="72" dur="500" fill="hold"/>
                                        <p:tgtEl>
                                          <p:spTgt spid="6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 calcmode="lin" valueType="num">
                                      <p:cBhvr additive="base">
                                        <p:cTn id="75" dur="500" fill="hold"/>
                                        <p:tgtEl>
                                          <p:spTgt spid="64"/>
                                        </p:tgtEl>
                                        <p:attrNameLst>
                                          <p:attrName>ppt_x</p:attrName>
                                        </p:attrNameLst>
                                      </p:cBhvr>
                                      <p:tavLst>
                                        <p:tav tm="0">
                                          <p:val>
                                            <p:strVal val="#ppt_x"/>
                                          </p:val>
                                        </p:tav>
                                        <p:tav tm="100000">
                                          <p:val>
                                            <p:strVal val="#ppt_x"/>
                                          </p:val>
                                        </p:tav>
                                      </p:tavLst>
                                    </p:anim>
                                    <p:anim calcmode="lin" valueType="num">
                                      <p:cBhvr additive="base">
                                        <p:cTn id="76" dur="500" fill="hold"/>
                                        <p:tgtEl>
                                          <p:spTgt spid="6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ppt_x"/>
                                          </p:val>
                                        </p:tav>
                                        <p:tav tm="100000">
                                          <p:val>
                                            <p:strVal val="#ppt_x"/>
                                          </p:val>
                                        </p:tav>
                                      </p:tavLst>
                                    </p:anim>
                                    <p:anim calcmode="lin" valueType="num">
                                      <p:cBhvr additive="base">
                                        <p:cTn id="8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35" grpId="0"/>
      <p:bldP spid="45" grpId="0"/>
      <p:bldP spid="46" grpId="0"/>
      <p:bldP spid="57" grpId="0" animBg="1"/>
      <p:bldP spid="61" grpId="0"/>
      <p:bldP spid="62" grpId="0"/>
      <p:bldP spid="63"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7250" y="2951946"/>
            <a:ext cx="5829298" cy="677108"/>
          </a:xfrm>
          <a:prstGeom prst="rect">
            <a:avLst/>
          </a:prstGeom>
          <a:noFill/>
        </p:spPr>
        <p:txBody>
          <a:bodyPr wrap="square" rtlCol="0">
            <a:spAutoFit/>
          </a:body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1" lang="en-US" altLang="ja-JP" sz="3800"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rPr>
              <a:t>Webex Events</a:t>
            </a:r>
            <a:r>
              <a:rPr kumimoji="1" lang="ja-JP" altLang="en-US" sz="3800" b="0" i="0" u="none" strike="noStrike" kern="1200" cap="none" spc="0" normalizeH="0" baseline="0" noProof="0" dirty="0">
                <a:ln>
                  <a:noFill/>
                </a:ln>
                <a:solidFill>
                  <a:srgbClr val="FFFFFF"/>
                </a:solidFill>
                <a:effectLst/>
                <a:uLnTx/>
                <a:uFillTx/>
                <a:latin typeface="CiscoSansTT ExtraLight"/>
                <a:ea typeface="メイリオ"/>
                <a:cs typeface="メイリオ" panose="020B0604030504040204" pitchFamily="50" charset="-128"/>
              </a:rPr>
              <a:t>の機能紹介</a:t>
            </a:r>
          </a:p>
        </p:txBody>
      </p:sp>
    </p:spTree>
    <p:extLst>
      <p:ext uri="{BB962C8B-B14F-4D97-AF65-F5344CB8AC3E}">
        <p14:creationId xmlns:p14="http://schemas.microsoft.com/office/powerpoint/2010/main" val="968519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2AF514-95D7-46D2-B982-94B0F6CE0CC2}"/>
              </a:ext>
            </a:extLst>
          </p:cNvPr>
          <p:cNvSpPr txBox="1">
            <a:spLocks/>
          </p:cNvSpPr>
          <p:nvPr/>
        </p:nvSpPr>
        <p:spPr bwMode="auto">
          <a:xfrm>
            <a:off x="807340" y="1108404"/>
            <a:ext cx="11127317"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大切な話をしている時に、出席者の音声が入ってきてしまい、</a:t>
            </a:r>
            <a:endPar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正常なイベントが運営をするには難しい。</a:t>
            </a:r>
            <a:endPar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p:txBody>
      </p:sp>
      <p:sp>
        <p:nvSpPr>
          <p:cNvPr id="6" name="Title 1">
            <a:extLst>
              <a:ext uri="{FF2B5EF4-FFF2-40B4-BE49-F238E27FC236}">
                <a16:creationId xmlns:a16="http://schemas.microsoft.com/office/drawing/2014/main" id="{DFFC4E95-D3D9-4E60-999E-F1052F5DA066}"/>
              </a:ext>
            </a:extLst>
          </p:cNvPr>
          <p:cNvSpPr>
            <a:spLocks noGrp="1"/>
          </p:cNvSpPr>
          <p:nvPr>
            <p:ph type="title"/>
          </p:nvPr>
        </p:nvSpPr>
        <p:spPr>
          <a:xfrm>
            <a:off x="700461" y="75246"/>
            <a:ext cx="11127317" cy="975783"/>
          </a:xfrm>
        </p:spPr>
        <p:txBody>
          <a:bodyPr/>
          <a:lstStyle/>
          <a:p>
            <a:r>
              <a:rPr lang="en-US" altLang="ja-JP" dirty="0">
                <a:solidFill>
                  <a:schemeClr val="tx1"/>
                </a:solidFill>
                <a:latin typeface="+mj-ea"/>
                <a:ea typeface="+mj-ea"/>
              </a:rPr>
              <a:t>Web</a:t>
            </a:r>
            <a:r>
              <a:rPr lang="ja-JP" altLang="en-US" dirty="0">
                <a:solidFill>
                  <a:schemeClr val="tx1"/>
                </a:solidFill>
                <a:latin typeface="+mj-ea"/>
                <a:ea typeface="+mj-ea"/>
              </a:rPr>
              <a:t>会議のお悩み①</a:t>
            </a:r>
            <a:endParaRPr lang="en-US" dirty="0">
              <a:solidFill>
                <a:schemeClr val="tx1"/>
              </a:solidFill>
              <a:latin typeface="+mj-ea"/>
              <a:ea typeface="+mj-ea"/>
            </a:endParaRPr>
          </a:p>
        </p:txBody>
      </p:sp>
      <p:pic>
        <p:nvPicPr>
          <p:cNvPr id="7" name="Picture 6">
            <a:extLst>
              <a:ext uri="{FF2B5EF4-FFF2-40B4-BE49-F238E27FC236}">
                <a16:creationId xmlns:a16="http://schemas.microsoft.com/office/drawing/2014/main" id="{19D57A4C-1CFC-450E-B6C6-6585CFB5AB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70"/>
          <a:stretch/>
        </p:blipFill>
        <p:spPr>
          <a:xfrm>
            <a:off x="7062850" y="3139916"/>
            <a:ext cx="4552208" cy="2405187"/>
          </a:xfrm>
          <a:prstGeom prst="rect">
            <a:avLst/>
          </a:prstGeom>
          <a:ln>
            <a:solidFill>
              <a:schemeClr val="tx1">
                <a:lumMod val="25000"/>
                <a:lumOff val="75000"/>
              </a:schemeClr>
            </a:solidFill>
          </a:ln>
        </p:spPr>
      </p:pic>
      <p:sp>
        <p:nvSpPr>
          <p:cNvPr id="8" name="Rectangle 7">
            <a:extLst>
              <a:ext uri="{FF2B5EF4-FFF2-40B4-BE49-F238E27FC236}">
                <a16:creationId xmlns:a16="http://schemas.microsoft.com/office/drawing/2014/main" id="{952F454A-870E-41CD-BC73-50682A2E8D11}"/>
              </a:ext>
            </a:extLst>
          </p:cNvPr>
          <p:cNvSpPr/>
          <p:nvPr/>
        </p:nvSpPr>
        <p:spPr>
          <a:xfrm>
            <a:off x="8436428" y="3986292"/>
            <a:ext cx="1295400" cy="478971"/>
          </a:xfrm>
          <a:prstGeom prst="rect">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Meiryo" panose="020B0604030504040204" pitchFamily="34" charset="-128"/>
              <a:ea typeface="+mn-ea"/>
              <a:cs typeface="+mn-cs"/>
            </a:endParaRPr>
          </a:p>
        </p:txBody>
      </p:sp>
      <p:sp>
        <p:nvSpPr>
          <p:cNvPr id="9" name="Title 1">
            <a:extLst>
              <a:ext uri="{FF2B5EF4-FFF2-40B4-BE49-F238E27FC236}">
                <a16:creationId xmlns:a16="http://schemas.microsoft.com/office/drawing/2014/main" id="{7CBAFB5B-E267-492D-83B5-63010BA0AAE0}"/>
              </a:ext>
            </a:extLst>
          </p:cNvPr>
          <p:cNvSpPr txBox="1">
            <a:spLocks/>
          </p:cNvSpPr>
          <p:nvPr/>
        </p:nvSpPr>
        <p:spPr bwMode="auto">
          <a:xfrm>
            <a:off x="7334748" y="5819199"/>
            <a:ext cx="4211494"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srgbClr val="282828"/>
                </a:solidFill>
                <a:effectLst/>
                <a:uLnTx/>
                <a:uFillTx/>
                <a:latin typeface="CiscoSansTT ExtraLight"/>
                <a:ea typeface="+mj-ea"/>
                <a:cs typeface="CiscoSansTT Thin" charset="0"/>
              </a:rPr>
              <a:t>全ての出席者は自動的にミュートされる。（出席者を選択しミュート解除可能）</a:t>
            </a:r>
          </a:p>
        </p:txBody>
      </p:sp>
      <p:cxnSp>
        <p:nvCxnSpPr>
          <p:cNvPr id="34" name="Straight Connector 33">
            <a:extLst>
              <a:ext uri="{FF2B5EF4-FFF2-40B4-BE49-F238E27FC236}">
                <a16:creationId xmlns:a16="http://schemas.microsoft.com/office/drawing/2014/main" id="{AE994417-C6D3-4543-98FD-9F5EC0315103}"/>
              </a:ext>
            </a:extLst>
          </p:cNvPr>
          <p:cNvCxnSpPr>
            <a:cxnSpLocks/>
          </p:cNvCxnSpPr>
          <p:nvPr/>
        </p:nvCxnSpPr>
        <p:spPr>
          <a:xfrm>
            <a:off x="8943666" y="4463712"/>
            <a:ext cx="395288" cy="1158419"/>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3F0D9209-D66B-4FA6-8C17-7F2AFABEB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531" y="2601768"/>
            <a:ext cx="3494151" cy="3494151"/>
          </a:xfrm>
          <a:prstGeom prst="rect">
            <a:avLst/>
          </a:prstGeom>
        </p:spPr>
      </p:pic>
      <p:pic>
        <p:nvPicPr>
          <p:cNvPr id="16" name="図 15" descr="記号, 挿絵 が含まれている画像&#10;&#10;自動的に生成された説明">
            <a:extLst>
              <a:ext uri="{FF2B5EF4-FFF2-40B4-BE49-F238E27FC236}">
                <a16:creationId xmlns:a16="http://schemas.microsoft.com/office/drawing/2014/main" id="{E2A2B3C2-02EA-4E03-BA63-0B41C2876F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3790" y="2926780"/>
            <a:ext cx="1298997" cy="1298997"/>
          </a:xfrm>
          <a:prstGeom prst="rect">
            <a:avLst/>
          </a:prstGeom>
        </p:spPr>
      </p:pic>
      <p:sp>
        <p:nvSpPr>
          <p:cNvPr id="19" name="Title 1">
            <a:extLst>
              <a:ext uri="{FF2B5EF4-FFF2-40B4-BE49-F238E27FC236}">
                <a16:creationId xmlns:a16="http://schemas.microsoft.com/office/drawing/2014/main" id="{66E287B8-E1E9-419F-BB8C-316BB79465FF}"/>
              </a:ext>
            </a:extLst>
          </p:cNvPr>
          <p:cNvSpPr txBox="1">
            <a:spLocks/>
          </p:cNvSpPr>
          <p:nvPr/>
        </p:nvSpPr>
        <p:spPr bwMode="auto">
          <a:xfrm>
            <a:off x="856398" y="6014976"/>
            <a:ext cx="4785939"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出席者は自分でミュートを外す</a:t>
            </a:r>
            <a:endPar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事が出来てしまう。</a:t>
            </a:r>
          </a:p>
        </p:txBody>
      </p:sp>
      <p:sp>
        <p:nvSpPr>
          <p:cNvPr id="17" name="正方形/長方形 16">
            <a:extLst>
              <a:ext uri="{FF2B5EF4-FFF2-40B4-BE49-F238E27FC236}">
                <a16:creationId xmlns:a16="http://schemas.microsoft.com/office/drawing/2014/main" id="{9440CD2D-A97B-48DA-9FF3-4C7537D7875A}"/>
              </a:ext>
            </a:extLst>
          </p:cNvPr>
          <p:cNvSpPr/>
          <p:nvPr/>
        </p:nvSpPr>
        <p:spPr>
          <a:xfrm>
            <a:off x="6055104" y="1777630"/>
            <a:ext cx="45719" cy="5017352"/>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1" name="Title 1">
            <a:extLst>
              <a:ext uri="{FF2B5EF4-FFF2-40B4-BE49-F238E27FC236}">
                <a16:creationId xmlns:a16="http://schemas.microsoft.com/office/drawing/2014/main" id="{A6AAB874-7F14-4A5A-A040-A2FA7826257A}"/>
              </a:ext>
            </a:extLst>
          </p:cNvPr>
          <p:cNvSpPr txBox="1">
            <a:spLocks/>
          </p:cNvSpPr>
          <p:nvPr/>
        </p:nvSpPr>
        <p:spPr bwMode="auto">
          <a:xfrm>
            <a:off x="1724364" y="1902705"/>
            <a:ext cx="2749571"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通常の</a:t>
            </a: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a:t>
            </a: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会議</a:t>
            </a:r>
          </a:p>
        </p:txBody>
      </p:sp>
      <p:sp>
        <p:nvSpPr>
          <p:cNvPr id="22" name="Title 1">
            <a:extLst>
              <a:ext uri="{FF2B5EF4-FFF2-40B4-BE49-F238E27FC236}">
                <a16:creationId xmlns:a16="http://schemas.microsoft.com/office/drawing/2014/main" id="{90605A9C-5B96-4DB5-BF74-039D9314EE31}"/>
              </a:ext>
            </a:extLst>
          </p:cNvPr>
          <p:cNvSpPr txBox="1">
            <a:spLocks/>
          </p:cNvSpPr>
          <p:nvPr/>
        </p:nvSpPr>
        <p:spPr bwMode="auto">
          <a:xfrm>
            <a:off x="8137990" y="1902705"/>
            <a:ext cx="2401927"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Webex Events</a:t>
            </a:r>
            <a:endPar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p:txBody>
      </p:sp>
      <p:sp>
        <p:nvSpPr>
          <p:cNvPr id="23" name="正方形/長方形 22">
            <a:extLst>
              <a:ext uri="{FF2B5EF4-FFF2-40B4-BE49-F238E27FC236}">
                <a16:creationId xmlns:a16="http://schemas.microsoft.com/office/drawing/2014/main" id="{A3452C35-EF7D-4945-AEDC-E7354EA0BD84}"/>
              </a:ext>
            </a:extLst>
          </p:cNvPr>
          <p:cNvSpPr/>
          <p:nvPr/>
        </p:nvSpPr>
        <p:spPr>
          <a:xfrm>
            <a:off x="0" y="778902"/>
            <a:ext cx="12209599" cy="6733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1477099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80A63-409E-4344-91DF-A82DF21777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46" b="5628"/>
          <a:stretch/>
        </p:blipFill>
        <p:spPr>
          <a:xfrm>
            <a:off x="6705600" y="2919881"/>
            <a:ext cx="5259856" cy="2813171"/>
          </a:xfrm>
          <a:prstGeom prst="rect">
            <a:avLst/>
          </a:prstGeom>
          <a:ln>
            <a:solidFill>
              <a:schemeClr val="tx1">
                <a:lumMod val="50000"/>
                <a:lumOff val="50000"/>
              </a:schemeClr>
            </a:solidFill>
          </a:ln>
        </p:spPr>
      </p:pic>
      <p:sp>
        <p:nvSpPr>
          <p:cNvPr id="5" name="Title 1">
            <a:extLst>
              <a:ext uri="{FF2B5EF4-FFF2-40B4-BE49-F238E27FC236}">
                <a16:creationId xmlns:a16="http://schemas.microsoft.com/office/drawing/2014/main" id="{5F2AF514-95D7-46D2-B982-94B0F6CE0CC2}"/>
              </a:ext>
            </a:extLst>
          </p:cNvPr>
          <p:cNvSpPr txBox="1">
            <a:spLocks/>
          </p:cNvSpPr>
          <p:nvPr/>
        </p:nvSpPr>
        <p:spPr bwMode="auto">
          <a:xfrm>
            <a:off x="850071" y="1086222"/>
            <a:ext cx="11127317" cy="6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出席者からの質問が多いと、チャットで全ての質問を追いきれず未回答の質問が残る</a:t>
            </a:r>
          </a:p>
        </p:txBody>
      </p:sp>
      <p:sp>
        <p:nvSpPr>
          <p:cNvPr id="6" name="Title 1">
            <a:extLst>
              <a:ext uri="{FF2B5EF4-FFF2-40B4-BE49-F238E27FC236}">
                <a16:creationId xmlns:a16="http://schemas.microsoft.com/office/drawing/2014/main" id="{DFFC4E95-D3D9-4E60-999E-F1052F5DA066}"/>
              </a:ext>
            </a:extLst>
          </p:cNvPr>
          <p:cNvSpPr>
            <a:spLocks noGrp="1"/>
          </p:cNvSpPr>
          <p:nvPr>
            <p:ph type="title"/>
          </p:nvPr>
        </p:nvSpPr>
        <p:spPr>
          <a:xfrm>
            <a:off x="648442" y="57730"/>
            <a:ext cx="11127317" cy="975783"/>
          </a:xfrm>
        </p:spPr>
        <p:txBody>
          <a:bodyPr/>
          <a:lstStyle/>
          <a:p>
            <a:r>
              <a:rPr lang="en-US" altLang="ja-JP" dirty="0">
                <a:solidFill>
                  <a:schemeClr val="tx1"/>
                </a:solidFill>
                <a:latin typeface="+mj-ea"/>
                <a:ea typeface="+mj-ea"/>
              </a:rPr>
              <a:t>Web</a:t>
            </a:r>
            <a:r>
              <a:rPr lang="ja-JP" altLang="en-US" dirty="0">
                <a:solidFill>
                  <a:schemeClr val="tx1"/>
                </a:solidFill>
                <a:latin typeface="+mj-ea"/>
                <a:ea typeface="+mj-ea"/>
              </a:rPr>
              <a:t>会議のお悩み②</a:t>
            </a:r>
            <a:endParaRPr lang="en-US" dirty="0">
              <a:solidFill>
                <a:schemeClr val="tx1"/>
              </a:solidFill>
              <a:latin typeface="+mj-ea"/>
              <a:ea typeface="+mj-ea"/>
            </a:endParaRPr>
          </a:p>
        </p:txBody>
      </p:sp>
      <p:sp>
        <p:nvSpPr>
          <p:cNvPr id="8" name="Rectangle 7">
            <a:extLst>
              <a:ext uri="{FF2B5EF4-FFF2-40B4-BE49-F238E27FC236}">
                <a16:creationId xmlns:a16="http://schemas.microsoft.com/office/drawing/2014/main" id="{952F454A-870E-41CD-BC73-50682A2E8D11}"/>
              </a:ext>
            </a:extLst>
          </p:cNvPr>
          <p:cNvSpPr/>
          <p:nvPr/>
        </p:nvSpPr>
        <p:spPr>
          <a:xfrm>
            <a:off x="10461170" y="4441371"/>
            <a:ext cx="1516217" cy="834386"/>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Meiryo" panose="020B0604030504040204" pitchFamily="34" charset="-128"/>
              <a:ea typeface="+mn-ea"/>
              <a:cs typeface="+mn-cs"/>
            </a:endParaRPr>
          </a:p>
        </p:txBody>
      </p:sp>
      <p:sp>
        <p:nvSpPr>
          <p:cNvPr id="20" name="Rectangle 19">
            <a:extLst>
              <a:ext uri="{FF2B5EF4-FFF2-40B4-BE49-F238E27FC236}">
                <a16:creationId xmlns:a16="http://schemas.microsoft.com/office/drawing/2014/main" id="{67483C28-42C2-4B17-AACE-EF9C7D3A9F85}"/>
              </a:ext>
            </a:extLst>
          </p:cNvPr>
          <p:cNvSpPr/>
          <p:nvPr/>
        </p:nvSpPr>
        <p:spPr>
          <a:xfrm>
            <a:off x="11081657" y="3675440"/>
            <a:ext cx="233138" cy="428474"/>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Meiryo" panose="020B0604030504040204" pitchFamily="34" charset="-128"/>
              <a:ea typeface="+mn-ea"/>
              <a:cs typeface="+mn-cs"/>
            </a:endParaRPr>
          </a:p>
        </p:txBody>
      </p:sp>
      <p:sp>
        <p:nvSpPr>
          <p:cNvPr id="33" name="テキスト ボックス 99">
            <a:extLst>
              <a:ext uri="{FF2B5EF4-FFF2-40B4-BE49-F238E27FC236}">
                <a16:creationId xmlns:a16="http://schemas.microsoft.com/office/drawing/2014/main" id="{F52C3DFC-90F8-4C07-A476-6CBC42038378}"/>
              </a:ext>
            </a:extLst>
          </p:cNvPr>
          <p:cNvSpPr txBox="1"/>
          <p:nvPr/>
        </p:nvSpPr>
        <p:spPr>
          <a:xfrm>
            <a:off x="8748282" y="6179429"/>
            <a:ext cx="3236784" cy="615553"/>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パネリストが</a:t>
            </a:r>
            <a:r>
              <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QA</a:t>
            </a: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中に回答可能</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回答はスレッド形式で見やすい</a:t>
            </a:r>
          </a:p>
        </p:txBody>
      </p:sp>
      <p:sp>
        <p:nvSpPr>
          <p:cNvPr id="45" name="テキスト ボックス 99">
            <a:extLst>
              <a:ext uri="{FF2B5EF4-FFF2-40B4-BE49-F238E27FC236}">
                <a16:creationId xmlns:a16="http://schemas.microsoft.com/office/drawing/2014/main" id="{E75CB109-E476-4210-84BF-D21131C600A6}"/>
              </a:ext>
            </a:extLst>
          </p:cNvPr>
          <p:cNvSpPr txBox="1"/>
          <p:nvPr/>
        </p:nvSpPr>
        <p:spPr>
          <a:xfrm>
            <a:off x="8639278" y="2444637"/>
            <a:ext cx="3454792" cy="353943"/>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？マークがあると、質問に未回答</a:t>
            </a:r>
          </a:p>
        </p:txBody>
      </p:sp>
      <p:cxnSp>
        <p:nvCxnSpPr>
          <p:cNvPr id="46" name="Straight Connector 45">
            <a:extLst>
              <a:ext uri="{FF2B5EF4-FFF2-40B4-BE49-F238E27FC236}">
                <a16:creationId xmlns:a16="http://schemas.microsoft.com/office/drawing/2014/main" id="{8A4055C3-B940-40C9-B4D4-E04795880154}"/>
              </a:ext>
            </a:extLst>
          </p:cNvPr>
          <p:cNvCxnSpPr>
            <a:cxnSpLocks/>
          </p:cNvCxnSpPr>
          <p:nvPr/>
        </p:nvCxnSpPr>
        <p:spPr>
          <a:xfrm>
            <a:off x="11069726" y="2697006"/>
            <a:ext cx="128500" cy="986984"/>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A3532EB-A92B-4EB4-8D46-F60B0711FFDE}"/>
              </a:ext>
            </a:extLst>
          </p:cNvPr>
          <p:cNvCxnSpPr>
            <a:cxnSpLocks/>
          </p:cNvCxnSpPr>
          <p:nvPr/>
        </p:nvCxnSpPr>
        <p:spPr>
          <a:xfrm flipH="1">
            <a:off x="10539917" y="5243957"/>
            <a:ext cx="126623" cy="88509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A6EEAEA-18F6-4F2D-ACFC-8C9B7B2AF47C}"/>
              </a:ext>
            </a:extLst>
          </p:cNvPr>
          <p:cNvSpPr txBox="1">
            <a:spLocks/>
          </p:cNvSpPr>
          <p:nvPr/>
        </p:nvSpPr>
        <p:spPr bwMode="auto">
          <a:xfrm>
            <a:off x="1724364" y="1902705"/>
            <a:ext cx="2749571"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通常の</a:t>
            </a: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a:t>
            </a: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会議</a:t>
            </a:r>
          </a:p>
        </p:txBody>
      </p:sp>
      <p:sp>
        <p:nvSpPr>
          <p:cNvPr id="12" name="正方形/長方形 11">
            <a:extLst>
              <a:ext uri="{FF2B5EF4-FFF2-40B4-BE49-F238E27FC236}">
                <a16:creationId xmlns:a16="http://schemas.microsoft.com/office/drawing/2014/main" id="{F3A7D74C-69AF-4721-B7A1-CB9267569469}"/>
              </a:ext>
            </a:extLst>
          </p:cNvPr>
          <p:cNvSpPr/>
          <p:nvPr/>
        </p:nvSpPr>
        <p:spPr>
          <a:xfrm>
            <a:off x="27957" y="728953"/>
            <a:ext cx="12164044" cy="10147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3" name="正方形/長方形 12">
            <a:extLst>
              <a:ext uri="{FF2B5EF4-FFF2-40B4-BE49-F238E27FC236}">
                <a16:creationId xmlns:a16="http://schemas.microsoft.com/office/drawing/2014/main" id="{43009A5E-E2AA-4A54-A2FF-B63026DD16F8}"/>
              </a:ext>
            </a:extLst>
          </p:cNvPr>
          <p:cNvSpPr/>
          <p:nvPr/>
        </p:nvSpPr>
        <p:spPr>
          <a:xfrm>
            <a:off x="6055104" y="1777630"/>
            <a:ext cx="45719" cy="5017352"/>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4" name="Title 1">
            <a:extLst>
              <a:ext uri="{FF2B5EF4-FFF2-40B4-BE49-F238E27FC236}">
                <a16:creationId xmlns:a16="http://schemas.microsoft.com/office/drawing/2014/main" id="{4784F7A9-0730-4D4E-A695-9482198BEABE}"/>
              </a:ext>
            </a:extLst>
          </p:cNvPr>
          <p:cNvSpPr txBox="1">
            <a:spLocks/>
          </p:cNvSpPr>
          <p:nvPr/>
        </p:nvSpPr>
        <p:spPr bwMode="auto">
          <a:xfrm>
            <a:off x="8137990" y="1902705"/>
            <a:ext cx="2401927"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Webex Events</a:t>
            </a:r>
            <a:endPar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p:txBody>
      </p:sp>
      <p:pic>
        <p:nvPicPr>
          <p:cNvPr id="9" name="図 8" descr="抽象, コンピュータ が含まれている画像&#10;&#10;自動的に生成された説明">
            <a:extLst>
              <a:ext uri="{FF2B5EF4-FFF2-40B4-BE49-F238E27FC236}">
                <a16:creationId xmlns:a16="http://schemas.microsoft.com/office/drawing/2014/main" id="{4DBDED6A-1487-44A4-BB58-5CCEA891F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74" y="2971183"/>
            <a:ext cx="2234223" cy="2234223"/>
          </a:xfrm>
          <a:prstGeom prst="rect">
            <a:avLst/>
          </a:prstGeom>
        </p:spPr>
      </p:pic>
      <p:sp>
        <p:nvSpPr>
          <p:cNvPr id="19" name="Title 1">
            <a:extLst>
              <a:ext uri="{FF2B5EF4-FFF2-40B4-BE49-F238E27FC236}">
                <a16:creationId xmlns:a16="http://schemas.microsoft.com/office/drawing/2014/main" id="{5BBFEA0A-B9BE-4B7A-BE8D-D80E55663FB0}"/>
              </a:ext>
            </a:extLst>
          </p:cNvPr>
          <p:cNvSpPr txBox="1">
            <a:spLocks/>
          </p:cNvSpPr>
          <p:nvPr/>
        </p:nvSpPr>
        <p:spPr bwMode="auto">
          <a:xfrm>
            <a:off x="734174" y="5686502"/>
            <a:ext cx="4729950" cy="6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1900" b="0" i="0" u="none" strike="noStrike" kern="1200" cap="none" spc="0" normalizeH="0" baseline="0" noProof="0" dirty="0">
                <a:ln>
                  <a:noFill/>
                </a:ln>
                <a:solidFill>
                  <a:srgbClr val="282828"/>
                </a:solidFill>
                <a:effectLst/>
                <a:uLnTx/>
                <a:uFillTx/>
                <a:latin typeface="CiscoSansTT ExtraLight"/>
                <a:ea typeface="+mj-ea"/>
                <a:cs typeface="CiscoSansTT Thin" charset="0"/>
              </a:rPr>
              <a:t>質問が多すぎて、遡るのに時間がかかる</a:t>
            </a:r>
            <a:endParaRPr kumimoji="1" lang="en-US" altLang="ja-JP" sz="19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1900" b="0" i="0" u="none" strike="noStrike" kern="1200" cap="none" spc="0" normalizeH="0" baseline="0" noProof="0" dirty="0">
                <a:ln>
                  <a:noFill/>
                </a:ln>
                <a:solidFill>
                  <a:srgbClr val="282828"/>
                </a:solidFill>
                <a:effectLst/>
                <a:uLnTx/>
                <a:uFillTx/>
                <a:latin typeface="CiscoSansTT ExtraLight"/>
                <a:ea typeface="+mj-ea"/>
                <a:cs typeface="CiscoSansTT Thin" charset="0"/>
              </a:rPr>
              <a:t>見落としにもつながる</a:t>
            </a:r>
          </a:p>
        </p:txBody>
      </p:sp>
      <p:pic>
        <p:nvPicPr>
          <p:cNvPr id="15" name="図 14" descr="光, 挿絵 が含まれている画像&#10;&#10;自動的に生成された説明">
            <a:extLst>
              <a:ext uri="{FF2B5EF4-FFF2-40B4-BE49-F238E27FC236}">
                <a16:creationId xmlns:a16="http://schemas.microsoft.com/office/drawing/2014/main" id="{9FC15150-E8DB-4FA0-8C58-4AB8175A0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7103" y="3314486"/>
            <a:ext cx="1578856" cy="1578856"/>
          </a:xfrm>
          <a:prstGeom prst="rect">
            <a:avLst/>
          </a:prstGeom>
        </p:spPr>
      </p:pic>
    </p:spTree>
    <p:extLst>
      <p:ext uri="{BB962C8B-B14F-4D97-AF65-F5344CB8AC3E}">
        <p14:creationId xmlns:p14="http://schemas.microsoft.com/office/powerpoint/2010/main" val="2586773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2AF514-95D7-46D2-B982-94B0F6CE0CC2}"/>
              </a:ext>
            </a:extLst>
          </p:cNvPr>
          <p:cNvSpPr txBox="1">
            <a:spLocks/>
          </p:cNvSpPr>
          <p:nvPr/>
        </p:nvSpPr>
        <p:spPr bwMode="auto">
          <a:xfrm>
            <a:off x="807340" y="860653"/>
            <a:ext cx="11127317" cy="6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外部向けのセミナーを開催したいが、出席者情報が互いに知られてしまう</a:t>
            </a:r>
          </a:p>
        </p:txBody>
      </p:sp>
      <p:sp>
        <p:nvSpPr>
          <p:cNvPr id="6" name="Title 1">
            <a:extLst>
              <a:ext uri="{FF2B5EF4-FFF2-40B4-BE49-F238E27FC236}">
                <a16:creationId xmlns:a16="http://schemas.microsoft.com/office/drawing/2014/main" id="{DFFC4E95-D3D9-4E60-999E-F1052F5DA066}"/>
              </a:ext>
            </a:extLst>
          </p:cNvPr>
          <p:cNvSpPr>
            <a:spLocks noGrp="1"/>
          </p:cNvSpPr>
          <p:nvPr>
            <p:ph type="title"/>
          </p:nvPr>
        </p:nvSpPr>
        <p:spPr>
          <a:xfrm>
            <a:off x="546320" y="-25443"/>
            <a:ext cx="11127317" cy="975783"/>
          </a:xfrm>
        </p:spPr>
        <p:txBody>
          <a:bodyPr/>
          <a:lstStyle/>
          <a:p>
            <a:r>
              <a:rPr lang="en-US" altLang="ja-JP" dirty="0">
                <a:solidFill>
                  <a:schemeClr val="tx1"/>
                </a:solidFill>
                <a:latin typeface="+mj-ea"/>
                <a:ea typeface="+mj-ea"/>
              </a:rPr>
              <a:t>Web</a:t>
            </a:r>
            <a:r>
              <a:rPr lang="ja-JP" altLang="en-US" dirty="0">
                <a:solidFill>
                  <a:schemeClr val="tx1"/>
                </a:solidFill>
                <a:latin typeface="+mj-ea"/>
                <a:ea typeface="+mj-ea"/>
              </a:rPr>
              <a:t>会議のお悩み③</a:t>
            </a:r>
            <a:endParaRPr lang="en-US" dirty="0">
              <a:solidFill>
                <a:schemeClr val="tx1"/>
              </a:solidFill>
              <a:latin typeface="+mj-ea"/>
              <a:ea typeface="+mj-ea"/>
            </a:endParaRPr>
          </a:p>
        </p:txBody>
      </p:sp>
      <p:pic>
        <p:nvPicPr>
          <p:cNvPr id="3" name="Picture 2">
            <a:extLst>
              <a:ext uri="{FF2B5EF4-FFF2-40B4-BE49-F238E27FC236}">
                <a16:creationId xmlns:a16="http://schemas.microsoft.com/office/drawing/2014/main" id="{E2FD8E72-15C8-49DA-975B-20D412853A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998" y="2944935"/>
            <a:ext cx="5312229" cy="2847023"/>
          </a:xfrm>
          <a:prstGeom prst="rect">
            <a:avLst/>
          </a:prstGeom>
          <a:ln>
            <a:solidFill>
              <a:schemeClr val="tx1">
                <a:lumMod val="25000"/>
                <a:lumOff val="75000"/>
              </a:schemeClr>
            </a:solidFill>
          </a:ln>
        </p:spPr>
      </p:pic>
      <p:sp>
        <p:nvSpPr>
          <p:cNvPr id="7" name="Rectangle 6">
            <a:extLst>
              <a:ext uri="{FF2B5EF4-FFF2-40B4-BE49-F238E27FC236}">
                <a16:creationId xmlns:a16="http://schemas.microsoft.com/office/drawing/2014/main" id="{6FF34CA4-EBC0-4B51-A67C-38069BE63A17}"/>
              </a:ext>
            </a:extLst>
          </p:cNvPr>
          <p:cNvSpPr/>
          <p:nvPr/>
        </p:nvSpPr>
        <p:spPr>
          <a:xfrm>
            <a:off x="10341430" y="3122508"/>
            <a:ext cx="1341798" cy="937863"/>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Meiryo" panose="020B0604030504040204" pitchFamily="34" charset="-128"/>
              <a:ea typeface="+mn-ea"/>
              <a:cs typeface="+mn-cs"/>
            </a:endParaRPr>
          </a:p>
        </p:txBody>
      </p:sp>
      <p:sp>
        <p:nvSpPr>
          <p:cNvPr id="8" name="テキスト ボックス 99">
            <a:extLst>
              <a:ext uri="{FF2B5EF4-FFF2-40B4-BE49-F238E27FC236}">
                <a16:creationId xmlns:a16="http://schemas.microsoft.com/office/drawing/2014/main" id="{98D9D5CF-B7A0-4C9B-B73B-B6DA3E05F4B5}"/>
              </a:ext>
            </a:extLst>
          </p:cNvPr>
          <p:cNvSpPr txBox="1"/>
          <p:nvPr/>
        </p:nvSpPr>
        <p:spPr>
          <a:xfrm>
            <a:off x="7009115" y="5917819"/>
            <a:ext cx="4326826" cy="877163"/>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参加者は他の参加者が参加していることを</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知ることが出来ず、パネリストの情報のみ</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知ることが出来ます。</a:t>
            </a:r>
          </a:p>
        </p:txBody>
      </p:sp>
      <p:sp>
        <p:nvSpPr>
          <p:cNvPr id="9" name="正方形/長方形 8">
            <a:extLst>
              <a:ext uri="{FF2B5EF4-FFF2-40B4-BE49-F238E27FC236}">
                <a16:creationId xmlns:a16="http://schemas.microsoft.com/office/drawing/2014/main" id="{4CE07406-DF00-468D-B8CD-52AC6C6C965B}"/>
              </a:ext>
            </a:extLst>
          </p:cNvPr>
          <p:cNvSpPr/>
          <p:nvPr/>
        </p:nvSpPr>
        <p:spPr>
          <a:xfrm>
            <a:off x="27957" y="728953"/>
            <a:ext cx="12164044" cy="10147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0" name="正方形/長方形 9">
            <a:extLst>
              <a:ext uri="{FF2B5EF4-FFF2-40B4-BE49-F238E27FC236}">
                <a16:creationId xmlns:a16="http://schemas.microsoft.com/office/drawing/2014/main" id="{08618D22-8474-4D63-A923-D267CC057D51}"/>
              </a:ext>
            </a:extLst>
          </p:cNvPr>
          <p:cNvSpPr/>
          <p:nvPr/>
        </p:nvSpPr>
        <p:spPr>
          <a:xfrm>
            <a:off x="6055104" y="1777630"/>
            <a:ext cx="45719" cy="5017352"/>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1" name="Title 1">
            <a:extLst>
              <a:ext uri="{FF2B5EF4-FFF2-40B4-BE49-F238E27FC236}">
                <a16:creationId xmlns:a16="http://schemas.microsoft.com/office/drawing/2014/main" id="{3258E9DC-40B8-48F7-B623-EB8E61FE6E88}"/>
              </a:ext>
            </a:extLst>
          </p:cNvPr>
          <p:cNvSpPr txBox="1">
            <a:spLocks/>
          </p:cNvSpPr>
          <p:nvPr/>
        </p:nvSpPr>
        <p:spPr bwMode="auto">
          <a:xfrm>
            <a:off x="1724364" y="1902705"/>
            <a:ext cx="2749571"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通常の</a:t>
            </a: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a:t>
            </a: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会議</a:t>
            </a:r>
          </a:p>
        </p:txBody>
      </p:sp>
      <p:sp>
        <p:nvSpPr>
          <p:cNvPr id="12" name="Title 1">
            <a:extLst>
              <a:ext uri="{FF2B5EF4-FFF2-40B4-BE49-F238E27FC236}">
                <a16:creationId xmlns:a16="http://schemas.microsoft.com/office/drawing/2014/main" id="{306350B4-28F7-45D8-AFF4-7B01BE4BF39A}"/>
              </a:ext>
            </a:extLst>
          </p:cNvPr>
          <p:cNvSpPr txBox="1">
            <a:spLocks/>
          </p:cNvSpPr>
          <p:nvPr/>
        </p:nvSpPr>
        <p:spPr bwMode="auto">
          <a:xfrm>
            <a:off x="8137990" y="1902705"/>
            <a:ext cx="2401927"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Webex Events</a:t>
            </a:r>
            <a:endPar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p:txBody>
      </p:sp>
      <p:pic>
        <p:nvPicPr>
          <p:cNvPr id="4" name="図 3" descr="時計, 記号 が含まれている画像&#10;&#10;自動的に生成された説明">
            <a:extLst>
              <a:ext uri="{FF2B5EF4-FFF2-40B4-BE49-F238E27FC236}">
                <a16:creationId xmlns:a16="http://schemas.microsoft.com/office/drawing/2014/main" id="{10A534BE-ACF8-4C4F-8C1E-3A99242AB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7599" y="3916810"/>
            <a:ext cx="1384178" cy="1384178"/>
          </a:xfrm>
          <a:prstGeom prst="rect">
            <a:avLst/>
          </a:prstGeom>
        </p:spPr>
      </p:pic>
      <p:pic>
        <p:nvPicPr>
          <p:cNvPr id="14" name="図 13" descr="パレット, 鉛筆 が含まれている画像&#10;&#10;自動的に生成された説明">
            <a:extLst>
              <a:ext uri="{FF2B5EF4-FFF2-40B4-BE49-F238E27FC236}">
                <a16:creationId xmlns:a16="http://schemas.microsoft.com/office/drawing/2014/main" id="{4B8A6132-CDE1-43CD-AD67-DFCE86C50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518" y="3100133"/>
            <a:ext cx="2200855" cy="2200855"/>
          </a:xfrm>
          <a:prstGeom prst="rect">
            <a:avLst/>
          </a:prstGeom>
        </p:spPr>
      </p:pic>
      <p:sp>
        <p:nvSpPr>
          <p:cNvPr id="15" name="テキスト ボックス 99">
            <a:extLst>
              <a:ext uri="{FF2B5EF4-FFF2-40B4-BE49-F238E27FC236}">
                <a16:creationId xmlns:a16="http://schemas.microsoft.com/office/drawing/2014/main" id="{BCC60692-3C20-44CF-A3B7-E11CFB02C478}"/>
              </a:ext>
            </a:extLst>
          </p:cNvPr>
          <p:cNvSpPr txBox="1"/>
          <p:nvPr/>
        </p:nvSpPr>
        <p:spPr>
          <a:xfrm>
            <a:off x="935736" y="5884363"/>
            <a:ext cx="4326826" cy="877163"/>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参加者は他の参加者が参加していることを</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知ることが出来ず、パネリストの情報のみ</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知ることが出来ます。</a:t>
            </a:r>
          </a:p>
        </p:txBody>
      </p:sp>
    </p:spTree>
    <p:extLst>
      <p:ext uri="{BB962C8B-B14F-4D97-AF65-F5344CB8AC3E}">
        <p14:creationId xmlns:p14="http://schemas.microsoft.com/office/powerpoint/2010/main" val="1446141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FFC4E95-D3D9-4E60-999E-F1052F5DA066}"/>
              </a:ext>
            </a:extLst>
          </p:cNvPr>
          <p:cNvSpPr>
            <a:spLocks noGrp="1"/>
          </p:cNvSpPr>
          <p:nvPr>
            <p:ph type="title"/>
          </p:nvPr>
        </p:nvSpPr>
        <p:spPr>
          <a:xfrm>
            <a:off x="635147" y="30416"/>
            <a:ext cx="11127317" cy="975783"/>
          </a:xfrm>
        </p:spPr>
        <p:txBody>
          <a:bodyPr/>
          <a:lstStyle/>
          <a:p>
            <a:r>
              <a:rPr lang="en-US" altLang="ja-JP" dirty="0">
                <a:solidFill>
                  <a:schemeClr val="tx1"/>
                </a:solidFill>
                <a:latin typeface="+mj-ea"/>
                <a:ea typeface="+mj-ea"/>
              </a:rPr>
              <a:t>Web</a:t>
            </a:r>
            <a:r>
              <a:rPr lang="ja-JP" altLang="en-US" dirty="0">
                <a:solidFill>
                  <a:schemeClr val="tx1"/>
                </a:solidFill>
                <a:latin typeface="+mj-ea"/>
                <a:ea typeface="+mj-ea"/>
              </a:rPr>
              <a:t>会議のお悩み④</a:t>
            </a:r>
            <a:endParaRPr lang="en-US" dirty="0">
              <a:solidFill>
                <a:schemeClr val="tx1"/>
              </a:solidFill>
              <a:latin typeface="+mj-ea"/>
              <a:ea typeface="+mj-ea"/>
            </a:endParaRPr>
          </a:p>
        </p:txBody>
      </p:sp>
      <p:sp>
        <p:nvSpPr>
          <p:cNvPr id="33" name="テキスト ボックス 99">
            <a:extLst>
              <a:ext uri="{FF2B5EF4-FFF2-40B4-BE49-F238E27FC236}">
                <a16:creationId xmlns:a16="http://schemas.microsoft.com/office/drawing/2014/main" id="{F52C3DFC-90F8-4C07-A476-6CBC42038378}"/>
              </a:ext>
            </a:extLst>
          </p:cNvPr>
          <p:cNvSpPr txBox="1"/>
          <p:nvPr/>
        </p:nvSpPr>
        <p:spPr>
          <a:xfrm>
            <a:off x="6198805" y="2286271"/>
            <a:ext cx="4307206" cy="615553"/>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音声ブロードキャストを使うと</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参加者は自動的に音声に繋がる</a:t>
            </a:r>
          </a:p>
        </p:txBody>
      </p:sp>
      <p:sp>
        <p:nvSpPr>
          <p:cNvPr id="45" name="テキスト ボックス 99">
            <a:extLst>
              <a:ext uri="{FF2B5EF4-FFF2-40B4-BE49-F238E27FC236}">
                <a16:creationId xmlns:a16="http://schemas.microsoft.com/office/drawing/2014/main" id="{E75CB109-E476-4210-84BF-D21131C600A6}"/>
              </a:ext>
            </a:extLst>
          </p:cNvPr>
          <p:cNvSpPr txBox="1"/>
          <p:nvPr/>
        </p:nvSpPr>
        <p:spPr>
          <a:xfrm>
            <a:off x="899925" y="941688"/>
            <a:ext cx="10033516" cy="461665"/>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出席者が音声の接続に戸惑い、セミナー開始から音を上手く聞けない。</a:t>
            </a:r>
          </a:p>
        </p:txBody>
      </p:sp>
      <p:pic>
        <p:nvPicPr>
          <p:cNvPr id="10" name="Picture 9">
            <a:extLst>
              <a:ext uri="{FF2B5EF4-FFF2-40B4-BE49-F238E27FC236}">
                <a16:creationId xmlns:a16="http://schemas.microsoft.com/office/drawing/2014/main" id="{AC766811-01E4-42FF-9AA5-B2A90650E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469" b="5416"/>
          <a:stretch/>
        </p:blipFill>
        <p:spPr>
          <a:xfrm>
            <a:off x="6774052" y="2907439"/>
            <a:ext cx="4904959" cy="3501339"/>
          </a:xfrm>
          <a:prstGeom prst="rect">
            <a:avLst/>
          </a:prstGeom>
          <a:ln>
            <a:solidFill>
              <a:schemeClr val="tx1">
                <a:lumMod val="50000"/>
                <a:lumOff val="50000"/>
              </a:schemeClr>
            </a:solidFill>
          </a:ln>
        </p:spPr>
      </p:pic>
      <p:sp>
        <p:nvSpPr>
          <p:cNvPr id="46" name="テキスト ボックス 99">
            <a:extLst>
              <a:ext uri="{FF2B5EF4-FFF2-40B4-BE49-F238E27FC236}">
                <a16:creationId xmlns:a16="http://schemas.microsoft.com/office/drawing/2014/main" id="{4D144F39-6CFC-48A6-B51C-C8F45800FEA5}"/>
              </a:ext>
            </a:extLst>
          </p:cNvPr>
          <p:cNvSpPr txBox="1"/>
          <p:nvPr/>
        </p:nvSpPr>
        <p:spPr>
          <a:xfrm>
            <a:off x="420228" y="5558500"/>
            <a:ext cx="5634876" cy="615553"/>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出席者が音声に接続できない場合、運営側のフォローが</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必要となる。また、内容の繰り返しにもつながる。</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p:txBody>
      </p:sp>
      <p:sp>
        <p:nvSpPr>
          <p:cNvPr id="47" name="テキスト ボックス 99">
            <a:extLst>
              <a:ext uri="{FF2B5EF4-FFF2-40B4-BE49-F238E27FC236}">
                <a16:creationId xmlns:a16="http://schemas.microsoft.com/office/drawing/2014/main" id="{C240824F-2C7B-49ED-83E9-70E6778CFCF1}"/>
              </a:ext>
            </a:extLst>
          </p:cNvPr>
          <p:cNvSpPr txBox="1"/>
          <p:nvPr/>
        </p:nvSpPr>
        <p:spPr>
          <a:xfrm>
            <a:off x="8480173" y="6413281"/>
            <a:ext cx="1492716" cy="353943"/>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出席者の画面</a:t>
            </a:r>
          </a:p>
        </p:txBody>
      </p:sp>
      <p:cxnSp>
        <p:nvCxnSpPr>
          <p:cNvPr id="48" name="Straight Connector 47">
            <a:extLst>
              <a:ext uri="{FF2B5EF4-FFF2-40B4-BE49-F238E27FC236}">
                <a16:creationId xmlns:a16="http://schemas.microsoft.com/office/drawing/2014/main" id="{9630188A-9DF6-4E9A-8E9B-CE88E8C6CF21}"/>
              </a:ext>
            </a:extLst>
          </p:cNvPr>
          <p:cNvCxnSpPr>
            <a:cxnSpLocks/>
            <a:endCxn id="33" idx="2"/>
          </p:cNvCxnSpPr>
          <p:nvPr/>
        </p:nvCxnSpPr>
        <p:spPr>
          <a:xfrm flipH="1" flipV="1">
            <a:off x="8352408" y="2901824"/>
            <a:ext cx="318064" cy="2376236"/>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5420706-7192-4582-8F9B-B326A87A3211}"/>
              </a:ext>
            </a:extLst>
          </p:cNvPr>
          <p:cNvSpPr/>
          <p:nvPr/>
        </p:nvSpPr>
        <p:spPr>
          <a:xfrm>
            <a:off x="8087632" y="5280309"/>
            <a:ext cx="1210129" cy="822196"/>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Meiryo" panose="020B0604030504040204" pitchFamily="34" charset="-128"/>
              <a:ea typeface="+mn-ea"/>
              <a:cs typeface="+mn-cs"/>
            </a:endParaRPr>
          </a:p>
        </p:txBody>
      </p:sp>
      <p:sp>
        <p:nvSpPr>
          <p:cNvPr id="25" name="正方形/長方形 24">
            <a:extLst>
              <a:ext uri="{FF2B5EF4-FFF2-40B4-BE49-F238E27FC236}">
                <a16:creationId xmlns:a16="http://schemas.microsoft.com/office/drawing/2014/main" id="{BE757B26-3F61-4AB0-B218-694A23F4D6F6}"/>
              </a:ext>
            </a:extLst>
          </p:cNvPr>
          <p:cNvSpPr/>
          <p:nvPr/>
        </p:nvSpPr>
        <p:spPr>
          <a:xfrm>
            <a:off x="27957" y="728953"/>
            <a:ext cx="12164044" cy="10147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正方形/長方形 25">
            <a:extLst>
              <a:ext uri="{FF2B5EF4-FFF2-40B4-BE49-F238E27FC236}">
                <a16:creationId xmlns:a16="http://schemas.microsoft.com/office/drawing/2014/main" id="{290BA86F-D769-4FEC-9B26-6AD53FB5EE2E}"/>
              </a:ext>
            </a:extLst>
          </p:cNvPr>
          <p:cNvSpPr/>
          <p:nvPr/>
        </p:nvSpPr>
        <p:spPr>
          <a:xfrm>
            <a:off x="6055104" y="1777630"/>
            <a:ext cx="45719" cy="5017352"/>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5" name="図 4" descr="挿絵 が含まれている画像&#10;&#10;自動的に生成された説明">
            <a:extLst>
              <a:ext uri="{FF2B5EF4-FFF2-40B4-BE49-F238E27FC236}">
                <a16:creationId xmlns:a16="http://schemas.microsoft.com/office/drawing/2014/main" id="{DA3E276C-8F16-402B-9EFD-CFB67E338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3856" y="5558500"/>
            <a:ext cx="1141093" cy="1141093"/>
          </a:xfrm>
          <a:prstGeom prst="rect">
            <a:avLst/>
          </a:prstGeom>
        </p:spPr>
      </p:pic>
      <p:pic>
        <p:nvPicPr>
          <p:cNvPr id="9" name="図 8" descr="食品, 記号 が含まれている画像&#10;&#10;自動的に生成された説明">
            <a:extLst>
              <a:ext uri="{FF2B5EF4-FFF2-40B4-BE49-F238E27FC236}">
                <a16:creationId xmlns:a16="http://schemas.microsoft.com/office/drawing/2014/main" id="{127458CC-7C3F-4485-AAE7-C40B5E9CF1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0787" y="2082984"/>
            <a:ext cx="940573" cy="940573"/>
          </a:xfrm>
          <a:prstGeom prst="rect">
            <a:avLst/>
          </a:prstGeom>
        </p:spPr>
      </p:pic>
      <p:sp>
        <p:nvSpPr>
          <p:cNvPr id="51" name="Title 1">
            <a:extLst>
              <a:ext uri="{FF2B5EF4-FFF2-40B4-BE49-F238E27FC236}">
                <a16:creationId xmlns:a16="http://schemas.microsoft.com/office/drawing/2014/main" id="{7FD580B1-2277-40C4-B1B9-8619429BF301}"/>
              </a:ext>
            </a:extLst>
          </p:cNvPr>
          <p:cNvSpPr txBox="1">
            <a:spLocks/>
          </p:cNvSpPr>
          <p:nvPr/>
        </p:nvSpPr>
        <p:spPr bwMode="auto">
          <a:xfrm>
            <a:off x="8202066" y="1758970"/>
            <a:ext cx="2401927"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Webex Events</a:t>
            </a:r>
            <a:endPar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p:txBody>
      </p:sp>
      <p:sp>
        <p:nvSpPr>
          <p:cNvPr id="52" name="Title 1">
            <a:extLst>
              <a:ext uri="{FF2B5EF4-FFF2-40B4-BE49-F238E27FC236}">
                <a16:creationId xmlns:a16="http://schemas.microsoft.com/office/drawing/2014/main" id="{AD8E0983-92FD-4238-9A35-7EBDAC5D0807}"/>
              </a:ext>
            </a:extLst>
          </p:cNvPr>
          <p:cNvSpPr txBox="1">
            <a:spLocks/>
          </p:cNvSpPr>
          <p:nvPr/>
        </p:nvSpPr>
        <p:spPr bwMode="auto">
          <a:xfrm>
            <a:off x="1724364" y="1902705"/>
            <a:ext cx="2749571"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通常の</a:t>
            </a: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a:t>
            </a: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会議</a:t>
            </a:r>
          </a:p>
        </p:txBody>
      </p:sp>
      <p:pic>
        <p:nvPicPr>
          <p:cNvPr id="14" name="図 13" descr="電子機器, コンピュータ が含まれている画像&#10;&#10;自動的に生成された説明">
            <a:extLst>
              <a:ext uri="{FF2B5EF4-FFF2-40B4-BE49-F238E27FC236}">
                <a16:creationId xmlns:a16="http://schemas.microsoft.com/office/drawing/2014/main" id="{7F4C970A-A746-4987-A836-CE6252E79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66" y="2827709"/>
            <a:ext cx="2501700" cy="2501700"/>
          </a:xfrm>
          <a:prstGeom prst="rect">
            <a:avLst/>
          </a:prstGeom>
        </p:spPr>
      </p:pic>
      <p:pic>
        <p:nvPicPr>
          <p:cNvPr id="16" name="図 15">
            <a:extLst>
              <a:ext uri="{FF2B5EF4-FFF2-40B4-BE49-F238E27FC236}">
                <a16:creationId xmlns:a16="http://schemas.microsoft.com/office/drawing/2014/main" id="{0FAF68B5-5657-468D-8FD1-F5E152AFD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5660" y="2697006"/>
            <a:ext cx="2295514" cy="2295514"/>
          </a:xfrm>
          <a:prstGeom prst="rect">
            <a:avLst/>
          </a:prstGeom>
        </p:spPr>
      </p:pic>
    </p:spTree>
    <p:extLst>
      <p:ext uri="{BB962C8B-B14F-4D97-AF65-F5344CB8AC3E}">
        <p14:creationId xmlns:p14="http://schemas.microsoft.com/office/powerpoint/2010/main" val="2538860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DF1C7-9C4A-4B86-B685-8B1F388D2F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972"/>
          <a:stretch/>
        </p:blipFill>
        <p:spPr>
          <a:xfrm>
            <a:off x="7343360" y="3105565"/>
            <a:ext cx="4119337" cy="2178743"/>
          </a:xfrm>
          <a:prstGeom prst="rect">
            <a:avLst/>
          </a:prstGeom>
          <a:ln>
            <a:solidFill>
              <a:schemeClr val="tx1">
                <a:lumMod val="25000"/>
                <a:lumOff val="75000"/>
              </a:schemeClr>
            </a:solidFill>
          </a:ln>
        </p:spPr>
      </p:pic>
      <p:sp>
        <p:nvSpPr>
          <p:cNvPr id="6" name="Title 1">
            <a:extLst>
              <a:ext uri="{FF2B5EF4-FFF2-40B4-BE49-F238E27FC236}">
                <a16:creationId xmlns:a16="http://schemas.microsoft.com/office/drawing/2014/main" id="{DFFC4E95-D3D9-4E60-999E-F1052F5DA066}"/>
              </a:ext>
            </a:extLst>
          </p:cNvPr>
          <p:cNvSpPr>
            <a:spLocks noGrp="1"/>
          </p:cNvSpPr>
          <p:nvPr>
            <p:ph type="title"/>
          </p:nvPr>
        </p:nvSpPr>
        <p:spPr>
          <a:xfrm>
            <a:off x="688743" y="34333"/>
            <a:ext cx="11127317" cy="975783"/>
          </a:xfrm>
        </p:spPr>
        <p:txBody>
          <a:bodyPr/>
          <a:lstStyle/>
          <a:p>
            <a:r>
              <a:rPr lang="en-US" altLang="ja-JP" dirty="0">
                <a:solidFill>
                  <a:schemeClr val="tx1"/>
                </a:solidFill>
                <a:latin typeface="+mj-ea"/>
                <a:ea typeface="+mj-ea"/>
              </a:rPr>
              <a:t>Web</a:t>
            </a:r>
            <a:r>
              <a:rPr lang="ja-JP" altLang="en-US" dirty="0">
                <a:solidFill>
                  <a:schemeClr val="tx1"/>
                </a:solidFill>
                <a:latin typeface="+mj-ea"/>
                <a:ea typeface="+mj-ea"/>
              </a:rPr>
              <a:t>会議のお悩み⑤</a:t>
            </a:r>
            <a:endParaRPr lang="en-US" dirty="0">
              <a:solidFill>
                <a:schemeClr val="tx1"/>
              </a:solidFill>
              <a:latin typeface="+mj-ea"/>
              <a:ea typeface="+mj-ea"/>
            </a:endParaRPr>
          </a:p>
        </p:txBody>
      </p:sp>
      <p:sp>
        <p:nvSpPr>
          <p:cNvPr id="45" name="テキスト ボックス 99">
            <a:extLst>
              <a:ext uri="{FF2B5EF4-FFF2-40B4-BE49-F238E27FC236}">
                <a16:creationId xmlns:a16="http://schemas.microsoft.com/office/drawing/2014/main" id="{E75CB109-E476-4210-84BF-D21131C600A6}"/>
              </a:ext>
            </a:extLst>
          </p:cNvPr>
          <p:cNvSpPr txBox="1"/>
          <p:nvPr/>
        </p:nvSpPr>
        <p:spPr>
          <a:xfrm>
            <a:off x="899925" y="941688"/>
            <a:ext cx="5109091" cy="461665"/>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参加者のビデオが表示されてしまう</a:t>
            </a:r>
          </a:p>
        </p:txBody>
      </p:sp>
      <p:sp>
        <p:nvSpPr>
          <p:cNvPr id="47" name="テキスト ボックス 99">
            <a:extLst>
              <a:ext uri="{FF2B5EF4-FFF2-40B4-BE49-F238E27FC236}">
                <a16:creationId xmlns:a16="http://schemas.microsoft.com/office/drawing/2014/main" id="{C240824F-2C7B-49ED-83E9-70E6778CFCF1}"/>
              </a:ext>
            </a:extLst>
          </p:cNvPr>
          <p:cNvSpPr txBox="1"/>
          <p:nvPr/>
        </p:nvSpPr>
        <p:spPr>
          <a:xfrm>
            <a:off x="1280351" y="5556218"/>
            <a:ext cx="4108817" cy="615553"/>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他の出席者の映像が表示されてしまい、</a:t>
            </a:r>
            <a:endParaRPr kumimoji="1" lang="en-US" altLang="ja-JP"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endParaRPr>
          </a:p>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個人情報流出にもつながる</a:t>
            </a:r>
          </a:p>
        </p:txBody>
      </p:sp>
      <p:sp>
        <p:nvSpPr>
          <p:cNvPr id="31" name="テキスト ボックス 99">
            <a:extLst>
              <a:ext uri="{FF2B5EF4-FFF2-40B4-BE49-F238E27FC236}">
                <a16:creationId xmlns:a16="http://schemas.microsoft.com/office/drawing/2014/main" id="{1A83EC64-BF59-4D8F-BFFC-647858207886}"/>
              </a:ext>
            </a:extLst>
          </p:cNvPr>
          <p:cNvSpPr txBox="1"/>
          <p:nvPr/>
        </p:nvSpPr>
        <p:spPr>
          <a:xfrm>
            <a:off x="7432694" y="5556218"/>
            <a:ext cx="3940668" cy="353943"/>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1" lang="ja-JP" altLang="en-US" sz="1700" b="0" i="0" u="none" strike="noStrike" kern="1200" cap="none" spc="0" normalizeH="0" baseline="0" noProof="0" dirty="0">
                <a:ln>
                  <a:noFill/>
                </a:ln>
                <a:solidFill>
                  <a:srgbClr val="282828"/>
                </a:solidFill>
                <a:effectLst/>
                <a:uLnTx/>
                <a:uFillTx/>
                <a:latin typeface="Meiryo" panose="020B0604030504040204" pitchFamily="34" charset="-128"/>
                <a:ea typeface="Meiryo" panose="020B0604030504040204" pitchFamily="34" charset="-128"/>
                <a:cs typeface="+mn-cs"/>
              </a:rPr>
              <a:t>他の出席者のビデオは表示されません</a:t>
            </a:r>
          </a:p>
        </p:txBody>
      </p:sp>
      <p:sp>
        <p:nvSpPr>
          <p:cNvPr id="10" name="正方形/長方形 9">
            <a:extLst>
              <a:ext uri="{FF2B5EF4-FFF2-40B4-BE49-F238E27FC236}">
                <a16:creationId xmlns:a16="http://schemas.microsoft.com/office/drawing/2014/main" id="{4C402D43-6297-4E19-BF70-995892045D6D}"/>
              </a:ext>
            </a:extLst>
          </p:cNvPr>
          <p:cNvSpPr/>
          <p:nvPr/>
        </p:nvSpPr>
        <p:spPr>
          <a:xfrm>
            <a:off x="27957" y="728953"/>
            <a:ext cx="12164044" cy="10147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1" name="Title 1">
            <a:extLst>
              <a:ext uri="{FF2B5EF4-FFF2-40B4-BE49-F238E27FC236}">
                <a16:creationId xmlns:a16="http://schemas.microsoft.com/office/drawing/2014/main" id="{82548602-EA70-4A28-8F31-804BC45B7872}"/>
              </a:ext>
            </a:extLst>
          </p:cNvPr>
          <p:cNvSpPr txBox="1">
            <a:spLocks/>
          </p:cNvSpPr>
          <p:nvPr/>
        </p:nvSpPr>
        <p:spPr bwMode="auto">
          <a:xfrm>
            <a:off x="1684865" y="1738011"/>
            <a:ext cx="2749571"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通常の</a:t>
            </a: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a:t>
            </a:r>
            <a:r>
              <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rPr>
              <a:t>会議</a:t>
            </a:r>
          </a:p>
        </p:txBody>
      </p:sp>
      <p:sp>
        <p:nvSpPr>
          <p:cNvPr id="12" name="Title 1">
            <a:extLst>
              <a:ext uri="{FF2B5EF4-FFF2-40B4-BE49-F238E27FC236}">
                <a16:creationId xmlns:a16="http://schemas.microsoft.com/office/drawing/2014/main" id="{AF181905-A9B9-452C-A390-53A4DE69E6D9}"/>
              </a:ext>
            </a:extLst>
          </p:cNvPr>
          <p:cNvSpPr txBox="1">
            <a:spLocks/>
          </p:cNvSpPr>
          <p:nvPr/>
        </p:nvSpPr>
        <p:spPr bwMode="auto">
          <a:xfrm>
            <a:off x="8202066" y="1758970"/>
            <a:ext cx="2401927" cy="7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282828"/>
                </a:solidFill>
                <a:effectLst/>
                <a:uLnTx/>
                <a:uFillTx/>
                <a:latin typeface="CiscoSansTT ExtraLight"/>
                <a:ea typeface="+mj-ea"/>
                <a:cs typeface="CiscoSansTT Thin" charset="0"/>
              </a:rPr>
              <a:t>Webex Events</a:t>
            </a:r>
            <a:endParaRPr kumimoji="1" lang="ja-JP" altLang="en-US" sz="2400" b="0" i="0" u="none" strike="noStrike" kern="1200" cap="none" spc="0" normalizeH="0" baseline="0" noProof="0" dirty="0">
              <a:ln>
                <a:noFill/>
              </a:ln>
              <a:solidFill>
                <a:srgbClr val="282828"/>
              </a:solidFill>
              <a:effectLst/>
              <a:uLnTx/>
              <a:uFillTx/>
              <a:latin typeface="CiscoSansTT ExtraLight"/>
              <a:ea typeface="+mj-ea"/>
              <a:cs typeface="CiscoSansTT Thin" charset="0"/>
            </a:endParaRPr>
          </a:p>
        </p:txBody>
      </p:sp>
      <p:sp>
        <p:nvSpPr>
          <p:cNvPr id="13" name="正方形/長方形 12">
            <a:extLst>
              <a:ext uri="{FF2B5EF4-FFF2-40B4-BE49-F238E27FC236}">
                <a16:creationId xmlns:a16="http://schemas.microsoft.com/office/drawing/2014/main" id="{D22D8624-8AB9-44E2-92CC-0C49B2F3AA69}"/>
              </a:ext>
            </a:extLst>
          </p:cNvPr>
          <p:cNvSpPr/>
          <p:nvPr/>
        </p:nvSpPr>
        <p:spPr>
          <a:xfrm>
            <a:off x="6055104" y="1777630"/>
            <a:ext cx="45719" cy="5017352"/>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4" name="Rectangle 49">
            <a:extLst>
              <a:ext uri="{FF2B5EF4-FFF2-40B4-BE49-F238E27FC236}">
                <a16:creationId xmlns:a16="http://schemas.microsoft.com/office/drawing/2014/main" id="{BADAD4F8-5381-41A1-9621-7C482939384E}"/>
              </a:ext>
            </a:extLst>
          </p:cNvPr>
          <p:cNvSpPr/>
          <p:nvPr/>
        </p:nvSpPr>
        <p:spPr>
          <a:xfrm>
            <a:off x="10252568" y="3253690"/>
            <a:ext cx="1210129" cy="1882491"/>
          </a:xfrm>
          <a:prstGeom prst="rect">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Meiryo" panose="020B0604030504040204" pitchFamily="34" charset="-128"/>
              <a:ea typeface="+mn-ea"/>
              <a:cs typeface="+mn-cs"/>
            </a:endParaRPr>
          </a:p>
        </p:txBody>
      </p:sp>
      <p:pic>
        <p:nvPicPr>
          <p:cNvPr id="3" name="図 2" descr="黒い背景と白い文字&#10;&#10;自動的に生成された説明">
            <a:extLst>
              <a:ext uri="{FF2B5EF4-FFF2-40B4-BE49-F238E27FC236}">
                <a16:creationId xmlns:a16="http://schemas.microsoft.com/office/drawing/2014/main" id="{1CAD602A-0F17-4F6A-A570-99A626941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303" y="2866970"/>
            <a:ext cx="2116321" cy="2116321"/>
          </a:xfrm>
          <a:prstGeom prst="rect">
            <a:avLst/>
          </a:prstGeom>
        </p:spPr>
      </p:pic>
      <p:pic>
        <p:nvPicPr>
          <p:cNvPr id="7" name="図 6" descr="モニター, コンピュータ, 記号 が含まれている画像&#10;&#10;自動的に生成された説明">
            <a:extLst>
              <a:ext uri="{FF2B5EF4-FFF2-40B4-BE49-F238E27FC236}">
                <a16:creationId xmlns:a16="http://schemas.microsoft.com/office/drawing/2014/main" id="{AF5586D4-00E7-428B-95DC-0F127966C6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2846" y="2884710"/>
            <a:ext cx="2116322" cy="2116322"/>
          </a:xfrm>
          <a:prstGeom prst="rect">
            <a:avLst/>
          </a:prstGeom>
        </p:spPr>
      </p:pic>
    </p:spTree>
    <p:extLst>
      <p:ext uri="{BB962C8B-B14F-4D97-AF65-F5344CB8AC3E}">
        <p14:creationId xmlns:p14="http://schemas.microsoft.com/office/powerpoint/2010/main" val="277711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0405FE-22D4-2744-88C2-D25AAA420433}"/>
              </a:ext>
            </a:extLst>
          </p:cNvPr>
          <p:cNvSpPr/>
          <p:nvPr/>
        </p:nvSpPr>
        <p:spPr>
          <a:xfrm>
            <a:off x="14515" y="0"/>
            <a:ext cx="12192000" cy="975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Yu Gothic UI" panose="020B0500000000000000" pitchFamily="50" charset="-128"/>
              <a:ea typeface="Yu Gothic UI" panose="020B0500000000000000" pitchFamily="50" charset="-128"/>
            </a:endParaRPr>
          </a:p>
        </p:txBody>
      </p:sp>
      <p:sp>
        <p:nvSpPr>
          <p:cNvPr id="15" name="Title 19">
            <a:extLst>
              <a:ext uri="{FF2B5EF4-FFF2-40B4-BE49-F238E27FC236}">
                <a16:creationId xmlns:a16="http://schemas.microsoft.com/office/drawing/2014/main" id="{9FE83AD5-EDA6-3B45-9E6D-573B6DE5D71E}"/>
              </a:ext>
            </a:extLst>
          </p:cNvPr>
          <p:cNvSpPr txBox="1">
            <a:spLocks/>
          </p:cNvSpPr>
          <p:nvPr/>
        </p:nvSpPr>
        <p:spPr>
          <a:xfrm>
            <a:off x="289081" y="330500"/>
            <a:ext cx="11436194" cy="975360"/>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3733" dirty="0">
                <a:solidFill>
                  <a:schemeClr val="bg1"/>
                </a:solidFill>
                <a:latin typeface="Yu Gothic UI" panose="020B0500000000000000" pitchFamily="50" charset="-128"/>
                <a:ea typeface="Yu Gothic UI" panose="020B0500000000000000" pitchFamily="50" charset="-128"/>
              </a:rPr>
              <a:t>国内のテレワーク　急加速（導入）、急増（投資）</a:t>
            </a:r>
            <a:endParaRPr lang="en-SG" sz="3733" dirty="0">
              <a:solidFill>
                <a:schemeClr val="bg1"/>
              </a:solidFill>
              <a:latin typeface="Yu Gothic UI" panose="020B0500000000000000" pitchFamily="50" charset="-128"/>
              <a:ea typeface="Yu Gothic UI" panose="020B0500000000000000" pitchFamily="50" charset="-128"/>
            </a:endParaRPr>
          </a:p>
        </p:txBody>
      </p:sp>
      <p:pic>
        <p:nvPicPr>
          <p:cNvPr id="4" name="Picture 3">
            <a:extLst>
              <a:ext uri="{FF2B5EF4-FFF2-40B4-BE49-F238E27FC236}">
                <a16:creationId xmlns:a16="http://schemas.microsoft.com/office/drawing/2014/main" id="{6E87696F-D146-4E6E-9E71-7D2E76B3C848}"/>
              </a:ext>
            </a:extLst>
          </p:cNvPr>
          <p:cNvPicPr>
            <a:picLocks noChangeAspect="1"/>
          </p:cNvPicPr>
          <p:nvPr/>
        </p:nvPicPr>
        <p:blipFill>
          <a:blip r:embed="rId2"/>
          <a:stretch>
            <a:fillRect/>
          </a:stretch>
        </p:blipFill>
        <p:spPr>
          <a:xfrm>
            <a:off x="289081" y="1212831"/>
            <a:ext cx="7381875" cy="5172075"/>
          </a:xfrm>
          <a:prstGeom prst="rect">
            <a:avLst/>
          </a:prstGeom>
        </p:spPr>
      </p:pic>
      <p:sp>
        <p:nvSpPr>
          <p:cNvPr id="5" name="TextBox 4">
            <a:extLst>
              <a:ext uri="{FF2B5EF4-FFF2-40B4-BE49-F238E27FC236}">
                <a16:creationId xmlns:a16="http://schemas.microsoft.com/office/drawing/2014/main" id="{B922562B-3655-4D98-A31B-05F5D27B016D}"/>
              </a:ext>
            </a:extLst>
          </p:cNvPr>
          <p:cNvSpPr txBox="1"/>
          <p:nvPr/>
        </p:nvSpPr>
        <p:spPr>
          <a:xfrm>
            <a:off x="7818687" y="1636360"/>
            <a:ext cx="4373313" cy="3970318"/>
          </a:xfrm>
          <a:prstGeom prst="rect">
            <a:avLst/>
          </a:prstGeom>
          <a:noFill/>
        </p:spPr>
        <p:txBody>
          <a:bodyPr wrap="none" rtlCol="0">
            <a:spAutoFit/>
          </a:bodyPr>
          <a:lstStyle/>
          <a:p>
            <a:pPr marL="285750" indent="-285750">
              <a:buFont typeface="Wingdings" panose="05000000000000000000" pitchFamily="2" charset="2"/>
              <a:buChar char="ü"/>
            </a:pPr>
            <a:r>
              <a:rPr kumimoji="1" lang="en-US" altLang="ja-JP" b="0" i="0" dirty="0">
                <a:latin typeface="Yu Gothic UI" panose="020B0500000000000000" pitchFamily="50" charset="-128"/>
                <a:ea typeface="Yu Gothic UI" panose="020B0500000000000000" pitchFamily="50" charset="-128"/>
                <a:cs typeface="CiscoSansTT ExtraLight" charset="0"/>
              </a:rPr>
              <a:t>2020</a:t>
            </a:r>
            <a:r>
              <a:rPr kumimoji="1" lang="ja-JP" altLang="en-US" b="0" i="0" dirty="0">
                <a:latin typeface="Yu Gothic UI" panose="020B0500000000000000" pitchFamily="50" charset="-128"/>
                <a:ea typeface="Yu Gothic UI" panose="020B0500000000000000" pitchFamily="50" charset="-128"/>
                <a:cs typeface="CiscoSansTT ExtraLight" charset="0"/>
              </a:rPr>
              <a:t>年</a:t>
            </a:r>
            <a:r>
              <a:rPr kumimoji="1" lang="en-US" altLang="ja-JP" b="0" i="0" dirty="0">
                <a:latin typeface="Yu Gothic UI" panose="020B0500000000000000" pitchFamily="50" charset="-128"/>
                <a:ea typeface="Yu Gothic UI" panose="020B0500000000000000" pitchFamily="50" charset="-128"/>
                <a:cs typeface="CiscoSansTT ExtraLight" charset="0"/>
              </a:rPr>
              <a:t>5</a:t>
            </a:r>
            <a:r>
              <a:rPr kumimoji="1" lang="ja-JP" altLang="en-US" b="0" i="0" dirty="0">
                <a:latin typeface="Yu Gothic UI" panose="020B0500000000000000" pitchFamily="50" charset="-128"/>
                <a:ea typeface="Yu Gothic UI" panose="020B0500000000000000" pitchFamily="50" charset="-128"/>
                <a:cs typeface="CiscoSansTT ExtraLight" charset="0"/>
              </a:rPr>
              <a:t>月</a:t>
            </a:r>
            <a:r>
              <a:rPr kumimoji="1" lang="en-US" altLang="ja-JP" b="0" i="0" dirty="0">
                <a:latin typeface="Yu Gothic UI" panose="020B0500000000000000" pitchFamily="50" charset="-128"/>
                <a:ea typeface="Yu Gothic UI" panose="020B0500000000000000" pitchFamily="50" charset="-128"/>
                <a:cs typeface="CiscoSansTT ExtraLight" charset="0"/>
              </a:rPr>
              <a:t>31</a:t>
            </a:r>
            <a:r>
              <a:rPr kumimoji="1" lang="ja-JP" altLang="en-US" b="0" i="0" dirty="0">
                <a:latin typeface="Yu Gothic UI" panose="020B0500000000000000" pitchFamily="50" charset="-128"/>
                <a:ea typeface="Yu Gothic UI" panose="020B0500000000000000" pitchFamily="50" charset="-128"/>
                <a:cs typeface="CiscoSansTT ExtraLight" charset="0"/>
              </a:rPr>
              <a:t>日まで延長</a:t>
            </a:r>
            <a:endParaRPr kumimoji="1" lang="en-US" altLang="ja-JP" b="0" i="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dirty="0">
                <a:latin typeface="Yu Gothic UI" panose="020B0500000000000000" pitchFamily="50" charset="-128"/>
                <a:ea typeface="Yu Gothic UI" panose="020B0500000000000000" pitchFamily="50" charset="-128"/>
                <a:cs typeface="CiscoSansTT ExtraLight" charset="0"/>
              </a:rPr>
              <a:t>ワクチンや治療薬ができるまで在宅勤務を</a:t>
            </a:r>
            <a:endParaRPr lang="en-US" altLang="ja-JP" dirty="0">
              <a:latin typeface="Yu Gothic UI" panose="020B0500000000000000" pitchFamily="50" charset="-128"/>
              <a:ea typeface="Yu Gothic UI" panose="020B0500000000000000" pitchFamily="50" charset="-128"/>
              <a:cs typeface="CiscoSansTT ExtraLight" charset="0"/>
            </a:endParaRPr>
          </a:p>
          <a:p>
            <a:r>
              <a:rPr kumimoji="1" lang="ja-JP" altLang="en-US" b="0" i="0" dirty="0">
                <a:latin typeface="Yu Gothic UI" panose="020B0500000000000000" pitchFamily="50" charset="-128"/>
                <a:ea typeface="Yu Gothic UI" panose="020B0500000000000000" pitchFamily="50" charset="-128"/>
                <a:cs typeface="CiscoSansTT ExtraLight" charset="0"/>
              </a:rPr>
              <a:t>　強く推奨</a:t>
            </a:r>
            <a:endParaRPr kumimoji="1" lang="en-US" altLang="ja-JP" b="0" i="0" dirty="0">
              <a:latin typeface="Yu Gothic UI" panose="020B0500000000000000" pitchFamily="50" charset="-128"/>
              <a:ea typeface="Yu Gothic UI" panose="020B0500000000000000" pitchFamily="50" charset="-128"/>
              <a:cs typeface="CiscoSansTT ExtraLight" charset="0"/>
            </a:endParaRPr>
          </a:p>
          <a:p>
            <a:endParaRPr lang="en-US" altLang="ja-JP"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kumimoji="1" lang="ja-JP" altLang="en-US" b="0" i="0" dirty="0">
                <a:latin typeface="Yu Gothic UI" panose="020B0500000000000000" pitchFamily="50" charset="-128"/>
                <a:ea typeface="Yu Gothic UI" panose="020B0500000000000000" pitchFamily="50" charset="-128"/>
                <a:cs typeface="CiscoSansTT ExtraLight" charset="0"/>
              </a:rPr>
              <a:t>オンライン会議やオンラインコミュニケーション</a:t>
            </a:r>
            <a:endParaRPr kumimoji="1" lang="en-US" altLang="ja-JP" b="0" i="0" dirty="0">
              <a:latin typeface="Yu Gothic UI" panose="020B0500000000000000" pitchFamily="50" charset="-128"/>
              <a:ea typeface="Yu Gothic UI" panose="020B0500000000000000" pitchFamily="50" charset="-128"/>
              <a:cs typeface="CiscoSansTT ExtraLight" charset="0"/>
            </a:endParaRPr>
          </a:p>
          <a:p>
            <a:r>
              <a:rPr lang="ja-JP" altLang="en-US" dirty="0">
                <a:latin typeface="Yu Gothic UI" panose="020B0500000000000000" pitchFamily="50" charset="-128"/>
                <a:ea typeface="Yu Gothic UI" panose="020B0500000000000000" pitchFamily="50" charset="-128"/>
                <a:cs typeface="CiscoSansTT ExtraLight" charset="0"/>
              </a:rPr>
              <a:t>　 を利用した仕事のハードルが急激に下がった</a:t>
            </a:r>
            <a:endParaRPr lang="en-US" altLang="ja-JP" dirty="0">
              <a:latin typeface="Yu Gothic UI" panose="020B0500000000000000" pitchFamily="50" charset="-128"/>
              <a:ea typeface="Yu Gothic UI" panose="020B0500000000000000" pitchFamily="50" charset="-128"/>
              <a:cs typeface="CiscoSansTT ExtraLight" charset="0"/>
            </a:endParaRPr>
          </a:p>
          <a:p>
            <a:endParaRPr lang="en-US" altLang="ja-JP"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dirty="0">
                <a:latin typeface="Yu Gothic UI" panose="020B0500000000000000" pitchFamily="50" charset="-128"/>
                <a:ea typeface="Yu Gothic UI" panose="020B0500000000000000" pitchFamily="50" charset="-128"/>
                <a:cs typeface="CiscoSansTT ExtraLight" charset="0"/>
              </a:rPr>
              <a:t>会議だけでなく販売、授業、医療など</a:t>
            </a:r>
            <a:endParaRPr lang="en-US" altLang="ja-JP" dirty="0">
              <a:latin typeface="Yu Gothic UI" panose="020B0500000000000000" pitchFamily="50" charset="-128"/>
              <a:ea typeface="Yu Gothic UI" panose="020B0500000000000000" pitchFamily="50" charset="-128"/>
              <a:cs typeface="CiscoSansTT ExtraLight" charset="0"/>
            </a:endParaRPr>
          </a:p>
          <a:p>
            <a:r>
              <a:rPr lang="ja-JP" altLang="en-US" dirty="0">
                <a:latin typeface="Yu Gothic UI" panose="020B0500000000000000" pitchFamily="50" charset="-128"/>
                <a:ea typeface="Yu Gothic UI" panose="020B0500000000000000" pitchFamily="50" charset="-128"/>
                <a:cs typeface="CiscoSansTT ExtraLight" charset="0"/>
              </a:rPr>
              <a:t>　あらゆるケースがオンライン化の対象へ</a:t>
            </a:r>
            <a:endParaRPr lang="en-US" altLang="ja-JP" dirty="0">
              <a:latin typeface="Yu Gothic UI" panose="020B0500000000000000" pitchFamily="50" charset="-128"/>
              <a:ea typeface="Yu Gothic UI" panose="020B0500000000000000" pitchFamily="50" charset="-128"/>
              <a:cs typeface="CiscoSansTT ExtraLight" charset="0"/>
            </a:endParaRPr>
          </a:p>
          <a:p>
            <a:endParaRPr lang="en-US" altLang="ja-JP"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en-US" altLang="ja-JP" dirty="0">
                <a:latin typeface="Yu Gothic UI" panose="020B0500000000000000" pitchFamily="50" charset="-128"/>
                <a:ea typeface="Yu Gothic UI" panose="020B0500000000000000" pitchFamily="50" charset="-128"/>
                <a:cs typeface="CiscoSansTT ExtraLight" charset="0"/>
              </a:rPr>
              <a:t>Webex</a:t>
            </a:r>
            <a:r>
              <a:rPr lang="ja-JP" altLang="en-US" dirty="0">
                <a:latin typeface="Yu Gothic UI" panose="020B0500000000000000" pitchFamily="50" charset="-128"/>
                <a:ea typeface="Yu Gothic UI" panose="020B0500000000000000" pitchFamily="50" charset="-128"/>
                <a:cs typeface="CiscoSansTT ExtraLight" charset="0"/>
              </a:rPr>
              <a:t>の利用も契約数も急激に</a:t>
            </a:r>
            <a:r>
              <a:rPr lang="en-US" altLang="ja-JP" dirty="0">
                <a:latin typeface="Yu Gothic UI" panose="020B0500000000000000" pitchFamily="50" charset="-128"/>
                <a:ea typeface="Yu Gothic UI" panose="020B0500000000000000" pitchFamily="50" charset="-128"/>
                <a:cs typeface="CiscoSansTT ExtraLight" charset="0"/>
              </a:rPr>
              <a:t>UP</a:t>
            </a:r>
          </a:p>
          <a:p>
            <a:endParaRPr kumimoji="1" lang="en-US" altLang="ja-JP" b="0" i="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kumimoji="1" lang="ja-JP" altLang="en-US" b="0" i="0" dirty="0">
              <a:latin typeface="Yu Gothic UI" panose="020B0500000000000000" pitchFamily="50" charset="-128"/>
              <a:ea typeface="Yu Gothic UI" panose="020B0500000000000000" pitchFamily="50" charset="-128"/>
              <a:cs typeface="CiscoSansTT ExtraLight" charset="0"/>
            </a:endParaRPr>
          </a:p>
        </p:txBody>
      </p:sp>
    </p:spTree>
    <p:extLst>
      <p:ext uri="{BB962C8B-B14F-4D97-AF65-F5344CB8AC3E}">
        <p14:creationId xmlns:p14="http://schemas.microsoft.com/office/powerpoint/2010/main" val="357745266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6BCAC9-690F-4FFD-B9F5-9069506E5746}"/>
              </a:ext>
            </a:extLst>
          </p:cNvPr>
          <p:cNvSpPr txBox="1">
            <a:spLocks/>
          </p:cNvSpPr>
          <p:nvPr/>
        </p:nvSpPr>
        <p:spPr bwMode="auto">
          <a:xfrm>
            <a:off x="-358122" y="0"/>
            <a:ext cx="6979985"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ctr" defTabSz="912261" rtl="0" eaLnBrk="1" fontAlgn="base" latinLnBrk="0" hangingPunct="1">
              <a:lnSpc>
                <a:spcPct val="8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005073"/>
                </a:solidFill>
                <a:effectLst/>
                <a:uLnTx/>
                <a:uFillTx/>
                <a:latin typeface="CiscoSansTT ExtraLight"/>
                <a:ea typeface="Meiryo"/>
                <a:cs typeface="CiscoSansTT Thin" charset="0"/>
              </a:rPr>
              <a:t>　</a:t>
            </a:r>
            <a:r>
              <a:rPr kumimoji="1" lang="en-US" altLang="ja-JP" sz="3800" b="0" i="0" u="none" strike="noStrike" kern="1200" cap="none" spc="0" normalizeH="0" baseline="0" noProof="0" dirty="0">
                <a:ln>
                  <a:noFill/>
                </a:ln>
                <a:solidFill>
                  <a:srgbClr val="282828"/>
                </a:solidFill>
                <a:effectLst/>
                <a:uLnTx/>
                <a:uFillTx/>
                <a:latin typeface="CiscoSansTT ExtraLight"/>
                <a:ea typeface="Meiryo"/>
                <a:cs typeface="CiscoSansTT Thin" charset="0"/>
              </a:rPr>
              <a:t>Webex</a:t>
            </a:r>
            <a:r>
              <a:rPr kumimoji="1" lang="ja-JP" altLang="en-US" sz="3800" b="0" i="0" u="none" strike="noStrike" kern="1200" cap="none" spc="0" normalizeH="0" baseline="0" noProof="0" dirty="0">
                <a:ln>
                  <a:noFill/>
                </a:ln>
                <a:solidFill>
                  <a:srgbClr val="282828"/>
                </a:solidFill>
                <a:effectLst/>
                <a:uLnTx/>
                <a:uFillTx/>
                <a:latin typeface="CiscoSansTT ExtraLight"/>
                <a:ea typeface="Meiryo"/>
                <a:cs typeface="CiscoSansTT Thin" charset="0"/>
              </a:rPr>
              <a:t> </a:t>
            </a:r>
            <a:r>
              <a:rPr kumimoji="1" lang="en-US" altLang="ja-JP" sz="3800" b="0" i="0" u="none" strike="noStrike" kern="1200" cap="none" spc="0" normalizeH="0" baseline="0" noProof="0" dirty="0">
                <a:ln>
                  <a:noFill/>
                </a:ln>
                <a:solidFill>
                  <a:srgbClr val="282828"/>
                </a:solidFill>
                <a:effectLst/>
                <a:uLnTx/>
                <a:uFillTx/>
                <a:latin typeface="CiscoSansTT ExtraLight"/>
                <a:ea typeface="Meiryo"/>
                <a:cs typeface="CiscoSansTT Thin" charset="0"/>
              </a:rPr>
              <a:t>Events</a:t>
            </a:r>
            <a:r>
              <a:rPr kumimoji="1" lang="ja-JP" altLang="en-US" sz="3800" b="0" i="0" u="none" strike="noStrike" kern="1200" cap="none" spc="0" normalizeH="0" baseline="0" noProof="0" dirty="0">
                <a:ln>
                  <a:noFill/>
                </a:ln>
                <a:solidFill>
                  <a:srgbClr val="282828"/>
                </a:solidFill>
                <a:effectLst/>
                <a:uLnTx/>
                <a:uFillTx/>
                <a:latin typeface="CiscoSansTT ExtraLight"/>
                <a:ea typeface="Meiryo"/>
                <a:cs typeface="CiscoSansTT Thin" charset="0"/>
              </a:rPr>
              <a:t>のレポート</a:t>
            </a:r>
          </a:p>
        </p:txBody>
      </p:sp>
      <p:sp>
        <p:nvSpPr>
          <p:cNvPr id="68" name="正方形/長方形 67">
            <a:extLst>
              <a:ext uri="{FF2B5EF4-FFF2-40B4-BE49-F238E27FC236}">
                <a16:creationId xmlns:a16="http://schemas.microsoft.com/office/drawing/2014/main" id="{1B7A8B27-FE37-48AC-A4F5-92195B8AD4FB}"/>
              </a:ext>
            </a:extLst>
          </p:cNvPr>
          <p:cNvSpPr/>
          <p:nvPr/>
        </p:nvSpPr>
        <p:spPr>
          <a:xfrm>
            <a:off x="445747" y="1366602"/>
            <a:ext cx="11746253" cy="80021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rPr>
              <a:t>参加者が</a:t>
            </a:r>
            <a:r>
              <a:rPr kumimoji="0"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rPr>
              <a:t>Webex</a:t>
            </a:r>
            <a:r>
              <a:rPr kumimoji="0"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rPr>
              <a:t>をどれだけ見ていたのか、（バックグラウンドにしていなかったのか）をスコアリング可能です。アンケートと合わせて参加者の満足度を測定できます。</a:t>
            </a:r>
          </a:p>
        </p:txBody>
      </p:sp>
      <p:pic>
        <p:nvPicPr>
          <p:cNvPr id="2" name="図 1">
            <a:extLst>
              <a:ext uri="{FF2B5EF4-FFF2-40B4-BE49-F238E27FC236}">
                <a16:creationId xmlns:a16="http://schemas.microsoft.com/office/drawing/2014/main" id="{A3A5176D-8E6D-4A0A-986D-7C0CAA38C8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159" y="3034217"/>
            <a:ext cx="11032368" cy="1449969"/>
          </a:xfrm>
          <a:prstGeom prst="rect">
            <a:avLst/>
          </a:prstGeom>
          <a:ln>
            <a:solidFill>
              <a:schemeClr val="accent4"/>
            </a:solidFill>
          </a:ln>
        </p:spPr>
      </p:pic>
      <p:sp>
        <p:nvSpPr>
          <p:cNvPr id="3" name="正方形/長方形 2">
            <a:extLst>
              <a:ext uri="{FF2B5EF4-FFF2-40B4-BE49-F238E27FC236}">
                <a16:creationId xmlns:a16="http://schemas.microsoft.com/office/drawing/2014/main" id="{5C07E523-6AEC-4AEC-A0D2-D0E8C4A16D78}"/>
              </a:ext>
            </a:extLst>
          </p:cNvPr>
          <p:cNvSpPr/>
          <p:nvPr/>
        </p:nvSpPr>
        <p:spPr>
          <a:xfrm>
            <a:off x="5348029" y="3034217"/>
            <a:ext cx="2863780" cy="251594"/>
          </a:xfrm>
          <a:prstGeom prst="rect">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cxnSp>
        <p:nvCxnSpPr>
          <p:cNvPr id="15" name="直線コネクタ 14">
            <a:extLst>
              <a:ext uri="{FF2B5EF4-FFF2-40B4-BE49-F238E27FC236}">
                <a16:creationId xmlns:a16="http://schemas.microsoft.com/office/drawing/2014/main" id="{9F5A87B0-D450-45CE-A04C-0744F48763AD}"/>
              </a:ext>
            </a:extLst>
          </p:cNvPr>
          <p:cNvCxnSpPr>
            <a:stCxn id="3" idx="0"/>
          </p:cNvCxnSpPr>
          <p:nvPr/>
        </p:nvCxnSpPr>
        <p:spPr>
          <a:xfrm flipV="1">
            <a:off x="6779919" y="2331217"/>
            <a:ext cx="919424" cy="703000"/>
          </a:xfrm>
          <a:prstGeom prst="line">
            <a:avLst/>
          </a:prstGeom>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AC4BEF97-AD00-4292-BD7D-718E1443015C}"/>
              </a:ext>
            </a:extLst>
          </p:cNvPr>
          <p:cNvSpPr/>
          <p:nvPr/>
        </p:nvSpPr>
        <p:spPr>
          <a:xfrm>
            <a:off x="9479576" y="3034217"/>
            <a:ext cx="2147951" cy="251594"/>
          </a:xfrm>
          <a:prstGeom prst="rect">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71" name="正方形/長方形 70">
            <a:extLst>
              <a:ext uri="{FF2B5EF4-FFF2-40B4-BE49-F238E27FC236}">
                <a16:creationId xmlns:a16="http://schemas.microsoft.com/office/drawing/2014/main" id="{7094E3A3-0780-474D-9055-4DF874F10928}"/>
              </a:ext>
            </a:extLst>
          </p:cNvPr>
          <p:cNvSpPr/>
          <p:nvPr/>
        </p:nvSpPr>
        <p:spPr>
          <a:xfrm>
            <a:off x="7403335" y="5136138"/>
            <a:ext cx="3872802" cy="43088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2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rPr>
              <a:t>項目はカスタマイズが可能</a:t>
            </a:r>
          </a:p>
        </p:txBody>
      </p:sp>
      <p:cxnSp>
        <p:nvCxnSpPr>
          <p:cNvPr id="11" name="直線コネクタ 10">
            <a:extLst>
              <a:ext uri="{FF2B5EF4-FFF2-40B4-BE49-F238E27FC236}">
                <a16:creationId xmlns:a16="http://schemas.microsoft.com/office/drawing/2014/main" id="{C77AE9D8-5FB2-4BDA-928B-215D97B00377}"/>
              </a:ext>
            </a:extLst>
          </p:cNvPr>
          <p:cNvCxnSpPr>
            <a:cxnSpLocks/>
          </p:cNvCxnSpPr>
          <p:nvPr/>
        </p:nvCxnSpPr>
        <p:spPr>
          <a:xfrm flipV="1">
            <a:off x="10025955" y="3288337"/>
            <a:ext cx="1250182" cy="17297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15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ADC7D7-3BDD-426A-991F-900FA9CDE039}"/>
              </a:ext>
            </a:extLst>
          </p:cNvPr>
          <p:cNvSpPr txBox="1">
            <a:spLocks/>
          </p:cNvSpPr>
          <p:nvPr/>
        </p:nvSpPr>
        <p:spPr bwMode="auto">
          <a:xfrm>
            <a:off x="120837" y="178495"/>
            <a:ext cx="11127317" cy="5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30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Webex Events</a:t>
            </a:r>
            <a:r>
              <a:rPr kumimoji="1" lang="ja-JP" altLang="en-US" sz="30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を快適に、上手に活用するコツ</a:t>
            </a:r>
          </a:p>
        </p:txBody>
      </p:sp>
      <p:sp>
        <p:nvSpPr>
          <p:cNvPr id="44" name="正方形/長方形 43">
            <a:extLst>
              <a:ext uri="{FF2B5EF4-FFF2-40B4-BE49-F238E27FC236}">
                <a16:creationId xmlns:a16="http://schemas.microsoft.com/office/drawing/2014/main" id="{9214EAB0-85D2-4C03-A398-4946C2828212}"/>
              </a:ext>
            </a:extLst>
          </p:cNvPr>
          <p:cNvSpPr/>
          <p:nvPr/>
        </p:nvSpPr>
        <p:spPr>
          <a:xfrm>
            <a:off x="-17599" y="777493"/>
            <a:ext cx="12209599" cy="6733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21" name="図 20">
            <a:extLst>
              <a:ext uri="{FF2B5EF4-FFF2-40B4-BE49-F238E27FC236}">
                <a16:creationId xmlns:a16="http://schemas.microsoft.com/office/drawing/2014/main" id="{41320EC2-621A-4E10-BA48-E283A0D09D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207574" y="0"/>
            <a:ext cx="1984426" cy="755891"/>
          </a:xfrm>
          <a:prstGeom prst="rect">
            <a:avLst/>
          </a:prstGeom>
        </p:spPr>
      </p:pic>
      <p:sp>
        <p:nvSpPr>
          <p:cNvPr id="22" name="Title 1">
            <a:extLst>
              <a:ext uri="{FF2B5EF4-FFF2-40B4-BE49-F238E27FC236}">
                <a16:creationId xmlns:a16="http://schemas.microsoft.com/office/drawing/2014/main" id="{61F0500C-A219-45C1-91E0-3CE8FD6BCB2D}"/>
              </a:ext>
            </a:extLst>
          </p:cNvPr>
          <p:cNvSpPr txBox="1">
            <a:spLocks/>
          </p:cNvSpPr>
          <p:nvPr/>
        </p:nvSpPr>
        <p:spPr bwMode="auto">
          <a:xfrm>
            <a:off x="372045" y="1407323"/>
            <a:ext cx="11127317" cy="467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1.</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配信を</a:t>
            </a: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PC</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で行う場合はヘッドセットを着用しましょう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2.</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ビデオ会議端末を使う場合は最初に映像を見せて挨拶をしましょう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3.</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冒頭で投票を使い、参加者の関心を集めましょう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4.</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大規模セミナーでは、パネリストとして</a:t>
            </a: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QA</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対応の人員を確保しましょう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5.</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資料を見せるときは必ず注釈をつけましょう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6.</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リマインドメールの配信設定をし、参加率を高めましょう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7.</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関心度チェックで、参加していなそうな人に質問をしてみましょう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a:p>
            <a:pPr marL="0" marR="0" lvl="0" indent="0" algn="l" defTabSz="912261" rtl="0" eaLnBrk="1" fontAlgn="base" latinLnBrk="0" hangingPunct="1">
              <a:lnSpc>
                <a:spcPct val="80000"/>
              </a:lnSpc>
              <a:spcBef>
                <a:spcPct val="0"/>
              </a:spcBef>
              <a:spcAft>
                <a:spcPct val="0"/>
              </a:spcAft>
              <a:buClrTx/>
              <a:buSzTx/>
              <a:buFontTx/>
              <a:buNone/>
              <a:tabLst/>
              <a:defRPr/>
            </a:pPr>
            <a:r>
              <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8.</a:t>
            </a:r>
            <a:r>
              <a:rPr kumimoji="1" lang="ja-JP" altLang="en-US"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rPr>
              <a:t>リハーサルを必ず行いましょう</a:t>
            </a:r>
            <a:endParaRPr kumimoji="1" lang="en-US" altLang="ja-JP" sz="2300" b="0" i="0" u="none" strike="noStrike" kern="1200" cap="none" spc="0" normalizeH="0" baseline="0" noProof="0" dirty="0">
              <a:ln>
                <a:noFill/>
              </a:ln>
              <a:solidFill>
                <a:srgbClr val="282828"/>
              </a:solidFill>
              <a:effectLst/>
              <a:uLnTx/>
              <a:uFillTx/>
              <a:latin typeface="CiscoSansTT ExtraLight"/>
              <a:ea typeface="Meiryo" panose="020B0604030504040204" pitchFamily="34" charset="-128"/>
              <a:cs typeface="CiscoSansTT Thin" charset="0"/>
            </a:endParaRPr>
          </a:p>
        </p:txBody>
      </p:sp>
    </p:spTree>
    <p:extLst>
      <p:ext uri="{BB962C8B-B14F-4D97-AF65-F5344CB8AC3E}">
        <p14:creationId xmlns:p14="http://schemas.microsoft.com/office/powerpoint/2010/main" val="1848173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901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dirty="0">
                <a:solidFill>
                  <a:schemeClr val="bg2"/>
                </a:solidFill>
              </a:rPr>
              <a:t>コラボレーションアーキテクチャ事業</a:t>
            </a:r>
            <a:endParaRPr kumimoji="1" lang="ja-JP" altLang="en-US" dirty="0">
              <a:solidFill>
                <a:schemeClr val="bg2"/>
              </a:solidFill>
            </a:endParaRPr>
          </a:p>
        </p:txBody>
      </p:sp>
      <p:sp>
        <p:nvSpPr>
          <p:cNvPr id="3" name="テキスト プレースホルダー 2"/>
          <p:cNvSpPr>
            <a:spLocks noGrp="1"/>
          </p:cNvSpPr>
          <p:nvPr>
            <p:ph type="body" sz="quarter" idx="11"/>
          </p:nvPr>
        </p:nvSpPr>
        <p:spPr/>
        <p:txBody>
          <a:bodyPr/>
          <a:lstStyle/>
          <a:p>
            <a:r>
              <a:rPr lang="ja-JP" altLang="en-US" dirty="0">
                <a:solidFill>
                  <a:schemeClr val="bg2"/>
                </a:solidFill>
              </a:rPr>
              <a:t>長谷川　峻</a:t>
            </a:r>
            <a:endParaRPr kumimoji="1" lang="ja-JP" altLang="en-US" dirty="0">
              <a:solidFill>
                <a:schemeClr val="bg2"/>
              </a:solidFill>
            </a:endParaRPr>
          </a:p>
        </p:txBody>
      </p:sp>
      <p:sp>
        <p:nvSpPr>
          <p:cNvPr id="4" name="テキスト プレースホルダー 3"/>
          <p:cNvSpPr>
            <a:spLocks noGrp="1"/>
          </p:cNvSpPr>
          <p:nvPr>
            <p:ph type="body" sz="quarter" idx="12"/>
          </p:nvPr>
        </p:nvSpPr>
        <p:spPr/>
        <p:txBody>
          <a:bodyPr/>
          <a:lstStyle/>
          <a:p>
            <a:r>
              <a:rPr kumimoji="1" lang="en-US" altLang="ja-JP" dirty="0">
                <a:solidFill>
                  <a:schemeClr val="bg2"/>
                </a:solidFill>
              </a:rPr>
              <a:t>2020/05/12</a:t>
            </a:r>
            <a:endParaRPr kumimoji="1" lang="ja-JP" altLang="en-US" dirty="0">
              <a:solidFill>
                <a:schemeClr val="bg2"/>
              </a:solidFill>
            </a:endParaRPr>
          </a:p>
        </p:txBody>
      </p:sp>
      <p:sp>
        <p:nvSpPr>
          <p:cNvPr id="5" name="テキスト プレースホルダー 4"/>
          <p:cNvSpPr>
            <a:spLocks noGrp="1"/>
          </p:cNvSpPr>
          <p:nvPr>
            <p:ph type="body" sz="quarter" idx="13"/>
          </p:nvPr>
        </p:nvSpPr>
        <p:spPr/>
        <p:txBody>
          <a:bodyPr/>
          <a:lstStyle/>
          <a:p>
            <a:r>
              <a:rPr kumimoji="1" lang="ja-JP" altLang="en-US" dirty="0">
                <a:solidFill>
                  <a:schemeClr val="bg2"/>
                </a:solidFill>
              </a:rPr>
              <a:t>～機能と使い方～</a:t>
            </a:r>
          </a:p>
        </p:txBody>
      </p:sp>
      <p:sp>
        <p:nvSpPr>
          <p:cNvPr id="6" name="タイトル 5"/>
          <p:cNvSpPr>
            <a:spLocks noGrp="1"/>
          </p:cNvSpPr>
          <p:nvPr>
            <p:ph type="ctrTitle"/>
          </p:nvPr>
        </p:nvSpPr>
        <p:spPr/>
        <p:txBody>
          <a:bodyPr/>
          <a:lstStyle/>
          <a:p>
            <a:br>
              <a:rPr lang="en-US" altLang="ja-JP" dirty="0">
                <a:solidFill>
                  <a:schemeClr val="bg2"/>
                </a:solidFill>
              </a:rPr>
            </a:br>
            <a:r>
              <a:rPr lang="ja-JP" altLang="en-US" sz="4400" dirty="0">
                <a:solidFill>
                  <a:schemeClr val="bg2"/>
                </a:solidFill>
              </a:rPr>
              <a:t>今更聞けないウェビナーシリーズ</a:t>
            </a:r>
            <a:br>
              <a:rPr lang="en-US" altLang="ja-JP" dirty="0">
                <a:solidFill>
                  <a:schemeClr val="bg2"/>
                </a:solidFill>
              </a:rPr>
            </a:br>
            <a:r>
              <a:rPr kumimoji="1" lang="en-US" altLang="ja-JP" dirty="0">
                <a:solidFill>
                  <a:schemeClr val="bg2"/>
                </a:solidFill>
              </a:rPr>
              <a:t>Cisco</a:t>
            </a:r>
            <a:r>
              <a:rPr kumimoji="1" lang="ja-JP" altLang="en-US" dirty="0">
                <a:solidFill>
                  <a:schemeClr val="bg2"/>
                </a:solidFill>
              </a:rPr>
              <a:t> </a:t>
            </a:r>
            <a:r>
              <a:rPr kumimoji="1" lang="en-US" altLang="ja-JP" dirty="0">
                <a:solidFill>
                  <a:schemeClr val="bg2"/>
                </a:solidFill>
              </a:rPr>
              <a:t>Webex</a:t>
            </a:r>
            <a:r>
              <a:rPr kumimoji="1" lang="ja-JP" altLang="en-US" dirty="0">
                <a:solidFill>
                  <a:schemeClr val="bg2"/>
                </a:solidFill>
              </a:rPr>
              <a:t> </a:t>
            </a:r>
            <a:r>
              <a:rPr kumimoji="1" lang="en-US" altLang="ja-JP" dirty="0">
                <a:solidFill>
                  <a:schemeClr val="bg2"/>
                </a:solidFill>
              </a:rPr>
              <a:t>Training</a:t>
            </a:r>
            <a:r>
              <a:rPr kumimoji="1" lang="ja-JP" altLang="en-US" dirty="0">
                <a:solidFill>
                  <a:schemeClr val="bg2"/>
                </a:solidFill>
              </a:rPr>
              <a:t>のご紹介</a:t>
            </a:r>
          </a:p>
        </p:txBody>
      </p:sp>
    </p:spTree>
    <p:extLst>
      <p:ext uri="{BB962C8B-B14F-4D97-AF65-F5344CB8AC3E}">
        <p14:creationId xmlns:p14="http://schemas.microsoft.com/office/powerpoint/2010/main" val="1075855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0931"/>
            <a:ext cx="5078396" cy="2432051"/>
          </a:xfrm>
        </p:spPr>
        <p:txBody>
          <a:bodyPr/>
          <a:lstStyle/>
          <a:p>
            <a:pPr algn="ctr"/>
            <a:r>
              <a:rPr lang="en-US" altLang="ja-JP" dirty="0">
                <a:solidFill>
                  <a:schemeClr val="bg1"/>
                </a:solidFill>
              </a:rPr>
              <a:t>Agenda</a:t>
            </a:r>
            <a:endParaRPr lang="en-US" dirty="0">
              <a:solidFill>
                <a:schemeClr val="bg1"/>
              </a:solidFill>
            </a:endParaRPr>
          </a:p>
        </p:txBody>
      </p:sp>
      <p:grpSp>
        <p:nvGrpSpPr>
          <p:cNvPr id="6" name="グループ化 5">
            <a:extLst>
              <a:ext uri="{FF2B5EF4-FFF2-40B4-BE49-F238E27FC236}">
                <a16:creationId xmlns:a16="http://schemas.microsoft.com/office/drawing/2014/main" id="{CE8A8E87-8C63-4294-93FD-0C54C0757472}"/>
              </a:ext>
            </a:extLst>
          </p:cNvPr>
          <p:cNvGrpSpPr/>
          <p:nvPr/>
        </p:nvGrpSpPr>
        <p:grpSpPr>
          <a:xfrm>
            <a:off x="7035163" y="2041203"/>
            <a:ext cx="4215720" cy="3151505"/>
            <a:chOff x="7025833" y="2505966"/>
            <a:chExt cx="4215720" cy="3151505"/>
          </a:xfrm>
        </p:grpSpPr>
        <p:grpSp>
          <p:nvGrpSpPr>
            <p:cNvPr id="3" name="グループ化 2">
              <a:extLst>
                <a:ext uri="{FF2B5EF4-FFF2-40B4-BE49-F238E27FC236}">
                  <a16:creationId xmlns:a16="http://schemas.microsoft.com/office/drawing/2014/main" id="{1525281D-6FB6-4C05-B064-70300EF7B8B0}"/>
                </a:ext>
              </a:extLst>
            </p:cNvPr>
            <p:cNvGrpSpPr/>
            <p:nvPr/>
          </p:nvGrpSpPr>
          <p:grpSpPr>
            <a:xfrm>
              <a:off x="7025833" y="2505966"/>
              <a:ext cx="4215720" cy="1846068"/>
              <a:chOff x="6923196" y="628829"/>
              <a:chExt cx="4215720" cy="1846068"/>
            </a:xfrm>
          </p:grpSpPr>
          <p:sp>
            <p:nvSpPr>
              <p:cNvPr id="4" name="Oval 3"/>
              <p:cNvSpPr>
                <a:spLocks noChangeAspect="1"/>
              </p:cNvSpPr>
              <p:nvPr/>
            </p:nvSpPr>
            <p:spPr>
              <a:xfrm>
                <a:off x="6923196" y="628829"/>
                <a:ext cx="609600" cy="6096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1</a:t>
                </a:r>
              </a:p>
            </p:txBody>
          </p:sp>
          <p:sp>
            <p:nvSpPr>
              <p:cNvPr id="5" name="Oval 4"/>
              <p:cNvSpPr>
                <a:spLocks noChangeAspect="1"/>
              </p:cNvSpPr>
              <p:nvPr/>
            </p:nvSpPr>
            <p:spPr>
              <a:xfrm>
                <a:off x="6923196" y="1865297"/>
                <a:ext cx="609600" cy="609600"/>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iscoSansTT ExtraLight"/>
                    <a:ea typeface="+mn-ea"/>
                    <a:cs typeface="+mn-cs"/>
                  </a:rPr>
                  <a:t>2</a:t>
                </a:r>
              </a:p>
            </p:txBody>
          </p:sp>
          <p:sp>
            <p:nvSpPr>
              <p:cNvPr id="11" name="TextBox 10"/>
              <p:cNvSpPr txBox="1"/>
              <p:nvPr/>
            </p:nvSpPr>
            <p:spPr>
              <a:xfrm>
                <a:off x="7598156" y="702798"/>
                <a:ext cx="3540760" cy="461665"/>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282828"/>
                    </a:solidFill>
                    <a:effectLst/>
                    <a:uLnTx/>
                    <a:uFillTx/>
                    <a:latin typeface="CiscoSansTT ExtraLight"/>
                    <a:ea typeface="ＭＳ Ｐゴシック" charset="0"/>
                    <a:cs typeface="+mn-cs"/>
                    <a:hlinkClick r:id="rId2" action="ppaction://hlinksldjump"/>
                  </a:rPr>
                  <a:t>Webex</a:t>
                </a:r>
                <a:r>
                  <a:rPr kumimoji="0" 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2" action="ppaction://hlinksldjump"/>
                  </a:rPr>
                  <a:t> Training</a:t>
                </a:r>
                <a:r>
                  <a:rPr kumimoji="0" lang="ja-JP" alt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2" action="ppaction://hlinksldjump"/>
                  </a:rPr>
                  <a:t>について</a:t>
                </a:r>
                <a:endParaRPr kumimoji="0" 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2" name="TextBox 11"/>
              <p:cNvSpPr txBox="1"/>
              <p:nvPr/>
            </p:nvSpPr>
            <p:spPr>
              <a:xfrm>
                <a:off x="7598156" y="1939266"/>
                <a:ext cx="3540760" cy="461665"/>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3" action="ppaction://hlinksldjump"/>
                  </a:rPr>
                  <a:t>機能と使い方（主催者編）</a:t>
                </a:r>
                <a:endParaRPr kumimoji="0" 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grpSp>
        <p:sp>
          <p:nvSpPr>
            <p:cNvPr id="8" name="Oval 5">
              <a:extLst>
                <a:ext uri="{FF2B5EF4-FFF2-40B4-BE49-F238E27FC236}">
                  <a16:creationId xmlns:a16="http://schemas.microsoft.com/office/drawing/2014/main" id="{9D59C218-6539-4FB6-B062-359939AA4813}"/>
                </a:ext>
              </a:extLst>
            </p:cNvPr>
            <p:cNvSpPr>
              <a:spLocks noChangeAspect="1"/>
            </p:cNvSpPr>
            <p:nvPr/>
          </p:nvSpPr>
          <p:spPr>
            <a:xfrm>
              <a:off x="7025833" y="5047871"/>
              <a:ext cx="609600" cy="6096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5073"/>
                  </a:solidFill>
                  <a:effectLst/>
                  <a:uLnTx/>
                  <a:uFillTx/>
                  <a:latin typeface="CiscoSansTT ExtraLight"/>
                  <a:ea typeface="+mn-ea"/>
                  <a:cs typeface="+mn-cs"/>
                </a:rPr>
                <a:t>3</a:t>
              </a:r>
            </a:p>
          </p:txBody>
        </p:sp>
        <p:sp>
          <p:nvSpPr>
            <p:cNvPr id="14" name="TextBox 11">
              <a:extLst>
                <a:ext uri="{FF2B5EF4-FFF2-40B4-BE49-F238E27FC236}">
                  <a16:creationId xmlns:a16="http://schemas.microsoft.com/office/drawing/2014/main" id="{4BACD03A-DA59-4808-9791-AFDEF69859A9}"/>
                </a:ext>
              </a:extLst>
            </p:cNvPr>
            <p:cNvSpPr txBox="1"/>
            <p:nvPr/>
          </p:nvSpPr>
          <p:spPr>
            <a:xfrm>
              <a:off x="7700793" y="5047871"/>
              <a:ext cx="3540760" cy="461665"/>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4" action="ppaction://hlinksldjump"/>
                </a:rPr>
                <a:t>機能と使い方（参加者編）</a:t>
              </a:r>
              <a:endParaRPr kumimoji="0" lang="en-US" sz="2400"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grpSp>
    </p:spTree>
    <p:extLst>
      <p:ext uri="{BB962C8B-B14F-4D97-AF65-F5344CB8AC3E}">
        <p14:creationId xmlns:p14="http://schemas.microsoft.com/office/powerpoint/2010/main" val="17823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212974"/>
            <a:ext cx="5078396" cy="2432051"/>
          </a:xfrm>
        </p:spPr>
        <p:txBody>
          <a:bodyPr/>
          <a:lstStyle/>
          <a:p>
            <a:pPr algn="ctr"/>
            <a:br>
              <a:rPr lang="en-US" altLang="ja-JP" sz="5400" dirty="0">
                <a:solidFill>
                  <a:schemeClr val="bg2"/>
                </a:solidFill>
              </a:rPr>
            </a:br>
            <a:r>
              <a:rPr lang="en-US" altLang="ja-JP" sz="5400" dirty="0">
                <a:solidFill>
                  <a:schemeClr val="bg2"/>
                </a:solidFill>
              </a:rPr>
              <a:t>Cisco</a:t>
            </a:r>
            <a:br>
              <a:rPr lang="en-US" sz="5400" dirty="0">
                <a:solidFill>
                  <a:schemeClr val="bg2"/>
                </a:solidFill>
              </a:rPr>
            </a:br>
            <a:r>
              <a:rPr lang="en-US" sz="5400" dirty="0" err="1">
                <a:solidFill>
                  <a:schemeClr val="bg2"/>
                </a:solidFill>
              </a:rPr>
              <a:t>Webex</a:t>
            </a:r>
            <a:r>
              <a:rPr lang="en-US" sz="5400" dirty="0">
                <a:solidFill>
                  <a:schemeClr val="bg2"/>
                </a:solidFill>
              </a:rPr>
              <a:t> Training</a:t>
            </a:r>
            <a:br>
              <a:rPr lang="en-US" sz="5400" dirty="0">
                <a:solidFill>
                  <a:schemeClr val="bg2"/>
                </a:solidFill>
              </a:rPr>
            </a:br>
            <a:endParaRPr lang="en-US" dirty="0">
              <a:solidFill>
                <a:schemeClr val="bg2"/>
              </a:solidFill>
            </a:endParaRPr>
          </a:p>
        </p:txBody>
      </p:sp>
      <p:pic>
        <p:nvPicPr>
          <p:cNvPr id="6146" name="Picture 2" descr="オーストラリアの学校がアジャイル学習を提唱">
            <a:extLst>
              <a:ext uri="{FF2B5EF4-FFF2-40B4-BE49-F238E27FC236}">
                <a16:creationId xmlns:a16="http://schemas.microsoft.com/office/drawing/2014/main" id="{7790F6CC-1DFA-498B-92BE-25F849507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89" y="1697181"/>
            <a:ext cx="5195455" cy="346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22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1043785"/>
          </a:xfrm>
          <a:solidFill>
            <a:srgbClr val="0070C0"/>
          </a:solidFill>
        </p:spPr>
        <p:txBody>
          <a:bodyPr/>
          <a:lstStyle/>
          <a:p>
            <a:r>
              <a:rPr kumimoji="1" lang="en-US" altLang="ja-JP" sz="3200" dirty="0">
                <a:solidFill>
                  <a:schemeClr val="bg2"/>
                </a:solidFill>
                <a:latin typeface="メイリオ" panose="020B0604030504040204" pitchFamily="50" charset="-128"/>
                <a:ea typeface="メイリオ" panose="020B0604030504040204" pitchFamily="50" charset="-128"/>
              </a:rPr>
              <a:t>  Cisco</a:t>
            </a:r>
            <a:r>
              <a:rPr kumimoji="1" lang="ja-JP" altLang="en-US" sz="3200" dirty="0">
                <a:solidFill>
                  <a:schemeClr val="bg2"/>
                </a:solidFill>
                <a:latin typeface="メイリオ" panose="020B0604030504040204" pitchFamily="50" charset="-128"/>
                <a:ea typeface="メイリオ" panose="020B0604030504040204" pitchFamily="50" charset="-128"/>
              </a:rPr>
              <a:t> </a:t>
            </a:r>
            <a:r>
              <a:rPr kumimoji="1" lang="en-US" altLang="ja-JP" sz="3200" dirty="0" err="1">
                <a:solidFill>
                  <a:schemeClr val="bg2"/>
                </a:solidFill>
                <a:latin typeface="メイリオ" panose="020B0604030504040204" pitchFamily="50" charset="-128"/>
                <a:ea typeface="メイリオ" panose="020B0604030504040204" pitchFamily="50" charset="-128"/>
              </a:rPr>
              <a:t>Webex</a:t>
            </a:r>
            <a:r>
              <a:rPr kumimoji="1" lang="en-US" altLang="ja-JP" sz="3200" dirty="0">
                <a:solidFill>
                  <a:schemeClr val="bg2"/>
                </a:solidFill>
                <a:latin typeface="メイリオ" panose="020B0604030504040204" pitchFamily="50" charset="-128"/>
                <a:ea typeface="メイリオ" panose="020B0604030504040204" pitchFamily="50" charset="-128"/>
              </a:rPr>
              <a:t> Training</a:t>
            </a:r>
            <a:r>
              <a:rPr kumimoji="1" lang="ja-JP" altLang="en-US" sz="3200" dirty="0">
                <a:solidFill>
                  <a:schemeClr val="bg2"/>
                </a:solidFill>
                <a:latin typeface="メイリオ" panose="020B0604030504040204" pitchFamily="50" charset="-128"/>
                <a:ea typeface="メイリオ" panose="020B0604030504040204" pitchFamily="50" charset="-128"/>
              </a:rPr>
              <a:t>　</a:t>
            </a:r>
            <a:r>
              <a:rPr kumimoji="1" lang="ja-JP" altLang="en-US" sz="2000" dirty="0">
                <a:solidFill>
                  <a:schemeClr val="bg2"/>
                </a:solidFill>
                <a:latin typeface="メイリオ" panose="020B0604030504040204" pitchFamily="50" charset="-128"/>
                <a:ea typeface="メイリオ" panose="020B0604030504040204" pitchFamily="50" charset="-128"/>
              </a:rPr>
              <a:t>オンライン トレーニング</a:t>
            </a:r>
            <a:endParaRPr kumimoji="1" lang="ja-JP" altLang="en-US" sz="3200" dirty="0">
              <a:solidFill>
                <a:schemeClr val="bg2"/>
              </a:solidFill>
              <a:latin typeface="メイリオ" panose="020B0604030504040204" pitchFamily="50" charset="-128"/>
              <a:ea typeface="メイリオ" panose="020B0604030504040204" pitchFamily="50" charset="-128"/>
            </a:endParaRPr>
          </a:p>
        </p:txBody>
      </p:sp>
      <p:sp>
        <p:nvSpPr>
          <p:cNvPr id="48" name="テキスト ボックス 47"/>
          <p:cNvSpPr txBox="1"/>
          <p:nvPr/>
        </p:nvSpPr>
        <p:spPr>
          <a:xfrm>
            <a:off x="358393" y="1379073"/>
            <a:ext cx="10175867"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誰でも場所を問わずに遠隔授業や研修を開催・参加できるツール</a:t>
            </a:r>
          </a:p>
        </p:txBody>
      </p:sp>
      <p:pic>
        <p:nvPicPr>
          <p:cNvPr id="51" name="Picture 7" descr="mainMtg_person">
            <a:extLst>
              <a:ext uri="{FF2B5EF4-FFF2-40B4-BE49-F238E27FC236}">
                <a16:creationId xmlns:a16="http://schemas.microsoft.com/office/drawing/2014/main" id="{D3A1A254-14C5-427C-B48F-CEDDC72BD3F8}"/>
              </a:ext>
            </a:extLst>
          </p:cNvPr>
          <p:cNvPicPr>
            <a:picLocks noChangeAspect="1" noChangeArrowheads="1"/>
          </p:cNvPicPr>
          <p:nvPr/>
        </p:nvPicPr>
        <p:blipFill>
          <a:blip r:embed="rId2" cstate="print"/>
          <a:srcRect/>
          <a:stretch>
            <a:fillRect/>
          </a:stretch>
        </p:blipFill>
        <p:spPr bwMode="auto">
          <a:xfrm>
            <a:off x="7448616" y="2213199"/>
            <a:ext cx="1757509" cy="1517357"/>
          </a:xfrm>
          <a:prstGeom prst="rect">
            <a:avLst/>
          </a:prstGeom>
          <a:noFill/>
          <a:ln w="9525">
            <a:noFill/>
            <a:miter lim="800000"/>
            <a:headEnd/>
            <a:tailEnd/>
          </a:ln>
        </p:spPr>
      </p:pic>
      <p:pic>
        <p:nvPicPr>
          <p:cNvPr id="52" name="Picture 7" descr="BasicMeeting-womanR">
            <a:extLst>
              <a:ext uri="{FF2B5EF4-FFF2-40B4-BE49-F238E27FC236}">
                <a16:creationId xmlns:a16="http://schemas.microsoft.com/office/drawing/2014/main" id="{7B1FA213-C63D-4072-A7E5-25D98A59B7D0}"/>
              </a:ext>
            </a:extLst>
          </p:cNvPr>
          <p:cNvPicPr>
            <a:picLocks noChangeAspect="1" noChangeArrowheads="1"/>
          </p:cNvPicPr>
          <p:nvPr/>
        </p:nvPicPr>
        <p:blipFill>
          <a:blip r:embed="rId3" cstate="print"/>
          <a:srcRect/>
          <a:stretch>
            <a:fillRect/>
          </a:stretch>
        </p:blipFill>
        <p:spPr bwMode="auto">
          <a:xfrm flipH="1">
            <a:off x="1517242" y="3041761"/>
            <a:ext cx="969661" cy="1011571"/>
          </a:xfrm>
          <a:prstGeom prst="rect">
            <a:avLst/>
          </a:prstGeom>
          <a:noFill/>
          <a:ln w="9525">
            <a:noFill/>
            <a:miter lim="800000"/>
            <a:headEnd/>
            <a:tailEnd/>
          </a:ln>
        </p:spPr>
      </p:pic>
      <p:pic>
        <p:nvPicPr>
          <p:cNvPr id="53" name="Picture 7" descr="BasicMeeting-womanR">
            <a:extLst>
              <a:ext uri="{FF2B5EF4-FFF2-40B4-BE49-F238E27FC236}">
                <a16:creationId xmlns:a16="http://schemas.microsoft.com/office/drawing/2014/main" id="{35697BF9-BD2D-4E70-8BF1-7B96F72030BA}"/>
              </a:ext>
            </a:extLst>
          </p:cNvPr>
          <p:cNvPicPr>
            <a:picLocks noChangeAspect="1" noChangeArrowheads="1"/>
          </p:cNvPicPr>
          <p:nvPr/>
        </p:nvPicPr>
        <p:blipFill>
          <a:blip r:embed="rId3" cstate="print"/>
          <a:srcRect/>
          <a:stretch>
            <a:fillRect/>
          </a:stretch>
        </p:blipFill>
        <p:spPr bwMode="auto">
          <a:xfrm>
            <a:off x="9314438" y="5364750"/>
            <a:ext cx="969661" cy="1011571"/>
          </a:xfrm>
          <a:prstGeom prst="rect">
            <a:avLst/>
          </a:prstGeom>
          <a:noFill/>
          <a:ln w="9525">
            <a:noFill/>
            <a:miter lim="800000"/>
            <a:headEnd/>
            <a:tailEnd/>
          </a:ln>
        </p:spPr>
      </p:pic>
      <p:pic>
        <p:nvPicPr>
          <p:cNvPr id="54" name="Picture 11" descr="BasicMeeting-manL">
            <a:extLst>
              <a:ext uri="{FF2B5EF4-FFF2-40B4-BE49-F238E27FC236}">
                <a16:creationId xmlns:a16="http://schemas.microsoft.com/office/drawing/2014/main" id="{6CB3794F-87A9-4E67-B81D-3E9384D5793B}"/>
              </a:ext>
            </a:extLst>
          </p:cNvPr>
          <p:cNvPicPr>
            <a:picLocks noChangeAspect="1" noChangeArrowheads="1"/>
          </p:cNvPicPr>
          <p:nvPr/>
        </p:nvPicPr>
        <p:blipFill>
          <a:blip r:embed="rId4" cstate="print"/>
          <a:srcRect/>
          <a:stretch>
            <a:fillRect/>
          </a:stretch>
        </p:blipFill>
        <p:spPr bwMode="auto">
          <a:xfrm>
            <a:off x="2694268" y="4891045"/>
            <a:ext cx="1019025" cy="960993"/>
          </a:xfrm>
          <a:prstGeom prst="rect">
            <a:avLst/>
          </a:prstGeom>
          <a:noFill/>
          <a:ln w="9525">
            <a:noFill/>
            <a:miter lim="800000"/>
            <a:headEnd/>
            <a:tailEnd/>
          </a:ln>
        </p:spPr>
      </p:pic>
      <p:cxnSp>
        <p:nvCxnSpPr>
          <p:cNvPr id="55" name="直線コネクタ 54">
            <a:extLst>
              <a:ext uri="{FF2B5EF4-FFF2-40B4-BE49-F238E27FC236}">
                <a16:creationId xmlns:a16="http://schemas.microsoft.com/office/drawing/2014/main" id="{03F93C2D-CD15-4634-B5D3-C598E230D42B}"/>
              </a:ext>
            </a:extLst>
          </p:cNvPr>
          <p:cNvCxnSpPr>
            <a:cxnSpLocks/>
            <a:stCxn id="67" idx="0"/>
          </p:cNvCxnSpPr>
          <p:nvPr/>
        </p:nvCxnSpPr>
        <p:spPr>
          <a:xfrm flipV="1">
            <a:off x="3588222" y="3790697"/>
            <a:ext cx="2223395" cy="9638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DFDDFAB-1D81-4ED3-B2A0-A893A105121C}"/>
              </a:ext>
            </a:extLst>
          </p:cNvPr>
          <p:cNvCxnSpPr>
            <a:cxnSpLocks/>
            <a:stCxn id="64" idx="0"/>
            <a:endCxn id="65" idx="2"/>
          </p:cNvCxnSpPr>
          <p:nvPr/>
        </p:nvCxnSpPr>
        <p:spPr>
          <a:xfrm flipH="1" flipV="1">
            <a:off x="5885498" y="4463557"/>
            <a:ext cx="872556" cy="8885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0F93BFF6-4F9A-4072-947D-44009B6F9486}"/>
              </a:ext>
            </a:extLst>
          </p:cNvPr>
          <p:cNvCxnSpPr>
            <a:cxnSpLocks/>
            <a:stCxn id="52" idx="1"/>
          </p:cNvCxnSpPr>
          <p:nvPr/>
        </p:nvCxnSpPr>
        <p:spPr>
          <a:xfrm>
            <a:off x="2486903" y="3547547"/>
            <a:ext cx="2349513" cy="4009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E313970-9429-4F7F-B4E9-A3364A61A2D4}"/>
              </a:ext>
            </a:extLst>
          </p:cNvPr>
          <p:cNvCxnSpPr>
            <a:cxnSpLocks/>
            <a:stCxn id="53" idx="1"/>
          </p:cNvCxnSpPr>
          <p:nvPr/>
        </p:nvCxnSpPr>
        <p:spPr>
          <a:xfrm flipH="1" flipV="1">
            <a:off x="5869594" y="3707276"/>
            <a:ext cx="3444844" cy="21632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141FB9CE-7085-4437-AD6C-DDD7C8FD45AB}"/>
              </a:ext>
            </a:extLst>
          </p:cNvPr>
          <p:cNvCxnSpPr>
            <a:cxnSpLocks/>
            <a:stCxn id="51" idx="1"/>
          </p:cNvCxnSpPr>
          <p:nvPr/>
        </p:nvCxnSpPr>
        <p:spPr>
          <a:xfrm flipH="1">
            <a:off x="5869594" y="2971878"/>
            <a:ext cx="1579022" cy="7520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 Box 154">
            <a:extLst>
              <a:ext uri="{FF2B5EF4-FFF2-40B4-BE49-F238E27FC236}">
                <a16:creationId xmlns:a16="http://schemas.microsoft.com/office/drawing/2014/main" id="{C09DBA45-A00B-4335-B179-378C548DECDA}"/>
              </a:ext>
            </a:extLst>
          </p:cNvPr>
          <p:cNvSpPr txBox="1">
            <a:spLocks noChangeArrowheads="1"/>
          </p:cNvSpPr>
          <p:nvPr/>
        </p:nvSpPr>
        <p:spPr bwMode="auto">
          <a:xfrm>
            <a:off x="1066478" y="4146692"/>
            <a:ext cx="1082348" cy="338554"/>
          </a:xfrm>
          <a:prstGeom prst="rect">
            <a:avLst/>
          </a:prstGeom>
          <a:noFill/>
          <a:ln w="9525">
            <a:noFill/>
            <a:miter lim="800000"/>
            <a:headEnd/>
            <a:tailEnd/>
          </a:ln>
        </p:spPr>
        <p:txBody>
          <a:bodyPr wrap="non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自宅＠</a:t>
            </a:r>
            <a:r>
              <a:rPr kumimoji="0" lang="en-US" altLang="ja-JP" sz="16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PC</a:t>
            </a:r>
            <a:endParaRPr kumimoji="0" lang="ja-JP" altLang="en-US" sz="16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61" name="Text Box 154">
            <a:extLst>
              <a:ext uri="{FF2B5EF4-FFF2-40B4-BE49-F238E27FC236}">
                <a16:creationId xmlns:a16="http://schemas.microsoft.com/office/drawing/2014/main" id="{162EF1A4-800A-492C-AABC-23952488CEDE}"/>
              </a:ext>
            </a:extLst>
          </p:cNvPr>
          <p:cNvSpPr txBox="1">
            <a:spLocks noChangeArrowheads="1"/>
          </p:cNvSpPr>
          <p:nvPr/>
        </p:nvSpPr>
        <p:spPr bwMode="auto">
          <a:xfrm>
            <a:off x="6526144" y="6449100"/>
            <a:ext cx="1210588" cy="338554"/>
          </a:xfrm>
          <a:prstGeom prst="rect">
            <a:avLst/>
          </a:prstGeom>
          <a:noFill/>
          <a:ln w="9525">
            <a:noFill/>
            <a:miter lim="800000"/>
            <a:headEnd/>
            <a:tailEnd/>
          </a:ln>
        </p:spPr>
        <p:txBody>
          <a:bodyPr wrap="non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支社・支店</a:t>
            </a:r>
          </a:p>
        </p:txBody>
      </p:sp>
      <p:sp>
        <p:nvSpPr>
          <p:cNvPr id="62" name="Text Box 154">
            <a:extLst>
              <a:ext uri="{FF2B5EF4-FFF2-40B4-BE49-F238E27FC236}">
                <a16:creationId xmlns:a16="http://schemas.microsoft.com/office/drawing/2014/main" id="{97578DA6-527F-4AEA-94DC-E7D8D9656DDF}"/>
              </a:ext>
            </a:extLst>
          </p:cNvPr>
          <p:cNvSpPr txBox="1">
            <a:spLocks noChangeArrowheads="1"/>
          </p:cNvSpPr>
          <p:nvPr/>
        </p:nvSpPr>
        <p:spPr bwMode="auto">
          <a:xfrm>
            <a:off x="2083320" y="5924436"/>
            <a:ext cx="2236510" cy="338554"/>
          </a:xfrm>
          <a:prstGeom prst="rect">
            <a:avLst/>
          </a:prstGeom>
          <a:noFill/>
          <a:ln w="9525">
            <a:noFill/>
            <a:miter lim="800000"/>
            <a:headEnd/>
            <a:tailEnd/>
          </a:ln>
        </p:spPr>
        <p:txBody>
          <a:bodyPr wrap="non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出張先＠モバイル端末</a:t>
            </a:r>
          </a:p>
        </p:txBody>
      </p:sp>
      <p:sp>
        <p:nvSpPr>
          <p:cNvPr id="63" name="Text Box 154">
            <a:extLst>
              <a:ext uri="{FF2B5EF4-FFF2-40B4-BE49-F238E27FC236}">
                <a16:creationId xmlns:a16="http://schemas.microsoft.com/office/drawing/2014/main" id="{55B5C135-5835-40BE-B503-B8C14B1F99DE}"/>
              </a:ext>
            </a:extLst>
          </p:cNvPr>
          <p:cNvSpPr txBox="1">
            <a:spLocks noChangeArrowheads="1"/>
          </p:cNvSpPr>
          <p:nvPr/>
        </p:nvSpPr>
        <p:spPr bwMode="auto">
          <a:xfrm>
            <a:off x="9380685" y="3286922"/>
            <a:ext cx="750751" cy="338554"/>
          </a:xfrm>
          <a:prstGeom prst="rect">
            <a:avLst/>
          </a:prstGeom>
          <a:noFill/>
          <a:ln w="9525">
            <a:noFill/>
            <a:miter lim="800000"/>
            <a:headEnd/>
            <a:tailEnd/>
          </a:ln>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本社</a:t>
            </a:r>
          </a:p>
        </p:txBody>
      </p:sp>
      <p:pic>
        <p:nvPicPr>
          <p:cNvPr id="64" name="Picture 11" descr="BasicMeeting-manL">
            <a:extLst>
              <a:ext uri="{FF2B5EF4-FFF2-40B4-BE49-F238E27FC236}">
                <a16:creationId xmlns:a16="http://schemas.microsoft.com/office/drawing/2014/main" id="{7ABA40A5-AFED-4F43-B96C-FEFFDC98AF53}"/>
              </a:ext>
            </a:extLst>
          </p:cNvPr>
          <p:cNvPicPr>
            <a:picLocks noChangeAspect="1" noChangeArrowheads="1"/>
          </p:cNvPicPr>
          <p:nvPr/>
        </p:nvPicPr>
        <p:blipFill>
          <a:blip r:embed="rId5" cstate="print"/>
          <a:srcRect/>
          <a:stretch>
            <a:fillRect/>
          </a:stretch>
        </p:blipFill>
        <p:spPr bwMode="auto">
          <a:xfrm flipH="1">
            <a:off x="6274336" y="5352073"/>
            <a:ext cx="967436" cy="910414"/>
          </a:xfrm>
          <a:prstGeom prst="rect">
            <a:avLst/>
          </a:prstGeom>
          <a:noFill/>
          <a:ln w="9525">
            <a:noFill/>
            <a:miter lim="800000"/>
            <a:headEnd/>
            <a:tailEnd/>
          </a:ln>
        </p:spPr>
      </p:pic>
      <p:pic>
        <p:nvPicPr>
          <p:cNvPr id="65" name="Picture 34">
            <a:extLst>
              <a:ext uri="{FF2B5EF4-FFF2-40B4-BE49-F238E27FC236}">
                <a16:creationId xmlns:a16="http://schemas.microsoft.com/office/drawing/2014/main" id="{EB998DF5-6822-4B4D-874E-75F0271EC34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35244" y="3266270"/>
            <a:ext cx="2300507" cy="1197287"/>
          </a:xfrm>
          <a:prstGeom prst="rect">
            <a:avLst/>
          </a:prstGeom>
          <a:noFill/>
          <a:ln>
            <a:noFill/>
          </a:ln>
        </p:spPr>
      </p:pic>
      <p:pic>
        <p:nvPicPr>
          <p:cNvPr id="67" name="Picture 3">
            <a:extLst>
              <a:ext uri="{FF2B5EF4-FFF2-40B4-BE49-F238E27FC236}">
                <a16:creationId xmlns:a16="http://schemas.microsoft.com/office/drawing/2014/main" id="{E48C71D7-4513-4551-A34E-65A7B4513047}"/>
              </a:ext>
            </a:extLst>
          </p:cNvPr>
          <p:cNvPicPr>
            <a:picLocks noChangeAspect="1"/>
          </p:cNvPicPr>
          <p:nvPr/>
        </p:nvPicPr>
        <p:blipFill>
          <a:blip r:embed="rId7" cstate="print"/>
          <a:srcRect/>
          <a:stretch>
            <a:fillRect/>
          </a:stretch>
        </p:blipFill>
        <p:spPr bwMode="auto">
          <a:xfrm>
            <a:off x="3172012" y="4754589"/>
            <a:ext cx="832419" cy="548349"/>
          </a:xfrm>
          <a:prstGeom prst="rect">
            <a:avLst/>
          </a:prstGeom>
          <a:noFill/>
          <a:ln w="9525">
            <a:noFill/>
            <a:miter lim="800000"/>
            <a:headEnd/>
            <a:tailEnd/>
          </a:ln>
        </p:spPr>
      </p:pic>
      <p:pic>
        <p:nvPicPr>
          <p:cNvPr id="74" name="Picture 2" descr="C:\Documents and Settings\hiwasaka\デスクトップ\trainer.png">
            <a:extLst>
              <a:ext uri="{FF2B5EF4-FFF2-40B4-BE49-F238E27FC236}">
                <a16:creationId xmlns:a16="http://schemas.microsoft.com/office/drawing/2014/main" id="{491C4019-6984-4691-9358-264DA16C8B3E}"/>
              </a:ext>
            </a:extLst>
          </p:cNvPr>
          <p:cNvPicPr>
            <a:picLocks noChangeAspect="1" noChangeArrowheads="1"/>
          </p:cNvPicPr>
          <p:nvPr/>
        </p:nvPicPr>
        <p:blipFill>
          <a:blip r:embed="rId8" cstate="print"/>
          <a:srcRect/>
          <a:stretch>
            <a:fillRect/>
          </a:stretch>
        </p:blipFill>
        <p:spPr bwMode="auto">
          <a:xfrm>
            <a:off x="4433793" y="2095098"/>
            <a:ext cx="1114251" cy="1341808"/>
          </a:xfrm>
          <a:prstGeom prst="rect">
            <a:avLst/>
          </a:prstGeom>
          <a:noFill/>
        </p:spPr>
      </p:pic>
      <p:sp>
        <p:nvSpPr>
          <p:cNvPr id="3" name="テキスト ボックス 2">
            <a:extLst>
              <a:ext uri="{FF2B5EF4-FFF2-40B4-BE49-F238E27FC236}">
                <a16:creationId xmlns:a16="http://schemas.microsoft.com/office/drawing/2014/main" id="{8512D90A-96DC-41A6-8459-7BA2ACA4BC83}"/>
              </a:ext>
            </a:extLst>
          </p:cNvPr>
          <p:cNvSpPr txBox="1"/>
          <p:nvPr/>
        </p:nvSpPr>
        <p:spPr>
          <a:xfrm>
            <a:off x="4785966" y="3864913"/>
            <a:ext cx="2223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00B050"/>
                </a:solidFill>
                <a:effectLst/>
                <a:uLnTx/>
                <a:uFillTx/>
                <a:latin typeface="CiscoSansTT ExtraLight"/>
                <a:ea typeface="+mn-ea"/>
                <a:cs typeface="+mn-cs"/>
              </a:rPr>
              <a:t>Webex</a:t>
            </a:r>
            <a:r>
              <a:rPr kumimoji="1" lang="en-US" altLang="ja-JP" sz="2400" b="1" i="0" u="none" strike="noStrike" kern="1200" cap="none" spc="0" normalizeH="0" baseline="0" noProof="0" dirty="0">
                <a:ln>
                  <a:noFill/>
                </a:ln>
                <a:solidFill>
                  <a:srgbClr val="00B050"/>
                </a:solidFill>
                <a:effectLst/>
                <a:uLnTx/>
                <a:uFillTx/>
                <a:latin typeface="CiscoSansTT ExtraLight"/>
                <a:ea typeface="+mn-ea"/>
                <a:cs typeface="+mn-cs"/>
              </a:rPr>
              <a:t> Training</a:t>
            </a:r>
            <a:endParaRPr kumimoji="1" lang="ja-JP" altLang="en-US" sz="2400" b="1" i="0" u="none" strike="noStrike" kern="1200" cap="none" spc="0" normalizeH="0" baseline="0" noProof="0" dirty="0">
              <a:ln>
                <a:noFill/>
              </a:ln>
              <a:solidFill>
                <a:srgbClr val="00B050"/>
              </a:solidFill>
              <a:effectLst/>
              <a:uLnTx/>
              <a:uFillTx/>
              <a:latin typeface="CiscoSansTT ExtraLight"/>
              <a:ea typeface="+mn-ea"/>
              <a:cs typeface="+mn-cs"/>
            </a:endParaRPr>
          </a:p>
        </p:txBody>
      </p:sp>
    </p:spTree>
    <p:extLst>
      <p:ext uri="{BB962C8B-B14F-4D97-AF65-F5344CB8AC3E}">
        <p14:creationId xmlns:p14="http://schemas.microsoft.com/office/powerpoint/2010/main" val="3906907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テーブル, 座る, ベッド が含まれている画像&#10;&#10;自動的に生成された説明">
            <a:extLst>
              <a:ext uri="{FF2B5EF4-FFF2-40B4-BE49-F238E27FC236}">
                <a16:creationId xmlns:a16="http://schemas.microsoft.com/office/drawing/2014/main" id="{94D387E6-DC04-41BB-8C5A-2624381B3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36" y="0"/>
            <a:ext cx="10303727" cy="6858000"/>
          </a:xfrm>
          <a:prstGeom prst="rect">
            <a:avLst/>
          </a:prstGeom>
        </p:spPr>
      </p:pic>
      <p:pic>
        <p:nvPicPr>
          <p:cNvPr id="5" name="図 4" descr="屋内, テーブル, 座る, ベッド が含まれている画像&#10;&#10;自動的に生成された説明">
            <a:extLst>
              <a:ext uri="{FF2B5EF4-FFF2-40B4-BE49-F238E27FC236}">
                <a16:creationId xmlns:a16="http://schemas.microsoft.com/office/drawing/2014/main" id="{3B193416-30D3-4462-9B9E-AB9992B96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36" y="0"/>
            <a:ext cx="10303727" cy="6858000"/>
          </a:xfrm>
          <a:prstGeom prst="rect">
            <a:avLst/>
          </a:prstGeom>
        </p:spPr>
      </p:pic>
      <p:pic>
        <p:nvPicPr>
          <p:cNvPr id="8" name="図 7" descr="屋内, テーブル, 座る, ベッド が含まれている画像&#10;&#10;自動的に生成された説明">
            <a:extLst>
              <a:ext uri="{FF2B5EF4-FFF2-40B4-BE49-F238E27FC236}">
                <a16:creationId xmlns:a16="http://schemas.microsoft.com/office/drawing/2014/main" id="{DAB97A05-479D-45C4-BD93-5416E5122E81}"/>
              </a:ext>
            </a:extLst>
          </p:cNvPr>
          <p:cNvPicPr>
            <a:picLocks noChangeAspect="1"/>
          </p:cNvPicPr>
          <p:nvPr/>
        </p:nvPicPr>
        <p:blipFill rotWithShape="1">
          <a:blip r:embed="rId2">
            <a:extLst>
              <a:ext uri="{28A0092B-C50C-407E-A947-70E740481C1C}">
                <a14:useLocalDpi xmlns:a14="http://schemas.microsoft.com/office/drawing/2010/main" val="0"/>
              </a:ext>
            </a:extLst>
          </a:blip>
          <a:srcRect l="92" t="14187" r="2118" b="3167"/>
          <a:stretch/>
        </p:blipFill>
        <p:spPr>
          <a:xfrm>
            <a:off x="0" y="11808"/>
            <a:ext cx="12192000" cy="6858000"/>
          </a:xfrm>
          <a:prstGeom prst="rect">
            <a:avLst/>
          </a:prstGeom>
        </p:spPr>
      </p:pic>
      <p:sp>
        <p:nvSpPr>
          <p:cNvPr id="19" name="正方形/長方形 18">
            <a:extLst>
              <a:ext uri="{FF2B5EF4-FFF2-40B4-BE49-F238E27FC236}">
                <a16:creationId xmlns:a16="http://schemas.microsoft.com/office/drawing/2014/main" id="{B4705B11-1311-44AD-A941-4FEACD7416B2}"/>
              </a:ext>
            </a:extLst>
          </p:cNvPr>
          <p:cNvSpPr/>
          <p:nvPr/>
        </p:nvSpPr>
        <p:spPr>
          <a:xfrm>
            <a:off x="-11502" y="-6876"/>
            <a:ext cx="3973901" cy="687274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E4ABC066-1BF7-4EC6-80A1-BDBA9FA17363}"/>
              </a:ext>
            </a:extLst>
          </p:cNvPr>
          <p:cNvSpPr txBox="1"/>
          <p:nvPr/>
        </p:nvSpPr>
        <p:spPr>
          <a:xfrm>
            <a:off x="373625" y="620076"/>
            <a:ext cx="35887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オンライン</a:t>
            </a:r>
            <a:endParaRPr kumimoji="1" lang="en-US" altLang="ja-JP"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遠隔授業／研修</a:t>
            </a:r>
          </a:p>
        </p:txBody>
      </p:sp>
      <p:sp>
        <p:nvSpPr>
          <p:cNvPr id="11" name="テキスト ボックス 10">
            <a:extLst>
              <a:ext uri="{FF2B5EF4-FFF2-40B4-BE49-F238E27FC236}">
                <a16:creationId xmlns:a16="http://schemas.microsoft.com/office/drawing/2014/main" id="{56F7BCF4-F721-42C1-AD4F-DFEAD29610C6}"/>
              </a:ext>
            </a:extLst>
          </p:cNvPr>
          <p:cNvSpPr txBox="1"/>
          <p:nvPr/>
        </p:nvSpPr>
        <p:spPr>
          <a:xfrm>
            <a:off x="121920" y="2727758"/>
            <a:ext cx="3834580"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どこにいても授業可能</a:t>
            </a: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学校に通えなくても</a:t>
            </a: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録画配信でオンデマンド学習</a:t>
            </a: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リアルな授業を想定した機能</a:t>
            </a: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   </a:t>
            </a: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（テスト</a:t>
            </a:r>
            <a:r>
              <a:rPr kumimoji="1" lang="en-US" altLang="ja-JP"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グループワーク</a:t>
            </a:r>
            <a:r>
              <a:rPr kumimoji="1" lang="en-US" altLang="ja-JP"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レポート）</a:t>
            </a:r>
            <a:endParaRPr kumimoji="1" lang="en-US" altLang="ja-JP" sz="20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506750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Y:\Administration\Team Member Files\Sudhakar\Downloads\AS90304.jpg"/>
          <p:cNvPicPr>
            <a:picLocks noChangeAspect="1" noChangeArrowheads="1"/>
          </p:cNvPicPr>
          <p:nvPr/>
        </p:nvPicPr>
        <p:blipFill>
          <a:blip r:embed="rId3" cstate="print"/>
          <a:srcRect b="7283"/>
          <a:stretch>
            <a:fillRect/>
          </a:stretch>
        </p:blipFill>
        <p:spPr bwMode="auto">
          <a:xfrm>
            <a:off x="4331083" y="3355113"/>
            <a:ext cx="3528027" cy="2941972"/>
          </a:xfrm>
          <a:prstGeom prst="rect">
            <a:avLst/>
          </a:prstGeom>
          <a:noFill/>
        </p:spPr>
      </p:pic>
      <p:pic>
        <p:nvPicPr>
          <p:cNvPr id="5122" name="Picture 2" descr="Y:\Administration\Team Member Files\Sudhakar\Downloads\AT26352.jpg"/>
          <p:cNvPicPr>
            <a:picLocks noChangeAspect="1" noChangeArrowheads="1"/>
          </p:cNvPicPr>
          <p:nvPr/>
        </p:nvPicPr>
        <p:blipFill>
          <a:blip r:embed="rId4" cstate="print"/>
          <a:srcRect b="4506"/>
          <a:stretch>
            <a:fillRect/>
          </a:stretch>
        </p:blipFill>
        <p:spPr bwMode="auto">
          <a:xfrm>
            <a:off x="737970" y="3355113"/>
            <a:ext cx="3527693" cy="2941972"/>
          </a:xfrm>
          <a:prstGeom prst="rect">
            <a:avLst/>
          </a:prstGeom>
          <a:noFill/>
        </p:spPr>
      </p:pic>
      <p:sp>
        <p:nvSpPr>
          <p:cNvPr id="8" name="Rectangle 7"/>
          <p:cNvSpPr/>
          <p:nvPr/>
        </p:nvSpPr>
        <p:spPr>
          <a:xfrm>
            <a:off x="733977" y="1725084"/>
            <a:ext cx="3531687" cy="1572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133"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iscoSansTT ExtraLight"/>
              <a:ea typeface="+mn-ea"/>
              <a:cs typeface="+mn-cs"/>
            </a:endParaRPr>
          </a:p>
        </p:txBody>
      </p:sp>
      <p:sp>
        <p:nvSpPr>
          <p:cNvPr id="19" name="Rectangle 18"/>
          <p:cNvSpPr/>
          <p:nvPr/>
        </p:nvSpPr>
        <p:spPr>
          <a:xfrm>
            <a:off x="7920203" y="1725084"/>
            <a:ext cx="3531687" cy="157244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133"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iscoSansTT ExtraLight"/>
              <a:ea typeface="+mn-ea"/>
              <a:cs typeface="+mn-cs"/>
            </a:endParaRPr>
          </a:p>
        </p:txBody>
      </p:sp>
      <p:sp>
        <p:nvSpPr>
          <p:cNvPr id="27" name="Rectangle 26"/>
          <p:cNvSpPr/>
          <p:nvPr/>
        </p:nvSpPr>
        <p:spPr>
          <a:xfrm>
            <a:off x="4327090" y="1725084"/>
            <a:ext cx="3531687" cy="1572448"/>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133"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iscoSansTT ExtraLight"/>
              <a:ea typeface="+mn-ea"/>
              <a:cs typeface="+mn-cs"/>
            </a:endParaRPr>
          </a:p>
        </p:txBody>
      </p:sp>
      <p:sp>
        <p:nvSpPr>
          <p:cNvPr id="31" name="Rectangle 30"/>
          <p:cNvSpPr/>
          <p:nvPr/>
        </p:nvSpPr>
        <p:spPr>
          <a:xfrm>
            <a:off x="4925387" y="2141977"/>
            <a:ext cx="2339103" cy="738664"/>
          </a:xfrm>
          <a:prstGeom prst="rect">
            <a:avLst/>
          </a:prstGeom>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場所も移動も必要ないから</a:t>
            </a:r>
            <a:br>
              <a:rPr kumimoji="1" lang="en-US" altLang="ja-JP" sz="21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br>
            <a:r>
              <a:rPr kumimoji="1" lang="ja-JP" altLang="en-US" sz="28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経費削減</a:t>
            </a:r>
            <a:endParaRPr kumimoji="1" lang="en-US" sz="21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12" name="タイトル 1">
            <a:extLst>
              <a:ext uri="{FF2B5EF4-FFF2-40B4-BE49-F238E27FC236}">
                <a16:creationId xmlns:a16="http://schemas.microsoft.com/office/drawing/2014/main" id="{74412776-CAE2-482F-9373-C78F62079545}"/>
              </a:ext>
            </a:extLst>
          </p:cNvPr>
          <p:cNvSpPr txBox="1">
            <a:spLocks/>
          </p:cNvSpPr>
          <p:nvPr/>
        </p:nvSpPr>
        <p:spPr bwMode="auto">
          <a:xfrm>
            <a:off x="0" y="0"/>
            <a:ext cx="12192000" cy="1043785"/>
          </a:xfrm>
          <a:prstGeom prst="rect">
            <a:avLst/>
          </a:prstGeom>
          <a:solidFill>
            <a:srgbClr val="0070C0"/>
          </a:solid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　オンライントレーニングのメリット</a:t>
            </a:r>
          </a:p>
        </p:txBody>
      </p:sp>
      <p:sp>
        <p:nvSpPr>
          <p:cNvPr id="16" name="Rectangle 30">
            <a:extLst>
              <a:ext uri="{FF2B5EF4-FFF2-40B4-BE49-F238E27FC236}">
                <a16:creationId xmlns:a16="http://schemas.microsoft.com/office/drawing/2014/main" id="{F22BED79-AA25-40EC-90E5-0AD6D6DCE4AE}"/>
              </a:ext>
            </a:extLst>
          </p:cNvPr>
          <p:cNvSpPr/>
          <p:nvPr/>
        </p:nvSpPr>
        <p:spPr>
          <a:xfrm>
            <a:off x="1135030" y="2141976"/>
            <a:ext cx="2698175" cy="738664"/>
          </a:xfrm>
          <a:prstGeom prst="rect">
            <a:avLst/>
          </a:prstGeom>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会場に行かなくてもいいから</a:t>
            </a:r>
            <a:br>
              <a:rPr kumimoji="1" lang="en-US" altLang="ja-JP" sz="21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br>
            <a:r>
              <a:rPr kumimoji="1" lang="ja-JP" altLang="en-US" sz="28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時間の有効活用</a:t>
            </a:r>
            <a:endParaRPr kumimoji="1" lang="en-US" sz="21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17" name="Rectangle 30">
            <a:extLst>
              <a:ext uri="{FF2B5EF4-FFF2-40B4-BE49-F238E27FC236}">
                <a16:creationId xmlns:a16="http://schemas.microsoft.com/office/drawing/2014/main" id="{E9AECD25-E0EB-495D-8FAD-DF535CA9FA22}"/>
              </a:ext>
            </a:extLst>
          </p:cNvPr>
          <p:cNvSpPr/>
          <p:nvPr/>
        </p:nvSpPr>
        <p:spPr>
          <a:xfrm>
            <a:off x="7902478" y="2142274"/>
            <a:ext cx="3570208" cy="677108"/>
          </a:xfrm>
          <a:prstGeom prst="rect">
            <a:avLst/>
          </a:prstGeom>
        </p:spPr>
        <p:txBody>
          <a:bodyPr wrap="non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様々な知識・人に触れて</a:t>
            </a:r>
            <a:br>
              <a:rPr kumimoji="1" lang="en-US" altLang="ja-JP" sz="21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br>
            <a:r>
              <a:rPr kumimoji="1" lang="ja-JP" altLang="en-US" sz="2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ビジネスチャンスの拡大</a:t>
            </a:r>
            <a:endParaRPr kumimoji="1" lang="en-US" sz="21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pic>
        <p:nvPicPr>
          <p:cNvPr id="18" name="Picture 6" descr="C:\Users\rr228211\Downloads\AS51618.jpg">
            <a:extLst>
              <a:ext uri="{FF2B5EF4-FFF2-40B4-BE49-F238E27FC236}">
                <a16:creationId xmlns:a16="http://schemas.microsoft.com/office/drawing/2014/main" id="{C9EE342C-339A-4AA9-AD53-7ED1BDA82858}"/>
              </a:ext>
            </a:extLst>
          </p:cNvPr>
          <p:cNvPicPr>
            <a:picLocks noChangeAspect="1" noChangeArrowheads="1"/>
          </p:cNvPicPr>
          <p:nvPr/>
        </p:nvPicPr>
        <p:blipFill>
          <a:blip r:embed="rId5" cstate="print"/>
          <a:srcRect l="720"/>
          <a:stretch>
            <a:fillRect/>
          </a:stretch>
        </p:blipFill>
        <p:spPr bwMode="auto">
          <a:xfrm>
            <a:off x="7920203" y="3355112"/>
            <a:ext cx="3527693" cy="2941971"/>
          </a:xfrm>
          <a:prstGeom prst="rect">
            <a:avLst/>
          </a:prstGeom>
          <a:noFill/>
          <a:ln w="19050">
            <a:solidFill>
              <a:schemeClr val="bg2"/>
            </a:solidFill>
            <a:miter lim="800000"/>
            <a:headEnd/>
            <a:tailEnd/>
          </a:ln>
        </p:spPr>
      </p:pic>
    </p:spTree>
    <p:extLst>
      <p:ext uri="{BB962C8B-B14F-4D97-AF65-F5344CB8AC3E}">
        <p14:creationId xmlns:p14="http://schemas.microsoft.com/office/powerpoint/2010/main" val="2234480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Object 38" hidden="1"/>
          <p:cNvGraphicFramePr>
            <a:graphicFrameLocks noChangeAspect="1"/>
          </p:cNvGraphicFramePr>
          <p:nvPr>
            <p:custDataLst>
              <p:tags r:id="rId2"/>
            </p:custDataLst>
          </p:nvPr>
        </p:nvGraphicFramePr>
        <p:xfrm>
          <a:off x="2117" y="2118"/>
          <a:ext cx="2116" cy="2116"/>
        </p:xfrm>
        <a:graphic>
          <a:graphicData uri="http://schemas.openxmlformats.org/presentationml/2006/ole">
            <mc:AlternateContent xmlns:mc="http://schemas.openxmlformats.org/markup-compatibility/2006">
              <mc:Choice xmlns:v="urn:schemas-microsoft-com:vml" Requires="v">
                <p:oleObj spid="_x0000_s2049" name="think-cell Slide" r:id="rId5" imgW="476" imgH="357" progId="TCLayout.ActiveDocument.1">
                  <p:embed/>
                </p:oleObj>
              </mc:Choice>
              <mc:Fallback>
                <p:oleObj name="think-cell Slide" r:id="rId5" imgW="476" imgH="357" progId="TCLayout.ActiveDocument.1">
                  <p:embed/>
                  <p:pic>
                    <p:nvPicPr>
                      <p:cNvPr id="39" name="Object 3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Rectangle 40"/>
          <p:cNvSpPr/>
          <p:nvPr/>
        </p:nvSpPr>
        <p:spPr>
          <a:xfrm>
            <a:off x="733977" y="1441451"/>
            <a:ext cx="5313615" cy="1341120"/>
          </a:xfrm>
          <a:prstGeom prst="rect">
            <a:avLst/>
          </a:prstGeom>
          <a:solidFill>
            <a:schemeClr val="bg2">
              <a:lumMod val="8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51" name="Rectangle 50"/>
          <p:cNvSpPr/>
          <p:nvPr/>
        </p:nvSpPr>
        <p:spPr>
          <a:xfrm>
            <a:off x="6150253" y="1441451"/>
            <a:ext cx="5313615" cy="1341120"/>
          </a:xfrm>
          <a:prstGeom prst="rect">
            <a:avLst/>
          </a:prstGeom>
          <a:solidFill>
            <a:schemeClr val="bg2">
              <a:lumMod val="85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46" name="Rectangle 45"/>
          <p:cNvSpPr/>
          <p:nvPr/>
        </p:nvSpPr>
        <p:spPr>
          <a:xfrm>
            <a:off x="6140011" y="3406421"/>
            <a:ext cx="5313615" cy="2902899"/>
          </a:xfrm>
          <a:prstGeom prst="rect">
            <a:avLst/>
          </a:prstGeom>
          <a:solidFill>
            <a:schemeClr val="bg2">
              <a:lumMod val="85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40" name="Rectangle 39"/>
          <p:cNvSpPr/>
          <p:nvPr/>
        </p:nvSpPr>
        <p:spPr>
          <a:xfrm>
            <a:off x="733977" y="3406421"/>
            <a:ext cx="5313615" cy="2902899"/>
          </a:xfrm>
          <a:prstGeom prst="rect">
            <a:avLst/>
          </a:prstGeom>
          <a:solidFill>
            <a:schemeClr val="bg2">
              <a:lumMod val="85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tIns="365760" bIns="341376" rtlCol="0" anchor="t"/>
          <a:lstStyle/>
          <a:p>
            <a:pPr marL="0" marR="0" lvl="0" indent="0" algn="l" defTabSz="914400" rtl="0" eaLnBrk="1" fontAlgn="auto" latinLnBrk="0" hangingPunct="1">
              <a:lnSpc>
                <a:spcPct val="100000"/>
              </a:lnSpc>
              <a:spcBef>
                <a:spcPts val="800"/>
              </a:spcBef>
              <a:spcAft>
                <a:spcPts val="0"/>
              </a:spcAft>
              <a:buClr>
                <a:srgbClr val="005073"/>
              </a:buClr>
              <a:buSzTx/>
              <a:buFontTx/>
              <a:buNone/>
              <a:tabLst/>
              <a:defRPr/>
            </a:pPr>
            <a:endParaRPr kumimoji="1" lang="en-US" sz="1867"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26" name="Rectangle 25"/>
          <p:cNvSpPr/>
          <p:nvPr/>
        </p:nvSpPr>
        <p:spPr>
          <a:xfrm>
            <a:off x="733977" y="2813580"/>
            <a:ext cx="5313615" cy="6705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133"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28" name="Rectangle 27"/>
          <p:cNvSpPr/>
          <p:nvPr/>
        </p:nvSpPr>
        <p:spPr>
          <a:xfrm>
            <a:off x="1916460" y="2902640"/>
            <a:ext cx="295465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主催者・トレーナー</a:t>
            </a:r>
            <a:endParaRPr kumimoji="1" lang="en-US" sz="2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2" name="Rectangle 31"/>
          <p:cNvSpPr/>
          <p:nvPr/>
        </p:nvSpPr>
        <p:spPr>
          <a:xfrm>
            <a:off x="6140262" y="2813580"/>
            <a:ext cx="5313615" cy="67056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133"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34" name="Rectangle 33"/>
          <p:cNvSpPr/>
          <p:nvPr/>
        </p:nvSpPr>
        <p:spPr>
          <a:xfrm>
            <a:off x="8190973" y="2902640"/>
            <a:ext cx="121219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受講者</a:t>
            </a:r>
            <a:r>
              <a:rPr kumimoji="1" lang="en-US" sz="2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 </a:t>
            </a:r>
          </a:p>
        </p:txBody>
      </p:sp>
      <p:sp>
        <p:nvSpPr>
          <p:cNvPr id="45" name="Rectangle 44"/>
          <p:cNvSpPr/>
          <p:nvPr/>
        </p:nvSpPr>
        <p:spPr>
          <a:xfrm>
            <a:off x="1005010" y="3698578"/>
            <a:ext cx="4818012" cy="2318583"/>
          </a:xfrm>
          <a:prstGeom prst="rect">
            <a:avLst/>
          </a:prstGeom>
        </p:spPr>
        <p:txBody>
          <a:bodyPr wrap="square" lIns="0" tIns="0" rIns="0" bIns="0">
            <a:spAutoFit/>
          </a:bodyPr>
          <a:lstStyle/>
          <a:p>
            <a:pPr marL="231642" marR="0" lvl="1" indent="-231642" algn="l" defTabSz="914400" rtl="0" eaLnBrk="1" fontAlgn="auto" latinLnBrk="0" hangingPunct="1">
              <a:lnSpc>
                <a:spcPct val="100000"/>
              </a:lnSpc>
              <a:spcBef>
                <a:spcPts val="0"/>
              </a:spcBef>
              <a:spcAft>
                <a:spcPts val="1600"/>
              </a:spcAft>
              <a:buClrTx/>
              <a:buSzTx/>
              <a:buFont typeface="Arial" pitchFamily="34" charset="0"/>
              <a:buChar char="•"/>
              <a:tabLst/>
              <a:defRPr/>
            </a:pPr>
            <a:r>
              <a:rPr kumimoji="0"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遠方の受講者も一度にトレーニング可能！</a:t>
            </a:r>
            <a:endParaRPr kumimoji="1" 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231642" marR="0" lvl="1" indent="-231642" algn="l" defTabSz="914400" rtl="0" eaLnBrk="1" fontAlgn="auto" latinLnBrk="0" hangingPunct="1">
              <a:lnSpc>
                <a:spcPct val="100000"/>
              </a:lnSpc>
              <a:spcBef>
                <a:spcPts val="0"/>
              </a:spcBef>
              <a:spcAft>
                <a:spcPts val="1600"/>
              </a:spcAft>
              <a:buClrTx/>
              <a:buSzTx/>
              <a:buFont typeface="Arial" pitchFamily="34" charset="0"/>
              <a:buChar char="•"/>
              <a:tabLst/>
              <a:defRPr/>
            </a:pPr>
            <a:r>
              <a:rPr kumimoji="0"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時間にとらわれずにトレーニングを提供可能！</a:t>
            </a:r>
            <a:br>
              <a:rPr kumimoji="0"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br>
            <a:r>
              <a:rPr kumimoji="0"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（録画ファイルを提供。閲覧者の情報も取得可能）</a:t>
            </a:r>
          </a:p>
          <a:p>
            <a:pPr marL="231642" marR="0" lvl="1" indent="-231642" algn="l" defTabSz="914400" rtl="0" eaLnBrk="1" fontAlgn="auto" latinLnBrk="0" hangingPunct="1">
              <a:lnSpc>
                <a:spcPct val="100000"/>
              </a:lnSpc>
              <a:spcBef>
                <a:spcPts val="0"/>
              </a:spcBef>
              <a:spcAft>
                <a:spcPts val="1600"/>
              </a:spcAft>
              <a:buClrTx/>
              <a:buSzTx/>
              <a:buFont typeface="Arial" pitchFamily="34" charset="0"/>
              <a:buChar char="•"/>
              <a:tabLst/>
              <a:defRPr/>
            </a:pPr>
            <a:r>
              <a:rPr kumimoji="0"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資料の印刷が不要！</a:t>
            </a:r>
            <a:endParaRPr kumimoji="1" 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231642" marR="0" lvl="1" indent="-231642" algn="l" defTabSz="914400" rtl="0" eaLnBrk="1" fontAlgn="auto" latinLnBrk="0" hangingPunct="1">
              <a:lnSpc>
                <a:spcPct val="100000"/>
              </a:lnSpc>
              <a:spcBef>
                <a:spcPts val="0"/>
              </a:spcBef>
              <a:spcAft>
                <a:spcPts val="1600"/>
              </a:spcAft>
              <a:buClrTx/>
              <a:buSzTx/>
              <a:buFont typeface="Arial" pitchFamily="34" charset="0"/>
              <a:buChar char="•"/>
              <a:tabLst/>
              <a:defRPr/>
            </a:pPr>
            <a:r>
              <a:rPr kumimoji="0"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会場の予約が不要！（</a:t>
            </a:r>
            <a:r>
              <a:rPr kumimoji="0"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1000</a:t>
            </a:r>
            <a:r>
              <a:rPr kumimoji="0"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名まで参加可能！）</a:t>
            </a:r>
            <a:r>
              <a:rPr kumimoji="1" 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 </a:t>
            </a:r>
          </a:p>
          <a:p>
            <a:pPr marL="231642" marR="0" lvl="1" indent="-231642" algn="l" defTabSz="914400" rtl="0" eaLnBrk="1" fontAlgn="auto" latinLnBrk="0" hangingPunct="1">
              <a:lnSpc>
                <a:spcPct val="100000"/>
              </a:lnSpc>
              <a:spcBef>
                <a:spcPts val="0"/>
              </a:spcBef>
              <a:spcAft>
                <a:spcPts val="1600"/>
              </a:spcAft>
              <a:buClrTx/>
              <a:buSzTx/>
              <a:buFont typeface="Arial" pitchFamily="34" charset="0"/>
              <a:buChar char="•"/>
              <a:tabLst/>
              <a:defRPr/>
            </a:pPr>
            <a:r>
              <a:rPr kumimoji="0"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トレーナー、受講者の交通費、宿泊費が不要！</a:t>
            </a:r>
            <a:endParaRPr kumimoji="1" 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231642" marR="0" lvl="1" indent="-231642" algn="l" defTabSz="914400" rtl="0" eaLnBrk="1" fontAlgn="auto" latinLnBrk="0" hangingPunct="1">
              <a:lnSpc>
                <a:spcPct val="100000"/>
              </a:lnSpc>
              <a:spcBef>
                <a:spcPts val="0"/>
              </a:spcBef>
              <a:spcAft>
                <a:spcPts val="1600"/>
              </a:spcAft>
              <a:buClrTx/>
              <a:buSzTx/>
              <a:buFont typeface="Arial" pitchFamily="34" charset="0"/>
              <a:buChar char="•"/>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受講者の情報も事前に的確に入手できるので運営の効率化にも！</a:t>
            </a:r>
          </a:p>
        </p:txBody>
      </p:sp>
      <p:sp>
        <p:nvSpPr>
          <p:cNvPr id="47" name="Rectangle 46"/>
          <p:cNvSpPr/>
          <p:nvPr/>
        </p:nvSpPr>
        <p:spPr>
          <a:xfrm>
            <a:off x="6456998" y="3698578"/>
            <a:ext cx="4679640" cy="1600438"/>
          </a:xfrm>
          <a:prstGeom prst="rect">
            <a:avLst/>
          </a:prstGeom>
        </p:spPr>
        <p:txBody>
          <a:bodyPr wrap="square" lIns="0" tIns="0" rIns="0" bIns="0">
            <a:spAutoFit/>
          </a:bodyPr>
          <a:lstStyle/>
          <a:p>
            <a:pPr marL="231642" marR="0" lvl="1" indent="-231642" algn="l" defTabSz="914400" rtl="0" eaLnBrk="1" fontAlgn="auto" latinLnBrk="0" hangingPunct="1">
              <a:lnSpc>
                <a:spcPct val="100000"/>
              </a:lnSpc>
              <a:spcBef>
                <a:spcPts val="0"/>
              </a:spcBef>
              <a:spcAft>
                <a:spcPts val="800"/>
              </a:spcAft>
              <a:buClrTx/>
              <a:buSzTx/>
              <a:buFont typeface="Arial" pitchFamily="34" charset="0"/>
              <a:buChar char="•"/>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移動時間が不要で遠方からでも参加可能！</a:t>
            </a:r>
            <a:b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b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231642" marR="0" lvl="1" indent="-231642" algn="l" defTabSz="914400" rtl="0" eaLnBrk="1" fontAlgn="auto" latinLnBrk="0" hangingPunct="1">
              <a:lnSpc>
                <a:spcPct val="100000"/>
              </a:lnSpc>
              <a:spcBef>
                <a:spcPts val="0"/>
              </a:spcBef>
              <a:spcAft>
                <a:spcPts val="800"/>
              </a:spcAft>
              <a:buClrTx/>
              <a:buSzTx/>
              <a:buFont typeface="Arial" pitchFamily="34" charset="0"/>
              <a:buChar char="•"/>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移動費用もかからないので気軽に参加！</a:t>
            </a:r>
            <a:b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br>
            <a:endParaRPr kumimoji="1" 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231642" marR="0" lvl="1" indent="-231642" algn="l" defTabSz="914400" rtl="0" eaLnBrk="1" fontAlgn="auto" latinLnBrk="0" hangingPunct="1">
              <a:lnSpc>
                <a:spcPct val="100000"/>
              </a:lnSpc>
              <a:spcBef>
                <a:spcPts val="0"/>
              </a:spcBef>
              <a:spcAft>
                <a:spcPts val="800"/>
              </a:spcAft>
              <a:buClrTx/>
              <a:buSzTx/>
              <a:buFont typeface="Arial" pitchFamily="34" charset="0"/>
              <a:buChar char="•"/>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好きな時間にトレーニングを受講可能！（録画ファイル）</a:t>
            </a:r>
            <a:b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br>
            <a:endParaRPr kumimoji="1" 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231642" marR="0" lvl="1" indent="-231642" algn="l" defTabSz="914400" rtl="0" eaLnBrk="1" fontAlgn="auto" latinLnBrk="0" hangingPunct="1">
              <a:lnSpc>
                <a:spcPct val="100000"/>
              </a:lnSpc>
              <a:spcBef>
                <a:spcPts val="0"/>
              </a:spcBef>
              <a:spcAft>
                <a:spcPts val="800"/>
              </a:spcAft>
              <a:buClrTx/>
              <a:buSzTx/>
              <a:buFont typeface="Arial" pitchFamily="34" charset="0"/>
              <a:buChar char="•"/>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テキストベースで気軽に質問できるので、疑問が解決しやすい！</a:t>
            </a:r>
            <a:endParaRPr kumimoji="1" 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8627" y="1703579"/>
            <a:ext cx="816864" cy="816864"/>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51" y="1703579"/>
            <a:ext cx="816864" cy="816864"/>
          </a:xfrm>
          <a:prstGeom prst="rect">
            <a:avLst/>
          </a:prstGeom>
        </p:spPr>
      </p:pic>
      <p:sp>
        <p:nvSpPr>
          <p:cNvPr id="17" name="タイトル 1">
            <a:extLst>
              <a:ext uri="{FF2B5EF4-FFF2-40B4-BE49-F238E27FC236}">
                <a16:creationId xmlns:a16="http://schemas.microsoft.com/office/drawing/2014/main" id="{5016AF4E-EC40-4C3E-865B-4E4099DA2EC1}"/>
              </a:ext>
            </a:extLst>
          </p:cNvPr>
          <p:cNvSpPr txBox="1">
            <a:spLocks/>
          </p:cNvSpPr>
          <p:nvPr/>
        </p:nvSpPr>
        <p:spPr bwMode="auto">
          <a:xfrm>
            <a:off x="0" y="0"/>
            <a:ext cx="12192000" cy="1043785"/>
          </a:xfrm>
          <a:prstGeom prst="rect">
            <a:avLst/>
          </a:prstGeom>
          <a:solidFill>
            <a:srgbClr val="0070C0"/>
          </a:solid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　運営側・参加側のメリット</a:t>
            </a:r>
          </a:p>
        </p:txBody>
      </p:sp>
    </p:spTree>
    <p:extLst>
      <p:ext uri="{BB962C8B-B14F-4D97-AF65-F5344CB8AC3E}">
        <p14:creationId xmlns:p14="http://schemas.microsoft.com/office/powerpoint/2010/main" val="295940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ound Same Side Corner Rectangle 9">
            <a:extLst>
              <a:ext uri="{FF2B5EF4-FFF2-40B4-BE49-F238E27FC236}">
                <a16:creationId xmlns:a16="http://schemas.microsoft.com/office/drawing/2014/main" id="{388FF8C1-DBFC-DF48-A248-935D5BA92641}"/>
              </a:ext>
            </a:extLst>
          </p:cNvPr>
          <p:cNvSpPr/>
          <p:nvPr/>
        </p:nvSpPr>
        <p:spPr>
          <a:xfrm rot="5400000">
            <a:off x="2724144" y="-26662"/>
            <a:ext cx="2031300" cy="7479590"/>
          </a:xfrm>
          <a:prstGeom prst="round2SameRect">
            <a:avLst>
              <a:gd name="adj1" fmla="val 44034"/>
              <a:gd name="adj2" fmla="val 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0960" tIns="0" bIns="304800" rtlCol="0" anchor="ctr"/>
          <a:lstStyle/>
          <a:p>
            <a:pPr marL="0" marR="0" lvl="0" indent="0" algn="l" defTabSz="609577" rtl="0" eaLnBrk="1" fontAlgn="base" latinLnBrk="0" hangingPunct="1">
              <a:lnSpc>
                <a:spcPct val="100000"/>
              </a:lnSpc>
              <a:spcBef>
                <a:spcPct val="0"/>
              </a:spcBef>
              <a:spcAft>
                <a:spcPct val="0"/>
              </a:spcAft>
              <a:buClrTx/>
              <a:buSzTx/>
              <a:buFontTx/>
              <a:buNone/>
              <a:tabLst/>
              <a:defRPr/>
            </a:pPr>
            <a:r>
              <a:rPr kumimoji="0" lang="ja-JP" altLang="en-US" sz="4000" dirty="0">
                <a:solidFill>
                  <a:srgbClr val="FFFFFF"/>
                </a:solidFill>
                <a:latin typeface="Yu Gothic UI" panose="020B0500000000000000" pitchFamily="50" charset="-128"/>
                <a:ea typeface="Yu Gothic UI" panose="020B0500000000000000" pitchFamily="50" charset="-128"/>
                <a:cs typeface="CiscoSansTT ExtraLight" panose="020B0303020201020303" pitchFamily="34" charset="0"/>
              </a:rPr>
              <a:t>シスコ</a:t>
            </a:r>
            <a:r>
              <a:rPr kumimoji="0" lang="en-US" altLang="ja-JP" sz="400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ExtraLight" panose="020B0303020201020303" pitchFamily="34" charset="0"/>
              </a:rPr>
              <a:t> </a:t>
            </a:r>
            <a:r>
              <a:rPr kumimoji="0" lang="ja-JP" altLang="en-US" sz="400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ExtraLight" panose="020B0303020201020303" pitchFamily="34" charset="0"/>
              </a:rPr>
              <a:t>コラボレーションソリューション</a:t>
            </a:r>
            <a:endParaRPr kumimoji="0" lang="en-US" sz="400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ExtraLight" panose="020B0303020201020303" pitchFamily="34" charset="0"/>
            </a:endParaRPr>
          </a:p>
        </p:txBody>
      </p:sp>
    </p:spTree>
    <p:extLst>
      <p:ext uri="{BB962C8B-B14F-4D97-AF65-F5344CB8AC3E}">
        <p14:creationId xmlns:p14="http://schemas.microsoft.com/office/powerpoint/2010/main" val="154538601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6EDDE77D-4296-4572-A8D0-6AB24702C01B}"/>
              </a:ext>
            </a:extLst>
          </p:cNvPr>
          <p:cNvSpPr/>
          <p:nvPr/>
        </p:nvSpPr>
        <p:spPr>
          <a:xfrm>
            <a:off x="4282300" y="4152212"/>
            <a:ext cx="3776930" cy="197459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3" name="正方形/長方形 32">
            <a:extLst>
              <a:ext uri="{FF2B5EF4-FFF2-40B4-BE49-F238E27FC236}">
                <a16:creationId xmlns:a16="http://schemas.microsoft.com/office/drawing/2014/main" id="{AD164755-1D45-4209-B6AB-E570EAA49643}"/>
              </a:ext>
            </a:extLst>
          </p:cNvPr>
          <p:cNvSpPr/>
          <p:nvPr/>
        </p:nvSpPr>
        <p:spPr>
          <a:xfrm>
            <a:off x="8104090" y="1601723"/>
            <a:ext cx="3776930" cy="197459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2" name="正方形/長方形 31">
            <a:extLst>
              <a:ext uri="{FF2B5EF4-FFF2-40B4-BE49-F238E27FC236}">
                <a16:creationId xmlns:a16="http://schemas.microsoft.com/office/drawing/2014/main" id="{509A4FBA-5B36-4115-AFFA-7D7B54B75562}"/>
              </a:ext>
            </a:extLst>
          </p:cNvPr>
          <p:cNvSpPr/>
          <p:nvPr/>
        </p:nvSpPr>
        <p:spPr>
          <a:xfrm>
            <a:off x="4232822" y="1601723"/>
            <a:ext cx="3776930" cy="197459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1" name="正方形/長方形 30">
            <a:extLst>
              <a:ext uri="{FF2B5EF4-FFF2-40B4-BE49-F238E27FC236}">
                <a16:creationId xmlns:a16="http://schemas.microsoft.com/office/drawing/2014/main" id="{42AE5EE2-115B-4FB2-9803-615290AA8B2B}"/>
              </a:ext>
            </a:extLst>
          </p:cNvPr>
          <p:cNvSpPr/>
          <p:nvPr/>
        </p:nvSpPr>
        <p:spPr>
          <a:xfrm>
            <a:off x="345440" y="1601723"/>
            <a:ext cx="3776930" cy="197459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3" name="Picture 12" descr="mtg_person1"/>
          <p:cNvPicPr>
            <a:picLocks noChangeAspect="1" noChangeArrowheads="1"/>
          </p:cNvPicPr>
          <p:nvPr/>
        </p:nvPicPr>
        <p:blipFill>
          <a:blip r:embed="rId2" cstate="print"/>
          <a:srcRect/>
          <a:stretch>
            <a:fillRect/>
          </a:stretch>
        </p:blipFill>
        <p:spPr bwMode="auto">
          <a:xfrm>
            <a:off x="569048" y="2469087"/>
            <a:ext cx="1154198" cy="953562"/>
          </a:xfrm>
          <a:prstGeom prst="rect">
            <a:avLst/>
          </a:prstGeom>
          <a:noFill/>
          <a:ln w="9525">
            <a:noFill/>
            <a:miter lim="800000"/>
            <a:headEnd/>
            <a:tailEnd/>
          </a:ln>
        </p:spPr>
      </p:pic>
      <p:sp>
        <p:nvSpPr>
          <p:cNvPr id="4" name="テキスト ボックス 3"/>
          <p:cNvSpPr txBox="1"/>
          <p:nvPr/>
        </p:nvSpPr>
        <p:spPr>
          <a:xfrm>
            <a:off x="1284153" y="1769625"/>
            <a:ext cx="1492716"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rPr>
              <a:t>主催者</a:t>
            </a:r>
            <a:r>
              <a:rPr kumimoji="1" lang="ja-JP" altLang="en-US" sz="12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rPr>
              <a:t>（司会）</a:t>
            </a:r>
            <a:endParaRPr kumimoji="1" lang="en-US" altLang="ja-JP" sz="18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endParaRPr>
          </a:p>
        </p:txBody>
      </p:sp>
      <p:sp>
        <p:nvSpPr>
          <p:cNvPr id="5" name="テキスト ボックス 4"/>
          <p:cNvSpPr txBox="1"/>
          <p:nvPr/>
        </p:nvSpPr>
        <p:spPr>
          <a:xfrm>
            <a:off x="1734313" y="2664558"/>
            <a:ext cx="2291645" cy="646331"/>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・トレーニングを予約と開催</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・トレーニング中のプレゼン</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　ター及びパネリストの指名</a:t>
            </a:r>
          </a:p>
        </p:txBody>
      </p:sp>
      <p:sp>
        <p:nvSpPr>
          <p:cNvPr id="6" name="テキスト ボックス 5"/>
          <p:cNvSpPr txBox="1"/>
          <p:nvPr/>
        </p:nvSpPr>
        <p:spPr>
          <a:xfrm>
            <a:off x="8403753" y="1768551"/>
            <a:ext cx="3185487"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rPr>
              <a:t>パネリスト</a:t>
            </a:r>
            <a:r>
              <a:rPr kumimoji="1" lang="ja-JP" altLang="en-US" sz="12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rPr>
              <a:t>（質疑応答などサポート）</a:t>
            </a:r>
            <a:endParaRPr kumimoji="1" lang="ja-JP" altLang="en-US" sz="18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endParaRPr>
          </a:p>
        </p:txBody>
      </p:sp>
      <p:sp>
        <p:nvSpPr>
          <p:cNvPr id="10" name="テキスト ボックス 9"/>
          <p:cNvSpPr txBox="1"/>
          <p:nvPr/>
        </p:nvSpPr>
        <p:spPr>
          <a:xfrm>
            <a:off x="5657418" y="4323963"/>
            <a:ext cx="877163"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rPr>
              <a:t>受講者</a:t>
            </a:r>
          </a:p>
        </p:txBody>
      </p:sp>
      <p:sp>
        <p:nvSpPr>
          <p:cNvPr id="11" name="テキスト ボックス 10"/>
          <p:cNvSpPr txBox="1"/>
          <p:nvPr/>
        </p:nvSpPr>
        <p:spPr>
          <a:xfrm>
            <a:off x="9583703" y="2534740"/>
            <a:ext cx="2474338" cy="830997"/>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・運営のサポート</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・質疑応答</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主催者、プレゼンターは</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パネリストを兼務します。</a:t>
            </a:r>
          </a:p>
        </p:txBody>
      </p:sp>
      <p:sp>
        <p:nvSpPr>
          <p:cNvPr id="12" name="テキスト ボックス 11"/>
          <p:cNvSpPr txBox="1"/>
          <p:nvPr/>
        </p:nvSpPr>
        <p:spPr>
          <a:xfrm>
            <a:off x="5778887" y="4949249"/>
            <a:ext cx="2280344" cy="830997"/>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・トレーニングの受講</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主催者やプレゼンターよっ</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　て与えられた権利の範囲内</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　で行動することができます。</a:t>
            </a:r>
          </a:p>
        </p:txBody>
      </p:sp>
      <p:sp>
        <p:nvSpPr>
          <p:cNvPr id="13" name="テキスト ボックス 12"/>
          <p:cNvSpPr txBox="1"/>
          <p:nvPr/>
        </p:nvSpPr>
        <p:spPr>
          <a:xfrm>
            <a:off x="4700209" y="1768994"/>
            <a:ext cx="2954655"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8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rPr>
              <a:t>プレゼンター</a:t>
            </a:r>
            <a:r>
              <a:rPr kumimoji="1" lang="ja-JP" altLang="en-US" sz="12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rPr>
              <a:t>（講義・資料共有）</a:t>
            </a:r>
            <a:endParaRPr kumimoji="1" lang="ja-JP" altLang="en-US" sz="1800" b="0" i="0" u="sng"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Arial" pitchFamily="34" charset="0"/>
            </a:endParaRPr>
          </a:p>
        </p:txBody>
      </p:sp>
      <p:pic>
        <p:nvPicPr>
          <p:cNvPr id="14" name="Picture 7" descr="BasicMeeting-womanR"/>
          <p:cNvPicPr>
            <a:picLocks noChangeAspect="1" noChangeArrowheads="1"/>
          </p:cNvPicPr>
          <p:nvPr/>
        </p:nvPicPr>
        <p:blipFill>
          <a:blip r:embed="rId3" cstate="print"/>
          <a:stretch>
            <a:fillRect/>
          </a:stretch>
        </p:blipFill>
        <p:spPr bwMode="auto">
          <a:xfrm>
            <a:off x="4545039" y="2451726"/>
            <a:ext cx="778008" cy="940094"/>
          </a:xfrm>
          <a:prstGeom prst="rect">
            <a:avLst/>
          </a:prstGeom>
          <a:noFill/>
          <a:ln>
            <a:noFill/>
          </a:ln>
        </p:spPr>
      </p:pic>
      <p:sp>
        <p:nvSpPr>
          <p:cNvPr id="15" name="テキスト ボックス 14"/>
          <p:cNvSpPr txBox="1"/>
          <p:nvPr/>
        </p:nvSpPr>
        <p:spPr>
          <a:xfrm>
            <a:off x="5403591" y="2534741"/>
            <a:ext cx="2691113" cy="646331"/>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・トレーナーや講師を担当</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・資料やアプリケーションの共有</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・トレーニングの進行</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grpSp>
        <p:nvGrpSpPr>
          <p:cNvPr id="23" name="グループ化 22">
            <a:extLst>
              <a:ext uri="{FF2B5EF4-FFF2-40B4-BE49-F238E27FC236}">
                <a16:creationId xmlns:a16="http://schemas.microsoft.com/office/drawing/2014/main" id="{588701AB-F274-4E69-A863-23B45D087981}"/>
              </a:ext>
            </a:extLst>
          </p:cNvPr>
          <p:cNvGrpSpPr/>
          <p:nvPr/>
        </p:nvGrpSpPr>
        <p:grpSpPr>
          <a:xfrm>
            <a:off x="8307400" y="2469271"/>
            <a:ext cx="1275822" cy="954784"/>
            <a:chOff x="2856621" y="3937044"/>
            <a:chExt cx="1026071" cy="668103"/>
          </a:xfrm>
        </p:grpSpPr>
        <p:pic>
          <p:nvPicPr>
            <p:cNvPr id="8" name="Picture 7" descr="BasicMeeting-womanR"/>
            <p:cNvPicPr>
              <a:picLocks noChangeAspect="1" noChangeArrowheads="1"/>
            </p:cNvPicPr>
            <p:nvPr/>
          </p:nvPicPr>
          <p:blipFill>
            <a:blip r:embed="rId3" cstate="print"/>
            <a:stretch>
              <a:fillRect/>
            </a:stretch>
          </p:blipFill>
          <p:spPr bwMode="auto">
            <a:xfrm>
              <a:off x="3274662" y="4112722"/>
              <a:ext cx="379617" cy="492425"/>
            </a:xfrm>
            <a:prstGeom prst="rect">
              <a:avLst/>
            </a:prstGeom>
            <a:noFill/>
            <a:ln>
              <a:noFill/>
            </a:ln>
          </p:spPr>
        </p:pic>
        <p:pic>
          <p:nvPicPr>
            <p:cNvPr id="17" name="Picture 12" descr="mtg_person1"/>
            <p:cNvPicPr>
              <a:picLocks noChangeAspect="1" noChangeArrowheads="1"/>
            </p:cNvPicPr>
            <p:nvPr/>
          </p:nvPicPr>
          <p:blipFill>
            <a:blip r:embed="rId2" cstate="print"/>
            <a:srcRect/>
            <a:stretch>
              <a:fillRect/>
            </a:stretch>
          </p:blipFill>
          <p:spPr bwMode="auto">
            <a:xfrm>
              <a:off x="2856621" y="3937044"/>
              <a:ext cx="505243" cy="448103"/>
            </a:xfrm>
            <a:prstGeom prst="rect">
              <a:avLst/>
            </a:prstGeom>
            <a:noFill/>
            <a:ln w="9525">
              <a:noFill/>
              <a:miter lim="800000"/>
              <a:headEnd/>
              <a:tailEnd/>
            </a:ln>
          </p:spPr>
        </p:pic>
        <p:pic>
          <p:nvPicPr>
            <p:cNvPr id="19" name="Picture 11" descr="BasicMeeting-manL"/>
            <p:cNvPicPr>
              <a:picLocks noChangeArrowheads="1"/>
            </p:cNvPicPr>
            <p:nvPr/>
          </p:nvPicPr>
          <p:blipFill>
            <a:blip r:embed="rId4" cstate="print"/>
            <a:stretch>
              <a:fillRect/>
            </a:stretch>
          </p:blipFill>
          <p:spPr bwMode="auto">
            <a:xfrm flipH="1">
              <a:off x="3502675" y="4025252"/>
              <a:ext cx="380017" cy="362168"/>
            </a:xfrm>
            <a:prstGeom prst="rect">
              <a:avLst/>
            </a:prstGeom>
            <a:noFill/>
            <a:ln w="9525">
              <a:noFill/>
              <a:miter lim="800000"/>
              <a:headEnd/>
              <a:tailEnd/>
            </a:ln>
          </p:spPr>
        </p:pic>
      </p:grpSp>
      <p:grpSp>
        <p:nvGrpSpPr>
          <p:cNvPr id="24" name="グループ化 23">
            <a:extLst>
              <a:ext uri="{FF2B5EF4-FFF2-40B4-BE49-F238E27FC236}">
                <a16:creationId xmlns:a16="http://schemas.microsoft.com/office/drawing/2014/main" id="{822C159C-210B-4C7E-A86C-6D3313FC5773}"/>
              </a:ext>
            </a:extLst>
          </p:cNvPr>
          <p:cNvGrpSpPr/>
          <p:nvPr/>
        </p:nvGrpSpPr>
        <p:grpSpPr>
          <a:xfrm>
            <a:off x="4375354" y="4983272"/>
            <a:ext cx="1353498" cy="626947"/>
            <a:chOff x="3035523" y="5377711"/>
            <a:chExt cx="943770" cy="442204"/>
          </a:xfrm>
        </p:grpSpPr>
        <p:pic>
          <p:nvPicPr>
            <p:cNvPr id="20" name="Picture 7" descr="cross platform person-2"/>
            <p:cNvPicPr>
              <a:picLocks noChangeAspect="1" noChangeArrowheads="1"/>
            </p:cNvPicPr>
            <p:nvPr/>
          </p:nvPicPr>
          <p:blipFill>
            <a:blip r:embed="rId5" cstate="print"/>
            <a:stretch>
              <a:fillRect/>
            </a:stretch>
          </p:blipFill>
          <p:spPr bwMode="auto">
            <a:xfrm>
              <a:off x="3035523" y="5377711"/>
              <a:ext cx="408477" cy="442204"/>
            </a:xfrm>
            <a:prstGeom prst="rect">
              <a:avLst/>
            </a:prstGeom>
            <a:noFill/>
            <a:ln>
              <a:noFill/>
            </a:ln>
          </p:spPr>
        </p:pic>
        <p:pic>
          <p:nvPicPr>
            <p:cNvPr id="21" name="Picture 9" descr="cross platform person-4"/>
            <p:cNvPicPr>
              <a:picLocks noChangeAspect="1" noChangeArrowheads="1"/>
            </p:cNvPicPr>
            <p:nvPr/>
          </p:nvPicPr>
          <p:blipFill>
            <a:blip r:embed="rId6" cstate="print"/>
            <a:stretch>
              <a:fillRect/>
            </a:stretch>
          </p:blipFill>
          <p:spPr bwMode="auto">
            <a:xfrm>
              <a:off x="3575936" y="5418655"/>
              <a:ext cx="403357" cy="381052"/>
            </a:xfrm>
            <a:prstGeom prst="rect">
              <a:avLst/>
            </a:prstGeom>
            <a:noFill/>
            <a:ln>
              <a:noFill/>
            </a:ln>
          </p:spPr>
        </p:pic>
      </p:grpSp>
      <p:sp>
        <p:nvSpPr>
          <p:cNvPr id="22" name="タイトル 1">
            <a:extLst>
              <a:ext uri="{FF2B5EF4-FFF2-40B4-BE49-F238E27FC236}">
                <a16:creationId xmlns:a16="http://schemas.microsoft.com/office/drawing/2014/main" id="{82A4065F-FCDC-429C-A5F4-E8AADACE3823}"/>
              </a:ext>
            </a:extLst>
          </p:cNvPr>
          <p:cNvSpPr txBox="1">
            <a:spLocks/>
          </p:cNvSpPr>
          <p:nvPr/>
        </p:nvSpPr>
        <p:spPr bwMode="auto">
          <a:xfrm>
            <a:off x="0" y="-2133"/>
            <a:ext cx="12192000" cy="1043785"/>
          </a:xfrm>
          <a:prstGeom prst="rect">
            <a:avLst/>
          </a:prstGeom>
          <a:solidFill>
            <a:srgbClr val="0070C0"/>
          </a:solid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　</a:t>
            </a:r>
            <a:r>
              <a:rPr kumimoji="1" lang="ja-JP" altLang="en-US" sz="32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役割分担で円滑な研修を！</a:t>
            </a:r>
            <a:endParaRPr kumimoji="1" lang="ja-JP" altLang="en-US"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endParaRPr>
          </a:p>
        </p:txBody>
      </p:sp>
      <p:cxnSp>
        <p:nvCxnSpPr>
          <p:cNvPr id="26" name="直線コネクタ 25">
            <a:extLst>
              <a:ext uri="{FF2B5EF4-FFF2-40B4-BE49-F238E27FC236}">
                <a16:creationId xmlns:a16="http://schemas.microsoft.com/office/drawing/2014/main" id="{CDD22194-30AE-479B-A872-9FB17B13530A}"/>
              </a:ext>
            </a:extLst>
          </p:cNvPr>
          <p:cNvCxnSpPr/>
          <p:nvPr/>
        </p:nvCxnSpPr>
        <p:spPr>
          <a:xfrm>
            <a:off x="540630" y="3870960"/>
            <a:ext cx="11173850" cy="0"/>
          </a:xfrm>
          <a:prstGeom prst="line">
            <a:avLst/>
          </a:prstGeom>
          <a:ln w="381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四角形: 角を丸くする 26">
            <a:extLst>
              <a:ext uri="{FF2B5EF4-FFF2-40B4-BE49-F238E27FC236}">
                <a16:creationId xmlns:a16="http://schemas.microsoft.com/office/drawing/2014/main" id="{7C26A231-FAB6-4F94-B530-CCD085B8D324}"/>
              </a:ext>
            </a:extLst>
          </p:cNvPr>
          <p:cNvSpPr/>
          <p:nvPr/>
        </p:nvSpPr>
        <p:spPr>
          <a:xfrm>
            <a:off x="4232822" y="1121219"/>
            <a:ext cx="3745151" cy="429704"/>
          </a:xfrm>
          <a:prstGeom prst="round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運営側</a:t>
            </a:r>
          </a:p>
        </p:txBody>
      </p:sp>
      <p:sp>
        <p:nvSpPr>
          <p:cNvPr id="29" name="四角形: 角を丸くする 28">
            <a:extLst>
              <a:ext uri="{FF2B5EF4-FFF2-40B4-BE49-F238E27FC236}">
                <a16:creationId xmlns:a16="http://schemas.microsoft.com/office/drawing/2014/main" id="{E7AB643A-F8B9-4010-9AA8-FE4E1EEB6C8A}"/>
              </a:ext>
            </a:extLst>
          </p:cNvPr>
          <p:cNvSpPr/>
          <p:nvPr/>
        </p:nvSpPr>
        <p:spPr>
          <a:xfrm>
            <a:off x="4273754" y="6195076"/>
            <a:ext cx="3820951" cy="429704"/>
          </a:xfrm>
          <a:prstGeom prst="round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参加側</a:t>
            </a:r>
          </a:p>
        </p:txBody>
      </p:sp>
      <p:sp>
        <p:nvSpPr>
          <p:cNvPr id="30" name="四角形: 角を丸くする 29">
            <a:extLst>
              <a:ext uri="{FF2B5EF4-FFF2-40B4-BE49-F238E27FC236}">
                <a16:creationId xmlns:a16="http://schemas.microsoft.com/office/drawing/2014/main" id="{850F74E9-A312-4CD2-A636-C3545065E941}"/>
              </a:ext>
            </a:extLst>
          </p:cNvPr>
          <p:cNvSpPr/>
          <p:nvPr/>
        </p:nvSpPr>
        <p:spPr>
          <a:xfrm>
            <a:off x="1734313" y="3698683"/>
            <a:ext cx="8991600" cy="369327"/>
          </a:xfrm>
          <a:prstGeom prst="roundRect">
            <a:avLst/>
          </a:prstGeom>
          <a:solidFill>
            <a:schemeClr val="accent1">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CiscoSansTT ExtraLight"/>
                <a:ea typeface="+mn-ea"/>
                <a:cs typeface="+mn-cs"/>
              </a:rPr>
              <a:t>役割分担をすることで、円滑に研修を進めることができます</a:t>
            </a:r>
          </a:p>
        </p:txBody>
      </p:sp>
    </p:spTree>
    <p:extLst>
      <p:ext uri="{BB962C8B-B14F-4D97-AF65-F5344CB8AC3E}">
        <p14:creationId xmlns:p14="http://schemas.microsoft.com/office/powerpoint/2010/main" val="3013836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D35020B7-7455-46ED-95E4-44DE9A6AF7FD}"/>
              </a:ext>
            </a:extLst>
          </p:cNvPr>
          <p:cNvGraphicFramePr>
            <a:graphicFrameLocks noGrp="1"/>
          </p:cNvGraphicFramePr>
          <p:nvPr/>
        </p:nvGraphicFramePr>
        <p:xfrm>
          <a:off x="292361" y="158622"/>
          <a:ext cx="11426890" cy="6492537"/>
        </p:xfrm>
        <a:graphic>
          <a:graphicData uri="http://schemas.openxmlformats.org/drawingml/2006/table">
            <a:tbl>
              <a:tblPr/>
              <a:tblGrid>
                <a:gridCol w="3409334">
                  <a:extLst>
                    <a:ext uri="{9D8B030D-6E8A-4147-A177-3AD203B41FA5}">
                      <a16:colId xmlns:a16="http://schemas.microsoft.com/office/drawing/2014/main" val="3703516803"/>
                    </a:ext>
                  </a:extLst>
                </a:gridCol>
                <a:gridCol w="1686253">
                  <a:extLst>
                    <a:ext uri="{9D8B030D-6E8A-4147-A177-3AD203B41FA5}">
                      <a16:colId xmlns:a16="http://schemas.microsoft.com/office/drawing/2014/main" val="2972953348"/>
                    </a:ext>
                  </a:extLst>
                </a:gridCol>
                <a:gridCol w="2068782">
                  <a:extLst>
                    <a:ext uri="{9D8B030D-6E8A-4147-A177-3AD203B41FA5}">
                      <a16:colId xmlns:a16="http://schemas.microsoft.com/office/drawing/2014/main" val="3284095092"/>
                    </a:ext>
                  </a:extLst>
                </a:gridCol>
                <a:gridCol w="1777208">
                  <a:extLst>
                    <a:ext uri="{9D8B030D-6E8A-4147-A177-3AD203B41FA5}">
                      <a16:colId xmlns:a16="http://schemas.microsoft.com/office/drawing/2014/main" val="4172733873"/>
                    </a:ext>
                  </a:extLst>
                </a:gridCol>
                <a:gridCol w="2485313">
                  <a:extLst>
                    <a:ext uri="{9D8B030D-6E8A-4147-A177-3AD203B41FA5}">
                      <a16:colId xmlns:a16="http://schemas.microsoft.com/office/drawing/2014/main" val="4170151474"/>
                    </a:ext>
                  </a:extLst>
                </a:gridCol>
              </a:tblGrid>
              <a:tr h="575154">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800" b="1" u="none" strike="noStrike" dirty="0">
                          <a:solidFill>
                            <a:srgbClr val="0070C0"/>
                          </a:solidFill>
                          <a:effectLst/>
                        </a:rPr>
                        <a:t>各種役割の機能（</a:t>
                      </a:r>
                      <a:r>
                        <a:rPr lang="en-US" sz="1800" b="1" u="none" strike="noStrike" dirty="0">
                          <a:solidFill>
                            <a:srgbClr val="0070C0"/>
                          </a:solidFill>
                          <a:effectLst/>
                        </a:rPr>
                        <a:t>PC</a:t>
                      </a:r>
                      <a:r>
                        <a:rPr lang="ja-JP" altLang="en-US" sz="1800" b="1" u="none" strike="noStrike" dirty="0">
                          <a:solidFill>
                            <a:srgbClr val="0070C0"/>
                          </a:solidFill>
                          <a:effectLst/>
                        </a:rPr>
                        <a:t>編）</a:t>
                      </a:r>
                      <a:endParaRPr lang="en-US" sz="1800" b="1" i="0" u="none" strike="noStrike" dirty="0">
                        <a:solidFill>
                          <a:srgbClr val="0070C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2400" u="none" strike="noStrike" dirty="0">
                          <a:effectLst/>
                        </a:rPr>
                        <a:t>主催者</a:t>
                      </a:r>
                      <a:endPar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2400" u="none" strike="noStrike" dirty="0">
                          <a:effectLst/>
                        </a:rPr>
                        <a:t>プレゼンター</a:t>
                      </a:r>
                      <a:endPar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2400" u="none" strike="noStrike" dirty="0">
                          <a:effectLst/>
                        </a:rPr>
                        <a:t>パネリスト</a:t>
                      </a:r>
                      <a:endPar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2400" u="none" strike="noStrike" dirty="0">
                          <a:effectLst/>
                        </a:rPr>
                        <a:t>参加者</a:t>
                      </a:r>
                      <a:endPar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484047169"/>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イベントの開催</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67770439"/>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出席者の招待</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91959870"/>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出席者の役割変更</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04856634"/>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出席者への権限割当</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12066301"/>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プレゼンターの指名</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2660894"/>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en-US" sz="1400" u="none" strike="noStrike">
                          <a:effectLst/>
                        </a:rPr>
                        <a:t>QA</a:t>
                      </a:r>
                      <a:r>
                        <a:rPr lang="ja-JP" altLang="en-US" sz="1400" u="none" strike="noStrike">
                          <a:effectLst/>
                        </a:rPr>
                        <a:t>回答</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○（回答のみ）</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○（回答のみ）</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○（回答のみ）</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○（質問のみ）</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7771258"/>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投票</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dirty="0">
                          <a:effectLst/>
                        </a:rPr>
                        <a:t>×</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○（開始のみ）</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○（回答のみ）</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○（回答のみ）</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33033516"/>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録画</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61649598"/>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ファイル共有</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zh-TW" altLang="en-US" sz="1400" u="none" strike="noStrike">
                          <a:effectLst/>
                        </a:rPr>
                        <a:t>△（権限付与時）</a:t>
                      </a:r>
                      <a:endParaRPr lang="zh-TW"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91845280"/>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ファイルへの注釈</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zh-TW" altLang="en-US" sz="1400" u="none" strike="noStrike">
                          <a:effectLst/>
                        </a:rPr>
                        <a:t>△（権限付与時）</a:t>
                      </a:r>
                      <a:endParaRPr lang="zh-TW"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91515304"/>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ファイル編集</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63707911"/>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ファイル転送</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34343398"/>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画面／アプリケーションの共有</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dirty="0">
                          <a:effectLst/>
                        </a:rPr>
                        <a:t>×</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33260013"/>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画面／アプリケーションへの注釈</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zh-TW" altLang="en-US" sz="1400" u="none" strike="noStrike">
                          <a:effectLst/>
                        </a:rPr>
                        <a:t>△（権限付与時）</a:t>
                      </a:r>
                      <a:endParaRPr lang="zh-TW"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9331966"/>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画面／アプリケーションの編集</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○（共有元なら）</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67466282"/>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ホワイトボード共有</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zh-TW" altLang="en-US" sz="1400" u="none" strike="noStrike">
                          <a:effectLst/>
                        </a:rPr>
                        <a:t>△（権限付与時）</a:t>
                      </a:r>
                      <a:endParaRPr lang="zh-TW"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5263570"/>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ホワイトボードへの注釈</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zh-TW" altLang="en-US" sz="1400" u="none" strike="noStrike">
                          <a:effectLst/>
                        </a:rPr>
                        <a:t>△（権限付与時）</a:t>
                      </a:r>
                      <a:endParaRPr lang="zh-TW"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86802208"/>
                  </a:ext>
                </a:extLst>
              </a:tr>
              <a:tr h="414872">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チャット</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○（全出席者へ配信は要権限）</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08173675"/>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参加者ミュート</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dirty="0">
                          <a:effectLst/>
                        </a:rPr>
                        <a:t>×</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61901531"/>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ミュートの解除</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20980244"/>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フィードバック送信</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57692555"/>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a:effectLst/>
                        </a:rPr>
                        <a:t>テストの実施</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dirty="0">
                          <a:effectLst/>
                        </a:rPr>
                        <a:t>×</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52233479"/>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テストの受講</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a:effectLst/>
                        </a:rPr>
                        <a:t>×</a:t>
                      </a:r>
                      <a:endParaRPr lang="en-US" altLang="ja-JP"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59832088"/>
                  </a:ext>
                </a:extLst>
              </a:tr>
              <a:tr h="397555">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ブレイクアウトセッションの割当／開始</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a:effectLst/>
                        </a:rPr>
                        <a:t>○</a:t>
                      </a: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en-US" altLang="ja-JP" sz="1400" u="none" strike="noStrike" dirty="0">
                          <a:effectLst/>
                        </a:rPr>
                        <a:t>×</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33453405"/>
                  </a:ext>
                </a:extLst>
              </a:tr>
              <a:tr h="221211">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l" fontAlgn="ctr"/>
                      <a:r>
                        <a:rPr lang="ja-JP" altLang="en-US" sz="1400" u="none" strike="noStrike" dirty="0">
                          <a:effectLst/>
                        </a:rPr>
                        <a:t>ブレイクアウトセッションの参加</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solid"/>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46" rtl="0" eaLnBrk="1" latinLnBrk="0" hangingPunct="1">
                        <a:defRPr kumimoji="1" sz="1867" kern="1200">
                          <a:solidFill>
                            <a:schemeClr val="dk1"/>
                          </a:solidFill>
                          <a:latin typeface="游ゴシック" panose="020F0502020204030204"/>
                        </a:defRPr>
                      </a:lvl1pPr>
                      <a:lvl2pPr marL="457170" algn="l" defTabSz="914346" rtl="0" eaLnBrk="1" latinLnBrk="0" hangingPunct="1">
                        <a:defRPr kumimoji="1" sz="1867" kern="1200">
                          <a:solidFill>
                            <a:schemeClr val="dk1"/>
                          </a:solidFill>
                          <a:latin typeface="游ゴシック" panose="020F0502020204030204"/>
                        </a:defRPr>
                      </a:lvl2pPr>
                      <a:lvl3pPr marL="914346" algn="l" defTabSz="914346" rtl="0" eaLnBrk="1" latinLnBrk="0" hangingPunct="1">
                        <a:defRPr kumimoji="1" sz="1867" kern="1200">
                          <a:solidFill>
                            <a:schemeClr val="dk1"/>
                          </a:solidFill>
                          <a:latin typeface="游ゴシック" panose="020F0502020204030204"/>
                        </a:defRPr>
                      </a:lvl3pPr>
                      <a:lvl4pPr marL="1371519" algn="l" defTabSz="914346" rtl="0" eaLnBrk="1" latinLnBrk="0" hangingPunct="1">
                        <a:defRPr kumimoji="1" sz="1867" kern="1200">
                          <a:solidFill>
                            <a:schemeClr val="dk1"/>
                          </a:solidFill>
                          <a:latin typeface="游ゴシック" panose="020F0502020204030204"/>
                        </a:defRPr>
                      </a:lvl4pPr>
                      <a:lvl5pPr marL="1828694" algn="l" defTabSz="914346" rtl="0" eaLnBrk="1" latinLnBrk="0" hangingPunct="1">
                        <a:defRPr kumimoji="1" sz="1867" kern="1200">
                          <a:solidFill>
                            <a:schemeClr val="dk1"/>
                          </a:solidFill>
                          <a:latin typeface="游ゴシック" panose="020F0502020204030204"/>
                        </a:defRPr>
                      </a:lvl5pPr>
                      <a:lvl6pPr marL="2285864" algn="l" defTabSz="914346" rtl="0" eaLnBrk="1" latinLnBrk="0" hangingPunct="1">
                        <a:defRPr kumimoji="1" sz="1867" kern="1200">
                          <a:solidFill>
                            <a:schemeClr val="dk1"/>
                          </a:solidFill>
                          <a:latin typeface="游ゴシック" panose="020F0502020204030204"/>
                        </a:defRPr>
                      </a:lvl6pPr>
                      <a:lvl7pPr marL="2743041" algn="l" defTabSz="914346" rtl="0" eaLnBrk="1" latinLnBrk="0" hangingPunct="1">
                        <a:defRPr kumimoji="1" sz="1867" kern="1200">
                          <a:solidFill>
                            <a:schemeClr val="dk1"/>
                          </a:solidFill>
                          <a:latin typeface="游ゴシック" panose="020F0502020204030204"/>
                        </a:defRPr>
                      </a:lvl7pPr>
                      <a:lvl8pPr marL="3200213" algn="l" defTabSz="914346" rtl="0" eaLnBrk="1" latinLnBrk="0" hangingPunct="1">
                        <a:defRPr kumimoji="1" sz="1867" kern="1200">
                          <a:solidFill>
                            <a:schemeClr val="dk1"/>
                          </a:solidFill>
                          <a:latin typeface="游ゴシック" panose="020F0502020204030204"/>
                        </a:defRPr>
                      </a:lvl8pPr>
                      <a:lvl9pPr marL="3657389" algn="l" defTabSz="914346" rtl="0" eaLnBrk="1" latinLnBrk="0" hangingPunct="1">
                        <a:defRPr kumimoji="1" sz="1867" kern="1200">
                          <a:solidFill>
                            <a:schemeClr val="dk1"/>
                          </a:solidFill>
                          <a:latin typeface="游ゴシック" panose="020F0502020204030204"/>
                        </a:defRPr>
                      </a:lvl9pPr>
                    </a:lstStyle>
                    <a:p>
                      <a:pPr algn="ctr" fontAlgn="ctr"/>
                      <a:r>
                        <a:rPr lang="ja-JP" altLang="en-US" sz="1400" u="none" strike="noStrike" dirty="0">
                          <a:effectLst/>
                        </a:rPr>
                        <a:t>○</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55" marR="5255" marT="5255" marB="0" anchor="ctr">
                    <a:lnL w="6350" cap="flat" cmpd="sng" algn="ctr">
                      <a:solidFill>
                        <a:sysClr val="windowText" lastClr="000000"/>
                      </a:solidFill>
                      <a:prstDash val="dot"/>
                      <a:round/>
                      <a:headEnd type="none" w="med" len="med"/>
                      <a:tailEnd type="none" w="med" len="med"/>
                    </a:lnL>
                    <a:lnR w="6350" cap="flat" cmpd="sng" algn="ctr">
                      <a:solidFill>
                        <a:sysClr val="windowText" lastClr="000000"/>
                      </a:solidFill>
                      <a:prstDash val="dot"/>
                      <a:round/>
                      <a:headEnd type="none" w="med" len="med"/>
                      <a:tailEnd type="none" w="med" len="med"/>
                    </a:lnR>
                    <a:lnT w="6350" cap="flat" cmpd="sng" algn="ctr">
                      <a:solidFill>
                        <a:sysClr val="windowText" lastClr="000000"/>
                      </a:solidFill>
                      <a:prstDash val="dot"/>
                      <a:round/>
                      <a:headEnd type="none" w="med" len="med"/>
                      <a:tailEnd type="none" w="med" len="med"/>
                    </a:lnT>
                    <a:lnB w="6350" cap="flat" cmpd="sng" algn="ctr">
                      <a:solidFill>
                        <a:sysClr val="windowText" lastClr="000000"/>
                      </a:solidFill>
                      <a:prstDash val="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80276653"/>
                  </a:ext>
                </a:extLst>
              </a:tr>
            </a:tbl>
          </a:graphicData>
        </a:graphic>
      </p:graphicFrame>
    </p:spTree>
    <p:extLst>
      <p:ext uri="{BB962C8B-B14F-4D97-AF65-F5344CB8AC3E}">
        <p14:creationId xmlns:p14="http://schemas.microsoft.com/office/powerpoint/2010/main" val="2720309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表 36">
            <a:extLst>
              <a:ext uri="{FF2B5EF4-FFF2-40B4-BE49-F238E27FC236}">
                <a16:creationId xmlns:a16="http://schemas.microsoft.com/office/drawing/2014/main" id="{4493B0F8-0807-4A0A-B1AB-3086498DB5EC}"/>
              </a:ext>
            </a:extLst>
          </p:cNvPr>
          <p:cNvGraphicFramePr>
            <a:graphicFrameLocks noGrp="1"/>
          </p:cNvGraphicFramePr>
          <p:nvPr/>
        </p:nvGraphicFramePr>
        <p:xfrm>
          <a:off x="268513" y="144303"/>
          <a:ext cx="11654973" cy="6468519"/>
        </p:xfrm>
        <a:graphic>
          <a:graphicData uri="http://schemas.openxmlformats.org/drawingml/2006/table">
            <a:tbl>
              <a:tblPr/>
              <a:tblGrid>
                <a:gridCol w="3286450">
                  <a:extLst>
                    <a:ext uri="{9D8B030D-6E8A-4147-A177-3AD203B41FA5}">
                      <a16:colId xmlns:a16="http://schemas.microsoft.com/office/drawing/2014/main" val="338432816"/>
                    </a:ext>
                  </a:extLst>
                </a:gridCol>
                <a:gridCol w="1854250">
                  <a:extLst>
                    <a:ext uri="{9D8B030D-6E8A-4147-A177-3AD203B41FA5}">
                      <a16:colId xmlns:a16="http://schemas.microsoft.com/office/drawing/2014/main" val="469788968"/>
                    </a:ext>
                  </a:extLst>
                </a:gridCol>
                <a:gridCol w="2080759">
                  <a:extLst>
                    <a:ext uri="{9D8B030D-6E8A-4147-A177-3AD203B41FA5}">
                      <a16:colId xmlns:a16="http://schemas.microsoft.com/office/drawing/2014/main" val="3526909289"/>
                    </a:ext>
                  </a:extLst>
                </a:gridCol>
                <a:gridCol w="2080759">
                  <a:extLst>
                    <a:ext uri="{9D8B030D-6E8A-4147-A177-3AD203B41FA5}">
                      <a16:colId xmlns:a16="http://schemas.microsoft.com/office/drawing/2014/main" val="2640784630"/>
                    </a:ext>
                  </a:extLst>
                </a:gridCol>
                <a:gridCol w="2352755">
                  <a:extLst>
                    <a:ext uri="{9D8B030D-6E8A-4147-A177-3AD203B41FA5}">
                      <a16:colId xmlns:a16="http://schemas.microsoft.com/office/drawing/2014/main" val="3905566374"/>
                    </a:ext>
                  </a:extLst>
                </a:gridCol>
              </a:tblGrid>
              <a:tr h="53072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marL="0" marR="0" lvl="0" indent="0" algn="ctr" defTabSz="914346" rtl="0" eaLnBrk="1" fontAlgn="ctr" latinLnBrk="0" hangingPunct="1">
                        <a:lnSpc>
                          <a:spcPct val="100000"/>
                        </a:lnSpc>
                        <a:spcBef>
                          <a:spcPts val="0"/>
                        </a:spcBef>
                        <a:spcAft>
                          <a:spcPts val="0"/>
                        </a:spcAft>
                        <a:buClrTx/>
                        <a:buSzTx/>
                        <a:buFontTx/>
                        <a:buNone/>
                        <a:tabLst/>
                        <a:defRPr/>
                      </a:pPr>
                      <a:r>
                        <a:rPr lang="ja-JP" altLang="en-US" sz="2000" b="1" u="none" strike="noStrike" dirty="0">
                          <a:solidFill>
                            <a:srgbClr val="0070C0"/>
                          </a:solidFill>
                          <a:effectLst/>
                        </a:rPr>
                        <a:t>各種役割</a:t>
                      </a:r>
                      <a:r>
                        <a:rPr lang="ja-JP" altLang="en-US" sz="2000" b="1" u="none" strike="noStrike">
                          <a:solidFill>
                            <a:srgbClr val="0070C0"/>
                          </a:solidFill>
                          <a:effectLst/>
                        </a:rPr>
                        <a:t>の機能</a:t>
                      </a:r>
                      <a:endParaRPr lang="en-US" altLang="ja-JP" sz="2000" b="1" u="none" strike="noStrike" dirty="0">
                        <a:solidFill>
                          <a:srgbClr val="0070C0"/>
                        </a:solidFill>
                        <a:effectLst/>
                      </a:endParaRPr>
                    </a:p>
                    <a:p>
                      <a:pPr marL="0" marR="0" lvl="0" indent="0" algn="ctr" defTabSz="914346" rtl="0" eaLnBrk="1" fontAlgn="ctr" latinLnBrk="0" hangingPunct="1">
                        <a:lnSpc>
                          <a:spcPct val="100000"/>
                        </a:lnSpc>
                        <a:spcBef>
                          <a:spcPts val="0"/>
                        </a:spcBef>
                        <a:spcAft>
                          <a:spcPts val="0"/>
                        </a:spcAft>
                        <a:buClrTx/>
                        <a:buSzTx/>
                        <a:buFontTx/>
                        <a:buNone/>
                        <a:tabLst/>
                        <a:defRPr/>
                      </a:pPr>
                      <a:r>
                        <a:rPr lang="ja-JP" altLang="en-US" sz="2000" b="1" u="none" strike="noStrike">
                          <a:solidFill>
                            <a:srgbClr val="0070C0"/>
                          </a:solidFill>
                          <a:effectLst/>
                        </a:rPr>
                        <a:t>（モバイル編）</a:t>
                      </a:r>
                      <a:endParaRPr lang="en-US" altLang="ja-JP" sz="2000" b="1" i="0" u="none" strike="noStrike" dirty="0">
                        <a:solidFill>
                          <a:srgbClr val="0070C0"/>
                        </a:solidFill>
                        <a:effectLst/>
                        <a:latin typeface="游ゴシック" panose="020B0400000000000000" pitchFamily="50" charset="-128"/>
                        <a:ea typeface="游ゴシック" panose="020B0400000000000000" pitchFamily="50" charset="-128"/>
                      </a:endParaRP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rPr>
                        <a:t>主催者</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rPr>
                        <a:t>プレゼンター</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rPr>
                        <a:t>パネリスト</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rPr>
                        <a:t>参加者</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666016221"/>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イベントの開催</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PC</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から開催）</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863568"/>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出席者の招待</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4819160"/>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出席者の役割変更</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8192109"/>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出席者への権限割当</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37287"/>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プレゼンターの指名</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443842"/>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en-US" sz="1400" b="0" i="0" u="none" strike="noStrike" dirty="0">
                          <a:solidFill>
                            <a:srgbClr val="000000"/>
                          </a:solidFill>
                          <a:effectLst/>
                          <a:latin typeface="游ゴシック" panose="020B0400000000000000" pitchFamily="50" charset="-128"/>
                          <a:ea typeface="游ゴシック" panose="020B0400000000000000" pitchFamily="50" charset="-128"/>
                        </a:rPr>
                        <a:t>QA</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回答</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○（回答のみ）</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○（回答のみ）</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○（回答のみ）</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○（質問のみ）</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9380904"/>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投票</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○（回答のみ）</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041377"/>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録画</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556789"/>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ファイル共有</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○（要プレゼンタ権限）</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19510"/>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ファイルへの注釈</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1472459"/>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ファイル編集</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4379336"/>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ファイル転送</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506865"/>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画面／アプリケーションの共有</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○（要プレゼンタ権限）</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4233159"/>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画面／アプリケーションへの注釈</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zh-TW" altLang="en-US" sz="1200" b="0" i="0" u="none" strike="noStrike" dirty="0">
                          <a:solidFill>
                            <a:srgbClr val="000000"/>
                          </a:solidFill>
                          <a:effectLst/>
                          <a:latin typeface="游ゴシック" panose="020B0400000000000000" pitchFamily="50" charset="-128"/>
                          <a:ea typeface="游ゴシック" panose="020B0400000000000000" pitchFamily="50" charset="-128"/>
                        </a:rPr>
                        <a:t>△（権限付与時）</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3593866"/>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画面／アプリケーションの編集</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○（共有元なら）</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461212"/>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ホワイトボード共有</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○（要プレゼンタ権限）</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2319168"/>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ホワイトボードへの注釈</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4504879"/>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チャット</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○（全出席者へ配信は要権限）</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31204"/>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参加者ミュート</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4469161"/>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ミュートの解除</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516358"/>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フィードバック送信</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△（挙手のみ）</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△（挙手のみ）</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△（挙手のみ）</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△（挙手のみ）</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268884"/>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テストの実施</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6956777"/>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テストの受講</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250826"/>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ブレイクアウトセッションの割当／開始</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9103183"/>
                  </a:ext>
                </a:extLst>
              </a:tr>
              <a:tr h="234144">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ブレイクアウトセッションの参加</a:t>
                      </a:r>
                    </a:p>
                  </a:txBody>
                  <a:tcPr marL="5319" marR="5319" marT="5319" marB="0" anchor="ctr">
                    <a:lnL w="6350" cap="flat" cmpd="sng" algn="ctr">
                      <a:solidFill>
                        <a:srgbClr val="000000"/>
                      </a:solidFill>
                      <a:prstDash val="dot"/>
                      <a:round/>
                      <a:headEnd type="none" w="med" len="med"/>
                      <a:tailEnd type="none" w="med" len="med"/>
                    </a:lnL>
                    <a:lnR w="6350" cap="flat" cmpd="sng" algn="ctr">
                      <a:solidFill>
                        <a:sysClr val="windowText" lastClr="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ysClr val="windowText" lastClr="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346" rtl="0" eaLnBrk="1" latinLnBrk="0" hangingPunct="1">
                        <a:defRPr kumimoji="1" sz="1867" kern="1200">
                          <a:solidFill>
                            <a:schemeClr val="tx1"/>
                          </a:solidFill>
                          <a:latin typeface="游ゴシック" panose="020F0502020204030204"/>
                        </a:defRPr>
                      </a:lvl1pPr>
                      <a:lvl2pPr marL="457170" algn="l" defTabSz="914346" rtl="0" eaLnBrk="1" latinLnBrk="0" hangingPunct="1">
                        <a:defRPr kumimoji="1" sz="1867" kern="1200">
                          <a:solidFill>
                            <a:schemeClr val="tx1"/>
                          </a:solidFill>
                          <a:latin typeface="游ゴシック" panose="020F0502020204030204"/>
                        </a:defRPr>
                      </a:lvl2pPr>
                      <a:lvl3pPr marL="914346" algn="l" defTabSz="914346" rtl="0" eaLnBrk="1" latinLnBrk="0" hangingPunct="1">
                        <a:defRPr kumimoji="1" sz="1867" kern="1200">
                          <a:solidFill>
                            <a:schemeClr val="tx1"/>
                          </a:solidFill>
                          <a:latin typeface="游ゴシック" panose="020F0502020204030204"/>
                        </a:defRPr>
                      </a:lvl3pPr>
                      <a:lvl4pPr marL="1371519" algn="l" defTabSz="914346" rtl="0" eaLnBrk="1" latinLnBrk="0" hangingPunct="1">
                        <a:defRPr kumimoji="1" sz="1867" kern="1200">
                          <a:solidFill>
                            <a:schemeClr val="tx1"/>
                          </a:solidFill>
                          <a:latin typeface="游ゴシック" panose="020F0502020204030204"/>
                        </a:defRPr>
                      </a:lvl4pPr>
                      <a:lvl5pPr marL="1828694" algn="l" defTabSz="914346" rtl="0" eaLnBrk="1" latinLnBrk="0" hangingPunct="1">
                        <a:defRPr kumimoji="1" sz="1867" kern="1200">
                          <a:solidFill>
                            <a:schemeClr val="tx1"/>
                          </a:solidFill>
                          <a:latin typeface="游ゴシック" panose="020F0502020204030204"/>
                        </a:defRPr>
                      </a:lvl5pPr>
                      <a:lvl6pPr marL="2285864" algn="l" defTabSz="914346" rtl="0" eaLnBrk="1" latinLnBrk="0" hangingPunct="1">
                        <a:defRPr kumimoji="1" sz="1867" kern="1200">
                          <a:solidFill>
                            <a:schemeClr val="tx1"/>
                          </a:solidFill>
                          <a:latin typeface="游ゴシック" panose="020F0502020204030204"/>
                        </a:defRPr>
                      </a:lvl6pPr>
                      <a:lvl7pPr marL="2743041" algn="l" defTabSz="914346" rtl="0" eaLnBrk="1" latinLnBrk="0" hangingPunct="1">
                        <a:defRPr kumimoji="1" sz="1867" kern="1200">
                          <a:solidFill>
                            <a:schemeClr val="tx1"/>
                          </a:solidFill>
                          <a:latin typeface="游ゴシック" panose="020F0502020204030204"/>
                        </a:defRPr>
                      </a:lvl7pPr>
                      <a:lvl8pPr marL="3200213" algn="l" defTabSz="914346" rtl="0" eaLnBrk="1" latinLnBrk="0" hangingPunct="1">
                        <a:defRPr kumimoji="1" sz="1867" kern="1200">
                          <a:solidFill>
                            <a:schemeClr val="tx1"/>
                          </a:solidFill>
                          <a:latin typeface="游ゴシック" panose="020F0502020204030204"/>
                        </a:defRPr>
                      </a:lvl8pPr>
                      <a:lvl9pPr marL="3657389" algn="l" defTabSz="914346" rtl="0" eaLnBrk="1" latinLnBrk="0" hangingPunct="1">
                        <a:defRPr kumimoji="1" sz="1867" kern="1200">
                          <a:solidFill>
                            <a:schemeClr val="tx1"/>
                          </a:solidFill>
                          <a:latin typeface="游ゴシック" panose="020F0502020204030204"/>
                        </a:defRPr>
                      </a:lvl9pPr>
                    </a:lstStyle>
                    <a:p>
                      <a:pPr algn="ct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319" marR="5319" marT="531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412691"/>
                  </a:ext>
                </a:extLst>
              </a:tr>
            </a:tbl>
          </a:graphicData>
        </a:graphic>
      </p:graphicFrame>
    </p:spTree>
    <p:extLst>
      <p:ext uri="{BB962C8B-B14F-4D97-AF65-F5344CB8AC3E}">
        <p14:creationId xmlns:p14="http://schemas.microsoft.com/office/powerpoint/2010/main" val="1524023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3EEF8-01E5-4CE6-A6B7-EA24D958726E}"/>
              </a:ext>
            </a:extLst>
          </p:cNvPr>
          <p:cNvSpPr txBox="1"/>
          <p:nvPr/>
        </p:nvSpPr>
        <p:spPr>
          <a:xfrm>
            <a:off x="0" y="1460664"/>
            <a:ext cx="11338360" cy="1938992"/>
          </a:xfrm>
          <a:prstGeom prst="rect">
            <a:avLst/>
          </a:prstGeom>
          <a:noFill/>
        </p:spPr>
        <p:txBody>
          <a:bodyPr wrap="none"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先生：自席、講義室</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生徒：自宅</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参加方法：全員、別々の場所で</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、スマホ、タブレットを使い参加</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講義形式：主に先生から生徒への一方向の授業</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必要になるもの：</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Webex Meetings(or Events)</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、デバイス（</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スマホ</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タブレット</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専用機</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endPar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p:txBody>
      </p:sp>
      <p:pic>
        <p:nvPicPr>
          <p:cNvPr id="5" name="Picture 4" descr="A picture containing bed, room&#10;&#10;Description automatically generated">
            <a:extLst>
              <a:ext uri="{FF2B5EF4-FFF2-40B4-BE49-F238E27FC236}">
                <a16:creationId xmlns:a16="http://schemas.microsoft.com/office/drawing/2014/main" id="{8A70463E-1363-45C6-9674-C3C3672CB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61" y="3554464"/>
            <a:ext cx="6859865" cy="3056409"/>
          </a:xfrm>
          <a:prstGeom prst="rect">
            <a:avLst/>
          </a:prstGeom>
        </p:spPr>
      </p:pic>
      <p:pic>
        <p:nvPicPr>
          <p:cNvPr id="7" name="Picture 6">
            <a:extLst>
              <a:ext uri="{FF2B5EF4-FFF2-40B4-BE49-F238E27FC236}">
                <a16:creationId xmlns:a16="http://schemas.microsoft.com/office/drawing/2014/main" id="{ECD82438-1A53-4D74-B5AC-2759BC2CDF8C}"/>
              </a:ext>
            </a:extLst>
          </p:cNvPr>
          <p:cNvPicPr>
            <a:picLocks noChangeAspect="1"/>
          </p:cNvPicPr>
          <p:nvPr/>
        </p:nvPicPr>
        <p:blipFill>
          <a:blip r:embed="rId3"/>
          <a:stretch>
            <a:fillRect/>
          </a:stretch>
        </p:blipFill>
        <p:spPr>
          <a:xfrm>
            <a:off x="7476445" y="3554461"/>
            <a:ext cx="4375129" cy="3086395"/>
          </a:xfrm>
          <a:prstGeom prst="rect">
            <a:avLst/>
          </a:prstGeom>
        </p:spPr>
      </p:pic>
      <p:sp>
        <p:nvSpPr>
          <p:cNvPr id="8" name="Title 1">
            <a:extLst>
              <a:ext uri="{FF2B5EF4-FFF2-40B4-BE49-F238E27FC236}">
                <a16:creationId xmlns:a16="http://schemas.microsoft.com/office/drawing/2014/main" id="{46682DAA-7A63-4197-8D3F-922A1DB8DED1}"/>
              </a:ext>
            </a:extLst>
          </p:cNvPr>
          <p:cNvSpPr txBox="1">
            <a:spLocks/>
          </p:cNvSpPr>
          <p:nvPr/>
        </p:nvSpPr>
        <p:spPr>
          <a:xfrm>
            <a:off x="0" y="-5"/>
            <a:ext cx="12192000" cy="1343761"/>
          </a:xfrm>
          <a:prstGeom prst="rect">
            <a:avLst/>
          </a:prstGeom>
          <a:solidFill>
            <a:schemeClr val="tx2">
              <a:lumMod val="50000"/>
            </a:schemeClr>
          </a:solidFill>
        </p:spPr>
        <p:txBody>
          <a:bodyPr anchor="ctr"/>
          <a:lstStyle>
            <a:lvl1pPr algn="l" defTabSz="914400" rtl="0" eaLnBrk="1" latinLnBrk="0" hangingPunct="1">
              <a:lnSpc>
                <a:spcPct val="90000"/>
              </a:lnSpc>
              <a:spcBef>
                <a:spcPct val="0"/>
              </a:spcBef>
              <a:buNone/>
              <a:defRPr sz="4400" b="0" i="0" kern="1200">
                <a:solidFill>
                  <a:schemeClr val="accent1"/>
                </a:solidFill>
                <a:latin typeface="CiscoSansTT ExtraLight" panose="020B0303020201020303" pitchFamily="34" charset="0"/>
                <a:ea typeface="+mj-ea"/>
                <a:cs typeface="CiscoSansTT ExtraLight" panose="020B0303020201020303" pitchFamily="34" charset="0"/>
              </a:defRPr>
            </a:lvl1pPr>
          </a:lstStyle>
          <a:p>
            <a:pPr marL="0" marR="0" lvl="0" indent="0" algn="ctr" defTabSz="1219110" rtl="0" eaLnBrk="1" fontAlgn="auto" latinLnBrk="0" hangingPunct="1">
              <a:lnSpc>
                <a:spcPct val="90000"/>
              </a:lnSpc>
              <a:spcBef>
                <a:spcPct val="0"/>
              </a:spcBef>
              <a:spcAft>
                <a:spcPts val="0"/>
              </a:spcAft>
              <a:buClrTx/>
              <a:buSzTx/>
              <a:buFontTx/>
              <a:buNone/>
              <a:tabLst/>
              <a:defRPr/>
            </a:pPr>
            <a:r>
              <a:rPr kumimoji="1" lang="ja-JP" altLang="en-US"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rPr>
              <a:t>オンライン授業その１　みんな遠隔</a:t>
            </a:r>
            <a:endParaRPr kumimoji="1" lang="en-US" altLang="ja-JP"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endParaRPr>
          </a:p>
        </p:txBody>
      </p:sp>
    </p:spTree>
    <p:extLst>
      <p:ext uri="{BB962C8B-B14F-4D97-AF65-F5344CB8AC3E}">
        <p14:creationId xmlns:p14="http://schemas.microsoft.com/office/powerpoint/2010/main" val="192592694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3EEF8-01E5-4CE6-A6B7-EA24D958726E}"/>
              </a:ext>
            </a:extLst>
          </p:cNvPr>
          <p:cNvSpPr txBox="1"/>
          <p:nvPr/>
        </p:nvSpPr>
        <p:spPr>
          <a:xfrm>
            <a:off x="289082" y="1460666"/>
            <a:ext cx="11902919" cy="1938992"/>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先生：講義室</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生徒：講義室または自宅</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参加方法：講義室にこれない学生は</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やスマホで映像を見る</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講義形式：一方向・インタラクティブ・グループワーク</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利用するもの：</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Webex Events + Cisco Webex Room</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 </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デバイス（</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スマホ</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タブレット</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p>
        </p:txBody>
      </p:sp>
      <p:pic>
        <p:nvPicPr>
          <p:cNvPr id="2" name="Picture 1">
            <a:extLst>
              <a:ext uri="{FF2B5EF4-FFF2-40B4-BE49-F238E27FC236}">
                <a16:creationId xmlns:a16="http://schemas.microsoft.com/office/drawing/2014/main" id="{24312CF6-9D07-4641-985A-CD7568F4AAF7}"/>
              </a:ext>
            </a:extLst>
          </p:cNvPr>
          <p:cNvPicPr>
            <a:picLocks noChangeAspect="1"/>
          </p:cNvPicPr>
          <p:nvPr/>
        </p:nvPicPr>
        <p:blipFill>
          <a:blip r:embed="rId2"/>
          <a:stretch>
            <a:fillRect/>
          </a:stretch>
        </p:blipFill>
        <p:spPr>
          <a:xfrm>
            <a:off x="527721" y="3774652"/>
            <a:ext cx="6146211" cy="2752848"/>
          </a:xfrm>
          <a:prstGeom prst="rect">
            <a:avLst/>
          </a:prstGeom>
        </p:spPr>
      </p:pic>
      <p:pic>
        <p:nvPicPr>
          <p:cNvPr id="4" name="Picture 3">
            <a:extLst>
              <a:ext uri="{FF2B5EF4-FFF2-40B4-BE49-F238E27FC236}">
                <a16:creationId xmlns:a16="http://schemas.microsoft.com/office/drawing/2014/main" id="{5ECA1CCD-43D0-4493-AE23-C7764E1422C4}"/>
              </a:ext>
            </a:extLst>
          </p:cNvPr>
          <p:cNvPicPr>
            <a:picLocks noChangeAspect="1"/>
          </p:cNvPicPr>
          <p:nvPr/>
        </p:nvPicPr>
        <p:blipFill>
          <a:blip r:embed="rId3"/>
          <a:stretch>
            <a:fillRect/>
          </a:stretch>
        </p:blipFill>
        <p:spPr>
          <a:xfrm>
            <a:off x="8601699" y="3774652"/>
            <a:ext cx="3062580" cy="2752848"/>
          </a:xfrm>
          <a:prstGeom prst="rect">
            <a:avLst/>
          </a:prstGeom>
        </p:spPr>
      </p:pic>
      <p:sp>
        <p:nvSpPr>
          <p:cNvPr id="6" name="Arrow: Left-Right 5">
            <a:extLst>
              <a:ext uri="{FF2B5EF4-FFF2-40B4-BE49-F238E27FC236}">
                <a16:creationId xmlns:a16="http://schemas.microsoft.com/office/drawing/2014/main" id="{4DA3EC50-0E33-4BC1-B75E-AD54ECBD79E9}"/>
              </a:ext>
            </a:extLst>
          </p:cNvPr>
          <p:cNvSpPr/>
          <p:nvPr/>
        </p:nvSpPr>
        <p:spPr>
          <a:xfrm>
            <a:off x="6489942" y="3918858"/>
            <a:ext cx="2111759" cy="617517"/>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005073"/>
              </a:solidFill>
              <a:effectLst/>
              <a:uLnTx/>
              <a:uFillTx/>
              <a:latin typeface="CiscoSansTT ExtraLight"/>
              <a:ea typeface="+mn-ea"/>
              <a:cs typeface="+mn-cs"/>
            </a:endParaRPr>
          </a:p>
        </p:txBody>
      </p:sp>
      <p:pic>
        <p:nvPicPr>
          <p:cNvPr id="7" name="Picture 50" descr="Picture 50">
            <a:extLst>
              <a:ext uri="{FF2B5EF4-FFF2-40B4-BE49-F238E27FC236}">
                <a16:creationId xmlns:a16="http://schemas.microsoft.com/office/drawing/2014/main" id="{4FBF61C1-563B-4E57-9DD2-826346CAECF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015625" y="3695962"/>
            <a:ext cx="1060387" cy="1063308"/>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cubicBezTo>
                  <a:pt x="4842" y="0"/>
                  <a:pt x="0" y="4829"/>
                  <a:pt x="0" y="10793"/>
                </a:cubicBezTo>
                <a:cubicBezTo>
                  <a:pt x="0" y="16757"/>
                  <a:pt x="4842" y="21600"/>
                  <a:pt x="10807" y="21600"/>
                </a:cubicBezTo>
                <a:cubicBezTo>
                  <a:pt x="16773" y="21600"/>
                  <a:pt x="21600" y="16757"/>
                  <a:pt x="21600" y="10793"/>
                </a:cubicBezTo>
                <a:cubicBezTo>
                  <a:pt x="21600" y="4829"/>
                  <a:pt x="16773" y="0"/>
                  <a:pt x="10807" y="0"/>
                </a:cubicBezTo>
                <a:close/>
              </a:path>
            </a:pathLst>
          </a:custGeom>
          <a:ln w="12700">
            <a:miter lim="400000"/>
          </a:ln>
        </p:spPr>
      </p:pic>
      <p:sp>
        <p:nvSpPr>
          <p:cNvPr id="9" name="Title 1">
            <a:extLst>
              <a:ext uri="{FF2B5EF4-FFF2-40B4-BE49-F238E27FC236}">
                <a16:creationId xmlns:a16="http://schemas.microsoft.com/office/drawing/2014/main" id="{54AD5A28-0C9E-4A25-9214-DDE02420228B}"/>
              </a:ext>
            </a:extLst>
          </p:cNvPr>
          <p:cNvSpPr txBox="1">
            <a:spLocks/>
          </p:cNvSpPr>
          <p:nvPr/>
        </p:nvSpPr>
        <p:spPr>
          <a:xfrm>
            <a:off x="0" y="-5"/>
            <a:ext cx="12192000" cy="1343761"/>
          </a:xfrm>
          <a:prstGeom prst="rect">
            <a:avLst/>
          </a:prstGeom>
          <a:solidFill>
            <a:schemeClr val="tx2">
              <a:lumMod val="50000"/>
            </a:schemeClr>
          </a:solidFill>
        </p:spPr>
        <p:txBody>
          <a:bodyPr anchor="ctr"/>
          <a:lstStyle>
            <a:lvl1pPr algn="l" defTabSz="914400" rtl="0" eaLnBrk="1" latinLnBrk="0" hangingPunct="1">
              <a:lnSpc>
                <a:spcPct val="90000"/>
              </a:lnSpc>
              <a:spcBef>
                <a:spcPct val="0"/>
              </a:spcBef>
              <a:buNone/>
              <a:defRPr sz="4400" b="0" i="0" kern="1200">
                <a:solidFill>
                  <a:schemeClr val="accent1"/>
                </a:solidFill>
                <a:latin typeface="CiscoSansTT ExtraLight" panose="020B0303020201020303" pitchFamily="34" charset="0"/>
                <a:ea typeface="+mj-ea"/>
                <a:cs typeface="CiscoSansTT ExtraLight" panose="020B0303020201020303" pitchFamily="34" charset="0"/>
              </a:defRPr>
            </a:lvl1pPr>
          </a:lstStyle>
          <a:p>
            <a:pPr marL="0" marR="0" lvl="0" indent="0" algn="ctr" defTabSz="1219110" rtl="0" eaLnBrk="1" fontAlgn="auto" latinLnBrk="0" hangingPunct="1">
              <a:lnSpc>
                <a:spcPct val="90000"/>
              </a:lnSpc>
              <a:spcBef>
                <a:spcPct val="0"/>
              </a:spcBef>
              <a:spcAft>
                <a:spcPts val="0"/>
              </a:spcAft>
              <a:buClrTx/>
              <a:buSzTx/>
              <a:buFontTx/>
              <a:buNone/>
              <a:tabLst/>
              <a:defRPr/>
            </a:pPr>
            <a:r>
              <a:rPr kumimoji="1" lang="ja-JP" altLang="en-US"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rPr>
              <a:t>オンライン授業その２　講義室＋遠隔</a:t>
            </a:r>
            <a:endParaRPr kumimoji="1" lang="en-US" altLang="ja-JP"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endParaRPr>
          </a:p>
        </p:txBody>
      </p:sp>
    </p:spTree>
    <p:extLst>
      <p:ext uri="{BB962C8B-B14F-4D97-AF65-F5344CB8AC3E}">
        <p14:creationId xmlns:p14="http://schemas.microsoft.com/office/powerpoint/2010/main" val="17659673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3EEF8-01E5-4CE6-A6B7-EA24D958726E}"/>
              </a:ext>
            </a:extLst>
          </p:cNvPr>
          <p:cNvSpPr txBox="1"/>
          <p:nvPr/>
        </p:nvSpPr>
        <p:spPr>
          <a:xfrm>
            <a:off x="289082" y="1460666"/>
            <a:ext cx="11902919" cy="1938992"/>
          </a:xfrm>
          <a:prstGeom prst="rect">
            <a:avLst/>
          </a:prstGeom>
          <a:no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先生：講堂</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生徒：講堂、講義室、フリースペース、自宅</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参加方法：生徒は好きな場所を選んで参加をする</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講義形式：一方向・インタラクティブ・グループワーク</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利用するもの：</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Webex Events + Cisco Webex Room</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 </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デバイス（</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スマホ</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タブレット</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p>
        </p:txBody>
      </p:sp>
      <p:pic>
        <p:nvPicPr>
          <p:cNvPr id="5" name="Picture 4">
            <a:extLst>
              <a:ext uri="{FF2B5EF4-FFF2-40B4-BE49-F238E27FC236}">
                <a16:creationId xmlns:a16="http://schemas.microsoft.com/office/drawing/2014/main" id="{E9126685-3D04-4DA6-938E-C7F7057A00BB}"/>
              </a:ext>
            </a:extLst>
          </p:cNvPr>
          <p:cNvPicPr>
            <a:picLocks noChangeAspect="1"/>
          </p:cNvPicPr>
          <p:nvPr/>
        </p:nvPicPr>
        <p:blipFill>
          <a:blip r:embed="rId2"/>
          <a:stretch>
            <a:fillRect/>
          </a:stretch>
        </p:blipFill>
        <p:spPr>
          <a:xfrm>
            <a:off x="445683" y="3746132"/>
            <a:ext cx="6739237" cy="2781368"/>
          </a:xfrm>
          <a:prstGeom prst="rect">
            <a:avLst/>
          </a:prstGeom>
        </p:spPr>
      </p:pic>
      <p:sp>
        <p:nvSpPr>
          <p:cNvPr id="6" name="Arrow: Left-Right 5">
            <a:extLst>
              <a:ext uri="{FF2B5EF4-FFF2-40B4-BE49-F238E27FC236}">
                <a16:creationId xmlns:a16="http://schemas.microsoft.com/office/drawing/2014/main" id="{4DA3EC50-0E33-4BC1-B75E-AD54ECBD79E9}"/>
              </a:ext>
            </a:extLst>
          </p:cNvPr>
          <p:cNvSpPr/>
          <p:nvPr/>
        </p:nvSpPr>
        <p:spPr>
          <a:xfrm>
            <a:off x="6819810" y="4879666"/>
            <a:ext cx="2111759" cy="617517"/>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005073"/>
              </a:solidFill>
              <a:effectLst/>
              <a:uLnTx/>
              <a:uFillTx/>
              <a:latin typeface="CiscoSansTT ExtraLight"/>
              <a:ea typeface="+mn-ea"/>
              <a:cs typeface="+mn-cs"/>
            </a:endParaRPr>
          </a:p>
        </p:txBody>
      </p:sp>
      <p:pic>
        <p:nvPicPr>
          <p:cNvPr id="7" name="Picture 50" descr="Picture 50">
            <a:extLst>
              <a:ext uri="{FF2B5EF4-FFF2-40B4-BE49-F238E27FC236}">
                <a16:creationId xmlns:a16="http://schemas.microsoft.com/office/drawing/2014/main" id="{4FBF61C1-563B-4E57-9DD2-826346CAECF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345495" y="4605163"/>
            <a:ext cx="1060387" cy="1063308"/>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cubicBezTo>
                  <a:pt x="4842" y="0"/>
                  <a:pt x="0" y="4829"/>
                  <a:pt x="0" y="10793"/>
                </a:cubicBezTo>
                <a:cubicBezTo>
                  <a:pt x="0" y="16757"/>
                  <a:pt x="4842" y="21600"/>
                  <a:pt x="10807" y="21600"/>
                </a:cubicBezTo>
                <a:cubicBezTo>
                  <a:pt x="16773" y="21600"/>
                  <a:pt x="21600" y="16757"/>
                  <a:pt x="21600" y="10793"/>
                </a:cubicBezTo>
                <a:cubicBezTo>
                  <a:pt x="21600" y="4829"/>
                  <a:pt x="16773" y="0"/>
                  <a:pt x="10807" y="0"/>
                </a:cubicBezTo>
                <a:close/>
              </a:path>
            </a:pathLst>
          </a:custGeom>
          <a:ln w="12700">
            <a:miter lim="400000"/>
          </a:ln>
        </p:spPr>
      </p:pic>
      <p:pic>
        <p:nvPicPr>
          <p:cNvPr id="12" name="Picture 11">
            <a:extLst>
              <a:ext uri="{FF2B5EF4-FFF2-40B4-BE49-F238E27FC236}">
                <a16:creationId xmlns:a16="http://schemas.microsoft.com/office/drawing/2014/main" id="{30822C6F-C6C9-4D32-B3FB-F059B03DB9AB}"/>
              </a:ext>
            </a:extLst>
          </p:cNvPr>
          <p:cNvPicPr>
            <a:picLocks noChangeAspect="1"/>
          </p:cNvPicPr>
          <p:nvPr/>
        </p:nvPicPr>
        <p:blipFill>
          <a:blip r:embed="rId4"/>
          <a:stretch>
            <a:fillRect/>
          </a:stretch>
        </p:blipFill>
        <p:spPr>
          <a:xfrm>
            <a:off x="9631244" y="5136817"/>
            <a:ext cx="1706947" cy="1534316"/>
          </a:xfrm>
          <a:prstGeom prst="rect">
            <a:avLst/>
          </a:prstGeom>
        </p:spPr>
      </p:pic>
      <p:pic>
        <p:nvPicPr>
          <p:cNvPr id="14" name="Picture 13">
            <a:extLst>
              <a:ext uri="{FF2B5EF4-FFF2-40B4-BE49-F238E27FC236}">
                <a16:creationId xmlns:a16="http://schemas.microsoft.com/office/drawing/2014/main" id="{9153B698-F8D0-489D-94A0-63AE5F6EAB7A}"/>
              </a:ext>
            </a:extLst>
          </p:cNvPr>
          <p:cNvPicPr>
            <a:picLocks noChangeAspect="1"/>
          </p:cNvPicPr>
          <p:nvPr/>
        </p:nvPicPr>
        <p:blipFill>
          <a:blip r:embed="rId5"/>
          <a:stretch>
            <a:fillRect/>
          </a:stretch>
        </p:blipFill>
        <p:spPr>
          <a:xfrm>
            <a:off x="8852102" y="3764688"/>
            <a:ext cx="3185767" cy="1212093"/>
          </a:xfrm>
          <a:prstGeom prst="rect">
            <a:avLst/>
          </a:prstGeom>
        </p:spPr>
      </p:pic>
      <p:sp>
        <p:nvSpPr>
          <p:cNvPr id="10" name="Title 1">
            <a:extLst>
              <a:ext uri="{FF2B5EF4-FFF2-40B4-BE49-F238E27FC236}">
                <a16:creationId xmlns:a16="http://schemas.microsoft.com/office/drawing/2014/main" id="{1F083057-BF0B-44E5-983E-F52367EE2DB6}"/>
              </a:ext>
            </a:extLst>
          </p:cNvPr>
          <p:cNvSpPr txBox="1">
            <a:spLocks/>
          </p:cNvSpPr>
          <p:nvPr/>
        </p:nvSpPr>
        <p:spPr>
          <a:xfrm>
            <a:off x="0" y="-5"/>
            <a:ext cx="12192000" cy="1343761"/>
          </a:xfrm>
          <a:prstGeom prst="rect">
            <a:avLst/>
          </a:prstGeom>
          <a:solidFill>
            <a:schemeClr val="tx2">
              <a:lumMod val="50000"/>
            </a:schemeClr>
          </a:solidFill>
        </p:spPr>
        <p:txBody>
          <a:bodyPr anchor="ctr"/>
          <a:lstStyle>
            <a:lvl1pPr algn="l" defTabSz="914400" rtl="0" eaLnBrk="1" latinLnBrk="0" hangingPunct="1">
              <a:lnSpc>
                <a:spcPct val="90000"/>
              </a:lnSpc>
              <a:spcBef>
                <a:spcPct val="0"/>
              </a:spcBef>
              <a:buNone/>
              <a:defRPr sz="4400" b="0" i="0" kern="1200">
                <a:solidFill>
                  <a:schemeClr val="accent1"/>
                </a:solidFill>
                <a:latin typeface="CiscoSansTT ExtraLight" panose="020B0303020201020303" pitchFamily="34" charset="0"/>
                <a:ea typeface="+mj-ea"/>
                <a:cs typeface="CiscoSansTT ExtraLight" panose="020B0303020201020303" pitchFamily="34" charset="0"/>
              </a:defRPr>
            </a:lvl1pPr>
          </a:lstStyle>
          <a:p>
            <a:pPr marL="0" marR="0" lvl="0" indent="0" algn="ctr" defTabSz="1219110" rtl="0" eaLnBrk="1" fontAlgn="auto" latinLnBrk="0" hangingPunct="1">
              <a:lnSpc>
                <a:spcPct val="90000"/>
              </a:lnSpc>
              <a:spcBef>
                <a:spcPct val="0"/>
              </a:spcBef>
              <a:spcAft>
                <a:spcPts val="0"/>
              </a:spcAft>
              <a:buClrTx/>
              <a:buSzTx/>
              <a:buFontTx/>
              <a:buNone/>
              <a:tabLst/>
              <a:defRPr/>
            </a:pPr>
            <a:r>
              <a:rPr kumimoji="1" lang="ja-JP" altLang="en-US"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rPr>
              <a:t>オンライン授業その３　大規模講義室＋遠隔</a:t>
            </a:r>
            <a:endParaRPr kumimoji="1" lang="en-US" altLang="ja-JP"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endParaRPr>
          </a:p>
        </p:txBody>
      </p:sp>
    </p:spTree>
    <p:extLst>
      <p:ext uri="{BB962C8B-B14F-4D97-AF65-F5344CB8AC3E}">
        <p14:creationId xmlns:p14="http://schemas.microsoft.com/office/powerpoint/2010/main" val="307903221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3EEF8-01E5-4CE6-A6B7-EA24D958726E}"/>
              </a:ext>
            </a:extLst>
          </p:cNvPr>
          <p:cNvSpPr txBox="1"/>
          <p:nvPr/>
        </p:nvSpPr>
        <p:spPr>
          <a:xfrm>
            <a:off x="289082" y="1460665"/>
            <a:ext cx="12048491" cy="1938992"/>
          </a:xfrm>
          <a:prstGeom prst="rect">
            <a:avLst/>
          </a:prstGeom>
          <a:noFill/>
        </p:spPr>
        <p:txBody>
          <a:bodyPr wrap="none"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先生：講義室</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生徒：講義室または自宅</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参加方法：講義室にこれない学生は</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やスマホで映像を見る</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講義形式：インタラクティブ・グループワーク</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必要になるもの：</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 Webex Meetings + Cisco Webex Room</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 </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デバイス（</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スマホ</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タブレット</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endPar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p:txBody>
      </p:sp>
      <p:pic>
        <p:nvPicPr>
          <p:cNvPr id="7" name="Picture 6">
            <a:extLst>
              <a:ext uri="{FF2B5EF4-FFF2-40B4-BE49-F238E27FC236}">
                <a16:creationId xmlns:a16="http://schemas.microsoft.com/office/drawing/2014/main" id="{C708D4F7-75E6-46E9-BF4B-5CB5838979E0}"/>
              </a:ext>
            </a:extLst>
          </p:cNvPr>
          <p:cNvPicPr>
            <a:picLocks noChangeAspect="1"/>
          </p:cNvPicPr>
          <p:nvPr/>
        </p:nvPicPr>
        <p:blipFill>
          <a:blip r:embed="rId2"/>
          <a:stretch>
            <a:fillRect/>
          </a:stretch>
        </p:blipFill>
        <p:spPr>
          <a:xfrm>
            <a:off x="8963237" y="3982075"/>
            <a:ext cx="2407619" cy="2164125"/>
          </a:xfrm>
          <a:prstGeom prst="rect">
            <a:avLst/>
          </a:prstGeom>
        </p:spPr>
      </p:pic>
      <p:sp>
        <p:nvSpPr>
          <p:cNvPr id="8" name="Arrow: Left-Right 7">
            <a:extLst>
              <a:ext uri="{FF2B5EF4-FFF2-40B4-BE49-F238E27FC236}">
                <a16:creationId xmlns:a16="http://schemas.microsoft.com/office/drawing/2014/main" id="{855A468B-24A6-4696-B480-1106F40E4BC8}"/>
              </a:ext>
            </a:extLst>
          </p:cNvPr>
          <p:cNvSpPr/>
          <p:nvPr/>
        </p:nvSpPr>
        <p:spPr>
          <a:xfrm>
            <a:off x="6650518" y="4842318"/>
            <a:ext cx="2111759" cy="617517"/>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005073"/>
              </a:solidFill>
              <a:effectLst/>
              <a:uLnTx/>
              <a:uFillTx/>
              <a:latin typeface="CiscoSansTT ExtraLight"/>
              <a:ea typeface="+mn-ea"/>
              <a:cs typeface="+mn-cs"/>
            </a:endParaRPr>
          </a:p>
        </p:txBody>
      </p:sp>
      <p:pic>
        <p:nvPicPr>
          <p:cNvPr id="9" name="Picture 50" descr="Picture 50">
            <a:extLst>
              <a:ext uri="{FF2B5EF4-FFF2-40B4-BE49-F238E27FC236}">
                <a16:creationId xmlns:a16="http://schemas.microsoft.com/office/drawing/2014/main" id="{1F832E49-1ED1-4F8F-A607-E299005FBAE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87909" y="4619423"/>
            <a:ext cx="1060387" cy="1063308"/>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cubicBezTo>
                  <a:pt x="4842" y="0"/>
                  <a:pt x="0" y="4829"/>
                  <a:pt x="0" y="10793"/>
                </a:cubicBezTo>
                <a:cubicBezTo>
                  <a:pt x="0" y="16757"/>
                  <a:pt x="4842" y="21600"/>
                  <a:pt x="10807" y="21600"/>
                </a:cubicBezTo>
                <a:cubicBezTo>
                  <a:pt x="16773" y="21600"/>
                  <a:pt x="21600" y="16757"/>
                  <a:pt x="21600" y="10793"/>
                </a:cubicBezTo>
                <a:cubicBezTo>
                  <a:pt x="21600" y="4829"/>
                  <a:pt x="16773" y="0"/>
                  <a:pt x="10807" y="0"/>
                </a:cubicBezTo>
                <a:close/>
              </a:path>
            </a:pathLst>
          </a:custGeom>
          <a:ln w="12700">
            <a:miter lim="400000"/>
          </a:ln>
        </p:spPr>
      </p:pic>
      <p:pic>
        <p:nvPicPr>
          <p:cNvPr id="5" name="図 4" descr="グリーン, 屋内, テーブル, 椅子 が含まれている画像&#10;&#10;自動的に生成された説明">
            <a:extLst>
              <a:ext uri="{FF2B5EF4-FFF2-40B4-BE49-F238E27FC236}">
                <a16:creationId xmlns:a16="http://schemas.microsoft.com/office/drawing/2014/main" id="{8C41974D-6F76-4FA7-9284-8B56B0B6A2B0}"/>
              </a:ext>
            </a:extLst>
          </p:cNvPr>
          <p:cNvPicPr>
            <a:picLocks noChangeAspect="1"/>
          </p:cNvPicPr>
          <p:nvPr/>
        </p:nvPicPr>
        <p:blipFill>
          <a:blip r:embed="rId4"/>
          <a:stretch>
            <a:fillRect/>
          </a:stretch>
        </p:blipFill>
        <p:spPr>
          <a:xfrm>
            <a:off x="553317" y="3598201"/>
            <a:ext cx="5752817" cy="2836335"/>
          </a:xfrm>
          <a:prstGeom prst="rect">
            <a:avLst/>
          </a:prstGeom>
        </p:spPr>
      </p:pic>
      <p:sp>
        <p:nvSpPr>
          <p:cNvPr id="12" name="Title 1">
            <a:extLst>
              <a:ext uri="{FF2B5EF4-FFF2-40B4-BE49-F238E27FC236}">
                <a16:creationId xmlns:a16="http://schemas.microsoft.com/office/drawing/2014/main" id="{72905BBF-941C-4D20-B8C2-408665FDC73F}"/>
              </a:ext>
            </a:extLst>
          </p:cNvPr>
          <p:cNvSpPr txBox="1">
            <a:spLocks/>
          </p:cNvSpPr>
          <p:nvPr/>
        </p:nvSpPr>
        <p:spPr>
          <a:xfrm>
            <a:off x="0" y="-5"/>
            <a:ext cx="12192000" cy="1343761"/>
          </a:xfrm>
          <a:prstGeom prst="rect">
            <a:avLst/>
          </a:prstGeom>
          <a:solidFill>
            <a:schemeClr val="tx2">
              <a:lumMod val="50000"/>
            </a:schemeClr>
          </a:solidFill>
        </p:spPr>
        <p:txBody>
          <a:bodyPr anchor="ctr"/>
          <a:lstStyle>
            <a:lvl1pPr algn="l" defTabSz="914400" rtl="0" eaLnBrk="1" latinLnBrk="0" hangingPunct="1">
              <a:lnSpc>
                <a:spcPct val="90000"/>
              </a:lnSpc>
              <a:spcBef>
                <a:spcPct val="0"/>
              </a:spcBef>
              <a:buNone/>
              <a:defRPr sz="4400" b="0" i="0" kern="1200">
                <a:solidFill>
                  <a:schemeClr val="accent1"/>
                </a:solidFill>
                <a:latin typeface="CiscoSansTT ExtraLight" panose="020B0303020201020303" pitchFamily="34" charset="0"/>
                <a:ea typeface="+mj-ea"/>
                <a:cs typeface="CiscoSansTT ExtraLight" panose="020B0303020201020303" pitchFamily="34" charset="0"/>
              </a:defRPr>
            </a:lvl1pPr>
          </a:lstStyle>
          <a:p>
            <a:pPr marL="0" marR="0" lvl="0" indent="0" algn="ctr" defTabSz="1219110" rtl="0" eaLnBrk="1" fontAlgn="auto" latinLnBrk="0" hangingPunct="1">
              <a:lnSpc>
                <a:spcPct val="90000"/>
              </a:lnSpc>
              <a:spcBef>
                <a:spcPct val="0"/>
              </a:spcBef>
              <a:spcAft>
                <a:spcPts val="0"/>
              </a:spcAft>
              <a:buClrTx/>
              <a:buSzTx/>
              <a:buFontTx/>
              <a:buNone/>
              <a:tabLst/>
              <a:defRPr/>
            </a:pPr>
            <a:r>
              <a:rPr kumimoji="1" lang="ja-JP" altLang="en-US"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rPr>
              <a:t>オンライン授業その４　ゼミ</a:t>
            </a:r>
            <a:endParaRPr kumimoji="1" lang="en-US" altLang="ja-JP"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endParaRPr>
          </a:p>
        </p:txBody>
      </p:sp>
    </p:spTree>
    <p:extLst>
      <p:ext uri="{BB962C8B-B14F-4D97-AF65-F5344CB8AC3E}">
        <p14:creationId xmlns:p14="http://schemas.microsoft.com/office/powerpoint/2010/main" val="150061367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3EEF8-01E5-4CE6-A6B7-EA24D958726E}"/>
              </a:ext>
            </a:extLst>
          </p:cNvPr>
          <p:cNvSpPr txBox="1"/>
          <p:nvPr/>
        </p:nvSpPr>
        <p:spPr>
          <a:xfrm>
            <a:off x="289082" y="1460666"/>
            <a:ext cx="12048491" cy="1200329"/>
          </a:xfrm>
          <a:prstGeom prst="rect">
            <a:avLst/>
          </a:prstGeom>
          <a:noFill/>
        </p:spPr>
        <p:txBody>
          <a:bodyPr wrap="none"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参加方法：先生から配信された録画</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URL</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から視聴</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講義形式：なんでも</a:t>
            </a:r>
            <a:endPar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必要になるもの：</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 Webex Meetings + Cisco Webex Room</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 </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デバイス（</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PC/</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スマホ</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r>
              <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タブレット</a:t>
            </a:r>
            <a:r>
              <a:rPr kumimoji="1" lang="en-US" altLang="ja-JP"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rPr>
              <a:t>)</a:t>
            </a:r>
            <a:endParaRPr kumimoji="1" lang="ja-JP" altLang="en-US" sz="2400" b="0" i="0" u="none" strike="noStrike" kern="1200" cap="none" spc="0" normalizeH="0" baseline="0" noProof="0" dirty="0">
              <a:ln>
                <a:noFill/>
              </a:ln>
              <a:solidFill>
                <a:srgbClr val="282828"/>
              </a:solidFill>
              <a:effectLst/>
              <a:uLnTx/>
              <a:uFillTx/>
              <a:latin typeface="Yu Gothic UI" panose="020B0500000000000000" pitchFamily="50" charset="-128"/>
              <a:ea typeface="Yu Gothic UI" panose="020B0500000000000000" pitchFamily="50" charset="-128"/>
              <a:cs typeface="CiscoSansTT ExtraLight" charset="0"/>
            </a:endParaRPr>
          </a:p>
        </p:txBody>
      </p:sp>
      <p:pic>
        <p:nvPicPr>
          <p:cNvPr id="7" name="Picture 6">
            <a:extLst>
              <a:ext uri="{FF2B5EF4-FFF2-40B4-BE49-F238E27FC236}">
                <a16:creationId xmlns:a16="http://schemas.microsoft.com/office/drawing/2014/main" id="{C708D4F7-75E6-46E9-BF4B-5CB5838979E0}"/>
              </a:ext>
            </a:extLst>
          </p:cNvPr>
          <p:cNvPicPr>
            <a:picLocks noChangeAspect="1"/>
          </p:cNvPicPr>
          <p:nvPr/>
        </p:nvPicPr>
        <p:blipFill>
          <a:blip r:embed="rId2"/>
          <a:stretch>
            <a:fillRect/>
          </a:stretch>
        </p:blipFill>
        <p:spPr>
          <a:xfrm>
            <a:off x="8836803" y="3630348"/>
            <a:ext cx="2047512" cy="1840437"/>
          </a:xfrm>
          <a:prstGeom prst="rect">
            <a:avLst/>
          </a:prstGeom>
        </p:spPr>
      </p:pic>
      <p:sp>
        <p:nvSpPr>
          <p:cNvPr id="8" name="Arrow: Left-Right 7">
            <a:extLst>
              <a:ext uri="{FF2B5EF4-FFF2-40B4-BE49-F238E27FC236}">
                <a16:creationId xmlns:a16="http://schemas.microsoft.com/office/drawing/2014/main" id="{855A468B-24A6-4696-B480-1106F40E4BC8}"/>
              </a:ext>
            </a:extLst>
          </p:cNvPr>
          <p:cNvSpPr/>
          <p:nvPr/>
        </p:nvSpPr>
        <p:spPr>
          <a:xfrm>
            <a:off x="6365337" y="4241808"/>
            <a:ext cx="2111759" cy="617517"/>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005073"/>
              </a:solidFill>
              <a:effectLst/>
              <a:uLnTx/>
              <a:uFillTx/>
              <a:latin typeface="CiscoSansTT ExtraLight"/>
              <a:ea typeface="+mn-ea"/>
              <a:cs typeface="+mn-cs"/>
            </a:endParaRPr>
          </a:p>
        </p:txBody>
      </p:sp>
      <p:pic>
        <p:nvPicPr>
          <p:cNvPr id="9" name="Picture 50" descr="Picture 50">
            <a:extLst>
              <a:ext uri="{FF2B5EF4-FFF2-40B4-BE49-F238E27FC236}">
                <a16:creationId xmlns:a16="http://schemas.microsoft.com/office/drawing/2014/main" id="{1F832E49-1ED1-4F8F-A607-E299005FBAE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971164" y="3693212"/>
            <a:ext cx="615821" cy="617517"/>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cubicBezTo>
                  <a:pt x="4842" y="0"/>
                  <a:pt x="0" y="4829"/>
                  <a:pt x="0" y="10793"/>
                </a:cubicBezTo>
                <a:cubicBezTo>
                  <a:pt x="0" y="16757"/>
                  <a:pt x="4842" y="21600"/>
                  <a:pt x="10807" y="21600"/>
                </a:cubicBezTo>
                <a:cubicBezTo>
                  <a:pt x="16773" y="21600"/>
                  <a:pt x="21600" y="16757"/>
                  <a:pt x="21600" y="10793"/>
                </a:cubicBezTo>
                <a:cubicBezTo>
                  <a:pt x="21600" y="4829"/>
                  <a:pt x="16773" y="0"/>
                  <a:pt x="10807" y="0"/>
                </a:cubicBezTo>
                <a:close/>
              </a:path>
            </a:pathLst>
          </a:custGeom>
          <a:ln w="12700">
            <a:miter lim="400000"/>
          </a:ln>
        </p:spPr>
      </p:pic>
      <p:sp>
        <p:nvSpPr>
          <p:cNvPr id="12" name="Title 1">
            <a:extLst>
              <a:ext uri="{FF2B5EF4-FFF2-40B4-BE49-F238E27FC236}">
                <a16:creationId xmlns:a16="http://schemas.microsoft.com/office/drawing/2014/main" id="{72905BBF-941C-4D20-B8C2-408665FDC73F}"/>
              </a:ext>
            </a:extLst>
          </p:cNvPr>
          <p:cNvSpPr txBox="1">
            <a:spLocks/>
          </p:cNvSpPr>
          <p:nvPr/>
        </p:nvSpPr>
        <p:spPr>
          <a:xfrm>
            <a:off x="0" y="-5"/>
            <a:ext cx="12192000" cy="1343761"/>
          </a:xfrm>
          <a:prstGeom prst="rect">
            <a:avLst/>
          </a:prstGeom>
          <a:solidFill>
            <a:schemeClr val="tx2">
              <a:lumMod val="50000"/>
            </a:schemeClr>
          </a:solidFill>
        </p:spPr>
        <p:txBody>
          <a:bodyPr anchor="ctr"/>
          <a:lstStyle>
            <a:lvl1pPr algn="l" defTabSz="914400" rtl="0" eaLnBrk="1" latinLnBrk="0" hangingPunct="1">
              <a:lnSpc>
                <a:spcPct val="90000"/>
              </a:lnSpc>
              <a:spcBef>
                <a:spcPct val="0"/>
              </a:spcBef>
              <a:buNone/>
              <a:defRPr sz="4400" b="0" i="0" kern="1200">
                <a:solidFill>
                  <a:schemeClr val="accent1"/>
                </a:solidFill>
                <a:latin typeface="CiscoSansTT ExtraLight" panose="020B0303020201020303" pitchFamily="34" charset="0"/>
                <a:ea typeface="+mj-ea"/>
                <a:cs typeface="CiscoSansTT ExtraLight" panose="020B0303020201020303" pitchFamily="34" charset="0"/>
              </a:defRPr>
            </a:lvl1pPr>
          </a:lstStyle>
          <a:p>
            <a:pPr marL="0" marR="0" lvl="0" indent="0" algn="ctr" defTabSz="1219110" rtl="0" eaLnBrk="1" fontAlgn="auto" latinLnBrk="0" hangingPunct="1">
              <a:lnSpc>
                <a:spcPct val="90000"/>
              </a:lnSpc>
              <a:spcBef>
                <a:spcPct val="0"/>
              </a:spcBef>
              <a:spcAft>
                <a:spcPts val="0"/>
              </a:spcAft>
              <a:buClrTx/>
              <a:buSzTx/>
              <a:buFontTx/>
              <a:buNone/>
              <a:tabLst/>
              <a:defRPr/>
            </a:pPr>
            <a:r>
              <a:rPr kumimoji="1" lang="ja-JP" altLang="en-US"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rPr>
              <a:t>オンライン授業その４　録画配信</a:t>
            </a:r>
            <a:endParaRPr kumimoji="1" lang="en-US" altLang="ja-JP" sz="3733"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ExtraLight" panose="020B0303020201020303" pitchFamily="34" charset="0"/>
            </a:endParaRPr>
          </a:p>
        </p:txBody>
      </p:sp>
      <p:pic>
        <p:nvPicPr>
          <p:cNvPr id="10" name="Picture 1">
            <a:extLst>
              <a:ext uri="{FF2B5EF4-FFF2-40B4-BE49-F238E27FC236}">
                <a16:creationId xmlns:a16="http://schemas.microsoft.com/office/drawing/2014/main" id="{12FF66C0-922B-4E57-821C-929B47004C59}"/>
              </a:ext>
            </a:extLst>
          </p:cNvPr>
          <p:cNvPicPr>
            <a:picLocks noChangeAspect="1"/>
          </p:cNvPicPr>
          <p:nvPr/>
        </p:nvPicPr>
        <p:blipFill>
          <a:blip r:embed="rId4"/>
          <a:stretch>
            <a:fillRect/>
          </a:stretch>
        </p:blipFill>
        <p:spPr>
          <a:xfrm>
            <a:off x="468917" y="3310640"/>
            <a:ext cx="5536712" cy="2479857"/>
          </a:xfrm>
          <a:prstGeom prst="rect">
            <a:avLst/>
          </a:prstGeom>
        </p:spPr>
      </p:pic>
    </p:spTree>
    <p:extLst>
      <p:ext uri="{BB962C8B-B14F-4D97-AF65-F5344CB8AC3E}">
        <p14:creationId xmlns:p14="http://schemas.microsoft.com/office/powerpoint/2010/main" val="328849039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BEFCA56D-DCFF-4E4F-9DDD-0C56607A78DC}"/>
              </a:ext>
            </a:extLst>
          </p:cNvPr>
          <p:cNvSpPr txBox="1">
            <a:spLocks/>
          </p:cNvSpPr>
          <p:nvPr/>
        </p:nvSpPr>
        <p:spPr bwMode="auto">
          <a:xfrm>
            <a:off x="0" y="-2133"/>
            <a:ext cx="12192000" cy="1043785"/>
          </a:xfrm>
          <a:prstGeom prst="rect">
            <a:avLst/>
          </a:prstGeom>
          <a:solidFill>
            <a:srgbClr val="0070C0"/>
          </a:solid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　</a:t>
            </a:r>
            <a:r>
              <a:rPr kumimoji="1" lang="en-US" altLang="ja-JP" sz="3200" b="0" i="0" u="none" strike="noStrike" kern="1200" cap="none" spc="0"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Webex</a:t>
            </a:r>
            <a:r>
              <a:rPr kumimoji="1" lang="en-US" altLang="ja-JP" sz="32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 Training</a:t>
            </a:r>
            <a:r>
              <a:rPr kumimoji="1" lang="ja-JP" altLang="en-US"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の豊富な機能一覧</a:t>
            </a:r>
          </a:p>
        </p:txBody>
      </p:sp>
      <p:pic>
        <p:nvPicPr>
          <p:cNvPr id="15" name="Picture 47">
            <a:extLst>
              <a:ext uri="{FF2B5EF4-FFF2-40B4-BE49-F238E27FC236}">
                <a16:creationId xmlns:a16="http://schemas.microsoft.com/office/drawing/2014/main" id="{CC3B61D4-646F-45D1-80DC-60FDCC5DB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256" y="2634464"/>
            <a:ext cx="750216" cy="750216"/>
          </a:xfrm>
          <a:prstGeom prst="rect">
            <a:avLst/>
          </a:prstGeom>
        </p:spPr>
      </p:pic>
      <p:pic>
        <p:nvPicPr>
          <p:cNvPr id="16" name="Picture 12">
            <a:extLst>
              <a:ext uri="{FF2B5EF4-FFF2-40B4-BE49-F238E27FC236}">
                <a16:creationId xmlns:a16="http://schemas.microsoft.com/office/drawing/2014/main" id="{7FF2DD08-B53C-452E-99D2-24675BFD0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43" y="2710563"/>
            <a:ext cx="750216" cy="750216"/>
          </a:xfrm>
          <a:prstGeom prst="rect">
            <a:avLst/>
          </a:prstGeom>
        </p:spPr>
      </p:pic>
      <p:pic>
        <p:nvPicPr>
          <p:cNvPr id="17" name="Picture 22">
            <a:extLst>
              <a:ext uri="{FF2B5EF4-FFF2-40B4-BE49-F238E27FC236}">
                <a16:creationId xmlns:a16="http://schemas.microsoft.com/office/drawing/2014/main" id="{203F50B8-7642-4ED7-888F-92214BFA6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84" y="3898334"/>
            <a:ext cx="750216" cy="750216"/>
          </a:xfrm>
          <a:prstGeom prst="rect">
            <a:avLst/>
          </a:prstGeom>
        </p:spPr>
      </p:pic>
      <p:pic>
        <p:nvPicPr>
          <p:cNvPr id="20" name="Picture 44">
            <a:extLst>
              <a:ext uri="{FF2B5EF4-FFF2-40B4-BE49-F238E27FC236}">
                <a16:creationId xmlns:a16="http://schemas.microsoft.com/office/drawing/2014/main" id="{4EF67A31-4DE4-4CA5-92EF-B929310B8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60" y="1405226"/>
            <a:ext cx="743458" cy="867782"/>
          </a:xfrm>
          <a:prstGeom prst="rect">
            <a:avLst/>
          </a:prstGeom>
        </p:spPr>
      </p:pic>
      <p:pic>
        <p:nvPicPr>
          <p:cNvPr id="21" name="Picture 64">
            <a:extLst>
              <a:ext uri="{FF2B5EF4-FFF2-40B4-BE49-F238E27FC236}">
                <a16:creationId xmlns:a16="http://schemas.microsoft.com/office/drawing/2014/main" id="{A91DA04B-2323-426F-BE69-D93017054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8256" y="3860285"/>
            <a:ext cx="750216" cy="750216"/>
          </a:xfrm>
          <a:prstGeom prst="rect">
            <a:avLst/>
          </a:prstGeom>
        </p:spPr>
      </p:pic>
      <p:pic>
        <p:nvPicPr>
          <p:cNvPr id="22" name="Picture 2">
            <a:extLst>
              <a:ext uri="{FF2B5EF4-FFF2-40B4-BE49-F238E27FC236}">
                <a16:creationId xmlns:a16="http://schemas.microsoft.com/office/drawing/2014/main" id="{73523B83-10B3-4FB0-A69C-6989C012E3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8256" y="1408643"/>
            <a:ext cx="750216" cy="750216"/>
          </a:xfrm>
          <a:prstGeom prst="rect">
            <a:avLst/>
          </a:prstGeom>
        </p:spPr>
      </p:pic>
      <p:pic>
        <p:nvPicPr>
          <p:cNvPr id="23" name="Picture 6">
            <a:extLst>
              <a:ext uri="{FF2B5EF4-FFF2-40B4-BE49-F238E27FC236}">
                <a16:creationId xmlns:a16="http://schemas.microsoft.com/office/drawing/2014/main" id="{1F1A0D9F-8D78-4D87-923B-1E0C0C6409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8256" y="5086106"/>
            <a:ext cx="750216" cy="750216"/>
          </a:xfrm>
          <a:prstGeom prst="rect">
            <a:avLst/>
          </a:prstGeom>
        </p:spPr>
      </p:pic>
      <p:pic>
        <p:nvPicPr>
          <p:cNvPr id="25" name="Picture 22">
            <a:extLst>
              <a:ext uri="{FF2B5EF4-FFF2-40B4-BE49-F238E27FC236}">
                <a16:creationId xmlns:a16="http://schemas.microsoft.com/office/drawing/2014/main" id="{F4CD5DFA-AEFE-40CD-B0FE-270ABC5B8B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326" y="5086106"/>
            <a:ext cx="750216" cy="750216"/>
          </a:xfrm>
          <a:prstGeom prst="rect">
            <a:avLst/>
          </a:prstGeom>
        </p:spPr>
      </p:pic>
      <p:pic>
        <p:nvPicPr>
          <p:cNvPr id="26" name="Picture 59">
            <a:extLst>
              <a:ext uri="{FF2B5EF4-FFF2-40B4-BE49-F238E27FC236}">
                <a16:creationId xmlns:a16="http://schemas.microsoft.com/office/drawing/2014/main" id="{A4C5E48D-AC7C-4815-A089-8F3F77E801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30803" y="1364779"/>
            <a:ext cx="750216" cy="750216"/>
          </a:xfrm>
          <a:prstGeom prst="rect">
            <a:avLst/>
          </a:prstGeom>
        </p:spPr>
      </p:pic>
      <p:sp>
        <p:nvSpPr>
          <p:cNvPr id="9" name="テキスト ボックス 8">
            <a:extLst>
              <a:ext uri="{FF2B5EF4-FFF2-40B4-BE49-F238E27FC236}">
                <a16:creationId xmlns:a16="http://schemas.microsoft.com/office/drawing/2014/main" id="{B8C0FF60-964E-473F-8634-D87975EBC7F7}"/>
              </a:ext>
            </a:extLst>
          </p:cNvPr>
          <p:cNvSpPr txBox="1"/>
          <p:nvPr/>
        </p:nvSpPr>
        <p:spPr>
          <a:xfrm>
            <a:off x="1462429" y="1614379"/>
            <a:ext cx="2439011"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HD</a:t>
            </a:r>
            <a:r>
              <a:rPr kumimoji="1" lang="ja-JP" altLang="en-US" sz="18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ビデオ</a:t>
            </a:r>
          </a:p>
        </p:txBody>
      </p:sp>
      <p:sp>
        <p:nvSpPr>
          <p:cNvPr id="28" name="テキスト ボックス 27">
            <a:extLst>
              <a:ext uri="{FF2B5EF4-FFF2-40B4-BE49-F238E27FC236}">
                <a16:creationId xmlns:a16="http://schemas.microsoft.com/office/drawing/2014/main" id="{EBBC7943-2EF0-4512-B67E-37F2DB91924C}"/>
              </a:ext>
            </a:extLst>
          </p:cNvPr>
          <p:cNvSpPr txBox="1"/>
          <p:nvPr/>
        </p:nvSpPr>
        <p:spPr>
          <a:xfrm>
            <a:off x="1462429" y="2859031"/>
            <a:ext cx="3007971"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ネット／電話回線の音声</a:t>
            </a:r>
          </a:p>
        </p:txBody>
      </p:sp>
      <p:sp>
        <p:nvSpPr>
          <p:cNvPr id="29" name="テキスト ボックス 28">
            <a:extLst>
              <a:ext uri="{FF2B5EF4-FFF2-40B4-BE49-F238E27FC236}">
                <a16:creationId xmlns:a16="http://schemas.microsoft.com/office/drawing/2014/main" id="{89FDCF04-329A-4913-8A99-46CABB9E0575}"/>
              </a:ext>
            </a:extLst>
          </p:cNvPr>
          <p:cNvSpPr txBox="1"/>
          <p:nvPr/>
        </p:nvSpPr>
        <p:spPr>
          <a:xfrm>
            <a:off x="1462429" y="4103683"/>
            <a:ext cx="3282291"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画面／資料／アプリの共有</a:t>
            </a:r>
          </a:p>
        </p:txBody>
      </p:sp>
      <p:sp>
        <p:nvSpPr>
          <p:cNvPr id="30" name="テキスト ボックス 29">
            <a:extLst>
              <a:ext uri="{FF2B5EF4-FFF2-40B4-BE49-F238E27FC236}">
                <a16:creationId xmlns:a16="http://schemas.microsoft.com/office/drawing/2014/main" id="{E3B12F76-7298-474A-98CB-3474B3F13D62}"/>
              </a:ext>
            </a:extLst>
          </p:cNvPr>
          <p:cNvSpPr txBox="1"/>
          <p:nvPr/>
        </p:nvSpPr>
        <p:spPr>
          <a:xfrm>
            <a:off x="1486377" y="5337385"/>
            <a:ext cx="3007971"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受講者の事前登録</a:t>
            </a:r>
            <a:endPar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31" name="テキスト ボックス 30">
            <a:extLst>
              <a:ext uri="{FF2B5EF4-FFF2-40B4-BE49-F238E27FC236}">
                <a16:creationId xmlns:a16="http://schemas.microsoft.com/office/drawing/2014/main" id="{55597F2A-BD1D-450C-A111-3518ABDC5F7C}"/>
              </a:ext>
            </a:extLst>
          </p:cNvPr>
          <p:cNvSpPr txBox="1"/>
          <p:nvPr/>
        </p:nvSpPr>
        <p:spPr>
          <a:xfrm>
            <a:off x="9262445" y="1629768"/>
            <a:ext cx="2812331"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オンラインテストや投票</a:t>
            </a:r>
          </a:p>
        </p:txBody>
      </p:sp>
      <p:sp>
        <p:nvSpPr>
          <p:cNvPr id="32" name="テキスト ボックス 31">
            <a:extLst>
              <a:ext uri="{FF2B5EF4-FFF2-40B4-BE49-F238E27FC236}">
                <a16:creationId xmlns:a16="http://schemas.microsoft.com/office/drawing/2014/main" id="{815A3B0A-AEAF-4396-A1BF-40CDD5DF3F54}"/>
              </a:ext>
            </a:extLst>
          </p:cNvPr>
          <p:cNvSpPr txBox="1"/>
          <p:nvPr/>
        </p:nvSpPr>
        <p:spPr>
          <a:xfrm>
            <a:off x="5618472" y="1669840"/>
            <a:ext cx="2812331"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Q&amp;A</a:t>
            </a: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、チャット</a:t>
            </a:r>
          </a:p>
        </p:txBody>
      </p:sp>
      <p:sp>
        <p:nvSpPr>
          <p:cNvPr id="34" name="テキスト ボックス 33">
            <a:extLst>
              <a:ext uri="{FF2B5EF4-FFF2-40B4-BE49-F238E27FC236}">
                <a16:creationId xmlns:a16="http://schemas.microsoft.com/office/drawing/2014/main" id="{A6D1BDA0-B348-406B-AFD1-6ACCB13D5436}"/>
              </a:ext>
            </a:extLst>
          </p:cNvPr>
          <p:cNvSpPr txBox="1"/>
          <p:nvPr/>
        </p:nvSpPr>
        <p:spPr>
          <a:xfrm>
            <a:off x="5618472" y="2916880"/>
            <a:ext cx="2812331"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トレーニング動画の録画</a:t>
            </a:r>
          </a:p>
        </p:txBody>
      </p:sp>
      <p:sp>
        <p:nvSpPr>
          <p:cNvPr id="35" name="テキスト ボックス 34">
            <a:extLst>
              <a:ext uri="{FF2B5EF4-FFF2-40B4-BE49-F238E27FC236}">
                <a16:creationId xmlns:a16="http://schemas.microsoft.com/office/drawing/2014/main" id="{2C6006FC-7728-43C5-864F-8AB1267559F0}"/>
              </a:ext>
            </a:extLst>
          </p:cNvPr>
          <p:cNvSpPr txBox="1"/>
          <p:nvPr/>
        </p:nvSpPr>
        <p:spPr>
          <a:xfrm>
            <a:off x="5618471" y="4132142"/>
            <a:ext cx="2812331"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ブレイクアウトセッション</a:t>
            </a:r>
          </a:p>
        </p:txBody>
      </p:sp>
      <p:sp>
        <p:nvSpPr>
          <p:cNvPr id="36" name="テキスト ボックス 35">
            <a:extLst>
              <a:ext uri="{FF2B5EF4-FFF2-40B4-BE49-F238E27FC236}">
                <a16:creationId xmlns:a16="http://schemas.microsoft.com/office/drawing/2014/main" id="{6B526CE3-411C-44FE-B94C-711AB2804273}"/>
              </a:ext>
            </a:extLst>
          </p:cNvPr>
          <p:cNvSpPr txBox="1"/>
          <p:nvPr/>
        </p:nvSpPr>
        <p:spPr>
          <a:xfrm>
            <a:off x="5659110" y="5368163"/>
            <a:ext cx="2812331"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研修用</a:t>
            </a:r>
            <a:r>
              <a:rPr kumimoji="1" lang="en-US" altLang="ja-JP"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PC</a:t>
            </a: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のリモート操作</a:t>
            </a:r>
          </a:p>
        </p:txBody>
      </p:sp>
      <p:sp>
        <p:nvSpPr>
          <p:cNvPr id="37" name="Rounded Rectangular Callout 5">
            <a:extLst>
              <a:ext uri="{FF2B5EF4-FFF2-40B4-BE49-F238E27FC236}">
                <a16:creationId xmlns:a16="http://schemas.microsoft.com/office/drawing/2014/main" id="{15E364C8-0EB1-4652-BAE1-01D2ADCF6513}"/>
              </a:ext>
            </a:extLst>
          </p:cNvPr>
          <p:cNvSpPr/>
          <p:nvPr/>
        </p:nvSpPr>
        <p:spPr>
          <a:xfrm>
            <a:off x="8757920" y="3728720"/>
            <a:ext cx="2590800" cy="955415"/>
          </a:xfrm>
          <a:prstGeom prst="wedgeRoundRectCallout">
            <a:avLst>
              <a:gd name="adj1" fmla="val 35316"/>
              <a:gd name="adj2" fmla="val 69658"/>
              <a:gd name="adj3" fmla="val 16667"/>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CiscoSansTT ExtraLight" panose="020B0303020201020303" pitchFamily="34" charset="0"/>
                <a:ea typeface="Meiryo" panose="020B0604030504040204" pitchFamily="34" charset="-128"/>
                <a:cs typeface="CiscoSansTT ExtraLight" panose="020B0303020201020303" pitchFamily="34" charset="0"/>
              </a:rPr>
              <a:t>出来ることが沢山あるわね！</a:t>
            </a:r>
            <a:endParaRPr kumimoji="1" lang="en-US" altLang="ja-JP" sz="1200" b="0" i="0" u="none" strike="noStrike" kern="1200" cap="none" spc="0" normalizeH="0" baseline="0" noProof="0" dirty="0">
              <a:ln>
                <a:noFill/>
              </a:ln>
              <a:solidFill>
                <a:srgbClr val="FFFFFF"/>
              </a:solidFill>
              <a:effectLst/>
              <a:uLnTx/>
              <a:uFillTx/>
              <a:latin typeface="CiscoSansTT ExtraLight" panose="020B0303020201020303" pitchFamily="34" charset="0"/>
              <a:ea typeface="Meiryo" panose="020B0604030504040204" pitchFamily="34" charset="-128"/>
              <a:cs typeface="CiscoSansTT ExtraLight" panose="020B03030202010203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CiscoSansTT ExtraLight" panose="020B0303020201020303" pitchFamily="34" charset="0"/>
                <a:ea typeface="Meiryo" panose="020B0604030504040204" pitchFamily="34" charset="-128"/>
                <a:cs typeface="CiscoSansTT ExtraLight" panose="020B0303020201020303" pitchFamily="34" charset="0"/>
              </a:rPr>
              <a:t>どうやって使うのか、次のスライドで見てみましょう！</a:t>
            </a:r>
            <a:endParaRPr kumimoji="1" lang="en-US" sz="1200" b="0" i="0" u="none" strike="noStrike" kern="1200" cap="none" spc="0" normalizeH="0" baseline="0" noProof="0" dirty="0">
              <a:ln>
                <a:noFill/>
              </a:ln>
              <a:solidFill>
                <a:srgbClr val="FFFFFF"/>
              </a:solidFill>
              <a:effectLst/>
              <a:uLnTx/>
              <a:uFillTx/>
              <a:latin typeface="CiscoSansTT ExtraLight" panose="020B0303020201020303" pitchFamily="34" charset="0"/>
              <a:ea typeface="Meiryo" panose="020B0604030504040204" pitchFamily="34" charset="-128"/>
              <a:cs typeface="CiscoSansTT ExtraLight" panose="020B0303020201020303" pitchFamily="34" charset="0"/>
            </a:endParaRPr>
          </a:p>
        </p:txBody>
      </p:sp>
      <p:pic>
        <p:nvPicPr>
          <p:cNvPr id="38" name="Picture 6">
            <a:extLst>
              <a:ext uri="{FF2B5EF4-FFF2-40B4-BE49-F238E27FC236}">
                <a16:creationId xmlns:a16="http://schemas.microsoft.com/office/drawing/2014/main" id="{F081C31D-2BD1-4D94-9302-158BBA8681E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56752" y="4760242"/>
            <a:ext cx="1155095" cy="1892950"/>
          </a:xfrm>
          <a:prstGeom prst="rect">
            <a:avLst/>
          </a:prstGeom>
        </p:spPr>
      </p:pic>
    </p:spTree>
    <p:extLst>
      <p:ext uri="{BB962C8B-B14F-4D97-AF65-F5344CB8AC3E}">
        <p14:creationId xmlns:p14="http://schemas.microsoft.com/office/powerpoint/2010/main" val="2144450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212974"/>
            <a:ext cx="5078396" cy="2432051"/>
          </a:xfrm>
        </p:spPr>
        <p:txBody>
          <a:bodyPr/>
          <a:lstStyle/>
          <a:p>
            <a:pPr algn="ctr"/>
            <a:r>
              <a:rPr lang="ja-JP" altLang="en-US" sz="5400" dirty="0">
                <a:solidFill>
                  <a:schemeClr val="bg2"/>
                </a:solidFill>
              </a:rPr>
              <a:t>使い方</a:t>
            </a:r>
            <a:br>
              <a:rPr lang="en-US" altLang="ja-JP" sz="5400" dirty="0">
                <a:solidFill>
                  <a:schemeClr val="bg2"/>
                </a:solidFill>
              </a:rPr>
            </a:br>
            <a:br>
              <a:rPr lang="en-US" altLang="ja-JP" sz="5400" dirty="0">
                <a:solidFill>
                  <a:schemeClr val="bg2"/>
                </a:solidFill>
              </a:rPr>
            </a:br>
            <a:r>
              <a:rPr lang="en-US" altLang="ja-JP" sz="5400" dirty="0">
                <a:solidFill>
                  <a:schemeClr val="bg2"/>
                </a:solidFill>
              </a:rPr>
              <a:t>Cisco</a:t>
            </a:r>
            <a:br>
              <a:rPr lang="en-US" sz="5400" dirty="0">
                <a:solidFill>
                  <a:schemeClr val="bg2"/>
                </a:solidFill>
              </a:rPr>
            </a:br>
            <a:r>
              <a:rPr lang="en-US" sz="5400" dirty="0" err="1">
                <a:solidFill>
                  <a:schemeClr val="bg2"/>
                </a:solidFill>
              </a:rPr>
              <a:t>Webex</a:t>
            </a:r>
            <a:r>
              <a:rPr lang="en-US" sz="5400" dirty="0">
                <a:solidFill>
                  <a:schemeClr val="bg2"/>
                </a:solidFill>
              </a:rPr>
              <a:t> Training</a:t>
            </a:r>
            <a:endParaRPr lang="en-US" dirty="0">
              <a:solidFill>
                <a:schemeClr val="bg2"/>
              </a:solidFill>
            </a:endParaRPr>
          </a:p>
        </p:txBody>
      </p:sp>
      <p:sp>
        <p:nvSpPr>
          <p:cNvPr id="3" name="テキスト ボックス 2">
            <a:extLst>
              <a:ext uri="{FF2B5EF4-FFF2-40B4-BE49-F238E27FC236}">
                <a16:creationId xmlns:a16="http://schemas.microsoft.com/office/drawing/2014/main" id="{4A70AF29-4B0B-4608-94B4-BAEAD0AE41D5}"/>
              </a:ext>
            </a:extLst>
          </p:cNvPr>
          <p:cNvSpPr txBox="1"/>
          <p:nvPr/>
        </p:nvSpPr>
        <p:spPr>
          <a:xfrm>
            <a:off x="6747846" y="2519265"/>
            <a:ext cx="525748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まずは、</a:t>
            </a:r>
            <a:endParaRPr kumimoji="1" lang="en-US" altLang="ja-JP" sz="3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音声とビデオの接続を！</a:t>
            </a:r>
            <a:endParaRPr kumimoji="1" lang="ja-JP" altLang="en-US" sz="2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521466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72FCEA8F-AF6B-44A5-8003-F50D9411A761}"/>
              </a:ext>
            </a:extLst>
          </p:cNvPr>
          <p:cNvSpPr/>
          <p:nvPr/>
        </p:nvSpPr>
        <p:spPr>
          <a:xfrm>
            <a:off x="5" y="1682065"/>
            <a:ext cx="12191996" cy="5002704"/>
          </a:xfrm>
          <a:prstGeom prst="roundRect">
            <a:avLst>
              <a:gd name="adj" fmla="val 28326"/>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cap="rnd">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1">
              <a:defRPr/>
            </a:pPr>
            <a:endParaRPr kumimoji="0" lang="en-US" sz="1867" dirty="0">
              <a:solidFill>
                <a:srgbClr val="FFFFFF"/>
              </a:solidFill>
              <a:latin typeface="Yu Gothic UI" panose="020B0500000000000000" pitchFamily="50" charset="-128"/>
              <a:ea typeface="Yu Gothic UI" panose="020B0500000000000000" pitchFamily="50" charset="-128"/>
            </a:endParaRPr>
          </a:p>
        </p:txBody>
      </p:sp>
      <p:sp>
        <p:nvSpPr>
          <p:cNvPr id="3" name="Rectangle: Rounded Corners 66">
            <a:extLst>
              <a:ext uri="{FF2B5EF4-FFF2-40B4-BE49-F238E27FC236}">
                <a16:creationId xmlns:a16="http://schemas.microsoft.com/office/drawing/2014/main" id="{05F80887-63AB-405C-AA51-5C5B4C8BB211}"/>
              </a:ext>
            </a:extLst>
          </p:cNvPr>
          <p:cNvSpPr/>
          <p:nvPr/>
        </p:nvSpPr>
        <p:spPr>
          <a:xfrm>
            <a:off x="879393" y="2242061"/>
            <a:ext cx="1654548" cy="4001940"/>
          </a:xfrm>
          <a:prstGeom prst="roundRect">
            <a:avLst/>
          </a:prstGeom>
          <a:solidFill>
            <a:schemeClr val="bg2"/>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4" name="Rounded Rectangle 45">
            <a:extLst>
              <a:ext uri="{FF2B5EF4-FFF2-40B4-BE49-F238E27FC236}">
                <a16:creationId xmlns:a16="http://schemas.microsoft.com/office/drawing/2014/main" id="{8A0A3273-E7CF-4777-81C6-176AF74170D3}"/>
              </a:ext>
            </a:extLst>
          </p:cNvPr>
          <p:cNvSpPr/>
          <p:nvPr/>
        </p:nvSpPr>
        <p:spPr>
          <a:xfrm>
            <a:off x="2850485" y="2213960"/>
            <a:ext cx="6528520" cy="4053064"/>
          </a:xfrm>
          <a:prstGeom prst="roundRect">
            <a:avLst>
              <a:gd name="adj" fmla="val 17585"/>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fontAlgn="base">
              <a:spcBef>
                <a:spcPct val="0"/>
              </a:spcBef>
              <a:spcAft>
                <a:spcPct val="0"/>
              </a:spcAft>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5" name="TextBox 14">
            <a:extLst>
              <a:ext uri="{FF2B5EF4-FFF2-40B4-BE49-F238E27FC236}">
                <a16:creationId xmlns:a16="http://schemas.microsoft.com/office/drawing/2014/main" id="{99C6BBD2-F3C6-4870-B5C5-CB26809E0EB9}"/>
              </a:ext>
            </a:extLst>
          </p:cNvPr>
          <p:cNvSpPr txBox="1"/>
          <p:nvPr/>
        </p:nvSpPr>
        <p:spPr bwMode="auto">
          <a:xfrm>
            <a:off x="2706895" y="82753"/>
            <a:ext cx="6743150" cy="143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121899" tIns="60949" rIns="121899" bIns="60949" numCol="1" rtlCol="0" anchor="ctr" anchorCtr="0" compatLnSpc="1">
            <a:prstTxWarp prst="textNoShape">
              <a:avLst/>
            </a:prstTxWarp>
            <a:spAutoFit/>
          </a:bodyPr>
          <a:lstStyle/>
          <a:p>
            <a:pPr marL="838202" indent="-838202" algn="ctr" defTabSz="1219203" fontAlgn="base">
              <a:spcBef>
                <a:spcPct val="0"/>
              </a:spcBef>
              <a:spcAft>
                <a:spcPct val="0"/>
              </a:spcAft>
              <a:defRPr/>
            </a:pPr>
            <a:r>
              <a:rPr kumimoji="0" lang="ja-JP" altLang="en-US" sz="4267" dirty="0">
                <a:solidFill>
                  <a:srgbClr val="005073"/>
                </a:solidFill>
                <a:latin typeface="Yu Gothic UI" panose="020B0500000000000000" pitchFamily="50" charset="-128"/>
                <a:ea typeface="Yu Gothic UI" panose="020B0500000000000000" pitchFamily="50" charset="-128"/>
                <a:cs typeface="CiscoSansTT" panose="020B0503020201020303" pitchFamily="34" charset="0"/>
              </a:rPr>
              <a:t>コミュニケーションプラットフォーム</a:t>
            </a:r>
            <a:endParaRPr kumimoji="0" lang="en-US" altLang="ja-JP" sz="4267" dirty="0">
              <a:solidFill>
                <a:srgbClr val="005073"/>
              </a:solidFill>
              <a:latin typeface="Yu Gothic UI" panose="020B0500000000000000" pitchFamily="50" charset="-128"/>
              <a:ea typeface="Yu Gothic UI" panose="020B0500000000000000" pitchFamily="50" charset="-128"/>
              <a:cs typeface="CiscoSansTT" panose="020B0503020201020303" pitchFamily="34" charset="0"/>
            </a:endParaRPr>
          </a:p>
          <a:p>
            <a:pPr marL="838202" indent="-838202" algn="ctr" defTabSz="1219203" fontAlgn="base">
              <a:spcBef>
                <a:spcPct val="0"/>
              </a:spcBef>
              <a:spcAft>
                <a:spcPct val="0"/>
              </a:spcAft>
              <a:defRPr/>
            </a:pPr>
            <a:r>
              <a:rPr kumimoji="0" lang="ja-JP" altLang="en-US" sz="4267" dirty="0">
                <a:solidFill>
                  <a:srgbClr val="005073"/>
                </a:solidFill>
                <a:latin typeface="Yu Gothic UI" panose="020B0500000000000000" pitchFamily="50" charset="-128"/>
                <a:ea typeface="Yu Gothic UI" panose="020B0500000000000000" pitchFamily="50" charset="-128"/>
                <a:cs typeface="CiscoSansTT" panose="020B0503020201020303" pitchFamily="34" charset="0"/>
              </a:rPr>
              <a:t>「</a:t>
            </a:r>
            <a:r>
              <a:rPr kumimoji="0" lang="en-US" altLang="ja-JP" sz="4267" dirty="0">
                <a:solidFill>
                  <a:srgbClr val="005073"/>
                </a:solidFill>
                <a:latin typeface="Yu Gothic UI" panose="020B0500000000000000" pitchFamily="50" charset="-128"/>
                <a:ea typeface="Yu Gothic UI" panose="020B0500000000000000" pitchFamily="50" charset="-128"/>
                <a:cs typeface="CiscoSansTT" panose="020B0503020201020303" pitchFamily="34" charset="0"/>
              </a:rPr>
              <a:t>Cisco Webex</a:t>
            </a:r>
            <a:r>
              <a:rPr kumimoji="0" lang="ja-JP" altLang="en-US" sz="4267" dirty="0">
                <a:solidFill>
                  <a:srgbClr val="005073"/>
                </a:solidFill>
                <a:latin typeface="Yu Gothic UI" panose="020B0500000000000000" pitchFamily="50" charset="-128"/>
                <a:ea typeface="Yu Gothic UI" panose="020B0500000000000000" pitchFamily="50" charset="-128"/>
                <a:cs typeface="CiscoSansTT" panose="020B0503020201020303" pitchFamily="34" charset="0"/>
              </a:rPr>
              <a:t>」</a:t>
            </a:r>
            <a:endParaRPr kumimoji="0" lang="en-US" altLang="ja-JP" sz="4267" dirty="0">
              <a:solidFill>
                <a:srgbClr val="005073"/>
              </a:solidFill>
              <a:latin typeface="Yu Gothic UI" panose="020B0500000000000000" pitchFamily="50" charset="-128"/>
              <a:ea typeface="Yu Gothic UI" panose="020B0500000000000000" pitchFamily="50" charset="-128"/>
              <a:cs typeface="CiscoSansTT" panose="020B0503020201020303" pitchFamily="34" charset="0"/>
            </a:endParaRPr>
          </a:p>
        </p:txBody>
      </p:sp>
      <p:grpSp>
        <p:nvGrpSpPr>
          <p:cNvPr id="6" name="Group 18">
            <a:extLst>
              <a:ext uri="{FF2B5EF4-FFF2-40B4-BE49-F238E27FC236}">
                <a16:creationId xmlns:a16="http://schemas.microsoft.com/office/drawing/2014/main" id="{2CDCC459-7BFE-4F4C-88F9-025E2B85E049}"/>
              </a:ext>
            </a:extLst>
          </p:cNvPr>
          <p:cNvGrpSpPr>
            <a:grpSpLocks noChangeAspect="1"/>
          </p:cNvGrpSpPr>
          <p:nvPr/>
        </p:nvGrpSpPr>
        <p:grpSpPr>
          <a:xfrm>
            <a:off x="7445409" y="2835040"/>
            <a:ext cx="964020" cy="964019"/>
            <a:chOff x="13193900" y="11979095"/>
            <a:chExt cx="1508204" cy="1491323"/>
          </a:xfrm>
        </p:grpSpPr>
        <p:sp>
          <p:nvSpPr>
            <p:cNvPr id="7" name="Oval 19">
              <a:extLst>
                <a:ext uri="{FF2B5EF4-FFF2-40B4-BE49-F238E27FC236}">
                  <a16:creationId xmlns:a16="http://schemas.microsoft.com/office/drawing/2014/main" id="{0B61F8EE-ED17-4A81-BB28-E1E899CD494A}"/>
                </a:ext>
              </a:extLst>
            </p:cNvPr>
            <p:cNvSpPr/>
            <p:nvPr/>
          </p:nvSpPr>
          <p:spPr>
            <a:xfrm>
              <a:off x="13193900" y="11979095"/>
              <a:ext cx="1508204" cy="14913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280" tIns="40640" rIns="81280" bIns="40640" rtlCol="0" anchor="ctr"/>
            <a:lstStyle/>
            <a:p>
              <a:pPr algn="ctr" defTabSz="812720">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8" name="Freeform 46">
              <a:extLst>
                <a:ext uri="{FF2B5EF4-FFF2-40B4-BE49-F238E27FC236}">
                  <a16:creationId xmlns:a16="http://schemas.microsoft.com/office/drawing/2014/main" id="{96C35242-BDD8-43C6-96FA-DBD3433CFB0A}"/>
                </a:ext>
              </a:extLst>
            </p:cNvPr>
            <p:cNvSpPr>
              <a:spLocks noEditPoints="1"/>
            </p:cNvSpPr>
            <p:nvPr/>
          </p:nvSpPr>
          <p:spPr bwMode="auto">
            <a:xfrm>
              <a:off x="13417294" y="12318071"/>
              <a:ext cx="453930" cy="479972"/>
            </a:xfrm>
            <a:custGeom>
              <a:avLst/>
              <a:gdLst>
                <a:gd name="T0" fmla="*/ 738 w 777"/>
                <a:gd name="T1" fmla="*/ 106 h 683"/>
                <a:gd name="T2" fmla="*/ 431 w 777"/>
                <a:gd name="T3" fmla="*/ 106 h 683"/>
                <a:gd name="T4" fmla="*/ 413 w 777"/>
                <a:gd name="T5" fmla="*/ 85 h 683"/>
                <a:gd name="T6" fmla="*/ 435 w 777"/>
                <a:gd name="T7" fmla="*/ 46 h 683"/>
                <a:gd name="T8" fmla="*/ 389 w 777"/>
                <a:gd name="T9" fmla="*/ 0 h 683"/>
                <a:gd name="T10" fmla="*/ 342 w 777"/>
                <a:gd name="T11" fmla="*/ 46 h 683"/>
                <a:gd name="T12" fmla="*/ 364 w 777"/>
                <a:gd name="T13" fmla="*/ 85 h 683"/>
                <a:gd name="T14" fmla="*/ 347 w 777"/>
                <a:gd name="T15" fmla="*/ 106 h 683"/>
                <a:gd name="T16" fmla="*/ 40 w 777"/>
                <a:gd name="T17" fmla="*/ 106 h 683"/>
                <a:gd name="T18" fmla="*/ 0 w 777"/>
                <a:gd name="T19" fmla="*/ 145 h 683"/>
                <a:gd name="T20" fmla="*/ 0 w 777"/>
                <a:gd name="T21" fmla="*/ 545 h 683"/>
                <a:gd name="T22" fmla="*/ 0 w 777"/>
                <a:gd name="T23" fmla="*/ 548 h 683"/>
                <a:gd name="T24" fmla="*/ 0 w 777"/>
                <a:gd name="T25" fmla="*/ 670 h 683"/>
                <a:gd name="T26" fmla="*/ 14 w 777"/>
                <a:gd name="T27" fmla="*/ 683 h 683"/>
                <a:gd name="T28" fmla="*/ 65 w 777"/>
                <a:gd name="T29" fmla="*/ 683 h 683"/>
                <a:gd name="T30" fmla="*/ 82 w 777"/>
                <a:gd name="T31" fmla="*/ 670 h 683"/>
                <a:gd name="T32" fmla="*/ 92 w 777"/>
                <a:gd name="T33" fmla="*/ 639 h 683"/>
                <a:gd name="T34" fmla="*/ 685 w 777"/>
                <a:gd name="T35" fmla="*/ 639 h 683"/>
                <a:gd name="T36" fmla="*/ 695 w 777"/>
                <a:gd name="T37" fmla="*/ 670 h 683"/>
                <a:gd name="T38" fmla="*/ 712 w 777"/>
                <a:gd name="T39" fmla="*/ 683 h 683"/>
                <a:gd name="T40" fmla="*/ 763 w 777"/>
                <a:gd name="T41" fmla="*/ 683 h 683"/>
                <a:gd name="T42" fmla="*/ 777 w 777"/>
                <a:gd name="T43" fmla="*/ 670 h 683"/>
                <a:gd name="T44" fmla="*/ 777 w 777"/>
                <a:gd name="T45" fmla="*/ 548 h 683"/>
                <a:gd name="T46" fmla="*/ 777 w 777"/>
                <a:gd name="T47" fmla="*/ 545 h 683"/>
                <a:gd name="T48" fmla="*/ 777 w 777"/>
                <a:gd name="T49" fmla="*/ 145 h 683"/>
                <a:gd name="T50" fmla="*/ 738 w 777"/>
                <a:gd name="T51" fmla="*/ 106 h 683"/>
                <a:gd name="T52" fmla="*/ 358 w 777"/>
                <a:gd name="T53" fmla="*/ 46 h 683"/>
                <a:gd name="T54" fmla="*/ 389 w 777"/>
                <a:gd name="T55" fmla="*/ 16 h 683"/>
                <a:gd name="T56" fmla="*/ 419 w 777"/>
                <a:gd name="T57" fmla="*/ 46 h 683"/>
                <a:gd name="T58" fmla="*/ 389 w 777"/>
                <a:gd name="T59" fmla="*/ 77 h 683"/>
                <a:gd name="T60" fmla="*/ 358 w 777"/>
                <a:gd name="T61" fmla="*/ 46 h 683"/>
                <a:gd name="T62" fmla="*/ 103 w 777"/>
                <a:gd name="T63" fmla="*/ 599 h 683"/>
                <a:gd name="T64" fmla="*/ 106 w 777"/>
                <a:gd name="T65" fmla="*/ 588 h 683"/>
                <a:gd name="T66" fmla="*/ 671 w 777"/>
                <a:gd name="T67" fmla="*/ 588 h 683"/>
                <a:gd name="T68" fmla="*/ 676 w 777"/>
                <a:gd name="T69" fmla="*/ 599 h 683"/>
                <a:gd name="T70" fmla="*/ 103 w 777"/>
                <a:gd name="T71" fmla="*/ 599 h 683"/>
                <a:gd name="T72" fmla="*/ 103 w 777"/>
                <a:gd name="T73" fmla="*/ 599 h 683"/>
                <a:gd name="T74" fmla="*/ 738 w 777"/>
                <a:gd name="T75" fmla="*/ 547 h 683"/>
                <a:gd name="T76" fmla="*/ 40 w 777"/>
                <a:gd name="T77" fmla="*/ 547 h 683"/>
                <a:gd name="T78" fmla="*/ 40 w 777"/>
                <a:gd name="T79" fmla="*/ 153 h 683"/>
                <a:gd name="T80" fmla="*/ 738 w 777"/>
                <a:gd name="T81" fmla="*/ 153 h 683"/>
                <a:gd name="T82" fmla="*/ 738 w 777"/>
                <a:gd name="T83" fmla="*/ 547 h 683"/>
                <a:gd name="T84" fmla="*/ 738 w 777"/>
                <a:gd name="T85" fmla="*/ 547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7" h="683">
                  <a:moveTo>
                    <a:pt x="738" y="106"/>
                  </a:moveTo>
                  <a:cubicBezTo>
                    <a:pt x="431" y="106"/>
                    <a:pt x="431" y="106"/>
                    <a:pt x="431" y="106"/>
                  </a:cubicBezTo>
                  <a:cubicBezTo>
                    <a:pt x="427" y="98"/>
                    <a:pt x="421" y="90"/>
                    <a:pt x="413" y="85"/>
                  </a:cubicBezTo>
                  <a:cubicBezTo>
                    <a:pt x="426" y="77"/>
                    <a:pt x="435" y="63"/>
                    <a:pt x="435" y="46"/>
                  </a:cubicBezTo>
                  <a:cubicBezTo>
                    <a:pt x="435" y="20"/>
                    <a:pt x="415" y="0"/>
                    <a:pt x="389" y="0"/>
                  </a:cubicBezTo>
                  <a:cubicBezTo>
                    <a:pt x="363" y="0"/>
                    <a:pt x="342" y="20"/>
                    <a:pt x="342" y="46"/>
                  </a:cubicBezTo>
                  <a:cubicBezTo>
                    <a:pt x="342" y="63"/>
                    <a:pt x="351" y="77"/>
                    <a:pt x="364" y="85"/>
                  </a:cubicBezTo>
                  <a:cubicBezTo>
                    <a:pt x="356" y="90"/>
                    <a:pt x="350" y="98"/>
                    <a:pt x="347" y="106"/>
                  </a:cubicBezTo>
                  <a:cubicBezTo>
                    <a:pt x="40" y="106"/>
                    <a:pt x="40" y="106"/>
                    <a:pt x="40" y="106"/>
                  </a:cubicBezTo>
                  <a:cubicBezTo>
                    <a:pt x="18" y="106"/>
                    <a:pt x="0" y="123"/>
                    <a:pt x="0" y="145"/>
                  </a:cubicBezTo>
                  <a:cubicBezTo>
                    <a:pt x="0" y="645"/>
                    <a:pt x="0" y="545"/>
                    <a:pt x="0" y="545"/>
                  </a:cubicBezTo>
                  <a:cubicBezTo>
                    <a:pt x="0" y="548"/>
                    <a:pt x="0" y="548"/>
                    <a:pt x="0" y="548"/>
                  </a:cubicBezTo>
                  <a:cubicBezTo>
                    <a:pt x="0" y="670"/>
                    <a:pt x="0" y="670"/>
                    <a:pt x="0" y="670"/>
                  </a:cubicBezTo>
                  <a:cubicBezTo>
                    <a:pt x="0" y="677"/>
                    <a:pt x="6" y="683"/>
                    <a:pt x="14" y="683"/>
                  </a:cubicBezTo>
                  <a:cubicBezTo>
                    <a:pt x="65" y="683"/>
                    <a:pt x="65" y="683"/>
                    <a:pt x="65" y="683"/>
                  </a:cubicBezTo>
                  <a:cubicBezTo>
                    <a:pt x="71" y="683"/>
                    <a:pt x="79" y="680"/>
                    <a:pt x="82" y="670"/>
                  </a:cubicBezTo>
                  <a:cubicBezTo>
                    <a:pt x="92" y="639"/>
                    <a:pt x="92" y="639"/>
                    <a:pt x="92" y="639"/>
                  </a:cubicBezTo>
                  <a:cubicBezTo>
                    <a:pt x="685" y="639"/>
                    <a:pt x="685" y="639"/>
                    <a:pt x="685" y="639"/>
                  </a:cubicBezTo>
                  <a:cubicBezTo>
                    <a:pt x="695" y="670"/>
                    <a:pt x="695" y="670"/>
                    <a:pt x="695" y="670"/>
                  </a:cubicBezTo>
                  <a:cubicBezTo>
                    <a:pt x="698" y="680"/>
                    <a:pt x="706" y="683"/>
                    <a:pt x="712" y="683"/>
                  </a:cubicBezTo>
                  <a:cubicBezTo>
                    <a:pt x="763" y="683"/>
                    <a:pt x="763" y="683"/>
                    <a:pt x="763" y="683"/>
                  </a:cubicBezTo>
                  <a:cubicBezTo>
                    <a:pt x="771" y="683"/>
                    <a:pt x="777" y="677"/>
                    <a:pt x="777" y="670"/>
                  </a:cubicBezTo>
                  <a:cubicBezTo>
                    <a:pt x="777" y="548"/>
                    <a:pt x="777" y="548"/>
                    <a:pt x="777" y="548"/>
                  </a:cubicBezTo>
                  <a:cubicBezTo>
                    <a:pt x="777" y="545"/>
                    <a:pt x="777" y="545"/>
                    <a:pt x="777" y="545"/>
                  </a:cubicBezTo>
                  <a:cubicBezTo>
                    <a:pt x="777" y="45"/>
                    <a:pt x="777" y="145"/>
                    <a:pt x="777" y="145"/>
                  </a:cubicBezTo>
                  <a:cubicBezTo>
                    <a:pt x="777" y="123"/>
                    <a:pt x="760" y="106"/>
                    <a:pt x="738" y="106"/>
                  </a:cubicBezTo>
                  <a:close/>
                  <a:moveTo>
                    <a:pt x="358" y="46"/>
                  </a:moveTo>
                  <a:cubicBezTo>
                    <a:pt x="358" y="30"/>
                    <a:pt x="372" y="16"/>
                    <a:pt x="389" y="16"/>
                  </a:cubicBezTo>
                  <a:cubicBezTo>
                    <a:pt x="405" y="16"/>
                    <a:pt x="419" y="30"/>
                    <a:pt x="419" y="46"/>
                  </a:cubicBezTo>
                  <a:cubicBezTo>
                    <a:pt x="419" y="63"/>
                    <a:pt x="405" y="77"/>
                    <a:pt x="389" y="77"/>
                  </a:cubicBezTo>
                  <a:cubicBezTo>
                    <a:pt x="372" y="77"/>
                    <a:pt x="358" y="63"/>
                    <a:pt x="358" y="46"/>
                  </a:cubicBezTo>
                  <a:close/>
                  <a:moveTo>
                    <a:pt x="103" y="599"/>
                  </a:moveTo>
                  <a:cubicBezTo>
                    <a:pt x="106" y="588"/>
                    <a:pt x="106" y="588"/>
                    <a:pt x="106" y="588"/>
                  </a:cubicBezTo>
                  <a:cubicBezTo>
                    <a:pt x="671" y="588"/>
                    <a:pt x="671" y="588"/>
                    <a:pt x="671" y="588"/>
                  </a:cubicBezTo>
                  <a:cubicBezTo>
                    <a:pt x="676" y="599"/>
                    <a:pt x="676" y="599"/>
                    <a:pt x="676" y="599"/>
                  </a:cubicBezTo>
                  <a:cubicBezTo>
                    <a:pt x="103" y="599"/>
                    <a:pt x="103" y="599"/>
                    <a:pt x="103" y="599"/>
                  </a:cubicBezTo>
                  <a:cubicBezTo>
                    <a:pt x="103" y="599"/>
                    <a:pt x="103" y="599"/>
                    <a:pt x="103" y="599"/>
                  </a:cubicBezTo>
                  <a:close/>
                  <a:moveTo>
                    <a:pt x="738" y="547"/>
                  </a:moveTo>
                  <a:cubicBezTo>
                    <a:pt x="40" y="547"/>
                    <a:pt x="40" y="547"/>
                    <a:pt x="40" y="547"/>
                  </a:cubicBezTo>
                  <a:cubicBezTo>
                    <a:pt x="40" y="53"/>
                    <a:pt x="40" y="153"/>
                    <a:pt x="40" y="153"/>
                  </a:cubicBezTo>
                  <a:cubicBezTo>
                    <a:pt x="738" y="153"/>
                    <a:pt x="738" y="153"/>
                    <a:pt x="738" y="153"/>
                  </a:cubicBezTo>
                  <a:cubicBezTo>
                    <a:pt x="738" y="547"/>
                    <a:pt x="738" y="547"/>
                    <a:pt x="738" y="547"/>
                  </a:cubicBezTo>
                  <a:cubicBezTo>
                    <a:pt x="738" y="547"/>
                    <a:pt x="738" y="547"/>
                    <a:pt x="738" y="547"/>
                  </a:cubicBezTo>
                  <a:close/>
                </a:path>
              </a:pathLst>
            </a:custGeom>
            <a:solidFill>
              <a:schemeClr val="bg1"/>
            </a:solidFill>
            <a:ln>
              <a:noFill/>
            </a:ln>
          </p:spPr>
          <p:txBody>
            <a:bodyPr vert="horz" wrap="square" lIns="162560" tIns="81280" rIns="162560" bIns="81280" numCol="1" anchor="t" anchorCtr="0" compatLnSpc="1">
              <a:prstTxWarp prst="textNoShape">
                <a:avLst/>
              </a:prstTxWarp>
            </a:bodyPr>
            <a:lstStyle/>
            <a:p>
              <a:pPr defTabSz="4331124">
                <a:defRPr/>
              </a:pPr>
              <a:endParaRPr kumimoji="0" lang="en-US" sz="5333" kern="0" dirty="0">
                <a:solidFill>
                  <a:srgbClr val="282828"/>
                </a:solidFill>
                <a:latin typeface="Yu Gothic UI" panose="020B0500000000000000" pitchFamily="50" charset="-128"/>
                <a:ea typeface="Yu Gothic UI" panose="020B0500000000000000" pitchFamily="50" charset="-128"/>
                <a:cs typeface="CiscoSans Light" charset="0"/>
              </a:endParaRPr>
            </a:p>
          </p:txBody>
        </p:sp>
        <p:sp>
          <p:nvSpPr>
            <p:cNvPr id="9" name="Freeform 47">
              <a:extLst>
                <a:ext uri="{FF2B5EF4-FFF2-40B4-BE49-F238E27FC236}">
                  <a16:creationId xmlns:a16="http://schemas.microsoft.com/office/drawing/2014/main" id="{8356F56B-1CE8-4B63-A72C-628DD613A27C}"/>
                </a:ext>
              </a:extLst>
            </p:cNvPr>
            <p:cNvSpPr>
              <a:spLocks noEditPoints="1"/>
            </p:cNvSpPr>
            <p:nvPr/>
          </p:nvSpPr>
          <p:spPr bwMode="auto">
            <a:xfrm>
              <a:off x="13974395" y="12207614"/>
              <a:ext cx="455754" cy="573059"/>
            </a:xfrm>
            <a:custGeom>
              <a:avLst/>
              <a:gdLst>
                <a:gd name="T0" fmla="*/ 673 w 699"/>
                <a:gd name="T1" fmla="*/ 80 h 872"/>
                <a:gd name="T2" fmla="*/ 376 w 699"/>
                <a:gd name="T3" fmla="*/ 80 h 872"/>
                <a:gd name="T4" fmla="*/ 375 w 699"/>
                <a:gd name="T5" fmla="*/ 78 h 872"/>
                <a:gd name="T6" fmla="*/ 374 w 699"/>
                <a:gd name="T7" fmla="*/ 61 h 872"/>
                <a:gd name="T8" fmla="*/ 376 w 699"/>
                <a:gd name="T9" fmla="*/ 31 h 872"/>
                <a:gd name="T10" fmla="*/ 375 w 699"/>
                <a:gd name="T11" fmla="*/ 29 h 872"/>
                <a:gd name="T12" fmla="*/ 321 w 699"/>
                <a:gd name="T13" fmla="*/ 44 h 872"/>
                <a:gd name="T14" fmla="*/ 327 w 699"/>
                <a:gd name="T15" fmla="*/ 61 h 872"/>
                <a:gd name="T16" fmla="*/ 326 w 699"/>
                <a:gd name="T17" fmla="*/ 78 h 872"/>
                <a:gd name="T18" fmla="*/ 326 w 699"/>
                <a:gd name="T19" fmla="*/ 78 h 872"/>
                <a:gd name="T20" fmla="*/ 324 w 699"/>
                <a:gd name="T21" fmla="*/ 80 h 872"/>
                <a:gd name="T22" fmla="*/ 26 w 699"/>
                <a:gd name="T23" fmla="*/ 80 h 872"/>
                <a:gd name="T24" fmla="*/ 0 w 699"/>
                <a:gd name="T25" fmla="*/ 105 h 872"/>
                <a:gd name="T26" fmla="*/ 0 w 699"/>
                <a:gd name="T27" fmla="*/ 532 h 872"/>
                <a:gd name="T28" fmla="*/ 26 w 699"/>
                <a:gd name="T29" fmla="*/ 558 h 872"/>
                <a:gd name="T30" fmla="*/ 292 w 699"/>
                <a:gd name="T31" fmla="*/ 558 h 872"/>
                <a:gd name="T32" fmla="*/ 292 w 699"/>
                <a:gd name="T33" fmla="*/ 848 h 872"/>
                <a:gd name="T34" fmla="*/ 149 w 699"/>
                <a:gd name="T35" fmla="*/ 848 h 872"/>
                <a:gd name="T36" fmla="*/ 137 w 699"/>
                <a:gd name="T37" fmla="*/ 858 h 872"/>
                <a:gd name="T38" fmla="*/ 137 w 699"/>
                <a:gd name="T39" fmla="*/ 872 h 872"/>
                <a:gd name="T40" fmla="*/ 562 w 699"/>
                <a:gd name="T41" fmla="*/ 872 h 872"/>
                <a:gd name="T42" fmla="*/ 562 w 699"/>
                <a:gd name="T43" fmla="*/ 858 h 872"/>
                <a:gd name="T44" fmla="*/ 550 w 699"/>
                <a:gd name="T45" fmla="*/ 848 h 872"/>
                <a:gd name="T46" fmla="*/ 408 w 699"/>
                <a:gd name="T47" fmla="*/ 848 h 872"/>
                <a:gd name="T48" fmla="*/ 408 w 699"/>
                <a:gd name="T49" fmla="*/ 570 h 872"/>
                <a:gd name="T50" fmla="*/ 408 w 699"/>
                <a:gd name="T51" fmla="*/ 558 h 872"/>
                <a:gd name="T52" fmla="*/ 420 w 699"/>
                <a:gd name="T53" fmla="*/ 558 h 872"/>
                <a:gd name="T54" fmla="*/ 673 w 699"/>
                <a:gd name="T55" fmla="*/ 558 h 872"/>
                <a:gd name="T56" fmla="*/ 699 w 699"/>
                <a:gd name="T57" fmla="*/ 532 h 872"/>
                <a:gd name="T58" fmla="*/ 699 w 699"/>
                <a:gd name="T59" fmla="*/ 105 h 872"/>
                <a:gd name="T60" fmla="*/ 673 w 699"/>
                <a:gd name="T61" fmla="*/ 80 h 872"/>
                <a:gd name="T62" fmla="*/ 367 w 699"/>
                <a:gd name="T63" fmla="*/ 33 h 872"/>
                <a:gd name="T64" fmla="*/ 350 w 699"/>
                <a:gd name="T65" fmla="*/ 64 h 872"/>
                <a:gd name="T66" fmla="*/ 332 w 699"/>
                <a:gd name="T67" fmla="*/ 44 h 872"/>
                <a:gd name="T68" fmla="*/ 367 w 699"/>
                <a:gd name="T69" fmla="*/ 33 h 872"/>
                <a:gd name="T70" fmla="*/ 663 w 699"/>
                <a:gd name="T71" fmla="*/ 466 h 872"/>
                <a:gd name="T72" fmla="*/ 38 w 699"/>
                <a:gd name="T73" fmla="*/ 466 h 872"/>
                <a:gd name="T74" fmla="*/ 38 w 699"/>
                <a:gd name="T75" fmla="*/ 117 h 872"/>
                <a:gd name="T76" fmla="*/ 663 w 699"/>
                <a:gd name="T77" fmla="*/ 117 h 872"/>
                <a:gd name="T78" fmla="*/ 663 w 699"/>
                <a:gd name="T79" fmla="*/ 466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9" h="872">
                  <a:moveTo>
                    <a:pt x="673" y="80"/>
                  </a:moveTo>
                  <a:cubicBezTo>
                    <a:pt x="376" y="80"/>
                    <a:pt x="376" y="80"/>
                    <a:pt x="376" y="80"/>
                  </a:cubicBezTo>
                  <a:cubicBezTo>
                    <a:pt x="376" y="79"/>
                    <a:pt x="375" y="78"/>
                    <a:pt x="375" y="78"/>
                  </a:cubicBezTo>
                  <a:cubicBezTo>
                    <a:pt x="371" y="73"/>
                    <a:pt x="371" y="66"/>
                    <a:pt x="374" y="61"/>
                  </a:cubicBezTo>
                  <a:cubicBezTo>
                    <a:pt x="380" y="52"/>
                    <a:pt x="381" y="40"/>
                    <a:pt x="376" y="31"/>
                  </a:cubicBezTo>
                  <a:cubicBezTo>
                    <a:pt x="376" y="30"/>
                    <a:pt x="376" y="30"/>
                    <a:pt x="375" y="29"/>
                  </a:cubicBezTo>
                  <a:cubicBezTo>
                    <a:pt x="354" y="0"/>
                    <a:pt x="321" y="20"/>
                    <a:pt x="321" y="44"/>
                  </a:cubicBezTo>
                  <a:cubicBezTo>
                    <a:pt x="321" y="50"/>
                    <a:pt x="323" y="56"/>
                    <a:pt x="327" y="61"/>
                  </a:cubicBezTo>
                  <a:cubicBezTo>
                    <a:pt x="330" y="66"/>
                    <a:pt x="330" y="73"/>
                    <a:pt x="326" y="78"/>
                  </a:cubicBezTo>
                  <a:cubicBezTo>
                    <a:pt x="326" y="78"/>
                    <a:pt x="326" y="78"/>
                    <a:pt x="326" y="78"/>
                  </a:cubicBezTo>
                  <a:cubicBezTo>
                    <a:pt x="325" y="79"/>
                    <a:pt x="325" y="79"/>
                    <a:pt x="324" y="80"/>
                  </a:cubicBezTo>
                  <a:cubicBezTo>
                    <a:pt x="26" y="80"/>
                    <a:pt x="26" y="80"/>
                    <a:pt x="26" y="80"/>
                  </a:cubicBezTo>
                  <a:cubicBezTo>
                    <a:pt x="12" y="80"/>
                    <a:pt x="0" y="91"/>
                    <a:pt x="0" y="105"/>
                  </a:cubicBezTo>
                  <a:cubicBezTo>
                    <a:pt x="0" y="532"/>
                    <a:pt x="0" y="532"/>
                    <a:pt x="0" y="532"/>
                  </a:cubicBezTo>
                  <a:cubicBezTo>
                    <a:pt x="0" y="546"/>
                    <a:pt x="12" y="558"/>
                    <a:pt x="26" y="558"/>
                  </a:cubicBezTo>
                  <a:cubicBezTo>
                    <a:pt x="98" y="558"/>
                    <a:pt x="292" y="558"/>
                    <a:pt x="292" y="558"/>
                  </a:cubicBezTo>
                  <a:cubicBezTo>
                    <a:pt x="292" y="848"/>
                    <a:pt x="292" y="848"/>
                    <a:pt x="292" y="848"/>
                  </a:cubicBezTo>
                  <a:cubicBezTo>
                    <a:pt x="149" y="848"/>
                    <a:pt x="149" y="848"/>
                    <a:pt x="149" y="848"/>
                  </a:cubicBezTo>
                  <a:cubicBezTo>
                    <a:pt x="137" y="858"/>
                    <a:pt x="137" y="858"/>
                    <a:pt x="137" y="858"/>
                  </a:cubicBezTo>
                  <a:cubicBezTo>
                    <a:pt x="137" y="872"/>
                    <a:pt x="137" y="872"/>
                    <a:pt x="137" y="872"/>
                  </a:cubicBezTo>
                  <a:cubicBezTo>
                    <a:pt x="562" y="872"/>
                    <a:pt x="562" y="872"/>
                    <a:pt x="562" y="872"/>
                  </a:cubicBezTo>
                  <a:cubicBezTo>
                    <a:pt x="562" y="858"/>
                    <a:pt x="562" y="858"/>
                    <a:pt x="562" y="858"/>
                  </a:cubicBezTo>
                  <a:cubicBezTo>
                    <a:pt x="550" y="848"/>
                    <a:pt x="550" y="848"/>
                    <a:pt x="550" y="848"/>
                  </a:cubicBezTo>
                  <a:cubicBezTo>
                    <a:pt x="408" y="848"/>
                    <a:pt x="408" y="848"/>
                    <a:pt x="408" y="848"/>
                  </a:cubicBezTo>
                  <a:cubicBezTo>
                    <a:pt x="408" y="570"/>
                    <a:pt x="408" y="570"/>
                    <a:pt x="408" y="570"/>
                  </a:cubicBezTo>
                  <a:cubicBezTo>
                    <a:pt x="408" y="558"/>
                    <a:pt x="408" y="558"/>
                    <a:pt x="408" y="558"/>
                  </a:cubicBezTo>
                  <a:cubicBezTo>
                    <a:pt x="420" y="558"/>
                    <a:pt x="420" y="558"/>
                    <a:pt x="420" y="558"/>
                  </a:cubicBezTo>
                  <a:cubicBezTo>
                    <a:pt x="673" y="558"/>
                    <a:pt x="673" y="558"/>
                    <a:pt x="673" y="558"/>
                  </a:cubicBezTo>
                  <a:cubicBezTo>
                    <a:pt x="687" y="558"/>
                    <a:pt x="699" y="546"/>
                    <a:pt x="699" y="532"/>
                  </a:cubicBezTo>
                  <a:cubicBezTo>
                    <a:pt x="699" y="437"/>
                    <a:pt x="699" y="105"/>
                    <a:pt x="699" y="105"/>
                  </a:cubicBezTo>
                  <a:cubicBezTo>
                    <a:pt x="699" y="91"/>
                    <a:pt x="687" y="80"/>
                    <a:pt x="673" y="80"/>
                  </a:cubicBezTo>
                  <a:close/>
                  <a:moveTo>
                    <a:pt x="367" y="33"/>
                  </a:moveTo>
                  <a:cubicBezTo>
                    <a:pt x="374" y="50"/>
                    <a:pt x="363" y="64"/>
                    <a:pt x="350" y="64"/>
                  </a:cubicBezTo>
                  <a:cubicBezTo>
                    <a:pt x="340" y="64"/>
                    <a:pt x="332" y="56"/>
                    <a:pt x="332" y="44"/>
                  </a:cubicBezTo>
                  <a:cubicBezTo>
                    <a:pt x="332" y="28"/>
                    <a:pt x="352" y="16"/>
                    <a:pt x="367" y="33"/>
                  </a:cubicBezTo>
                  <a:close/>
                  <a:moveTo>
                    <a:pt x="663" y="466"/>
                  </a:moveTo>
                  <a:cubicBezTo>
                    <a:pt x="94" y="466"/>
                    <a:pt x="42" y="466"/>
                    <a:pt x="38" y="466"/>
                  </a:cubicBezTo>
                  <a:cubicBezTo>
                    <a:pt x="38" y="117"/>
                    <a:pt x="38" y="117"/>
                    <a:pt x="38" y="117"/>
                  </a:cubicBezTo>
                  <a:cubicBezTo>
                    <a:pt x="663" y="117"/>
                    <a:pt x="663" y="117"/>
                    <a:pt x="663" y="117"/>
                  </a:cubicBezTo>
                  <a:lnTo>
                    <a:pt x="663" y="466"/>
                  </a:lnTo>
                  <a:close/>
                </a:path>
              </a:pathLst>
            </a:custGeom>
            <a:solidFill>
              <a:schemeClr val="bg1"/>
            </a:solidFill>
            <a:ln>
              <a:noFill/>
            </a:ln>
          </p:spPr>
          <p:txBody>
            <a:bodyPr vert="horz" wrap="square" lIns="162560" tIns="81280" rIns="162560" bIns="81280" numCol="1" anchor="t" anchorCtr="0" compatLnSpc="1">
              <a:prstTxWarp prst="textNoShape">
                <a:avLst/>
              </a:prstTxWarp>
            </a:bodyPr>
            <a:lstStyle/>
            <a:p>
              <a:pPr defTabSz="4331124">
                <a:defRPr/>
              </a:pPr>
              <a:endParaRPr kumimoji="0" lang="en-US" sz="5333" kern="0" dirty="0">
                <a:solidFill>
                  <a:srgbClr val="282828"/>
                </a:solidFill>
                <a:latin typeface="Yu Gothic UI" panose="020B0500000000000000" pitchFamily="50" charset="-128"/>
                <a:ea typeface="Yu Gothic UI" panose="020B0500000000000000" pitchFamily="50" charset="-128"/>
                <a:cs typeface="CiscoSans Light" charset="0"/>
              </a:endParaRPr>
            </a:p>
          </p:txBody>
        </p:sp>
        <p:sp>
          <p:nvSpPr>
            <p:cNvPr id="10" name="Freeform 32">
              <a:extLst>
                <a:ext uri="{FF2B5EF4-FFF2-40B4-BE49-F238E27FC236}">
                  <a16:creationId xmlns:a16="http://schemas.microsoft.com/office/drawing/2014/main" id="{A903FC96-B5D8-4F0A-BDC7-041FD9E63B0E}"/>
                </a:ext>
              </a:extLst>
            </p:cNvPr>
            <p:cNvSpPr>
              <a:spLocks noEditPoints="1"/>
            </p:cNvSpPr>
            <p:nvPr/>
          </p:nvSpPr>
          <p:spPr bwMode="auto">
            <a:xfrm>
              <a:off x="13621002" y="12845009"/>
              <a:ext cx="592434" cy="435308"/>
            </a:xfrm>
            <a:custGeom>
              <a:avLst/>
              <a:gdLst>
                <a:gd name="T0" fmla="*/ 390 w 563"/>
                <a:gd name="T1" fmla="*/ 21 h 556"/>
                <a:gd name="T2" fmla="*/ 368 w 563"/>
                <a:gd name="T3" fmla="*/ 10 h 556"/>
                <a:gd name="T4" fmla="*/ 38 w 563"/>
                <a:gd name="T5" fmla="*/ 485 h 556"/>
                <a:gd name="T6" fmla="*/ 155 w 563"/>
                <a:gd name="T7" fmla="*/ 175 h 556"/>
                <a:gd name="T8" fmla="*/ 549 w 563"/>
                <a:gd name="T9" fmla="*/ 258 h 556"/>
                <a:gd name="T10" fmla="*/ 549 w 563"/>
                <a:gd name="T11" fmla="*/ 258 h 556"/>
                <a:gd name="T12" fmla="*/ 549 w 563"/>
                <a:gd name="T13" fmla="*/ 261 h 556"/>
                <a:gd name="T14" fmla="*/ 549 w 563"/>
                <a:gd name="T15" fmla="*/ 257 h 556"/>
                <a:gd name="T16" fmla="*/ 549 w 563"/>
                <a:gd name="T17" fmla="*/ 257 h 556"/>
                <a:gd name="T18" fmla="*/ 550 w 563"/>
                <a:gd name="T19" fmla="*/ 265 h 556"/>
                <a:gd name="T20" fmla="*/ 550 w 563"/>
                <a:gd name="T21" fmla="*/ 264 h 556"/>
                <a:gd name="T22" fmla="*/ 550 w 563"/>
                <a:gd name="T23" fmla="*/ 262 h 556"/>
                <a:gd name="T24" fmla="*/ 550 w 563"/>
                <a:gd name="T25" fmla="*/ 264 h 556"/>
                <a:gd name="T26" fmla="*/ 549 w 563"/>
                <a:gd name="T27" fmla="*/ 261 h 556"/>
                <a:gd name="T28" fmla="*/ 523 w 563"/>
                <a:gd name="T29" fmla="*/ 29 h 556"/>
                <a:gd name="T30" fmla="*/ 211 w 563"/>
                <a:gd name="T31" fmla="*/ 29 h 556"/>
                <a:gd name="T32" fmla="*/ 165 w 563"/>
                <a:gd name="T33" fmla="*/ 485 h 556"/>
                <a:gd name="T34" fmla="*/ 28 w 563"/>
                <a:gd name="T35" fmla="*/ 211 h 556"/>
                <a:gd name="T36" fmla="*/ 30 w 563"/>
                <a:gd name="T37" fmla="*/ 556 h 556"/>
                <a:gd name="T38" fmla="*/ 563 w 563"/>
                <a:gd name="T39" fmla="*/ 279 h 556"/>
                <a:gd name="T40" fmla="*/ 295 w 563"/>
                <a:gd name="T41" fmla="*/ 501 h 556"/>
                <a:gd name="T42" fmla="*/ 331 w 563"/>
                <a:gd name="T43" fmla="*/ 467 h 556"/>
                <a:gd name="T44" fmla="*/ 331 w 563"/>
                <a:gd name="T45" fmla="*/ 455 h 556"/>
                <a:gd name="T46" fmla="*/ 295 w 563"/>
                <a:gd name="T47" fmla="*/ 420 h 556"/>
                <a:gd name="T48" fmla="*/ 336 w 563"/>
                <a:gd name="T49" fmla="*/ 404 h 556"/>
                <a:gd name="T50" fmla="*/ 290 w 563"/>
                <a:gd name="T51" fmla="*/ 379 h 556"/>
                <a:gd name="T52" fmla="*/ 336 w 563"/>
                <a:gd name="T53" fmla="*/ 404 h 556"/>
                <a:gd name="T54" fmla="*/ 290 w 563"/>
                <a:gd name="T55" fmla="*/ 357 h 556"/>
                <a:gd name="T56" fmla="*/ 336 w 563"/>
                <a:gd name="T57" fmla="*/ 333 h 556"/>
                <a:gd name="T58" fmla="*/ 351 w 563"/>
                <a:gd name="T59" fmla="*/ 501 h 556"/>
                <a:gd name="T60" fmla="*/ 386 w 563"/>
                <a:gd name="T61" fmla="*/ 467 h 556"/>
                <a:gd name="T62" fmla="*/ 386 w 563"/>
                <a:gd name="T63" fmla="*/ 455 h 556"/>
                <a:gd name="T64" fmla="*/ 351 w 563"/>
                <a:gd name="T65" fmla="*/ 420 h 556"/>
                <a:gd name="T66" fmla="*/ 391 w 563"/>
                <a:gd name="T67" fmla="*/ 404 h 556"/>
                <a:gd name="T68" fmla="*/ 345 w 563"/>
                <a:gd name="T69" fmla="*/ 379 h 556"/>
                <a:gd name="T70" fmla="*/ 391 w 563"/>
                <a:gd name="T71" fmla="*/ 404 h 556"/>
                <a:gd name="T72" fmla="*/ 345 w 563"/>
                <a:gd name="T73" fmla="*/ 357 h 556"/>
                <a:gd name="T74" fmla="*/ 391 w 563"/>
                <a:gd name="T75" fmla="*/ 333 h 556"/>
                <a:gd name="T76" fmla="*/ 406 w 563"/>
                <a:gd name="T77" fmla="*/ 501 h 556"/>
                <a:gd name="T78" fmla="*/ 442 w 563"/>
                <a:gd name="T79" fmla="*/ 467 h 556"/>
                <a:gd name="T80" fmla="*/ 442 w 563"/>
                <a:gd name="T81" fmla="*/ 455 h 556"/>
                <a:gd name="T82" fmla="*/ 406 w 563"/>
                <a:gd name="T83" fmla="*/ 420 h 556"/>
                <a:gd name="T84" fmla="*/ 447 w 563"/>
                <a:gd name="T85" fmla="*/ 404 h 556"/>
                <a:gd name="T86" fmla="*/ 401 w 563"/>
                <a:gd name="T87" fmla="*/ 379 h 556"/>
                <a:gd name="T88" fmla="*/ 447 w 563"/>
                <a:gd name="T89" fmla="*/ 404 h 556"/>
                <a:gd name="T90" fmla="*/ 401 w 563"/>
                <a:gd name="T91" fmla="*/ 357 h 556"/>
                <a:gd name="T92" fmla="*/ 447 w 563"/>
                <a:gd name="T93" fmla="*/ 333 h 556"/>
                <a:gd name="T94" fmla="*/ 212 w 563"/>
                <a:gd name="T95" fmla="*/ 258 h 556"/>
                <a:gd name="T96" fmla="*/ 513 w 563"/>
                <a:gd name="T97" fmla="*/ 6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3" h="556">
                  <a:moveTo>
                    <a:pt x="368" y="0"/>
                  </a:moveTo>
                  <a:cubicBezTo>
                    <a:pt x="357" y="0"/>
                    <a:pt x="347" y="9"/>
                    <a:pt x="347" y="21"/>
                  </a:cubicBezTo>
                  <a:cubicBezTo>
                    <a:pt x="347" y="33"/>
                    <a:pt x="357" y="42"/>
                    <a:pt x="368" y="42"/>
                  </a:cubicBezTo>
                  <a:cubicBezTo>
                    <a:pt x="380" y="42"/>
                    <a:pt x="390" y="33"/>
                    <a:pt x="390" y="21"/>
                  </a:cubicBezTo>
                  <a:cubicBezTo>
                    <a:pt x="390" y="9"/>
                    <a:pt x="380" y="0"/>
                    <a:pt x="368" y="0"/>
                  </a:cubicBezTo>
                  <a:close/>
                  <a:moveTo>
                    <a:pt x="368" y="32"/>
                  </a:moveTo>
                  <a:cubicBezTo>
                    <a:pt x="362" y="32"/>
                    <a:pt x="357" y="27"/>
                    <a:pt x="357" y="21"/>
                  </a:cubicBezTo>
                  <a:cubicBezTo>
                    <a:pt x="357" y="15"/>
                    <a:pt x="362" y="10"/>
                    <a:pt x="368" y="10"/>
                  </a:cubicBezTo>
                  <a:cubicBezTo>
                    <a:pt x="375" y="10"/>
                    <a:pt x="380" y="15"/>
                    <a:pt x="380" y="21"/>
                  </a:cubicBezTo>
                  <a:cubicBezTo>
                    <a:pt x="380" y="27"/>
                    <a:pt x="375" y="32"/>
                    <a:pt x="368" y="32"/>
                  </a:cubicBezTo>
                  <a:close/>
                  <a:moveTo>
                    <a:pt x="61" y="508"/>
                  </a:moveTo>
                  <a:cubicBezTo>
                    <a:pt x="48" y="508"/>
                    <a:pt x="38" y="498"/>
                    <a:pt x="38" y="485"/>
                  </a:cubicBezTo>
                  <a:cubicBezTo>
                    <a:pt x="38" y="175"/>
                    <a:pt x="38" y="175"/>
                    <a:pt x="38" y="175"/>
                  </a:cubicBezTo>
                  <a:cubicBezTo>
                    <a:pt x="38" y="159"/>
                    <a:pt x="50" y="147"/>
                    <a:pt x="66" y="147"/>
                  </a:cubicBezTo>
                  <a:cubicBezTo>
                    <a:pt x="127" y="147"/>
                    <a:pt x="127" y="147"/>
                    <a:pt x="127" y="147"/>
                  </a:cubicBezTo>
                  <a:cubicBezTo>
                    <a:pt x="143" y="147"/>
                    <a:pt x="155" y="159"/>
                    <a:pt x="155" y="175"/>
                  </a:cubicBezTo>
                  <a:cubicBezTo>
                    <a:pt x="155" y="485"/>
                    <a:pt x="155" y="485"/>
                    <a:pt x="155" y="485"/>
                  </a:cubicBezTo>
                  <a:cubicBezTo>
                    <a:pt x="155" y="498"/>
                    <a:pt x="145" y="508"/>
                    <a:pt x="131" y="508"/>
                  </a:cubicBezTo>
                  <a:lnTo>
                    <a:pt x="61" y="508"/>
                  </a:lnTo>
                  <a:close/>
                  <a:moveTo>
                    <a:pt x="549" y="258"/>
                  </a:moveTo>
                  <a:cubicBezTo>
                    <a:pt x="549" y="258"/>
                    <a:pt x="549" y="258"/>
                    <a:pt x="549" y="258"/>
                  </a:cubicBezTo>
                  <a:cubicBezTo>
                    <a:pt x="549" y="258"/>
                    <a:pt x="549" y="258"/>
                    <a:pt x="549" y="258"/>
                  </a:cubicBezTo>
                  <a:close/>
                  <a:moveTo>
                    <a:pt x="549" y="259"/>
                  </a:moveTo>
                  <a:cubicBezTo>
                    <a:pt x="549" y="259"/>
                    <a:pt x="549" y="259"/>
                    <a:pt x="549" y="258"/>
                  </a:cubicBezTo>
                  <a:cubicBezTo>
                    <a:pt x="549" y="259"/>
                    <a:pt x="549" y="259"/>
                    <a:pt x="549" y="259"/>
                  </a:cubicBezTo>
                  <a:close/>
                  <a:moveTo>
                    <a:pt x="549" y="261"/>
                  </a:moveTo>
                  <a:cubicBezTo>
                    <a:pt x="549" y="261"/>
                    <a:pt x="550" y="261"/>
                    <a:pt x="550" y="262"/>
                  </a:cubicBezTo>
                  <a:cubicBezTo>
                    <a:pt x="550" y="261"/>
                    <a:pt x="549" y="261"/>
                    <a:pt x="549" y="261"/>
                  </a:cubicBezTo>
                  <a:close/>
                  <a:moveTo>
                    <a:pt x="549" y="258"/>
                  </a:moveTo>
                  <a:cubicBezTo>
                    <a:pt x="549" y="258"/>
                    <a:pt x="549" y="257"/>
                    <a:pt x="549" y="257"/>
                  </a:cubicBezTo>
                  <a:cubicBezTo>
                    <a:pt x="549" y="257"/>
                    <a:pt x="549" y="258"/>
                    <a:pt x="549" y="258"/>
                  </a:cubicBezTo>
                  <a:close/>
                  <a:moveTo>
                    <a:pt x="549" y="257"/>
                  </a:moveTo>
                  <a:cubicBezTo>
                    <a:pt x="549" y="257"/>
                    <a:pt x="549" y="257"/>
                    <a:pt x="549" y="257"/>
                  </a:cubicBezTo>
                  <a:cubicBezTo>
                    <a:pt x="549" y="257"/>
                    <a:pt x="549" y="257"/>
                    <a:pt x="549" y="257"/>
                  </a:cubicBezTo>
                  <a:close/>
                  <a:moveTo>
                    <a:pt x="549" y="257"/>
                  </a:moveTo>
                  <a:cubicBezTo>
                    <a:pt x="549" y="256"/>
                    <a:pt x="549" y="256"/>
                    <a:pt x="549" y="257"/>
                  </a:cubicBezTo>
                  <a:close/>
                  <a:moveTo>
                    <a:pt x="550" y="265"/>
                  </a:moveTo>
                  <a:cubicBezTo>
                    <a:pt x="550" y="265"/>
                    <a:pt x="550" y="265"/>
                    <a:pt x="550" y="265"/>
                  </a:cubicBezTo>
                  <a:cubicBezTo>
                    <a:pt x="550" y="265"/>
                    <a:pt x="550" y="265"/>
                    <a:pt x="550" y="265"/>
                  </a:cubicBezTo>
                  <a:close/>
                  <a:moveTo>
                    <a:pt x="550" y="265"/>
                  </a:moveTo>
                  <a:cubicBezTo>
                    <a:pt x="550" y="265"/>
                    <a:pt x="550" y="266"/>
                    <a:pt x="550" y="266"/>
                  </a:cubicBezTo>
                  <a:cubicBezTo>
                    <a:pt x="550" y="265"/>
                    <a:pt x="550" y="265"/>
                    <a:pt x="550" y="265"/>
                  </a:cubicBezTo>
                  <a:close/>
                  <a:moveTo>
                    <a:pt x="550" y="265"/>
                  </a:moveTo>
                  <a:cubicBezTo>
                    <a:pt x="550" y="264"/>
                    <a:pt x="550" y="264"/>
                    <a:pt x="550" y="264"/>
                  </a:cubicBezTo>
                  <a:cubicBezTo>
                    <a:pt x="550" y="264"/>
                    <a:pt x="550" y="264"/>
                    <a:pt x="550" y="265"/>
                  </a:cubicBezTo>
                  <a:close/>
                  <a:moveTo>
                    <a:pt x="550" y="262"/>
                  </a:moveTo>
                  <a:cubicBezTo>
                    <a:pt x="550" y="262"/>
                    <a:pt x="550" y="262"/>
                    <a:pt x="550" y="262"/>
                  </a:cubicBezTo>
                  <a:cubicBezTo>
                    <a:pt x="550" y="262"/>
                    <a:pt x="550" y="262"/>
                    <a:pt x="550" y="262"/>
                  </a:cubicBezTo>
                  <a:close/>
                  <a:moveTo>
                    <a:pt x="550" y="263"/>
                  </a:moveTo>
                  <a:cubicBezTo>
                    <a:pt x="550" y="263"/>
                    <a:pt x="550" y="263"/>
                    <a:pt x="550" y="262"/>
                  </a:cubicBezTo>
                  <a:cubicBezTo>
                    <a:pt x="550" y="262"/>
                    <a:pt x="550" y="263"/>
                    <a:pt x="550" y="263"/>
                  </a:cubicBezTo>
                  <a:close/>
                  <a:moveTo>
                    <a:pt x="550" y="264"/>
                  </a:moveTo>
                  <a:cubicBezTo>
                    <a:pt x="550" y="263"/>
                    <a:pt x="550" y="263"/>
                    <a:pt x="550" y="263"/>
                  </a:cubicBezTo>
                  <a:cubicBezTo>
                    <a:pt x="550" y="263"/>
                    <a:pt x="550" y="263"/>
                    <a:pt x="550" y="264"/>
                  </a:cubicBezTo>
                  <a:close/>
                  <a:moveTo>
                    <a:pt x="549" y="259"/>
                  </a:moveTo>
                  <a:cubicBezTo>
                    <a:pt x="549" y="260"/>
                    <a:pt x="549" y="260"/>
                    <a:pt x="549" y="261"/>
                  </a:cubicBezTo>
                  <a:cubicBezTo>
                    <a:pt x="549" y="260"/>
                    <a:pt x="549" y="260"/>
                    <a:pt x="549" y="259"/>
                  </a:cubicBezTo>
                  <a:close/>
                  <a:moveTo>
                    <a:pt x="550" y="266"/>
                  </a:moveTo>
                  <a:cubicBezTo>
                    <a:pt x="548" y="249"/>
                    <a:pt x="550" y="58"/>
                    <a:pt x="550" y="55"/>
                  </a:cubicBezTo>
                  <a:cubicBezTo>
                    <a:pt x="550" y="40"/>
                    <a:pt x="538" y="29"/>
                    <a:pt x="523" y="29"/>
                  </a:cubicBezTo>
                  <a:cubicBezTo>
                    <a:pt x="396" y="29"/>
                    <a:pt x="396" y="29"/>
                    <a:pt x="396" y="29"/>
                  </a:cubicBezTo>
                  <a:cubicBezTo>
                    <a:pt x="392" y="40"/>
                    <a:pt x="381" y="49"/>
                    <a:pt x="368" y="49"/>
                  </a:cubicBezTo>
                  <a:cubicBezTo>
                    <a:pt x="356" y="49"/>
                    <a:pt x="345" y="40"/>
                    <a:pt x="341" y="29"/>
                  </a:cubicBezTo>
                  <a:cubicBezTo>
                    <a:pt x="211" y="29"/>
                    <a:pt x="211" y="29"/>
                    <a:pt x="211" y="29"/>
                  </a:cubicBezTo>
                  <a:cubicBezTo>
                    <a:pt x="195" y="29"/>
                    <a:pt x="183" y="41"/>
                    <a:pt x="183" y="57"/>
                  </a:cubicBezTo>
                  <a:cubicBezTo>
                    <a:pt x="183" y="213"/>
                    <a:pt x="183" y="213"/>
                    <a:pt x="183" y="213"/>
                  </a:cubicBezTo>
                  <a:cubicBezTo>
                    <a:pt x="170" y="213"/>
                    <a:pt x="165" y="213"/>
                    <a:pt x="165" y="213"/>
                  </a:cubicBezTo>
                  <a:cubicBezTo>
                    <a:pt x="165" y="485"/>
                    <a:pt x="165" y="485"/>
                    <a:pt x="165" y="485"/>
                  </a:cubicBezTo>
                  <a:cubicBezTo>
                    <a:pt x="165" y="504"/>
                    <a:pt x="149" y="519"/>
                    <a:pt x="130" y="519"/>
                  </a:cubicBezTo>
                  <a:cubicBezTo>
                    <a:pt x="63" y="519"/>
                    <a:pt x="63" y="519"/>
                    <a:pt x="63" y="519"/>
                  </a:cubicBezTo>
                  <a:cubicBezTo>
                    <a:pt x="44" y="519"/>
                    <a:pt x="28" y="504"/>
                    <a:pt x="28" y="485"/>
                  </a:cubicBezTo>
                  <a:cubicBezTo>
                    <a:pt x="28" y="211"/>
                    <a:pt x="28" y="211"/>
                    <a:pt x="28" y="211"/>
                  </a:cubicBezTo>
                  <a:cubicBezTo>
                    <a:pt x="12" y="211"/>
                    <a:pt x="12" y="211"/>
                    <a:pt x="12" y="211"/>
                  </a:cubicBezTo>
                  <a:cubicBezTo>
                    <a:pt x="6" y="211"/>
                    <a:pt x="0" y="216"/>
                    <a:pt x="0" y="223"/>
                  </a:cubicBezTo>
                  <a:cubicBezTo>
                    <a:pt x="0" y="526"/>
                    <a:pt x="0" y="526"/>
                    <a:pt x="0" y="526"/>
                  </a:cubicBezTo>
                  <a:cubicBezTo>
                    <a:pt x="0" y="543"/>
                    <a:pt x="14" y="556"/>
                    <a:pt x="30" y="556"/>
                  </a:cubicBezTo>
                  <a:cubicBezTo>
                    <a:pt x="537" y="556"/>
                    <a:pt x="537" y="556"/>
                    <a:pt x="537" y="556"/>
                  </a:cubicBezTo>
                  <a:cubicBezTo>
                    <a:pt x="551" y="556"/>
                    <a:pt x="563" y="545"/>
                    <a:pt x="563" y="530"/>
                  </a:cubicBezTo>
                  <a:cubicBezTo>
                    <a:pt x="563" y="528"/>
                    <a:pt x="563" y="526"/>
                    <a:pt x="563" y="526"/>
                  </a:cubicBezTo>
                  <a:cubicBezTo>
                    <a:pt x="563" y="279"/>
                    <a:pt x="563" y="279"/>
                    <a:pt x="563" y="279"/>
                  </a:cubicBezTo>
                  <a:cubicBezTo>
                    <a:pt x="563" y="272"/>
                    <a:pt x="559" y="266"/>
                    <a:pt x="550" y="266"/>
                  </a:cubicBezTo>
                  <a:close/>
                  <a:moveTo>
                    <a:pt x="336" y="496"/>
                  </a:moveTo>
                  <a:cubicBezTo>
                    <a:pt x="336" y="499"/>
                    <a:pt x="333" y="501"/>
                    <a:pt x="331" y="501"/>
                  </a:cubicBezTo>
                  <a:cubicBezTo>
                    <a:pt x="295" y="501"/>
                    <a:pt x="295" y="501"/>
                    <a:pt x="295" y="501"/>
                  </a:cubicBezTo>
                  <a:cubicBezTo>
                    <a:pt x="292" y="501"/>
                    <a:pt x="290" y="499"/>
                    <a:pt x="290" y="496"/>
                  </a:cubicBezTo>
                  <a:cubicBezTo>
                    <a:pt x="290" y="472"/>
                    <a:pt x="290" y="472"/>
                    <a:pt x="290" y="472"/>
                  </a:cubicBezTo>
                  <a:cubicBezTo>
                    <a:pt x="290" y="469"/>
                    <a:pt x="292" y="467"/>
                    <a:pt x="295" y="467"/>
                  </a:cubicBezTo>
                  <a:cubicBezTo>
                    <a:pt x="331" y="467"/>
                    <a:pt x="331" y="467"/>
                    <a:pt x="331" y="467"/>
                  </a:cubicBezTo>
                  <a:cubicBezTo>
                    <a:pt x="333" y="467"/>
                    <a:pt x="336" y="469"/>
                    <a:pt x="336" y="472"/>
                  </a:cubicBezTo>
                  <a:lnTo>
                    <a:pt x="336" y="496"/>
                  </a:lnTo>
                  <a:close/>
                  <a:moveTo>
                    <a:pt x="336" y="450"/>
                  </a:moveTo>
                  <a:cubicBezTo>
                    <a:pt x="336" y="453"/>
                    <a:pt x="333" y="455"/>
                    <a:pt x="331" y="455"/>
                  </a:cubicBezTo>
                  <a:cubicBezTo>
                    <a:pt x="295" y="455"/>
                    <a:pt x="295" y="455"/>
                    <a:pt x="295" y="455"/>
                  </a:cubicBezTo>
                  <a:cubicBezTo>
                    <a:pt x="292" y="455"/>
                    <a:pt x="290" y="453"/>
                    <a:pt x="290" y="450"/>
                  </a:cubicBezTo>
                  <a:cubicBezTo>
                    <a:pt x="290" y="426"/>
                    <a:pt x="290" y="426"/>
                    <a:pt x="290" y="426"/>
                  </a:cubicBezTo>
                  <a:cubicBezTo>
                    <a:pt x="290" y="423"/>
                    <a:pt x="292" y="420"/>
                    <a:pt x="295" y="420"/>
                  </a:cubicBezTo>
                  <a:cubicBezTo>
                    <a:pt x="331" y="420"/>
                    <a:pt x="331" y="420"/>
                    <a:pt x="331" y="420"/>
                  </a:cubicBezTo>
                  <a:cubicBezTo>
                    <a:pt x="333" y="420"/>
                    <a:pt x="336" y="423"/>
                    <a:pt x="336" y="426"/>
                  </a:cubicBezTo>
                  <a:lnTo>
                    <a:pt x="336" y="450"/>
                  </a:lnTo>
                  <a:close/>
                  <a:moveTo>
                    <a:pt x="336" y="404"/>
                  </a:moveTo>
                  <a:cubicBezTo>
                    <a:pt x="336" y="406"/>
                    <a:pt x="333" y="409"/>
                    <a:pt x="331" y="409"/>
                  </a:cubicBezTo>
                  <a:cubicBezTo>
                    <a:pt x="295" y="409"/>
                    <a:pt x="295" y="409"/>
                    <a:pt x="295" y="409"/>
                  </a:cubicBezTo>
                  <a:cubicBezTo>
                    <a:pt x="292" y="409"/>
                    <a:pt x="290" y="406"/>
                    <a:pt x="290" y="404"/>
                  </a:cubicBezTo>
                  <a:cubicBezTo>
                    <a:pt x="290" y="379"/>
                    <a:pt x="290" y="379"/>
                    <a:pt x="290" y="379"/>
                  </a:cubicBezTo>
                  <a:cubicBezTo>
                    <a:pt x="290" y="376"/>
                    <a:pt x="292" y="374"/>
                    <a:pt x="295" y="374"/>
                  </a:cubicBezTo>
                  <a:cubicBezTo>
                    <a:pt x="331" y="374"/>
                    <a:pt x="331" y="374"/>
                    <a:pt x="331" y="374"/>
                  </a:cubicBezTo>
                  <a:cubicBezTo>
                    <a:pt x="333" y="374"/>
                    <a:pt x="336" y="376"/>
                    <a:pt x="336" y="379"/>
                  </a:cubicBezTo>
                  <a:lnTo>
                    <a:pt x="336" y="404"/>
                  </a:lnTo>
                  <a:close/>
                  <a:moveTo>
                    <a:pt x="336" y="357"/>
                  </a:moveTo>
                  <a:cubicBezTo>
                    <a:pt x="336" y="360"/>
                    <a:pt x="333" y="362"/>
                    <a:pt x="331" y="362"/>
                  </a:cubicBezTo>
                  <a:cubicBezTo>
                    <a:pt x="295" y="362"/>
                    <a:pt x="295" y="362"/>
                    <a:pt x="295" y="362"/>
                  </a:cubicBezTo>
                  <a:cubicBezTo>
                    <a:pt x="292" y="362"/>
                    <a:pt x="290" y="360"/>
                    <a:pt x="290" y="357"/>
                  </a:cubicBezTo>
                  <a:cubicBezTo>
                    <a:pt x="290" y="333"/>
                    <a:pt x="290" y="333"/>
                    <a:pt x="290" y="333"/>
                  </a:cubicBezTo>
                  <a:cubicBezTo>
                    <a:pt x="290" y="330"/>
                    <a:pt x="292" y="328"/>
                    <a:pt x="295" y="328"/>
                  </a:cubicBezTo>
                  <a:cubicBezTo>
                    <a:pt x="331" y="328"/>
                    <a:pt x="331" y="328"/>
                    <a:pt x="331" y="328"/>
                  </a:cubicBezTo>
                  <a:cubicBezTo>
                    <a:pt x="333" y="328"/>
                    <a:pt x="336" y="330"/>
                    <a:pt x="336" y="333"/>
                  </a:cubicBezTo>
                  <a:lnTo>
                    <a:pt x="336" y="357"/>
                  </a:lnTo>
                  <a:close/>
                  <a:moveTo>
                    <a:pt x="391" y="496"/>
                  </a:moveTo>
                  <a:cubicBezTo>
                    <a:pt x="391" y="499"/>
                    <a:pt x="389" y="501"/>
                    <a:pt x="386" y="501"/>
                  </a:cubicBezTo>
                  <a:cubicBezTo>
                    <a:pt x="351" y="501"/>
                    <a:pt x="351" y="501"/>
                    <a:pt x="351" y="501"/>
                  </a:cubicBezTo>
                  <a:cubicBezTo>
                    <a:pt x="348" y="501"/>
                    <a:pt x="345" y="499"/>
                    <a:pt x="345" y="496"/>
                  </a:cubicBezTo>
                  <a:cubicBezTo>
                    <a:pt x="345" y="472"/>
                    <a:pt x="345" y="472"/>
                    <a:pt x="345" y="472"/>
                  </a:cubicBezTo>
                  <a:cubicBezTo>
                    <a:pt x="345" y="469"/>
                    <a:pt x="348" y="467"/>
                    <a:pt x="351" y="467"/>
                  </a:cubicBezTo>
                  <a:cubicBezTo>
                    <a:pt x="386" y="467"/>
                    <a:pt x="386" y="467"/>
                    <a:pt x="386" y="467"/>
                  </a:cubicBezTo>
                  <a:cubicBezTo>
                    <a:pt x="389" y="467"/>
                    <a:pt x="391" y="469"/>
                    <a:pt x="391" y="472"/>
                  </a:cubicBezTo>
                  <a:lnTo>
                    <a:pt x="391" y="496"/>
                  </a:lnTo>
                  <a:close/>
                  <a:moveTo>
                    <a:pt x="391" y="450"/>
                  </a:moveTo>
                  <a:cubicBezTo>
                    <a:pt x="391" y="453"/>
                    <a:pt x="389" y="455"/>
                    <a:pt x="386" y="455"/>
                  </a:cubicBezTo>
                  <a:cubicBezTo>
                    <a:pt x="351" y="455"/>
                    <a:pt x="351" y="455"/>
                    <a:pt x="351" y="455"/>
                  </a:cubicBezTo>
                  <a:cubicBezTo>
                    <a:pt x="348" y="455"/>
                    <a:pt x="345" y="453"/>
                    <a:pt x="345" y="450"/>
                  </a:cubicBezTo>
                  <a:cubicBezTo>
                    <a:pt x="345" y="426"/>
                    <a:pt x="345" y="426"/>
                    <a:pt x="345" y="426"/>
                  </a:cubicBezTo>
                  <a:cubicBezTo>
                    <a:pt x="345" y="423"/>
                    <a:pt x="348" y="420"/>
                    <a:pt x="351" y="420"/>
                  </a:cubicBezTo>
                  <a:cubicBezTo>
                    <a:pt x="386" y="420"/>
                    <a:pt x="386" y="420"/>
                    <a:pt x="386" y="420"/>
                  </a:cubicBezTo>
                  <a:cubicBezTo>
                    <a:pt x="389" y="420"/>
                    <a:pt x="391" y="423"/>
                    <a:pt x="391" y="426"/>
                  </a:cubicBezTo>
                  <a:lnTo>
                    <a:pt x="391" y="450"/>
                  </a:lnTo>
                  <a:close/>
                  <a:moveTo>
                    <a:pt x="391" y="404"/>
                  </a:moveTo>
                  <a:cubicBezTo>
                    <a:pt x="391" y="406"/>
                    <a:pt x="389" y="409"/>
                    <a:pt x="386" y="409"/>
                  </a:cubicBezTo>
                  <a:cubicBezTo>
                    <a:pt x="351" y="409"/>
                    <a:pt x="351" y="409"/>
                    <a:pt x="351" y="409"/>
                  </a:cubicBezTo>
                  <a:cubicBezTo>
                    <a:pt x="348" y="409"/>
                    <a:pt x="345" y="406"/>
                    <a:pt x="345" y="404"/>
                  </a:cubicBezTo>
                  <a:cubicBezTo>
                    <a:pt x="345" y="379"/>
                    <a:pt x="345" y="379"/>
                    <a:pt x="345" y="379"/>
                  </a:cubicBezTo>
                  <a:cubicBezTo>
                    <a:pt x="345" y="376"/>
                    <a:pt x="348" y="374"/>
                    <a:pt x="351" y="374"/>
                  </a:cubicBezTo>
                  <a:cubicBezTo>
                    <a:pt x="386" y="374"/>
                    <a:pt x="386" y="374"/>
                    <a:pt x="386" y="374"/>
                  </a:cubicBezTo>
                  <a:cubicBezTo>
                    <a:pt x="389" y="374"/>
                    <a:pt x="391" y="376"/>
                    <a:pt x="391" y="379"/>
                  </a:cubicBezTo>
                  <a:lnTo>
                    <a:pt x="391" y="404"/>
                  </a:lnTo>
                  <a:close/>
                  <a:moveTo>
                    <a:pt x="391" y="357"/>
                  </a:moveTo>
                  <a:cubicBezTo>
                    <a:pt x="391" y="360"/>
                    <a:pt x="389" y="362"/>
                    <a:pt x="386" y="362"/>
                  </a:cubicBezTo>
                  <a:cubicBezTo>
                    <a:pt x="351" y="362"/>
                    <a:pt x="351" y="362"/>
                    <a:pt x="351" y="362"/>
                  </a:cubicBezTo>
                  <a:cubicBezTo>
                    <a:pt x="348" y="362"/>
                    <a:pt x="345" y="360"/>
                    <a:pt x="345" y="357"/>
                  </a:cubicBezTo>
                  <a:cubicBezTo>
                    <a:pt x="345" y="333"/>
                    <a:pt x="345" y="333"/>
                    <a:pt x="345" y="333"/>
                  </a:cubicBezTo>
                  <a:cubicBezTo>
                    <a:pt x="345" y="330"/>
                    <a:pt x="348" y="328"/>
                    <a:pt x="351" y="328"/>
                  </a:cubicBezTo>
                  <a:cubicBezTo>
                    <a:pt x="386" y="328"/>
                    <a:pt x="386" y="328"/>
                    <a:pt x="386" y="328"/>
                  </a:cubicBezTo>
                  <a:cubicBezTo>
                    <a:pt x="389" y="328"/>
                    <a:pt x="391" y="330"/>
                    <a:pt x="391" y="333"/>
                  </a:cubicBezTo>
                  <a:lnTo>
                    <a:pt x="391" y="357"/>
                  </a:lnTo>
                  <a:close/>
                  <a:moveTo>
                    <a:pt x="447" y="496"/>
                  </a:moveTo>
                  <a:cubicBezTo>
                    <a:pt x="447" y="499"/>
                    <a:pt x="445" y="501"/>
                    <a:pt x="442" y="501"/>
                  </a:cubicBezTo>
                  <a:cubicBezTo>
                    <a:pt x="406" y="501"/>
                    <a:pt x="406" y="501"/>
                    <a:pt x="406" y="501"/>
                  </a:cubicBezTo>
                  <a:cubicBezTo>
                    <a:pt x="404" y="501"/>
                    <a:pt x="401" y="499"/>
                    <a:pt x="401" y="496"/>
                  </a:cubicBezTo>
                  <a:cubicBezTo>
                    <a:pt x="401" y="472"/>
                    <a:pt x="401" y="472"/>
                    <a:pt x="401" y="472"/>
                  </a:cubicBezTo>
                  <a:cubicBezTo>
                    <a:pt x="401" y="469"/>
                    <a:pt x="404" y="467"/>
                    <a:pt x="406" y="467"/>
                  </a:cubicBezTo>
                  <a:cubicBezTo>
                    <a:pt x="442" y="467"/>
                    <a:pt x="442" y="467"/>
                    <a:pt x="442" y="467"/>
                  </a:cubicBezTo>
                  <a:cubicBezTo>
                    <a:pt x="445" y="467"/>
                    <a:pt x="447" y="469"/>
                    <a:pt x="447" y="472"/>
                  </a:cubicBezTo>
                  <a:lnTo>
                    <a:pt x="447" y="496"/>
                  </a:lnTo>
                  <a:close/>
                  <a:moveTo>
                    <a:pt x="447" y="450"/>
                  </a:moveTo>
                  <a:cubicBezTo>
                    <a:pt x="447" y="453"/>
                    <a:pt x="445" y="455"/>
                    <a:pt x="442" y="455"/>
                  </a:cubicBezTo>
                  <a:cubicBezTo>
                    <a:pt x="406" y="455"/>
                    <a:pt x="406" y="455"/>
                    <a:pt x="406" y="455"/>
                  </a:cubicBezTo>
                  <a:cubicBezTo>
                    <a:pt x="404" y="455"/>
                    <a:pt x="401" y="453"/>
                    <a:pt x="401" y="450"/>
                  </a:cubicBezTo>
                  <a:cubicBezTo>
                    <a:pt x="401" y="426"/>
                    <a:pt x="401" y="426"/>
                    <a:pt x="401" y="426"/>
                  </a:cubicBezTo>
                  <a:cubicBezTo>
                    <a:pt x="401" y="423"/>
                    <a:pt x="404" y="420"/>
                    <a:pt x="406" y="420"/>
                  </a:cubicBezTo>
                  <a:cubicBezTo>
                    <a:pt x="442" y="420"/>
                    <a:pt x="442" y="420"/>
                    <a:pt x="442" y="420"/>
                  </a:cubicBezTo>
                  <a:cubicBezTo>
                    <a:pt x="445" y="420"/>
                    <a:pt x="447" y="423"/>
                    <a:pt x="447" y="426"/>
                  </a:cubicBezTo>
                  <a:lnTo>
                    <a:pt x="447" y="450"/>
                  </a:lnTo>
                  <a:close/>
                  <a:moveTo>
                    <a:pt x="447" y="404"/>
                  </a:moveTo>
                  <a:cubicBezTo>
                    <a:pt x="447" y="406"/>
                    <a:pt x="445" y="409"/>
                    <a:pt x="442" y="409"/>
                  </a:cubicBezTo>
                  <a:cubicBezTo>
                    <a:pt x="406" y="409"/>
                    <a:pt x="406" y="409"/>
                    <a:pt x="406" y="409"/>
                  </a:cubicBezTo>
                  <a:cubicBezTo>
                    <a:pt x="404" y="409"/>
                    <a:pt x="401" y="406"/>
                    <a:pt x="401" y="404"/>
                  </a:cubicBezTo>
                  <a:cubicBezTo>
                    <a:pt x="401" y="379"/>
                    <a:pt x="401" y="379"/>
                    <a:pt x="401" y="379"/>
                  </a:cubicBezTo>
                  <a:cubicBezTo>
                    <a:pt x="401" y="376"/>
                    <a:pt x="404" y="374"/>
                    <a:pt x="406" y="374"/>
                  </a:cubicBezTo>
                  <a:cubicBezTo>
                    <a:pt x="442" y="374"/>
                    <a:pt x="442" y="374"/>
                    <a:pt x="442" y="374"/>
                  </a:cubicBezTo>
                  <a:cubicBezTo>
                    <a:pt x="445" y="374"/>
                    <a:pt x="447" y="376"/>
                    <a:pt x="447" y="379"/>
                  </a:cubicBezTo>
                  <a:lnTo>
                    <a:pt x="447" y="404"/>
                  </a:lnTo>
                  <a:close/>
                  <a:moveTo>
                    <a:pt x="447" y="357"/>
                  </a:moveTo>
                  <a:cubicBezTo>
                    <a:pt x="447" y="360"/>
                    <a:pt x="445" y="362"/>
                    <a:pt x="442" y="362"/>
                  </a:cubicBezTo>
                  <a:cubicBezTo>
                    <a:pt x="406" y="362"/>
                    <a:pt x="406" y="362"/>
                    <a:pt x="406" y="362"/>
                  </a:cubicBezTo>
                  <a:cubicBezTo>
                    <a:pt x="404" y="362"/>
                    <a:pt x="401" y="360"/>
                    <a:pt x="401" y="357"/>
                  </a:cubicBezTo>
                  <a:cubicBezTo>
                    <a:pt x="401" y="333"/>
                    <a:pt x="401" y="333"/>
                    <a:pt x="401" y="333"/>
                  </a:cubicBezTo>
                  <a:cubicBezTo>
                    <a:pt x="401" y="330"/>
                    <a:pt x="404" y="328"/>
                    <a:pt x="406" y="328"/>
                  </a:cubicBezTo>
                  <a:cubicBezTo>
                    <a:pt x="442" y="328"/>
                    <a:pt x="442" y="328"/>
                    <a:pt x="442" y="328"/>
                  </a:cubicBezTo>
                  <a:cubicBezTo>
                    <a:pt x="445" y="328"/>
                    <a:pt x="447" y="330"/>
                    <a:pt x="447" y="333"/>
                  </a:cubicBezTo>
                  <a:lnTo>
                    <a:pt x="447" y="357"/>
                  </a:lnTo>
                  <a:close/>
                  <a:moveTo>
                    <a:pt x="521" y="249"/>
                  </a:moveTo>
                  <a:cubicBezTo>
                    <a:pt x="521" y="254"/>
                    <a:pt x="517" y="258"/>
                    <a:pt x="513" y="258"/>
                  </a:cubicBezTo>
                  <a:cubicBezTo>
                    <a:pt x="212" y="258"/>
                    <a:pt x="212" y="258"/>
                    <a:pt x="212" y="258"/>
                  </a:cubicBezTo>
                  <a:cubicBezTo>
                    <a:pt x="210" y="258"/>
                    <a:pt x="208" y="256"/>
                    <a:pt x="208" y="253"/>
                  </a:cubicBezTo>
                  <a:cubicBezTo>
                    <a:pt x="208" y="69"/>
                    <a:pt x="208" y="69"/>
                    <a:pt x="208" y="69"/>
                  </a:cubicBezTo>
                  <a:cubicBezTo>
                    <a:pt x="208" y="64"/>
                    <a:pt x="211" y="60"/>
                    <a:pt x="216" y="60"/>
                  </a:cubicBezTo>
                  <a:cubicBezTo>
                    <a:pt x="513" y="60"/>
                    <a:pt x="513" y="60"/>
                    <a:pt x="513" y="60"/>
                  </a:cubicBezTo>
                  <a:cubicBezTo>
                    <a:pt x="517" y="60"/>
                    <a:pt x="521" y="64"/>
                    <a:pt x="521" y="69"/>
                  </a:cubicBezTo>
                  <a:lnTo>
                    <a:pt x="521" y="249"/>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3248263">
                <a:defRPr/>
              </a:pPr>
              <a:endParaRPr kumimoji="0" lang="en-US" sz="3733" kern="0" dirty="0">
                <a:solidFill>
                  <a:srgbClr val="282828"/>
                </a:solidFill>
                <a:latin typeface="Yu Gothic UI" panose="020B0500000000000000" pitchFamily="50" charset="-128"/>
                <a:ea typeface="Yu Gothic UI" panose="020B0500000000000000" pitchFamily="50" charset="-128"/>
                <a:cs typeface="CiscoSans Light" charset="0"/>
              </a:endParaRPr>
            </a:p>
          </p:txBody>
        </p:sp>
      </p:grpSp>
      <p:pic>
        <p:nvPicPr>
          <p:cNvPr id="11" name="Graphic 23">
            <a:extLst>
              <a:ext uri="{FF2B5EF4-FFF2-40B4-BE49-F238E27FC236}">
                <a16:creationId xmlns:a16="http://schemas.microsoft.com/office/drawing/2014/main" id="{8765675A-9541-4F6A-8D9C-6668E6601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7448" y="2801301"/>
            <a:ext cx="963353" cy="963352"/>
          </a:xfrm>
          <a:prstGeom prst="rect">
            <a:avLst/>
          </a:prstGeom>
        </p:spPr>
      </p:pic>
      <p:pic>
        <p:nvPicPr>
          <p:cNvPr id="12" name="Graphic 24">
            <a:extLst>
              <a:ext uri="{FF2B5EF4-FFF2-40B4-BE49-F238E27FC236}">
                <a16:creationId xmlns:a16="http://schemas.microsoft.com/office/drawing/2014/main" id="{CCF8EC86-59B8-4D61-A5E5-D6ACAE88C9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536" y="2801301"/>
            <a:ext cx="963353" cy="963352"/>
          </a:xfrm>
          <a:prstGeom prst="rect">
            <a:avLst/>
          </a:prstGeom>
        </p:spPr>
      </p:pic>
      <p:pic>
        <p:nvPicPr>
          <p:cNvPr id="13" name="Graphic 26">
            <a:extLst>
              <a:ext uri="{FF2B5EF4-FFF2-40B4-BE49-F238E27FC236}">
                <a16:creationId xmlns:a16="http://schemas.microsoft.com/office/drawing/2014/main" id="{36BA6C58-6C87-4348-B67C-3701EAD2CC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81565" y="2795749"/>
            <a:ext cx="963353" cy="963352"/>
          </a:xfrm>
          <a:prstGeom prst="rect">
            <a:avLst/>
          </a:prstGeom>
        </p:spPr>
      </p:pic>
      <p:sp>
        <p:nvSpPr>
          <p:cNvPr id="14" name="TextBox 28">
            <a:extLst>
              <a:ext uri="{FF2B5EF4-FFF2-40B4-BE49-F238E27FC236}">
                <a16:creationId xmlns:a16="http://schemas.microsoft.com/office/drawing/2014/main" id="{5C7BB4F9-9563-4FFE-8A52-A24C6613F69B}"/>
              </a:ext>
            </a:extLst>
          </p:cNvPr>
          <p:cNvSpPr txBox="1"/>
          <p:nvPr/>
        </p:nvSpPr>
        <p:spPr>
          <a:xfrm>
            <a:off x="3806040" y="4366467"/>
            <a:ext cx="4578497" cy="420564"/>
          </a:xfrm>
          <a:prstGeom prst="rect">
            <a:avLst/>
          </a:prstGeom>
          <a:noFill/>
        </p:spPr>
        <p:txBody>
          <a:bodyPr wrap="none" rtlCol="0">
            <a:spAutoFit/>
          </a:bodyPr>
          <a:lstStyle/>
          <a:p>
            <a:pPr algn="ctr" defTabSz="1219108">
              <a:defRPr/>
            </a:pPr>
            <a:r>
              <a:rPr kumimoji="0" lang="en-US" sz="2133" dirty="0">
                <a:solidFill>
                  <a:srgbClr val="282828"/>
                </a:solidFill>
                <a:latin typeface="Yu Gothic UI" panose="020B0500000000000000" pitchFamily="50" charset="-128"/>
                <a:ea typeface="Yu Gothic UI" panose="020B0500000000000000" pitchFamily="50" charset="-128"/>
              </a:rPr>
              <a:t>Calling – Meetings – Teams -Devices</a:t>
            </a:r>
          </a:p>
        </p:txBody>
      </p:sp>
      <p:grpSp>
        <p:nvGrpSpPr>
          <p:cNvPr id="15" name="Group 29">
            <a:extLst>
              <a:ext uri="{FF2B5EF4-FFF2-40B4-BE49-F238E27FC236}">
                <a16:creationId xmlns:a16="http://schemas.microsoft.com/office/drawing/2014/main" id="{F4E32FF4-B0D9-41E2-90D1-1BDA69D8AD35}"/>
              </a:ext>
            </a:extLst>
          </p:cNvPr>
          <p:cNvGrpSpPr/>
          <p:nvPr/>
        </p:nvGrpSpPr>
        <p:grpSpPr>
          <a:xfrm>
            <a:off x="5859488" y="5516673"/>
            <a:ext cx="3033445" cy="405656"/>
            <a:chOff x="4378721" y="4094757"/>
            <a:chExt cx="2477262" cy="395723"/>
          </a:xfrm>
        </p:grpSpPr>
        <p:sp>
          <p:nvSpPr>
            <p:cNvPr id="16" name="Rounded Rectangle 26">
              <a:extLst>
                <a:ext uri="{FF2B5EF4-FFF2-40B4-BE49-F238E27FC236}">
                  <a16:creationId xmlns:a16="http://schemas.microsoft.com/office/drawing/2014/main" id="{9CE47B3B-4CFA-493E-827A-61601FCD6E90}"/>
                </a:ext>
              </a:extLst>
            </p:cNvPr>
            <p:cNvSpPr/>
            <p:nvPr/>
          </p:nvSpPr>
          <p:spPr>
            <a:xfrm>
              <a:off x="4569812" y="4128044"/>
              <a:ext cx="2094078" cy="315305"/>
            </a:xfrm>
            <a:prstGeom prst="roundRect">
              <a:avLst>
                <a:gd name="adj" fmla="val 50000"/>
              </a:avLst>
            </a:prstGeom>
            <a:solidFill>
              <a:srgbClr val="4DC05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17" name="Rectangle 31">
              <a:extLst>
                <a:ext uri="{FF2B5EF4-FFF2-40B4-BE49-F238E27FC236}">
                  <a16:creationId xmlns:a16="http://schemas.microsoft.com/office/drawing/2014/main" id="{1467B5E5-FC1D-4730-AAAA-7A3F5C371FBB}"/>
                </a:ext>
              </a:extLst>
            </p:cNvPr>
            <p:cNvSpPr/>
            <p:nvPr/>
          </p:nvSpPr>
          <p:spPr>
            <a:xfrm>
              <a:off x="4378721" y="4094757"/>
              <a:ext cx="2477262" cy="395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a:defRPr/>
              </a:pPr>
              <a:r>
                <a:rPr kumimoji="0" lang="ja-JP" altLang="en-US" sz="1467" dirty="0">
                  <a:solidFill>
                    <a:srgbClr val="282828"/>
                  </a:solidFill>
                  <a:latin typeface="Yu Gothic UI" panose="020B0500000000000000" pitchFamily="50" charset="-128"/>
                  <a:ea typeface="Yu Gothic UI" panose="020B0500000000000000" pitchFamily="50" charset="-128"/>
                </a:rPr>
                <a:t>トップクラスのセキュリティ</a:t>
              </a:r>
              <a:endParaRPr kumimoji="0" lang="en-US" sz="1467" dirty="0">
                <a:solidFill>
                  <a:srgbClr val="282828"/>
                </a:solidFill>
                <a:latin typeface="Yu Gothic UI" panose="020B0500000000000000" pitchFamily="50" charset="-128"/>
                <a:ea typeface="Yu Gothic UI" panose="020B0500000000000000" pitchFamily="50" charset="-128"/>
              </a:endParaRPr>
            </a:p>
          </p:txBody>
        </p:sp>
      </p:grpSp>
      <p:grpSp>
        <p:nvGrpSpPr>
          <p:cNvPr id="18" name="Group 32">
            <a:extLst>
              <a:ext uri="{FF2B5EF4-FFF2-40B4-BE49-F238E27FC236}">
                <a16:creationId xmlns:a16="http://schemas.microsoft.com/office/drawing/2014/main" id="{B2CF8F36-855E-4FC4-BF98-E788F4AF2471}"/>
              </a:ext>
            </a:extLst>
          </p:cNvPr>
          <p:cNvGrpSpPr/>
          <p:nvPr/>
        </p:nvGrpSpPr>
        <p:grpSpPr>
          <a:xfrm>
            <a:off x="3436033" y="5512164"/>
            <a:ext cx="2716060" cy="405656"/>
            <a:chOff x="2332119" y="4091371"/>
            <a:chExt cx="2218069" cy="395723"/>
          </a:xfrm>
        </p:grpSpPr>
        <p:sp>
          <p:nvSpPr>
            <p:cNvPr id="19" name="Rounded Rectangle 27">
              <a:extLst>
                <a:ext uri="{FF2B5EF4-FFF2-40B4-BE49-F238E27FC236}">
                  <a16:creationId xmlns:a16="http://schemas.microsoft.com/office/drawing/2014/main" id="{F9A7C0CA-A9EF-4371-AEAA-159F94E68610}"/>
                </a:ext>
              </a:extLst>
            </p:cNvPr>
            <p:cNvSpPr/>
            <p:nvPr/>
          </p:nvSpPr>
          <p:spPr>
            <a:xfrm>
              <a:off x="2395987" y="4128121"/>
              <a:ext cx="2094078" cy="315305"/>
            </a:xfrm>
            <a:prstGeom prst="roundRect">
              <a:avLst>
                <a:gd name="adj" fmla="val 50000"/>
              </a:avLst>
            </a:prstGeom>
            <a:solidFill>
              <a:srgbClr val="4DC05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fontAlgn="base">
                <a:spcBef>
                  <a:spcPct val="0"/>
                </a:spcBef>
                <a:spcAft>
                  <a:spcPct val="0"/>
                </a:spcAft>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20" name="Rectangle 34">
              <a:extLst>
                <a:ext uri="{FF2B5EF4-FFF2-40B4-BE49-F238E27FC236}">
                  <a16:creationId xmlns:a16="http://schemas.microsoft.com/office/drawing/2014/main" id="{92A0D387-3C97-41DE-812E-FDE2C2BEF8BD}"/>
                </a:ext>
              </a:extLst>
            </p:cNvPr>
            <p:cNvSpPr/>
            <p:nvPr/>
          </p:nvSpPr>
          <p:spPr>
            <a:xfrm>
              <a:off x="2332119" y="4091371"/>
              <a:ext cx="2218069" cy="395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a:defRPr/>
              </a:pPr>
              <a:r>
                <a:rPr kumimoji="0" lang="ja-JP" altLang="en-US" sz="1467" dirty="0">
                  <a:solidFill>
                    <a:srgbClr val="282828"/>
                  </a:solidFill>
                  <a:latin typeface="Yu Gothic UI" panose="020B0500000000000000" pitchFamily="50" charset="-128"/>
                  <a:ea typeface="Yu Gothic UI" panose="020B0500000000000000" pitchFamily="50" charset="-128"/>
                </a:rPr>
                <a:t>センター管理</a:t>
              </a:r>
              <a:endParaRPr kumimoji="0" lang="en-US" sz="1467" dirty="0">
                <a:solidFill>
                  <a:srgbClr val="282828"/>
                </a:solidFill>
                <a:latin typeface="Yu Gothic UI" panose="020B0500000000000000" pitchFamily="50" charset="-128"/>
                <a:ea typeface="Yu Gothic UI" panose="020B0500000000000000" pitchFamily="50" charset="-128"/>
              </a:endParaRPr>
            </a:p>
          </p:txBody>
        </p:sp>
      </p:grpSp>
      <p:sp>
        <p:nvSpPr>
          <p:cNvPr id="21" name="Freeform: Shape 37">
            <a:extLst>
              <a:ext uri="{FF2B5EF4-FFF2-40B4-BE49-F238E27FC236}">
                <a16:creationId xmlns:a16="http://schemas.microsoft.com/office/drawing/2014/main" id="{F15AB254-3394-4DEC-A6F3-51F668A67363}"/>
              </a:ext>
            </a:extLst>
          </p:cNvPr>
          <p:cNvSpPr/>
          <p:nvPr/>
        </p:nvSpPr>
        <p:spPr>
          <a:xfrm>
            <a:off x="3291157" y="2853785"/>
            <a:ext cx="97819" cy="95223"/>
          </a:xfrm>
          <a:custGeom>
            <a:avLst/>
            <a:gdLst>
              <a:gd name="connsiteX0" fmla="*/ 76222 w 146829"/>
              <a:gd name="connsiteY0" fmla="*/ 75685 h 145795"/>
              <a:gd name="connsiteX1" fmla="*/ 76222 w 146829"/>
              <a:gd name="connsiteY1" fmla="*/ 75685 h 145795"/>
              <a:gd name="connsiteX2" fmla="*/ 76222 w 146829"/>
              <a:gd name="connsiteY2" fmla="*/ 75685 h 145795"/>
            </a:gdLst>
            <a:ahLst/>
            <a:cxnLst>
              <a:cxn ang="0">
                <a:pos x="connsiteX0" y="connsiteY0"/>
              </a:cxn>
              <a:cxn ang="0">
                <a:pos x="connsiteX1" y="connsiteY1"/>
              </a:cxn>
              <a:cxn ang="0">
                <a:pos x="connsiteX2" y="connsiteY2"/>
              </a:cxn>
            </a:cxnLst>
            <a:rect l="l" t="t" r="r" b="b"/>
            <a:pathLst>
              <a:path w="146829" h="145795">
                <a:moveTo>
                  <a:pt x="76222" y="75685"/>
                </a:moveTo>
                <a:lnTo>
                  <a:pt x="76222" y="75685"/>
                </a:lnTo>
                <a:lnTo>
                  <a:pt x="76222" y="75685"/>
                </a:lnTo>
                <a:close/>
              </a:path>
            </a:pathLst>
          </a:custGeom>
          <a:noFill/>
          <a:ln w="72521" cap="rnd">
            <a:solidFill>
              <a:srgbClr val="FFFFFF"/>
            </a:solidFill>
            <a:prstDash val="solid"/>
            <a:miter/>
          </a:ln>
        </p:spPr>
        <p:txBody>
          <a:bodyPr rtlCol="0" anchor="ctr"/>
          <a:lstStyle/>
          <a:p>
            <a:pPr defTabSz="1219139">
              <a:defRPr/>
            </a:pPr>
            <a:endParaRPr kumimoji="0" lang="de-DE" sz="2667">
              <a:solidFill>
                <a:srgbClr val="282828"/>
              </a:solidFill>
              <a:latin typeface="Yu Gothic UI" panose="020B0500000000000000" pitchFamily="50" charset="-128"/>
              <a:ea typeface="Yu Gothic UI" panose="020B0500000000000000" pitchFamily="50" charset="-128"/>
            </a:endParaRPr>
          </a:p>
        </p:txBody>
      </p:sp>
      <p:sp>
        <p:nvSpPr>
          <p:cNvPr id="28" name="TextBox 40">
            <a:extLst>
              <a:ext uri="{FF2B5EF4-FFF2-40B4-BE49-F238E27FC236}">
                <a16:creationId xmlns:a16="http://schemas.microsoft.com/office/drawing/2014/main" id="{B737C976-8BE1-41B7-9C65-A690C0A2FEE0}"/>
              </a:ext>
            </a:extLst>
          </p:cNvPr>
          <p:cNvSpPr txBox="1"/>
          <p:nvPr/>
        </p:nvSpPr>
        <p:spPr>
          <a:xfrm>
            <a:off x="825441" y="2313429"/>
            <a:ext cx="1674612" cy="757130"/>
          </a:xfrm>
          <a:prstGeom prst="rect">
            <a:avLst/>
          </a:prstGeom>
          <a:noFill/>
        </p:spPr>
        <p:txBody>
          <a:bodyPr wrap="square" rtlCol="0">
            <a:spAutoFit/>
          </a:bodyPr>
          <a:lstStyle/>
          <a:p>
            <a:pPr algn="ctr" defTabSz="1219108">
              <a:lnSpc>
                <a:spcPct val="90000"/>
              </a:lnSpc>
              <a:defRPr/>
            </a:pPr>
            <a:r>
              <a:rPr kumimoji="0" lang="ja-JP" altLang="en-US" sz="1600" dirty="0">
                <a:solidFill>
                  <a:srgbClr val="282828"/>
                </a:solidFill>
                <a:latin typeface="Yu Gothic UI" panose="020B0500000000000000" pitchFamily="50" charset="-128"/>
                <a:ea typeface="Yu Gothic UI" panose="020B0500000000000000" pitchFamily="50" charset="-128"/>
              </a:rPr>
              <a:t>マルチデバイス</a:t>
            </a:r>
            <a:br>
              <a:rPr kumimoji="0" lang="en-US" altLang="ja-JP" sz="1600" dirty="0">
                <a:solidFill>
                  <a:srgbClr val="282828"/>
                </a:solidFill>
                <a:latin typeface="Yu Gothic UI" panose="020B0500000000000000" pitchFamily="50" charset="-128"/>
                <a:ea typeface="Yu Gothic UI" panose="020B0500000000000000" pitchFamily="50" charset="-128"/>
              </a:rPr>
            </a:br>
            <a:r>
              <a:rPr kumimoji="0" lang="ja-JP" altLang="en-US" sz="1600" dirty="0">
                <a:solidFill>
                  <a:srgbClr val="282828"/>
                </a:solidFill>
                <a:latin typeface="Yu Gothic UI" panose="020B0500000000000000" pitchFamily="50" charset="-128"/>
                <a:ea typeface="Yu Gothic UI" panose="020B0500000000000000" pitchFamily="50" charset="-128"/>
              </a:rPr>
              <a:t>マルチブラウザ</a:t>
            </a:r>
            <a:endParaRPr kumimoji="0" lang="en-US" altLang="ja-JP" sz="1600" dirty="0">
              <a:solidFill>
                <a:srgbClr val="282828"/>
              </a:solidFill>
              <a:latin typeface="Yu Gothic UI" panose="020B0500000000000000" pitchFamily="50" charset="-128"/>
              <a:ea typeface="Yu Gothic UI" panose="020B0500000000000000" pitchFamily="50" charset="-128"/>
            </a:endParaRPr>
          </a:p>
          <a:p>
            <a:pPr algn="ctr" defTabSz="1219108">
              <a:lnSpc>
                <a:spcPct val="90000"/>
              </a:lnSpc>
              <a:defRPr/>
            </a:pPr>
            <a:r>
              <a:rPr kumimoji="0" lang="ja-JP" altLang="en-US" sz="1600" dirty="0">
                <a:solidFill>
                  <a:srgbClr val="282828"/>
                </a:solidFill>
                <a:latin typeface="Yu Gothic UI" panose="020B0500000000000000" pitchFamily="50" charset="-128"/>
                <a:ea typeface="Yu Gothic UI" panose="020B0500000000000000" pitchFamily="50" charset="-128"/>
              </a:rPr>
              <a:t>マルチ</a:t>
            </a:r>
            <a:r>
              <a:rPr kumimoji="0" lang="en-US" altLang="ja-JP" sz="1600" dirty="0">
                <a:solidFill>
                  <a:srgbClr val="282828"/>
                </a:solidFill>
                <a:latin typeface="Yu Gothic UI" panose="020B0500000000000000" pitchFamily="50" charset="-128"/>
                <a:ea typeface="Yu Gothic UI" panose="020B0500000000000000" pitchFamily="50" charset="-128"/>
              </a:rPr>
              <a:t>OS</a:t>
            </a:r>
            <a:endParaRPr kumimoji="0" lang="en-US" sz="1600" dirty="0">
              <a:solidFill>
                <a:srgbClr val="282828"/>
              </a:solidFill>
              <a:latin typeface="Yu Gothic UI" panose="020B0500000000000000" pitchFamily="50" charset="-128"/>
              <a:ea typeface="Yu Gothic UI" panose="020B0500000000000000" pitchFamily="50" charset="-128"/>
            </a:endParaRPr>
          </a:p>
        </p:txBody>
      </p:sp>
      <p:sp>
        <p:nvSpPr>
          <p:cNvPr id="36" name="Rectangle: Rounded Corners 66">
            <a:extLst>
              <a:ext uri="{FF2B5EF4-FFF2-40B4-BE49-F238E27FC236}">
                <a16:creationId xmlns:a16="http://schemas.microsoft.com/office/drawing/2014/main" id="{8D177E1B-C614-416E-95B7-45EB5530F092}"/>
              </a:ext>
            </a:extLst>
          </p:cNvPr>
          <p:cNvSpPr/>
          <p:nvPr/>
        </p:nvSpPr>
        <p:spPr>
          <a:xfrm>
            <a:off x="9689871" y="2242061"/>
            <a:ext cx="1654548" cy="4001940"/>
          </a:xfrm>
          <a:prstGeom prst="roundRect">
            <a:avLst/>
          </a:prstGeom>
          <a:solidFill>
            <a:schemeClr val="bg2"/>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37" name="textruta 31">
            <a:extLst>
              <a:ext uri="{FF2B5EF4-FFF2-40B4-BE49-F238E27FC236}">
                <a16:creationId xmlns:a16="http://schemas.microsoft.com/office/drawing/2014/main" id="{034B04D3-A820-4185-96FE-A93DB98874F5}"/>
              </a:ext>
            </a:extLst>
          </p:cNvPr>
          <p:cNvSpPr txBox="1"/>
          <p:nvPr/>
        </p:nvSpPr>
        <p:spPr>
          <a:xfrm>
            <a:off x="9736040" y="2174369"/>
            <a:ext cx="1542665" cy="3139321"/>
          </a:xfrm>
          <a:prstGeom prst="rect">
            <a:avLst/>
          </a:prstGeom>
          <a:noFill/>
        </p:spPr>
        <p:txBody>
          <a:bodyPr wrap="square" rtlCol="0">
            <a:spAutoFit/>
          </a:bodyPr>
          <a:lstStyle/>
          <a:p>
            <a:pPr algn="ctr" defTabSz="812740" fontAlgn="base">
              <a:lnSpc>
                <a:spcPts val="2756"/>
              </a:lnSpc>
              <a:spcBef>
                <a:spcPct val="0"/>
              </a:spcBef>
              <a:spcAft>
                <a:spcPct val="0"/>
              </a:spcAft>
              <a:defRPr/>
            </a:pPr>
            <a:endParaRPr kumimoji="0" lang="en-US" sz="1600" dirty="0">
              <a:solidFill>
                <a:srgbClr val="282828"/>
              </a:solidFill>
              <a:latin typeface="Yu Gothic UI" panose="020B0500000000000000" pitchFamily="50" charset="-128"/>
              <a:ea typeface="Yu Gothic UI" panose="020B0500000000000000" pitchFamily="50" charset="-128"/>
            </a:endParaRPr>
          </a:p>
          <a:p>
            <a:pPr algn="ctr" defTabSz="1219108">
              <a:lnSpc>
                <a:spcPct val="90000"/>
              </a:lnSpc>
              <a:defRPr/>
            </a:pPr>
            <a:r>
              <a:rPr kumimoji="0" lang="ja-JP" altLang="en-US" sz="1600" dirty="0">
                <a:solidFill>
                  <a:srgbClr val="282828"/>
                </a:solidFill>
                <a:latin typeface="Yu Gothic UI" panose="020B0500000000000000" pitchFamily="50" charset="-128"/>
                <a:ea typeface="Yu Gothic UI" panose="020B0500000000000000" pitchFamily="50" charset="-128"/>
              </a:rPr>
              <a:t>柔軟な連携</a:t>
            </a:r>
            <a:endParaRPr kumimoji="0" lang="en-US" sz="1467" dirty="0">
              <a:solidFill>
                <a:srgbClr val="282828"/>
              </a:solidFill>
              <a:latin typeface="Yu Gothic UI" panose="020B0500000000000000" pitchFamily="50" charset="-128"/>
              <a:ea typeface="Yu Gothic UI" panose="020B0500000000000000" pitchFamily="50" charset="-128"/>
            </a:endParaRPr>
          </a:p>
          <a:p>
            <a:pPr algn="ctr" defTabSz="812740" fontAlgn="base">
              <a:lnSpc>
                <a:spcPts val="2756"/>
              </a:lnSpc>
              <a:spcBef>
                <a:spcPct val="0"/>
              </a:spcBef>
              <a:spcAft>
                <a:spcPct val="0"/>
              </a:spcAft>
              <a:defRPr/>
            </a:pPr>
            <a:r>
              <a:rPr kumimoji="0" lang="en-US" sz="1467" dirty="0">
                <a:solidFill>
                  <a:srgbClr val="282828"/>
                </a:solidFill>
                <a:latin typeface="Yu Gothic UI" panose="020B0500000000000000" pitchFamily="50" charset="-128"/>
                <a:ea typeface="Yu Gothic UI" panose="020B0500000000000000" pitchFamily="50" charset="-128"/>
              </a:rPr>
              <a:t>Microsoft</a:t>
            </a:r>
          </a:p>
          <a:p>
            <a:pPr algn="ctr" defTabSz="812740" fontAlgn="base">
              <a:lnSpc>
                <a:spcPts val="2756"/>
              </a:lnSpc>
              <a:spcBef>
                <a:spcPct val="0"/>
              </a:spcBef>
              <a:spcAft>
                <a:spcPct val="0"/>
              </a:spcAft>
              <a:defRPr/>
            </a:pPr>
            <a:r>
              <a:rPr kumimoji="0" lang="en-US" sz="1467" dirty="0">
                <a:solidFill>
                  <a:srgbClr val="282828"/>
                </a:solidFill>
                <a:latin typeface="Yu Gothic UI" panose="020B0500000000000000" pitchFamily="50" charset="-128"/>
                <a:ea typeface="Yu Gothic UI" panose="020B0500000000000000" pitchFamily="50" charset="-128"/>
              </a:rPr>
              <a:t>Google</a:t>
            </a:r>
          </a:p>
          <a:p>
            <a:pPr algn="ctr" defTabSz="812740" fontAlgn="base">
              <a:lnSpc>
                <a:spcPts val="2756"/>
              </a:lnSpc>
              <a:spcBef>
                <a:spcPct val="0"/>
              </a:spcBef>
              <a:spcAft>
                <a:spcPct val="0"/>
              </a:spcAft>
              <a:defRPr/>
            </a:pPr>
            <a:r>
              <a:rPr kumimoji="0" lang="en-US" sz="1467" dirty="0">
                <a:solidFill>
                  <a:srgbClr val="282828"/>
                </a:solidFill>
                <a:latin typeface="Yu Gothic UI" panose="020B0500000000000000" pitchFamily="50" charset="-128"/>
                <a:ea typeface="Yu Gothic UI" panose="020B0500000000000000" pitchFamily="50" charset="-128"/>
              </a:rPr>
              <a:t>Slack</a:t>
            </a:r>
          </a:p>
          <a:p>
            <a:pPr algn="ctr" defTabSz="812740" fontAlgn="base">
              <a:lnSpc>
                <a:spcPts val="2756"/>
              </a:lnSpc>
              <a:spcBef>
                <a:spcPct val="0"/>
              </a:spcBef>
              <a:spcAft>
                <a:spcPct val="0"/>
              </a:spcAft>
              <a:defRPr/>
            </a:pPr>
            <a:r>
              <a:rPr kumimoji="0" lang="en-US" altLang="ja-JP" sz="1467" dirty="0">
                <a:solidFill>
                  <a:srgbClr val="282828"/>
                </a:solidFill>
                <a:latin typeface="Yu Gothic UI" panose="020B0500000000000000" pitchFamily="50" charset="-128"/>
                <a:ea typeface="Yu Gothic UI" panose="020B0500000000000000" pitchFamily="50" charset="-128"/>
              </a:rPr>
              <a:t>Zoom</a:t>
            </a:r>
            <a:endParaRPr kumimoji="0" lang="en-US" sz="1467" dirty="0">
              <a:solidFill>
                <a:srgbClr val="282828"/>
              </a:solidFill>
              <a:latin typeface="Yu Gothic UI" panose="020B0500000000000000" pitchFamily="50" charset="-128"/>
              <a:ea typeface="Yu Gothic UI" panose="020B0500000000000000" pitchFamily="50" charset="-128"/>
            </a:endParaRPr>
          </a:p>
          <a:p>
            <a:pPr algn="ctr" defTabSz="812740" fontAlgn="base">
              <a:lnSpc>
                <a:spcPts val="2756"/>
              </a:lnSpc>
              <a:spcBef>
                <a:spcPct val="0"/>
              </a:spcBef>
              <a:spcAft>
                <a:spcPct val="0"/>
              </a:spcAft>
              <a:defRPr/>
            </a:pPr>
            <a:r>
              <a:rPr kumimoji="0" lang="en-US" sz="1467" dirty="0">
                <a:solidFill>
                  <a:srgbClr val="282828"/>
                </a:solidFill>
                <a:latin typeface="Yu Gothic UI" panose="020B0500000000000000" pitchFamily="50" charset="-128"/>
                <a:ea typeface="Yu Gothic UI" panose="020B0500000000000000" pitchFamily="50" charset="-128"/>
              </a:rPr>
              <a:t>Salesforce</a:t>
            </a:r>
          </a:p>
          <a:p>
            <a:pPr algn="ctr" defTabSz="812740" fontAlgn="base">
              <a:lnSpc>
                <a:spcPts val="2756"/>
              </a:lnSpc>
              <a:spcBef>
                <a:spcPct val="0"/>
              </a:spcBef>
              <a:spcAft>
                <a:spcPct val="0"/>
              </a:spcAft>
              <a:defRPr/>
            </a:pPr>
            <a:r>
              <a:rPr kumimoji="0" lang="ja-JP" altLang="en-US" sz="1467" dirty="0">
                <a:solidFill>
                  <a:srgbClr val="282828"/>
                </a:solidFill>
                <a:latin typeface="Yu Gothic UI" panose="020B0500000000000000" pitchFamily="50" charset="-128"/>
                <a:ea typeface="Yu Gothic UI" panose="020B0500000000000000" pitchFamily="50" charset="-128"/>
              </a:rPr>
              <a:t>各種</a:t>
            </a:r>
            <a:r>
              <a:rPr kumimoji="0" lang="en-US" altLang="ja-JP" sz="1467" dirty="0">
                <a:solidFill>
                  <a:srgbClr val="282828"/>
                </a:solidFill>
                <a:latin typeface="Yu Gothic UI" panose="020B0500000000000000" pitchFamily="50" charset="-128"/>
                <a:ea typeface="Yu Gothic UI" panose="020B0500000000000000" pitchFamily="50" charset="-128"/>
              </a:rPr>
              <a:t>LMS</a:t>
            </a:r>
            <a:endParaRPr kumimoji="0" lang="en-US" sz="1467" dirty="0">
              <a:solidFill>
                <a:srgbClr val="282828"/>
              </a:solidFill>
              <a:latin typeface="Yu Gothic UI" panose="020B0500000000000000" pitchFamily="50" charset="-128"/>
              <a:ea typeface="Yu Gothic UI" panose="020B0500000000000000" pitchFamily="50" charset="-128"/>
            </a:endParaRPr>
          </a:p>
          <a:p>
            <a:pPr algn="ctr" defTabSz="812740" fontAlgn="base">
              <a:lnSpc>
                <a:spcPts val="2756"/>
              </a:lnSpc>
              <a:spcBef>
                <a:spcPct val="0"/>
              </a:spcBef>
              <a:spcAft>
                <a:spcPct val="0"/>
              </a:spcAft>
              <a:defRPr/>
            </a:pPr>
            <a:r>
              <a:rPr kumimoji="0" lang="en-US" sz="1467" dirty="0">
                <a:solidFill>
                  <a:srgbClr val="282828"/>
                </a:solidFill>
                <a:latin typeface="Yu Gothic UI" panose="020B0500000000000000" pitchFamily="50" charset="-128"/>
                <a:ea typeface="Yu Gothic UI" panose="020B0500000000000000" pitchFamily="50" charset="-128"/>
              </a:rPr>
              <a:t>+ 24,000 more</a:t>
            </a:r>
          </a:p>
        </p:txBody>
      </p:sp>
      <p:sp>
        <p:nvSpPr>
          <p:cNvPr id="43" name="Isosceles Triangle 65">
            <a:extLst>
              <a:ext uri="{FF2B5EF4-FFF2-40B4-BE49-F238E27FC236}">
                <a16:creationId xmlns:a16="http://schemas.microsoft.com/office/drawing/2014/main" id="{363D76B0-AA54-4366-8B5B-BB025BCB6958}"/>
              </a:ext>
            </a:extLst>
          </p:cNvPr>
          <p:cNvSpPr/>
          <p:nvPr/>
        </p:nvSpPr>
        <p:spPr>
          <a:xfrm rot="16200000">
            <a:off x="9114911" y="4430732"/>
            <a:ext cx="665581" cy="4847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1">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44" name="TextBox 67">
            <a:extLst>
              <a:ext uri="{FF2B5EF4-FFF2-40B4-BE49-F238E27FC236}">
                <a16:creationId xmlns:a16="http://schemas.microsoft.com/office/drawing/2014/main" id="{927DCE66-3463-4683-A080-290953B5FEB9}"/>
              </a:ext>
            </a:extLst>
          </p:cNvPr>
          <p:cNvSpPr txBox="1"/>
          <p:nvPr/>
        </p:nvSpPr>
        <p:spPr>
          <a:xfrm>
            <a:off x="4039676" y="3862216"/>
            <a:ext cx="4147565" cy="666786"/>
          </a:xfrm>
          <a:prstGeom prst="rect">
            <a:avLst/>
          </a:prstGeom>
          <a:noFill/>
        </p:spPr>
        <p:txBody>
          <a:bodyPr wrap="square" rtlCol="0">
            <a:spAutoFit/>
          </a:bodyPr>
          <a:lstStyle/>
          <a:p>
            <a:pPr algn="ctr" defTabSz="1219171">
              <a:defRPr/>
            </a:pPr>
            <a:r>
              <a:rPr kumimoji="0" lang="en-US" sz="3733" dirty="0">
                <a:solidFill>
                  <a:srgbClr val="282828"/>
                </a:solidFill>
                <a:latin typeface="Yu Gothic UI" panose="020B0500000000000000" pitchFamily="50" charset="-128"/>
                <a:ea typeface="Yu Gothic UI" panose="020B0500000000000000" pitchFamily="50" charset="-128"/>
              </a:rPr>
              <a:t>Cisco Webex</a:t>
            </a:r>
          </a:p>
        </p:txBody>
      </p:sp>
      <p:sp>
        <p:nvSpPr>
          <p:cNvPr id="45" name="Rounded Rectangle 1">
            <a:extLst>
              <a:ext uri="{FF2B5EF4-FFF2-40B4-BE49-F238E27FC236}">
                <a16:creationId xmlns:a16="http://schemas.microsoft.com/office/drawing/2014/main" id="{DFC405A7-792D-4C22-9661-CF6B3EEEFB54}"/>
              </a:ext>
            </a:extLst>
          </p:cNvPr>
          <p:cNvSpPr/>
          <p:nvPr/>
        </p:nvSpPr>
        <p:spPr>
          <a:xfrm>
            <a:off x="4930871" y="6006938"/>
            <a:ext cx="2323168" cy="344437"/>
          </a:xfrm>
          <a:prstGeom prst="roundRect">
            <a:avLst>
              <a:gd name="adj" fmla="val 50000"/>
            </a:avLst>
          </a:prstGeom>
          <a:solidFill>
            <a:schemeClr val="accent1"/>
          </a:solidFill>
          <a:ln cap="rnd">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1">
              <a:defRPr/>
            </a:pPr>
            <a:r>
              <a:rPr kumimoji="0" lang="ja-JP" altLang="en-US" sz="1600" dirty="0">
                <a:solidFill>
                  <a:srgbClr val="282828"/>
                </a:solidFill>
                <a:latin typeface="Yu Gothic UI" panose="020B0500000000000000" pitchFamily="50" charset="-128"/>
                <a:ea typeface="Yu Gothic UI" panose="020B0500000000000000" pitchFamily="50" charset="-128"/>
              </a:rPr>
              <a:t>グローバル対応</a:t>
            </a:r>
            <a:endParaRPr kumimoji="0" lang="en-US" sz="1600" dirty="0">
              <a:solidFill>
                <a:srgbClr val="282828"/>
              </a:solidFill>
              <a:latin typeface="Yu Gothic UI" panose="020B0500000000000000" pitchFamily="50" charset="-128"/>
              <a:ea typeface="Yu Gothic UI" panose="020B0500000000000000" pitchFamily="50" charset="-128"/>
            </a:endParaRPr>
          </a:p>
        </p:txBody>
      </p:sp>
      <p:grpSp>
        <p:nvGrpSpPr>
          <p:cNvPr id="46" name="Group 68">
            <a:extLst>
              <a:ext uri="{FF2B5EF4-FFF2-40B4-BE49-F238E27FC236}">
                <a16:creationId xmlns:a16="http://schemas.microsoft.com/office/drawing/2014/main" id="{2868326A-DC6C-46CD-98B2-C8262E246DD3}"/>
              </a:ext>
            </a:extLst>
          </p:cNvPr>
          <p:cNvGrpSpPr/>
          <p:nvPr/>
        </p:nvGrpSpPr>
        <p:grpSpPr>
          <a:xfrm>
            <a:off x="4752816" y="5143833"/>
            <a:ext cx="2716059" cy="405656"/>
            <a:chOff x="2332121" y="4091371"/>
            <a:chExt cx="2218069" cy="395723"/>
          </a:xfrm>
        </p:grpSpPr>
        <p:sp>
          <p:nvSpPr>
            <p:cNvPr id="47" name="Rounded Rectangle 27">
              <a:extLst>
                <a:ext uri="{FF2B5EF4-FFF2-40B4-BE49-F238E27FC236}">
                  <a16:creationId xmlns:a16="http://schemas.microsoft.com/office/drawing/2014/main" id="{89DAC160-BE5D-4891-BA7D-2CB1EC63B97E}"/>
                </a:ext>
              </a:extLst>
            </p:cNvPr>
            <p:cNvSpPr/>
            <p:nvPr/>
          </p:nvSpPr>
          <p:spPr>
            <a:xfrm>
              <a:off x="2395987" y="4128121"/>
              <a:ext cx="2094078" cy="315305"/>
            </a:xfrm>
            <a:prstGeom prst="roundRect">
              <a:avLst>
                <a:gd name="adj" fmla="val 50000"/>
              </a:avLst>
            </a:prstGeom>
            <a:solidFill>
              <a:srgbClr val="4DC05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40" fontAlgn="base">
                <a:spcBef>
                  <a:spcPct val="0"/>
                </a:spcBef>
                <a:spcAft>
                  <a:spcPct val="0"/>
                </a:spcAft>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48" name="Rectangle 70">
              <a:extLst>
                <a:ext uri="{FF2B5EF4-FFF2-40B4-BE49-F238E27FC236}">
                  <a16:creationId xmlns:a16="http://schemas.microsoft.com/office/drawing/2014/main" id="{8908FD5B-18FE-4754-94C0-291B244CA555}"/>
                </a:ext>
              </a:extLst>
            </p:cNvPr>
            <p:cNvSpPr/>
            <p:nvPr/>
          </p:nvSpPr>
          <p:spPr>
            <a:xfrm>
              <a:off x="2332121" y="4091371"/>
              <a:ext cx="2218069" cy="395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a:defRPr/>
              </a:pPr>
              <a:r>
                <a:rPr kumimoji="0" lang="ja-JP" altLang="en-US" sz="1400">
                  <a:solidFill>
                    <a:srgbClr val="282828"/>
                  </a:solidFill>
                  <a:latin typeface="Yu Gothic UI" panose="020B0500000000000000" pitchFamily="50" charset="-128"/>
                  <a:ea typeface="Yu Gothic UI" panose="020B0500000000000000" pitchFamily="50" charset="-128"/>
                </a:rPr>
                <a:t>オンプレミス</a:t>
              </a:r>
              <a:r>
                <a:rPr kumimoji="0" lang="en-US" sz="1400" dirty="0">
                  <a:solidFill>
                    <a:srgbClr val="282828"/>
                  </a:solidFill>
                  <a:latin typeface="Yu Gothic UI" panose="020B0500000000000000" pitchFamily="50" charset="-128"/>
                  <a:ea typeface="Yu Gothic UI" panose="020B0500000000000000" pitchFamily="50" charset="-128"/>
                </a:rPr>
                <a:t>, </a:t>
              </a:r>
              <a:r>
                <a:rPr kumimoji="0" lang="ja-JP" altLang="en-US" sz="1400">
                  <a:solidFill>
                    <a:srgbClr val="282828"/>
                  </a:solidFill>
                  <a:latin typeface="Yu Gothic UI" panose="020B0500000000000000" pitchFamily="50" charset="-128"/>
                  <a:ea typeface="Yu Gothic UI" panose="020B0500000000000000" pitchFamily="50" charset="-128"/>
                </a:rPr>
                <a:t>ハイブリッド</a:t>
              </a:r>
              <a:r>
                <a:rPr kumimoji="0" lang="en-US" sz="1400" dirty="0">
                  <a:solidFill>
                    <a:srgbClr val="282828"/>
                  </a:solidFill>
                  <a:latin typeface="Yu Gothic UI" panose="020B0500000000000000" pitchFamily="50" charset="-128"/>
                  <a:ea typeface="Yu Gothic UI" panose="020B0500000000000000" pitchFamily="50" charset="-128"/>
                </a:rPr>
                <a:t> &amp; </a:t>
              </a:r>
              <a:r>
                <a:rPr kumimoji="0" lang="ja-JP" altLang="en-US" sz="1400">
                  <a:solidFill>
                    <a:srgbClr val="282828"/>
                  </a:solidFill>
                  <a:latin typeface="Yu Gothic UI" panose="020B0500000000000000" pitchFamily="50" charset="-128"/>
                  <a:ea typeface="Yu Gothic UI" panose="020B0500000000000000" pitchFamily="50" charset="-128"/>
                </a:rPr>
                <a:t>クラウド</a:t>
              </a:r>
              <a:endParaRPr kumimoji="0" lang="en-US" sz="1400" dirty="0">
                <a:solidFill>
                  <a:srgbClr val="282828"/>
                </a:solidFill>
                <a:latin typeface="Yu Gothic UI" panose="020B0500000000000000" pitchFamily="50" charset="-128"/>
                <a:ea typeface="Yu Gothic UI" panose="020B0500000000000000" pitchFamily="50" charset="-128"/>
              </a:endParaRPr>
            </a:p>
          </p:txBody>
        </p:sp>
      </p:grpSp>
      <p:sp>
        <p:nvSpPr>
          <p:cNvPr id="49" name="Isosceles Triangle 65">
            <a:extLst>
              <a:ext uri="{FF2B5EF4-FFF2-40B4-BE49-F238E27FC236}">
                <a16:creationId xmlns:a16="http://schemas.microsoft.com/office/drawing/2014/main" id="{0A056459-89EE-402E-ACC4-94DD535A83F8}"/>
              </a:ext>
            </a:extLst>
          </p:cNvPr>
          <p:cNvSpPr/>
          <p:nvPr/>
        </p:nvSpPr>
        <p:spPr>
          <a:xfrm rot="5400000" flipH="1">
            <a:off x="2459107" y="4421570"/>
            <a:ext cx="665581" cy="4847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1">
              <a:defRPr/>
            </a:pPr>
            <a:endParaRPr kumimoji="0" lang="en-US" sz="2400" dirty="0">
              <a:solidFill>
                <a:srgbClr val="282828"/>
              </a:solidFill>
              <a:latin typeface="Yu Gothic UI" panose="020B0500000000000000" pitchFamily="50" charset="-128"/>
              <a:ea typeface="Yu Gothic UI" panose="020B0500000000000000" pitchFamily="50" charset="-128"/>
            </a:endParaRPr>
          </a:p>
        </p:txBody>
      </p:sp>
      <p:sp>
        <p:nvSpPr>
          <p:cNvPr id="51" name="Freeform 22">
            <a:extLst>
              <a:ext uri="{FF2B5EF4-FFF2-40B4-BE49-F238E27FC236}">
                <a16:creationId xmlns:a16="http://schemas.microsoft.com/office/drawing/2014/main" id="{489D6F31-E901-4EB7-BBBB-B9EB34072180}"/>
              </a:ext>
            </a:extLst>
          </p:cNvPr>
          <p:cNvSpPr/>
          <p:nvPr/>
        </p:nvSpPr>
        <p:spPr>
          <a:xfrm>
            <a:off x="1661305" y="3697889"/>
            <a:ext cx="795439" cy="470759"/>
          </a:xfrm>
          <a:custGeom>
            <a:avLst/>
            <a:gdLst/>
            <a:ahLst/>
            <a:cxnLst>
              <a:cxn ang="0">
                <a:pos x="wd2" y="hd2"/>
              </a:cxn>
              <a:cxn ang="5400000">
                <a:pos x="wd2" y="hd2"/>
              </a:cxn>
              <a:cxn ang="10800000">
                <a:pos x="wd2" y="hd2"/>
              </a:cxn>
              <a:cxn ang="16200000">
                <a:pos x="wd2" y="hd2"/>
              </a:cxn>
            </a:cxnLst>
            <a:rect l="0" t="0" r="r" b="b"/>
            <a:pathLst>
              <a:path w="21600" h="21600" extrusionOk="0">
                <a:moveTo>
                  <a:pt x="0" y="20081"/>
                </a:moveTo>
                <a:cubicBezTo>
                  <a:pt x="21600" y="20081"/>
                  <a:pt x="21600" y="20081"/>
                  <a:pt x="21600" y="20081"/>
                </a:cubicBezTo>
                <a:cubicBezTo>
                  <a:pt x="21600" y="20166"/>
                  <a:pt x="21600" y="20166"/>
                  <a:pt x="21600" y="20166"/>
                </a:cubicBezTo>
                <a:cubicBezTo>
                  <a:pt x="21600" y="20967"/>
                  <a:pt x="21162" y="21600"/>
                  <a:pt x="20673" y="21600"/>
                </a:cubicBezTo>
                <a:cubicBezTo>
                  <a:pt x="850" y="21600"/>
                  <a:pt x="850" y="21600"/>
                  <a:pt x="850" y="21600"/>
                </a:cubicBezTo>
                <a:cubicBezTo>
                  <a:pt x="360" y="21600"/>
                  <a:pt x="0" y="20967"/>
                  <a:pt x="0" y="20166"/>
                </a:cubicBezTo>
                <a:cubicBezTo>
                  <a:pt x="0" y="20081"/>
                  <a:pt x="0" y="20081"/>
                  <a:pt x="0" y="20081"/>
                </a:cubicBezTo>
                <a:close/>
                <a:moveTo>
                  <a:pt x="19669" y="759"/>
                </a:moveTo>
                <a:cubicBezTo>
                  <a:pt x="19669" y="19448"/>
                  <a:pt x="19669" y="19448"/>
                  <a:pt x="19669" y="19448"/>
                </a:cubicBezTo>
                <a:cubicBezTo>
                  <a:pt x="1854" y="19448"/>
                  <a:pt x="1854" y="19448"/>
                  <a:pt x="1854" y="19448"/>
                </a:cubicBezTo>
                <a:cubicBezTo>
                  <a:pt x="1854" y="759"/>
                  <a:pt x="1854" y="759"/>
                  <a:pt x="1854" y="759"/>
                </a:cubicBezTo>
                <a:cubicBezTo>
                  <a:pt x="1854" y="338"/>
                  <a:pt x="2060" y="0"/>
                  <a:pt x="2317" y="0"/>
                </a:cubicBezTo>
                <a:cubicBezTo>
                  <a:pt x="19206" y="0"/>
                  <a:pt x="19206" y="0"/>
                  <a:pt x="19206" y="0"/>
                </a:cubicBezTo>
                <a:cubicBezTo>
                  <a:pt x="19463" y="0"/>
                  <a:pt x="19669" y="338"/>
                  <a:pt x="19669" y="759"/>
                </a:cubicBezTo>
                <a:close/>
                <a:moveTo>
                  <a:pt x="10504" y="928"/>
                </a:moveTo>
                <a:cubicBezTo>
                  <a:pt x="10504" y="1139"/>
                  <a:pt x="10633" y="1350"/>
                  <a:pt x="10761" y="1350"/>
                </a:cubicBezTo>
                <a:cubicBezTo>
                  <a:pt x="10890" y="1350"/>
                  <a:pt x="11019" y="1139"/>
                  <a:pt x="11019" y="928"/>
                </a:cubicBezTo>
                <a:cubicBezTo>
                  <a:pt x="11019" y="717"/>
                  <a:pt x="10890" y="506"/>
                  <a:pt x="10761" y="506"/>
                </a:cubicBezTo>
                <a:cubicBezTo>
                  <a:pt x="10633" y="506"/>
                  <a:pt x="10504" y="717"/>
                  <a:pt x="10504" y="928"/>
                </a:cubicBezTo>
                <a:close/>
                <a:moveTo>
                  <a:pt x="19000" y="1772"/>
                </a:moveTo>
                <a:cubicBezTo>
                  <a:pt x="19000" y="1772"/>
                  <a:pt x="19000" y="1772"/>
                  <a:pt x="2600" y="1772"/>
                </a:cubicBezTo>
                <a:cubicBezTo>
                  <a:pt x="2600" y="1772"/>
                  <a:pt x="2600" y="1772"/>
                  <a:pt x="2600" y="17719"/>
                </a:cubicBezTo>
                <a:cubicBezTo>
                  <a:pt x="2600" y="17719"/>
                  <a:pt x="2600" y="17719"/>
                  <a:pt x="19000" y="17719"/>
                </a:cubicBezTo>
                <a:cubicBezTo>
                  <a:pt x="19000" y="17719"/>
                  <a:pt x="19000" y="17719"/>
                  <a:pt x="19000" y="1772"/>
                </a:cubicBezTo>
                <a:close/>
              </a:path>
            </a:pathLst>
          </a:custGeom>
          <a:solidFill>
            <a:schemeClr val="accent3">
              <a:lumMod val="20000"/>
              <a:lumOff val="80000"/>
            </a:schemeClr>
          </a:solidFill>
          <a:ln w="12700" cap="flat">
            <a:noFill/>
            <a:miter lim="400000"/>
          </a:ln>
          <a:effectLst/>
        </p:spPr>
        <p:txBody>
          <a:bodyPr wrap="square" lIns="45719" tIns="45719" rIns="45719" bIns="45719" numCol="1" anchor="t">
            <a:noAutofit/>
          </a:bodyPr>
          <a:lstStyle/>
          <a:p>
            <a:pPr defTabSz="3248503" fontAlgn="base">
              <a:spcBef>
                <a:spcPct val="0"/>
              </a:spcBef>
              <a:spcAft>
                <a:spcPct val="0"/>
              </a:spcAft>
              <a:defRPr sz="4200">
                <a:solidFill>
                  <a:srgbClr val="676767"/>
                </a:solidFill>
                <a:latin typeface="CiscoSansTT Light"/>
                <a:ea typeface="CiscoSansTT Light"/>
                <a:cs typeface="CiscoSansTT Light"/>
                <a:sym typeface="CiscoSansTT Light"/>
              </a:defRPr>
            </a:pPr>
            <a:endParaRPr kumimoji="0" sz="5600">
              <a:solidFill>
                <a:srgbClr val="676767"/>
              </a:solidFill>
              <a:latin typeface="Yu Gothic UI" panose="020B0500000000000000" pitchFamily="50" charset="-128"/>
              <a:ea typeface="Yu Gothic UI" panose="020B0500000000000000" pitchFamily="50" charset="-128"/>
              <a:cs typeface="CiscoSansTT Light"/>
              <a:sym typeface="CiscoSansTT Light"/>
            </a:endParaRPr>
          </a:p>
        </p:txBody>
      </p:sp>
      <p:sp>
        <p:nvSpPr>
          <p:cNvPr id="52" name="Freeform 20">
            <a:extLst>
              <a:ext uri="{FF2B5EF4-FFF2-40B4-BE49-F238E27FC236}">
                <a16:creationId xmlns:a16="http://schemas.microsoft.com/office/drawing/2014/main" id="{D556E881-98E5-4D56-AB2C-88DF9D499B16}"/>
              </a:ext>
            </a:extLst>
          </p:cNvPr>
          <p:cNvSpPr/>
          <p:nvPr/>
        </p:nvSpPr>
        <p:spPr>
          <a:xfrm>
            <a:off x="1228842" y="3211263"/>
            <a:ext cx="296823" cy="591397"/>
          </a:xfrm>
          <a:custGeom>
            <a:avLst/>
            <a:gdLst/>
            <a:ahLst/>
            <a:cxnLst>
              <a:cxn ang="0">
                <a:pos x="wd2" y="hd2"/>
              </a:cxn>
              <a:cxn ang="5400000">
                <a:pos x="wd2" y="hd2"/>
              </a:cxn>
              <a:cxn ang="10800000">
                <a:pos x="wd2" y="hd2"/>
              </a:cxn>
              <a:cxn ang="16200000">
                <a:pos x="wd2" y="hd2"/>
              </a:cxn>
            </a:cxnLst>
            <a:rect l="0" t="0" r="r" b="b"/>
            <a:pathLst>
              <a:path w="21600" h="21600" extrusionOk="0">
                <a:moveTo>
                  <a:pt x="20842" y="333"/>
                </a:moveTo>
                <a:cubicBezTo>
                  <a:pt x="20368" y="143"/>
                  <a:pt x="19800" y="0"/>
                  <a:pt x="19137" y="0"/>
                </a:cubicBezTo>
                <a:cubicBezTo>
                  <a:pt x="2463" y="0"/>
                  <a:pt x="2463" y="0"/>
                  <a:pt x="2463" y="0"/>
                </a:cubicBezTo>
                <a:cubicBezTo>
                  <a:pt x="1800" y="0"/>
                  <a:pt x="1232" y="95"/>
                  <a:pt x="758" y="333"/>
                </a:cubicBezTo>
                <a:cubicBezTo>
                  <a:pt x="284" y="571"/>
                  <a:pt x="0" y="904"/>
                  <a:pt x="0" y="1189"/>
                </a:cubicBezTo>
                <a:cubicBezTo>
                  <a:pt x="0" y="20363"/>
                  <a:pt x="0" y="20363"/>
                  <a:pt x="0" y="20363"/>
                </a:cubicBezTo>
                <a:cubicBezTo>
                  <a:pt x="0" y="21029"/>
                  <a:pt x="1137" y="21600"/>
                  <a:pt x="2463" y="21600"/>
                </a:cubicBezTo>
                <a:cubicBezTo>
                  <a:pt x="19137" y="21600"/>
                  <a:pt x="19137" y="21600"/>
                  <a:pt x="19137" y="21600"/>
                </a:cubicBezTo>
                <a:cubicBezTo>
                  <a:pt x="20463" y="21600"/>
                  <a:pt x="21505" y="21077"/>
                  <a:pt x="21505" y="20363"/>
                </a:cubicBezTo>
                <a:cubicBezTo>
                  <a:pt x="21600" y="1189"/>
                  <a:pt x="21600" y="1189"/>
                  <a:pt x="21600" y="1189"/>
                </a:cubicBezTo>
                <a:cubicBezTo>
                  <a:pt x="21600" y="904"/>
                  <a:pt x="21316" y="571"/>
                  <a:pt x="20842" y="333"/>
                </a:cubicBezTo>
                <a:close/>
                <a:moveTo>
                  <a:pt x="6726" y="761"/>
                </a:moveTo>
                <a:cubicBezTo>
                  <a:pt x="14968" y="761"/>
                  <a:pt x="14968" y="761"/>
                  <a:pt x="14968" y="761"/>
                </a:cubicBezTo>
                <a:cubicBezTo>
                  <a:pt x="15158" y="761"/>
                  <a:pt x="15347" y="856"/>
                  <a:pt x="15347" y="999"/>
                </a:cubicBezTo>
                <a:cubicBezTo>
                  <a:pt x="15347" y="1094"/>
                  <a:pt x="15158" y="1189"/>
                  <a:pt x="14968" y="1189"/>
                </a:cubicBezTo>
                <a:cubicBezTo>
                  <a:pt x="6726" y="1189"/>
                  <a:pt x="6726" y="1189"/>
                  <a:pt x="6726" y="1189"/>
                </a:cubicBezTo>
                <a:cubicBezTo>
                  <a:pt x="6442" y="1189"/>
                  <a:pt x="6253" y="1094"/>
                  <a:pt x="6253" y="999"/>
                </a:cubicBezTo>
                <a:cubicBezTo>
                  <a:pt x="6253" y="856"/>
                  <a:pt x="6442" y="761"/>
                  <a:pt x="6726" y="761"/>
                </a:cubicBezTo>
                <a:close/>
                <a:moveTo>
                  <a:pt x="10800" y="20981"/>
                </a:moveTo>
                <a:cubicBezTo>
                  <a:pt x="9853" y="20981"/>
                  <a:pt x="9095" y="20601"/>
                  <a:pt x="9095" y="20125"/>
                </a:cubicBezTo>
                <a:cubicBezTo>
                  <a:pt x="9095" y="19649"/>
                  <a:pt x="9853" y="19221"/>
                  <a:pt x="10800" y="19221"/>
                </a:cubicBezTo>
                <a:cubicBezTo>
                  <a:pt x="11747" y="19221"/>
                  <a:pt x="12505" y="19649"/>
                  <a:pt x="12505" y="20125"/>
                </a:cubicBezTo>
                <a:cubicBezTo>
                  <a:pt x="12505" y="20601"/>
                  <a:pt x="11747" y="20981"/>
                  <a:pt x="10800" y="20981"/>
                </a:cubicBezTo>
                <a:close/>
                <a:moveTo>
                  <a:pt x="19989" y="18603"/>
                </a:moveTo>
                <a:cubicBezTo>
                  <a:pt x="1611" y="18603"/>
                  <a:pt x="1611" y="18603"/>
                  <a:pt x="1611" y="18603"/>
                </a:cubicBezTo>
                <a:cubicBezTo>
                  <a:pt x="1611" y="2236"/>
                  <a:pt x="1611" y="2236"/>
                  <a:pt x="1611" y="2236"/>
                </a:cubicBezTo>
                <a:cubicBezTo>
                  <a:pt x="19989" y="2236"/>
                  <a:pt x="19989" y="2236"/>
                  <a:pt x="19989" y="2236"/>
                </a:cubicBezTo>
                <a:lnTo>
                  <a:pt x="19989" y="18603"/>
                </a:lnTo>
                <a:close/>
              </a:path>
            </a:pathLst>
          </a:custGeom>
          <a:solidFill>
            <a:schemeClr val="accent3">
              <a:lumMod val="20000"/>
              <a:lumOff val="80000"/>
            </a:schemeClr>
          </a:solidFill>
          <a:ln w="12700" cap="flat">
            <a:noFill/>
            <a:miter lim="400000"/>
          </a:ln>
          <a:effectLst/>
        </p:spPr>
        <p:txBody>
          <a:bodyPr wrap="square" lIns="45719" tIns="45719" rIns="45719" bIns="45719" numCol="1" anchor="t">
            <a:noAutofit/>
          </a:bodyPr>
          <a:lstStyle/>
          <a:p>
            <a:pPr defTabSz="3248503" fontAlgn="base">
              <a:spcBef>
                <a:spcPct val="0"/>
              </a:spcBef>
              <a:spcAft>
                <a:spcPct val="0"/>
              </a:spcAft>
              <a:defRPr sz="4200">
                <a:solidFill>
                  <a:srgbClr val="676767"/>
                </a:solidFill>
                <a:latin typeface="CiscoSansTT Light"/>
                <a:ea typeface="CiscoSansTT Light"/>
                <a:cs typeface="CiscoSansTT Light"/>
                <a:sym typeface="CiscoSansTT Light"/>
              </a:defRPr>
            </a:pPr>
            <a:endParaRPr kumimoji="0" sz="5600">
              <a:solidFill>
                <a:srgbClr val="676767"/>
              </a:solidFill>
              <a:latin typeface="Yu Gothic UI" panose="020B0500000000000000" pitchFamily="50" charset="-128"/>
              <a:ea typeface="Yu Gothic UI" panose="020B0500000000000000" pitchFamily="50" charset="-128"/>
              <a:cs typeface="CiscoSansTT Light"/>
              <a:sym typeface="CiscoSansTT Light"/>
            </a:endParaRPr>
          </a:p>
        </p:txBody>
      </p:sp>
      <p:grpSp>
        <p:nvGrpSpPr>
          <p:cNvPr id="53" name="Group 32">
            <a:extLst>
              <a:ext uri="{FF2B5EF4-FFF2-40B4-BE49-F238E27FC236}">
                <a16:creationId xmlns:a16="http://schemas.microsoft.com/office/drawing/2014/main" id="{70D6C983-10B5-47D3-8C46-351571FE99E2}"/>
              </a:ext>
            </a:extLst>
          </p:cNvPr>
          <p:cNvGrpSpPr/>
          <p:nvPr/>
        </p:nvGrpSpPr>
        <p:grpSpPr>
          <a:xfrm>
            <a:off x="1025254" y="4207856"/>
            <a:ext cx="799983" cy="703973"/>
            <a:chOff x="-1" y="-1"/>
            <a:chExt cx="659982" cy="580775"/>
          </a:xfrm>
        </p:grpSpPr>
        <p:sp>
          <p:nvSpPr>
            <p:cNvPr id="54" name="Oval 34">
              <a:extLst>
                <a:ext uri="{FF2B5EF4-FFF2-40B4-BE49-F238E27FC236}">
                  <a16:creationId xmlns:a16="http://schemas.microsoft.com/office/drawing/2014/main" id="{F657AC82-934F-405D-A10F-DE564E6E7E05}"/>
                </a:ext>
              </a:extLst>
            </p:cNvPr>
            <p:cNvSpPr/>
            <p:nvPr/>
          </p:nvSpPr>
          <p:spPr>
            <a:xfrm>
              <a:off x="297579" y="10000"/>
              <a:ext cx="55982" cy="55982"/>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defTabSz="914377" fontAlgn="base">
                <a:spcBef>
                  <a:spcPct val="0"/>
                </a:spcBef>
                <a:spcAft>
                  <a:spcPct val="0"/>
                </a:spcAft>
                <a:defRPr sz="2400">
                  <a:solidFill>
                    <a:srgbClr val="FFFFFF"/>
                  </a:solidFill>
                  <a:latin typeface="CiscoSansTT Light"/>
                  <a:ea typeface="CiscoSansTT Light"/>
                  <a:cs typeface="CiscoSansTT Light"/>
                  <a:sym typeface="CiscoSansTT Light"/>
                </a:defRPr>
              </a:pPr>
              <a:endParaRPr kumimoji="0" sz="3200">
                <a:solidFill>
                  <a:srgbClr val="FFFFFF"/>
                </a:solidFill>
                <a:latin typeface="Yu Gothic UI" panose="020B0500000000000000" pitchFamily="50" charset="-128"/>
                <a:ea typeface="Yu Gothic UI" panose="020B0500000000000000" pitchFamily="50" charset="-128"/>
                <a:cs typeface="CiscoSansTT Light"/>
                <a:sym typeface="CiscoSansTT Light"/>
              </a:endParaRPr>
            </a:p>
          </p:txBody>
        </p:sp>
        <p:sp>
          <p:nvSpPr>
            <p:cNvPr id="55" name="Freeform 35">
              <a:extLst>
                <a:ext uri="{FF2B5EF4-FFF2-40B4-BE49-F238E27FC236}">
                  <a16:creationId xmlns:a16="http://schemas.microsoft.com/office/drawing/2014/main" id="{16CAB10C-9BA8-4D21-8364-6983312C8132}"/>
                </a:ext>
              </a:extLst>
            </p:cNvPr>
            <p:cNvSpPr/>
            <p:nvPr/>
          </p:nvSpPr>
          <p:spPr>
            <a:xfrm>
              <a:off x="-1" y="-1"/>
              <a:ext cx="659984" cy="580777"/>
            </a:xfrm>
            <a:custGeom>
              <a:avLst/>
              <a:gdLst/>
              <a:ahLst/>
              <a:cxnLst>
                <a:cxn ang="0">
                  <a:pos x="wd2" y="hd2"/>
                </a:cxn>
                <a:cxn ang="5400000">
                  <a:pos x="wd2" y="hd2"/>
                </a:cxn>
                <a:cxn ang="10800000">
                  <a:pos x="wd2" y="hd2"/>
                </a:cxn>
                <a:cxn ang="16200000">
                  <a:pos x="wd2" y="hd2"/>
                </a:cxn>
              </a:cxnLst>
              <a:rect l="0" t="0" r="r" b="b"/>
              <a:pathLst>
                <a:path w="21600" h="21600" extrusionOk="0">
                  <a:moveTo>
                    <a:pt x="20516" y="3352"/>
                  </a:moveTo>
                  <a:cubicBezTo>
                    <a:pt x="11981" y="3352"/>
                    <a:pt x="11981" y="3352"/>
                    <a:pt x="11981" y="3352"/>
                  </a:cubicBezTo>
                  <a:cubicBezTo>
                    <a:pt x="11870" y="3099"/>
                    <a:pt x="11703" y="2846"/>
                    <a:pt x="11481" y="2688"/>
                  </a:cubicBezTo>
                  <a:cubicBezTo>
                    <a:pt x="11842" y="2435"/>
                    <a:pt x="12093" y="1992"/>
                    <a:pt x="12093" y="1455"/>
                  </a:cubicBezTo>
                  <a:cubicBezTo>
                    <a:pt x="12093" y="633"/>
                    <a:pt x="11537" y="0"/>
                    <a:pt x="10814" y="0"/>
                  </a:cubicBezTo>
                  <a:cubicBezTo>
                    <a:pt x="10091" y="0"/>
                    <a:pt x="9507" y="633"/>
                    <a:pt x="9507" y="1455"/>
                  </a:cubicBezTo>
                  <a:cubicBezTo>
                    <a:pt x="9507" y="1992"/>
                    <a:pt x="9758" y="2435"/>
                    <a:pt x="10119" y="2688"/>
                  </a:cubicBezTo>
                  <a:cubicBezTo>
                    <a:pt x="9897" y="2846"/>
                    <a:pt x="9730" y="3099"/>
                    <a:pt x="9646" y="3352"/>
                  </a:cubicBezTo>
                  <a:cubicBezTo>
                    <a:pt x="1112" y="3352"/>
                    <a:pt x="1112" y="3352"/>
                    <a:pt x="1112" y="3352"/>
                  </a:cubicBezTo>
                  <a:cubicBezTo>
                    <a:pt x="500" y="3352"/>
                    <a:pt x="0" y="3890"/>
                    <a:pt x="0" y="4586"/>
                  </a:cubicBezTo>
                  <a:cubicBezTo>
                    <a:pt x="0" y="20398"/>
                    <a:pt x="0" y="17236"/>
                    <a:pt x="0" y="17236"/>
                  </a:cubicBezTo>
                  <a:cubicBezTo>
                    <a:pt x="0" y="17331"/>
                    <a:pt x="0" y="17331"/>
                    <a:pt x="0" y="17331"/>
                  </a:cubicBezTo>
                  <a:cubicBezTo>
                    <a:pt x="0" y="21189"/>
                    <a:pt x="0" y="21189"/>
                    <a:pt x="0" y="21189"/>
                  </a:cubicBezTo>
                  <a:cubicBezTo>
                    <a:pt x="0" y="21410"/>
                    <a:pt x="167" y="21600"/>
                    <a:pt x="389" y="21600"/>
                  </a:cubicBezTo>
                  <a:cubicBezTo>
                    <a:pt x="1807" y="21600"/>
                    <a:pt x="1807" y="21600"/>
                    <a:pt x="1807" y="21600"/>
                  </a:cubicBezTo>
                  <a:cubicBezTo>
                    <a:pt x="1974" y="21600"/>
                    <a:pt x="2196" y="21505"/>
                    <a:pt x="2280" y="21189"/>
                  </a:cubicBezTo>
                  <a:cubicBezTo>
                    <a:pt x="2558" y="20208"/>
                    <a:pt x="2558" y="20208"/>
                    <a:pt x="2558" y="20208"/>
                  </a:cubicBezTo>
                  <a:cubicBezTo>
                    <a:pt x="19042" y="20208"/>
                    <a:pt x="19042" y="20208"/>
                    <a:pt x="19042" y="20208"/>
                  </a:cubicBezTo>
                  <a:cubicBezTo>
                    <a:pt x="19320" y="21189"/>
                    <a:pt x="19320" y="21189"/>
                    <a:pt x="19320" y="21189"/>
                  </a:cubicBezTo>
                  <a:cubicBezTo>
                    <a:pt x="19404" y="21505"/>
                    <a:pt x="19626" y="21600"/>
                    <a:pt x="19793" y="21600"/>
                  </a:cubicBezTo>
                  <a:cubicBezTo>
                    <a:pt x="21211" y="21600"/>
                    <a:pt x="21211" y="21600"/>
                    <a:pt x="21211" y="21600"/>
                  </a:cubicBezTo>
                  <a:cubicBezTo>
                    <a:pt x="21433" y="21600"/>
                    <a:pt x="21600" y="21410"/>
                    <a:pt x="21600" y="21189"/>
                  </a:cubicBezTo>
                  <a:cubicBezTo>
                    <a:pt x="21600" y="17331"/>
                    <a:pt x="21600" y="17331"/>
                    <a:pt x="21600" y="17331"/>
                  </a:cubicBezTo>
                  <a:cubicBezTo>
                    <a:pt x="21600" y="17236"/>
                    <a:pt x="21600" y="17236"/>
                    <a:pt x="21600" y="17236"/>
                  </a:cubicBezTo>
                  <a:cubicBezTo>
                    <a:pt x="21600" y="1423"/>
                    <a:pt x="21600" y="4586"/>
                    <a:pt x="21600" y="4586"/>
                  </a:cubicBezTo>
                  <a:cubicBezTo>
                    <a:pt x="21600" y="3890"/>
                    <a:pt x="21127" y="3352"/>
                    <a:pt x="20516" y="3352"/>
                  </a:cubicBezTo>
                  <a:close/>
                  <a:moveTo>
                    <a:pt x="9952" y="1455"/>
                  </a:moveTo>
                  <a:cubicBezTo>
                    <a:pt x="9952" y="949"/>
                    <a:pt x="10341" y="506"/>
                    <a:pt x="10814" y="506"/>
                  </a:cubicBezTo>
                  <a:cubicBezTo>
                    <a:pt x="11259" y="506"/>
                    <a:pt x="11648" y="949"/>
                    <a:pt x="11648" y="1455"/>
                  </a:cubicBezTo>
                  <a:cubicBezTo>
                    <a:pt x="11648" y="1992"/>
                    <a:pt x="11259" y="2435"/>
                    <a:pt x="10814" y="2435"/>
                  </a:cubicBezTo>
                  <a:cubicBezTo>
                    <a:pt x="10341" y="2435"/>
                    <a:pt x="9952" y="1992"/>
                    <a:pt x="9952" y="1455"/>
                  </a:cubicBezTo>
                  <a:close/>
                  <a:moveTo>
                    <a:pt x="2863" y="18943"/>
                  </a:moveTo>
                  <a:cubicBezTo>
                    <a:pt x="2947" y="18596"/>
                    <a:pt x="2947" y="18596"/>
                    <a:pt x="2947" y="18596"/>
                  </a:cubicBezTo>
                  <a:cubicBezTo>
                    <a:pt x="18653" y="18596"/>
                    <a:pt x="18653" y="18596"/>
                    <a:pt x="18653" y="18596"/>
                  </a:cubicBezTo>
                  <a:cubicBezTo>
                    <a:pt x="18792" y="18943"/>
                    <a:pt x="18792" y="18943"/>
                    <a:pt x="18792" y="18943"/>
                  </a:cubicBezTo>
                  <a:cubicBezTo>
                    <a:pt x="2863" y="18943"/>
                    <a:pt x="2863" y="18943"/>
                    <a:pt x="2863" y="18943"/>
                  </a:cubicBezTo>
                  <a:cubicBezTo>
                    <a:pt x="2863" y="18943"/>
                    <a:pt x="2863" y="18943"/>
                    <a:pt x="2863" y="18943"/>
                  </a:cubicBezTo>
                  <a:close/>
                  <a:moveTo>
                    <a:pt x="20516" y="17299"/>
                  </a:moveTo>
                  <a:cubicBezTo>
                    <a:pt x="1112" y="17299"/>
                    <a:pt x="1112" y="17299"/>
                    <a:pt x="1112" y="17299"/>
                  </a:cubicBezTo>
                  <a:cubicBezTo>
                    <a:pt x="1112" y="1676"/>
                    <a:pt x="1112" y="4839"/>
                    <a:pt x="1112" y="4839"/>
                  </a:cubicBezTo>
                  <a:cubicBezTo>
                    <a:pt x="20516" y="4839"/>
                    <a:pt x="20516" y="4839"/>
                    <a:pt x="20516" y="4839"/>
                  </a:cubicBezTo>
                  <a:cubicBezTo>
                    <a:pt x="20516" y="17299"/>
                    <a:pt x="20516" y="17299"/>
                    <a:pt x="20516" y="17299"/>
                  </a:cubicBezTo>
                  <a:cubicBezTo>
                    <a:pt x="20516" y="17299"/>
                    <a:pt x="20516" y="17299"/>
                    <a:pt x="20516" y="17299"/>
                  </a:cubicBezTo>
                  <a:close/>
                </a:path>
              </a:pathLst>
            </a:custGeom>
            <a:solidFill>
              <a:schemeClr val="accent3">
                <a:lumMod val="20000"/>
                <a:lumOff val="80000"/>
              </a:schemeClr>
            </a:solidFill>
            <a:ln w="12700" cap="flat">
              <a:noFill/>
              <a:miter lim="400000"/>
            </a:ln>
            <a:effectLst/>
          </p:spPr>
          <p:txBody>
            <a:bodyPr wrap="square" lIns="45719" tIns="45719" rIns="45719" bIns="45719" numCol="1" anchor="t">
              <a:noAutofit/>
            </a:bodyPr>
            <a:lstStyle/>
            <a:p>
              <a:pPr defTabSz="3248503" fontAlgn="base">
                <a:spcBef>
                  <a:spcPct val="0"/>
                </a:spcBef>
                <a:spcAft>
                  <a:spcPct val="0"/>
                </a:spcAft>
                <a:defRPr sz="4200">
                  <a:solidFill>
                    <a:srgbClr val="676767"/>
                  </a:solidFill>
                  <a:latin typeface="CiscoSansTT Light"/>
                  <a:ea typeface="CiscoSansTT Light"/>
                  <a:cs typeface="CiscoSansTT Light"/>
                  <a:sym typeface="CiscoSansTT Light"/>
                </a:defRPr>
              </a:pPr>
              <a:endParaRPr kumimoji="0" sz="5600" dirty="0">
                <a:solidFill>
                  <a:srgbClr val="676767"/>
                </a:solidFill>
                <a:latin typeface="Yu Gothic UI" panose="020B0500000000000000" pitchFamily="50" charset="-128"/>
                <a:ea typeface="Yu Gothic UI" panose="020B0500000000000000" pitchFamily="50" charset="-128"/>
                <a:cs typeface="CiscoSansTT Light"/>
                <a:sym typeface="CiscoSansTT Light"/>
              </a:endParaRPr>
            </a:p>
          </p:txBody>
        </p:sp>
      </p:grpSp>
      <p:pic>
        <p:nvPicPr>
          <p:cNvPr id="57" name="Picture 36" descr="Picture 36">
            <a:extLst>
              <a:ext uri="{FF2B5EF4-FFF2-40B4-BE49-F238E27FC236}">
                <a16:creationId xmlns:a16="http://schemas.microsoft.com/office/drawing/2014/main" id="{1AC3DF1B-37FB-43D5-94D9-FC207059D2ED}"/>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21210" y="4958326"/>
            <a:ext cx="1184941" cy="1184941"/>
          </a:xfrm>
          <a:prstGeom prst="rect">
            <a:avLst/>
          </a:prstGeom>
          <a:ln w="12700" cap="flat">
            <a:noFill/>
            <a:miter lim="400000"/>
          </a:ln>
          <a:effectLst/>
        </p:spPr>
      </p:pic>
    </p:spTree>
    <p:extLst>
      <p:ext uri="{BB962C8B-B14F-4D97-AF65-F5344CB8AC3E}">
        <p14:creationId xmlns:p14="http://schemas.microsoft.com/office/powerpoint/2010/main" val="637819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CC493FF-7FA5-43CF-98A0-FA83E136FE76}"/>
              </a:ext>
            </a:extLst>
          </p:cNvPr>
          <p:cNvPicPr>
            <a:picLocks noChangeAspect="1"/>
          </p:cNvPicPr>
          <p:nvPr/>
        </p:nvPicPr>
        <p:blipFill>
          <a:blip r:embed="rId2"/>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97256F3B-1B87-498A-BF5F-136FE2440DD9}"/>
              </a:ext>
            </a:extLst>
          </p:cNvPr>
          <p:cNvSpPr/>
          <p:nvPr/>
        </p:nvSpPr>
        <p:spPr>
          <a:xfrm>
            <a:off x="4453810" y="2133600"/>
            <a:ext cx="3284379" cy="2621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9B063E6-8FE4-466C-B679-543858CFDE4D}"/>
              </a:ext>
            </a:extLst>
          </p:cNvPr>
          <p:cNvSpPr/>
          <p:nvPr/>
        </p:nvSpPr>
        <p:spPr>
          <a:xfrm>
            <a:off x="11439329" y="2910348"/>
            <a:ext cx="655852" cy="518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4B1FDCD-6D8C-46DC-B97A-B36196C10CC5}"/>
              </a:ext>
            </a:extLst>
          </p:cNvPr>
          <p:cNvSpPr txBox="1"/>
          <p:nvPr/>
        </p:nvSpPr>
        <p:spPr>
          <a:xfrm>
            <a:off x="10916435" y="3499236"/>
            <a:ext cx="130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❶ビデオ</a:t>
            </a:r>
            <a:endPar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ON/OFF</a:t>
            </a:r>
            <a:endPar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11" name="図 10">
            <a:extLst>
              <a:ext uri="{FF2B5EF4-FFF2-40B4-BE49-F238E27FC236}">
                <a16:creationId xmlns:a16="http://schemas.microsoft.com/office/drawing/2014/main" id="{27963893-DC04-40C0-B844-3EF9020E48A9}"/>
              </a:ext>
            </a:extLst>
          </p:cNvPr>
          <p:cNvPicPr>
            <a:picLocks noChangeAspect="1"/>
          </p:cNvPicPr>
          <p:nvPr/>
        </p:nvPicPr>
        <p:blipFill>
          <a:blip r:embed="rId3"/>
          <a:stretch>
            <a:fillRect/>
          </a:stretch>
        </p:blipFill>
        <p:spPr>
          <a:xfrm>
            <a:off x="10052354" y="4993216"/>
            <a:ext cx="2139646" cy="200306"/>
          </a:xfrm>
          <a:prstGeom prst="rect">
            <a:avLst/>
          </a:prstGeom>
        </p:spPr>
      </p:pic>
      <p:sp>
        <p:nvSpPr>
          <p:cNvPr id="12" name="正方形/長方形 11">
            <a:extLst>
              <a:ext uri="{FF2B5EF4-FFF2-40B4-BE49-F238E27FC236}">
                <a16:creationId xmlns:a16="http://schemas.microsoft.com/office/drawing/2014/main" id="{20B9719D-AB59-4829-92FD-3B06D7D36FC3}"/>
              </a:ext>
            </a:extLst>
          </p:cNvPr>
          <p:cNvSpPr/>
          <p:nvPr/>
        </p:nvSpPr>
        <p:spPr>
          <a:xfrm>
            <a:off x="11163541" y="4466509"/>
            <a:ext cx="407232" cy="322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69B08444-160A-4AC9-AA5A-D19B7BA8CB99}"/>
              </a:ext>
            </a:extLst>
          </p:cNvPr>
          <p:cNvSpPr/>
          <p:nvPr/>
        </p:nvSpPr>
        <p:spPr>
          <a:xfrm>
            <a:off x="9949059" y="4999554"/>
            <a:ext cx="2310978" cy="2003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フリーフォーム: 図形 13">
            <a:extLst>
              <a:ext uri="{FF2B5EF4-FFF2-40B4-BE49-F238E27FC236}">
                <a16:creationId xmlns:a16="http://schemas.microsoft.com/office/drawing/2014/main" id="{0018B291-3629-4A56-B760-6CC0C26E9700}"/>
              </a:ext>
            </a:extLst>
          </p:cNvPr>
          <p:cNvSpPr/>
          <p:nvPr/>
        </p:nvSpPr>
        <p:spPr>
          <a:xfrm rot="14295416" flipV="1">
            <a:off x="9438113" y="4638063"/>
            <a:ext cx="497657" cy="2430991"/>
          </a:xfrm>
          <a:custGeom>
            <a:avLst/>
            <a:gdLst>
              <a:gd name="connsiteX0" fmla="*/ 234745 w 413165"/>
              <a:gd name="connsiteY0" fmla="*/ 0 h 1256371"/>
              <a:gd name="connsiteX1" fmla="*/ 4287 w 413165"/>
              <a:gd name="connsiteY1" fmla="*/ 802888 h 1256371"/>
              <a:gd name="connsiteX2" fmla="*/ 413165 w 413165"/>
              <a:gd name="connsiteY2" fmla="*/ 1256371 h 1256371"/>
            </a:gdLst>
            <a:ahLst/>
            <a:cxnLst>
              <a:cxn ang="0">
                <a:pos x="connsiteX0" y="connsiteY0"/>
              </a:cxn>
              <a:cxn ang="0">
                <a:pos x="connsiteX1" y="connsiteY1"/>
              </a:cxn>
              <a:cxn ang="0">
                <a:pos x="connsiteX2" y="connsiteY2"/>
              </a:cxn>
            </a:cxnLst>
            <a:rect l="l" t="t" r="r" b="b"/>
            <a:pathLst>
              <a:path w="413165" h="1256371">
                <a:moveTo>
                  <a:pt x="234745" y="0"/>
                </a:moveTo>
                <a:cubicBezTo>
                  <a:pt x="104647" y="296746"/>
                  <a:pt x="-25450" y="593493"/>
                  <a:pt x="4287" y="802888"/>
                </a:cubicBezTo>
                <a:cubicBezTo>
                  <a:pt x="34024" y="1012283"/>
                  <a:pt x="223594" y="1134327"/>
                  <a:pt x="413165" y="1256371"/>
                </a:cubicBezTo>
              </a:path>
            </a:pathLst>
          </a:custGeom>
          <a:noFill/>
          <a:ln w="38100">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5" name="直線コネクタ 14">
            <a:extLst>
              <a:ext uri="{FF2B5EF4-FFF2-40B4-BE49-F238E27FC236}">
                <a16:creationId xmlns:a16="http://schemas.microsoft.com/office/drawing/2014/main" id="{670F8DD8-D406-460B-B587-7299549A254B}"/>
              </a:ext>
            </a:extLst>
          </p:cNvPr>
          <p:cNvCxnSpPr>
            <a:cxnSpLocks/>
          </p:cNvCxnSpPr>
          <p:nvPr/>
        </p:nvCxnSpPr>
        <p:spPr>
          <a:xfrm flipH="1">
            <a:off x="11338561" y="4788551"/>
            <a:ext cx="28596" cy="2122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13651E7B-E01D-41DB-86C5-09980380F62A}"/>
              </a:ext>
            </a:extLst>
          </p:cNvPr>
          <p:cNvSpPr txBox="1"/>
          <p:nvPr/>
        </p:nvSpPr>
        <p:spPr>
          <a:xfrm>
            <a:off x="5054601" y="6042071"/>
            <a:ext cx="35740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❸出席者のビデオ</a:t>
            </a:r>
            <a:r>
              <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リスト表示を選択</a:t>
            </a:r>
            <a:endPar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7" name="テキスト ボックス 16">
            <a:extLst>
              <a:ext uri="{FF2B5EF4-FFF2-40B4-BE49-F238E27FC236}">
                <a16:creationId xmlns:a16="http://schemas.microsoft.com/office/drawing/2014/main" id="{47A35F3F-874B-4BAB-A64A-4D30EF5AEE9D}"/>
              </a:ext>
            </a:extLst>
          </p:cNvPr>
          <p:cNvSpPr txBox="1"/>
          <p:nvPr/>
        </p:nvSpPr>
        <p:spPr>
          <a:xfrm>
            <a:off x="4224786" y="1555657"/>
            <a:ext cx="3742426"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❷基本はネット回線で音声接続</a:t>
            </a:r>
            <a:endPar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ネットの調子が悪い時は電話回線で音声接続も可）</a:t>
            </a:r>
            <a:endPar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8" name="四角形: 角を丸くする 17">
            <a:extLst>
              <a:ext uri="{FF2B5EF4-FFF2-40B4-BE49-F238E27FC236}">
                <a16:creationId xmlns:a16="http://schemas.microsoft.com/office/drawing/2014/main" id="{04FB69CE-083D-4B2C-812D-923F968A76D9}"/>
              </a:ext>
            </a:extLst>
          </p:cNvPr>
          <p:cNvSpPr/>
          <p:nvPr/>
        </p:nvSpPr>
        <p:spPr>
          <a:xfrm>
            <a:off x="4306182" y="186211"/>
            <a:ext cx="3732245" cy="7557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音声・ビデオの接続</a:t>
            </a:r>
            <a:endParaRPr kumimoji="1" lang="en-US" altLang="ja-JP"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（主催者</a:t>
            </a:r>
            <a:r>
              <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参加者共通）</a:t>
            </a: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FB6967D9-CD76-4D5B-8B41-7E570855BB0B}"/>
              </a:ext>
            </a:extLst>
          </p:cNvPr>
          <p:cNvSpPr txBox="1"/>
          <p:nvPr/>
        </p:nvSpPr>
        <p:spPr>
          <a:xfrm>
            <a:off x="6609186" y="2995127"/>
            <a:ext cx="9299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電話回線</a:t>
            </a:r>
            <a:endParaRPr kumimoji="1" lang="ja-JP" altLang="en-US"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9" name="テキスト ボックス 18">
            <a:extLst>
              <a:ext uri="{FF2B5EF4-FFF2-40B4-BE49-F238E27FC236}">
                <a16:creationId xmlns:a16="http://schemas.microsoft.com/office/drawing/2014/main" id="{C4ED9A71-D3D5-4C81-973A-1E726A76F3DA}"/>
              </a:ext>
            </a:extLst>
          </p:cNvPr>
          <p:cNvSpPr txBox="1"/>
          <p:nvPr/>
        </p:nvSpPr>
        <p:spPr>
          <a:xfrm>
            <a:off x="5962261" y="4369088"/>
            <a:ext cx="15768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インターネット回線</a:t>
            </a:r>
            <a:endParaRPr kumimoji="1" lang="ja-JP" altLang="en-US" sz="1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167023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9F0BBB1-7F83-4C11-AEA8-A16C462E5C1B}"/>
              </a:ext>
            </a:extLst>
          </p:cNvPr>
          <p:cNvPicPr>
            <a:picLocks noChangeAspect="1"/>
          </p:cNvPicPr>
          <p:nvPr/>
        </p:nvPicPr>
        <p:blipFill>
          <a:blip r:embed="rId2"/>
          <a:stretch>
            <a:fillRect/>
          </a:stretch>
        </p:blipFill>
        <p:spPr>
          <a:xfrm>
            <a:off x="0" y="283845"/>
            <a:ext cx="12192000" cy="6858000"/>
          </a:xfrm>
          <a:prstGeom prst="rect">
            <a:avLst/>
          </a:prstGeom>
        </p:spPr>
      </p:pic>
      <p:pic>
        <p:nvPicPr>
          <p:cNvPr id="6" name="図 5">
            <a:extLst>
              <a:ext uri="{FF2B5EF4-FFF2-40B4-BE49-F238E27FC236}">
                <a16:creationId xmlns:a16="http://schemas.microsoft.com/office/drawing/2014/main" id="{D43B92D1-EE4B-49AB-8B21-E01CB8E7FDFA}"/>
              </a:ext>
            </a:extLst>
          </p:cNvPr>
          <p:cNvPicPr>
            <a:picLocks noChangeAspect="1"/>
          </p:cNvPicPr>
          <p:nvPr/>
        </p:nvPicPr>
        <p:blipFill>
          <a:blip r:embed="rId3"/>
          <a:stretch>
            <a:fillRect/>
          </a:stretch>
        </p:blipFill>
        <p:spPr>
          <a:xfrm>
            <a:off x="2277110" y="283845"/>
            <a:ext cx="1562100" cy="2200275"/>
          </a:xfrm>
          <a:prstGeom prst="rect">
            <a:avLst/>
          </a:prstGeom>
        </p:spPr>
      </p:pic>
      <p:sp>
        <p:nvSpPr>
          <p:cNvPr id="9" name="正方形/長方形 8">
            <a:extLst>
              <a:ext uri="{FF2B5EF4-FFF2-40B4-BE49-F238E27FC236}">
                <a16:creationId xmlns:a16="http://schemas.microsoft.com/office/drawing/2014/main" id="{EE4E9515-D2FD-4B8B-8C1E-7F1368D3AE39}"/>
              </a:ext>
            </a:extLst>
          </p:cNvPr>
          <p:cNvSpPr/>
          <p:nvPr/>
        </p:nvSpPr>
        <p:spPr>
          <a:xfrm>
            <a:off x="11369039" y="3531586"/>
            <a:ext cx="882053" cy="786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F0957083-7C54-4C9C-B916-FBF7DAABCC0C}"/>
              </a:ext>
            </a:extLst>
          </p:cNvPr>
          <p:cNvSpPr/>
          <p:nvPr/>
        </p:nvSpPr>
        <p:spPr>
          <a:xfrm>
            <a:off x="2277110" y="447040"/>
            <a:ext cx="1461770" cy="9753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0D1860CE-F079-426A-94D5-D1AE884B0004}"/>
              </a:ext>
            </a:extLst>
          </p:cNvPr>
          <p:cNvSpPr/>
          <p:nvPr/>
        </p:nvSpPr>
        <p:spPr>
          <a:xfrm>
            <a:off x="4316961" y="283845"/>
            <a:ext cx="3732245" cy="75578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主催者側</a:t>
            </a:r>
            <a:br>
              <a:rPr kumimoji="1" lang="en-US" altLang="ja-JP"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b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（主催者</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プレゼンタ</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パネリスト）</a:t>
            </a:r>
            <a:endPar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2" name="フリーフォーム: 図形 11">
            <a:extLst>
              <a:ext uri="{FF2B5EF4-FFF2-40B4-BE49-F238E27FC236}">
                <a16:creationId xmlns:a16="http://schemas.microsoft.com/office/drawing/2014/main" id="{E8E4BD53-222C-4228-B021-9B020D603892}"/>
              </a:ext>
            </a:extLst>
          </p:cNvPr>
          <p:cNvSpPr/>
          <p:nvPr/>
        </p:nvSpPr>
        <p:spPr>
          <a:xfrm rot="12797580" flipH="1" flipV="1">
            <a:off x="1217090" y="760987"/>
            <a:ext cx="931274" cy="1905193"/>
          </a:xfrm>
          <a:custGeom>
            <a:avLst/>
            <a:gdLst>
              <a:gd name="connsiteX0" fmla="*/ 234745 w 413165"/>
              <a:gd name="connsiteY0" fmla="*/ 0 h 1256371"/>
              <a:gd name="connsiteX1" fmla="*/ 4287 w 413165"/>
              <a:gd name="connsiteY1" fmla="*/ 802888 h 1256371"/>
              <a:gd name="connsiteX2" fmla="*/ 413165 w 413165"/>
              <a:gd name="connsiteY2" fmla="*/ 1256371 h 1256371"/>
            </a:gdLst>
            <a:ahLst/>
            <a:cxnLst>
              <a:cxn ang="0">
                <a:pos x="connsiteX0" y="connsiteY0"/>
              </a:cxn>
              <a:cxn ang="0">
                <a:pos x="connsiteX1" y="connsiteY1"/>
              </a:cxn>
              <a:cxn ang="0">
                <a:pos x="connsiteX2" y="connsiteY2"/>
              </a:cxn>
            </a:cxnLst>
            <a:rect l="l" t="t" r="r" b="b"/>
            <a:pathLst>
              <a:path w="413165" h="1256371">
                <a:moveTo>
                  <a:pt x="234745" y="0"/>
                </a:moveTo>
                <a:cubicBezTo>
                  <a:pt x="104647" y="296746"/>
                  <a:pt x="-25450" y="593493"/>
                  <a:pt x="4287" y="802888"/>
                </a:cubicBezTo>
                <a:cubicBezTo>
                  <a:pt x="34024" y="1012283"/>
                  <a:pt x="223594" y="1134327"/>
                  <a:pt x="413165" y="1256371"/>
                </a:cubicBezTo>
              </a:path>
            </a:pathLst>
          </a:custGeom>
          <a:noFill/>
          <a:ln w="38100">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FDEB3489-458D-4748-9D93-29C9FA6E84E6}"/>
              </a:ext>
            </a:extLst>
          </p:cNvPr>
          <p:cNvSpPr txBox="1"/>
          <p:nvPr/>
        </p:nvSpPr>
        <p:spPr>
          <a:xfrm>
            <a:off x="789893" y="2862009"/>
            <a:ext cx="37322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方法１：</a:t>
            </a:r>
            <a:endPar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参加者の強制ミュート</a:t>
            </a:r>
            <a:r>
              <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解除を選択</a:t>
            </a:r>
            <a:endPar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4" name="フリーフォーム: 図形 13">
            <a:extLst>
              <a:ext uri="{FF2B5EF4-FFF2-40B4-BE49-F238E27FC236}">
                <a16:creationId xmlns:a16="http://schemas.microsoft.com/office/drawing/2014/main" id="{70ECE3CC-3824-45E0-A7A3-2F8CCEE632E6}"/>
              </a:ext>
            </a:extLst>
          </p:cNvPr>
          <p:cNvSpPr/>
          <p:nvPr/>
        </p:nvSpPr>
        <p:spPr>
          <a:xfrm rot="15329093" flipV="1">
            <a:off x="10189694" y="3469606"/>
            <a:ext cx="261303" cy="2257661"/>
          </a:xfrm>
          <a:custGeom>
            <a:avLst/>
            <a:gdLst>
              <a:gd name="connsiteX0" fmla="*/ 234745 w 413165"/>
              <a:gd name="connsiteY0" fmla="*/ 0 h 1256371"/>
              <a:gd name="connsiteX1" fmla="*/ 4287 w 413165"/>
              <a:gd name="connsiteY1" fmla="*/ 802888 h 1256371"/>
              <a:gd name="connsiteX2" fmla="*/ 413165 w 413165"/>
              <a:gd name="connsiteY2" fmla="*/ 1256371 h 1256371"/>
            </a:gdLst>
            <a:ahLst/>
            <a:cxnLst>
              <a:cxn ang="0">
                <a:pos x="connsiteX0" y="connsiteY0"/>
              </a:cxn>
              <a:cxn ang="0">
                <a:pos x="connsiteX1" y="connsiteY1"/>
              </a:cxn>
              <a:cxn ang="0">
                <a:pos x="connsiteX2" y="connsiteY2"/>
              </a:cxn>
            </a:cxnLst>
            <a:rect l="l" t="t" r="r" b="b"/>
            <a:pathLst>
              <a:path w="413165" h="1256371">
                <a:moveTo>
                  <a:pt x="234745" y="0"/>
                </a:moveTo>
                <a:cubicBezTo>
                  <a:pt x="104647" y="296746"/>
                  <a:pt x="-25450" y="593493"/>
                  <a:pt x="4287" y="802888"/>
                </a:cubicBezTo>
                <a:cubicBezTo>
                  <a:pt x="34024" y="1012283"/>
                  <a:pt x="223594" y="1134327"/>
                  <a:pt x="413165" y="1256371"/>
                </a:cubicBezTo>
              </a:path>
            </a:pathLst>
          </a:custGeom>
          <a:noFill/>
          <a:ln w="38100">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89BA50AA-20E8-4182-B793-5A77F7C1AAA2}"/>
              </a:ext>
            </a:extLst>
          </p:cNvPr>
          <p:cNvSpPr txBox="1"/>
          <p:nvPr/>
        </p:nvSpPr>
        <p:spPr>
          <a:xfrm>
            <a:off x="5950855" y="3953029"/>
            <a:ext cx="384048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方法２：</a:t>
            </a:r>
            <a:endParaRPr kumimoji="1" lang="en-US" altLang="ja-JP"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参加者のマイクアイコンをクリックして強制ミュート</a:t>
            </a:r>
            <a:r>
              <a:rPr kumimoji="1" lang="en-US" altLang="ja-JP"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解除を選択</a:t>
            </a:r>
            <a:endParaRPr kumimoji="1" lang="en-US" altLang="ja-JP"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赤：ミュート</a:t>
            </a:r>
            <a:r>
              <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白：解除）</a:t>
            </a:r>
            <a:endPar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2" name="四角形: 角を丸くする 1">
            <a:extLst>
              <a:ext uri="{FF2B5EF4-FFF2-40B4-BE49-F238E27FC236}">
                <a16:creationId xmlns:a16="http://schemas.microsoft.com/office/drawing/2014/main" id="{5E676467-8945-4056-B1FE-E276321D777D}"/>
              </a:ext>
            </a:extLst>
          </p:cNvPr>
          <p:cNvSpPr/>
          <p:nvPr/>
        </p:nvSpPr>
        <p:spPr>
          <a:xfrm>
            <a:off x="681135" y="4795935"/>
            <a:ext cx="4170783" cy="11849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CiscoSansTT ExtraLight"/>
                <a:ea typeface="+mn-ea"/>
                <a:cs typeface="+mn-cs"/>
              </a:rPr>
              <a:t>ミュート機能をうまく使って</a:t>
            </a:r>
            <a:endParaRPr kumimoji="1" lang="en-US" altLang="ja-JP" sz="2000" b="0" i="0" u="none" strike="noStrike" kern="1200" cap="none" spc="0" normalizeH="0" baseline="0" noProof="0" dirty="0">
              <a:ln>
                <a:noFill/>
              </a:ln>
              <a:solidFill>
                <a:srgbClr val="002060"/>
              </a:solidFill>
              <a:effectLst/>
              <a:uLnTx/>
              <a:uFillTx/>
              <a:latin typeface="CiscoSansTT Extra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2060"/>
                </a:solidFill>
                <a:effectLst/>
                <a:uLnTx/>
                <a:uFillTx/>
                <a:latin typeface="CiscoSansTT ExtraLight"/>
                <a:ea typeface="+mn-ea"/>
                <a:cs typeface="+mn-cs"/>
              </a:rPr>
              <a:t>クリアで快適な授業を行えます</a:t>
            </a:r>
          </a:p>
        </p:txBody>
      </p:sp>
    </p:spTree>
    <p:extLst>
      <p:ext uri="{BB962C8B-B14F-4D97-AF65-F5344CB8AC3E}">
        <p14:creationId xmlns:p14="http://schemas.microsoft.com/office/powerpoint/2010/main" val="1169499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DA8F8C7-CB91-4647-B54B-53A04B753F81}"/>
              </a:ext>
            </a:extLst>
          </p:cNvPr>
          <p:cNvPicPr>
            <a:picLocks noChangeAspect="1"/>
          </p:cNvPicPr>
          <p:nvPr/>
        </p:nvPicPr>
        <p:blipFill>
          <a:blip r:embed="rId2"/>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5194F3D0-8D59-459F-8DE4-217AB4A118C0}"/>
              </a:ext>
            </a:extLst>
          </p:cNvPr>
          <p:cNvSpPr/>
          <p:nvPr/>
        </p:nvSpPr>
        <p:spPr>
          <a:xfrm>
            <a:off x="8818880" y="3533632"/>
            <a:ext cx="3373120" cy="10282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DD06B497-F8BB-4291-9A10-03FAB861F5BF}"/>
              </a:ext>
            </a:extLst>
          </p:cNvPr>
          <p:cNvSpPr/>
          <p:nvPr/>
        </p:nvSpPr>
        <p:spPr>
          <a:xfrm>
            <a:off x="4358636" y="283845"/>
            <a:ext cx="3732245" cy="75578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参加者側</a:t>
            </a:r>
          </a:p>
        </p:txBody>
      </p:sp>
      <p:sp>
        <p:nvSpPr>
          <p:cNvPr id="7" name="フリーフォーム: 図形 6">
            <a:extLst>
              <a:ext uri="{FF2B5EF4-FFF2-40B4-BE49-F238E27FC236}">
                <a16:creationId xmlns:a16="http://schemas.microsoft.com/office/drawing/2014/main" id="{AE02C31C-253B-4584-84EC-523DA3FAD507}"/>
              </a:ext>
            </a:extLst>
          </p:cNvPr>
          <p:cNvSpPr/>
          <p:nvPr/>
        </p:nvSpPr>
        <p:spPr>
          <a:xfrm rot="15329093" flipV="1">
            <a:off x="7593163" y="3520406"/>
            <a:ext cx="261303" cy="2257661"/>
          </a:xfrm>
          <a:custGeom>
            <a:avLst/>
            <a:gdLst>
              <a:gd name="connsiteX0" fmla="*/ 234745 w 413165"/>
              <a:gd name="connsiteY0" fmla="*/ 0 h 1256371"/>
              <a:gd name="connsiteX1" fmla="*/ 4287 w 413165"/>
              <a:gd name="connsiteY1" fmla="*/ 802888 h 1256371"/>
              <a:gd name="connsiteX2" fmla="*/ 413165 w 413165"/>
              <a:gd name="connsiteY2" fmla="*/ 1256371 h 1256371"/>
            </a:gdLst>
            <a:ahLst/>
            <a:cxnLst>
              <a:cxn ang="0">
                <a:pos x="connsiteX0" y="connsiteY0"/>
              </a:cxn>
              <a:cxn ang="0">
                <a:pos x="connsiteX1" y="connsiteY1"/>
              </a:cxn>
              <a:cxn ang="0">
                <a:pos x="connsiteX2" y="connsiteY2"/>
              </a:cxn>
            </a:cxnLst>
            <a:rect l="l" t="t" r="r" b="b"/>
            <a:pathLst>
              <a:path w="413165" h="1256371">
                <a:moveTo>
                  <a:pt x="234745" y="0"/>
                </a:moveTo>
                <a:cubicBezTo>
                  <a:pt x="104647" y="296746"/>
                  <a:pt x="-25450" y="593493"/>
                  <a:pt x="4287" y="802888"/>
                </a:cubicBezTo>
                <a:cubicBezTo>
                  <a:pt x="34024" y="1012283"/>
                  <a:pt x="223594" y="1134327"/>
                  <a:pt x="413165" y="1256371"/>
                </a:cubicBezTo>
              </a:path>
            </a:pathLst>
          </a:custGeom>
          <a:noFill/>
          <a:ln w="38100">
            <a:solidFill>
              <a:srgbClr val="FF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9FAD276-3A50-45C3-BA11-40A5D57C3B65}"/>
              </a:ext>
            </a:extLst>
          </p:cNvPr>
          <p:cNvSpPr txBox="1"/>
          <p:nvPr/>
        </p:nvSpPr>
        <p:spPr>
          <a:xfrm>
            <a:off x="4358636" y="4047735"/>
            <a:ext cx="39230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主催者にミュートされると、参加者自身</a:t>
            </a:r>
            <a:endPar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で解除することは不可能</a:t>
            </a:r>
            <a:endParaRPr kumimoji="1" lang="en-US" altLang="ja-JP" sz="16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746610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212974"/>
            <a:ext cx="5078396" cy="2432051"/>
          </a:xfrm>
        </p:spPr>
        <p:txBody>
          <a:bodyPr/>
          <a:lstStyle/>
          <a:p>
            <a:pPr algn="ctr"/>
            <a:r>
              <a:rPr lang="ja-JP" altLang="en-US" sz="5400" dirty="0">
                <a:solidFill>
                  <a:schemeClr val="bg2"/>
                </a:solidFill>
              </a:rPr>
              <a:t>使い方</a:t>
            </a:r>
            <a:br>
              <a:rPr lang="en-US" altLang="ja-JP" sz="5400" dirty="0">
                <a:solidFill>
                  <a:schemeClr val="bg2"/>
                </a:solidFill>
              </a:rPr>
            </a:br>
            <a:br>
              <a:rPr lang="en-US" altLang="ja-JP" sz="5400" dirty="0">
                <a:solidFill>
                  <a:schemeClr val="bg2"/>
                </a:solidFill>
              </a:rPr>
            </a:br>
            <a:r>
              <a:rPr lang="en-US" altLang="ja-JP" sz="5400" dirty="0">
                <a:solidFill>
                  <a:schemeClr val="bg2"/>
                </a:solidFill>
              </a:rPr>
              <a:t>Cisco</a:t>
            </a:r>
            <a:br>
              <a:rPr lang="en-US" sz="5400" dirty="0">
                <a:solidFill>
                  <a:schemeClr val="bg2"/>
                </a:solidFill>
              </a:rPr>
            </a:br>
            <a:r>
              <a:rPr lang="en-US" sz="5400" dirty="0" err="1">
                <a:solidFill>
                  <a:schemeClr val="bg2"/>
                </a:solidFill>
              </a:rPr>
              <a:t>Webex</a:t>
            </a:r>
            <a:r>
              <a:rPr lang="en-US" sz="5400" dirty="0">
                <a:solidFill>
                  <a:schemeClr val="bg2"/>
                </a:solidFill>
              </a:rPr>
              <a:t> Training</a:t>
            </a:r>
            <a:br>
              <a:rPr lang="en-US" sz="5400" dirty="0">
                <a:solidFill>
                  <a:schemeClr val="bg2"/>
                </a:solidFill>
              </a:rPr>
            </a:br>
            <a:r>
              <a:rPr lang="ja-JP" altLang="en-US" sz="5400" dirty="0">
                <a:solidFill>
                  <a:schemeClr val="bg2"/>
                </a:solidFill>
              </a:rPr>
              <a:t>（主催者編）</a:t>
            </a:r>
            <a:endParaRPr lang="en-US" dirty="0">
              <a:solidFill>
                <a:schemeClr val="bg2"/>
              </a:solidFill>
            </a:endParaRPr>
          </a:p>
        </p:txBody>
      </p:sp>
      <p:grpSp>
        <p:nvGrpSpPr>
          <p:cNvPr id="6" name="グループ化 5">
            <a:extLst>
              <a:ext uri="{FF2B5EF4-FFF2-40B4-BE49-F238E27FC236}">
                <a16:creationId xmlns:a16="http://schemas.microsoft.com/office/drawing/2014/main" id="{2EEA0C10-B269-452D-82DB-BC7D1CF84CC0}"/>
              </a:ext>
            </a:extLst>
          </p:cNvPr>
          <p:cNvGrpSpPr/>
          <p:nvPr/>
        </p:nvGrpSpPr>
        <p:grpSpPr>
          <a:xfrm>
            <a:off x="6388404" y="1086089"/>
            <a:ext cx="5584316" cy="5065741"/>
            <a:chOff x="6550964" y="913369"/>
            <a:chExt cx="5584316" cy="5065741"/>
          </a:xfrm>
        </p:grpSpPr>
        <p:pic>
          <p:nvPicPr>
            <p:cNvPr id="8" name="Picture 1" descr="\\Mv-fs\projects\Cisco\References\Brand Assets\Corporate Imagery\People\HAK48445_r.jpg">
              <a:extLst>
                <a:ext uri="{FF2B5EF4-FFF2-40B4-BE49-F238E27FC236}">
                  <a16:creationId xmlns:a16="http://schemas.microsoft.com/office/drawing/2014/main" id="{CB3777B3-1B52-4170-A4C2-36CE0E3A42BC}"/>
                </a:ext>
              </a:extLst>
            </p:cNvPr>
            <p:cNvPicPr>
              <a:picLocks noChangeAspect="1" noChangeArrowheads="1"/>
            </p:cNvPicPr>
            <p:nvPr/>
          </p:nvPicPr>
          <p:blipFill>
            <a:blip r:embed="rId2" cstate="print"/>
            <a:srcRect/>
            <a:stretch>
              <a:fillRect/>
            </a:stretch>
          </p:blipFill>
          <p:spPr bwMode="auto">
            <a:xfrm>
              <a:off x="6550964" y="913369"/>
              <a:ext cx="2517871" cy="2438094"/>
            </a:xfrm>
            <a:prstGeom prst="rect">
              <a:avLst/>
            </a:prstGeom>
            <a:noFill/>
            <a:ln w="19050">
              <a:solidFill>
                <a:schemeClr val="bg2"/>
              </a:solidFill>
              <a:miter lim="800000"/>
              <a:headEnd/>
              <a:tailEnd/>
            </a:ln>
          </p:spPr>
        </p:pic>
        <p:pic>
          <p:nvPicPr>
            <p:cNvPr id="9" name="Picture 36" descr="AM56740.jpg">
              <a:extLst>
                <a:ext uri="{FF2B5EF4-FFF2-40B4-BE49-F238E27FC236}">
                  <a16:creationId xmlns:a16="http://schemas.microsoft.com/office/drawing/2014/main" id="{9830047E-0EF3-47CC-8231-559936100E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78995" y="913369"/>
              <a:ext cx="3056285" cy="2386532"/>
            </a:xfrm>
            <a:prstGeom prst="rect">
              <a:avLst/>
            </a:prstGeom>
            <a:noFill/>
            <a:ln w="19050">
              <a:solidFill>
                <a:schemeClr val="bg2"/>
              </a:solidFill>
              <a:miter lim="800000"/>
              <a:headEnd/>
              <a:tailEnd/>
            </a:ln>
          </p:spPr>
        </p:pic>
        <p:pic>
          <p:nvPicPr>
            <p:cNvPr id="10" name="Picture 35" descr="AN42208.jpg">
              <a:extLst>
                <a:ext uri="{FF2B5EF4-FFF2-40B4-BE49-F238E27FC236}">
                  <a16:creationId xmlns:a16="http://schemas.microsoft.com/office/drawing/2014/main" id="{D3ABAD11-8168-4205-98AB-470ADC43DB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50964" y="3299901"/>
              <a:ext cx="5584316" cy="2679209"/>
            </a:xfrm>
            <a:prstGeom prst="rect">
              <a:avLst/>
            </a:prstGeom>
            <a:noFill/>
            <a:ln w="19050">
              <a:solidFill>
                <a:schemeClr val="bg2"/>
              </a:solidFill>
              <a:miter lim="800000"/>
              <a:headEnd/>
              <a:tailEnd/>
            </a:ln>
          </p:spPr>
        </p:pic>
      </p:grpSp>
    </p:spTree>
    <p:extLst>
      <p:ext uri="{BB962C8B-B14F-4D97-AF65-F5344CB8AC3E}">
        <p14:creationId xmlns:p14="http://schemas.microsoft.com/office/powerpoint/2010/main" val="3049847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r>
              <a:rPr lang="pl-PL" dirty="0"/>
              <a:t> list</a:t>
            </a:r>
            <a:r>
              <a:rPr lang="ja-JP" altLang="en-US" dirty="0"/>
              <a:t>（主催者編）</a:t>
            </a:r>
            <a:endParaRPr lang="en-US" dirty="0"/>
          </a:p>
        </p:txBody>
      </p:sp>
      <p:sp>
        <p:nvSpPr>
          <p:cNvPr id="4" name="Oval 3"/>
          <p:cNvSpPr>
            <a:spLocks noChangeAspect="1"/>
          </p:cNvSpPr>
          <p:nvPr/>
        </p:nvSpPr>
        <p:spPr>
          <a:xfrm>
            <a:off x="751841" y="1470417"/>
            <a:ext cx="609600" cy="6096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1</a:t>
            </a:r>
          </a:p>
        </p:txBody>
      </p:sp>
      <p:sp>
        <p:nvSpPr>
          <p:cNvPr id="5" name="Oval 4"/>
          <p:cNvSpPr>
            <a:spLocks noChangeAspect="1"/>
          </p:cNvSpPr>
          <p:nvPr/>
        </p:nvSpPr>
        <p:spPr>
          <a:xfrm>
            <a:off x="751841" y="2379816"/>
            <a:ext cx="609600" cy="60960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iscoSansTT ExtraLight"/>
                <a:ea typeface="+mn-ea"/>
                <a:cs typeface="+mn-cs"/>
              </a:rPr>
              <a:t>2</a:t>
            </a:r>
          </a:p>
        </p:txBody>
      </p:sp>
      <p:sp>
        <p:nvSpPr>
          <p:cNvPr id="6" name="Oval 5"/>
          <p:cNvSpPr>
            <a:spLocks noChangeAspect="1"/>
          </p:cNvSpPr>
          <p:nvPr/>
        </p:nvSpPr>
        <p:spPr>
          <a:xfrm>
            <a:off x="751841" y="3328764"/>
            <a:ext cx="609600" cy="60960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3</a:t>
            </a:r>
          </a:p>
        </p:txBody>
      </p:sp>
      <p:sp>
        <p:nvSpPr>
          <p:cNvPr id="7" name="Oval 6"/>
          <p:cNvSpPr>
            <a:spLocks noChangeAspect="1"/>
          </p:cNvSpPr>
          <p:nvPr/>
        </p:nvSpPr>
        <p:spPr>
          <a:xfrm>
            <a:off x="751841" y="4277712"/>
            <a:ext cx="609600" cy="60960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4</a:t>
            </a:r>
          </a:p>
        </p:txBody>
      </p:sp>
      <p:sp>
        <p:nvSpPr>
          <p:cNvPr id="8" name="Oval 7"/>
          <p:cNvSpPr>
            <a:spLocks noChangeAspect="1"/>
          </p:cNvSpPr>
          <p:nvPr/>
        </p:nvSpPr>
        <p:spPr>
          <a:xfrm>
            <a:off x="751841" y="5226658"/>
            <a:ext cx="609600" cy="609601"/>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5</a:t>
            </a:r>
          </a:p>
        </p:txBody>
      </p:sp>
      <p:sp>
        <p:nvSpPr>
          <p:cNvPr id="11" name="TextBox 10">
            <a:hlinkClick r:id="rId2" action="ppaction://hlinksldjump"/>
          </p:cNvPr>
          <p:cNvSpPr txBox="1"/>
          <p:nvPr/>
        </p:nvSpPr>
        <p:spPr>
          <a:xfrm>
            <a:off x="1364213" y="1525385"/>
            <a:ext cx="3245109"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2" action="ppaction://hlinksldjump"/>
              </a:rPr>
              <a:t>トレーニングを準備する</a:t>
            </a:r>
            <a:endParaRPr kumimoji="0" 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2" name="TextBox 11"/>
          <p:cNvSpPr txBox="1"/>
          <p:nvPr/>
        </p:nvSpPr>
        <p:spPr>
          <a:xfrm>
            <a:off x="1364213" y="2474332"/>
            <a:ext cx="4160287"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3" action="ppaction://hlinksldjump"/>
              </a:rPr>
              <a:t>受講者の招待・事前登録をさせる</a:t>
            </a:r>
            <a:endParaRPr kumimoji="0" lang="pl-PL"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 name="TextBox 12"/>
          <p:cNvSpPr txBox="1"/>
          <p:nvPr/>
        </p:nvSpPr>
        <p:spPr>
          <a:xfrm>
            <a:off x="1364213" y="3423281"/>
            <a:ext cx="3469044"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4" action="ppaction://hlinksldjump"/>
              </a:rPr>
              <a:t>音声を選択する</a:t>
            </a:r>
            <a:endParaRPr kumimoji="0" lang="pl-PL"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4" name="TextBox 13"/>
          <p:cNvSpPr txBox="1"/>
          <p:nvPr/>
        </p:nvSpPr>
        <p:spPr>
          <a:xfrm>
            <a:off x="1364213" y="4372229"/>
            <a:ext cx="3105150"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5" action="ppaction://hlinksldjump"/>
              </a:rPr>
              <a:t>画面／資料を共有する</a:t>
            </a:r>
            <a:endParaRPr kumimoji="0" lang="pl-PL"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5" name="TextBox 14"/>
          <p:cNvSpPr txBox="1"/>
          <p:nvPr/>
        </p:nvSpPr>
        <p:spPr>
          <a:xfrm>
            <a:off x="1364213" y="5321175"/>
            <a:ext cx="2717497"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6" action="ppaction://hlinksldjump"/>
              </a:rPr>
              <a:t>録画する</a:t>
            </a:r>
            <a:endParaRPr kumimoji="0" lang="en-US"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7" name="Oval 16"/>
          <p:cNvSpPr>
            <a:spLocks noChangeAspect="1"/>
          </p:cNvSpPr>
          <p:nvPr/>
        </p:nvSpPr>
        <p:spPr>
          <a:xfrm>
            <a:off x="6176504" y="1430868"/>
            <a:ext cx="609600" cy="6096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6</a:t>
            </a:r>
          </a:p>
        </p:txBody>
      </p:sp>
      <p:sp>
        <p:nvSpPr>
          <p:cNvPr id="18" name="Oval 17"/>
          <p:cNvSpPr>
            <a:spLocks noChangeAspect="1"/>
          </p:cNvSpPr>
          <p:nvPr/>
        </p:nvSpPr>
        <p:spPr>
          <a:xfrm>
            <a:off x="6176504" y="2379816"/>
            <a:ext cx="609600" cy="60960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iscoSansTT ExtraLight"/>
                <a:ea typeface="+mn-ea"/>
                <a:cs typeface="+mn-cs"/>
              </a:rPr>
              <a:t>7</a:t>
            </a:r>
          </a:p>
        </p:txBody>
      </p:sp>
      <p:sp>
        <p:nvSpPr>
          <p:cNvPr id="19" name="Oval 18"/>
          <p:cNvSpPr>
            <a:spLocks noChangeAspect="1"/>
          </p:cNvSpPr>
          <p:nvPr/>
        </p:nvSpPr>
        <p:spPr>
          <a:xfrm>
            <a:off x="6176504" y="3328764"/>
            <a:ext cx="609600" cy="60960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8</a:t>
            </a:r>
          </a:p>
        </p:txBody>
      </p:sp>
      <p:sp>
        <p:nvSpPr>
          <p:cNvPr id="20" name="Oval 19"/>
          <p:cNvSpPr>
            <a:spLocks noChangeAspect="1"/>
          </p:cNvSpPr>
          <p:nvPr/>
        </p:nvSpPr>
        <p:spPr>
          <a:xfrm>
            <a:off x="6176504" y="4277712"/>
            <a:ext cx="609600" cy="609601"/>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9</a:t>
            </a:r>
          </a:p>
        </p:txBody>
      </p:sp>
      <p:sp>
        <p:nvSpPr>
          <p:cNvPr id="21" name="Oval 20"/>
          <p:cNvSpPr>
            <a:spLocks noChangeAspect="1"/>
          </p:cNvSpPr>
          <p:nvPr/>
        </p:nvSpPr>
        <p:spPr>
          <a:xfrm>
            <a:off x="6176504" y="5226658"/>
            <a:ext cx="609600" cy="609601"/>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10</a:t>
            </a:r>
          </a:p>
        </p:txBody>
      </p:sp>
      <p:sp>
        <p:nvSpPr>
          <p:cNvPr id="22" name="TextBox 21"/>
          <p:cNvSpPr txBox="1"/>
          <p:nvPr/>
        </p:nvSpPr>
        <p:spPr>
          <a:xfrm>
            <a:off x="6788876" y="1525384"/>
            <a:ext cx="5200961"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7" action="ppaction://hlinksldjump"/>
              </a:rPr>
              <a:t>質疑応答をする</a:t>
            </a:r>
            <a:endParaRPr kumimoji="0" lang="en-US"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23" name="TextBox 22"/>
          <p:cNvSpPr txBox="1"/>
          <p:nvPr/>
        </p:nvSpPr>
        <p:spPr>
          <a:xfrm>
            <a:off x="6788876" y="2474333"/>
            <a:ext cx="4529157"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8" action="ppaction://hlinksldjump"/>
              </a:rPr>
              <a:t>受講者からのフィードバックをもらう</a:t>
            </a:r>
            <a:endParaRPr kumimoji="0" lang="en-US"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24" name="TextBox 23"/>
          <p:cNvSpPr txBox="1"/>
          <p:nvPr/>
        </p:nvSpPr>
        <p:spPr>
          <a:xfrm>
            <a:off x="6788876" y="3423281"/>
            <a:ext cx="3474797"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9" action="ppaction://hlinksldjump"/>
              </a:rPr>
              <a:t>受講者の理解度を測る</a:t>
            </a:r>
            <a:endParaRPr kumimoji="0" 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25" name="TextBox 24"/>
          <p:cNvSpPr txBox="1"/>
          <p:nvPr/>
        </p:nvSpPr>
        <p:spPr>
          <a:xfrm>
            <a:off x="6788876" y="4372229"/>
            <a:ext cx="4137271"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10" action="ppaction://hlinksldjump"/>
              </a:rPr>
              <a:t>グループディスカッションをさせる</a:t>
            </a:r>
            <a:endParaRPr kumimoji="0" 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3" name="テキスト ボックス 2">
            <a:extLst>
              <a:ext uri="{FF2B5EF4-FFF2-40B4-BE49-F238E27FC236}">
                <a16:creationId xmlns:a16="http://schemas.microsoft.com/office/drawing/2014/main" id="{2C8EE2F9-F3EF-43C6-9BB6-267B2766BC71}"/>
              </a:ext>
            </a:extLst>
          </p:cNvPr>
          <p:cNvSpPr txBox="1"/>
          <p:nvPr/>
        </p:nvSpPr>
        <p:spPr>
          <a:xfrm>
            <a:off x="6786104" y="5321175"/>
            <a:ext cx="3788228"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11" action="ppaction://hlinksldjump"/>
              </a:rPr>
              <a:t>受講者の情報を取得する</a:t>
            </a:r>
            <a:endPar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Tree>
    <p:extLst>
      <p:ext uri="{BB962C8B-B14F-4D97-AF65-F5344CB8AC3E}">
        <p14:creationId xmlns:p14="http://schemas.microsoft.com/office/powerpoint/2010/main" val="2511094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73103"/>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基本画面</a:t>
            </a:r>
          </a:p>
        </p:txBody>
      </p:sp>
      <p:sp>
        <p:nvSpPr>
          <p:cNvPr id="3" name="テキスト ボックス 2"/>
          <p:cNvSpPr txBox="1"/>
          <p:nvPr/>
        </p:nvSpPr>
        <p:spPr>
          <a:xfrm>
            <a:off x="589806" y="1184187"/>
            <a:ext cx="10768548"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セッションを開始すると、こちらの画面が表示されます。</a:t>
            </a:r>
            <a:endParaRPr kumimoji="1" lang="en-US" altLang="ja-JP"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grpSp>
        <p:nvGrpSpPr>
          <p:cNvPr id="5" name="グループ化 4">
            <a:extLst>
              <a:ext uri="{FF2B5EF4-FFF2-40B4-BE49-F238E27FC236}">
                <a16:creationId xmlns:a16="http://schemas.microsoft.com/office/drawing/2014/main" id="{EEF61CD2-E4EC-4DD0-B0AA-73DC088078EC}"/>
              </a:ext>
            </a:extLst>
          </p:cNvPr>
          <p:cNvGrpSpPr/>
          <p:nvPr/>
        </p:nvGrpSpPr>
        <p:grpSpPr>
          <a:xfrm>
            <a:off x="2699895" y="1632745"/>
            <a:ext cx="7846185" cy="5102090"/>
            <a:chOff x="105952" y="1651971"/>
            <a:chExt cx="7049135" cy="4991424"/>
          </a:xfrm>
        </p:grpSpPr>
        <p:pic>
          <p:nvPicPr>
            <p:cNvPr id="5122" name="Picture 2">
              <a:extLst>
                <a:ext uri="{FF2B5EF4-FFF2-40B4-BE49-F238E27FC236}">
                  <a16:creationId xmlns:a16="http://schemas.microsoft.com/office/drawing/2014/main" id="{0038116F-96FC-4DCE-A745-F13EDEACA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2" y="1791478"/>
              <a:ext cx="6447443" cy="485191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43ACF08F-0E44-462C-A811-18970C7EDE94}"/>
                </a:ext>
              </a:extLst>
            </p:cNvPr>
            <p:cNvSpPr/>
            <p:nvPr/>
          </p:nvSpPr>
          <p:spPr>
            <a:xfrm>
              <a:off x="1586204" y="1651971"/>
              <a:ext cx="1380931" cy="350683"/>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音声選択</a:t>
              </a:r>
            </a:p>
          </p:txBody>
        </p:sp>
        <p:sp>
          <p:nvSpPr>
            <p:cNvPr id="21" name="正方形/長方形 20">
              <a:extLst>
                <a:ext uri="{FF2B5EF4-FFF2-40B4-BE49-F238E27FC236}">
                  <a16:creationId xmlns:a16="http://schemas.microsoft.com/office/drawing/2014/main" id="{8636249D-4D4B-4AB1-89A9-A4ADD43F0A2C}"/>
                </a:ext>
              </a:extLst>
            </p:cNvPr>
            <p:cNvSpPr/>
            <p:nvPr/>
          </p:nvSpPr>
          <p:spPr>
            <a:xfrm>
              <a:off x="1319504" y="6109671"/>
              <a:ext cx="1522756" cy="329229"/>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画面／資料共有</a:t>
              </a:r>
            </a:p>
          </p:txBody>
        </p:sp>
        <p:sp>
          <p:nvSpPr>
            <p:cNvPr id="22" name="正方形/長方形 21">
              <a:extLst>
                <a:ext uri="{FF2B5EF4-FFF2-40B4-BE49-F238E27FC236}">
                  <a16:creationId xmlns:a16="http://schemas.microsoft.com/office/drawing/2014/main" id="{D07632D5-18C7-4E43-BB38-C857073BC165}"/>
                </a:ext>
              </a:extLst>
            </p:cNvPr>
            <p:cNvSpPr/>
            <p:nvPr/>
          </p:nvSpPr>
          <p:spPr>
            <a:xfrm>
              <a:off x="5774156" y="3182067"/>
              <a:ext cx="1380931" cy="350683"/>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endParaRPr>
            </a:p>
          </p:txBody>
        </p:sp>
        <p:sp>
          <p:nvSpPr>
            <p:cNvPr id="23" name="正方形/長方形 22">
              <a:extLst>
                <a:ext uri="{FF2B5EF4-FFF2-40B4-BE49-F238E27FC236}">
                  <a16:creationId xmlns:a16="http://schemas.microsoft.com/office/drawing/2014/main" id="{E1A1B343-378A-4C6C-983B-20B9FE970DB2}"/>
                </a:ext>
              </a:extLst>
            </p:cNvPr>
            <p:cNvSpPr/>
            <p:nvPr/>
          </p:nvSpPr>
          <p:spPr>
            <a:xfrm>
              <a:off x="6096000" y="3484723"/>
              <a:ext cx="810768" cy="350683"/>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ビデオの</a:t>
              </a:r>
              <a:br>
                <a:rPr kumimoji="1" lang="en-US" altLang="ja-JP"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br>
              <a:r>
                <a:rPr kumimoji="1" lang="en-US" altLang="ja-JP"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ON</a:t>
              </a:r>
              <a:r>
                <a:rPr kumimoji="1" lang="ja-JP" altLang="en-US"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a:t>
              </a:r>
              <a:r>
                <a:rPr kumimoji="1" lang="en-US" altLang="ja-JP"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OFF</a:t>
              </a:r>
              <a:endParaRPr kumimoji="1" lang="ja-JP" altLang="en-US"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endParaRPr>
            </a:p>
          </p:txBody>
        </p:sp>
        <p:sp>
          <p:nvSpPr>
            <p:cNvPr id="24" name="正方形/長方形 23">
              <a:extLst>
                <a:ext uri="{FF2B5EF4-FFF2-40B4-BE49-F238E27FC236}">
                  <a16:creationId xmlns:a16="http://schemas.microsoft.com/office/drawing/2014/main" id="{C093B43F-8C39-43A8-8025-404800BCDBE2}"/>
                </a:ext>
              </a:extLst>
            </p:cNvPr>
            <p:cNvSpPr/>
            <p:nvPr/>
          </p:nvSpPr>
          <p:spPr>
            <a:xfrm>
              <a:off x="5801969" y="4279392"/>
              <a:ext cx="1104799" cy="21226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音声ミュート</a:t>
              </a:r>
            </a:p>
          </p:txBody>
        </p:sp>
        <p:sp>
          <p:nvSpPr>
            <p:cNvPr id="25" name="正方形/長方形 24">
              <a:extLst>
                <a:ext uri="{FF2B5EF4-FFF2-40B4-BE49-F238E27FC236}">
                  <a16:creationId xmlns:a16="http://schemas.microsoft.com/office/drawing/2014/main" id="{C437A5B1-4414-4B73-B6AD-AC0628A09804}"/>
                </a:ext>
              </a:extLst>
            </p:cNvPr>
            <p:cNvSpPr/>
            <p:nvPr/>
          </p:nvSpPr>
          <p:spPr>
            <a:xfrm>
              <a:off x="3938243" y="6052521"/>
              <a:ext cx="1943999" cy="585978"/>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チャット、</a:t>
              </a:r>
              <a:r>
                <a:rPr kumimoji="1" lang="en-US" altLang="ja-JP"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QA&amp;A</a:t>
              </a:r>
              <a:r>
                <a:rPr kumimoji="1" lang="ja-JP" altLang="en-US"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、テスト、</a:t>
              </a:r>
              <a:endParaRPr kumimoji="1" lang="en-US" altLang="ja-JP"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1B9E9"/>
                  </a:solidFill>
                  <a:effectLst/>
                  <a:uLnTx/>
                  <a:uFillTx/>
                  <a:latin typeface="メイリオ" panose="020B0604030504040204" pitchFamily="50" charset="-128"/>
                  <a:ea typeface="メイリオ" panose="020B0604030504040204" pitchFamily="50" charset="-128"/>
                  <a:cs typeface="+mn-cs"/>
                </a:rPr>
                <a:t>ブレイクアウトセッション</a:t>
              </a:r>
            </a:p>
          </p:txBody>
        </p:sp>
      </p:grpSp>
    </p:spTree>
    <p:extLst>
      <p:ext uri="{BB962C8B-B14F-4D97-AF65-F5344CB8AC3E}">
        <p14:creationId xmlns:p14="http://schemas.microsoft.com/office/powerpoint/2010/main" val="741026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73103"/>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❶ トレーニングを</a:t>
            </a:r>
            <a:r>
              <a:rPr lang="ja-JP" altLang="en-US" sz="2800" dirty="0">
                <a:solidFill>
                  <a:schemeClr val="bg2"/>
                </a:solidFill>
                <a:latin typeface="メイリオ" panose="020B0604030504040204" pitchFamily="50" charset="-128"/>
                <a:ea typeface="メイリオ" panose="020B0604030504040204" pitchFamily="50" charset="-128"/>
              </a:rPr>
              <a:t>準備</a:t>
            </a:r>
            <a:r>
              <a:rPr kumimoji="1" lang="ja-JP" altLang="en-US" sz="2800" dirty="0">
                <a:solidFill>
                  <a:schemeClr val="bg2"/>
                </a:solidFill>
                <a:latin typeface="メイリオ" panose="020B0604030504040204" pitchFamily="50" charset="-128"/>
                <a:ea typeface="メイリオ" panose="020B0604030504040204" pitchFamily="50" charset="-128"/>
              </a:rPr>
              <a:t>する（機能）</a:t>
            </a:r>
          </a:p>
        </p:txBody>
      </p:sp>
      <p:sp>
        <p:nvSpPr>
          <p:cNvPr id="3" name="テキスト ボックス 2"/>
          <p:cNvSpPr txBox="1"/>
          <p:nvPr/>
        </p:nvSpPr>
        <p:spPr>
          <a:xfrm>
            <a:off x="711726" y="1223787"/>
            <a:ext cx="10768548"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マイページからトレーニングの詳細設定をすることが出来ます。</a:t>
            </a:r>
          </a:p>
        </p:txBody>
      </p:sp>
      <p:sp>
        <p:nvSpPr>
          <p:cNvPr id="10" name="角丸四角形 9"/>
          <p:cNvSpPr/>
          <p:nvPr/>
        </p:nvSpPr>
        <p:spPr>
          <a:xfrm>
            <a:off x="6134312" y="5454893"/>
            <a:ext cx="5623842"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研修内容を事前に、且つ詳細に設定できるので、準備から開催まで円滑に進行することができます。</a:t>
            </a:r>
            <a:endParaRPr kumimoji="0"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pic>
        <p:nvPicPr>
          <p:cNvPr id="11" name="Picture 5">
            <a:extLst>
              <a:ext uri="{FF2B5EF4-FFF2-40B4-BE49-F238E27FC236}">
                <a16:creationId xmlns:a16="http://schemas.microsoft.com/office/drawing/2014/main" id="{37E95317-207A-4F66-8B51-82D7DE74A6CE}"/>
              </a:ext>
            </a:extLst>
          </p:cNvPr>
          <p:cNvPicPr>
            <a:picLocks noChangeAspect="1"/>
          </p:cNvPicPr>
          <p:nvPr/>
        </p:nvPicPr>
        <p:blipFill>
          <a:blip r:embed="rId2" cstate="print">
            <a:extLst>
              <a:ext uri="{28A0092B-C50C-407E-A947-70E740481C1C}">
                <a14:useLocalDpi xmlns:a14="http://schemas.microsoft.com/office/drawing/2010/main" val="0"/>
              </a:ext>
            </a:extLst>
          </a:blip>
          <a:srcRect b="1312"/>
          <a:stretch>
            <a:fillRect/>
          </a:stretch>
        </p:blipFill>
        <p:spPr>
          <a:xfrm>
            <a:off x="1139978" y="2078386"/>
            <a:ext cx="4276403" cy="3917368"/>
          </a:xfrm>
          <a:prstGeom prst="rect">
            <a:avLst/>
          </a:prstGeom>
        </p:spPr>
      </p:pic>
      <p:sp>
        <p:nvSpPr>
          <p:cNvPr id="6" name="テキスト ボックス 5">
            <a:extLst>
              <a:ext uri="{FF2B5EF4-FFF2-40B4-BE49-F238E27FC236}">
                <a16:creationId xmlns:a16="http://schemas.microsoft.com/office/drawing/2014/main" id="{D2BFB627-759B-481D-AFB7-1B2F3875AFEA}"/>
              </a:ext>
            </a:extLst>
          </p:cNvPr>
          <p:cNvSpPr txBox="1"/>
          <p:nvPr/>
        </p:nvSpPr>
        <p:spPr>
          <a:xfrm>
            <a:off x="6581785" y="2374409"/>
            <a:ext cx="3714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研修の事前設定</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024976" y="2888283"/>
            <a:ext cx="5983522" cy="1980029"/>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・参加パスワードを設定することも可能</a:t>
            </a:r>
            <a:endParaRPr kumimoji="1" lang="en-US" altLang="ja-JP"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・単発／定期／不定期的の選べるスケジュールタイプ</a:t>
            </a:r>
            <a:endParaRPr kumimoji="1" lang="en-US" altLang="ja-JP"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6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・出席者の登録やグループ事前振分け、研修中のテストの準備等スケジュール時に研修に必要ならゆる項目を設定可能</a:t>
            </a:r>
          </a:p>
        </p:txBody>
      </p:sp>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409" y="2305489"/>
            <a:ext cx="416376" cy="416376"/>
          </a:xfrm>
          <a:prstGeom prst="rect">
            <a:avLst/>
          </a:prstGeom>
        </p:spPr>
      </p:pic>
    </p:spTree>
    <p:extLst>
      <p:ext uri="{BB962C8B-B14F-4D97-AF65-F5344CB8AC3E}">
        <p14:creationId xmlns:p14="http://schemas.microsoft.com/office/powerpoint/2010/main" val="2334850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14399"/>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❶ トレーニングを準備する（使い方）</a:t>
            </a:r>
          </a:p>
        </p:txBody>
      </p:sp>
      <p:pic>
        <p:nvPicPr>
          <p:cNvPr id="5" name="図 4">
            <a:extLst>
              <a:ext uri="{FF2B5EF4-FFF2-40B4-BE49-F238E27FC236}">
                <a16:creationId xmlns:a16="http://schemas.microsoft.com/office/drawing/2014/main" id="{34D63F71-10DA-4FF3-86C8-38B652B4B1B9}"/>
              </a:ext>
            </a:extLst>
          </p:cNvPr>
          <p:cNvPicPr>
            <a:picLocks noChangeAspect="1"/>
          </p:cNvPicPr>
          <p:nvPr/>
        </p:nvPicPr>
        <p:blipFill>
          <a:blip r:embed="rId2"/>
          <a:stretch>
            <a:fillRect/>
          </a:stretch>
        </p:blipFill>
        <p:spPr>
          <a:xfrm>
            <a:off x="1142355" y="1275969"/>
            <a:ext cx="3752619" cy="3600612"/>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68795D88-F5F0-4FA4-AEAE-8A6156576613}"/>
              </a:ext>
            </a:extLst>
          </p:cNvPr>
          <p:cNvPicPr>
            <a:picLocks noChangeAspect="1"/>
          </p:cNvPicPr>
          <p:nvPr/>
        </p:nvPicPr>
        <p:blipFill>
          <a:blip r:embed="rId3"/>
          <a:stretch>
            <a:fillRect/>
          </a:stretch>
        </p:blipFill>
        <p:spPr>
          <a:xfrm>
            <a:off x="6449947" y="1275969"/>
            <a:ext cx="4962525" cy="3600612"/>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7" name="四角形: 角を丸くする 6">
            <a:extLst>
              <a:ext uri="{FF2B5EF4-FFF2-40B4-BE49-F238E27FC236}">
                <a16:creationId xmlns:a16="http://schemas.microsoft.com/office/drawing/2014/main" id="{9A50F9BD-CEF4-4BA9-9ADB-6E9FE9B0D204}"/>
              </a:ext>
            </a:extLst>
          </p:cNvPr>
          <p:cNvSpPr/>
          <p:nvPr/>
        </p:nvSpPr>
        <p:spPr>
          <a:xfrm>
            <a:off x="1075680" y="5146299"/>
            <a:ext cx="4028199"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ブラウザでマイページ左下より、</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1200" cap="none" spc="0" normalizeH="0" baseline="0" noProof="0" dirty="0" err="1">
                <a:ln>
                  <a:noFill/>
                </a:ln>
                <a:solidFill>
                  <a:srgbClr val="005073"/>
                </a:solidFill>
                <a:effectLst/>
                <a:uLnTx/>
                <a:uFillTx/>
                <a:latin typeface="メイリオ" panose="020B0604030504040204" pitchFamily="50" charset="-128"/>
                <a:ea typeface="メイリオ" panose="020B0604030504040204" pitchFamily="50" charset="-128"/>
                <a:cs typeface="+mn-cs"/>
              </a:rPr>
              <a:t>Webex</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 Training</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」を選択</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449947" y="5146299"/>
            <a:ext cx="4962525"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「トレーニングのスケジュール」より</a:t>
            </a:r>
            <a:b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開催したい内容の詳細設定をする</a:t>
            </a:r>
          </a:p>
        </p:txBody>
      </p:sp>
      <p:sp>
        <p:nvSpPr>
          <p:cNvPr id="8" name="四角形: 角を丸くする 7">
            <a:extLst>
              <a:ext uri="{FF2B5EF4-FFF2-40B4-BE49-F238E27FC236}">
                <a16:creationId xmlns:a16="http://schemas.microsoft.com/office/drawing/2014/main" id="{40E98A21-48EC-4AEC-AB9F-A27ED3005126}"/>
              </a:ext>
            </a:extLst>
          </p:cNvPr>
          <p:cNvSpPr/>
          <p:nvPr/>
        </p:nvSpPr>
        <p:spPr>
          <a:xfrm>
            <a:off x="1142355" y="4257675"/>
            <a:ext cx="734070" cy="304800"/>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11" name="四角形: 角を丸くする 10">
            <a:extLst>
              <a:ext uri="{FF2B5EF4-FFF2-40B4-BE49-F238E27FC236}">
                <a16:creationId xmlns:a16="http://schemas.microsoft.com/office/drawing/2014/main" id="{8C76CCD8-C8B4-47F0-905C-678966D5007C}"/>
              </a:ext>
            </a:extLst>
          </p:cNvPr>
          <p:cNvSpPr/>
          <p:nvPr/>
        </p:nvSpPr>
        <p:spPr>
          <a:xfrm>
            <a:off x="6238230" y="2327163"/>
            <a:ext cx="1058798" cy="387462"/>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023353" y="2828625"/>
            <a:ext cx="1167897" cy="495300"/>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sp>
        <p:nvSpPr>
          <p:cNvPr id="20" name="Oval 4">
            <a:extLst>
              <a:ext uri="{FF2B5EF4-FFF2-40B4-BE49-F238E27FC236}">
                <a16:creationId xmlns:a16="http://schemas.microsoft.com/office/drawing/2014/main" id="{23750B4E-D9FD-439D-BC0E-CBD8037C63BC}"/>
              </a:ext>
            </a:extLst>
          </p:cNvPr>
          <p:cNvSpPr>
            <a:spLocks noChangeAspect="1"/>
          </p:cNvSpPr>
          <p:nvPr/>
        </p:nvSpPr>
        <p:spPr>
          <a:xfrm>
            <a:off x="686317" y="4217048"/>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1" name="Oval 4">
            <a:extLst>
              <a:ext uri="{FF2B5EF4-FFF2-40B4-BE49-F238E27FC236}">
                <a16:creationId xmlns:a16="http://schemas.microsoft.com/office/drawing/2014/main" id="{A62FDADD-241A-4B19-8EA4-2C83BE818389}"/>
              </a:ext>
            </a:extLst>
          </p:cNvPr>
          <p:cNvSpPr>
            <a:spLocks noChangeAspect="1"/>
          </p:cNvSpPr>
          <p:nvPr/>
        </p:nvSpPr>
        <p:spPr>
          <a:xfrm>
            <a:off x="6025796" y="1946743"/>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iscoSansTT ExtraLight"/>
                <a:ea typeface="+mn-ea"/>
                <a:cs typeface="+mn-cs"/>
              </a:rPr>
              <a:t>2</a:t>
            </a:r>
          </a:p>
        </p:txBody>
      </p:sp>
    </p:spTree>
    <p:extLst>
      <p:ext uri="{BB962C8B-B14F-4D97-AF65-F5344CB8AC3E}">
        <p14:creationId xmlns:p14="http://schemas.microsoft.com/office/powerpoint/2010/main" val="767527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❷ 受講者を招待・事前申し込みをさせる（機能）</a:t>
            </a:r>
          </a:p>
        </p:txBody>
      </p:sp>
      <p:sp>
        <p:nvSpPr>
          <p:cNvPr id="3" name="テキスト ボックス 2"/>
          <p:cNvSpPr txBox="1"/>
          <p:nvPr/>
        </p:nvSpPr>
        <p:spPr>
          <a:xfrm>
            <a:off x="367851" y="1275793"/>
            <a:ext cx="11595116" cy="400110"/>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0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事前に登録フォームを使って参加者の情報を取得したり、参加の承認をすることができます。</a:t>
            </a:r>
          </a:p>
        </p:txBody>
      </p:sp>
      <p:sp>
        <p:nvSpPr>
          <p:cNvPr id="10" name="角丸四角形 9"/>
          <p:cNvSpPr/>
          <p:nvPr/>
        </p:nvSpPr>
        <p:spPr>
          <a:xfrm>
            <a:off x="6134312" y="5510878"/>
            <a:ext cx="5623842"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受講者情報を事前に把握することで、内容を柔軟に変更し、より受講者にフィットしたトレーニングを提供できます。</a:t>
            </a:r>
            <a:endPar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165409" y="1997857"/>
            <a:ext cx="5493191" cy="3200168"/>
            <a:chOff x="6165409" y="1997857"/>
            <a:chExt cx="5493191" cy="3200168"/>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000681"/>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ライブトレーニングへの参加</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933589"/>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・予め受講者の情報を取得したり、人数を把握するために事前登録させることができます。</a:t>
              </a: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・また、申込情報をもとに参加させる</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させないを判断することも可能です。</a:t>
              </a:r>
            </a:p>
          </p:txBody>
        </p:sp>
        <p:sp>
          <p:nvSpPr>
            <p:cNvPr id="13" name="テキスト ボックス 12">
              <a:extLst>
                <a:ext uri="{FF2B5EF4-FFF2-40B4-BE49-F238E27FC236}">
                  <a16:creationId xmlns:a16="http://schemas.microsoft.com/office/drawing/2014/main" id="{8AA894EE-4317-4AC2-9BFA-5BF4720C73AA}"/>
                </a:ext>
              </a:extLst>
            </p:cNvPr>
            <p:cNvSpPr txBox="1"/>
            <p:nvPr/>
          </p:nvSpPr>
          <p:spPr>
            <a:xfrm>
              <a:off x="6431634" y="3322736"/>
              <a:ext cx="43825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オンデマンドトレーニングへの参加</a:t>
              </a:r>
            </a:p>
          </p:txBody>
        </p:sp>
        <p:sp>
          <p:nvSpPr>
            <p:cNvPr id="15" name="テキスト ボックス 14">
              <a:extLst>
                <a:ext uri="{FF2B5EF4-FFF2-40B4-BE49-F238E27FC236}">
                  <a16:creationId xmlns:a16="http://schemas.microsoft.com/office/drawing/2014/main" id="{35E50828-3856-4E90-A458-8CE09EE33EDD}"/>
                </a:ext>
              </a:extLst>
            </p:cNvPr>
            <p:cNvSpPr txBox="1"/>
            <p:nvPr/>
          </p:nvSpPr>
          <p:spPr>
            <a:xfrm>
              <a:off x="6393534" y="3682384"/>
              <a:ext cx="5105399"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・録画ファイルを利用したトレーニングでも、受講前に登録フォームを表示し、登録させることができます。</a:t>
              </a:r>
            </a:p>
          </p:txBody>
        </p:sp>
        <p:sp>
          <p:nvSpPr>
            <p:cNvPr id="16" name="テキスト ボックス 15">
              <a:extLst>
                <a:ext uri="{FF2B5EF4-FFF2-40B4-BE49-F238E27FC236}">
                  <a16:creationId xmlns:a16="http://schemas.microsoft.com/office/drawing/2014/main" id="{3DD7D893-5B46-457D-A48B-55B5D3A1EE30}"/>
                </a:ext>
              </a:extLst>
            </p:cNvPr>
            <p:cNvSpPr txBox="1"/>
            <p:nvPr/>
          </p:nvSpPr>
          <p:spPr>
            <a:xfrm>
              <a:off x="6431634" y="4428583"/>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登録フォームのカスタマイズ</a:t>
              </a:r>
            </a:p>
          </p:txBody>
        </p:sp>
        <p:sp>
          <p:nvSpPr>
            <p:cNvPr id="17" name="テキスト ボックス 16">
              <a:extLst>
                <a:ext uri="{FF2B5EF4-FFF2-40B4-BE49-F238E27FC236}">
                  <a16:creationId xmlns:a16="http://schemas.microsoft.com/office/drawing/2014/main" id="{8F0DB6CB-5A9A-4673-83CE-20B0BB1F0FFE}"/>
                </a:ext>
              </a:extLst>
            </p:cNvPr>
            <p:cNvSpPr txBox="1"/>
            <p:nvPr/>
          </p:nvSpPr>
          <p:spPr>
            <a:xfrm>
              <a:off x="6393534" y="4736360"/>
              <a:ext cx="5265066"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・登録フォームの内容を都合に合わせてカスタマイズし、事前に受講者のレベルを把握することができます。</a:t>
              </a:r>
            </a:p>
          </p:txBody>
        </p:sp>
        <p:pic>
          <p:nvPicPr>
            <p:cNvPr id="18" name="Picture 2">
              <a:extLst>
                <a:ext uri="{FF2B5EF4-FFF2-40B4-BE49-F238E27FC236}">
                  <a16:creationId xmlns:a16="http://schemas.microsoft.com/office/drawing/2014/main" id="{15387646-5628-427F-AD0E-F50304FC8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10" y="4407244"/>
              <a:ext cx="294799" cy="294799"/>
            </a:xfrm>
            <a:prstGeom prst="rect">
              <a:avLst/>
            </a:prstGeom>
          </p:spPr>
        </p:pic>
        <p:pic>
          <p:nvPicPr>
            <p:cNvPr id="19" name="Picture 2">
              <a:extLst>
                <a:ext uri="{FF2B5EF4-FFF2-40B4-BE49-F238E27FC236}">
                  <a16:creationId xmlns:a16="http://schemas.microsoft.com/office/drawing/2014/main" id="{856871F5-3F12-4114-872C-F8839CD0D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302" y="3328163"/>
              <a:ext cx="294799" cy="294799"/>
            </a:xfrm>
            <a:prstGeom prst="rect">
              <a:avLst/>
            </a:prstGeom>
          </p:spPr>
        </p:pic>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97857"/>
              <a:ext cx="294799" cy="294799"/>
            </a:xfrm>
            <a:prstGeom prst="rect">
              <a:avLst/>
            </a:prstGeom>
          </p:spPr>
        </p:pic>
      </p:grpSp>
      <p:pic>
        <p:nvPicPr>
          <p:cNvPr id="21" name="Picture 1" descr="\\Mv-fs\projects\Cisco\References\Brand Assets\Corporate Imagery\People\HAK48445_r.jpg">
            <a:extLst>
              <a:ext uri="{FF2B5EF4-FFF2-40B4-BE49-F238E27FC236}">
                <a16:creationId xmlns:a16="http://schemas.microsoft.com/office/drawing/2014/main" id="{8B6D792C-257D-4575-A54A-AA74CB9A3FA8}"/>
              </a:ext>
            </a:extLst>
          </p:cNvPr>
          <p:cNvPicPr>
            <a:picLocks noChangeAspect="1" noChangeArrowheads="1"/>
          </p:cNvPicPr>
          <p:nvPr/>
        </p:nvPicPr>
        <p:blipFill>
          <a:blip r:embed="rId3" cstate="print"/>
          <a:srcRect/>
          <a:stretch>
            <a:fillRect/>
          </a:stretch>
        </p:blipFill>
        <p:spPr bwMode="auto">
          <a:xfrm>
            <a:off x="1195144" y="2109904"/>
            <a:ext cx="3714749" cy="3597050"/>
          </a:xfrm>
          <a:prstGeom prst="rect">
            <a:avLst/>
          </a:prstGeom>
          <a:noFill/>
          <a:ln w="19050">
            <a:solidFill>
              <a:schemeClr val="bg2"/>
            </a:solidFill>
            <a:miter lim="800000"/>
            <a:headEnd/>
            <a:tailEnd/>
          </a:ln>
        </p:spPr>
      </p:pic>
    </p:spTree>
    <p:extLst>
      <p:ext uri="{BB962C8B-B14F-4D97-AF65-F5344CB8AC3E}">
        <p14:creationId xmlns:p14="http://schemas.microsoft.com/office/powerpoint/2010/main" val="2975227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499217" y="2828625"/>
            <a:ext cx="1167897" cy="495300"/>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pic>
        <p:nvPicPr>
          <p:cNvPr id="10" name="図 9">
            <a:extLst>
              <a:ext uri="{FF2B5EF4-FFF2-40B4-BE49-F238E27FC236}">
                <a16:creationId xmlns:a16="http://schemas.microsoft.com/office/drawing/2014/main" id="{FFCA0DBF-A3E9-4651-A306-4D2AA6DA8F18}"/>
              </a:ext>
            </a:extLst>
          </p:cNvPr>
          <p:cNvPicPr>
            <a:picLocks noChangeAspect="1"/>
          </p:cNvPicPr>
          <p:nvPr/>
        </p:nvPicPr>
        <p:blipFill>
          <a:blip r:embed="rId2"/>
          <a:stretch>
            <a:fillRect/>
          </a:stretch>
        </p:blipFill>
        <p:spPr>
          <a:xfrm>
            <a:off x="332526" y="1215259"/>
            <a:ext cx="5338145" cy="3722027"/>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864006"/>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❷ 受講者の事前申し込みをさせる（</a:t>
            </a:r>
            <a:r>
              <a:rPr kumimoji="1" lang="ja-JP" altLang="en-US" sz="2800" dirty="0">
                <a:solidFill>
                  <a:schemeClr val="bg2"/>
                </a:solidFill>
                <a:latin typeface="メイリオ" panose="020B0604030504040204" pitchFamily="50" charset="-128"/>
                <a:ea typeface="メイリオ" panose="020B0604030504040204" pitchFamily="50" charset="-128"/>
              </a:rPr>
              <a:t>使い方）</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718458" y="5146299"/>
            <a:ext cx="4385422"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・①の詳細設定画面から、出席者の申し込み方法等を設定</a:t>
            </a:r>
            <a:endParaRPr kumimoji="1" lang="en-US" altLang="ja-JP"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・「出席者の招待」から必要事項を入力し、参加者招待</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48527" y="5146299"/>
            <a:ext cx="4962525"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「フォームのカスタマイズ」より</a:t>
            </a:r>
            <a:b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把握したい受講者の情報を選択</a:t>
            </a:r>
          </a:p>
        </p:txBody>
      </p:sp>
      <p:pic>
        <p:nvPicPr>
          <p:cNvPr id="4" name="図 3">
            <a:extLst>
              <a:ext uri="{FF2B5EF4-FFF2-40B4-BE49-F238E27FC236}">
                <a16:creationId xmlns:a16="http://schemas.microsoft.com/office/drawing/2014/main" id="{A7BB84BB-A110-4FD1-BEA0-CC6EC4D2119E}"/>
              </a:ext>
            </a:extLst>
          </p:cNvPr>
          <p:cNvPicPr>
            <a:picLocks noChangeAspect="1"/>
          </p:cNvPicPr>
          <p:nvPr/>
        </p:nvPicPr>
        <p:blipFill>
          <a:blip r:embed="rId3"/>
          <a:stretch>
            <a:fillRect/>
          </a:stretch>
        </p:blipFill>
        <p:spPr>
          <a:xfrm>
            <a:off x="6821762" y="1215260"/>
            <a:ext cx="4816054" cy="3722027"/>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8" name="四角形: 角を丸くする 7">
            <a:extLst>
              <a:ext uri="{FF2B5EF4-FFF2-40B4-BE49-F238E27FC236}">
                <a16:creationId xmlns:a16="http://schemas.microsoft.com/office/drawing/2014/main" id="{40E98A21-48EC-4AEC-AB9F-A27ED3005126}"/>
              </a:ext>
            </a:extLst>
          </p:cNvPr>
          <p:cNvSpPr/>
          <p:nvPr/>
        </p:nvSpPr>
        <p:spPr>
          <a:xfrm>
            <a:off x="177657" y="1104896"/>
            <a:ext cx="5564133" cy="2545188"/>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0" name="四角形: 角を丸くする 19">
            <a:extLst>
              <a:ext uri="{FF2B5EF4-FFF2-40B4-BE49-F238E27FC236}">
                <a16:creationId xmlns:a16="http://schemas.microsoft.com/office/drawing/2014/main" id="{F77BCB26-1AE2-4F00-BFC8-896AA89AFFDE}"/>
              </a:ext>
            </a:extLst>
          </p:cNvPr>
          <p:cNvSpPr/>
          <p:nvPr/>
        </p:nvSpPr>
        <p:spPr>
          <a:xfrm>
            <a:off x="7371182" y="2230014"/>
            <a:ext cx="939657" cy="30791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1" name="四角形: 角を丸くする 20">
            <a:extLst>
              <a:ext uri="{FF2B5EF4-FFF2-40B4-BE49-F238E27FC236}">
                <a16:creationId xmlns:a16="http://schemas.microsoft.com/office/drawing/2014/main" id="{36D8F23C-118E-416B-8B08-0D58F998BBF9}"/>
              </a:ext>
            </a:extLst>
          </p:cNvPr>
          <p:cNvSpPr/>
          <p:nvPr/>
        </p:nvSpPr>
        <p:spPr>
          <a:xfrm>
            <a:off x="8285276" y="1073020"/>
            <a:ext cx="3425776" cy="386426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2" name="四角形: 角を丸くする 21">
            <a:extLst>
              <a:ext uri="{FF2B5EF4-FFF2-40B4-BE49-F238E27FC236}">
                <a16:creationId xmlns:a16="http://schemas.microsoft.com/office/drawing/2014/main" id="{E5CB4289-EF51-44AE-AFBD-8C7FB6CEBA13}"/>
              </a:ext>
            </a:extLst>
          </p:cNvPr>
          <p:cNvSpPr/>
          <p:nvPr/>
        </p:nvSpPr>
        <p:spPr>
          <a:xfrm>
            <a:off x="177656" y="3647187"/>
            <a:ext cx="5564133" cy="1475836"/>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3" name="Oval 4">
            <a:extLst>
              <a:ext uri="{FF2B5EF4-FFF2-40B4-BE49-F238E27FC236}">
                <a16:creationId xmlns:a16="http://schemas.microsoft.com/office/drawing/2014/main" id="{07B887FA-9C0A-439A-811F-293769DA7349}"/>
              </a:ext>
            </a:extLst>
          </p:cNvPr>
          <p:cNvSpPr>
            <a:spLocks noChangeAspect="1"/>
          </p:cNvSpPr>
          <p:nvPr/>
        </p:nvSpPr>
        <p:spPr>
          <a:xfrm>
            <a:off x="104421" y="983643"/>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4" name="Oval 4">
            <a:extLst>
              <a:ext uri="{FF2B5EF4-FFF2-40B4-BE49-F238E27FC236}">
                <a16:creationId xmlns:a16="http://schemas.microsoft.com/office/drawing/2014/main" id="{6585C362-8728-47C2-9228-D53FDC195D18}"/>
              </a:ext>
            </a:extLst>
          </p:cNvPr>
          <p:cNvSpPr>
            <a:spLocks noChangeAspect="1"/>
          </p:cNvSpPr>
          <p:nvPr/>
        </p:nvSpPr>
        <p:spPr>
          <a:xfrm>
            <a:off x="41626" y="3600279"/>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p>
        </p:txBody>
      </p:sp>
      <p:sp>
        <p:nvSpPr>
          <p:cNvPr id="3" name="四角形: 角を丸くする 2">
            <a:extLst>
              <a:ext uri="{FF2B5EF4-FFF2-40B4-BE49-F238E27FC236}">
                <a16:creationId xmlns:a16="http://schemas.microsoft.com/office/drawing/2014/main" id="{98B899B9-9FE4-4FA8-88A5-B10440376BCA}"/>
              </a:ext>
            </a:extLst>
          </p:cNvPr>
          <p:cNvSpPr/>
          <p:nvPr/>
        </p:nvSpPr>
        <p:spPr>
          <a:xfrm>
            <a:off x="493784" y="2537925"/>
            <a:ext cx="1160463" cy="476437"/>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申込方法</a:t>
            </a:r>
          </a:p>
        </p:txBody>
      </p:sp>
      <p:sp>
        <p:nvSpPr>
          <p:cNvPr id="25" name="四角形: 角を丸くする 24">
            <a:extLst>
              <a:ext uri="{FF2B5EF4-FFF2-40B4-BE49-F238E27FC236}">
                <a16:creationId xmlns:a16="http://schemas.microsoft.com/office/drawing/2014/main" id="{408D9A71-083D-41EB-9A31-76F7C856E07D}"/>
              </a:ext>
            </a:extLst>
          </p:cNvPr>
          <p:cNvSpPr/>
          <p:nvPr/>
        </p:nvSpPr>
        <p:spPr>
          <a:xfrm>
            <a:off x="554184" y="4098809"/>
            <a:ext cx="1160463" cy="476437"/>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出席者の登録</a:t>
            </a:r>
          </a:p>
        </p:txBody>
      </p:sp>
      <p:sp>
        <p:nvSpPr>
          <p:cNvPr id="26" name="四角形: 角を丸くする 25">
            <a:extLst>
              <a:ext uri="{FF2B5EF4-FFF2-40B4-BE49-F238E27FC236}">
                <a16:creationId xmlns:a16="http://schemas.microsoft.com/office/drawing/2014/main" id="{469CD9BE-2D51-4EC3-ACBB-6725B58991BE}"/>
              </a:ext>
            </a:extLst>
          </p:cNvPr>
          <p:cNvSpPr/>
          <p:nvPr/>
        </p:nvSpPr>
        <p:spPr>
          <a:xfrm>
            <a:off x="3062687" y="4246280"/>
            <a:ext cx="621393" cy="321184"/>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3988015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1B2BD59-1E28-41FC-8F9C-F04D1955DA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163" y="3672312"/>
            <a:ext cx="2240820" cy="575345"/>
          </a:xfrm>
          <a:prstGeom prst="rect">
            <a:avLst/>
          </a:prstGeom>
        </p:spPr>
      </p:pic>
      <p:grpSp>
        <p:nvGrpSpPr>
          <p:cNvPr id="5" name="グループ化 4">
            <a:extLst>
              <a:ext uri="{FF2B5EF4-FFF2-40B4-BE49-F238E27FC236}">
                <a16:creationId xmlns:a16="http://schemas.microsoft.com/office/drawing/2014/main" id="{9BC083E5-CB41-479E-8DAE-B314DB78C084}"/>
              </a:ext>
            </a:extLst>
          </p:cNvPr>
          <p:cNvGrpSpPr/>
          <p:nvPr/>
        </p:nvGrpSpPr>
        <p:grpSpPr>
          <a:xfrm>
            <a:off x="3537934" y="3671561"/>
            <a:ext cx="2246889" cy="663046"/>
            <a:chOff x="222396" y="590789"/>
            <a:chExt cx="1981389" cy="584699"/>
          </a:xfrm>
        </p:grpSpPr>
        <p:pic>
          <p:nvPicPr>
            <p:cNvPr id="6" name="図 5">
              <a:extLst>
                <a:ext uri="{FF2B5EF4-FFF2-40B4-BE49-F238E27FC236}">
                  <a16:creationId xmlns:a16="http://schemas.microsoft.com/office/drawing/2014/main" id="{7D6F148D-85F5-43E2-958C-1545FAC846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396" y="590789"/>
              <a:ext cx="1981389" cy="249904"/>
            </a:xfrm>
            <a:prstGeom prst="rect">
              <a:avLst/>
            </a:prstGeom>
          </p:spPr>
        </p:pic>
        <p:sp>
          <p:nvSpPr>
            <p:cNvPr id="7" name="テキスト ボックス 6">
              <a:extLst>
                <a:ext uri="{FF2B5EF4-FFF2-40B4-BE49-F238E27FC236}">
                  <a16:creationId xmlns:a16="http://schemas.microsoft.com/office/drawing/2014/main" id="{1A0E22F3-1886-4823-B344-0261EEB549CE}"/>
                </a:ext>
              </a:extLst>
            </p:cNvPr>
            <p:cNvSpPr txBox="1"/>
            <p:nvPr/>
          </p:nvSpPr>
          <p:spPr>
            <a:xfrm>
              <a:off x="768375" y="840693"/>
              <a:ext cx="889428" cy="334795"/>
            </a:xfrm>
            <a:prstGeom prst="rect">
              <a:avLst/>
            </a:prstGeom>
            <a:noFill/>
          </p:spPr>
          <p:txBody>
            <a:bodyPr wrap="none" rtlCol="0">
              <a:spAutoFit/>
            </a:bodyPr>
            <a:lstStyle/>
            <a:p>
              <a:pPr algn="ctr"/>
              <a:r>
                <a:rPr lang="en-US" altLang="ja-JP" sz="1867" b="1" dirty="0">
                  <a:solidFill>
                    <a:schemeClr val="accent1"/>
                  </a:solidFill>
                  <a:latin typeface="Yu Gothic UI" panose="020B0500000000000000" pitchFamily="50" charset="-128"/>
                  <a:ea typeface="Yu Gothic UI" panose="020B0500000000000000" pitchFamily="50" charset="-128"/>
                  <a:cs typeface="CiscoSansTT" panose="020B0503020201020303" pitchFamily="34" charset="0"/>
                </a:rPr>
                <a:t>Devices</a:t>
              </a:r>
            </a:p>
          </p:txBody>
        </p:sp>
      </p:grpSp>
      <p:pic>
        <p:nvPicPr>
          <p:cNvPr id="11" name="図 10">
            <a:extLst>
              <a:ext uri="{FF2B5EF4-FFF2-40B4-BE49-F238E27FC236}">
                <a16:creationId xmlns:a16="http://schemas.microsoft.com/office/drawing/2014/main" id="{21D934F6-5490-44C8-8E74-C729222D85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50131" y="3672312"/>
            <a:ext cx="2260109" cy="545897"/>
          </a:xfrm>
          <a:prstGeom prst="rect">
            <a:avLst/>
          </a:prstGeom>
        </p:spPr>
      </p:pic>
      <p:pic>
        <p:nvPicPr>
          <p:cNvPr id="13" name="図 12">
            <a:extLst>
              <a:ext uri="{FF2B5EF4-FFF2-40B4-BE49-F238E27FC236}">
                <a16:creationId xmlns:a16="http://schemas.microsoft.com/office/drawing/2014/main" id="{833C971D-8EA2-4671-8D94-044D1B373D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1388" y="2038821"/>
            <a:ext cx="2722368" cy="1531332"/>
          </a:xfrm>
          <a:prstGeom prst="rect">
            <a:avLst/>
          </a:prstGeom>
        </p:spPr>
      </p:pic>
      <p:pic>
        <p:nvPicPr>
          <p:cNvPr id="14" name="図 13">
            <a:extLst>
              <a:ext uri="{FF2B5EF4-FFF2-40B4-BE49-F238E27FC236}">
                <a16:creationId xmlns:a16="http://schemas.microsoft.com/office/drawing/2014/main" id="{761E17FC-BB60-4060-9F68-2DD7AB8AA62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7834" t="28055" r="20221"/>
          <a:stretch/>
        </p:blipFill>
        <p:spPr>
          <a:xfrm>
            <a:off x="3300195" y="2038821"/>
            <a:ext cx="2722368" cy="1531332"/>
          </a:xfrm>
          <a:prstGeom prst="rect">
            <a:avLst/>
          </a:prstGeom>
        </p:spPr>
      </p:pic>
      <p:grpSp>
        <p:nvGrpSpPr>
          <p:cNvPr id="18" name="グループ化 17">
            <a:extLst>
              <a:ext uri="{FF2B5EF4-FFF2-40B4-BE49-F238E27FC236}">
                <a16:creationId xmlns:a16="http://schemas.microsoft.com/office/drawing/2014/main" id="{D5E8E9F3-4637-4284-9BA4-4C7C442A8CC7}"/>
              </a:ext>
            </a:extLst>
          </p:cNvPr>
          <p:cNvGrpSpPr/>
          <p:nvPr/>
        </p:nvGrpSpPr>
        <p:grpSpPr>
          <a:xfrm>
            <a:off x="6319001" y="2038821"/>
            <a:ext cx="2722368" cy="1531332"/>
            <a:chOff x="0" y="0"/>
            <a:chExt cx="9143999" cy="5143499"/>
          </a:xfrm>
        </p:grpSpPr>
        <p:pic>
          <p:nvPicPr>
            <p:cNvPr id="15" name="図 14">
              <a:extLst>
                <a:ext uri="{FF2B5EF4-FFF2-40B4-BE49-F238E27FC236}">
                  <a16:creationId xmlns:a16="http://schemas.microsoft.com/office/drawing/2014/main" id="{5F3165CC-1566-40F8-B17B-3119F72F8F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0"/>
              <a:ext cx="9143999" cy="5143499"/>
            </a:xfrm>
            <a:prstGeom prst="rect">
              <a:avLst/>
            </a:prstGeom>
          </p:spPr>
        </p:pic>
        <p:sp>
          <p:nvSpPr>
            <p:cNvPr id="16" name="二等辺三角形 15">
              <a:extLst>
                <a:ext uri="{FF2B5EF4-FFF2-40B4-BE49-F238E27FC236}">
                  <a16:creationId xmlns:a16="http://schemas.microsoft.com/office/drawing/2014/main" id="{467BEA1F-2891-4FD1-9C8B-B9C8981ADDC1}"/>
                </a:ext>
              </a:extLst>
            </p:cNvPr>
            <p:cNvSpPr/>
            <p:nvPr/>
          </p:nvSpPr>
          <p:spPr>
            <a:xfrm rot="5400000" flipV="1">
              <a:off x="4267345" y="2429066"/>
              <a:ext cx="3722375" cy="1271560"/>
            </a:xfrm>
            <a:prstGeom prst="triangle">
              <a:avLst>
                <a:gd name="adj" fmla="val 22933"/>
              </a:avLst>
            </a:prstGeom>
            <a:solidFill>
              <a:srgbClr val="FFFFFF">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latin typeface="Yu Gothic UI" panose="020B0500000000000000" pitchFamily="50" charset="-128"/>
                <a:ea typeface="Yu Gothic UI" panose="020B0500000000000000" pitchFamily="50" charset="-128"/>
              </a:endParaRPr>
            </a:p>
          </p:txBody>
        </p:sp>
        <p:pic>
          <p:nvPicPr>
            <p:cNvPr id="17" name="図 16">
              <a:extLst>
                <a:ext uri="{FF2B5EF4-FFF2-40B4-BE49-F238E27FC236}">
                  <a16:creationId xmlns:a16="http://schemas.microsoft.com/office/drawing/2014/main" id="{149338DF-9461-42EF-A90E-3211D998BBD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64311" y="1203654"/>
              <a:ext cx="2130154" cy="3788833"/>
            </a:xfrm>
            <a:prstGeom prst="rect">
              <a:avLst/>
            </a:prstGeom>
            <a:effectLst>
              <a:outerShdw blurRad="63500" sx="102000" sy="102000" algn="ctr" rotWithShape="0">
                <a:prstClr val="black">
                  <a:alpha val="40000"/>
                </a:prstClr>
              </a:outerShdw>
            </a:effectLst>
          </p:spPr>
        </p:pic>
      </p:grpSp>
      <p:sp>
        <p:nvSpPr>
          <p:cNvPr id="20" name="テキスト ボックス 19">
            <a:extLst>
              <a:ext uri="{FF2B5EF4-FFF2-40B4-BE49-F238E27FC236}">
                <a16:creationId xmlns:a16="http://schemas.microsoft.com/office/drawing/2014/main" id="{6BA8A40C-3F38-40B0-8EB0-FCB0BE573CB7}"/>
              </a:ext>
            </a:extLst>
          </p:cNvPr>
          <p:cNvSpPr txBox="1"/>
          <p:nvPr/>
        </p:nvSpPr>
        <p:spPr>
          <a:xfrm>
            <a:off x="3494180" y="380904"/>
            <a:ext cx="5203669" cy="748988"/>
          </a:xfrm>
          <a:prstGeom prst="rect">
            <a:avLst/>
          </a:prstGeom>
          <a:noFill/>
        </p:spPr>
        <p:txBody>
          <a:bodyPr wrap="none" rtlCol="0">
            <a:spAutoFit/>
          </a:bodyPr>
          <a:lstStyle/>
          <a:p>
            <a:pPr algn="ctr"/>
            <a:r>
              <a:rPr lang="en-US" altLang="ja-JP" sz="4267" dirty="0">
                <a:solidFill>
                  <a:schemeClr val="bg1"/>
                </a:solidFill>
                <a:latin typeface="Yu Gothic UI" panose="020B0500000000000000" pitchFamily="50" charset="-128"/>
                <a:ea typeface="Yu Gothic UI" panose="020B0500000000000000" pitchFamily="50" charset="-128"/>
              </a:rPr>
              <a:t>Cisco Webex </a:t>
            </a:r>
            <a:r>
              <a:rPr lang="ja-JP" altLang="en-US" sz="4267" dirty="0">
                <a:solidFill>
                  <a:schemeClr val="bg1"/>
                </a:solidFill>
                <a:latin typeface="Yu Gothic UI" panose="020B0500000000000000" pitchFamily="50" charset="-128"/>
                <a:ea typeface="Yu Gothic UI" panose="020B0500000000000000" pitchFamily="50" charset="-128"/>
              </a:rPr>
              <a:t>ファミリー</a:t>
            </a:r>
            <a:endParaRPr lang="ja-JP" altLang="en-US" sz="5333" dirty="0">
              <a:solidFill>
                <a:schemeClr val="bg1"/>
              </a:solidFill>
              <a:latin typeface="Yu Gothic UI" panose="020B0500000000000000" pitchFamily="50" charset="-128"/>
              <a:ea typeface="Yu Gothic UI" panose="020B0500000000000000" pitchFamily="50" charset="-128"/>
            </a:endParaRPr>
          </a:p>
        </p:txBody>
      </p:sp>
      <p:sp>
        <p:nvSpPr>
          <p:cNvPr id="21" name="テキスト ボックス 20">
            <a:extLst>
              <a:ext uri="{FF2B5EF4-FFF2-40B4-BE49-F238E27FC236}">
                <a16:creationId xmlns:a16="http://schemas.microsoft.com/office/drawing/2014/main" id="{80EBD7E6-2094-4993-A34C-130E673F3994}"/>
              </a:ext>
            </a:extLst>
          </p:cNvPr>
          <p:cNvSpPr txBox="1"/>
          <p:nvPr/>
        </p:nvSpPr>
        <p:spPr>
          <a:xfrm>
            <a:off x="790418" y="4512583"/>
            <a:ext cx="1704313" cy="584775"/>
          </a:xfrm>
          <a:prstGeom prst="rect">
            <a:avLst/>
          </a:prstGeom>
          <a:noFill/>
        </p:spPr>
        <p:txBody>
          <a:bodyPr wrap="none" rtlCol="0">
            <a:spAutoFit/>
          </a:bodyPr>
          <a:lstStyle/>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世界シェア </a:t>
            </a:r>
            <a:r>
              <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rPr>
              <a:t>No1 </a:t>
            </a: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の</a:t>
            </a:r>
            <a:endPar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endParaRPr>
          </a:p>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オンライン会議</a:t>
            </a:r>
            <a:endPar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endParaRPr>
          </a:p>
        </p:txBody>
      </p:sp>
      <p:sp>
        <p:nvSpPr>
          <p:cNvPr id="22" name="テキスト ボックス 21">
            <a:extLst>
              <a:ext uri="{FF2B5EF4-FFF2-40B4-BE49-F238E27FC236}">
                <a16:creationId xmlns:a16="http://schemas.microsoft.com/office/drawing/2014/main" id="{BC631C73-DB57-40D9-AAF7-4748A1647E32}"/>
              </a:ext>
            </a:extLst>
          </p:cNvPr>
          <p:cNvSpPr txBox="1"/>
          <p:nvPr/>
        </p:nvSpPr>
        <p:spPr>
          <a:xfrm>
            <a:off x="3587207" y="4512583"/>
            <a:ext cx="2148345" cy="584775"/>
          </a:xfrm>
          <a:prstGeom prst="rect">
            <a:avLst/>
          </a:prstGeom>
          <a:noFill/>
        </p:spPr>
        <p:txBody>
          <a:bodyPr wrap="none" rtlCol="0">
            <a:spAutoFit/>
          </a:bodyPr>
          <a:lstStyle/>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最高の会議体験を提供</a:t>
            </a:r>
            <a:endPar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endParaRPr>
          </a:p>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する専用デバイス</a:t>
            </a:r>
            <a:endPar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endParaRPr>
          </a:p>
        </p:txBody>
      </p:sp>
      <p:sp>
        <p:nvSpPr>
          <p:cNvPr id="23" name="テキスト ボックス 22">
            <a:extLst>
              <a:ext uri="{FF2B5EF4-FFF2-40B4-BE49-F238E27FC236}">
                <a16:creationId xmlns:a16="http://schemas.microsoft.com/office/drawing/2014/main" id="{7178BA1F-0222-4682-83BA-2FD0BA253E36}"/>
              </a:ext>
            </a:extLst>
          </p:cNvPr>
          <p:cNvSpPr txBox="1"/>
          <p:nvPr/>
        </p:nvSpPr>
        <p:spPr>
          <a:xfrm>
            <a:off x="6332698" y="4521543"/>
            <a:ext cx="2694969" cy="584775"/>
          </a:xfrm>
          <a:prstGeom prst="rect">
            <a:avLst/>
          </a:prstGeom>
          <a:noFill/>
        </p:spPr>
        <p:txBody>
          <a:bodyPr wrap="none" rtlCol="0">
            <a:spAutoFit/>
          </a:bodyPr>
          <a:lstStyle/>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チャットやファイル共有を</a:t>
            </a:r>
            <a:endPar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endParaRPr>
          </a:p>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提供するコラボレーションサービス</a:t>
            </a:r>
          </a:p>
        </p:txBody>
      </p:sp>
      <p:pic>
        <p:nvPicPr>
          <p:cNvPr id="19" name="図 18">
            <a:extLst>
              <a:ext uri="{FF2B5EF4-FFF2-40B4-BE49-F238E27FC236}">
                <a16:creationId xmlns:a16="http://schemas.microsoft.com/office/drawing/2014/main" id="{0EA10BA9-504A-4F2B-B370-78894F74138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337810" y="2038820"/>
            <a:ext cx="2722367" cy="1531331"/>
          </a:xfrm>
          <a:prstGeom prst="rect">
            <a:avLst/>
          </a:prstGeom>
        </p:spPr>
      </p:pic>
      <p:sp>
        <p:nvSpPr>
          <p:cNvPr id="24" name="テキスト ボックス 23">
            <a:extLst>
              <a:ext uri="{FF2B5EF4-FFF2-40B4-BE49-F238E27FC236}">
                <a16:creationId xmlns:a16="http://schemas.microsoft.com/office/drawing/2014/main" id="{06BB3203-C000-4936-A4B5-4D316E98FE81}"/>
              </a:ext>
            </a:extLst>
          </p:cNvPr>
          <p:cNvSpPr txBox="1"/>
          <p:nvPr/>
        </p:nvSpPr>
        <p:spPr>
          <a:xfrm>
            <a:off x="9834813" y="4521543"/>
            <a:ext cx="1728358" cy="830997"/>
          </a:xfrm>
          <a:prstGeom prst="rect">
            <a:avLst/>
          </a:prstGeom>
          <a:noFill/>
        </p:spPr>
        <p:txBody>
          <a:bodyPr wrap="none" rtlCol="0">
            <a:spAutoFit/>
          </a:bodyPr>
          <a:lstStyle/>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グローバル対応の</a:t>
            </a:r>
            <a:endPar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endParaRPr>
          </a:p>
          <a:p>
            <a:pPr algn="ct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クラウド</a:t>
            </a:r>
            <a:r>
              <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rPr>
              <a:t>PBX</a:t>
            </a:r>
            <a:r>
              <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rPr>
              <a:t>サービス</a:t>
            </a:r>
            <a:endParaRPr lang="en-US" altLang="ja-JP" sz="1600" dirty="0">
              <a:solidFill>
                <a:schemeClr val="tx1">
                  <a:lumMod val="75000"/>
                  <a:lumOff val="25000"/>
                </a:schemeClr>
              </a:solidFill>
              <a:latin typeface="Yu Gothic UI" panose="020B0500000000000000" pitchFamily="50" charset="-128"/>
              <a:ea typeface="Yu Gothic UI" panose="020B0500000000000000" pitchFamily="50" charset="-128"/>
            </a:endParaRPr>
          </a:p>
          <a:p>
            <a:pPr algn="ctr"/>
            <a:endParaRPr lang="ja-JP" altLang="en-US" sz="1600" dirty="0">
              <a:solidFill>
                <a:schemeClr val="tx1">
                  <a:lumMod val="75000"/>
                  <a:lumOff val="25000"/>
                </a:schemeClr>
              </a:solidFill>
              <a:latin typeface="Yu Gothic UI" panose="020B0500000000000000" pitchFamily="50" charset="-128"/>
              <a:ea typeface="Yu Gothic UI" panose="020B0500000000000000" pitchFamily="50" charset="-128"/>
            </a:endParaRPr>
          </a:p>
        </p:txBody>
      </p:sp>
      <p:pic>
        <p:nvPicPr>
          <p:cNvPr id="25" name="図 24">
            <a:extLst>
              <a:ext uri="{FF2B5EF4-FFF2-40B4-BE49-F238E27FC236}">
                <a16:creationId xmlns:a16="http://schemas.microsoft.com/office/drawing/2014/main" id="{33AF6AA5-B4BB-404B-B806-24A3C49EA6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4139" y="3672311"/>
            <a:ext cx="2329707" cy="598168"/>
          </a:xfrm>
          <a:prstGeom prst="rect">
            <a:avLst/>
          </a:prstGeom>
        </p:spPr>
      </p:pic>
    </p:spTree>
    <p:extLst>
      <p:ext uri="{BB962C8B-B14F-4D97-AF65-F5344CB8AC3E}">
        <p14:creationId xmlns:p14="http://schemas.microsoft.com/office/powerpoint/2010/main" val="1345597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❸ 音声を選択する（機能）</a:t>
            </a:r>
          </a:p>
        </p:txBody>
      </p:sp>
      <p:sp>
        <p:nvSpPr>
          <p:cNvPr id="3" name="テキスト ボックス 2"/>
          <p:cNvSpPr txBox="1"/>
          <p:nvPr/>
        </p:nvSpPr>
        <p:spPr>
          <a:xfrm>
            <a:off x="367851" y="1275793"/>
            <a:ext cx="11595116" cy="42056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en-US" altLang="ja-JP" sz="2133"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VoIP</a:t>
            </a:r>
            <a:r>
              <a:rPr kumimoji="1" lang="ja-JP" altLang="en-US" sz="2133"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（インターネット回線）と電話回線を選択できる音声サービス</a:t>
            </a:r>
          </a:p>
        </p:txBody>
      </p:sp>
      <p:sp>
        <p:nvSpPr>
          <p:cNvPr id="10" name="角丸四角形 9"/>
          <p:cNvSpPr/>
          <p:nvPr/>
        </p:nvSpPr>
        <p:spPr>
          <a:xfrm>
            <a:off x="6134312" y="5510878"/>
            <a:ext cx="5623842"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インターネット帯域に合わせて音声を選択していただくことができます。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165409" y="1997857"/>
            <a:ext cx="5493191" cy="3576564"/>
            <a:chOff x="6165409" y="1997857"/>
            <a:chExt cx="5493191" cy="3576564"/>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000681"/>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音声の接続方法が選択できる</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・インターネット回線の調子が悪い時は、電話回線を使って音声を接続することが可能です。参加者の都合に合わせて選択できます。</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8AA894EE-4317-4AC2-9BFA-5BF4720C73AA}"/>
                </a:ext>
              </a:extLst>
            </p:cNvPr>
            <p:cNvSpPr txBox="1"/>
            <p:nvPr/>
          </p:nvSpPr>
          <p:spPr>
            <a:xfrm>
              <a:off x="6431634" y="2926496"/>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集中を乱さない</a:t>
              </a:r>
            </a:p>
          </p:txBody>
        </p:sp>
        <p:sp>
          <p:nvSpPr>
            <p:cNvPr id="15" name="テキスト ボックス 14">
              <a:extLst>
                <a:ext uri="{FF2B5EF4-FFF2-40B4-BE49-F238E27FC236}">
                  <a16:creationId xmlns:a16="http://schemas.microsoft.com/office/drawing/2014/main" id="{35E50828-3856-4E90-A458-8CE09EE33EDD}"/>
                </a:ext>
              </a:extLst>
            </p:cNvPr>
            <p:cNvSpPr txBox="1"/>
            <p:nvPr/>
          </p:nvSpPr>
          <p:spPr>
            <a:xfrm>
              <a:off x="6422109" y="3247042"/>
              <a:ext cx="5105399" cy="1220847"/>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・主催者は誰が話しているか確認できます。また、参加者一人一人、または全体をミュート</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アンミュート可能です。</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・不必要な音声をカットし、参加者の集中力乱さないクリアな環境を整えられます。</a:t>
              </a: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3DD7D893-5B46-457D-A48B-55B5D3A1EE30}"/>
                </a:ext>
              </a:extLst>
            </p:cNvPr>
            <p:cNvSpPr txBox="1"/>
            <p:nvPr/>
          </p:nvSpPr>
          <p:spPr>
            <a:xfrm>
              <a:off x="6431634" y="4220303"/>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グローバルにも対応</a:t>
              </a:r>
            </a:p>
          </p:txBody>
        </p:sp>
        <p:sp>
          <p:nvSpPr>
            <p:cNvPr id="17" name="テキスト ボックス 16">
              <a:extLst>
                <a:ext uri="{FF2B5EF4-FFF2-40B4-BE49-F238E27FC236}">
                  <a16:creationId xmlns:a16="http://schemas.microsoft.com/office/drawing/2014/main" id="{8F0DB6CB-5A9A-4673-83CE-20B0BB1F0FFE}"/>
                </a:ext>
              </a:extLst>
            </p:cNvPr>
            <p:cNvSpPr txBox="1"/>
            <p:nvPr/>
          </p:nvSpPr>
          <p:spPr>
            <a:xfrm>
              <a:off x="6393534" y="4538240"/>
              <a:ext cx="5265066" cy="1036181"/>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・電話回線利用時は、コールイン、コールバック、トール、トールフリーから選択可能です。</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・海外など離れた拠店からも参加が可能です。</a:t>
              </a: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pic>
          <p:nvPicPr>
            <p:cNvPr id="18" name="Picture 2">
              <a:extLst>
                <a:ext uri="{FF2B5EF4-FFF2-40B4-BE49-F238E27FC236}">
                  <a16:creationId xmlns:a16="http://schemas.microsoft.com/office/drawing/2014/main" id="{15387646-5628-427F-AD0E-F50304FC8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10" y="4198964"/>
              <a:ext cx="294799" cy="294799"/>
            </a:xfrm>
            <a:prstGeom prst="rect">
              <a:avLst/>
            </a:prstGeom>
          </p:spPr>
        </p:pic>
        <p:pic>
          <p:nvPicPr>
            <p:cNvPr id="19" name="Picture 2">
              <a:extLst>
                <a:ext uri="{FF2B5EF4-FFF2-40B4-BE49-F238E27FC236}">
                  <a16:creationId xmlns:a16="http://schemas.microsoft.com/office/drawing/2014/main" id="{856871F5-3F12-4114-872C-F8839CD0D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302" y="2931923"/>
              <a:ext cx="294799" cy="294799"/>
            </a:xfrm>
            <a:prstGeom prst="rect">
              <a:avLst/>
            </a:prstGeom>
          </p:spPr>
        </p:pic>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97857"/>
              <a:ext cx="294799" cy="294799"/>
            </a:xfrm>
            <a:prstGeom prst="rect">
              <a:avLst/>
            </a:prstGeom>
          </p:spPr>
        </p:pic>
      </p:grpSp>
      <p:pic>
        <p:nvPicPr>
          <p:cNvPr id="22" name="Picture 2" descr="Y:\Administration\Team Member Files\Sudhakar\Downloads\AT26352.jpg">
            <a:extLst>
              <a:ext uri="{FF2B5EF4-FFF2-40B4-BE49-F238E27FC236}">
                <a16:creationId xmlns:a16="http://schemas.microsoft.com/office/drawing/2014/main" id="{80AD4F8D-3B4C-4131-A618-291F631BF0CB}"/>
              </a:ext>
            </a:extLst>
          </p:cNvPr>
          <p:cNvPicPr>
            <a:picLocks noChangeAspect="1" noChangeArrowheads="1"/>
          </p:cNvPicPr>
          <p:nvPr/>
        </p:nvPicPr>
        <p:blipFill>
          <a:blip r:embed="rId3" cstate="print"/>
          <a:srcRect b="4506"/>
          <a:stretch>
            <a:fillRect/>
          </a:stretch>
        </p:blipFill>
        <p:spPr bwMode="auto">
          <a:xfrm>
            <a:off x="880291" y="2109904"/>
            <a:ext cx="4406819" cy="3675132"/>
          </a:xfrm>
          <a:prstGeom prst="rect">
            <a:avLst/>
          </a:prstGeom>
          <a:noFill/>
        </p:spPr>
      </p:pic>
    </p:spTree>
    <p:extLst>
      <p:ext uri="{BB962C8B-B14F-4D97-AF65-F5344CB8AC3E}">
        <p14:creationId xmlns:p14="http://schemas.microsoft.com/office/powerpoint/2010/main" val="3765948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❸</a:t>
            </a:r>
            <a:r>
              <a:rPr lang="en-US" altLang="ja-JP" sz="2800" dirty="0">
                <a:solidFill>
                  <a:schemeClr val="bg2"/>
                </a:solidFill>
                <a:latin typeface="メイリオ" panose="020B0604030504040204" pitchFamily="50" charset="-128"/>
                <a:ea typeface="メイリオ" panose="020B0604030504040204" pitchFamily="50" charset="-128"/>
              </a:rPr>
              <a:t>-1 </a:t>
            </a:r>
            <a:r>
              <a:rPr lang="ja-JP" altLang="en-US" sz="2800" dirty="0">
                <a:solidFill>
                  <a:schemeClr val="bg2"/>
                </a:solidFill>
                <a:latin typeface="メイリオ" panose="020B0604030504040204" pitchFamily="50" charset="-128"/>
                <a:ea typeface="メイリオ" panose="020B0604030504040204" pitchFamily="50" charset="-128"/>
              </a:rPr>
              <a:t>音声を選択する（</a:t>
            </a:r>
            <a:r>
              <a:rPr kumimoji="1" lang="ja-JP" altLang="en-US" sz="2800" dirty="0">
                <a:solidFill>
                  <a:schemeClr val="bg2"/>
                </a:solidFill>
                <a:latin typeface="メイリオ" panose="020B0604030504040204" pitchFamily="50" charset="-128"/>
                <a:ea typeface="メイリオ" panose="020B0604030504040204" pitchFamily="50" charset="-128"/>
              </a:rPr>
              <a:t>使い方）</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718458" y="5146299"/>
            <a:ext cx="4385422"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①の詳細設定画面から、会議音声を選択</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海外からも参加可能</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48527" y="5146299"/>
            <a:ext cx="4962525"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トレーニング開始後も、主催者／参加者は</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音声接続を選択できます。</a:t>
            </a:r>
          </a:p>
        </p:txBody>
      </p:sp>
      <p:pic>
        <p:nvPicPr>
          <p:cNvPr id="5" name="図 4">
            <a:extLst>
              <a:ext uri="{FF2B5EF4-FFF2-40B4-BE49-F238E27FC236}">
                <a16:creationId xmlns:a16="http://schemas.microsoft.com/office/drawing/2014/main" id="{BB063439-22B0-49C9-9489-4E95BD1CCBD7}"/>
              </a:ext>
            </a:extLst>
          </p:cNvPr>
          <p:cNvPicPr>
            <a:picLocks noChangeAspect="1"/>
          </p:cNvPicPr>
          <p:nvPr/>
        </p:nvPicPr>
        <p:blipFill>
          <a:blip r:embed="rId2"/>
          <a:stretch>
            <a:fillRect/>
          </a:stretch>
        </p:blipFill>
        <p:spPr>
          <a:xfrm>
            <a:off x="424235" y="1489696"/>
            <a:ext cx="5581538" cy="2722884"/>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0" name="四角形: 角を丸くする 19">
            <a:extLst>
              <a:ext uri="{FF2B5EF4-FFF2-40B4-BE49-F238E27FC236}">
                <a16:creationId xmlns:a16="http://schemas.microsoft.com/office/drawing/2014/main" id="{F77BCB26-1AE2-4F00-BFC8-896AA89AFFDE}"/>
              </a:ext>
            </a:extLst>
          </p:cNvPr>
          <p:cNvSpPr/>
          <p:nvPr/>
        </p:nvSpPr>
        <p:spPr>
          <a:xfrm>
            <a:off x="2184401" y="1705209"/>
            <a:ext cx="3763200" cy="232831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10" name="図 9">
            <a:extLst>
              <a:ext uri="{FF2B5EF4-FFF2-40B4-BE49-F238E27FC236}">
                <a16:creationId xmlns:a16="http://schemas.microsoft.com/office/drawing/2014/main" id="{58DC36D6-82BA-4ABA-9BFB-31CAEAD857C8}"/>
              </a:ext>
            </a:extLst>
          </p:cNvPr>
          <p:cNvPicPr>
            <a:picLocks noChangeAspect="1"/>
          </p:cNvPicPr>
          <p:nvPr/>
        </p:nvPicPr>
        <p:blipFill>
          <a:blip r:embed="rId3"/>
          <a:stretch>
            <a:fillRect/>
          </a:stretch>
        </p:blipFill>
        <p:spPr>
          <a:xfrm>
            <a:off x="6945248" y="1489696"/>
            <a:ext cx="4904954" cy="3301411"/>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1" name="四角形: 角を丸くする 20">
            <a:extLst>
              <a:ext uri="{FF2B5EF4-FFF2-40B4-BE49-F238E27FC236}">
                <a16:creationId xmlns:a16="http://schemas.microsoft.com/office/drawing/2014/main" id="{36D8F23C-118E-416B-8B08-0D58F998BBF9}"/>
              </a:ext>
            </a:extLst>
          </p:cNvPr>
          <p:cNvSpPr/>
          <p:nvPr/>
        </p:nvSpPr>
        <p:spPr>
          <a:xfrm>
            <a:off x="9286240" y="1625600"/>
            <a:ext cx="2424812" cy="275288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4" name="四角形: 角を丸くする 23">
            <a:extLst>
              <a:ext uri="{FF2B5EF4-FFF2-40B4-BE49-F238E27FC236}">
                <a16:creationId xmlns:a16="http://schemas.microsoft.com/office/drawing/2014/main" id="{674B4223-B907-44FF-B16A-DBCD49376213}"/>
              </a:ext>
            </a:extLst>
          </p:cNvPr>
          <p:cNvSpPr/>
          <p:nvPr/>
        </p:nvSpPr>
        <p:spPr>
          <a:xfrm>
            <a:off x="6810187" y="1779037"/>
            <a:ext cx="937145" cy="982455"/>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 name="テキスト ボックス 2">
            <a:extLst>
              <a:ext uri="{FF2B5EF4-FFF2-40B4-BE49-F238E27FC236}">
                <a16:creationId xmlns:a16="http://schemas.microsoft.com/office/drawing/2014/main" id="{AF02A9C7-1261-4368-B88E-A0247F298E0E}"/>
              </a:ext>
            </a:extLst>
          </p:cNvPr>
          <p:cNvSpPr txBox="1"/>
          <p:nvPr/>
        </p:nvSpPr>
        <p:spPr>
          <a:xfrm>
            <a:off x="6096000" y="2929875"/>
            <a:ext cx="710098"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rPr>
              <a:t>OR</a:t>
            </a:r>
          </a:p>
        </p:txBody>
      </p:sp>
      <p:sp>
        <p:nvSpPr>
          <p:cNvPr id="4" name="テキスト ボックス 3">
            <a:extLst>
              <a:ext uri="{FF2B5EF4-FFF2-40B4-BE49-F238E27FC236}">
                <a16:creationId xmlns:a16="http://schemas.microsoft.com/office/drawing/2014/main" id="{61DDE19D-A8AC-40C4-8E0F-F25D93753D20}"/>
              </a:ext>
            </a:extLst>
          </p:cNvPr>
          <p:cNvSpPr txBox="1"/>
          <p:nvPr/>
        </p:nvSpPr>
        <p:spPr>
          <a:xfrm>
            <a:off x="424235" y="1120364"/>
            <a:ext cx="11943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開始前</a:t>
            </a:r>
          </a:p>
        </p:txBody>
      </p:sp>
      <p:sp>
        <p:nvSpPr>
          <p:cNvPr id="22" name="テキスト ボックス 21">
            <a:extLst>
              <a:ext uri="{FF2B5EF4-FFF2-40B4-BE49-F238E27FC236}">
                <a16:creationId xmlns:a16="http://schemas.microsoft.com/office/drawing/2014/main" id="{216BDC08-D9D0-469A-8D9D-F3F74291567C}"/>
              </a:ext>
            </a:extLst>
          </p:cNvPr>
          <p:cNvSpPr txBox="1"/>
          <p:nvPr/>
        </p:nvSpPr>
        <p:spPr>
          <a:xfrm>
            <a:off x="6945248" y="1151142"/>
            <a:ext cx="11943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開始後</a:t>
            </a:r>
          </a:p>
        </p:txBody>
      </p:sp>
    </p:spTree>
    <p:extLst>
      <p:ext uri="{BB962C8B-B14F-4D97-AF65-F5344CB8AC3E}">
        <p14:creationId xmlns:p14="http://schemas.microsoft.com/office/powerpoint/2010/main" val="267455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❹ 画面／資料を共有</a:t>
            </a:r>
            <a:r>
              <a:rPr lang="ja-JP" altLang="en-US" sz="2800" dirty="0">
                <a:solidFill>
                  <a:schemeClr val="bg2"/>
                </a:solidFill>
                <a:latin typeface="メイリオ" panose="020B0604030504040204" pitchFamily="50" charset="-128"/>
                <a:ea typeface="メイリオ" panose="020B0604030504040204" pitchFamily="50" charset="-128"/>
              </a:rPr>
              <a:t>する</a:t>
            </a:r>
            <a:r>
              <a:rPr kumimoji="1" lang="ja-JP" altLang="en-US" sz="2800" dirty="0">
                <a:solidFill>
                  <a:schemeClr val="bg2"/>
                </a:solidFill>
                <a:latin typeface="メイリオ" panose="020B0604030504040204" pitchFamily="50" charset="-128"/>
                <a:ea typeface="メイリオ" panose="020B0604030504040204" pitchFamily="50" charset="-128"/>
              </a:rPr>
              <a:t>（機能）</a:t>
            </a:r>
          </a:p>
        </p:txBody>
      </p:sp>
      <p:sp>
        <p:nvSpPr>
          <p:cNvPr id="3" name="テキスト ボックス 2"/>
          <p:cNvSpPr txBox="1"/>
          <p:nvPr/>
        </p:nvSpPr>
        <p:spPr>
          <a:xfrm>
            <a:off x="367851" y="1275793"/>
            <a:ext cx="11595116"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リアルタイムの資料共有、受講者が同じ画面を見てトレーニングを受講</a:t>
            </a:r>
          </a:p>
        </p:txBody>
      </p:sp>
      <p:sp>
        <p:nvSpPr>
          <p:cNvPr id="10" name="角丸四角形 9"/>
          <p:cNvSpPr/>
          <p:nvPr/>
        </p:nvSpPr>
        <p:spPr>
          <a:xfrm>
            <a:off x="5963920" y="5368003"/>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受講者がどのページを見ているか等を気にせずトレーニングを進められます。また、講義のポイントを強調したり、受講者の注目を集めながら話をすることができます。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134929" y="2410951"/>
            <a:ext cx="5493191" cy="2110627"/>
            <a:chOff x="6165409" y="1997857"/>
            <a:chExt cx="5493191" cy="2110627"/>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000681"/>
              <a:ext cx="45453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リアルタイムの共有／編集で伝わる会議</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85151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・リアルタイムで画面とコンテンツ、アプリケーションも共有可能</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・ホワイトボード機能もあり、アイデアをすぐに共有切出来る</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・共有画面にメモや注釈を入れることも可能</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3DD7D893-5B46-457D-A48B-55B5D3A1EE30}"/>
                </a:ext>
              </a:extLst>
            </p:cNvPr>
            <p:cNvSpPr txBox="1"/>
            <p:nvPr/>
          </p:nvSpPr>
          <p:spPr>
            <a:xfrm>
              <a:off x="6462114" y="3513548"/>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フレキシブルな操作権限</a:t>
              </a:r>
            </a:p>
          </p:txBody>
        </p:sp>
        <p:sp>
          <p:nvSpPr>
            <p:cNvPr id="17" name="テキスト ボックス 16">
              <a:extLst>
                <a:ext uri="{FF2B5EF4-FFF2-40B4-BE49-F238E27FC236}">
                  <a16:creationId xmlns:a16="http://schemas.microsoft.com/office/drawing/2014/main" id="{8F0DB6CB-5A9A-4673-83CE-20B0BB1F0FFE}"/>
                </a:ext>
              </a:extLst>
            </p:cNvPr>
            <p:cNvSpPr txBox="1"/>
            <p:nvPr/>
          </p:nvSpPr>
          <p:spPr>
            <a:xfrm>
              <a:off x="6393534" y="3831485"/>
              <a:ext cx="5265066" cy="276999"/>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・出席者に権限を付与し、コンテンツを共有させたり、書き込みが可能</a:t>
              </a:r>
            </a:p>
          </p:txBody>
        </p:sp>
        <p:pic>
          <p:nvPicPr>
            <p:cNvPr id="18" name="Picture 2">
              <a:extLst>
                <a:ext uri="{FF2B5EF4-FFF2-40B4-BE49-F238E27FC236}">
                  <a16:creationId xmlns:a16="http://schemas.microsoft.com/office/drawing/2014/main" id="{15387646-5628-427F-AD0E-F50304FC8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890" y="3492209"/>
              <a:ext cx="294799" cy="294799"/>
            </a:xfrm>
            <a:prstGeom prst="rect">
              <a:avLst/>
            </a:prstGeom>
          </p:spPr>
        </p:pic>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97857"/>
              <a:ext cx="294799" cy="294799"/>
            </a:xfrm>
            <a:prstGeom prst="rect">
              <a:avLst/>
            </a:prstGeom>
          </p:spPr>
        </p:pic>
      </p:grpSp>
      <p:pic>
        <p:nvPicPr>
          <p:cNvPr id="22" name="Picture 3" descr="Y:\Administration\Team Member Files\Sudhakar\Downloads\WebExMeetingsHero2.jpeg">
            <a:extLst>
              <a:ext uri="{FF2B5EF4-FFF2-40B4-BE49-F238E27FC236}">
                <a16:creationId xmlns:a16="http://schemas.microsoft.com/office/drawing/2014/main" id="{84B54A99-3D58-48E7-8642-B2B605A8A1CF}"/>
              </a:ext>
            </a:extLst>
          </p:cNvPr>
          <p:cNvPicPr>
            <a:picLocks noChangeAspect="1" noChangeArrowheads="1"/>
          </p:cNvPicPr>
          <p:nvPr/>
        </p:nvPicPr>
        <p:blipFill>
          <a:blip r:embed="rId3" cstate="print"/>
          <a:srcRect l="2195"/>
          <a:stretch>
            <a:fillRect/>
          </a:stretch>
        </p:blipFill>
        <p:spPr bwMode="auto">
          <a:xfrm>
            <a:off x="847766" y="2410951"/>
            <a:ext cx="4545327" cy="2909422"/>
          </a:xfrm>
          <a:prstGeom prst="rect">
            <a:avLst/>
          </a:prstGeom>
          <a:noFill/>
        </p:spPr>
      </p:pic>
    </p:spTree>
    <p:extLst>
      <p:ext uri="{BB962C8B-B14F-4D97-AF65-F5344CB8AC3E}">
        <p14:creationId xmlns:p14="http://schemas.microsoft.com/office/powerpoint/2010/main" val="2396583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E84BD9B-2560-4772-A4D4-98FDA28ECB91}"/>
              </a:ext>
            </a:extLst>
          </p:cNvPr>
          <p:cNvPicPr>
            <a:picLocks noChangeAspect="1"/>
          </p:cNvPicPr>
          <p:nvPr/>
        </p:nvPicPr>
        <p:blipFill>
          <a:blip r:embed="rId2"/>
          <a:stretch>
            <a:fillRect/>
          </a:stretch>
        </p:blipFill>
        <p:spPr>
          <a:xfrm>
            <a:off x="6748526" y="1090146"/>
            <a:ext cx="5046364" cy="3785948"/>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DC7C2048-A366-41E4-B527-F6463693DBF4}"/>
              </a:ext>
            </a:extLst>
          </p:cNvPr>
          <p:cNvPicPr>
            <a:picLocks noChangeAspect="1"/>
          </p:cNvPicPr>
          <p:nvPr/>
        </p:nvPicPr>
        <p:blipFill>
          <a:blip r:embed="rId3"/>
          <a:stretch>
            <a:fillRect/>
          </a:stretch>
        </p:blipFill>
        <p:spPr>
          <a:xfrm>
            <a:off x="397110" y="1165599"/>
            <a:ext cx="5129626" cy="3635042"/>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❹</a:t>
            </a:r>
            <a:r>
              <a:rPr lang="en-US" altLang="ja-JP" sz="2800" dirty="0">
                <a:solidFill>
                  <a:schemeClr val="bg2"/>
                </a:solidFill>
                <a:latin typeface="メイリオ" panose="020B0604030504040204" pitchFamily="50" charset="-128"/>
                <a:ea typeface="メイリオ" panose="020B0604030504040204" pitchFamily="50" charset="-128"/>
              </a:rPr>
              <a:t>-1 </a:t>
            </a:r>
            <a:r>
              <a:rPr lang="ja-JP" altLang="en-US" sz="2800" dirty="0">
                <a:solidFill>
                  <a:schemeClr val="bg2"/>
                </a:solidFill>
                <a:latin typeface="メイリオ" panose="020B0604030504040204" pitchFamily="50" charset="-128"/>
                <a:ea typeface="メイリオ" panose="020B0604030504040204" pitchFamily="50" charset="-128"/>
              </a:rPr>
              <a:t>画面／資料を共有する（資料共有</a:t>
            </a:r>
            <a:r>
              <a:rPr kumimoji="1" lang="ja-JP" altLang="en-US" sz="2800" dirty="0">
                <a:solidFill>
                  <a:schemeClr val="bg2"/>
                </a:solidFill>
                <a:latin typeface="メイリオ" panose="020B0604030504040204" pitchFamily="50" charset="-128"/>
                <a:ea typeface="メイリオ" panose="020B0604030504040204" pitchFamily="50" charset="-128"/>
              </a:rPr>
              <a:t>）</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中央下（もしくは左上）の共有ボタンで</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画面／コンテンツの共有</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89166" y="525122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複数資料も共有可能で、切り替えも簡単！</a:t>
            </a:r>
            <a:b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br>
            <a:r>
              <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画面・アプリは全画面表示</a:t>
            </a:r>
            <a:endPar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585457" y="2601713"/>
            <a:ext cx="1061725" cy="450273"/>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sp>
        <p:nvSpPr>
          <p:cNvPr id="24" name="四角形: 角を丸くする 23">
            <a:extLst>
              <a:ext uri="{FF2B5EF4-FFF2-40B4-BE49-F238E27FC236}">
                <a16:creationId xmlns:a16="http://schemas.microsoft.com/office/drawing/2014/main" id="{674B4223-B907-44FF-B16A-DBCD49376213}"/>
              </a:ext>
            </a:extLst>
          </p:cNvPr>
          <p:cNvSpPr/>
          <p:nvPr/>
        </p:nvSpPr>
        <p:spPr>
          <a:xfrm>
            <a:off x="2371636" y="3629608"/>
            <a:ext cx="1827140" cy="78184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5" name="四角形: 角を丸くする 24">
            <a:extLst>
              <a:ext uri="{FF2B5EF4-FFF2-40B4-BE49-F238E27FC236}">
                <a16:creationId xmlns:a16="http://schemas.microsoft.com/office/drawing/2014/main" id="{91F91BC4-EB92-4AC6-8A14-865A755F0375}"/>
              </a:ext>
            </a:extLst>
          </p:cNvPr>
          <p:cNvSpPr/>
          <p:nvPr/>
        </p:nvSpPr>
        <p:spPr>
          <a:xfrm>
            <a:off x="6748526" y="1337901"/>
            <a:ext cx="2115556" cy="50458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727784" y="1131674"/>
            <a:ext cx="634482" cy="261308"/>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0" name="四角形: 角を丸くする 19">
            <a:extLst>
              <a:ext uri="{FF2B5EF4-FFF2-40B4-BE49-F238E27FC236}">
                <a16:creationId xmlns:a16="http://schemas.microsoft.com/office/drawing/2014/main" id="{7195B4BE-3E93-4EB1-842D-7A134AD1EC64}"/>
              </a:ext>
            </a:extLst>
          </p:cNvPr>
          <p:cNvSpPr/>
          <p:nvPr/>
        </p:nvSpPr>
        <p:spPr>
          <a:xfrm>
            <a:off x="3815777" y="2213108"/>
            <a:ext cx="1655383" cy="225136"/>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2653476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❹</a:t>
            </a:r>
            <a:r>
              <a:rPr lang="en-US" altLang="ja-JP" sz="2800" dirty="0">
                <a:solidFill>
                  <a:schemeClr val="bg2"/>
                </a:solidFill>
                <a:latin typeface="メイリオ" panose="020B0604030504040204" pitchFamily="50" charset="-128"/>
                <a:ea typeface="メイリオ" panose="020B0604030504040204" pitchFamily="50" charset="-128"/>
              </a:rPr>
              <a:t>-2 </a:t>
            </a:r>
            <a:r>
              <a:rPr lang="ja-JP" altLang="en-US" sz="2800" dirty="0">
                <a:solidFill>
                  <a:schemeClr val="bg2"/>
                </a:solidFill>
                <a:latin typeface="メイリオ" panose="020B0604030504040204" pitchFamily="50" charset="-128"/>
                <a:ea typeface="メイリオ" panose="020B0604030504040204" pitchFamily="50" charset="-128"/>
              </a:rPr>
              <a:t>画面／資料を共有する（権限付与</a:t>
            </a:r>
            <a:r>
              <a:rPr kumimoji="1" lang="ja-JP" altLang="en-US" sz="2800" dirty="0">
                <a:solidFill>
                  <a:schemeClr val="bg2"/>
                </a:solidFill>
                <a:latin typeface="メイリオ" panose="020B0604030504040204" pitchFamily="50" charset="-128"/>
                <a:ea typeface="メイリオ" panose="020B0604030504040204" pitchFamily="50" charset="-128"/>
              </a:rPr>
              <a:t>）</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6901295" y="5127637"/>
            <a:ext cx="4962524"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参加者リストの左にあるアイコンをドラッグする</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だけでプレゼンター権限を移行できる</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557045" y="5127637"/>
            <a:ext cx="4962525"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参加者からの資料編集の要求を承認すると</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編集権限を付与できる。</a:t>
            </a:r>
          </a:p>
        </p:txBody>
      </p:sp>
      <p:pic>
        <p:nvPicPr>
          <p:cNvPr id="8" name="図 7">
            <a:extLst>
              <a:ext uri="{FF2B5EF4-FFF2-40B4-BE49-F238E27FC236}">
                <a16:creationId xmlns:a16="http://schemas.microsoft.com/office/drawing/2014/main" id="{68B66538-4A87-44F4-A53B-71D975BB4829}"/>
              </a:ext>
            </a:extLst>
          </p:cNvPr>
          <p:cNvPicPr>
            <a:picLocks noChangeAspect="1"/>
          </p:cNvPicPr>
          <p:nvPr/>
        </p:nvPicPr>
        <p:blipFill>
          <a:blip r:embed="rId2"/>
          <a:stretch>
            <a:fillRect/>
          </a:stretch>
        </p:blipFill>
        <p:spPr>
          <a:xfrm>
            <a:off x="6782713" y="1134582"/>
            <a:ext cx="4781653" cy="3437417"/>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FBA23521-3CDD-4F08-947B-96051F4B9438}"/>
              </a:ext>
            </a:extLst>
          </p:cNvPr>
          <p:cNvPicPr>
            <a:picLocks noChangeAspect="1"/>
          </p:cNvPicPr>
          <p:nvPr/>
        </p:nvPicPr>
        <p:blipFill>
          <a:blip r:embed="rId3"/>
          <a:stretch>
            <a:fillRect/>
          </a:stretch>
        </p:blipFill>
        <p:spPr>
          <a:xfrm>
            <a:off x="557045" y="1134583"/>
            <a:ext cx="4781653" cy="3437416"/>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0" name="四角形: 角を丸くする 19">
            <a:extLst>
              <a:ext uri="{FF2B5EF4-FFF2-40B4-BE49-F238E27FC236}">
                <a16:creationId xmlns:a16="http://schemas.microsoft.com/office/drawing/2014/main" id="{992D8D7D-BA5D-4C57-AE53-5CDC720D9C2B}"/>
              </a:ext>
            </a:extLst>
          </p:cNvPr>
          <p:cNvSpPr/>
          <p:nvPr/>
        </p:nvSpPr>
        <p:spPr>
          <a:xfrm>
            <a:off x="2072694" y="1870835"/>
            <a:ext cx="2517967" cy="1614448"/>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4" name="四角形: 角を丸くする 23">
            <a:extLst>
              <a:ext uri="{FF2B5EF4-FFF2-40B4-BE49-F238E27FC236}">
                <a16:creationId xmlns:a16="http://schemas.microsoft.com/office/drawing/2014/main" id="{674B4223-B907-44FF-B16A-DBCD49376213}"/>
              </a:ext>
            </a:extLst>
          </p:cNvPr>
          <p:cNvSpPr/>
          <p:nvPr/>
        </p:nvSpPr>
        <p:spPr>
          <a:xfrm>
            <a:off x="6782713" y="2579317"/>
            <a:ext cx="2034716" cy="134887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1" name="四角形: 角を丸くする 20">
            <a:extLst>
              <a:ext uri="{FF2B5EF4-FFF2-40B4-BE49-F238E27FC236}">
                <a16:creationId xmlns:a16="http://schemas.microsoft.com/office/drawing/2014/main" id="{B9B6AF81-79A9-4AD3-87FB-94EE48E84AE9}"/>
              </a:ext>
            </a:extLst>
          </p:cNvPr>
          <p:cNvSpPr/>
          <p:nvPr/>
        </p:nvSpPr>
        <p:spPr>
          <a:xfrm>
            <a:off x="9662282" y="2581626"/>
            <a:ext cx="542012" cy="134887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23" name="図 22">
            <a:extLst>
              <a:ext uri="{FF2B5EF4-FFF2-40B4-BE49-F238E27FC236}">
                <a16:creationId xmlns:a16="http://schemas.microsoft.com/office/drawing/2014/main" id="{2349F62E-0BC1-4FA5-B57E-A61D0E6009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9530" y="4894819"/>
            <a:ext cx="410908" cy="388956"/>
          </a:xfrm>
          <a:prstGeom prst="rect">
            <a:avLst/>
          </a:prstGeom>
        </p:spPr>
      </p:pic>
      <p:grpSp>
        <p:nvGrpSpPr>
          <p:cNvPr id="25" name="Group 138">
            <a:extLst>
              <a:ext uri="{FF2B5EF4-FFF2-40B4-BE49-F238E27FC236}">
                <a16:creationId xmlns:a16="http://schemas.microsoft.com/office/drawing/2014/main" id="{CAD580CB-7A52-434D-BC2F-C0ACFCC641C5}"/>
              </a:ext>
            </a:extLst>
          </p:cNvPr>
          <p:cNvGrpSpPr>
            <a:grpSpLocks noChangeAspect="1"/>
          </p:cNvGrpSpPr>
          <p:nvPr/>
        </p:nvGrpSpPr>
        <p:grpSpPr>
          <a:xfrm rot="13623880" flipH="1">
            <a:off x="9692668" y="3061527"/>
            <a:ext cx="229194" cy="279569"/>
            <a:chOff x="4929188" y="1022351"/>
            <a:chExt cx="689769" cy="841375"/>
          </a:xfrm>
        </p:grpSpPr>
        <p:sp>
          <p:nvSpPr>
            <p:cNvPr id="26" name="Freeform 124">
              <a:extLst>
                <a:ext uri="{FF2B5EF4-FFF2-40B4-BE49-F238E27FC236}">
                  <a16:creationId xmlns:a16="http://schemas.microsoft.com/office/drawing/2014/main" id="{A432C87C-B749-4C1A-872C-296B63DFF00C}"/>
                </a:ext>
              </a:extLst>
            </p:cNvPr>
            <p:cNvSpPr>
              <a:spLocks noEditPoints="1"/>
            </p:cNvSpPr>
            <p:nvPr/>
          </p:nvSpPr>
          <p:spPr bwMode="auto">
            <a:xfrm>
              <a:off x="4929188" y="1184276"/>
              <a:ext cx="687388" cy="679450"/>
            </a:xfrm>
            <a:custGeom>
              <a:avLst/>
              <a:gdLst>
                <a:gd name="T0" fmla="*/ 266 w 393"/>
                <a:gd name="T1" fmla="*/ 8 h 388"/>
                <a:gd name="T2" fmla="*/ 219 w 393"/>
                <a:gd name="T3" fmla="*/ 24 h 388"/>
                <a:gd name="T4" fmla="*/ 61 w 393"/>
                <a:gd name="T5" fmla="*/ 153 h 388"/>
                <a:gd name="T6" fmla="*/ 0 w 393"/>
                <a:gd name="T7" fmla="*/ 353 h 388"/>
                <a:gd name="T8" fmla="*/ 36 w 393"/>
                <a:gd name="T9" fmla="*/ 388 h 388"/>
                <a:gd name="T10" fmla="*/ 71 w 393"/>
                <a:gd name="T11" fmla="*/ 353 h 388"/>
                <a:gd name="T12" fmla="*/ 94 w 393"/>
                <a:gd name="T13" fmla="*/ 241 h 388"/>
                <a:gd name="T14" fmla="*/ 198 w 393"/>
                <a:gd name="T15" fmla="*/ 115 h 388"/>
                <a:gd name="T16" fmla="*/ 279 w 393"/>
                <a:gd name="T17" fmla="*/ 77 h 388"/>
                <a:gd name="T18" fmla="*/ 308 w 393"/>
                <a:gd name="T19" fmla="*/ 39 h 388"/>
                <a:gd name="T20" fmla="*/ 266 w 393"/>
                <a:gd name="T21" fmla="*/ 8 h 388"/>
                <a:gd name="T22" fmla="*/ 375 w 393"/>
                <a:gd name="T23" fmla="*/ 0 h 388"/>
                <a:gd name="T24" fmla="*/ 378 w 393"/>
                <a:gd name="T25" fmla="*/ 2 h 388"/>
                <a:gd name="T26" fmla="*/ 378 w 393"/>
                <a:gd name="T27" fmla="*/ 2 h 388"/>
                <a:gd name="T28" fmla="*/ 392 w 393"/>
                <a:gd name="T29" fmla="*/ 31 h 388"/>
                <a:gd name="T30" fmla="*/ 386 w 393"/>
                <a:gd name="T31" fmla="*/ 52 h 388"/>
                <a:gd name="T32" fmla="*/ 386 w 393"/>
                <a:gd name="T33" fmla="*/ 52 h 388"/>
                <a:gd name="T34" fmla="*/ 382 w 393"/>
                <a:gd name="T35" fmla="*/ 56 h 388"/>
                <a:gd name="T36" fmla="*/ 393 w 393"/>
                <a:gd name="T37" fmla="*/ 31 h 388"/>
                <a:gd name="T38" fmla="*/ 375 w 393"/>
                <a:gd name="T3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3" h="388">
                  <a:moveTo>
                    <a:pt x="266" y="8"/>
                  </a:moveTo>
                  <a:cubicBezTo>
                    <a:pt x="250" y="12"/>
                    <a:pt x="234" y="17"/>
                    <a:pt x="219" y="24"/>
                  </a:cubicBezTo>
                  <a:cubicBezTo>
                    <a:pt x="154" y="51"/>
                    <a:pt x="100" y="96"/>
                    <a:pt x="61" y="153"/>
                  </a:cubicBezTo>
                  <a:cubicBezTo>
                    <a:pt x="23" y="210"/>
                    <a:pt x="0" y="279"/>
                    <a:pt x="0" y="353"/>
                  </a:cubicBezTo>
                  <a:cubicBezTo>
                    <a:pt x="0" y="373"/>
                    <a:pt x="16" y="388"/>
                    <a:pt x="36" y="388"/>
                  </a:cubicBezTo>
                  <a:cubicBezTo>
                    <a:pt x="55" y="388"/>
                    <a:pt x="71" y="373"/>
                    <a:pt x="71" y="353"/>
                  </a:cubicBezTo>
                  <a:cubicBezTo>
                    <a:pt x="71" y="313"/>
                    <a:pt x="79" y="276"/>
                    <a:pt x="94" y="241"/>
                  </a:cubicBezTo>
                  <a:cubicBezTo>
                    <a:pt x="115" y="190"/>
                    <a:pt x="152" y="146"/>
                    <a:pt x="198" y="115"/>
                  </a:cubicBezTo>
                  <a:cubicBezTo>
                    <a:pt x="222" y="98"/>
                    <a:pt x="250" y="85"/>
                    <a:pt x="279" y="77"/>
                  </a:cubicBezTo>
                  <a:cubicBezTo>
                    <a:pt x="308" y="39"/>
                    <a:pt x="308" y="39"/>
                    <a:pt x="308" y="39"/>
                  </a:cubicBezTo>
                  <a:cubicBezTo>
                    <a:pt x="266" y="8"/>
                    <a:pt x="266" y="8"/>
                    <a:pt x="266" y="8"/>
                  </a:cubicBezTo>
                  <a:moveTo>
                    <a:pt x="375" y="0"/>
                  </a:moveTo>
                  <a:cubicBezTo>
                    <a:pt x="378" y="2"/>
                    <a:pt x="378" y="2"/>
                    <a:pt x="378" y="2"/>
                  </a:cubicBezTo>
                  <a:cubicBezTo>
                    <a:pt x="378" y="2"/>
                    <a:pt x="378" y="2"/>
                    <a:pt x="378" y="2"/>
                  </a:cubicBezTo>
                  <a:cubicBezTo>
                    <a:pt x="388" y="9"/>
                    <a:pt x="393" y="20"/>
                    <a:pt x="392" y="31"/>
                  </a:cubicBezTo>
                  <a:cubicBezTo>
                    <a:pt x="392" y="38"/>
                    <a:pt x="390" y="46"/>
                    <a:pt x="386" y="52"/>
                  </a:cubicBezTo>
                  <a:cubicBezTo>
                    <a:pt x="386" y="52"/>
                    <a:pt x="386" y="52"/>
                    <a:pt x="386" y="52"/>
                  </a:cubicBezTo>
                  <a:cubicBezTo>
                    <a:pt x="382" y="56"/>
                    <a:pt x="382" y="56"/>
                    <a:pt x="382" y="56"/>
                  </a:cubicBezTo>
                  <a:cubicBezTo>
                    <a:pt x="389" y="50"/>
                    <a:pt x="393" y="41"/>
                    <a:pt x="393" y="31"/>
                  </a:cubicBezTo>
                  <a:cubicBezTo>
                    <a:pt x="393" y="18"/>
                    <a:pt x="386" y="6"/>
                    <a:pt x="375"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27" name="Freeform 125">
              <a:extLst>
                <a:ext uri="{FF2B5EF4-FFF2-40B4-BE49-F238E27FC236}">
                  <a16:creationId xmlns:a16="http://schemas.microsoft.com/office/drawing/2014/main" id="{B1DB551F-F721-4791-842F-C2CD484DBF97}"/>
                </a:ext>
              </a:extLst>
            </p:cNvPr>
            <p:cNvSpPr>
              <a:spLocks/>
            </p:cNvSpPr>
            <p:nvPr/>
          </p:nvSpPr>
          <p:spPr bwMode="auto">
            <a:xfrm>
              <a:off x="5272088" y="1022351"/>
              <a:ext cx="312738" cy="176212"/>
            </a:xfrm>
            <a:custGeom>
              <a:avLst/>
              <a:gdLst>
                <a:gd name="T0" fmla="*/ 40 w 179"/>
                <a:gd name="T1" fmla="*/ 0 h 101"/>
                <a:gd name="T2" fmla="*/ 12 w 179"/>
                <a:gd name="T3" fmla="*/ 14 h 101"/>
                <a:gd name="T4" fmla="*/ 19 w 179"/>
                <a:gd name="T5" fmla="*/ 64 h 101"/>
                <a:gd name="T6" fmla="*/ 70 w 179"/>
                <a:gd name="T7" fmla="*/ 101 h 101"/>
                <a:gd name="T8" fmla="*/ 159 w 179"/>
                <a:gd name="T9" fmla="*/ 89 h 101"/>
                <a:gd name="T10" fmla="*/ 161 w 179"/>
                <a:gd name="T11" fmla="*/ 89 h 101"/>
                <a:gd name="T12" fmla="*/ 164 w 179"/>
                <a:gd name="T13" fmla="*/ 89 h 101"/>
                <a:gd name="T14" fmla="*/ 179 w 179"/>
                <a:gd name="T15" fmla="*/ 93 h 101"/>
                <a:gd name="T16" fmla="*/ 61 w 179"/>
                <a:gd name="T17" fmla="*/ 7 h 101"/>
                <a:gd name="T18" fmla="*/ 40 w 17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1">
                  <a:moveTo>
                    <a:pt x="40" y="0"/>
                  </a:moveTo>
                  <a:cubicBezTo>
                    <a:pt x="30" y="0"/>
                    <a:pt x="19" y="5"/>
                    <a:pt x="12" y="14"/>
                  </a:cubicBezTo>
                  <a:cubicBezTo>
                    <a:pt x="0" y="30"/>
                    <a:pt x="4" y="52"/>
                    <a:pt x="19" y="64"/>
                  </a:cubicBezTo>
                  <a:cubicBezTo>
                    <a:pt x="70" y="101"/>
                    <a:pt x="70" y="101"/>
                    <a:pt x="70" y="101"/>
                  </a:cubicBezTo>
                  <a:cubicBezTo>
                    <a:pt x="98" y="93"/>
                    <a:pt x="128" y="89"/>
                    <a:pt x="159" y="89"/>
                  </a:cubicBezTo>
                  <a:cubicBezTo>
                    <a:pt x="160" y="89"/>
                    <a:pt x="161" y="89"/>
                    <a:pt x="161" y="89"/>
                  </a:cubicBezTo>
                  <a:cubicBezTo>
                    <a:pt x="162" y="89"/>
                    <a:pt x="163" y="89"/>
                    <a:pt x="164" y="89"/>
                  </a:cubicBezTo>
                  <a:cubicBezTo>
                    <a:pt x="169" y="89"/>
                    <a:pt x="174" y="91"/>
                    <a:pt x="179" y="93"/>
                  </a:cubicBezTo>
                  <a:cubicBezTo>
                    <a:pt x="61" y="7"/>
                    <a:pt x="61" y="7"/>
                    <a:pt x="61" y="7"/>
                  </a:cubicBezTo>
                  <a:cubicBezTo>
                    <a:pt x="55" y="2"/>
                    <a:pt x="48" y="0"/>
                    <a:pt x="40"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28" name="Freeform 126">
              <a:extLst>
                <a:ext uri="{FF2B5EF4-FFF2-40B4-BE49-F238E27FC236}">
                  <a16:creationId xmlns:a16="http://schemas.microsoft.com/office/drawing/2014/main" id="{784BAFDF-4913-41D8-8D6E-43F49342DC80}"/>
                </a:ext>
              </a:extLst>
            </p:cNvPr>
            <p:cNvSpPr>
              <a:spLocks noEditPoints="1"/>
            </p:cNvSpPr>
            <p:nvPr/>
          </p:nvSpPr>
          <p:spPr bwMode="auto">
            <a:xfrm>
              <a:off x="5394325" y="1177926"/>
              <a:ext cx="196850" cy="74612"/>
            </a:xfrm>
            <a:custGeom>
              <a:avLst/>
              <a:gdLst>
                <a:gd name="T0" fmla="*/ 94 w 112"/>
                <a:gd name="T1" fmla="*/ 0 h 43"/>
                <a:gd name="T2" fmla="*/ 112 w 112"/>
                <a:gd name="T3" fmla="*/ 6 h 43"/>
                <a:gd name="T4" fmla="*/ 109 w 112"/>
                <a:gd name="T5" fmla="*/ 4 h 43"/>
                <a:gd name="T6" fmla="*/ 94 w 112"/>
                <a:gd name="T7" fmla="*/ 0 h 43"/>
                <a:gd name="T8" fmla="*/ 89 w 112"/>
                <a:gd name="T9" fmla="*/ 0 h 43"/>
                <a:gd name="T10" fmla="*/ 0 w 112"/>
                <a:gd name="T11" fmla="*/ 12 h 43"/>
                <a:gd name="T12" fmla="*/ 42 w 112"/>
                <a:gd name="T13" fmla="*/ 43 h 43"/>
                <a:gd name="T14" fmla="*/ 63 w 112"/>
                <a:gd name="T15" fmla="*/ 14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0"/>
                    <a:pt x="106" y="2"/>
                    <a:pt x="112" y="6"/>
                  </a:cubicBezTo>
                  <a:cubicBezTo>
                    <a:pt x="109" y="4"/>
                    <a:pt x="109" y="4"/>
                    <a:pt x="109" y="4"/>
                  </a:cubicBezTo>
                  <a:cubicBezTo>
                    <a:pt x="104" y="2"/>
                    <a:pt x="99" y="0"/>
                    <a:pt x="94" y="0"/>
                  </a:cubicBezTo>
                  <a:moveTo>
                    <a:pt x="89" y="0"/>
                  </a:moveTo>
                  <a:cubicBezTo>
                    <a:pt x="58" y="0"/>
                    <a:pt x="28" y="4"/>
                    <a:pt x="0" y="12"/>
                  </a:cubicBezTo>
                  <a:cubicBezTo>
                    <a:pt x="42" y="43"/>
                    <a:pt x="42" y="43"/>
                    <a:pt x="42" y="43"/>
                  </a:cubicBezTo>
                  <a:cubicBezTo>
                    <a:pt x="63" y="14"/>
                    <a:pt x="63" y="14"/>
                    <a:pt x="63" y="14"/>
                  </a:cubicBezTo>
                  <a:cubicBezTo>
                    <a:pt x="69" y="5"/>
                    <a:pt x="79" y="0"/>
                    <a:pt x="8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29" name="Freeform 127">
              <a:extLst>
                <a:ext uri="{FF2B5EF4-FFF2-40B4-BE49-F238E27FC236}">
                  <a16:creationId xmlns:a16="http://schemas.microsoft.com/office/drawing/2014/main" id="{34F80A2F-BBCF-4342-A61B-B7C4C22AF2BF}"/>
                </a:ext>
              </a:extLst>
            </p:cNvPr>
            <p:cNvSpPr>
              <a:spLocks/>
            </p:cNvSpPr>
            <p:nvPr/>
          </p:nvSpPr>
          <p:spPr bwMode="auto">
            <a:xfrm>
              <a:off x="5330825" y="1282701"/>
              <a:ext cx="266700" cy="228600"/>
            </a:xfrm>
            <a:custGeom>
              <a:avLst/>
              <a:gdLst>
                <a:gd name="T0" fmla="*/ 153 w 153"/>
                <a:gd name="T1" fmla="*/ 0 h 131"/>
                <a:gd name="T2" fmla="*/ 129 w 153"/>
                <a:gd name="T3" fmla="*/ 10 h 131"/>
                <a:gd name="T4" fmla="*/ 50 w 153"/>
                <a:gd name="T5" fmla="*/ 21 h 131"/>
                <a:gd name="T6" fmla="*/ 11 w 153"/>
                <a:gd name="T7" fmla="*/ 75 h 131"/>
                <a:gd name="T8" fmla="*/ 19 w 153"/>
                <a:gd name="T9" fmla="*/ 124 h 131"/>
                <a:gd name="T10" fmla="*/ 40 w 153"/>
                <a:gd name="T11" fmla="*/ 131 h 131"/>
                <a:gd name="T12" fmla="*/ 68 w 153"/>
                <a:gd name="T13" fmla="*/ 117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7"/>
                    <a:pt x="138" y="10"/>
                    <a:pt x="129" y="10"/>
                  </a:cubicBezTo>
                  <a:cubicBezTo>
                    <a:pt x="102" y="10"/>
                    <a:pt x="75" y="14"/>
                    <a:pt x="50" y="21"/>
                  </a:cubicBezTo>
                  <a:cubicBezTo>
                    <a:pt x="11" y="75"/>
                    <a:pt x="11" y="75"/>
                    <a:pt x="11" y="75"/>
                  </a:cubicBezTo>
                  <a:cubicBezTo>
                    <a:pt x="0" y="91"/>
                    <a:pt x="3" y="113"/>
                    <a:pt x="19" y="124"/>
                  </a:cubicBezTo>
                  <a:cubicBezTo>
                    <a:pt x="25" y="129"/>
                    <a:pt x="32" y="131"/>
                    <a:pt x="40" y="131"/>
                  </a:cubicBezTo>
                  <a:cubicBezTo>
                    <a:pt x="50" y="131"/>
                    <a:pt x="61" y="126"/>
                    <a:pt x="68" y="117"/>
                  </a:cubicBezTo>
                  <a:cubicBezTo>
                    <a:pt x="153" y="0"/>
                    <a:pt x="153" y="0"/>
                    <a:pt x="153"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0" name="Freeform 128">
              <a:extLst>
                <a:ext uri="{FF2B5EF4-FFF2-40B4-BE49-F238E27FC236}">
                  <a16:creationId xmlns:a16="http://schemas.microsoft.com/office/drawing/2014/main" id="{B706FC91-DBB1-4BEC-86D3-9621763C1F64}"/>
                </a:ext>
              </a:extLst>
            </p:cNvPr>
            <p:cNvSpPr>
              <a:spLocks/>
            </p:cNvSpPr>
            <p:nvPr/>
          </p:nvSpPr>
          <p:spPr bwMode="auto">
            <a:xfrm>
              <a:off x="5418138" y="1252538"/>
              <a:ext cx="187325" cy="66675"/>
            </a:xfrm>
            <a:custGeom>
              <a:avLst/>
              <a:gdLst>
                <a:gd name="T0" fmla="*/ 29 w 107"/>
                <a:gd name="T1" fmla="*/ 0 h 38"/>
                <a:gd name="T2" fmla="*/ 0 w 107"/>
                <a:gd name="T3" fmla="*/ 38 h 38"/>
                <a:gd name="T4" fmla="*/ 79 w 107"/>
                <a:gd name="T5" fmla="*/ 27 h 38"/>
                <a:gd name="T6" fmla="*/ 103 w 107"/>
                <a:gd name="T7" fmla="*/ 17 h 38"/>
                <a:gd name="T8" fmla="*/ 107 w 107"/>
                <a:gd name="T9" fmla="*/ 13 h 38"/>
                <a:gd name="T10" fmla="*/ 78 w 107"/>
                <a:gd name="T11" fmla="*/ 27 h 38"/>
                <a:gd name="T12" fmla="*/ 57 w 107"/>
                <a:gd name="T13" fmla="*/ 20 h 38"/>
                <a:gd name="T14" fmla="*/ 29 w 1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8">
                  <a:moveTo>
                    <a:pt x="29" y="0"/>
                  </a:moveTo>
                  <a:cubicBezTo>
                    <a:pt x="0" y="38"/>
                    <a:pt x="0" y="38"/>
                    <a:pt x="0" y="38"/>
                  </a:cubicBezTo>
                  <a:cubicBezTo>
                    <a:pt x="25" y="31"/>
                    <a:pt x="52" y="27"/>
                    <a:pt x="79" y="27"/>
                  </a:cubicBezTo>
                  <a:cubicBezTo>
                    <a:pt x="88" y="27"/>
                    <a:pt x="97" y="24"/>
                    <a:pt x="103" y="17"/>
                  </a:cubicBezTo>
                  <a:cubicBezTo>
                    <a:pt x="107" y="13"/>
                    <a:pt x="107" y="13"/>
                    <a:pt x="107" y="13"/>
                  </a:cubicBezTo>
                  <a:cubicBezTo>
                    <a:pt x="100" y="22"/>
                    <a:pt x="89" y="27"/>
                    <a:pt x="78" y="27"/>
                  </a:cubicBezTo>
                  <a:cubicBezTo>
                    <a:pt x="71" y="27"/>
                    <a:pt x="64" y="25"/>
                    <a:pt x="57" y="20"/>
                  </a:cubicBezTo>
                  <a:cubicBezTo>
                    <a:pt x="29" y="0"/>
                    <a:pt x="29" y="0"/>
                    <a:pt x="29"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1" name="Freeform 129">
              <a:extLst>
                <a:ext uri="{FF2B5EF4-FFF2-40B4-BE49-F238E27FC236}">
                  <a16:creationId xmlns:a16="http://schemas.microsoft.com/office/drawing/2014/main" id="{06A3295C-6B3A-4ADE-91BC-0D00C27C0319}"/>
                </a:ext>
              </a:extLst>
            </p:cNvPr>
            <p:cNvSpPr>
              <a:spLocks/>
            </p:cNvSpPr>
            <p:nvPr/>
          </p:nvSpPr>
          <p:spPr bwMode="auto">
            <a:xfrm>
              <a:off x="5549900" y="117792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2" name="Freeform 130">
              <a:extLst>
                <a:ext uri="{FF2B5EF4-FFF2-40B4-BE49-F238E27FC236}">
                  <a16:creationId xmlns:a16="http://schemas.microsoft.com/office/drawing/2014/main" id="{EC7A6EB6-693F-4DD7-82E2-262A79A25BF1}"/>
                </a:ext>
              </a:extLst>
            </p:cNvPr>
            <p:cNvSpPr>
              <a:spLocks/>
            </p:cNvSpPr>
            <p:nvPr/>
          </p:nvSpPr>
          <p:spPr bwMode="auto">
            <a:xfrm>
              <a:off x="5471319" y="1177926"/>
              <a:ext cx="147638" cy="122237"/>
            </a:xfrm>
            <a:custGeom>
              <a:avLst/>
              <a:gdLst>
                <a:gd name="T0" fmla="*/ 50 w 85"/>
                <a:gd name="T1" fmla="*/ 0 h 70"/>
                <a:gd name="T2" fmla="*/ 47 w 85"/>
                <a:gd name="T3" fmla="*/ 0 h 70"/>
                <a:gd name="T4" fmla="*/ 21 w 85"/>
                <a:gd name="T5" fmla="*/ 14 h 70"/>
                <a:gd name="T6" fmla="*/ 0 w 85"/>
                <a:gd name="T7" fmla="*/ 43 h 70"/>
                <a:gd name="T8" fmla="*/ 28 w 85"/>
                <a:gd name="T9" fmla="*/ 63 h 70"/>
                <a:gd name="T10" fmla="*/ 49 w 85"/>
                <a:gd name="T11" fmla="*/ 70 h 70"/>
                <a:gd name="T12" fmla="*/ 78 w 85"/>
                <a:gd name="T13" fmla="*/ 56 h 70"/>
                <a:gd name="T14" fmla="*/ 78 w 85"/>
                <a:gd name="T15" fmla="*/ 56 h 70"/>
                <a:gd name="T16" fmla="*/ 84 w 85"/>
                <a:gd name="T17" fmla="*/ 35 h 70"/>
                <a:gd name="T18" fmla="*/ 70 w 85"/>
                <a:gd name="T19" fmla="*/ 6 h 70"/>
                <a:gd name="T20" fmla="*/ 70 w 85"/>
                <a:gd name="T21" fmla="*/ 6 h 70"/>
                <a:gd name="T22" fmla="*/ 52 w 85"/>
                <a:gd name="T23" fmla="*/ 0 h 70"/>
                <a:gd name="T24" fmla="*/ 50 w 8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0">
                  <a:moveTo>
                    <a:pt x="50" y="0"/>
                  </a:moveTo>
                  <a:cubicBezTo>
                    <a:pt x="49" y="0"/>
                    <a:pt x="48" y="0"/>
                    <a:pt x="47" y="0"/>
                  </a:cubicBezTo>
                  <a:cubicBezTo>
                    <a:pt x="37" y="0"/>
                    <a:pt x="27" y="5"/>
                    <a:pt x="21" y="14"/>
                  </a:cubicBezTo>
                  <a:cubicBezTo>
                    <a:pt x="0" y="43"/>
                    <a:pt x="0" y="43"/>
                    <a:pt x="0" y="43"/>
                  </a:cubicBezTo>
                  <a:cubicBezTo>
                    <a:pt x="28" y="63"/>
                    <a:pt x="28" y="63"/>
                    <a:pt x="28" y="63"/>
                  </a:cubicBezTo>
                  <a:cubicBezTo>
                    <a:pt x="35" y="68"/>
                    <a:pt x="42" y="70"/>
                    <a:pt x="49" y="70"/>
                  </a:cubicBezTo>
                  <a:cubicBezTo>
                    <a:pt x="60" y="70"/>
                    <a:pt x="71" y="65"/>
                    <a:pt x="78" y="56"/>
                  </a:cubicBezTo>
                  <a:cubicBezTo>
                    <a:pt x="78" y="56"/>
                    <a:pt x="78" y="56"/>
                    <a:pt x="78" y="56"/>
                  </a:cubicBezTo>
                  <a:cubicBezTo>
                    <a:pt x="82" y="50"/>
                    <a:pt x="84" y="42"/>
                    <a:pt x="84" y="35"/>
                  </a:cubicBezTo>
                  <a:cubicBezTo>
                    <a:pt x="85" y="24"/>
                    <a:pt x="80" y="13"/>
                    <a:pt x="70" y="6"/>
                  </a:cubicBezTo>
                  <a:cubicBezTo>
                    <a:pt x="70" y="6"/>
                    <a:pt x="70" y="6"/>
                    <a:pt x="70" y="6"/>
                  </a:cubicBezTo>
                  <a:cubicBezTo>
                    <a:pt x="64" y="2"/>
                    <a:pt x="58" y="0"/>
                    <a:pt x="52" y="0"/>
                  </a:cubicBezTo>
                  <a:cubicBezTo>
                    <a:pt x="51" y="0"/>
                    <a:pt x="50"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pic>
        <p:nvPicPr>
          <p:cNvPr id="3" name="図 2">
            <a:extLst>
              <a:ext uri="{FF2B5EF4-FFF2-40B4-BE49-F238E27FC236}">
                <a16:creationId xmlns:a16="http://schemas.microsoft.com/office/drawing/2014/main" id="{C6DD1C4C-237C-4633-9A1C-4BB6622C3D91}"/>
              </a:ext>
            </a:extLst>
          </p:cNvPr>
          <p:cNvPicPr>
            <a:picLocks noChangeAspect="1"/>
          </p:cNvPicPr>
          <p:nvPr/>
        </p:nvPicPr>
        <p:blipFill>
          <a:blip r:embed="rId5"/>
          <a:stretch>
            <a:fillRect/>
          </a:stretch>
        </p:blipFill>
        <p:spPr>
          <a:xfrm>
            <a:off x="8817429" y="1260800"/>
            <a:ext cx="1009262" cy="539987"/>
          </a:xfrm>
          <a:prstGeom prst="rect">
            <a:avLst/>
          </a:prstGeom>
        </p:spPr>
      </p:pic>
      <p:sp>
        <p:nvSpPr>
          <p:cNvPr id="4" name="吹き出し: 角を丸めた四角形 3">
            <a:extLst>
              <a:ext uri="{FF2B5EF4-FFF2-40B4-BE49-F238E27FC236}">
                <a16:creationId xmlns:a16="http://schemas.microsoft.com/office/drawing/2014/main" id="{B8F56D41-077D-48DD-BD11-14E0636AE6E0}"/>
              </a:ext>
            </a:extLst>
          </p:cNvPr>
          <p:cNvSpPr/>
          <p:nvPr/>
        </p:nvSpPr>
        <p:spPr>
          <a:xfrm>
            <a:off x="6554043" y="1134582"/>
            <a:ext cx="2477989" cy="1041351"/>
          </a:xfrm>
          <a:prstGeom prst="wedgeRoundRectCallout">
            <a:avLst>
              <a:gd name="adj1" fmla="val 117511"/>
              <a:gd name="adj2" fmla="val 131601"/>
              <a:gd name="adj3" fmla="val 16667"/>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　</a:t>
            </a:r>
            <a:r>
              <a:rPr kumimoji="1" lang="en-US" altLang="ja-JP" sz="1200" b="0" i="0" u="none" strike="noStrike" kern="1200" cap="none" spc="0" normalizeH="0" baseline="0" noProof="0" dirty="0" err="1">
                <a:ln>
                  <a:noFill/>
                </a:ln>
                <a:solidFill>
                  <a:srgbClr val="005073"/>
                </a:solidFill>
                <a:effectLst/>
                <a:uLnTx/>
                <a:uFillTx/>
                <a:latin typeface="メイリオ" panose="020B0604030504040204" pitchFamily="50" charset="-128"/>
                <a:ea typeface="メイリオ" panose="020B0604030504040204" pitchFamily="50" charset="-128"/>
                <a:cs typeface="+mn-cs"/>
              </a:rPr>
              <a:t>Webex</a:t>
            </a: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アイコンを持っている人が研修のプレゼンターの権限を所有しています</a:t>
            </a:r>
          </a:p>
        </p:txBody>
      </p:sp>
      <p:pic>
        <p:nvPicPr>
          <p:cNvPr id="22" name="図 21">
            <a:extLst>
              <a:ext uri="{FF2B5EF4-FFF2-40B4-BE49-F238E27FC236}">
                <a16:creationId xmlns:a16="http://schemas.microsoft.com/office/drawing/2014/main" id="{87CD59E0-A489-4796-9D78-D4026A8B5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1690" y="1374146"/>
            <a:ext cx="210212" cy="198982"/>
          </a:xfrm>
          <a:prstGeom prst="rect">
            <a:avLst/>
          </a:prstGeom>
        </p:spPr>
      </p:pic>
    </p:spTree>
    <p:extLst>
      <p:ext uri="{BB962C8B-B14F-4D97-AF65-F5344CB8AC3E}">
        <p14:creationId xmlns:p14="http://schemas.microsoft.com/office/powerpoint/2010/main" val="2565903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➎ 研修を録画する（機能）</a:t>
            </a:r>
          </a:p>
        </p:txBody>
      </p:sp>
      <p:sp>
        <p:nvSpPr>
          <p:cNvPr id="3" name="テキスト ボックス 2"/>
          <p:cNvSpPr txBox="1"/>
          <p:nvPr/>
        </p:nvSpPr>
        <p:spPr>
          <a:xfrm>
            <a:off x="367851" y="1275793"/>
            <a:ext cx="11595116" cy="42056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133"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実施したトレーニングを録画可能。録画ファイルは教材として活用することができます。</a:t>
            </a:r>
          </a:p>
        </p:txBody>
      </p:sp>
      <p:sp>
        <p:nvSpPr>
          <p:cNvPr id="10" name="角丸四角形 9"/>
          <p:cNvSpPr/>
          <p:nvPr/>
        </p:nvSpPr>
        <p:spPr>
          <a:xfrm>
            <a:off x="5963920" y="5368003"/>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オンライントレーニングをオンデマンドで受講者に配信する事が可能になります。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200403" y="2383942"/>
            <a:ext cx="5427717" cy="2359725"/>
            <a:chOff x="6230883" y="1970848"/>
            <a:chExt cx="5427717" cy="2359725"/>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590060" y="1973677"/>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282828"/>
                  </a:solidFill>
                  <a:effectLst/>
                  <a:uLnTx/>
                  <a:uFillTx/>
                  <a:latin typeface="メイリオ" panose="020B0604030504040204" pitchFamily="50" charset="-128"/>
                  <a:ea typeface="メイリオ" panose="020B0604030504040204" pitchFamily="50" charset="-128"/>
                  <a:cs typeface="+mn-cs"/>
                </a:rPr>
                <a:t>Webex</a:t>
              </a: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サーバへの録画 </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30025"/>
              <a:ext cx="5265066" cy="2000548"/>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・録画、保存、簡易編集が可能</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・データ、ビデオ、音声、注釈等、トレーニング中の様子を全て録画</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・受講者がいつでもどこからでもアクセスできる自習型学習を提供可能</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・ブラウザベースのオンデマンドストリーミング再生に対応</a:t>
              </a:r>
            </a:p>
          </p:txBody>
        </p:sp>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883" y="1970848"/>
              <a:ext cx="359177" cy="359177"/>
            </a:xfrm>
            <a:prstGeom prst="rect">
              <a:avLst/>
            </a:prstGeom>
          </p:spPr>
        </p:pic>
      </p:grpSp>
      <p:pic>
        <p:nvPicPr>
          <p:cNvPr id="21" name="Picture 8">
            <a:extLst>
              <a:ext uri="{FF2B5EF4-FFF2-40B4-BE49-F238E27FC236}">
                <a16:creationId xmlns:a16="http://schemas.microsoft.com/office/drawing/2014/main" id="{6A9C45B7-22F1-49E1-84FA-74CE7A96FBE9}"/>
              </a:ext>
            </a:extLst>
          </p:cNvPr>
          <p:cNvPicPr>
            <a:picLocks noChangeAspect="1"/>
          </p:cNvPicPr>
          <p:nvPr/>
        </p:nvPicPr>
        <p:blipFill>
          <a:blip r:embed="rId3" cstate="print">
            <a:extLst>
              <a:ext uri="{28A0092B-C50C-407E-A947-70E740481C1C}">
                <a14:useLocalDpi xmlns:a14="http://schemas.microsoft.com/office/drawing/2010/main" val="0"/>
              </a:ext>
            </a:extLst>
          </a:blip>
          <a:srcRect l="1707" r="1768" b="3398"/>
          <a:stretch>
            <a:fillRect/>
          </a:stretch>
        </p:blipFill>
        <p:spPr>
          <a:xfrm>
            <a:off x="533400" y="2010901"/>
            <a:ext cx="4980186" cy="3367696"/>
          </a:xfrm>
          <a:prstGeom prst="rect">
            <a:avLst/>
          </a:prstGeom>
          <a:ln>
            <a:noFill/>
          </a:ln>
        </p:spPr>
      </p:pic>
    </p:spTree>
    <p:extLst>
      <p:ext uri="{BB962C8B-B14F-4D97-AF65-F5344CB8AC3E}">
        <p14:creationId xmlns:p14="http://schemas.microsoft.com/office/powerpoint/2010/main" val="2301180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57E03B2-FB45-4046-8791-5971874CDD73}"/>
              </a:ext>
            </a:extLst>
          </p:cNvPr>
          <p:cNvPicPr>
            <a:picLocks noChangeAspect="1"/>
          </p:cNvPicPr>
          <p:nvPr/>
        </p:nvPicPr>
        <p:blipFill>
          <a:blip r:embed="rId2"/>
          <a:stretch>
            <a:fillRect/>
          </a:stretch>
        </p:blipFill>
        <p:spPr>
          <a:xfrm>
            <a:off x="5611328" y="1090541"/>
            <a:ext cx="3502931" cy="2061396"/>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➎</a:t>
            </a:r>
            <a:r>
              <a:rPr lang="en-US" altLang="ja-JP" sz="2800" dirty="0">
                <a:solidFill>
                  <a:schemeClr val="bg2"/>
                </a:solidFill>
                <a:latin typeface="メイリオ" panose="020B0604030504040204" pitchFamily="50" charset="-128"/>
                <a:ea typeface="メイリオ" panose="020B0604030504040204" pitchFamily="50" charset="-128"/>
              </a:rPr>
              <a:t>-1</a:t>
            </a:r>
            <a:r>
              <a:rPr lang="ja-JP" altLang="en-US" sz="2800" dirty="0">
                <a:solidFill>
                  <a:schemeClr val="bg2"/>
                </a:solidFill>
                <a:latin typeface="メイリオ" panose="020B0604030504040204" pitchFamily="50" charset="-128"/>
                <a:ea typeface="メイリオ" panose="020B0604030504040204" pitchFamily="50" charset="-128"/>
              </a:rPr>
              <a:t> 研修を録画する（使い方</a:t>
            </a:r>
            <a:r>
              <a:rPr kumimoji="1" lang="ja-JP" altLang="en-US" sz="2800" dirty="0">
                <a:solidFill>
                  <a:schemeClr val="bg2"/>
                </a:solidFill>
                <a:latin typeface="メイリオ" panose="020B0604030504040204" pitchFamily="50" charset="-128"/>
                <a:ea typeface="メイリオ" panose="020B0604030504040204" pitchFamily="50" charset="-128"/>
              </a:rPr>
              <a:t>）</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6901295" y="5127637"/>
            <a:ext cx="4962524"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・セッションが終了すると、主催者にメールが届く</a:t>
            </a:r>
            <a:b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・再生ボタンで、録画内容を確認</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557045" y="5127637"/>
            <a:ext cx="4962525"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・右上のタブより研修の様子を録画</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・サーバー／ローカルの保存先選択</a:t>
            </a:r>
          </a:p>
        </p:txBody>
      </p:sp>
      <p:grpSp>
        <p:nvGrpSpPr>
          <p:cNvPr id="22" name="Group 5">
            <a:extLst>
              <a:ext uri="{FF2B5EF4-FFF2-40B4-BE49-F238E27FC236}">
                <a16:creationId xmlns:a16="http://schemas.microsoft.com/office/drawing/2014/main" id="{5E430665-EE0B-41CB-AC13-A024F45F5176}"/>
              </a:ext>
            </a:extLst>
          </p:cNvPr>
          <p:cNvGrpSpPr/>
          <p:nvPr/>
        </p:nvGrpSpPr>
        <p:grpSpPr>
          <a:xfrm>
            <a:off x="557044" y="1091682"/>
            <a:ext cx="3977634" cy="3937517"/>
            <a:chOff x="5195942" y="1249479"/>
            <a:chExt cx="3385616" cy="3431214"/>
          </a:xfrm>
          <a:effectLst>
            <a:outerShdw blurRad="50800" dist="38100" dir="2700000" algn="tl" rotWithShape="0">
              <a:prstClr val="black">
                <a:alpha val="40000"/>
              </a:prstClr>
            </a:outerShdw>
          </a:effectLst>
        </p:grpSpPr>
        <p:pic>
          <p:nvPicPr>
            <p:cNvPr id="34" name="Picture 6">
              <a:extLst>
                <a:ext uri="{FF2B5EF4-FFF2-40B4-BE49-F238E27FC236}">
                  <a16:creationId xmlns:a16="http://schemas.microsoft.com/office/drawing/2014/main" id="{44C52550-D648-4786-8150-FC28DE018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942" y="1249479"/>
              <a:ext cx="3385616" cy="496285"/>
            </a:xfrm>
            <a:prstGeom prst="rect">
              <a:avLst/>
            </a:prstGeom>
            <a:ln>
              <a:solidFill>
                <a:schemeClr val="bg2">
                  <a:lumMod val="85000"/>
                </a:schemeClr>
              </a:solidFill>
            </a:ln>
          </p:spPr>
        </p:pic>
        <p:pic>
          <p:nvPicPr>
            <p:cNvPr id="35" name="Picture 3">
              <a:extLst>
                <a:ext uri="{FF2B5EF4-FFF2-40B4-BE49-F238E27FC236}">
                  <a16:creationId xmlns:a16="http://schemas.microsoft.com/office/drawing/2014/main" id="{AED64B11-7784-4D58-970D-4B2821D7B7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2090" y="1821473"/>
              <a:ext cx="1949468" cy="2859220"/>
            </a:xfrm>
            <a:prstGeom prst="rect">
              <a:avLst/>
            </a:prstGeom>
            <a:ln>
              <a:solidFill>
                <a:schemeClr val="bg2">
                  <a:lumMod val="85000"/>
                </a:schemeClr>
              </a:solidFill>
            </a:ln>
            <a:extLst>
              <a:ext uri="{909E8E84-426E-40DD-AFC4-6F175D3DCCD1}">
                <a14:hiddenFill xmlns:a14="http://schemas.microsoft.com/office/drawing/2010/main">
                  <a:solidFill>
                    <a:schemeClr val="accent1"/>
                  </a:solidFill>
                </a14:hiddenFill>
              </a:ext>
            </a:extLst>
          </p:spPr>
        </p:pic>
        <p:sp>
          <p:nvSpPr>
            <p:cNvPr id="36" name="Oval 10">
              <a:extLst>
                <a:ext uri="{FF2B5EF4-FFF2-40B4-BE49-F238E27FC236}">
                  <a16:creationId xmlns:a16="http://schemas.microsoft.com/office/drawing/2014/main" id="{960045EA-CF03-4DD6-A451-491FF66DBC37}"/>
                </a:ext>
              </a:extLst>
            </p:cNvPr>
            <p:cNvSpPr/>
            <p:nvPr/>
          </p:nvSpPr>
          <p:spPr>
            <a:xfrm>
              <a:off x="7593847" y="1868051"/>
              <a:ext cx="359593" cy="370892"/>
            </a:xfrm>
            <a:prstGeom prst="ellipse">
              <a:avLst/>
            </a:prstGeom>
            <a:no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073"/>
                </a:solidFill>
                <a:effectLst/>
                <a:uLnTx/>
                <a:uFillTx/>
                <a:latin typeface="CiscoSansTT ExtraLight"/>
                <a:ea typeface="+mn-ea"/>
                <a:cs typeface="+mn-cs"/>
              </a:endParaRPr>
            </a:p>
          </p:txBody>
        </p:sp>
        <p:cxnSp>
          <p:nvCxnSpPr>
            <p:cNvPr id="37" name="Straight Arrow Connector 12">
              <a:extLst>
                <a:ext uri="{FF2B5EF4-FFF2-40B4-BE49-F238E27FC236}">
                  <a16:creationId xmlns:a16="http://schemas.microsoft.com/office/drawing/2014/main" id="{0C1AF91E-8B64-4B5C-B878-F1A059597D8A}"/>
                </a:ext>
              </a:extLst>
            </p:cNvPr>
            <p:cNvCxnSpPr>
              <a:stCxn id="36" idx="1"/>
            </p:cNvCxnSpPr>
            <p:nvPr/>
          </p:nvCxnSpPr>
          <p:spPr>
            <a:xfrm flipH="1" flipV="1">
              <a:off x="7181851" y="1614627"/>
              <a:ext cx="464657" cy="307740"/>
            </a:xfrm>
            <a:prstGeom prst="straightConnector1">
              <a:avLst/>
            </a:prstGeom>
            <a:ln w="12700">
              <a:solidFill>
                <a:schemeClr val="bg2">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1" name="四角形: 角を丸くする 40">
            <a:extLst>
              <a:ext uri="{FF2B5EF4-FFF2-40B4-BE49-F238E27FC236}">
                <a16:creationId xmlns:a16="http://schemas.microsoft.com/office/drawing/2014/main" id="{49D2546A-45DC-4CC4-BB83-CFAFB55536DE}"/>
              </a:ext>
            </a:extLst>
          </p:cNvPr>
          <p:cNvSpPr/>
          <p:nvPr/>
        </p:nvSpPr>
        <p:spPr>
          <a:xfrm>
            <a:off x="4146545" y="1348823"/>
            <a:ext cx="445006" cy="323775"/>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2" name="Oval 4">
            <a:extLst>
              <a:ext uri="{FF2B5EF4-FFF2-40B4-BE49-F238E27FC236}">
                <a16:creationId xmlns:a16="http://schemas.microsoft.com/office/drawing/2014/main" id="{3403785C-1341-4F3E-AE23-7C9C03A9A6BC}"/>
              </a:ext>
            </a:extLst>
          </p:cNvPr>
          <p:cNvSpPr>
            <a:spLocks noChangeAspect="1"/>
          </p:cNvSpPr>
          <p:nvPr/>
        </p:nvSpPr>
        <p:spPr>
          <a:xfrm>
            <a:off x="4388234" y="1944959"/>
            <a:ext cx="35992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3" name="Oval 4">
            <a:extLst>
              <a:ext uri="{FF2B5EF4-FFF2-40B4-BE49-F238E27FC236}">
                <a16:creationId xmlns:a16="http://schemas.microsoft.com/office/drawing/2014/main" id="{74BCA20E-743B-482E-8E67-0987CD31EE68}"/>
              </a:ext>
            </a:extLst>
          </p:cNvPr>
          <p:cNvSpPr>
            <a:spLocks noChangeAspect="1"/>
          </p:cNvSpPr>
          <p:nvPr/>
        </p:nvSpPr>
        <p:spPr>
          <a:xfrm>
            <a:off x="5374493" y="1012838"/>
            <a:ext cx="35992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7" name="四角形: 角を丸くする 26">
            <a:extLst>
              <a:ext uri="{FF2B5EF4-FFF2-40B4-BE49-F238E27FC236}">
                <a16:creationId xmlns:a16="http://schemas.microsoft.com/office/drawing/2014/main" id="{5105ED7C-E667-4B77-91CC-C0B4CC0D4355}"/>
              </a:ext>
            </a:extLst>
          </p:cNvPr>
          <p:cNvSpPr/>
          <p:nvPr/>
        </p:nvSpPr>
        <p:spPr>
          <a:xfrm>
            <a:off x="3317851" y="1776569"/>
            <a:ext cx="545908" cy="467513"/>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4" name="図 3">
            <a:extLst>
              <a:ext uri="{FF2B5EF4-FFF2-40B4-BE49-F238E27FC236}">
                <a16:creationId xmlns:a16="http://schemas.microsoft.com/office/drawing/2014/main" id="{F408B99A-2331-4DC3-AEB7-969D46630441}"/>
              </a:ext>
            </a:extLst>
          </p:cNvPr>
          <p:cNvPicPr>
            <a:picLocks noChangeAspect="1"/>
          </p:cNvPicPr>
          <p:nvPr/>
        </p:nvPicPr>
        <p:blipFill>
          <a:blip r:embed="rId5"/>
          <a:stretch>
            <a:fillRect/>
          </a:stretch>
        </p:blipFill>
        <p:spPr>
          <a:xfrm>
            <a:off x="8159377" y="2437729"/>
            <a:ext cx="2855109" cy="2526003"/>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9" name="Oval 4">
            <a:extLst>
              <a:ext uri="{FF2B5EF4-FFF2-40B4-BE49-F238E27FC236}">
                <a16:creationId xmlns:a16="http://schemas.microsoft.com/office/drawing/2014/main" id="{BCFFA5B1-2771-40FA-987E-AC60DDD9380B}"/>
              </a:ext>
            </a:extLst>
          </p:cNvPr>
          <p:cNvSpPr>
            <a:spLocks noChangeAspect="1"/>
          </p:cNvSpPr>
          <p:nvPr/>
        </p:nvSpPr>
        <p:spPr>
          <a:xfrm>
            <a:off x="9998657" y="2227149"/>
            <a:ext cx="35992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iscoSansTT ExtraLight"/>
                <a:ea typeface="+mn-ea"/>
                <a:cs typeface="+mn-cs"/>
              </a:rPr>
              <a:t>3</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38" name="四角形: 角を丸くする 37">
            <a:extLst>
              <a:ext uri="{FF2B5EF4-FFF2-40B4-BE49-F238E27FC236}">
                <a16:creationId xmlns:a16="http://schemas.microsoft.com/office/drawing/2014/main" id="{3B662CC3-D434-4743-9338-6E063C8E2F4D}"/>
              </a:ext>
            </a:extLst>
          </p:cNvPr>
          <p:cNvSpPr/>
          <p:nvPr/>
        </p:nvSpPr>
        <p:spPr>
          <a:xfrm>
            <a:off x="8334519" y="4114800"/>
            <a:ext cx="1033002" cy="340360"/>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10777201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138">
            <a:extLst>
              <a:ext uri="{FF2B5EF4-FFF2-40B4-BE49-F238E27FC236}">
                <a16:creationId xmlns:a16="http://schemas.microsoft.com/office/drawing/2014/main" id="{90DDB2D3-FC66-4D6E-BD2A-B0B4C634A4CC}"/>
              </a:ext>
            </a:extLst>
          </p:cNvPr>
          <p:cNvGrpSpPr>
            <a:grpSpLocks noChangeAspect="1"/>
          </p:cNvGrpSpPr>
          <p:nvPr/>
        </p:nvGrpSpPr>
        <p:grpSpPr>
          <a:xfrm>
            <a:off x="5653192" y="2601713"/>
            <a:ext cx="1061725" cy="450273"/>
            <a:chOff x="7413625" y="909638"/>
            <a:chExt cx="1167897" cy="495300"/>
          </a:xfrm>
        </p:grpSpPr>
        <p:sp>
          <p:nvSpPr>
            <p:cNvPr id="31" name="Freeform 56">
              <a:extLst>
                <a:ext uri="{FF2B5EF4-FFF2-40B4-BE49-F238E27FC236}">
                  <a16:creationId xmlns:a16="http://schemas.microsoft.com/office/drawing/2014/main" id="{A6636830-1374-489D-B9FC-864B6D9A0928}"/>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2" name="Freeform 57">
              <a:extLst>
                <a:ext uri="{FF2B5EF4-FFF2-40B4-BE49-F238E27FC236}">
                  <a16:creationId xmlns:a16="http://schemas.microsoft.com/office/drawing/2014/main" id="{8C46827F-D772-4798-B58D-D11A413DC333}"/>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3" name="Freeform 58">
              <a:extLst>
                <a:ext uri="{FF2B5EF4-FFF2-40B4-BE49-F238E27FC236}">
                  <a16:creationId xmlns:a16="http://schemas.microsoft.com/office/drawing/2014/main" id="{522FDD5B-083D-4533-B23B-EC02051FE9AC}"/>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8" name="Freeform 59">
              <a:extLst>
                <a:ext uri="{FF2B5EF4-FFF2-40B4-BE49-F238E27FC236}">
                  <a16:creationId xmlns:a16="http://schemas.microsoft.com/office/drawing/2014/main" id="{FB4B4000-A672-43A5-BED5-75F158E5E17D}"/>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9" name="Freeform 60">
              <a:extLst>
                <a:ext uri="{FF2B5EF4-FFF2-40B4-BE49-F238E27FC236}">
                  <a16:creationId xmlns:a16="http://schemas.microsoft.com/office/drawing/2014/main" id="{C9641348-1A52-438B-808B-5C3157FB1FD0}"/>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40" name="Freeform 61">
              <a:extLst>
                <a:ext uri="{FF2B5EF4-FFF2-40B4-BE49-F238E27FC236}">
                  <a16:creationId xmlns:a16="http://schemas.microsoft.com/office/drawing/2014/main" id="{54BF891B-7D4F-44E2-A761-91EDCE480F3E}"/>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54" name="Freeform 62">
              <a:extLst>
                <a:ext uri="{FF2B5EF4-FFF2-40B4-BE49-F238E27FC236}">
                  <a16:creationId xmlns:a16="http://schemas.microsoft.com/office/drawing/2014/main" id="{B746E5A8-9213-4D7E-8F36-671EBD6F894F}"/>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pic>
        <p:nvPicPr>
          <p:cNvPr id="4" name="図 3">
            <a:extLst>
              <a:ext uri="{FF2B5EF4-FFF2-40B4-BE49-F238E27FC236}">
                <a16:creationId xmlns:a16="http://schemas.microsoft.com/office/drawing/2014/main" id="{0F032F25-B645-498D-B015-126B6BE9D812}"/>
              </a:ext>
            </a:extLst>
          </p:cNvPr>
          <p:cNvPicPr>
            <a:picLocks noChangeAspect="1"/>
          </p:cNvPicPr>
          <p:nvPr/>
        </p:nvPicPr>
        <p:blipFill>
          <a:blip r:embed="rId2"/>
          <a:stretch>
            <a:fillRect/>
          </a:stretch>
        </p:blipFill>
        <p:spPr>
          <a:xfrm>
            <a:off x="388068" y="1399799"/>
            <a:ext cx="5446560" cy="3134530"/>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➎</a:t>
            </a:r>
            <a:r>
              <a:rPr lang="en-US" altLang="ja-JP" sz="2800" dirty="0">
                <a:solidFill>
                  <a:schemeClr val="bg2"/>
                </a:solidFill>
                <a:latin typeface="メイリオ" panose="020B0604030504040204" pitchFamily="50" charset="-128"/>
                <a:ea typeface="メイリオ" panose="020B0604030504040204" pitchFamily="50" charset="-128"/>
              </a:rPr>
              <a:t>-2</a:t>
            </a:r>
            <a:r>
              <a:rPr lang="ja-JP" altLang="en-US" sz="2800" dirty="0">
                <a:solidFill>
                  <a:schemeClr val="bg2"/>
                </a:solidFill>
                <a:latin typeface="メイリオ" panose="020B0604030504040204" pitchFamily="50" charset="-128"/>
                <a:ea typeface="メイリオ" panose="020B0604030504040204" pitchFamily="50" charset="-128"/>
              </a:rPr>
              <a:t> 研修を録画する（使い方</a:t>
            </a:r>
            <a:r>
              <a:rPr kumimoji="1" lang="ja-JP" altLang="en-US" sz="2800" dirty="0">
                <a:solidFill>
                  <a:schemeClr val="bg2"/>
                </a:solidFill>
                <a:latin typeface="メイリオ" panose="020B0604030504040204" pitchFamily="50" charset="-128"/>
                <a:ea typeface="メイリオ" panose="020B0604030504040204" pitchFamily="50" charset="-128"/>
              </a:rPr>
              <a:t>）</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6901295" y="5127637"/>
            <a:ext cx="4962524"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録画データのリンク先をメールで送信し、ストリーミング配信する</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557045" y="5127637"/>
            <a:ext cx="4962525"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マイトレーニング動画」から動画の</a:t>
            </a:r>
            <a:r>
              <a:rPr kumimoji="1" lang="en-US" altLang="ja-JP"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URL</a:t>
            </a: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及び配信方法を確認</a:t>
            </a:r>
            <a:endParaRPr kumimoji="1" lang="ja-JP" altLang="en-US" sz="1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10" name="図 9">
            <a:extLst>
              <a:ext uri="{FF2B5EF4-FFF2-40B4-BE49-F238E27FC236}">
                <a16:creationId xmlns:a16="http://schemas.microsoft.com/office/drawing/2014/main" id="{2F37C71A-5A71-465C-B560-E51B0381F0F0}"/>
              </a:ext>
            </a:extLst>
          </p:cNvPr>
          <p:cNvPicPr>
            <a:picLocks noChangeAspect="1"/>
          </p:cNvPicPr>
          <p:nvPr/>
        </p:nvPicPr>
        <p:blipFill>
          <a:blip r:embed="rId3"/>
          <a:stretch>
            <a:fillRect/>
          </a:stretch>
        </p:blipFill>
        <p:spPr>
          <a:xfrm>
            <a:off x="6739516" y="1399799"/>
            <a:ext cx="5205316" cy="3134101"/>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41" name="四角形: 角を丸くする 40">
            <a:extLst>
              <a:ext uri="{FF2B5EF4-FFF2-40B4-BE49-F238E27FC236}">
                <a16:creationId xmlns:a16="http://schemas.microsoft.com/office/drawing/2014/main" id="{49D2546A-45DC-4CC4-BB83-CFAFB55536DE}"/>
              </a:ext>
            </a:extLst>
          </p:cNvPr>
          <p:cNvSpPr/>
          <p:nvPr/>
        </p:nvSpPr>
        <p:spPr>
          <a:xfrm>
            <a:off x="1062643" y="2380273"/>
            <a:ext cx="1353072" cy="521756"/>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 name="四角形: 角を丸くする 41">
            <a:extLst>
              <a:ext uri="{FF2B5EF4-FFF2-40B4-BE49-F238E27FC236}">
                <a16:creationId xmlns:a16="http://schemas.microsoft.com/office/drawing/2014/main" id="{083F49D5-97C5-4293-A257-BED1A2B23DE2}"/>
              </a:ext>
            </a:extLst>
          </p:cNvPr>
          <p:cNvSpPr/>
          <p:nvPr/>
        </p:nvSpPr>
        <p:spPr>
          <a:xfrm>
            <a:off x="247168" y="3102618"/>
            <a:ext cx="815475" cy="219473"/>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0" name="四角形: 角を丸くする 19">
            <a:extLst>
              <a:ext uri="{FF2B5EF4-FFF2-40B4-BE49-F238E27FC236}">
                <a16:creationId xmlns:a16="http://schemas.microsoft.com/office/drawing/2014/main" id="{992D8D7D-BA5D-4C57-AE53-5CDC720D9C2B}"/>
              </a:ext>
            </a:extLst>
          </p:cNvPr>
          <p:cNvSpPr/>
          <p:nvPr/>
        </p:nvSpPr>
        <p:spPr>
          <a:xfrm>
            <a:off x="10192059" y="2847534"/>
            <a:ext cx="1919623" cy="1085115"/>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3" name="四角形: 角を丸くする 42">
            <a:extLst>
              <a:ext uri="{FF2B5EF4-FFF2-40B4-BE49-F238E27FC236}">
                <a16:creationId xmlns:a16="http://schemas.microsoft.com/office/drawing/2014/main" id="{A3600AE8-87A1-4B39-A310-D78B44AAEFCF}"/>
              </a:ext>
            </a:extLst>
          </p:cNvPr>
          <p:cNvSpPr/>
          <p:nvPr/>
        </p:nvSpPr>
        <p:spPr>
          <a:xfrm>
            <a:off x="7705797" y="2902028"/>
            <a:ext cx="1691442" cy="123817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2" name="Oval 4">
            <a:extLst>
              <a:ext uri="{FF2B5EF4-FFF2-40B4-BE49-F238E27FC236}">
                <a16:creationId xmlns:a16="http://schemas.microsoft.com/office/drawing/2014/main" id="{3403785C-1341-4F3E-AE23-7C9C03A9A6BC}"/>
              </a:ext>
            </a:extLst>
          </p:cNvPr>
          <p:cNvSpPr>
            <a:spLocks noChangeAspect="1"/>
          </p:cNvSpPr>
          <p:nvPr/>
        </p:nvSpPr>
        <p:spPr>
          <a:xfrm>
            <a:off x="2136318" y="2094631"/>
            <a:ext cx="35992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53" name="Oval 4">
            <a:extLst>
              <a:ext uri="{FF2B5EF4-FFF2-40B4-BE49-F238E27FC236}">
                <a16:creationId xmlns:a16="http://schemas.microsoft.com/office/drawing/2014/main" id="{74BCA20E-743B-482E-8E67-0987CD31EE68}"/>
              </a:ext>
            </a:extLst>
          </p:cNvPr>
          <p:cNvSpPr>
            <a:spLocks noChangeAspect="1"/>
          </p:cNvSpPr>
          <p:nvPr/>
        </p:nvSpPr>
        <p:spPr>
          <a:xfrm>
            <a:off x="9945636" y="2707346"/>
            <a:ext cx="35992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1" name="四角形: 角を丸くする 20">
            <a:extLst>
              <a:ext uri="{FF2B5EF4-FFF2-40B4-BE49-F238E27FC236}">
                <a16:creationId xmlns:a16="http://schemas.microsoft.com/office/drawing/2014/main" id="{B0A587C0-BA70-4E7B-A144-85BC65F2AA16}"/>
              </a:ext>
            </a:extLst>
          </p:cNvPr>
          <p:cNvSpPr/>
          <p:nvPr/>
        </p:nvSpPr>
        <p:spPr>
          <a:xfrm>
            <a:off x="4130872" y="1109973"/>
            <a:ext cx="1437467" cy="599024"/>
          </a:xfrm>
          <a:prstGeom prst="roundRect">
            <a:avLst/>
          </a:prstGeom>
          <a:solidFill>
            <a:schemeClr val="bg2">
              <a:lumMod val="95000"/>
            </a:schemeClr>
          </a:solidFill>
          <a:ln>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マイページ</a:t>
            </a:r>
          </a:p>
        </p:txBody>
      </p:sp>
    </p:spTree>
    <p:extLst>
      <p:ext uri="{BB962C8B-B14F-4D97-AF65-F5344CB8AC3E}">
        <p14:creationId xmlns:p14="http://schemas.microsoft.com/office/powerpoint/2010/main" val="1877720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a:t>
            </a:r>
            <a:r>
              <a:rPr lang="ja-JP" altLang="en-US" sz="2800" dirty="0">
                <a:solidFill>
                  <a:schemeClr val="bg2"/>
                </a:solidFill>
                <a:latin typeface="メイリオ" panose="020B0604030504040204" pitchFamily="50" charset="-128"/>
                <a:ea typeface="メイリオ" panose="020B0604030504040204" pitchFamily="50" charset="-128"/>
              </a:rPr>
              <a:t>❻</a:t>
            </a:r>
            <a:r>
              <a:rPr kumimoji="1" lang="ja-JP" altLang="en-US" sz="2800" dirty="0">
                <a:solidFill>
                  <a:schemeClr val="bg2"/>
                </a:solidFill>
                <a:latin typeface="メイリオ" panose="020B0604030504040204" pitchFamily="50" charset="-128"/>
                <a:ea typeface="メイリオ" panose="020B0604030504040204" pitchFamily="50" charset="-128"/>
              </a:rPr>
              <a:t> トレーニング中の質疑応答（機能）</a:t>
            </a:r>
          </a:p>
        </p:txBody>
      </p:sp>
      <p:sp>
        <p:nvSpPr>
          <p:cNvPr id="3" name="テキスト ボックス 2"/>
          <p:cNvSpPr txBox="1"/>
          <p:nvPr/>
        </p:nvSpPr>
        <p:spPr>
          <a:xfrm>
            <a:off x="367851" y="1275793"/>
            <a:ext cx="11595116" cy="42056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133"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音声だけでなく、スレッド表示の</a:t>
            </a:r>
            <a:r>
              <a:rPr kumimoji="1" lang="en-US" altLang="ja-JP" sz="2133"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Q&amp;A</a:t>
            </a:r>
            <a:r>
              <a:rPr kumimoji="1" lang="ja-JP" altLang="en-US" sz="2133"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ツールを用意。トレーニング中でも質疑応答可能。</a:t>
            </a:r>
          </a:p>
        </p:txBody>
      </p:sp>
      <p:sp>
        <p:nvSpPr>
          <p:cNvPr id="10" name="角丸四角形 9"/>
          <p:cNvSpPr/>
          <p:nvPr/>
        </p:nvSpPr>
        <p:spPr>
          <a:xfrm>
            <a:off x="5963920" y="5342926"/>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いつでも他の受講者を気にせず質問でき、活発な質疑応答が見込めます。また、内容を保存することで後程確認する事も可能です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165409" y="2357401"/>
            <a:ext cx="5684469" cy="2542255"/>
            <a:chOff x="6165409" y="2344357"/>
            <a:chExt cx="5684469" cy="2542255"/>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344357"/>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受講者が気軽に質問できる環境</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682450"/>
              <a:ext cx="5456344" cy="625812"/>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・声を出さずに気軽に質問できる。</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・質問、回答を他の受講者に表示しないプライベートモード有</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8AA894EE-4317-4AC2-9BFA-5BF4720C73AA}"/>
                </a:ext>
              </a:extLst>
            </p:cNvPr>
            <p:cNvSpPr txBox="1"/>
            <p:nvPr/>
          </p:nvSpPr>
          <p:spPr>
            <a:xfrm>
              <a:off x="6487620" y="3599199"/>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運営側にも嬉しい機能</a:t>
              </a:r>
              <a:endParaRPr kumimoji="1" lang="en-US" altLang="ja-JP"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35E50828-3856-4E90-A458-8CE09EE33EDD}"/>
                </a:ext>
              </a:extLst>
            </p:cNvPr>
            <p:cNvSpPr txBox="1"/>
            <p:nvPr/>
          </p:nvSpPr>
          <p:spPr>
            <a:xfrm>
              <a:off x="6422109" y="3942764"/>
              <a:ext cx="5336045" cy="943848"/>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・スレッド式なので、質問／回答も整理し易い</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・パネリスト内で担当者をアサインも可能</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・フィルタを利用し未回答分のみ表示</a:t>
              </a:r>
            </a:p>
          </p:txBody>
        </p:sp>
        <p:pic>
          <p:nvPicPr>
            <p:cNvPr id="19" name="Picture 2">
              <a:extLst>
                <a:ext uri="{FF2B5EF4-FFF2-40B4-BE49-F238E27FC236}">
                  <a16:creationId xmlns:a16="http://schemas.microsoft.com/office/drawing/2014/main" id="{856871F5-3F12-4114-872C-F8839CD0D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302" y="3595298"/>
              <a:ext cx="294799" cy="294799"/>
            </a:xfrm>
            <a:prstGeom prst="rect">
              <a:avLst/>
            </a:prstGeom>
          </p:spPr>
        </p:pic>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2378857"/>
              <a:ext cx="294799" cy="294799"/>
            </a:xfrm>
            <a:prstGeom prst="rect">
              <a:avLst/>
            </a:prstGeom>
          </p:spPr>
        </p:pic>
      </p:grpSp>
      <p:pic>
        <p:nvPicPr>
          <p:cNvPr id="22" name="Picture 21">
            <a:extLst>
              <a:ext uri="{FF2B5EF4-FFF2-40B4-BE49-F238E27FC236}">
                <a16:creationId xmlns:a16="http://schemas.microsoft.com/office/drawing/2014/main" id="{6DFA7765-0A1C-4EA1-9CDE-E2F5119123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8122" y="2109904"/>
            <a:ext cx="4105833" cy="2332921"/>
          </a:xfrm>
          <a:prstGeom prst="rect">
            <a:avLst/>
          </a:prstGeom>
        </p:spPr>
      </p:pic>
      <p:grpSp>
        <p:nvGrpSpPr>
          <p:cNvPr id="23" name="Group 12">
            <a:extLst>
              <a:ext uri="{FF2B5EF4-FFF2-40B4-BE49-F238E27FC236}">
                <a16:creationId xmlns:a16="http://schemas.microsoft.com/office/drawing/2014/main" id="{FFEF6209-05FF-44C4-8CA0-5A1DCA8DCBA9}"/>
              </a:ext>
            </a:extLst>
          </p:cNvPr>
          <p:cNvGrpSpPr/>
          <p:nvPr/>
        </p:nvGrpSpPr>
        <p:grpSpPr>
          <a:xfrm>
            <a:off x="3139337" y="4043859"/>
            <a:ext cx="2066925" cy="1778628"/>
            <a:chOff x="5112652" y="1266166"/>
            <a:chExt cx="3491597" cy="3326772"/>
          </a:xfrm>
        </p:grpSpPr>
        <p:pic>
          <p:nvPicPr>
            <p:cNvPr id="24" name="Picture 2">
              <a:extLst>
                <a:ext uri="{FF2B5EF4-FFF2-40B4-BE49-F238E27FC236}">
                  <a16:creationId xmlns:a16="http://schemas.microsoft.com/office/drawing/2014/main" id="{0240C639-6C0F-40D7-8E5F-8B5FE76112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2652" y="1266166"/>
              <a:ext cx="2504675" cy="2003740"/>
            </a:xfrm>
            <a:prstGeom prst="rect">
              <a:avLst/>
            </a:prstGeom>
            <a:ln>
              <a:solidFill>
                <a:schemeClr val="accent4"/>
              </a:solidFill>
            </a:ln>
            <a:extLst>
              <a:ext uri="{909E8E84-426E-40DD-AFC4-6F175D3DCCD1}">
                <a14:hiddenFill xmlns:a14="http://schemas.microsoft.com/office/drawing/2010/main">
                  <a:solidFill>
                    <a:schemeClr val="accent1"/>
                  </a:solidFill>
                </a14:hiddenFill>
              </a:ext>
            </a:extLst>
          </p:spPr>
        </p:pic>
        <p:pic>
          <p:nvPicPr>
            <p:cNvPr id="25" name="Picture 16">
              <a:extLst>
                <a:ext uri="{FF2B5EF4-FFF2-40B4-BE49-F238E27FC236}">
                  <a16:creationId xmlns:a16="http://schemas.microsoft.com/office/drawing/2014/main" id="{40E6E5D8-2A4E-4BB8-9A75-60BF6DB091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6301" y="2925596"/>
              <a:ext cx="2319779" cy="1667342"/>
            </a:xfrm>
            <a:prstGeom prst="rect">
              <a:avLst/>
            </a:prstGeom>
            <a:ln>
              <a:solidFill>
                <a:schemeClr val="accent4"/>
              </a:solidFill>
            </a:ln>
          </p:spPr>
        </p:pic>
        <p:pic>
          <p:nvPicPr>
            <p:cNvPr id="26" name="Picture 17">
              <a:extLst>
                <a:ext uri="{FF2B5EF4-FFF2-40B4-BE49-F238E27FC236}">
                  <a16:creationId xmlns:a16="http://schemas.microsoft.com/office/drawing/2014/main" id="{054EA83E-BC6A-4995-937D-A9EC9293A9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7136" y="1817022"/>
              <a:ext cx="1457113" cy="1308428"/>
            </a:xfrm>
            <a:prstGeom prst="rect">
              <a:avLst/>
            </a:prstGeom>
            <a:ln>
              <a:solidFill>
                <a:schemeClr val="accent4"/>
              </a:solidFill>
            </a:ln>
          </p:spPr>
        </p:pic>
      </p:grpSp>
    </p:spTree>
    <p:extLst>
      <p:ext uri="{BB962C8B-B14F-4D97-AF65-F5344CB8AC3E}">
        <p14:creationId xmlns:p14="http://schemas.microsoft.com/office/powerpoint/2010/main" val="36529187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80D149-C721-4296-B3E4-F0614E35947F}"/>
              </a:ext>
            </a:extLst>
          </p:cNvPr>
          <p:cNvPicPr>
            <a:picLocks noChangeAspect="1"/>
          </p:cNvPicPr>
          <p:nvPr/>
        </p:nvPicPr>
        <p:blipFill>
          <a:blip r:embed="rId2"/>
          <a:stretch>
            <a:fillRect/>
          </a:stretch>
        </p:blipFill>
        <p:spPr>
          <a:xfrm>
            <a:off x="888514" y="1052641"/>
            <a:ext cx="3950186" cy="4060347"/>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➏ トレーニング中の質疑応答（</a:t>
            </a:r>
            <a:r>
              <a:rPr kumimoji="1" lang="ja-JP" altLang="en-US" sz="2800" dirty="0">
                <a:solidFill>
                  <a:schemeClr val="bg2"/>
                </a:solidFill>
                <a:latin typeface="メイリオ" panose="020B0604030504040204" pitchFamily="50" charset="-128"/>
                <a:ea typeface="メイリオ" panose="020B0604030504040204" pitchFamily="50" charset="-128"/>
              </a:rPr>
              <a:t>使い方）</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スレッド式なので、質問も整理し易い</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24" name="四角形: 角を丸くする 23">
            <a:extLst>
              <a:ext uri="{FF2B5EF4-FFF2-40B4-BE49-F238E27FC236}">
                <a16:creationId xmlns:a16="http://schemas.microsoft.com/office/drawing/2014/main" id="{674B4223-B907-44FF-B16A-DBCD49376213}"/>
              </a:ext>
            </a:extLst>
          </p:cNvPr>
          <p:cNvSpPr/>
          <p:nvPr/>
        </p:nvSpPr>
        <p:spPr>
          <a:xfrm>
            <a:off x="2584996" y="4295088"/>
            <a:ext cx="2413724" cy="79730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2546366" y="1859176"/>
            <a:ext cx="2680954" cy="438046"/>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9" name="四角形: 角を丸くする 28">
            <a:extLst>
              <a:ext uri="{FF2B5EF4-FFF2-40B4-BE49-F238E27FC236}">
                <a16:creationId xmlns:a16="http://schemas.microsoft.com/office/drawing/2014/main" id="{304639A9-C03B-47A0-9217-E2A6481D34B9}"/>
              </a:ext>
            </a:extLst>
          </p:cNvPr>
          <p:cNvSpPr/>
          <p:nvPr/>
        </p:nvSpPr>
        <p:spPr>
          <a:xfrm>
            <a:off x="4551680" y="1262328"/>
            <a:ext cx="357136" cy="363272"/>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0" name="四角形: 角を丸くする 29">
            <a:extLst>
              <a:ext uri="{FF2B5EF4-FFF2-40B4-BE49-F238E27FC236}">
                <a16:creationId xmlns:a16="http://schemas.microsoft.com/office/drawing/2014/main" id="{FAB2062B-7F11-45EE-A8C1-AD33BC955970}"/>
              </a:ext>
            </a:extLst>
          </p:cNvPr>
          <p:cNvSpPr/>
          <p:nvPr/>
        </p:nvSpPr>
        <p:spPr>
          <a:xfrm>
            <a:off x="6543909" y="122694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このツールバーから、</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Q&amp;A</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機能を表示</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Q&amp;A</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以外にも「投票」ツール有</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31" name="四角形: 角を丸くする 30">
            <a:extLst>
              <a:ext uri="{FF2B5EF4-FFF2-40B4-BE49-F238E27FC236}">
                <a16:creationId xmlns:a16="http://schemas.microsoft.com/office/drawing/2014/main" id="{B5AC8D01-16F9-43B6-9388-741BADF691E7}"/>
              </a:ext>
            </a:extLst>
          </p:cNvPr>
          <p:cNvSpPr/>
          <p:nvPr/>
        </p:nvSpPr>
        <p:spPr>
          <a:xfrm>
            <a:off x="6543908" y="24766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「全員発信、特定の回答者のみ、未回答」等</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フィルター機能もあり、質問の整理が簡単</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32" name="四角形: 角を丸くする 31">
            <a:extLst>
              <a:ext uri="{FF2B5EF4-FFF2-40B4-BE49-F238E27FC236}">
                <a16:creationId xmlns:a16="http://schemas.microsoft.com/office/drawing/2014/main" id="{56C7ADC6-892C-41D8-96FB-C76A545B4D97}"/>
              </a:ext>
            </a:extLst>
          </p:cNvPr>
          <p:cNvSpPr/>
          <p:nvPr/>
        </p:nvSpPr>
        <p:spPr>
          <a:xfrm>
            <a:off x="6543908" y="429508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全員</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or</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個別（プライベート）回答も選択できる</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512AE736-E10E-442B-96F1-A627C6D52A79}"/>
              </a:ext>
            </a:extLst>
          </p:cNvPr>
          <p:cNvCxnSpPr>
            <a:cxnSpLocks/>
            <a:endCxn id="29" idx="3"/>
          </p:cNvCxnSpPr>
          <p:nvPr/>
        </p:nvCxnSpPr>
        <p:spPr>
          <a:xfrm flipH="1">
            <a:off x="4908816" y="1443964"/>
            <a:ext cx="16350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B4199AA-CE86-4E6C-85AB-A35DEEDAD966}"/>
              </a:ext>
            </a:extLst>
          </p:cNvPr>
          <p:cNvCxnSpPr>
            <a:cxnSpLocks/>
            <a:stCxn id="31" idx="1"/>
          </p:cNvCxnSpPr>
          <p:nvPr/>
        </p:nvCxnSpPr>
        <p:spPr>
          <a:xfrm flipH="1" flipV="1">
            <a:off x="5227320" y="2257826"/>
            <a:ext cx="1316588" cy="6174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6A4307B-847E-4154-9638-5224418D010D}"/>
              </a:ext>
            </a:extLst>
          </p:cNvPr>
          <p:cNvCxnSpPr>
            <a:cxnSpLocks/>
            <a:stCxn id="32" idx="1"/>
          </p:cNvCxnSpPr>
          <p:nvPr/>
        </p:nvCxnSpPr>
        <p:spPr>
          <a:xfrm flipH="1" flipV="1">
            <a:off x="4998720" y="4633775"/>
            <a:ext cx="1545188" cy="599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4">
            <a:extLst>
              <a:ext uri="{FF2B5EF4-FFF2-40B4-BE49-F238E27FC236}">
                <a16:creationId xmlns:a16="http://schemas.microsoft.com/office/drawing/2014/main" id="{822C7F27-B9BA-4942-A672-08ECB008F8CB}"/>
              </a:ext>
            </a:extLst>
          </p:cNvPr>
          <p:cNvSpPr>
            <a:spLocks noChangeAspect="1"/>
          </p:cNvSpPr>
          <p:nvPr/>
        </p:nvSpPr>
        <p:spPr>
          <a:xfrm>
            <a:off x="4971434" y="1028753"/>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5" name="Oval 4">
            <a:extLst>
              <a:ext uri="{FF2B5EF4-FFF2-40B4-BE49-F238E27FC236}">
                <a16:creationId xmlns:a16="http://schemas.microsoft.com/office/drawing/2014/main" id="{0F745A8D-3FBD-408D-A1DE-3A5675174EB0}"/>
              </a:ext>
            </a:extLst>
          </p:cNvPr>
          <p:cNvSpPr>
            <a:spLocks noChangeAspect="1"/>
          </p:cNvSpPr>
          <p:nvPr/>
        </p:nvSpPr>
        <p:spPr>
          <a:xfrm>
            <a:off x="2099373" y="1664494"/>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6" name="Oval 4">
            <a:extLst>
              <a:ext uri="{FF2B5EF4-FFF2-40B4-BE49-F238E27FC236}">
                <a16:creationId xmlns:a16="http://schemas.microsoft.com/office/drawing/2014/main" id="{B4E62FC6-056D-445D-AFEC-40938BBB3226}"/>
              </a:ext>
            </a:extLst>
          </p:cNvPr>
          <p:cNvSpPr>
            <a:spLocks noChangeAspect="1"/>
          </p:cNvSpPr>
          <p:nvPr/>
        </p:nvSpPr>
        <p:spPr>
          <a:xfrm>
            <a:off x="2199722" y="4136248"/>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3</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Tree>
    <p:extLst>
      <p:ext uri="{BB962C8B-B14F-4D97-AF65-F5344CB8AC3E}">
        <p14:creationId xmlns:p14="http://schemas.microsoft.com/office/powerpoint/2010/main" val="157312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0405FE-22D4-2744-88C2-D25AAA420433}"/>
              </a:ext>
            </a:extLst>
          </p:cNvPr>
          <p:cNvSpPr/>
          <p:nvPr/>
        </p:nvSpPr>
        <p:spPr>
          <a:xfrm>
            <a:off x="14515" y="0"/>
            <a:ext cx="12192000" cy="975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15" name="Title 19">
            <a:extLst>
              <a:ext uri="{FF2B5EF4-FFF2-40B4-BE49-F238E27FC236}">
                <a16:creationId xmlns:a16="http://schemas.microsoft.com/office/drawing/2014/main" id="{9FE83AD5-EDA6-3B45-9E6D-573B6DE5D71E}"/>
              </a:ext>
            </a:extLst>
          </p:cNvPr>
          <p:cNvSpPr txBox="1">
            <a:spLocks/>
          </p:cNvSpPr>
          <p:nvPr/>
        </p:nvSpPr>
        <p:spPr>
          <a:xfrm>
            <a:off x="289081" y="330500"/>
            <a:ext cx="11436194" cy="975360"/>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lang="ja-JP" altLang="en-US" sz="3733" dirty="0">
                <a:solidFill>
                  <a:srgbClr val="FFFFFF"/>
                </a:solidFill>
                <a:latin typeface="Yu Gothic UI" panose="020B0500000000000000" pitchFamily="50" charset="-128"/>
                <a:ea typeface="Yu Gothic UI" panose="020B0500000000000000" pitchFamily="50" charset="-128"/>
              </a:rPr>
              <a:t>いま、最も売れている組み合わせ</a:t>
            </a:r>
            <a:endParaRPr kumimoji="1" lang="en-SG" sz="3733"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Thin" charset="0"/>
            </a:endParaRPr>
          </a:p>
        </p:txBody>
      </p:sp>
      <p:pic>
        <p:nvPicPr>
          <p:cNvPr id="6" name="図 1">
            <a:extLst>
              <a:ext uri="{FF2B5EF4-FFF2-40B4-BE49-F238E27FC236}">
                <a16:creationId xmlns:a16="http://schemas.microsoft.com/office/drawing/2014/main" id="{2ACE4983-AB32-42F9-AC47-1164BE4008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05989" y="1316320"/>
            <a:ext cx="4896843" cy="1257296"/>
          </a:xfrm>
          <a:prstGeom prst="rect">
            <a:avLst/>
          </a:prstGeom>
        </p:spPr>
      </p:pic>
      <p:pic>
        <p:nvPicPr>
          <p:cNvPr id="60" name="Graphic 59" descr="Add">
            <a:extLst>
              <a:ext uri="{FF2B5EF4-FFF2-40B4-BE49-F238E27FC236}">
                <a16:creationId xmlns:a16="http://schemas.microsoft.com/office/drawing/2014/main" id="{646B62C4-97BF-430B-850F-336AA93C18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2686218"/>
            <a:ext cx="665252" cy="665252"/>
          </a:xfrm>
          <a:prstGeom prst="rect">
            <a:avLst/>
          </a:prstGeom>
        </p:spPr>
      </p:pic>
      <p:pic>
        <p:nvPicPr>
          <p:cNvPr id="64" name="Picture 63">
            <a:extLst>
              <a:ext uri="{FF2B5EF4-FFF2-40B4-BE49-F238E27FC236}">
                <a16:creationId xmlns:a16="http://schemas.microsoft.com/office/drawing/2014/main" id="{FBE1F9E3-605D-4E79-8AB0-7D0DCEEF7072}"/>
              </a:ext>
            </a:extLst>
          </p:cNvPr>
          <p:cNvPicPr>
            <a:picLocks noChangeAspect="1"/>
          </p:cNvPicPr>
          <p:nvPr/>
        </p:nvPicPr>
        <p:blipFill>
          <a:blip r:embed="rId5"/>
          <a:stretch>
            <a:fillRect/>
          </a:stretch>
        </p:blipFill>
        <p:spPr>
          <a:xfrm>
            <a:off x="3236359" y="3499507"/>
            <a:ext cx="6241405" cy="2919633"/>
          </a:xfrm>
          <a:prstGeom prst="rect">
            <a:avLst/>
          </a:prstGeom>
        </p:spPr>
      </p:pic>
    </p:spTree>
    <p:extLst>
      <p:ext uri="{BB962C8B-B14F-4D97-AF65-F5344CB8AC3E}">
        <p14:creationId xmlns:p14="http://schemas.microsoft.com/office/powerpoint/2010/main" val="1416261702"/>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❼ 受講者からフィードバックをもらう（機能）</a:t>
            </a:r>
          </a:p>
        </p:txBody>
      </p:sp>
      <p:sp>
        <p:nvSpPr>
          <p:cNvPr id="3" name="テキスト ボックス 2"/>
          <p:cNvSpPr txBox="1"/>
          <p:nvPr/>
        </p:nvSpPr>
        <p:spPr>
          <a:xfrm>
            <a:off x="367851" y="1275793"/>
            <a:ext cx="11595116"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トレーニング中に受講者の反応をリアルタイムで確認することができます。</a:t>
            </a:r>
          </a:p>
        </p:txBody>
      </p:sp>
      <p:sp>
        <p:nvSpPr>
          <p:cNvPr id="10" name="角丸四角形 9"/>
          <p:cNvSpPr/>
          <p:nvPr/>
        </p:nvSpPr>
        <p:spPr>
          <a:xfrm>
            <a:off x="5963920" y="5510878"/>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受講者の状態をリアルタイムで確認し、フィードバックを集めながらトレーニングを実施できます。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165409" y="1939077"/>
            <a:ext cx="5592745" cy="3195792"/>
            <a:chOff x="6165409" y="1926033"/>
            <a:chExt cx="5592745" cy="3195792"/>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1926033"/>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挙手ボタン</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・オンライントレーニングでも挙手をとることができます。また、その順番も確認可能です。</a:t>
              </a:r>
            </a:p>
          </p:txBody>
        </p:sp>
        <p:sp>
          <p:nvSpPr>
            <p:cNvPr id="13" name="テキスト ボックス 12">
              <a:extLst>
                <a:ext uri="{FF2B5EF4-FFF2-40B4-BE49-F238E27FC236}">
                  <a16:creationId xmlns:a16="http://schemas.microsoft.com/office/drawing/2014/main" id="{8AA894EE-4317-4AC2-9BFA-5BF4720C73AA}"/>
                </a:ext>
              </a:extLst>
            </p:cNvPr>
            <p:cNvSpPr txBox="1"/>
            <p:nvPr/>
          </p:nvSpPr>
          <p:spPr>
            <a:xfrm>
              <a:off x="6431634" y="3166808"/>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フィードバックボタン</a:t>
              </a:r>
            </a:p>
          </p:txBody>
        </p:sp>
        <p:sp>
          <p:nvSpPr>
            <p:cNvPr id="15" name="テキスト ボックス 14">
              <a:extLst>
                <a:ext uri="{FF2B5EF4-FFF2-40B4-BE49-F238E27FC236}">
                  <a16:creationId xmlns:a16="http://schemas.microsoft.com/office/drawing/2014/main" id="{35E50828-3856-4E90-A458-8CE09EE33EDD}"/>
                </a:ext>
              </a:extLst>
            </p:cNvPr>
            <p:cNvSpPr txBox="1"/>
            <p:nvPr/>
          </p:nvSpPr>
          <p:spPr>
            <a:xfrm>
              <a:off x="6422109" y="3501042"/>
              <a:ext cx="5336045"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・受講者がアイコンを使ってトレーニングペースへのコメントをしたり、アイコンを使って自身の感想を伝えることができます</a:t>
              </a:r>
            </a:p>
          </p:txBody>
        </p:sp>
        <p:sp>
          <p:nvSpPr>
            <p:cNvPr id="16" name="テキスト ボックス 15">
              <a:extLst>
                <a:ext uri="{FF2B5EF4-FFF2-40B4-BE49-F238E27FC236}">
                  <a16:creationId xmlns:a16="http://schemas.microsoft.com/office/drawing/2014/main" id="{3DD7D893-5B46-457D-A48B-55B5D3A1EE30}"/>
                </a:ext>
              </a:extLst>
            </p:cNvPr>
            <p:cNvSpPr txBox="1"/>
            <p:nvPr/>
          </p:nvSpPr>
          <p:spPr>
            <a:xfrm>
              <a:off x="6431634" y="4267575"/>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関心度の確認</a:t>
              </a:r>
            </a:p>
          </p:txBody>
        </p:sp>
        <p:sp>
          <p:nvSpPr>
            <p:cNvPr id="17" name="テキスト ボックス 16">
              <a:extLst>
                <a:ext uri="{FF2B5EF4-FFF2-40B4-BE49-F238E27FC236}">
                  <a16:creationId xmlns:a16="http://schemas.microsoft.com/office/drawing/2014/main" id="{8F0DB6CB-5A9A-4673-83CE-20B0BB1F0FFE}"/>
                </a:ext>
              </a:extLst>
            </p:cNvPr>
            <p:cNvSpPr txBox="1"/>
            <p:nvPr/>
          </p:nvSpPr>
          <p:spPr>
            <a:xfrm>
              <a:off x="6393534" y="4660160"/>
              <a:ext cx="5265066"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・受講者がきちんとトレーニングを聞いているかを確認することができます。また、その数を確認することも可能です。</a:t>
              </a:r>
            </a:p>
          </p:txBody>
        </p:sp>
        <p:pic>
          <p:nvPicPr>
            <p:cNvPr id="18" name="Picture 2">
              <a:extLst>
                <a:ext uri="{FF2B5EF4-FFF2-40B4-BE49-F238E27FC236}">
                  <a16:creationId xmlns:a16="http://schemas.microsoft.com/office/drawing/2014/main" id="{15387646-5628-427F-AD0E-F50304FC8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10" y="4264898"/>
              <a:ext cx="294799" cy="294799"/>
            </a:xfrm>
            <a:prstGeom prst="rect">
              <a:avLst/>
            </a:prstGeom>
          </p:spPr>
        </p:pic>
        <p:pic>
          <p:nvPicPr>
            <p:cNvPr id="19" name="Picture 2">
              <a:extLst>
                <a:ext uri="{FF2B5EF4-FFF2-40B4-BE49-F238E27FC236}">
                  <a16:creationId xmlns:a16="http://schemas.microsoft.com/office/drawing/2014/main" id="{856871F5-3F12-4114-872C-F8839CD0D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302" y="3190897"/>
              <a:ext cx="294799" cy="294799"/>
            </a:xfrm>
            <a:prstGeom prst="rect">
              <a:avLst/>
            </a:prstGeom>
          </p:spPr>
        </p:pic>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41871"/>
              <a:ext cx="294799" cy="294799"/>
            </a:xfrm>
            <a:prstGeom prst="rect">
              <a:avLst/>
            </a:prstGeom>
          </p:spPr>
        </p:pic>
      </p:grpSp>
      <p:pic>
        <p:nvPicPr>
          <p:cNvPr id="21" name="Picture 3" descr="Y:\Administration\Team Member Files\Martin\Downloads\KO18531s.jpeg">
            <a:extLst>
              <a:ext uri="{FF2B5EF4-FFF2-40B4-BE49-F238E27FC236}">
                <a16:creationId xmlns:a16="http://schemas.microsoft.com/office/drawing/2014/main" id="{50A338D3-0126-4033-97A0-99D9A5190FD0}"/>
              </a:ext>
            </a:extLst>
          </p:cNvPr>
          <p:cNvPicPr>
            <a:picLocks noChangeAspect="1" noChangeArrowheads="1"/>
          </p:cNvPicPr>
          <p:nvPr/>
        </p:nvPicPr>
        <p:blipFill>
          <a:blip r:embed="rId3" cstate="print"/>
          <a:srcRect/>
          <a:stretch>
            <a:fillRect/>
          </a:stretch>
        </p:blipFill>
        <p:spPr bwMode="auto">
          <a:xfrm>
            <a:off x="741399" y="2062640"/>
            <a:ext cx="4557275" cy="3266531"/>
          </a:xfrm>
          <a:prstGeom prst="rect">
            <a:avLst/>
          </a:prstGeom>
          <a:noFill/>
        </p:spPr>
      </p:pic>
    </p:spTree>
    <p:extLst>
      <p:ext uri="{BB962C8B-B14F-4D97-AF65-F5344CB8AC3E}">
        <p14:creationId xmlns:p14="http://schemas.microsoft.com/office/powerpoint/2010/main" val="37407478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a:extLst>
              <a:ext uri="{FF2B5EF4-FFF2-40B4-BE49-F238E27FC236}">
                <a16:creationId xmlns:a16="http://schemas.microsoft.com/office/drawing/2014/main" id="{982290E6-3679-4F55-B953-D013EEDABA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8081" y="1311717"/>
            <a:ext cx="5793064" cy="4541705"/>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❼ 受講者からフィードバックをもらう（</a:t>
            </a:r>
            <a:r>
              <a:rPr kumimoji="1" lang="ja-JP" altLang="en-US" sz="2800" dirty="0">
                <a:solidFill>
                  <a:schemeClr val="bg2"/>
                </a:solidFill>
                <a:latin typeface="メイリオ" panose="020B0604030504040204" pitchFamily="50" charset="-128"/>
                <a:ea typeface="メイリオ" panose="020B0604030504040204" pitchFamily="50" charset="-128"/>
              </a:rPr>
              <a:t>使い方）</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6705892" y="1311717"/>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挙手／チェック／スピードの希望／絵文字</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など様々なステータスの表現が可能</a:t>
            </a:r>
          </a:p>
        </p:txBody>
      </p:sp>
      <p:sp>
        <p:nvSpPr>
          <p:cNvPr id="24" name="四角形: 角を丸くする 23">
            <a:extLst>
              <a:ext uri="{FF2B5EF4-FFF2-40B4-BE49-F238E27FC236}">
                <a16:creationId xmlns:a16="http://schemas.microsoft.com/office/drawing/2014/main" id="{674B4223-B907-44FF-B16A-DBCD49376213}"/>
              </a:ext>
            </a:extLst>
          </p:cNvPr>
          <p:cNvSpPr/>
          <p:nvPr/>
        </p:nvSpPr>
        <p:spPr>
          <a:xfrm>
            <a:off x="153537" y="5071575"/>
            <a:ext cx="3214695" cy="920749"/>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5" name="四角形: 角を丸くする 24">
            <a:extLst>
              <a:ext uri="{FF2B5EF4-FFF2-40B4-BE49-F238E27FC236}">
                <a16:creationId xmlns:a16="http://schemas.microsoft.com/office/drawing/2014/main" id="{91F91BC4-EB92-4AC6-8A14-865A755F0375}"/>
              </a:ext>
            </a:extLst>
          </p:cNvPr>
          <p:cNvSpPr/>
          <p:nvPr/>
        </p:nvSpPr>
        <p:spPr>
          <a:xfrm>
            <a:off x="3744301" y="3128468"/>
            <a:ext cx="2115556" cy="2126438"/>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4708961" y="5292855"/>
            <a:ext cx="1807585" cy="637745"/>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0" name="四角形: 角を丸くする 29">
            <a:extLst>
              <a:ext uri="{FF2B5EF4-FFF2-40B4-BE49-F238E27FC236}">
                <a16:creationId xmlns:a16="http://schemas.microsoft.com/office/drawing/2014/main" id="{60FFEA27-9D9E-4619-95C3-D4184CD8D5ED}"/>
              </a:ext>
            </a:extLst>
          </p:cNvPr>
          <p:cNvSpPr/>
          <p:nvPr/>
        </p:nvSpPr>
        <p:spPr>
          <a:xfrm>
            <a:off x="6691337" y="2331167"/>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主催者は一覧で主催者のステータスを把握</a:t>
            </a:r>
          </a:p>
        </p:txBody>
      </p:sp>
      <p:sp>
        <p:nvSpPr>
          <p:cNvPr id="31" name="四角形: 角を丸くする 30">
            <a:extLst>
              <a:ext uri="{FF2B5EF4-FFF2-40B4-BE49-F238E27FC236}">
                <a16:creationId xmlns:a16="http://schemas.microsoft.com/office/drawing/2014/main" id="{5D993D2E-9EE0-4DE3-8CCB-BD70C2AE4C4E}"/>
              </a:ext>
            </a:extLst>
          </p:cNvPr>
          <p:cNvSpPr/>
          <p:nvPr/>
        </p:nvSpPr>
        <p:spPr>
          <a:xfrm>
            <a:off x="6676560" y="3342385"/>
            <a:ext cx="5168027" cy="3083815"/>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主催者は参加者からのフィードバックや関心度を確認できます。</a:t>
            </a:r>
          </a:p>
        </p:txBody>
      </p:sp>
      <p:cxnSp>
        <p:nvCxnSpPr>
          <p:cNvPr id="8" name="直線コネクタ 7">
            <a:extLst>
              <a:ext uri="{FF2B5EF4-FFF2-40B4-BE49-F238E27FC236}">
                <a16:creationId xmlns:a16="http://schemas.microsoft.com/office/drawing/2014/main" id="{51720657-A8A9-4EEB-AE84-8CB5921150E6}"/>
              </a:ext>
            </a:extLst>
          </p:cNvPr>
          <p:cNvCxnSpPr>
            <a:cxnSpLocks/>
            <a:endCxn id="30" idx="1"/>
          </p:cNvCxnSpPr>
          <p:nvPr/>
        </p:nvCxnSpPr>
        <p:spPr>
          <a:xfrm flipV="1">
            <a:off x="5672667" y="2729818"/>
            <a:ext cx="1018670" cy="502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1B836B5-EE82-4B67-B275-B5F4C577C2FB}"/>
              </a:ext>
            </a:extLst>
          </p:cNvPr>
          <p:cNvCxnSpPr>
            <a:cxnSpLocks/>
            <a:stCxn id="26" idx="3"/>
            <a:endCxn id="31" idx="1"/>
          </p:cNvCxnSpPr>
          <p:nvPr/>
        </p:nvCxnSpPr>
        <p:spPr>
          <a:xfrm flipV="1">
            <a:off x="6516546" y="4884293"/>
            <a:ext cx="160014" cy="727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コネクタ: カギ線 40">
            <a:extLst>
              <a:ext uri="{FF2B5EF4-FFF2-40B4-BE49-F238E27FC236}">
                <a16:creationId xmlns:a16="http://schemas.microsoft.com/office/drawing/2014/main" id="{596B0ED8-9023-4618-8853-2156C36617C9}"/>
              </a:ext>
            </a:extLst>
          </p:cNvPr>
          <p:cNvCxnSpPr>
            <a:cxnSpLocks/>
            <a:stCxn id="24" idx="3"/>
            <a:endCxn id="7" idx="1"/>
          </p:cNvCxnSpPr>
          <p:nvPr/>
        </p:nvCxnSpPr>
        <p:spPr>
          <a:xfrm flipV="1">
            <a:off x="3368232" y="1710368"/>
            <a:ext cx="3337660" cy="3821582"/>
          </a:xfrm>
          <a:prstGeom prst="bentConnector3">
            <a:avLst>
              <a:gd name="adj1" fmla="val 4917"/>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BE96EA9E-6AA1-4838-9E8F-CB33BDC6123C}"/>
              </a:ext>
            </a:extLst>
          </p:cNvPr>
          <p:cNvSpPr/>
          <p:nvPr/>
        </p:nvSpPr>
        <p:spPr>
          <a:xfrm>
            <a:off x="680334" y="1433349"/>
            <a:ext cx="1244986" cy="210032"/>
          </a:xfrm>
          <a:prstGeom prst="rect">
            <a:avLst/>
          </a:prstGeom>
          <a:solidFill>
            <a:srgbClr val="FAFA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参加者</a:t>
            </a:r>
          </a:p>
        </p:txBody>
      </p:sp>
      <p:cxnSp>
        <p:nvCxnSpPr>
          <p:cNvPr id="4" name="直線コネクタ 3">
            <a:extLst>
              <a:ext uri="{FF2B5EF4-FFF2-40B4-BE49-F238E27FC236}">
                <a16:creationId xmlns:a16="http://schemas.microsoft.com/office/drawing/2014/main" id="{DDED73E7-34C0-457A-9F3B-B6FD07216110}"/>
              </a:ext>
            </a:extLst>
          </p:cNvPr>
          <p:cNvCxnSpPr>
            <a:cxnSpLocks/>
            <a:endCxn id="5" idx="2"/>
          </p:cNvCxnSpPr>
          <p:nvPr/>
        </p:nvCxnSpPr>
        <p:spPr>
          <a:xfrm flipH="1" flipV="1">
            <a:off x="333512" y="4827879"/>
            <a:ext cx="242222" cy="5138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7811132-48B3-4D0B-80C4-0E9B9EBCDB67}"/>
              </a:ext>
            </a:extLst>
          </p:cNvPr>
          <p:cNvCxnSpPr>
            <a:cxnSpLocks/>
            <a:endCxn id="28" idx="2"/>
          </p:cNvCxnSpPr>
          <p:nvPr/>
        </p:nvCxnSpPr>
        <p:spPr>
          <a:xfrm flipH="1" flipV="1">
            <a:off x="849797" y="4768692"/>
            <a:ext cx="81536" cy="573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274446C-6A4B-432A-AFC8-C0AAC769E6CA}"/>
              </a:ext>
            </a:extLst>
          </p:cNvPr>
          <p:cNvCxnSpPr/>
          <p:nvPr/>
        </p:nvCxnSpPr>
        <p:spPr>
          <a:xfrm flipV="1">
            <a:off x="1337733" y="4759040"/>
            <a:ext cx="0" cy="5912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BB1065A-A8E9-4F7E-8335-EE2207643AD0}"/>
              </a:ext>
            </a:extLst>
          </p:cNvPr>
          <p:cNvCxnSpPr>
            <a:cxnSpLocks/>
          </p:cNvCxnSpPr>
          <p:nvPr/>
        </p:nvCxnSpPr>
        <p:spPr>
          <a:xfrm flipV="1">
            <a:off x="1693333" y="4827879"/>
            <a:ext cx="143934" cy="5138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66C1C559-909F-4BF7-9949-52B9F1945E34}"/>
              </a:ext>
            </a:extLst>
          </p:cNvPr>
          <p:cNvCxnSpPr>
            <a:cxnSpLocks/>
          </p:cNvCxnSpPr>
          <p:nvPr/>
        </p:nvCxnSpPr>
        <p:spPr>
          <a:xfrm flipV="1">
            <a:off x="2082800" y="4809623"/>
            <a:ext cx="304800" cy="5321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D115356-8581-480F-84BF-2F7E5D74A138}"/>
              </a:ext>
            </a:extLst>
          </p:cNvPr>
          <p:cNvCxnSpPr>
            <a:cxnSpLocks/>
          </p:cNvCxnSpPr>
          <p:nvPr/>
        </p:nvCxnSpPr>
        <p:spPr>
          <a:xfrm flipV="1">
            <a:off x="2506134" y="4809623"/>
            <a:ext cx="372533" cy="5406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四角形: 角を丸くする 4">
            <a:extLst>
              <a:ext uri="{FF2B5EF4-FFF2-40B4-BE49-F238E27FC236}">
                <a16:creationId xmlns:a16="http://schemas.microsoft.com/office/drawing/2014/main" id="{CE48C055-DD90-4E90-8BDD-693C63CA7FFE}"/>
              </a:ext>
            </a:extLst>
          </p:cNvPr>
          <p:cNvSpPr/>
          <p:nvPr/>
        </p:nvSpPr>
        <p:spPr>
          <a:xfrm>
            <a:off x="84849" y="4513839"/>
            <a:ext cx="497325" cy="314040"/>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挙手</a:t>
            </a:r>
          </a:p>
        </p:txBody>
      </p:sp>
      <p:sp>
        <p:nvSpPr>
          <p:cNvPr id="28" name="四角形: 角を丸くする 27">
            <a:extLst>
              <a:ext uri="{FF2B5EF4-FFF2-40B4-BE49-F238E27FC236}">
                <a16:creationId xmlns:a16="http://schemas.microsoft.com/office/drawing/2014/main" id="{C4385086-EC04-43A4-87FD-8425914631F0}"/>
              </a:ext>
            </a:extLst>
          </p:cNvPr>
          <p:cNvSpPr/>
          <p:nvPr/>
        </p:nvSpPr>
        <p:spPr>
          <a:xfrm>
            <a:off x="601134" y="4454652"/>
            <a:ext cx="497325" cy="314040"/>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Yes</a:t>
            </a:r>
            <a:endPar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29" name="四角形: 角を丸くする 28">
            <a:extLst>
              <a:ext uri="{FF2B5EF4-FFF2-40B4-BE49-F238E27FC236}">
                <a16:creationId xmlns:a16="http://schemas.microsoft.com/office/drawing/2014/main" id="{A3AB6999-6559-4263-B87B-0BDF960892FB}"/>
              </a:ext>
            </a:extLst>
          </p:cNvPr>
          <p:cNvSpPr/>
          <p:nvPr/>
        </p:nvSpPr>
        <p:spPr>
          <a:xfrm>
            <a:off x="1149441" y="4495583"/>
            <a:ext cx="459225" cy="314040"/>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No</a:t>
            </a:r>
            <a:endPar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32" name="四角形: 角を丸くする 31">
            <a:extLst>
              <a:ext uri="{FF2B5EF4-FFF2-40B4-BE49-F238E27FC236}">
                <a16:creationId xmlns:a16="http://schemas.microsoft.com/office/drawing/2014/main" id="{4A706665-A321-421A-8D30-773E1CBB03D1}"/>
              </a:ext>
            </a:extLst>
          </p:cNvPr>
          <p:cNvSpPr/>
          <p:nvPr/>
        </p:nvSpPr>
        <p:spPr>
          <a:xfrm>
            <a:off x="1650514" y="4502494"/>
            <a:ext cx="498473" cy="314040"/>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遅い</a:t>
            </a:r>
          </a:p>
        </p:txBody>
      </p:sp>
      <p:sp>
        <p:nvSpPr>
          <p:cNvPr id="34" name="四角形: 角を丸くする 33">
            <a:extLst>
              <a:ext uri="{FF2B5EF4-FFF2-40B4-BE49-F238E27FC236}">
                <a16:creationId xmlns:a16="http://schemas.microsoft.com/office/drawing/2014/main" id="{1F66F7CB-03A9-4A95-94EE-CBBD7EBE6FA5}"/>
              </a:ext>
            </a:extLst>
          </p:cNvPr>
          <p:cNvSpPr/>
          <p:nvPr/>
        </p:nvSpPr>
        <p:spPr>
          <a:xfrm>
            <a:off x="2212530" y="4493628"/>
            <a:ext cx="498473" cy="314040"/>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早い</a:t>
            </a:r>
          </a:p>
        </p:txBody>
      </p:sp>
      <p:sp>
        <p:nvSpPr>
          <p:cNvPr id="35" name="四角形: 角を丸くする 34">
            <a:extLst>
              <a:ext uri="{FF2B5EF4-FFF2-40B4-BE49-F238E27FC236}">
                <a16:creationId xmlns:a16="http://schemas.microsoft.com/office/drawing/2014/main" id="{B950ED0D-5326-48AE-AAC9-B3A8717FFA16}"/>
              </a:ext>
            </a:extLst>
          </p:cNvPr>
          <p:cNvSpPr/>
          <p:nvPr/>
        </p:nvSpPr>
        <p:spPr>
          <a:xfrm>
            <a:off x="2788040" y="4527496"/>
            <a:ext cx="704974" cy="314040"/>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絵文字</a:t>
            </a:r>
          </a:p>
        </p:txBody>
      </p:sp>
      <p:pic>
        <p:nvPicPr>
          <p:cNvPr id="15" name="図 14">
            <a:extLst>
              <a:ext uri="{FF2B5EF4-FFF2-40B4-BE49-F238E27FC236}">
                <a16:creationId xmlns:a16="http://schemas.microsoft.com/office/drawing/2014/main" id="{27CFD409-9B08-472C-9C06-3075CB331D8E}"/>
              </a:ext>
            </a:extLst>
          </p:cNvPr>
          <p:cNvPicPr>
            <a:picLocks noChangeAspect="1"/>
          </p:cNvPicPr>
          <p:nvPr/>
        </p:nvPicPr>
        <p:blipFill>
          <a:blip r:embed="rId3"/>
          <a:stretch>
            <a:fillRect/>
          </a:stretch>
        </p:blipFill>
        <p:spPr>
          <a:xfrm>
            <a:off x="7003569" y="4143316"/>
            <a:ext cx="443292" cy="329627"/>
          </a:xfrm>
          <a:prstGeom prst="rect">
            <a:avLst/>
          </a:prstGeom>
          <a:ln>
            <a:solidFill>
              <a:schemeClr val="bg2">
                <a:lumMod val="75000"/>
              </a:schemeClr>
            </a:solidFill>
          </a:ln>
        </p:spPr>
      </p:pic>
      <p:pic>
        <p:nvPicPr>
          <p:cNvPr id="21" name="図 20">
            <a:extLst>
              <a:ext uri="{FF2B5EF4-FFF2-40B4-BE49-F238E27FC236}">
                <a16:creationId xmlns:a16="http://schemas.microsoft.com/office/drawing/2014/main" id="{3C01888B-4144-4FFB-B691-6DD9EB8EE6F5}"/>
              </a:ext>
            </a:extLst>
          </p:cNvPr>
          <p:cNvPicPr>
            <a:picLocks noChangeAspect="1"/>
          </p:cNvPicPr>
          <p:nvPr/>
        </p:nvPicPr>
        <p:blipFill>
          <a:blip r:embed="rId4"/>
          <a:stretch>
            <a:fillRect/>
          </a:stretch>
        </p:blipFill>
        <p:spPr>
          <a:xfrm>
            <a:off x="9457637" y="4106741"/>
            <a:ext cx="436433" cy="366202"/>
          </a:xfrm>
          <a:prstGeom prst="rect">
            <a:avLst/>
          </a:prstGeom>
          <a:ln>
            <a:solidFill>
              <a:schemeClr val="bg2">
                <a:lumMod val="75000"/>
              </a:schemeClr>
            </a:solidFill>
          </a:ln>
        </p:spPr>
      </p:pic>
      <p:pic>
        <p:nvPicPr>
          <p:cNvPr id="36" name="図 35">
            <a:extLst>
              <a:ext uri="{FF2B5EF4-FFF2-40B4-BE49-F238E27FC236}">
                <a16:creationId xmlns:a16="http://schemas.microsoft.com/office/drawing/2014/main" id="{1EF47B1C-F4E0-4A4C-B825-D76924FE3742}"/>
              </a:ext>
            </a:extLst>
          </p:cNvPr>
          <p:cNvPicPr>
            <a:picLocks noChangeAspect="1"/>
          </p:cNvPicPr>
          <p:nvPr/>
        </p:nvPicPr>
        <p:blipFill>
          <a:blip r:embed="rId5"/>
          <a:stretch>
            <a:fillRect/>
          </a:stretch>
        </p:blipFill>
        <p:spPr>
          <a:xfrm>
            <a:off x="7012036" y="4977267"/>
            <a:ext cx="437385" cy="290208"/>
          </a:xfrm>
          <a:prstGeom prst="rect">
            <a:avLst/>
          </a:prstGeom>
          <a:ln>
            <a:solidFill>
              <a:schemeClr val="bg2">
                <a:lumMod val="75000"/>
              </a:schemeClr>
            </a:solidFill>
          </a:ln>
        </p:spPr>
      </p:pic>
      <p:pic>
        <p:nvPicPr>
          <p:cNvPr id="37" name="図 36">
            <a:extLst>
              <a:ext uri="{FF2B5EF4-FFF2-40B4-BE49-F238E27FC236}">
                <a16:creationId xmlns:a16="http://schemas.microsoft.com/office/drawing/2014/main" id="{87BF109B-67E3-4331-B0DB-8054C4980ED1}"/>
              </a:ext>
            </a:extLst>
          </p:cNvPr>
          <p:cNvPicPr>
            <a:picLocks noChangeAspect="1"/>
          </p:cNvPicPr>
          <p:nvPr/>
        </p:nvPicPr>
        <p:blipFill>
          <a:blip r:embed="rId6"/>
          <a:stretch>
            <a:fillRect/>
          </a:stretch>
        </p:blipFill>
        <p:spPr>
          <a:xfrm>
            <a:off x="9458757" y="4977267"/>
            <a:ext cx="435313" cy="292282"/>
          </a:xfrm>
          <a:prstGeom prst="rect">
            <a:avLst/>
          </a:prstGeom>
          <a:ln>
            <a:solidFill>
              <a:schemeClr val="bg2">
                <a:lumMod val="75000"/>
              </a:schemeClr>
            </a:solidFill>
          </a:ln>
        </p:spPr>
      </p:pic>
      <p:pic>
        <p:nvPicPr>
          <p:cNvPr id="38" name="図 37">
            <a:extLst>
              <a:ext uri="{FF2B5EF4-FFF2-40B4-BE49-F238E27FC236}">
                <a16:creationId xmlns:a16="http://schemas.microsoft.com/office/drawing/2014/main" id="{19D90306-6D73-4593-8288-52DAAED949FB}"/>
              </a:ext>
            </a:extLst>
          </p:cNvPr>
          <p:cNvPicPr>
            <a:picLocks noChangeAspect="1"/>
          </p:cNvPicPr>
          <p:nvPr/>
        </p:nvPicPr>
        <p:blipFill>
          <a:blip r:embed="rId7"/>
          <a:stretch>
            <a:fillRect/>
          </a:stretch>
        </p:blipFill>
        <p:spPr>
          <a:xfrm>
            <a:off x="7068726" y="5760320"/>
            <a:ext cx="401393" cy="252522"/>
          </a:xfrm>
          <a:prstGeom prst="rect">
            <a:avLst/>
          </a:prstGeom>
          <a:ln>
            <a:solidFill>
              <a:schemeClr val="bg2">
                <a:lumMod val="75000"/>
              </a:schemeClr>
            </a:solidFill>
          </a:ln>
        </p:spPr>
      </p:pic>
      <p:pic>
        <p:nvPicPr>
          <p:cNvPr id="39" name="図 38">
            <a:extLst>
              <a:ext uri="{FF2B5EF4-FFF2-40B4-BE49-F238E27FC236}">
                <a16:creationId xmlns:a16="http://schemas.microsoft.com/office/drawing/2014/main" id="{1AB677AC-7EB4-44A5-824D-041687C14EEE}"/>
              </a:ext>
            </a:extLst>
          </p:cNvPr>
          <p:cNvPicPr>
            <a:picLocks noChangeAspect="1"/>
          </p:cNvPicPr>
          <p:nvPr/>
        </p:nvPicPr>
        <p:blipFill>
          <a:blip r:embed="rId8"/>
          <a:stretch>
            <a:fillRect/>
          </a:stretch>
        </p:blipFill>
        <p:spPr>
          <a:xfrm>
            <a:off x="7391572" y="4368353"/>
            <a:ext cx="705932" cy="429011"/>
          </a:xfrm>
          <a:prstGeom prst="rect">
            <a:avLst/>
          </a:prstGeom>
          <a:ln>
            <a:solidFill>
              <a:schemeClr val="bg2">
                <a:lumMod val="75000"/>
              </a:schemeClr>
            </a:solidFill>
          </a:ln>
        </p:spPr>
      </p:pic>
      <p:pic>
        <p:nvPicPr>
          <p:cNvPr id="40" name="図 39">
            <a:extLst>
              <a:ext uri="{FF2B5EF4-FFF2-40B4-BE49-F238E27FC236}">
                <a16:creationId xmlns:a16="http://schemas.microsoft.com/office/drawing/2014/main" id="{D04BA125-0C63-4D78-BBDC-D4D1F09F8ED8}"/>
              </a:ext>
            </a:extLst>
          </p:cNvPr>
          <p:cNvPicPr>
            <a:picLocks noChangeAspect="1"/>
          </p:cNvPicPr>
          <p:nvPr/>
        </p:nvPicPr>
        <p:blipFill>
          <a:blip r:embed="rId9"/>
          <a:stretch>
            <a:fillRect/>
          </a:stretch>
        </p:blipFill>
        <p:spPr>
          <a:xfrm>
            <a:off x="9147689" y="5474928"/>
            <a:ext cx="1630758" cy="657635"/>
          </a:xfrm>
          <a:prstGeom prst="rect">
            <a:avLst/>
          </a:prstGeom>
          <a:ln>
            <a:solidFill>
              <a:schemeClr val="bg2">
                <a:lumMod val="75000"/>
              </a:schemeClr>
            </a:solidFill>
          </a:ln>
        </p:spPr>
      </p:pic>
      <p:sp>
        <p:nvSpPr>
          <p:cNvPr id="44" name="テキスト ボックス 43">
            <a:extLst>
              <a:ext uri="{FF2B5EF4-FFF2-40B4-BE49-F238E27FC236}">
                <a16:creationId xmlns:a16="http://schemas.microsoft.com/office/drawing/2014/main" id="{5EFCB018-94FD-4BB2-8715-1858D3D96020}"/>
              </a:ext>
            </a:extLst>
          </p:cNvPr>
          <p:cNvSpPr txBox="1"/>
          <p:nvPr/>
        </p:nvSpPr>
        <p:spPr>
          <a:xfrm>
            <a:off x="7410850" y="4174476"/>
            <a:ext cx="163075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フィードバックの結果</a:t>
            </a:r>
          </a:p>
        </p:txBody>
      </p:sp>
      <p:sp>
        <p:nvSpPr>
          <p:cNvPr id="46" name="テキスト ボックス 45">
            <a:extLst>
              <a:ext uri="{FF2B5EF4-FFF2-40B4-BE49-F238E27FC236}">
                <a16:creationId xmlns:a16="http://schemas.microsoft.com/office/drawing/2014/main" id="{647CFFA6-8791-4573-966C-7CD51836AF8E}"/>
              </a:ext>
            </a:extLst>
          </p:cNvPr>
          <p:cNvSpPr txBox="1"/>
          <p:nvPr/>
        </p:nvSpPr>
        <p:spPr>
          <a:xfrm>
            <a:off x="9903364" y="4191687"/>
            <a:ext cx="163075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フィードバックの削除</a:t>
            </a:r>
          </a:p>
        </p:txBody>
      </p:sp>
      <p:sp>
        <p:nvSpPr>
          <p:cNvPr id="47" name="テキスト ボックス 46">
            <a:extLst>
              <a:ext uri="{FF2B5EF4-FFF2-40B4-BE49-F238E27FC236}">
                <a16:creationId xmlns:a16="http://schemas.microsoft.com/office/drawing/2014/main" id="{F910537F-FBF8-4BBD-8A83-4CB75DA7CC76}"/>
              </a:ext>
            </a:extLst>
          </p:cNvPr>
          <p:cNvSpPr txBox="1"/>
          <p:nvPr/>
        </p:nvSpPr>
        <p:spPr>
          <a:xfrm>
            <a:off x="7402383" y="4954293"/>
            <a:ext cx="162308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参加者のリスト／サムネイル表示</a:t>
            </a:r>
          </a:p>
        </p:txBody>
      </p:sp>
      <p:sp>
        <p:nvSpPr>
          <p:cNvPr id="49" name="テキスト ボックス 48">
            <a:extLst>
              <a:ext uri="{FF2B5EF4-FFF2-40B4-BE49-F238E27FC236}">
                <a16:creationId xmlns:a16="http://schemas.microsoft.com/office/drawing/2014/main" id="{264CC7FA-0DB5-47E0-BC93-5ADECA4FA790}"/>
              </a:ext>
            </a:extLst>
          </p:cNvPr>
          <p:cNvSpPr txBox="1"/>
          <p:nvPr/>
        </p:nvSpPr>
        <p:spPr>
          <a:xfrm>
            <a:off x="9894069" y="5000990"/>
            <a:ext cx="190847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他の参加者の招待／催促</a:t>
            </a:r>
          </a:p>
        </p:txBody>
      </p:sp>
      <p:sp>
        <p:nvSpPr>
          <p:cNvPr id="50" name="テキスト ボックス 49">
            <a:extLst>
              <a:ext uri="{FF2B5EF4-FFF2-40B4-BE49-F238E27FC236}">
                <a16:creationId xmlns:a16="http://schemas.microsoft.com/office/drawing/2014/main" id="{9FCAC426-D87B-4480-B06C-B58B4B817C69}"/>
              </a:ext>
            </a:extLst>
          </p:cNvPr>
          <p:cNvSpPr txBox="1"/>
          <p:nvPr/>
        </p:nvSpPr>
        <p:spPr>
          <a:xfrm>
            <a:off x="7417528" y="5781971"/>
            <a:ext cx="187237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参加者の関心度チェック⇒</a:t>
            </a:r>
          </a:p>
        </p:txBody>
      </p:sp>
    </p:spTree>
    <p:extLst>
      <p:ext uri="{BB962C8B-B14F-4D97-AF65-F5344CB8AC3E}">
        <p14:creationId xmlns:p14="http://schemas.microsoft.com/office/powerpoint/2010/main" val="3599385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a:t>
            </a:r>
            <a:r>
              <a:rPr lang="ja-JP" altLang="en-US" sz="2800" dirty="0">
                <a:solidFill>
                  <a:schemeClr val="bg2"/>
                </a:solidFill>
                <a:latin typeface="メイリオ" panose="020B0604030504040204" pitchFamily="50" charset="-128"/>
                <a:ea typeface="メイリオ" panose="020B0604030504040204" pitchFamily="50" charset="-128"/>
              </a:rPr>
              <a:t>➑</a:t>
            </a:r>
            <a:r>
              <a:rPr kumimoji="1" lang="ja-JP" altLang="en-US" sz="2800" dirty="0">
                <a:solidFill>
                  <a:schemeClr val="bg2"/>
                </a:solidFill>
                <a:latin typeface="メイリオ" panose="020B0604030504040204" pitchFamily="50" charset="-128"/>
                <a:ea typeface="メイリオ" panose="020B0604030504040204" pitchFamily="50" charset="-128"/>
              </a:rPr>
              <a:t> トレーニングの理解度を測る（機能）</a:t>
            </a:r>
          </a:p>
        </p:txBody>
      </p:sp>
      <p:sp>
        <p:nvSpPr>
          <p:cNvPr id="3" name="テキスト ボックス 2"/>
          <p:cNvSpPr txBox="1"/>
          <p:nvPr/>
        </p:nvSpPr>
        <p:spPr>
          <a:xfrm>
            <a:off x="367851" y="1275793"/>
            <a:ext cx="11595116" cy="523220"/>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8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受講者の理解度をテストして、把握することも出来ます。</a:t>
            </a:r>
          </a:p>
        </p:txBody>
      </p:sp>
      <p:sp>
        <p:nvSpPr>
          <p:cNvPr id="10" name="角丸四角形 9"/>
          <p:cNvSpPr/>
          <p:nvPr/>
        </p:nvSpPr>
        <p:spPr>
          <a:xfrm>
            <a:off x="5963920" y="5510878"/>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用途に合わせて理解度を測れます。</a:t>
            </a:r>
          </a:p>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開始時にレベルチェックをしたり、アンケートを取ることも可能です。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165409" y="2010901"/>
            <a:ext cx="5592745" cy="2970080"/>
            <a:chOff x="6165409" y="1997857"/>
            <a:chExt cx="5592745" cy="2970080"/>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000681"/>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オンラインテスト </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738664"/>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・トレーニング中や、その前後にテストを実施することができます。自動採点、ランク分けも可能です。また、テストはライブラリで管理、再利用することができます</a:t>
              </a:r>
            </a:p>
          </p:txBody>
        </p:sp>
        <p:sp>
          <p:nvSpPr>
            <p:cNvPr id="13" name="テキスト ボックス 12">
              <a:extLst>
                <a:ext uri="{FF2B5EF4-FFF2-40B4-BE49-F238E27FC236}">
                  <a16:creationId xmlns:a16="http://schemas.microsoft.com/office/drawing/2014/main" id="{8AA894EE-4317-4AC2-9BFA-5BF4720C73AA}"/>
                </a:ext>
              </a:extLst>
            </p:cNvPr>
            <p:cNvSpPr txBox="1"/>
            <p:nvPr/>
          </p:nvSpPr>
          <p:spPr>
            <a:xfrm>
              <a:off x="6431634" y="3332896"/>
              <a:ext cx="3714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投票ツール</a:t>
              </a:r>
              <a:endParaRPr kumimoji="1" lang="en-US" altLang="ja-JP" sz="20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35E50828-3856-4E90-A458-8CE09EE33EDD}"/>
                </a:ext>
              </a:extLst>
            </p:cNvPr>
            <p:cNvSpPr txBox="1"/>
            <p:nvPr/>
          </p:nvSpPr>
          <p:spPr>
            <a:xfrm>
              <a:off x="6422109" y="3676459"/>
              <a:ext cx="5336045"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・トレーニング中に、受講者にアンケートをとることができます。結果を集計し共有したり、保存することができます。</a:t>
              </a:r>
            </a:p>
          </p:txBody>
        </p:sp>
        <p:sp>
          <p:nvSpPr>
            <p:cNvPr id="16" name="テキスト ボックス 15">
              <a:extLst>
                <a:ext uri="{FF2B5EF4-FFF2-40B4-BE49-F238E27FC236}">
                  <a16:creationId xmlns:a16="http://schemas.microsoft.com/office/drawing/2014/main" id="{3DD7D893-5B46-457D-A48B-55B5D3A1EE30}"/>
                </a:ext>
              </a:extLst>
            </p:cNvPr>
            <p:cNvSpPr txBox="1"/>
            <p:nvPr/>
          </p:nvSpPr>
          <p:spPr>
            <a:xfrm>
              <a:off x="6431634" y="4342223"/>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Yes/No</a:t>
              </a: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ツールでの質問</a:t>
              </a:r>
            </a:p>
          </p:txBody>
        </p:sp>
        <p:sp>
          <p:nvSpPr>
            <p:cNvPr id="17" name="テキスト ボックス 16">
              <a:extLst>
                <a:ext uri="{FF2B5EF4-FFF2-40B4-BE49-F238E27FC236}">
                  <a16:creationId xmlns:a16="http://schemas.microsoft.com/office/drawing/2014/main" id="{8F0DB6CB-5A9A-4673-83CE-20B0BB1F0FFE}"/>
                </a:ext>
              </a:extLst>
            </p:cNvPr>
            <p:cNvSpPr txBox="1"/>
            <p:nvPr/>
          </p:nvSpPr>
          <p:spPr>
            <a:xfrm>
              <a:off x="6393534" y="4660160"/>
              <a:ext cx="5265066" cy="307777"/>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・二者択一の統計を簡単にとることができます</a:t>
              </a:r>
            </a:p>
          </p:txBody>
        </p:sp>
        <p:pic>
          <p:nvPicPr>
            <p:cNvPr id="18" name="Picture 2">
              <a:extLst>
                <a:ext uri="{FF2B5EF4-FFF2-40B4-BE49-F238E27FC236}">
                  <a16:creationId xmlns:a16="http://schemas.microsoft.com/office/drawing/2014/main" id="{15387646-5628-427F-AD0E-F50304FC8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10" y="4320884"/>
              <a:ext cx="294799" cy="294799"/>
            </a:xfrm>
            <a:prstGeom prst="rect">
              <a:avLst/>
            </a:prstGeom>
          </p:spPr>
        </p:pic>
        <p:pic>
          <p:nvPicPr>
            <p:cNvPr id="19" name="Picture 2">
              <a:extLst>
                <a:ext uri="{FF2B5EF4-FFF2-40B4-BE49-F238E27FC236}">
                  <a16:creationId xmlns:a16="http://schemas.microsoft.com/office/drawing/2014/main" id="{856871F5-3F12-4114-872C-F8839CD0D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302" y="3338323"/>
              <a:ext cx="294799" cy="294799"/>
            </a:xfrm>
            <a:prstGeom prst="rect">
              <a:avLst/>
            </a:prstGeom>
          </p:spPr>
        </p:pic>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97857"/>
              <a:ext cx="294799" cy="294799"/>
            </a:xfrm>
            <a:prstGeom prst="rect">
              <a:avLst/>
            </a:prstGeom>
          </p:spPr>
        </p:pic>
      </p:grpSp>
      <p:pic>
        <p:nvPicPr>
          <p:cNvPr id="21" name="Picture 11">
            <a:extLst>
              <a:ext uri="{FF2B5EF4-FFF2-40B4-BE49-F238E27FC236}">
                <a16:creationId xmlns:a16="http://schemas.microsoft.com/office/drawing/2014/main" id="{90A2A0CE-30AC-4393-BB74-6FA0C21767C9}"/>
              </a:ext>
            </a:extLst>
          </p:cNvPr>
          <p:cNvPicPr>
            <a:picLocks noChangeAspect="1"/>
          </p:cNvPicPr>
          <p:nvPr/>
        </p:nvPicPr>
        <p:blipFill>
          <a:blip r:embed="rId3" cstate="print">
            <a:extLst>
              <a:ext uri="{28A0092B-C50C-407E-A947-70E740481C1C}">
                <a14:useLocalDpi xmlns:a14="http://schemas.microsoft.com/office/drawing/2010/main" val="0"/>
              </a:ext>
            </a:extLst>
          </a:blip>
          <a:srcRect r="1945"/>
          <a:stretch>
            <a:fillRect/>
          </a:stretch>
        </p:blipFill>
        <p:spPr>
          <a:xfrm>
            <a:off x="533400" y="2494605"/>
            <a:ext cx="4847281" cy="2638242"/>
          </a:xfrm>
          <a:prstGeom prst="rect">
            <a:avLst/>
          </a:prstGeom>
        </p:spPr>
      </p:pic>
    </p:spTree>
    <p:extLst>
      <p:ext uri="{BB962C8B-B14F-4D97-AF65-F5344CB8AC3E}">
        <p14:creationId xmlns:p14="http://schemas.microsoft.com/office/powerpoint/2010/main" val="3634149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871878" y="3054927"/>
            <a:ext cx="1061725" cy="450273"/>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➑</a:t>
            </a:r>
            <a:r>
              <a:rPr lang="en-US" altLang="ja-JP" sz="2800" dirty="0">
                <a:solidFill>
                  <a:schemeClr val="bg2"/>
                </a:solidFill>
                <a:latin typeface="メイリオ" panose="020B0604030504040204" pitchFamily="50" charset="-128"/>
                <a:ea typeface="メイリオ" panose="020B0604030504040204" pitchFamily="50" charset="-128"/>
              </a:rPr>
              <a:t>-1</a:t>
            </a:r>
            <a:r>
              <a:rPr lang="ja-JP" altLang="en-US" sz="2800" dirty="0">
                <a:solidFill>
                  <a:schemeClr val="bg2"/>
                </a:solidFill>
                <a:latin typeface="メイリオ" panose="020B0604030504040204" pitchFamily="50" charset="-128"/>
                <a:ea typeface="メイリオ" panose="020B0604030504040204" pitchFamily="50" charset="-128"/>
              </a:rPr>
              <a:t> トレーニングの理解度を測る（テスト</a:t>
            </a:r>
            <a:r>
              <a:rPr kumimoji="1" lang="ja-JP" altLang="en-US" sz="2800" dirty="0">
                <a:solidFill>
                  <a:schemeClr val="bg2"/>
                </a:solidFill>
                <a:latin typeface="メイリオ" panose="020B0604030504040204" pitchFamily="50" charset="-128"/>
                <a:ea typeface="メイリオ" panose="020B0604030504040204" pitchFamily="50" charset="-128"/>
              </a:rPr>
              <a:t>）</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・スケジュール完了後、「テストの追加」をクリック</a:t>
            </a:r>
            <a:endPar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・「質問の挿入」でテスト作成</a:t>
            </a:r>
            <a:endPar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様々な質問タイプが選べます（例：○</a:t>
            </a:r>
            <a:r>
              <a:rPr kumimoji="1" lang="en-US" altLang="ja-JP" sz="105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、空欄記入など）</a:t>
            </a:r>
            <a:endParaRPr kumimoji="1" lang="ja-JP" altLang="en-US" sz="1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89166" y="525122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・テスト作成後は、制限時間などオプション設定</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・研修開始後は右上タブからテスト開始</a:t>
            </a:r>
          </a:p>
        </p:txBody>
      </p:sp>
      <p:pic>
        <p:nvPicPr>
          <p:cNvPr id="8" name="図 7">
            <a:extLst>
              <a:ext uri="{FF2B5EF4-FFF2-40B4-BE49-F238E27FC236}">
                <a16:creationId xmlns:a16="http://schemas.microsoft.com/office/drawing/2014/main" id="{BA0863F3-EA75-4FAB-8EA6-7A54E8E1C5A5}"/>
              </a:ext>
            </a:extLst>
          </p:cNvPr>
          <p:cNvPicPr>
            <a:picLocks noChangeAspect="1"/>
          </p:cNvPicPr>
          <p:nvPr/>
        </p:nvPicPr>
        <p:blipFill>
          <a:blip r:embed="rId2"/>
          <a:stretch>
            <a:fillRect/>
          </a:stretch>
        </p:blipFill>
        <p:spPr>
          <a:xfrm>
            <a:off x="246514" y="1027159"/>
            <a:ext cx="3569690" cy="2681241"/>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B8C9B620-3CEB-413A-81FB-851870E430EB}"/>
              </a:ext>
            </a:extLst>
          </p:cNvPr>
          <p:cNvPicPr>
            <a:picLocks noChangeAspect="1"/>
          </p:cNvPicPr>
          <p:nvPr/>
        </p:nvPicPr>
        <p:blipFill>
          <a:blip r:embed="rId3"/>
          <a:stretch>
            <a:fillRect/>
          </a:stretch>
        </p:blipFill>
        <p:spPr>
          <a:xfrm>
            <a:off x="1207252" y="2650113"/>
            <a:ext cx="4591247" cy="2561185"/>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4" name="四角形: 角を丸くする 23">
            <a:extLst>
              <a:ext uri="{FF2B5EF4-FFF2-40B4-BE49-F238E27FC236}">
                <a16:creationId xmlns:a16="http://schemas.microsoft.com/office/drawing/2014/main" id="{674B4223-B907-44FF-B16A-DBCD49376213}"/>
              </a:ext>
            </a:extLst>
          </p:cNvPr>
          <p:cNvSpPr/>
          <p:nvPr/>
        </p:nvSpPr>
        <p:spPr>
          <a:xfrm>
            <a:off x="3185038" y="2620304"/>
            <a:ext cx="1591904" cy="2250276"/>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253207" y="2307305"/>
            <a:ext cx="3264433" cy="342808"/>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7" name="四角形: 角を丸くする 26">
            <a:extLst>
              <a:ext uri="{FF2B5EF4-FFF2-40B4-BE49-F238E27FC236}">
                <a16:creationId xmlns:a16="http://schemas.microsoft.com/office/drawing/2014/main" id="{58D92E25-45F5-4E31-9F89-7EBF3D15F173}"/>
              </a:ext>
            </a:extLst>
          </p:cNvPr>
          <p:cNvSpPr/>
          <p:nvPr/>
        </p:nvSpPr>
        <p:spPr>
          <a:xfrm>
            <a:off x="5431213" y="4717542"/>
            <a:ext cx="458345" cy="36322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23" name="グループ化 22">
            <a:extLst>
              <a:ext uri="{FF2B5EF4-FFF2-40B4-BE49-F238E27FC236}">
                <a16:creationId xmlns:a16="http://schemas.microsoft.com/office/drawing/2014/main" id="{07507382-7CC0-4A73-A579-5376CBEF742E}"/>
              </a:ext>
            </a:extLst>
          </p:cNvPr>
          <p:cNvGrpSpPr/>
          <p:nvPr/>
        </p:nvGrpSpPr>
        <p:grpSpPr>
          <a:xfrm>
            <a:off x="6937100" y="1185701"/>
            <a:ext cx="5068448" cy="3998531"/>
            <a:chOff x="6632300" y="1185701"/>
            <a:chExt cx="5068448" cy="3998531"/>
          </a:xfrm>
        </p:grpSpPr>
        <p:pic>
          <p:nvPicPr>
            <p:cNvPr id="20" name="図 19">
              <a:extLst>
                <a:ext uri="{FF2B5EF4-FFF2-40B4-BE49-F238E27FC236}">
                  <a16:creationId xmlns:a16="http://schemas.microsoft.com/office/drawing/2014/main" id="{CF9091C8-9C13-4597-806B-424875CB210B}"/>
                </a:ext>
              </a:extLst>
            </p:cNvPr>
            <p:cNvPicPr>
              <a:picLocks noChangeAspect="1"/>
            </p:cNvPicPr>
            <p:nvPr/>
          </p:nvPicPr>
          <p:blipFill>
            <a:blip r:embed="rId4"/>
            <a:stretch>
              <a:fillRect/>
            </a:stretch>
          </p:blipFill>
          <p:spPr>
            <a:xfrm rot="10800000" flipH="1" flipV="1">
              <a:off x="6632300" y="1185701"/>
              <a:ext cx="4201611" cy="1850752"/>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75DDF0ED-2342-46F8-BB47-B20DF9A10DF4}"/>
                </a:ext>
              </a:extLst>
            </p:cNvPr>
            <p:cNvPicPr>
              <a:picLocks noChangeAspect="1"/>
            </p:cNvPicPr>
            <p:nvPr/>
          </p:nvPicPr>
          <p:blipFill>
            <a:blip r:embed="rId5"/>
            <a:stretch>
              <a:fillRect/>
            </a:stretch>
          </p:blipFill>
          <p:spPr>
            <a:xfrm>
              <a:off x="9450928" y="2100212"/>
              <a:ext cx="2102897" cy="3084020"/>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5" name="四角形: 角を丸くする 24">
              <a:extLst>
                <a:ext uri="{FF2B5EF4-FFF2-40B4-BE49-F238E27FC236}">
                  <a16:creationId xmlns:a16="http://schemas.microsoft.com/office/drawing/2014/main" id="{91F91BC4-EB92-4AC6-8A14-865A755F0375}"/>
                </a:ext>
              </a:extLst>
            </p:cNvPr>
            <p:cNvSpPr/>
            <p:nvPr/>
          </p:nvSpPr>
          <p:spPr>
            <a:xfrm>
              <a:off x="9952354" y="2768998"/>
              <a:ext cx="1748394" cy="458710"/>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cxnSp>
        <p:nvCxnSpPr>
          <p:cNvPr id="22" name="直線コネクタ 21">
            <a:extLst>
              <a:ext uri="{FF2B5EF4-FFF2-40B4-BE49-F238E27FC236}">
                <a16:creationId xmlns:a16="http://schemas.microsoft.com/office/drawing/2014/main" id="{61F13F3F-81DF-41F2-B4E0-28982A877CDC}"/>
              </a:ext>
            </a:extLst>
          </p:cNvPr>
          <p:cNvCxnSpPr>
            <a:stCxn id="27" idx="3"/>
          </p:cNvCxnSpPr>
          <p:nvPr/>
        </p:nvCxnSpPr>
        <p:spPr>
          <a:xfrm flipV="1">
            <a:off x="5889558" y="4899155"/>
            <a:ext cx="35740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7F14B71B-607C-4586-BE47-FA28ED77F67F}"/>
              </a:ext>
            </a:extLst>
          </p:cNvPr>
          <p:cNvSpPr/>
          <p:nvPr/>
        </p:nvSpPr>
        <p:spPr>
          <a:xfrm>
            <a:off x="6132661" y="4684572"/>
            <a:ext cx="887263" cy="375393"/>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質問の挿入</a:t>
            </a:r>
          </a:p>
        </p:txBody>
      </p:sp>
      <p:sp>
        <p:nvSpPr>
          <p:cNvPr id="29" name="Oval 4">
            <a:extLst>
              <a:ext uri="{FF2B5EF4-FFF2-40B4-BE49-F238E27FC236}">
                <a16:creationId xmlns:a16="http://schemas.microsoft.com/office/drawing/2014/main" id="{D2E74515-2FCD-4D0D-8629-E9125246AFE5}"/>
              </a:ext>
            </a:extLst>
          </p:cNvPr>
          <p:cNvSpPr>
            <a:spLocks noChangeAspect="1"/>
          </p:cNvSpPr>
          <p:nvPr/>
        </p:nvSpPr>
        <p:spPr>
          <a:xfrm>
            <a:off x="3379439" y="1920325"/>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31" name="Oval 4">
            <a:extLst>
              <a:ext uri="{FF2B5EF4-FFF2-40B4-BE49-F238E27FC236}">
                <a16:creationId xmlns:a16="http://schemas.microsoft.com/office/drawing/2014/main" id="{CDE13680-C6FC-4D2E-9B69-08E7FC1C81F4}"/>
              </a:ext>
            </a:extLst>
          </p:cNvPr>
          <p:cNvSpPr>
            <a:spLocks noChangeAspect="1"/>
          </p:cNvSpPr>
          <p:nvPr/>
        </p:nvSpPr>
        <p:spPr>
          <a:xfrm>
            <a:off x="5135143" y="4392331"/>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32" name="Oval 4">
            <a:extLst>
              <a:ext uri="{FF2B5EF4-FFF2-40B4-BE49-F238E27FC236}">
                <a16:creationId xmlns:a16="http://schemas.microsoft.com/office/drawing/2014/main" id="{C93E2741-0EA1-4251-959E-C40C832A7816}"/>
              </a:ext>
            </a:extLst>
          </p:cNvPr>
          <p:cNvSpPr>
            <a:spLocks noChangeAspect="1"/>
          </p:cNvSpPr>
          <p:nvPr/>
        </p:nvSpPr>
        <p:spPr>
          <a:xfrm>
            <a:off x="6670369" y="1032617"/>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3</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cxnSp>
        <p:nvCxnSpPr>
          <p:cNvPr id="30" name="コネクタ: カギ線 29">
            <a:extLst>
              <a:ext uri="{FF2B5EF4-FFF2-40B4-BE49-F238E27FC236}">
                <a16:creationId xmlns:a16="http://schemas.microsoft.com/office/drawing/2014/main" id="{56BFB0A3-B06F-4445-870E-9147EA91D717}"/>
              </a:ext>
            </a:extLst>
          </p:cNvPr>
          <p:cNvCxnSpPr>
            <a:cxnSpLocks/>
            <a:stCxn id="27" idx="0"/>
            <a:endCxn id="24" idx="3"/>
          </p:cNvCxnSpPr>
          <p:nvPr/>
        </p:nvCxnSpPr>
        <p:spPr>
          <a:xfrm rot="16200000" flipV="1">
            <a:off x="4732614" y="3789770"/>
            <a:ext cx="972100" cy="883444"/>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F6D7E40A-C5C2-4520-BF95-92EA0E8E3D52}"/>
              </a:ext>
            </a:extLst>
          </p:cNvPr>
          <p:cNvCxnSpPr>
            <a:cxnSpLocks/>
          </p:cNvCxnSpPr>
          <p:nvPr/>
        </p:nvCxnSpPr>
        <p:spPr>
          <a:xfrm>
            <a:off x="397109" y="1502228"/>
            <a:ext cx="13943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708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➑</a:t>
            </a:r>
            <a:r>
              <a:rPr lang="en-US" altLang="ja-JP" sz="2800" dirty="0">
                <a:solidFill>
                  <a:schemeClr val="bg2"/>
                </a:solidFill>
                <a:latin typeface="メイリオ" panose="020B0604030504040204" pitchFamily="50" charset="-128"/>
                <a:ea typeface="メイリオ" panose="020B0604030504040204" pitchFamily="50" charset="-128"/>
              </a:rPr>
              <a:t>-2</a:t>
            </a:r>
            <a:r>
              <a:rPr lang="ja-JP" altLang="en-US" sz="2800" dirty="0">
                <a:solidFill>
                  <a:schemeClr val="bg2"/>
                </a:solidFill>
                <a:latin typeface="メイリオ" panose="020B0604030504040204" pitchFamily="50" charset="-128"/>
                <a:ea typeface="メイリオ" panose="020B0604030504040204" pitchFamily="50" charset="-128"/>
              </a:rPr>
              <a:t> トレーニングの理解度を測る（投票</a:t>
            </a:r>
            <a:r>
              <a:rPr kumimoji="1" lang="ja-JP" altLang="en-US" sz="2800" dirty="0">
                <a:solidFill>
                  <a:schemeClr val="bg2"/>
                </a:solidFill>
                <a:latin typeface="メイリオ" panose="020B0604030504040204" pitchFamily="50" charset="-128"/>
                <a:ea typeface="メイリオ" panose="020B0604030504040204" pitchFamily="50" charset="-128"/>
              </a:rPr>
              <a:t>）</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投票のアイコンを選択し、質問と回答の選択肢を設定</a:t>
            </a:r>
            <a:endPar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設定が完了すると、「投票開始」をクリック</a:t>
            </a:r>
            <a:endPar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89166" y="525122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投票結果は保存することも可能</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保存アイコン</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or</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「ファイル」タブから</a:t>
            </a:r>
          </a:p>
        </p:txBody>
      </p:sp>
      <p:pic>
        <p:nvPicPr>
          <p:cNvPr id="10" name="図 9">
            <a:extLst>
              <a:ext uri="{FF2B5EF4-FFF2-40B4-BE49-F238E27FC236}">
                <a16:creationId xmlns:a16="http://schemas.microsoft.com/office/drawing/2014/main" id="{4AB7693F-C168-48FC-8CC9-9BBDE0C16292}"/>
              </a:ext>
            </a:extLst>
          </p:cNvPr>
          <p:cNvPicPr>
            <a:picLocks noChangeAspect="1"/>
          </p:cNvPicPr>
          <p:nvPr/>
        </p:nvPicPr>
        <p:blipFill>
          <a:blip r:embed="rId2"/>
          <a:stretch>
            <a:fillRect/>
          </a:stretch>
        </p:blipFill>
        <p:spPr>
          <a:xfrm>
            <a:off x="5966288" y="1135404"/>
            <a:ext cx="2428245" cy="3968631"/>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344A4BCD-F71A-44EA-8237-2AAEA8822E47}"/>
              </a:ext>
            </a:extLst>
          </p:cNvPr>
          <p:cNvPicPr>
            <a:picLocks noChangeAspect="1"/>
          </p:cNvPicPr>
          <p:nvPr/>
        </p:nvPicPr>
        <p:blipFill>
          <a:blip r:embed="rId3"/>
          <a:stretch>
            <a:fillRect/>
          </a:stretch>
        </p:blipFill>
        <p:spPr>
          <a:xfrm>
            <a:off x="8574124" y="2527706"/>
            <a:ext cx="3514663" cy="2516939"/>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5" name="四角形: 角を丸くする 24">
            <a:extLst>
              <a:ext uri="{FF2B5EF4-FFF2-40B4-BE49-F238E27FC236}">
                <a16:creationId xmlns:a16="http://schemas.microsoft.com/office/drawing/2014/main" id="{91F91BC4-EB92-4AC6-8A14-865A755F0375}"/>
              </a:ext>
            </a:extLst>
          </p:cNvPr>
          <p:cNvSpPr/>
          <p:nvPr/>
        </p:nvSpPr>
        <p:spPr>
          <a:xfrm>
            <a:off x="6270171" y="2265425"/>
            <a:ext cx="2148841" cy="2474343"/>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20" name="グループ化 19">
            <a:extLst>
              <a:ext uri="{FF2B5EF4-FFF2-40B4-BE49-F238E27FC236}">
                <a16:creationId xmlns:a16="http://schemas.microsoft.com/office/drawing/2014/main" id="{C93CDB35-4204-4C39-83F7-B1F6BC3C2BBD}"/>
              </a:ext>
            </a:extLst>
          </p:cNvPr>
          <p:cNvGrpSpPr/>
          <p:nvPr/>
        </p:nvGrpSpPr>
        <p:grpSpPr>
          <a:xfrm>
            <a:off x="1629314" y="1141187"/>
            <a:ext cx="2635549" cy="3968631"/>
            <a:chOff x="807446" y="1135404"/>
            <a:chExt cx="2635549" cy="3968631"/>
          </a:xfrm>
        </p:grpSpPr>
        <p:pic>
          <p:nvPicPr>
            <p:cNvPr id="8" name="図 7">
              <a:extLst>
                <a:ext uri="{FF2B5EF4-FFF2-40B4-BE49-F238E27FC236}">
                  <a16:creationId xmlns:a16="http://schemas.microsoft.com/office/drawing/2014/main" id="{53765F7D-9AB6-4FEA-A4B5-A7343A574F86}"/>
                </a:ext>
              </a:extLst>
            </p:cNvPr>
            <p:cNvPicPr>
              <a:picLocks noChangeAspect="1"/>
            </p:cNvPicPr>
            <p:nvPr/>
          </p:nvPicPr>
          <p:blipFill>
            <a:blip r:embed="rId4"/>
            <a:stretch>
              <a:fillRect/>
            </a:stretch>
          </p:blipFill>
          <p:spPr>
            <a:xfrm>
              <a:off x="807446" y="1135404"/>
              <a:ext cx="2502389" cy="3968631"/>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4" name="四角形: 角を丸くする 23">
              <a:extLst>
                <a:ext uri="{FF2B5EF4-FFF2-40B4-BE49-F238E27FC236}">
                  <a16:creationId xmlns:a16="http://schemas.microsoft.com/office/drawing/2014/main" id="{674B4223-B907-44FF-B16A-DBCD49376213}"/>
                </a:ext>
              </a:extLst>
            </p:cNvPr>
            <p:cNvSpPr/>
            <p:nvPr/>
          </p:nvSpPr>
          <p:spPr>
            <a:xfrm>
              <a:off x="1153981" y="3456381"/>
              <a:ext cx="2289013" cy="1358215"/>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1244080" y="1561770"/>
              <a:ext cx="2198915" cy="416319"/>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3" name="四角形: 角を丸くする 22">
              <a:extLst>
                <a:ext uri="{FF2B5EF4-FFF2-40B4-BE49-F238E27FC236}">
                  <a16:creationId xmlns:a16="http://schemas.microsoft.com/office/drawing/2014/main" id="{BBA285B7-CBF7-475D-AE06-1FEF4D86D508}"/>
                </a:ext>
              </a:extLst>
            </p:cNvPr>
            <p:cNvSpPr/>
            <p:nvPr/>
          </p:nvSpPr>
          <p:spPr>
            <a:xfrm>
              <a:off x="1244079" y="1978089"/>
              <a:ext cx="308133" cy="221004"/>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sp>
        <p:nvSpPr>
          <p:cNvPr id="27" name="四角形: 角を丸くする 26">
            <a:extLst>
              <a:ext uri="{FF2B5EF4-FFF2-40B4-BE49-F238E27FC236}">
                <a16:creationId xmlns:a16="http://schemas.microsoft.com/office/drawing/2014/main" id="{8ABB06A6-BFC0-4DA1-B950-2F9BE97C5EF1}"/>
              </a:ext>
            </a:extLst>
          </p:cNvPr>
          <p:cNvSpPr/>
          <p:nvPr/>
        </p:nvSpPr>
        <p:spPr>
          <a:xfrm>
            <a:off x="6733589" y="1897228"/>
            <a:ext cx="308133" cy="221004"/>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8" name="四角形: 角を丸くする 27">
            <a:extLst>
              <a:ext uri="{FF2B5EF4-FFF2-40B4-BE49-F238E27FC236}">
                <a16:creationId xmlns:a16="http://schemas.microsoft.com/office/drawing/2014/main" id="{B6DAD191-4AD2-4652-A3D9-24D13CEAA594}"/>
              </a:ext>
            </a:extLst>
          </p:cNvPr>
          <p:cNvSpPr/>
          <p:nvPr/>
        </p:nvSpPr>
        <p:spPr>
          <a:xfrm>
            <a:off x="8565495" y="2628127"/>
            <a:ext cx="457207" cy="25503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9" name="四角形: 角を丸くする 28">
            <a:extLst>
              <a:ext uri="{FF2B5EF4-FFF2-40B4-BE49-F238E27FC236}">
                <a16:creationId xmlns:a16="http://schemas.microsoft.com/office/drawing/2014/main" id="{C7113E88-E59A-44CD-8668-3D352E23B1C1}"/>
              </a:ext>
            </a:extLst>
          </p:cNvPr>
          <p:cNvSpPr/>
          <p:nvPr/>
        </p:nvSpPr>
        <p:spPr>
          <a:xfrm>
            <a:off x="9688278" y="3602924"/>
            <a:ext cx="817991" cy="250619"/>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30" name="Group 138">
            <a:extLst>
              <a:ext uri="{FF2B5EF4-FFF2-40B4-BE49-F238E27FC236}">
                <a16:creationId xmlns:a16="http://schemas.microsoft.com/office/drawing/2014/main" id="{77825A49-01C6-42F2-B4DA-8E7D67031C53}"/>
              </a:ext>
            </a:extLst>
          </p:cNvPr>
          <p:cNvGrpSpPr>
            <a:grpSpLocks noChangeAspect="1"/>
          </p:cNvGrpSpPr>
          <p:nvPr/>
        </p:nvGrpSpPr>
        <p:grpSpPr>
          <a:xfrm>
            <a:off x="4880084" y="2701128"/>
            <a:ext cx="1061725" cy="450273"/>
            <a:chOff x="7413625" y="909638"/>
            <a:chExt cx="1167897" cy="495300"/>
          </a:xfrm>
        </p:grpSpPr>
        <p:sp>
          <p:nvSpPr>
            <p:cNvPr id="31" name="Freeform 56">
              <a:extLst>
                <a:ext uri="{FF2B5EF4-FFF2-40B4-BE49-F238E27FC236}">
                  <a16:creationId xmlns:a16="http://schemas.microsoft.com/office/drawing/2014/main" id="{E098620B-B2EB-4D50-8F86-EEC29754D360}"/>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2" name="Freeform 57">
              <a:extLst>
                <a:ext uri="{FF2B5EF4-FFF2-40B4-BE49-F238E27FC236}">
                  <a16:creationId xmlns:a16="http://schemas.microsoft.com/office/drawing/2014/main" id="{C85270B1-2F0A-4E21-AF1F-16BBC9516BE1}"/>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3" name="Freeform 58">
              <a:extLst>
                <a:ext uri="{FF2B5EF4-FFF2-40B4-BE49-F238E27FC236}">
                  <a16:creationId xmlns:a16="http://schemas.microsoft.com/office/drawing/2014/main" id="{074FA1CE-A14B-497A-9517-EB64E280433A}"/>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4" name="Freeform 59">
              <a:extLst>
                <a:ext uri="{FF2B5EF4-FFF2-40B4-BE49-F238E27FC236}">
                  <a16:creationId xmlns:a16="http://schemas.microsoft.com/office/drawing/2014/main" id="{4D16E63F-C982-4870-9969-FEE6BEF04AFE}"/>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5" name="Freeform 60">
              <a:extLst>
                <a:ext uri="{FF2B5EF4-FFF2-40B4-BE49-F238E27FC236}">
                  <a16:creationId xmlns:a16="http://schemas.microsoft.com/office/drawing/2014/main" id="{34A56822-FA1C-440F-B15C-BBD6E31B5830}"/>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6" name="Freeform 61">
              <a:extLst>
                <a:ext uri="{FF2B5EF4-FFF2-40B4-BE49-F238E27FC236}">
                  <a16:creationId xmlns:a16="http://schemas.microsoft.com/office/drawing/2014/main" id="{E1ED80B1-E431-44D2-BF54-ECFAB60BB2CB}"/>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37" name="Freeform 62">
              <a:extLst>
                <a:ext uri="{FF2B5EF4-FFF2-40B4-BE49-F238E27FC236}">
                  <a16:creationId xmlns:a16="http://schemas.microsoft.com/office/drawing/2014/main" id="{47EAC93C-60CE-4058-8E8E-A51630B0DEEA}"/>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sp>
        <p:nvSpPr>
          <p:cNvPr id="38" name="テキスト ボックス 37">
            <a:extLst>
              <a:ext uri="{FF2B5EF4-FFF2-40B4-BE49-F238E27FC236}">
                <a16:creationId xmlns:a16="http://schemas.microsoft.com/office/drawing/2014/main" id="{34452E18-EA9B-4E75-B70E-348AC894F0EF}"/>
              </a:ext>
            </a:extLst>
          </p:cNvPr>
          <p:cNvSpPr txBox="1"/>
          <p:nvPr/>
        </p:nvSpPr>
        <p:spPr>
          <a:xfrm>
            <a:off x="8296275" y="2072625"/>
            <a:ext cx="710098"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mn-cs"/>
              </a:rPr>
              <a:t>OR</a:t>
            </a:r>
          </a:p>
        </p:txBody>
      </p:sp>
      <p:sp>
        <p:nvSpPr>
          <p:cNvPr id="39" name="Oval 4">
            <a:extLst>
              <a:ext uri="{FF2B5EF4-FFF2-40B4-BE49-F238E27FC236}">
                <a16:creationId xmlns:a16="http://schemas.microsoft.com/office/drawing/2014/main" id="{4A739E95-0B0E-4645-8829-5DA51C7511DA}"/>
              </a:ext>
            </a:extLst>
          </p:cNvPr>
          <p:cNvSpPr>
            <a:spLocks noChangeAspect="1"/>
          </p:cNvSpPr>
          <p:nvPr/>
        </p:nvSpPr>
        <p:spPr>
          <a:xfrm>
            <a:off x="1667259" y="1807385"/>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0" name="Oval 4">
            <a:extLst>
              <a:ext uri="{FF2B5EF4-FFF2-40B4-BE49-F238E27FC236}">
                <a16:creationId xmlns:a16="http://schemas.microsoft.com/office/drawing/2014/main" id="{88FDDF51-40DC-47A7-BB58-3ADA036D90C6}"/>
              </a:ext>
            </a:extLst>
          </p:cNvPr>
          <p:cNvSpPr>
            <a:spLocks noChangeAspect="1"/>
          </p:cNvSpPr>
          <p:nvPr/>
        </p:nvSpPr>
        <p:spPr>
          <a:xfrm>
            <a:off x="1676584" y="3725039"/>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1" name="Oval 4">
            <a:extLst>
              <a:ext uri="{FF2B5EF4-FFF2-40B4-BE49-F238E27FC236}">
                <a16:creationId xmlns:a16="http://schemas.microsoft.com/office/drawing/2014/main" id="{0E8EFF0B-9F5E-4CAE-B337-1E52851C4196}"/>
              </a:ext>
            </a:extLst>
          </p:cNvPr>
          <p:cNvSpPr>
            <a:spLocks noChangeAspect="1"/>
          </p:cNvSpPr>
          <p:nvPr/>
        </p:nvSpPr>
        <p:spPr>
          <a:xfrm>
            <a:off x="8902081" y="1728868"/>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3</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Tree>
    <p:extLst>
      <p:ext uri="{BB962C8B-B14F-4D97-AF65-F5344CB8AC3E}">
        <p14:creationId xmlns:p14="http://schemas.microsoft.com/office/powerpoint/2010/main" val="27657452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❾ グループディスカッションをさせる（機能）</a:t>
            </a:r>
          </a:p>
        </p:txBody>
      </p:sp>
      <p:sp>
        <p:nvSpPr>
          <p:cNvPr id="3" name="テキスト ボックス 2"/>
          <p:cNvSpPr txBox="1"/>
          <p:nvPr/>
        </p:nvSpPr>
        <p:spPr>
          <a:xfrm>
            <a:off x="367851" y="1275793"/>
            <a:ext cx="11595116" cy="42056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133"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受講者を幾つかのグループに分けて、ディスカッションをさせることができます。</a:t>
            </a:r>
          </a:p>
        </p:txBody>
      </p:sp>
      <p:sp>
        <p:nvSpPr>
          <p:cNvPr id="10" name="角丸四角形 9"/>
          <p:cNvSpPr/>
          <p:nvPr/>
        </p:nvSpPr>
        <p:spPr>
          <a:xfrm>
            <a:off x="5963920" y="5510878"/>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オンライントレーニングでも受講者をグループに別けてディスカッションさせることができます。講師は各グループに参加しアドバイスすることも可能です。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5726870" y="2047411"/>
            <a:ext cx="5493191" cy="3207890"/>
            <a:chOff x="6165409" y="1935364"/>
            <a:chExt cx="5493191" cy="3207890"/>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1935364"/>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ブレイクアウトセッション</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2841804"/>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・受講者を幾つかのグループに分け、各グループごとにトレーニングルームを提供します。</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・通常のトレーニング同様にドキュメント、アプリケーション、デスクトップを共有することができます。</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・成果物を保存し、メインセッションで発表することができます。</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・メイントレーニングの主催者・プレゼンターは、各グループごとのトレーニングルームを見てまわることができます。</a:t>
              </a: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41871"/>
              <a:ext cx="294799" cy="294799"/>
            </a:xfrm>
            <a:prstGeom prst="rect">
              <a:avLst/>
            </a:prstGeom>
          </p:spPr>
        </p:pic>
      </p:grpSp>
      <p:pic>
        <p:nvPicPr>
          <p:cNvPr id="21" name="Picture 1" descr="T:\AN13978.jpg">
            <a:extLst>
              <a:ext uri="{FF2B5EF4-FFF2-40B4-BE49-F238E27FC236}">
                <a16:creationId xmlns:a16="http://schemas.microsoft.com/office/drawing/2014/main" id="{0F3C0A95-AD3B-4B76-AA75-750EFE000F35}"/>
              </a:ext>
            </a:extLst>
          </p:cNvPr>
          <p:cNvPicPr>
            <a:picLocks noChangeAspect="1" noChangeArrowheads="1"/>
          </p:cNvPicPr>
          <p:nvPr/>
        </p:nvPicPr>
        <p:blipFill>
          <a:blip r:embed="rId3" cstate="screen"/>
          <a:srcRect l="21882"/>
          <a:stretch>
            <a:fillRect/>
          </a:stretch>
        </p:blipFill>
        <p:spPr bwMode="auto">
          <a:xfrm>
            <a:off x="868936" y="2010901"/>
            <a:ext cx="4293613" cy="3664242"/>
          </a:xfrm>
          <a:prstGeom prst="rect">
            <a:avLst/>
          </a:prstGeom>
          <a:noFill/>
          <a:ln>
            <a:solidFill>
              <a:schemeClr val="bg2"/>
            </a:solidFill>
          </a:ln>
        </p:spPr>
      </p:pic>
    </p:spTree>
    <p:extLst>
      <p:ext uri="{BB962C8B-B14F-4D97-AF65-F5344CB8AC3E}">
        <p14:creationId xmlns:p14="http://schemas.microsoft.com/office/powerpoint/2010/main" val="615804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❾ グループディスカッションをさせる（</a:t>
            </a:r>
            <a:r>
              <a:rPr kumimoji="1" lang="ja-JP" altLang="en-US" sz="2800" dirty="0">
                <a:solidFill>
                  <a:schemeClr val="bg2"/>
                </a:solidFill>
                <a:latin typeface="メイリオ" panose="020B0604030504040204" pitchFamily="50" charset="-128"/>
                <a:ea typeface="メイリオ" panose="020B0604030504040204" pitchFamily="50" charset="-128"/>
              </a:rPr>
              <a:t>使い方）</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・画面上のタブからセッション割当てへ</a:t>
            </a:r>
            <a:endPar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・各グループでの振分けは、自動／手動で選択可</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89166" y="525122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・自身及び参加者がどのグループ所属か一覧で把握</a:t>
            </a:r>
            <a:endPar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・他のグループには会話内容や共有コンテンツは見えない</a:t>
            </a:r>
          </a:p>
        </p:txBody>
      </p:sp>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585457" y="2601713"/>
            <a:ext cx="1061725" cy="450273"/>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pic>
        <p:nvPicPr>
          <p:cNvPr id="4" name="図 3">
            <a:extLst>
              <a:ext uri="{FF2B5EF4-FFF2-40B4-BE49-F238E27FC236}">
                <a16:creationId xmlns:a16="http://schemas.microsoft.com/office/drawing/2014/main" id="{507918EB-8C1E-4EC3-A8CE-03E97738B1EA}"/>
              </a:ext>
            </a:extLst>
          </p:cNvPr>
          <p:cNvPicPr>
            <a:picLocks noChangeAspect="1"/>
          </p:cNvPicPr>
          <p:nvPr/>
        </p:nvPicPr>
        <p:blipFill>
          <a:blip r:embed="rId2"/>
          <a:stretch>
            <a:fillRect/>
          </a:stretch>
        </p:blipFill>
        <p:spPr>
          <a:xfrm>
            <a:off x="297769" y="1131674"/>
            <a:ext cx="3343815" cy="2360589"/>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8E31A471-ECDE-45D9-8C54-91BFAD7265FC}"/>
              </a:ext>
            </a:extLst>
          </p:cNvPr>
          <p:cNvPicPr>
            <a:picLocks noChangeAspect="1"/>
          </p:cNvPicPr>
          <p:nvPr/>
        </p:nvPicPr>
        <p:blipFill>
          <a:blip r:embed="rId3"/>
          <a:stretch>
            <a:fillRect/>
          </a:stretch>
        </p:blipFill>
        <p:spPr>
          <a:xfrm>
            <a:off x="6712694" y="1575731"/>
            <a:ext cx="4334748" cy="2744086"/>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6EDD084B-2FE5-4013-93E1-C436D6E7AE2E}"/>
              </a:ext>
            </a:extLst>
          </p:cNvPr>
          <p:cNvPicPr>
            <a:picLocks noChangeAspect="1"/>
          </p:cNvPicPr>
          <p:nvPr/>
        </p:nvPicPr>
        <p:blipFill>
          <a:blip r:embed="rId4"/>
          <a:stretch>
            <a:fillRect/>
          </a:stretch>
        </p:blipFill>
        <p:spPr>
          <a:xfrm>
            <a:off x="9511100" y="1931827"/>
            <a:ext cx="2352458" cy="2896018"/>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73F1409C-4019-4D52-A3FA-38F3CB4D8014}"/>
              </a:ext>
            </a:extLst>
          </p:cNvPr>
          <p:cNvPicPr>
            <a:picLocks noChangeAspect="1"/>
          </p:cNvPicPr>
          <p:nvPr/>
        </p:nvPicPr>
        <p:blipFill>
          <a:blip r:embed="rId5"/>
          <a:stretch>
            <a:fillRect/>
          </a:stretch>
        </p:blipFill>
        <p:spPr>
          <a:xfrm>
            <a:off x="1669032" y="2391558"/>
            <a:ext cx="3865831" cy="2780744"/>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4" name="四角形: 角を丸くする 23">
            <a:extLst>
              <a:ext uri="{FF2B5EF4-FFF2-40B4-BE49-F238E27FC236}">
                <a16:creationId xmlns:a16="http://schemas.microsoft.com/office/drawing/2014/main" id="{674B4223-B907-44FF-B16A-DBCD49376213}"/>
              </a:ext>
            </a:extLst>
          </p:cNvPr>
          <p:cNvSpPr/>
          <p:nvPr/>
        </p:nvSpPr>
        <p:spPr>
          <a:xfrm>
            <a:off x="6712694" y="1705689"/>
            <a:ext cx="2534145" cy="54324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5" name="四角形: 角を丸くする 24">
            <a:extLst>
              <a:ext uri="{FF2B5EF4-FFF2-40B4-BE49-F238E27FC236}">
                <a16:creationId xmlns:a16="http://schemas.microsoft.com/office/drawing/2014/main" id="{91F91BC4-EB92-4AC6-8A14-865A755F0375}"/>
              </a:ext>
            </a:extLst>
          </p:cNvPr>
          <p:cNvSpPr/>
          <p:nvPr/>
        </p:nvSpPr>
        <p:spPr>
          <a:xfrm>
            <a:off x="1969675" y="2500604"/>
            <a:ext cx="3043171" cy="1502230"/>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933058" y="1210278"/>
            <a:ext cx="1539554" cy="964006"/>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2" name="四角形: 角を丸くする 21">
            <a:extLst>
              <a:ext uri="{FF2B5EF4-FFF2-40B4-BE49-F238E27FC236}">
                <a16:creationId xmlns:a16="http://schemas.microsoft.com/office/drawing/2014/main" id="{905189CD-9029-404D-B782-D0C08E748D91}"/>
              </a:ext>
            </a:extLst>
          </p:cNvPr>
          <p:cNvSpPr/>
          <p:nvPr/>
        </p:nvSpPr>
        <p:spPr>
          <a:xfrm>
            <a:off x="9881119" y="2248931"/>
            <a:ext cx="1670180" cy="1243332"/>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3" name="Oval 4">
            <a:extLst>
              <a:ext uri="{FF2B5EF4-FFF2-40B4-BE49-F238E27FC236}">
                <a16:creationId xmlns:a16="http://schemas.microsoft.com/office/drawing/2014/main" id="{498F4B02-AD7F-493F-8F17-A01637504180}"/>
              </a:ext>
            </a:extLst>
          </p:cNvPr>
          <p:cNvSpPr>
            <a:spLocks noChangeAspect="1"/>
          </p:cNvSpPr>
          <p:nvPr/>
        </p:nvSpPr>
        <p:spPr>
          <a:xfrm>
            <a:off x="1774993" y="951493"/>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7" name="Oval 4">
            <a:extLst>
              <a:ext uri="{FF2B5EF4-FFF2-40B4-BE49-F238E27FC236}">
                <a16:creationId xmlns:a16="http://schemas.microsoft.com/office/drawing/2014/main" id="{7AAFDC8F-FFD8-4734-B583-19E79F76BE97}"/>
              </a:ext>
            </a:extLst>
          </p:cNvPr>
          <p:cNvSpPr>
            <a:spLocks noChangeAspect="1"/>
          </p:cNvSpPr>
          <p:nvPr/>
        </p:nvSpPr>
        <p:spPr>
          <a:xfrm>
            <a:off x="4266713" y="2266459"/>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8" name="吹き出し: 角を丸めた四角形 27">
            <a:extLst>
              <a:ext uri="{FF2B5EF4-FFF2-40B4-BE49-F238E27FC236}">
                <a16:creationId xmlns:a16="http://schemas.microsoft.com/office/drawing/2014/main" id="{051BEDFA-50A6-420C-B958-9208F6A28837}"/>
              </a:ext>
            </a:extLst>
          </p:cNvPr>
          <p:cNvSpPr/>
          <p:nvPr/>
        </p:nvSpPr>
        <p:spPr>
          <a:xfrm>
            <a:off x="3802057" y="1086976"/>
            <a:ext cx="2034716" cy="1041351"/>
          </a:xfrm>
          <a:prstGeom prst="wedgeRoundRectCallout">
            <a:avLst>
              <a:gd name="adj1" fmla="val -124155"/>
              <a:gd name="adj2" fmla="val 37520"/>
              <a:gd name="adj3" fmla="val 16667"/>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　「ブレイクアウトセッションの割り当て」からはじめる</a:t>
            </a:r>
          </a:p>
        </p:txBody>
      </p:sp>
      <p:sp>
        <p:nvSpPr>
          <p:cNvPr id="29" name="吹き出し: 角を丸めた四角形 28">
            <a:extLst>
              <a:ext uri="{FF2B5EF4-FFF2-40B4-BE49-F238E27FC236}">
                <a16:creationId xmlns:a16="http://schemas.microsoft.com/office/drawing/2014/main" id="{545F6346-F0FC-42C7-9A12-60C4CD30894E}"/>
              </a:ext>
            </a:extLst>
          </p:cNvPr>
          <p:cNvSpPr/>
          <p:nvPr/>
        </p:nvSpPr>
        <p:spPr>
          <a:xfrm>
            <a:off x="4448688" y="3512483"/>
            <a:ext cx="2034716" cy="1502230"/>
          </a:xfrm>
          <a:prstGeom prst="wedgeRoundRectCallout">
            <a:avLst>
              <a:gd name="adj1" fmla="val -127405"/>
              <a:gd name="adj2" fmla="val -55634"/>
              <a:gd name="adj3" fmla="val 16667"/>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1,</a:t>
            </a: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「セッションの追加」からグループを作成</a:t>
            </a:r>
            <a:endPar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2,</a:t>
            </a: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参加者を各グループに振り分けていく（変更もここで行う）</a:t>
            </a:r>
          </a:p>
        </p:txBody>
      </p:sp>
    </p:spTree>
    <p:extLst>
      <p:ext uri="{BB962C8B-B14F-4D97-AF65-F5344CB8AC3E}">
        <p14:creationId xmlns:p14="http://schemas.microsoft.com/office/powerpoint/2010/main" val="32175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3200" dirty="0">
                <a:solidFill>
                  <a:schemeClr val="bg2"/>
                </a:solidFill>
                <a:latin typeface="メイリオ" panose="020B0604030504040204" pitchFamily="50" charset="-128"/>
                <a:ea typeface="メイリオ" panose="020B0604030504040204" pitchFamily="50" charset="-128"/>
              </a:rPr>
              <a:t>　➓ 受講者の情報を取得する（機能）</a:t>
            </a:r>
          </a:p>
        </p:txBody>
      </p:sp>
      <p:sp>
        <p:nvSpPr>
          <p:cNvPr id="3" name="テキスト ボックス 2"/>
          <p:cNvSpPr txBox="1"/>
          <p:nvPr/>
        </p:nvSpPr>
        <p:spPr>
          <a:xfrm>
            <a:off x="367851" y="1275793"/>
            <a:ext cx="11595116"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受講者の情報をレポートツールで出力することができます。</a:t>
            </a:r>
          </a:p>
        </p:txBody>
      </p:sp>
      <p:sp>
        <p:nvSpPr>
          <p:cNvPr id="10" name="角丸四角形 9"/>
          <p:cNvSpPr/>
          <p:nvPr/>
        </p:nvSpPr>
        <p:spPr>
          <a:xfrm>
            <a:off x="5963920" y="5510878"/>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受講者の出席状況などを簡単に把握することができます。</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また、</a:t>
            </a:r>
            <a:r>
              <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CSV</a:t>
            </a: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で出力できるため集計も容易です。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165409" y="2010901"/>
            <a:ext cx="5592745" cy="3123968"/>
            <a:chOff x="6165409" y="1997857"/>
            <a:chExt cx="5592745" cy="3123968"/>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000681"/>
              <a:ext cx="37147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ライブトレーニング使用レポート</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・ライブで行うトレーニングの登録情報や参加情報をレポートとして表示、</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CSV</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形式でエクスポートすることができます。</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8AA894EE-4317-4AC2-9BFA-5BF4720C73AA}"/>
                </a:ext>
              </a:extLst>
            </p:cNvPr>
            <p:cNvSpPr txBox="1"/>
            <p:nvPr/>
          </p:nvSpPr>
          <p:spPr>
            <a:xfrm>
              <a:off x="6431633" y="3129696"/>
              <a:ext cx="40751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記録済みトレーニングアクセスレポート</a:t>
              </a:r>
            </a:p>
          </p:txBody>
        </p:sp>
        <p:sp>
          <p:nvSpPr>
            <p:cNvPr id="15" name="テキスト ボックス 14">
              <a:extLst>
                <a:ext uri="{FF2B5EF4-FFF2-40B4-BE49-F238E27FC236}">
                  <a16:creationId xmlns:a16="http://schemas.microsoft.com/office/drawing/2014/main" id="{35E50828-3856-4E90-A458-8CE09EE33EDD}"/>
                </a:ext>
              </a:extLst>
            </p:cNvPr>
            <p:cNvSpPr txBox="1"/>
            <p:nvPr/>
          </p:nvSpPr>
          <p:spPr>
            <a:xfrm>
              <a:off x="6422109" y="3450242"/>
              <a:ext cx="5336045" cy="646331"/>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・録画データを使ったオンデマンドトレーニングへのアクセス、登録情報をレポートとして表示、</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CSV</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形式でエクスポートすることも可能です。</a:t>
              </a:r>
            </a:p>
          </p:txBody>
        </p:sp>
        <p:sp>
          <p:nvSpPr>
            <p:cNvPr id="16" name="テキスト ボックス 15">
              <a:extLst>
                <a:ext uri="{FF2B5EF4-FFF2-40B4-BE49-F238E27FC236}">
                  <a16:creationId xmlns:a16="http://schemas.microsoft.com/office/drawing/2014/main" id="{3DD7D893-5B46-457D-A48B-55B5D3A1EE30}"/>
                </a:ext>
              </a:extLst>
            </p:cNvPr>
            <p:cNvSpPr txBox="1"/>
            <p:nvPr/>
          </p:nvSpPr>
          <p:spPr>
            <a:xfrm>
              <a:off x="6431634" y="4342223"/>
              <a:ext cx="37147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登録レポート</a:t>
              </a:r>
            </a:p>
          </p:txBody>
        </p:sp>
        <p:sp>
          <p:nvSpPr>
            <p:cNvPr id="17" name="テキスト ボックス 16">
              <a:extLst>
                <a:ext uri="{FF2B5EF4-FFF2-40B4-BE49-F238E27FC236}">
                  <a16:creationId xmlns:a16="http://schemas.microsoft.com/office/drawing/2014/main" id="{8F0DB6CB-5A9A-4673-83CE-20B0BB1F0FFE}"/>
                </a:ext>
              </a:extLst>
            </p:cNvPr>
            <p:cNvSpPr txBox="1"/>
            <p:nvPr/>
          </p:nvSpPr>
          <p:spPr>
            <a:xfrm>
              <a:off x="6393534" y="4660160"/>
              <a:ext cx="5265066" cy="46166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・ライブで行うトレーニングの登録情報を</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CSV</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形式で出力することができます。</a:t>
              </a:r>
            </a:p>
          </p:txBody>
        </p:sp>
        <p:pic>
          <p:nvPicPr>
            <p:cNvPr id="18" name="Picture 2">
              <a:extLst>
                <a:ext uri="{FF2B5EF4-FFF2-40B4-BE49-F238E27FC236}">
                  <a16:creationId xmlns:a16="http://schemas.microsoft.com/office/drawing/2014/main" id="{15387646-5628-427F-AD0E-F50304FC8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10" y="4320884"/>
              <a:ext cx="294799" cy="294799"/>
            </a:xfrm>
            <a:prstGeom prst="rect">
              <a:avLst/>
            </a:prstGeom>
          </p:spPr>
        </p:pic>
        <p:pic>
          <p:nvPicPr>
            <p:cNvPr id="19" name="Picture 2">
              <a:extLst>
                <a:ext uri="{FF2B5EF4-FFF2-40B4-BE49-F238E27FC236}">
                  <a16:creationId xmlns:a16="http://schemas.microsoft.com/office/drawing/2014/main" id="{856871F5-3F12-4114-872C-F8839CD0D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302" y="3135123"/>
              <a:ext cx="294799" cy="294799"/>
            </a:xfrm>
            <a:prstGeom prst="rect">
              <a:avLst/>
            </a:prstGeom>
          </p:spPr>
        </p:pic>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97857"/>
              <a:ext cx="294799" cy="294799"/>
            </a:xfrm>
            <a:prstGeom prst="rect">
              <a:avLst/>
            </a:prstGeom>
          </p:spPr>
        </p:pic>
      </p:grpSp>
      <p:pic>
        <p:nvPicPr>
          <p:cNvPr id="21" name="Picture 4" descr="Y:\Administration\Team Member Files\Sudhakar\Downloads\AS85612.jpg">
            <a:extLst>
              <a:ext uri="{FF2B5EF4-FFF2-40B4-BE49-F238E27FC236}">
                <a16:creationId xmlns:a16="http://schemas.microsoft.com/office/drawing/2014/main" id="{9900CB25-4E1C-4DF0-AD8E-19C016180D63}"/>
              </a:ext>
            </a:extLst>
          </p:cNvPr>
          <p:cNvPicPr>
            <a:picLocks noChangeAspect="1" noChangeArrowheads="1"/>
          </p:cNvPicPr>
          <p:nvPr/>
        </p:nvPicPr>
        <p:blipFill>
          <a:blip r:embed="rId3" cstate="print"/>
          <a:srcRect b="7283"/>
          <a:stretch>
            <a:fillRect/>
          </a:stretch>
        </p:blipFill>
        <p:spPr bwMode="auto">
          <a:xfrm>
            <a:off x="825247" y="2183700"/>
            <a:ext cx="4075121" cy="3398507"/>
          </a:xfrm>
          <a:prstGeom prst="rect">
            <a:avLst/>
          </a:prstGeom>
          <a:noFill/>
        </p:spPr>
      </p:pic>
    </p:spTree>
    <p:extLst>
      <p:ext uri="{BB962C8B-B14F-4D97-AF65-F5344CB8AC3E}">
        <p14:creationId xmlns:p14="http://schemas.microsoft.com/office/powerpoint/2010/main" val="632143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14399"/>
          </a:xfrm>
          <a:solidFill>
            <a:srgbClr val="0070C0"/>
          </a:solidFill>
        </p:spPr>
        <p:txBody>
          <a:bodyPr/>
          <a:lstStyle/>
          <a:p>
            <a:r>
              <a:rPr lang="ja-JP" altLang="en-US" sz="3200" dirty="0">
                <a:solidFill>
                  <a:schemeClr val="bg2"/>
                </a:solidFill>
                <a:latin typeface="メイリオ" panose="020B0604030504040204" pitchFamily="50" charset="-128"/>
                <a:ea typeface="メイリオ" panose="020B0604030504040204" pitchFamily="50" charset="-128"/>
              </a:rPr>
              <a:t>　➓ 受講者の情報を取得する（</a:t>
            </a:r>
            <a:r>
              <a:rPr kumimoji="1" lang="ja-JP" altLang="en-US" sz="3200" dirty="0">
                <a:solidFill>
                  <a:schemeClr val="bg2"/>
                </a:solidFill>
                <a:latin typeface="メイリオ" panose="020B0604030504040204" pitchFamily="50" charset="-128"/>
                <a:ea typeface="メイリオ" panose="020B0604030504040204" pitchFamily="50" charset="-128"/>
              </a:rPr>
              <a:t>使い方）</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マイページの「マイレポート」より、</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今まで行った研修のデータが閲覧可能</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89166" y="525122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データは</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CSV</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でも出力可能</a:t>
            </a:r>
            <a:br>
              <a:rPr kumimoji="1" lang="en-US" altLang="ja-JP"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br>
            <a:r>
              <a:rPr kumimoji="1" lang="ja-JP" altLang="en-US" sz="12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（ユーザー関心度等の分析にも効果的）</a:t>
            </a:r>
            <a:endPar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p:txBody>
      </p:sp>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258886" y="2908395"/>
            <a:ext cx="1061725" cy="450273"/>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pic>
        <p:nvPicPr>
          <p:cNvPr id="20" name="Picture 2" descr="D:\documents\00_wip\TC_WBS27\SS\reports.PNG">
            <a:extLst>
              <a:ext uri="{FF2B5EF4-FFF2-40B4-BE49-F238E27FC236}">
                <a16:creationId xmlns:a16="http://schemas.microsoft.com/office/drawing/2014/main" id="{E3EBF4F3-2EC4-4ECF-B03E-1B2A47B40172}"/>
              </a:ext>
            </a:extLst>
          </p:cNvPr>
          <p:cNvPicPr>
            <a:picLocks noChangeAspect="1" noChangeArrowheads="1"/>
          </p:cNvPicPr>
          <p:nvPr/>
        </p:nvPicPr>
        <p:blipFill>
          <a:blip r:embed="rId2" cstate="print"/>
          <a:srcRect/>
          <a:stretch>
            <a:fillRect/>
          </a:stretch>
        </p:blipFill>
        <p:spPr bwMode="auto">
          <a:xfrm>
            <a:off x="6671024" y="1131674"/>
            <a:ext cx="3693177" cy="2278862"/>
          </a:xfrm>
          <a:prstGeom prst="rect">
            <a:avLst/>
          </a:prstGeom>
          <a:noFill/>
          <a:ln w="9525">
            <a:solidFill>
              <a:schemeClr val="bg2">
                <a:lumMod val="85000"/>
              </a:schemeClr>
            </a:solidFill>
          </a:ln>
          <a:effectLst>
            <a:outerShdw blurRad="50800" dist="38100" dir="2700000" algn="tl" rotWithShape="0">
              <a:prstClr val="black">
                <a:alpha val="40000"/>
              </a:prstClr>
            </a:outerShdw>
          </a:effectLst>
        </p:spPr>
      </p:pic>
      <p:pic>
        <p:nvPicPr>
          <p:cNvPr id="21" name="Picture 3" descr="D:\documents\00_wip\TC_WBS27\SS\rec_reports.PNG">
            <a:extLst>
              <a:ext uri="{FF2B5EF4-FFF2-40B4-BE49-F238E27FC236}">
                <a16:creationId xmlns:a16="http://schemas.microsoft.com/office/drawing/2014/main" id="{0695941F-CC96-4D5D-9BB8-1BFBA49C4D0C}"/>
              </a:ext>
            </a:extLst>
          </p:cNvPr>
          <p:cNvPicPr>
            <a:picLocks noChangeAspect="1" noChangeArrowheads="1"/>
          </p:cNvPicPr>
          <p:nvPr/>
        </p:nvPicPr>
        <p:blipFill>
          <a:blip r:embed="rId3" cstate="print"/>
          <a:srcRect/>
          <a:stretch>
            <a:fillRect/>
          </a:stretch>
        </p:blipFill>
        <p:spPr bwMode="auto">
          <a:xfrm>
            <a:off x="8219953" y="3000758"/>
            <a:ext cx="3589384" cy="2016306"/>
          </a:xfrm>
          <a:prstGeom prst="rect">
            <a:avLst/>
          </a:prstGeom>
          <a:noFill/>
          <a:ln w="9525">
            <a:solidFill>
              <a:schemeClr val="bg2">
                <a:lumMod val="85000"/>
              </a:schemeClr>
            </a:solidFill>
          </a:ln>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9C6BB404-79D3-49CF-8D91-282D67BAF775}"/>
              </a:ext>
            </a:extLst>
          </p:cNvPr>
          <p:cNvPicPr>
            <a:picLocks noChangeAspect="1"/>
          </p:cNvPicPr>
          <p:nvPr/>
        </p:nvPicPr>
        <p:blipFill>
          <a:blip r:embed="rId4"/>
          <a:stretch>
            <a:fillRect/>
          </a:stretch>
        </p:blipFill>
        <p:spPr>
          <a:xfrm>
            <a:off x="939239" y="1173760"/>
            <a:ext cx="3832443" cy="3919544"/>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4" name="四角形: 角を丸くする 23">
            <a:extLst>
              <a:ext uri="{FF2B5EF4-FFF2-40B4-BE49-F238E27FC236}">
                <a16:creationId xmlns:a16="http://schemas.microsoft.com/office/drawing/2014/main" id="{674B4223-B907-44FF-B16A-DBCD49376213}"/>
              </a:ext>
            </a:extLst>
          </p:cNvPr>
          <p:cNvSpPr/>
          <p:nvPr/>
        </p:nvSpPr>
        <p:spPr>
          <a:xfrm>
            <a:off x="1786893" y="3821577"/>
            <a:ext cx="2908932" cy="1219865"/>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915163" y="2567873"/>
            <a:ext cx="634482" cy="261308"/>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2" name="Oval 4">
            <a:extLst>
              <a:ext uri="{FF2B5EF4-FFF2-40B4-BE49-F238E27FC236}">
                <a16:creationId xmlns:a16="http://schemas.microsoft.com/office/drawing/2014/main" id="{AC59A9B4-8E34-4743-9DB5-41F4FA769537}"/>
              </a:ext>
            </a:extLst>
          </p:cNvPr>
          <p:cNvSpPr>
            <a:spLocks noChangeAspect="1"/>
          </p:cNvSpPr>
          <p:nvPr/>
        </p:nvSpPr>
        <p:spPr>
          <a:xfrm>
            <a:off x="563808" y="2309163"/>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3" name="Oval 4">
            <a:extLst>
              <a:ext uri="{FF2B5EF4-FFF2-40B4-BE49-F238E27FC236}">
                <a16:creationId xmlns:a16="http://schemas.microsoft.com/office/drawing/2014/main" id="{D36FD58C-BF81-4C4C-BF86-E271B3278F83}"/>
              </a:ext>
            </a:extLst>
          </p:cNvPr>
          <p:cNvSpPr>
            <a:spLocks noChangeAspect="1"/>
          </p:cNvSpPr>
          <p:nvPr/>
        </p:nvSpPr>
        <p:spPr>
          <a:xfrm>
            <a:off x="1516354" y="4236827"/>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Tree>
    <p:extLst>
      <p:ext uri="{BB962C8B-B14F-4D97-AF65-F5344CB8AC3E}">
        <p14:creationId xmlns:p14="http://schemas.microsoft.com/office/powerpoint/2010/main" val="3404399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lang="en-US" altLang="ja-JP" sz="2800" dirty="0">
                <a:solidFill>
                  <a:schemeClr val="bg2"/>
                </a:solidFill>
                <a:latin typeface="メイリオ" panose="020B0604030504040204" pitchFamily="50" charset="-128"/>
                <a:ea typeface="メイリオ" panose="020B0604030504040204" pitchFamily="50" charset="-128"/>
              </a:rPr>
              <a:t>【appendix】</a:t>
            </a:r>
            <a:r>
              <a:rPr kumimoji="1" lang="ja-JP" altLang="en-US" sz="2800" dirty="0">
                <a:solidFill>
                  <a:schemeClr val="bg2"/>
                </a:solidFill>
                <a:latin typeface="メイリオ" panose="020B0604030504040204" pitchFamily="50" charset="-128"/>
                <a:ea typeface="メイリオ" panose="020B0604030504040204" pitchFamily="50" charset="-128"/>
              </a:rPr>
              <a:t> </a:t>
            </a:r>
            <a:r>
              <a:rPr kumimoji="1" lang="en-US" altLang="ja-JP" sz="2800" dirty="0">
                <a:solidFill>
                  <a:schemeClr val="bg2"/>
                </a:solidFill>
                <a:latin typeface="メイリオ" panose="020B0604030504040204" pitchFamily="50" charset="-128"/>
                <a:ea typeface="メイリオ" panose="020B0604030504040204" pitchFamily="50" charset="-128"/>
              </a:rPr>
              <a:t>HD</a:t>
            </a:r>
            <a:r>
              <a:rPr kumimoji="1" lang="ja-JP" altLang="en-US" sz="2800" dirty="0">
                <a:solidFill>
                  <a:schemeClr val="bg2"/>
                </a:solidFill>
                <a:latin typeface="メイリオ" panose="020B0604030504040204" pitchFamily="50" charset="-128"/>
                <a:ea typeface="メイリオ" panose="020B0604030504040204" pitchFamily="50" charset="-128"/>
              </a:rPr>
              <a:t>ビデオ（機能）</a:t>
            </a:r>
          </a:p>
        </p:txBody>
      </p:sp>
      <p:sp>
        <p:nvSpPr>
          <p:cNvPr id="3" name="テキスト ボックス 2"/>
          <p:cNvSpPr txBox="1"/>
          <p:nvPr/>
        </p:nvSpPr>
        <p:spPr>
          <a:xfrm>
            <a:off x="367851" y="1275793"/>
            <a:ext cx="11595116"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講師や資料が見たいとき、自身に最適なレイアウトを選択できます。</a:t>
            </a:r>
          </a:p>
        </p:txBody>
      </p:sp>
      <p:sp>
        <p:nvSpPr>
          <p:cNvPr id="10" name="角丸四角形 9"/>
          <p:cNvSpPr/>
          <p:nvPr/>
        </p:nvSpPr>
        <p:spPr>
          <a:xfrm>
            <a:off x="5963920" y="5510878"/>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講義時はトレーナーのビデオを一方向に配信、ディスカッション時は受講者のビデオを表示などシーンに合わせて選択可能です。</a:t>
            </a:r>
          </a:p>
        </p:txBody>
      </p:sp>
      <p:grpSp>
        <p:nvGrpSpPr>
          <p:cNvPr id="4" name="グループ化 3">
            <a:extLst>
              <a:ext uri="{FF2B5EF4-FFF2-40B4-BE49-F238E27FC236}">
                <a16:creationId xmlns:a16="http://schemas.microsoft.com/office/drawing/2014/main" id="{FAC5C14F-DEEA-48D7-B5D7-359331117593}"/>
              </a:ext>
            </a:extLst>
          </p:cNvPr>
          <p:cNvGrpSpPr/>
          <p:nvPr/>
        </p:nvGrpSpPr>
        <p:grpSpPr>
          <a:xfrm>
            <a:off x="6370222" y="2003294"/>
            <a:ext cx="5493191" cy="3247989"/>
            <a:chOff x="6165409" y="1997857"/>
            <a:chExt cx="5493191" cy="3247989"/>
          </a:xfrm>
        </p:grpSpPr>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000681"/>
              <a:ext cx="41685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リアルタイムの共有／編集で伝わる会議</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301450"/>
              <a:ext cx="5265066" cy="2944396"/>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HD</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画質</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(720p)</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のビデオに対応（解像度は自動調整）</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・話者を検知し自動でビデオを表示（話者を固定して表示も可能）</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・一度に</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6</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名までのビデオをサムネイルで表示</a:t>
              </a:r>
              <a:b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b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(7</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名まで同時に表示可能</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 – </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それ以上はスクロールで表示</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・ビデオレイアウトを選択可能：フルスクリーン、シアターモード、サムネイル</a:t>
              </a:r>
              <a:endPar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Web</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カメラ、ビデオカメラに対応</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(PC</a:t>
              </a:r>
              <a:r>
                <a:rPr kumimoji="1" lang="ja-JP" altLang="en-US"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で認識するデバイス</a:t>
              </a:r>
              <a:r>
                <a:rPr kumimoji="1" lang="en-US" altLang="ja-JP" sz="12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p>
          </p:txBody>
        </p:sp>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1997857"/>
              <a:ext cx="294799" cy="294799"/>
            </a:xfrm>
            <a:prstGeom prst="rect">
              <a:avLst/>
            </a:prstGeom>
          </p:spPr>
        </p:pic>
      </p:grpSp>
      <p:pic>
        <p:nvPicPr>
          <p:cNvPr id="8194" name="Picture 2" descr="「Cisco 高画質」の画像検索結果">
            <a:extLst>
              <a:ext uri="{FF2B5EF4-FFF2-40B4-BE49-F238E27FC236}">
                <a16:creationId xmlns:a16="http://schemas.microsoft.com/office/drawing/2014/main" id="{7147BE95-A73F-4C9C-853A-23CA40F07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043" y="2223259"/>
            <a:ext cx="4739655" cy="311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695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0405FE-22D4-2744-88C2-D25AAA420433}"/>
              </a:ext>
            </a:extLst>
          </p:cNvPr>
          <p:cNvSpPr/>
          <p:nvPr/>
        </p:nvSpPr>
        <p:spPr>
          <a:xfrm>
            <a:off x="14515" y="0"/>
            <a:ext cx="12192000" cy="975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15" name="Title 19">
            <a:extLst>
              <a:ext uri="{FF2B5EF4-FFF2-40B4-BE49-F238E27FC236}">
                <a16:creationId xmlns:a16="http://schemas.microsoft.com/office/drawing/2014/main" id="{9FE83AD5-EDA6-3B45-9E6D-573B6DE5D71E}"/>
              </a:ext>
            </a:extLst>
          </p:cNvPr>
          <p:cNvSpPr txBox="1">
            <a:spLocks/>
          </p:cNvSpPr>
          <p:nvPr/>
        </p:nvSpPr>
        <p:spPr>
          <a:xfrm>
            <a:off x="289081" y="330500"/>
            <a:ext cx="11436194" cy="975360"/>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lang="en-SG" sz="3733" dirty="0">
                <a:solidFill>
                  <a:srgbClr val="FFFFFF"/>
                </a:solidFill>
                <a:latin typeface="Yu Gothic UI" panose="020B0500000000000000" pitchFamily="50" charset="-128"/>
                <a:ea typeface="Yu Gothic UI" panose="020B0500000000000000" pitchFamily="50" charset="-128"/>
              </a:rPr>
              <a:t>DX80 </a:t>
            </a:r>
            <a:r>
              <a:rPr lang="ja-JP" altLang="en-US" sz="3733" dirty="0">
                <a:solidFill>
                  <a:srgbClr val="FFFFFF"/>
                </a:solidFill>
                <a:latin typeface="Yu Gothic UI" panose="020B0500000000000000" pitchFamily="50" charset="-128"/>
                <a:ea typeface="Yu Gothic UI" panose="020B0500000000000000" pitchFamily="50" charset="-128"/>
              </a:rPr>
              <a:t>が社長・役員専用端末として爆発的に売れています</a:t>
            </a:r>
            <a:endParaRPr kumimoji="1" lang="en-SG" sz="3733"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Thin" charset="0"/>
            </a:endParaRPr>
          </a:p>
        </p:txBody>
      </p:sp>
      <p:pic>
        <p:nvPicPr>
          <p:cNvPr id="2" name="Picture 1">
            <a:extLst>
              <a:ext uri="{FF2B5EF4-FFF2-40B4-BE49-F238E27FC236}">
                <a16:creationId xmlns:a16="http://schemas.microsoft.com/office/drawing/2014/main" id="{73238A1C-D0D9-4413-850F-B2374395A032}"/>
              </a:ext>
            </a:extLst>
          </p:cNvPr>
          <p:cNvPicPr>
            <a:picLocks noChangeAspect="1"/>
          </p:cNvPicPr>
          <p:nvPr/>
        </p:nvPicPr>
        <p:blipFill>
          <a:blip r:embed="rId2"/>
          <a:stretch>
            <a:fillRect/>
          </a:stretch>
        </p:blipFill>
        <p:spPr>
          <a:xfrm>
            <a:off x="1" y="975360"/>
            <a:ext cx="7284378" cy="5882640"/>
          </a:xfrm>
          <a:prstGeom prst="rect">
            <a:avLst/>
          </a:prstGeom>
        </p:spPr>
      </p:pic>
      <p:sp>
        <p:nvSpPr>
          <p:cNvPr id="8" name="TextBox 7">
            <a:extLst>
              <a:ext uri="{FF2B5EF4-FFF2-40B4-BE49-F238E27FC236}">
                <a16:creationId xmlns:a16="http://schemas.microsoft.com/office/drawing/2014/main" id="{4298DB76-98DD-4B0C-921D-63C1CF814CD6}"/>
              </a:ext>
            </a:extLst>
          </p:cNvPr>
          <p:cNvSpPr txBox="1"/>
          <p:nvPr/>
        </p:nvSpPr>
        <p:spPr>
          <a:xfrm>
            <a:off x="7555098" y="1931521"/>
            <a:ext cx="4491935" cy="4401205"/>
          </a:xfrm>
          <a:prstGeom prst="rect">
            <a:avLst/>
          </a:prstGeom>
          <a:noFill/>
        </p:spPr>
        <p:txBody>
          <a:bodyPr wrap="none" rtlCol="0">
            <a:spAutoFit/>
          </a:bodyPr>
          <a:lstStyle/>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設置が簡単（</a:t>
            </a:r>
            <a:r>
              <a:rPr lang="en-US" altLang="ja-JP" sz="2000" dirty="0" err="1">
                <a:latin typeface="Yu Gothic UI" panose="020B0500000000000000" pitchFamily="50" charset="-128"/>
                <a:ea typeface="Yu Gothic UI" panose="020B0500000000000000" pitchFamily="50" charset="-128"/>
                <a:cs typeface="CiscoSansTT ExtraLight" charset="0"/>
              </a:rPr>
              <a:t>Wifi</a:t>
            </a:r>
            <a:r>
              <a:rPr lang="ja-JP" altLang="en-US" sz="2000" dirty="0">
                <a:latin typeface="Yu Gothic UI" panose="020B0500000000000000" pitchFamily="50" charset="-128"/>
                <a:ea typeface="Yu Gothic UI" panose="020B0500000000000000" pitchFamily="50" charset="-128"/>
                <a:cs typeface="CiscoSansTT ExtraLight" charset="0"/>
              </a:rPr>
              <a:t>と電源の用意だけ）</a:t>
            </a: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kumimoji="1" lang="en-US" altLang="ja-JP" sz="2000" b="0" i="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操作が簡単（</a:t>
            </a:r>
            <a:r>
              <a:rPr lang="en-US" altLang="ja-JP" sz="2000" dirty="0">
                <a:latin typeface="Yu Gothic UI" panose="020B0500000000000000" pitchFamily="50" charset="-128"/>
                <a:ea typeface="Yu Gothic UI" panose="020B0500000000000000" pitchFamily="50" charset="-128"/>
                <a:cs typeface="CiscoSansTT ExtraLight" charset="0"/>
              </a:rPr>
              <a:t>9</a:t>
            </a:r>
            <a:r>
              <a:rPr lang="ja-JP" altLang="en-US" sz="2000" dirty="0">
                <a:latin typeface="Yu Gothic UI" panose="020B0500000000000000" pitchFamily="50" charset="-128"/>
                <a:ea typeface="Yu Gothic UI" panose="020B0500000000000000" pitchFamily="50" charset="-128"/>
                <a:cs typeface="CiscoSansTT ExtraLight" charset="0"/>
              </a:rPr>
              <a:t>桁の番号入れるだけ）</a:t>
            </a:r>
            <a:endParaRPr kumimoji="1" lang="en-US" altLang="ja-JP" sz="2000" b="0" i="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ネットワークさえ安定していれば高品質</a:t>
            </a:r>
            <a:endParaRPr lang="en-US" altLang="ja-JP" sz="2000" dirty="0">
              <a:latin typeface="Yu Gothic UI" panose="020B0500000000000000" pitchFamily="50" charset="-128"/>
              <a:ea typeface="Yu Gothic UI" panose="020B0500000000000000" pitchFamily="50" charset="-128"/>
              <a:cs typeface="CiscoSansTT ExtraLight" charset="0"/>
            </a:endParaRPr>
          </a:p>
          <a:p>
            <a:r>
              <a:rPr lang="ja-JP" altLang="en-US" sz="2000" dirty="0">
                <a:latin typeface="Yu Gothic UI" panose="020B0500000000000000" pitchFamily="50" charset="-128"/>
                <a:ea typeface="Yu Gothic UI" panose="020B0500000000000000" pitchFamily="50" charset="-128"/>
                <a:cs typeface="CiscoSansTT ExtraLight" charset="0"/>
              </a:rPr>
              <a:t>　な会議を苦労なく開催できる</a:t>
            </a: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いざという時は情報システムの担当者が</a:t>
            </a:r>
            <a:endParaRPr lang="en-US" altLang="ja-JP" sz="2000" dirty="0">
              <a:latin typeface="Yu Gothic UI" panose="020B0500000000000000" pitchFamily="50" charset="-128"/>
              <a:ea typeface="Yu Gothic UI" panose="020B0500000000000000" pitchFamily="50" charset="-128"/>
              <a:cs typeface="CiscoSansTT ExtraLight" charset="0"/>
            </a:endParaRPr>
          </a:p>
          <a:p>
            <a:r>
              <a:rPr lang="ja-JP" altLang="en-US" sz="2000" dirty="0">
                <a:latin typeface="Yu Gothic UI" panose="020B0500000000000000" pitchFamily="50" charset="-128"/>
                <a:ea typeface="Yu Gothic UI" panose="020B0500000000000000" pitchFamily="50" charset="-128"/>
                <a:cs typeface="CiscoSansTT ExtraLight" charset="0"/>
              </a:rPr>
              <a:t>　リモート</a:t>
            </a:r>
            <a:r>
              <a:rPr kumimoji="1" lang="ja-JP" altLang="en-US" sz="2000" b="0" i="0" dirty="0">
                <a:latin typeface="Yu Gothic UI" panose="020B0500000000000000" pitchFamily="50" charset="-128"/>
                <a:ea typeface="Yu Gothic UI" panose="020B0500000000000000" pitchFamily="50" charset="-128"/>
                <a:cs typeface="CiscoSansTT ExtraLight" charset="0"/>
              </a:rPr>
              <a:t>でメンテナンス</a:t>
            </a:r>
            <a:endParaRPr kumimoji="1" lang="en-US" altLang="ja-JP" sz="2000" b="0" i="0" dirty="0">
              <a:latin typeface="Yu Gothic UI" panose="020B0500000000000000" pitchFamily="50" charset="-128"/>
              <a:ea typeface="Yu Gothic UI" panose="020B0500000000000000" pitchFamily="50" charset="-128"/>
              <a:cs typeface="CiscoSansTT ExtraLight" charset="0"/>
            </a:endParaRPr>
          </a:p>
          <a:p>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kumimoji="1" lang="ja-JP" altLang="en-US" sz="2000" b="0" i="0" dirty="0">
                <a:latin typeface="Yu Gothic UI" panose="020B0500000000000000" pitchFamily="50" charset="-128"/>
                <a:ea typeface="Yu Gothic UI" panose="020B0500000000000000" pitchFamily="50" charset="-128"/>
                <a:cs typeface="CiscoSansTT ExtraLight" charset="0"/>
              </a:rPr>
              <a:t>カメラを下に下げれば手書きも見せれる</a:t>
            </a:r>
            <a:endParaRPr kumimoji="1" lang="en-US" altLang="ja-JP" sz="2000" b="0" i="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kumimoji="1" lang="en-US" altLang="ja-JP" sz="2000" b="0" i="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kumimoji="1" lang="ja-JP" altLang="en-US" sz="2000" b="0" i="0" dirty="0">
              <a:latin typeface="Yu Gothic UI" panose="020B0500000000000000" pitchFamily="50" charset="-128"/>
              <a:ea typeface="Yu Gothic UI" panose="020B0500000000000000" pitchFamily="50" charset="-128"/>
              <a:cs typeface="CiscoSansTT ExtraLight" charset="0"/>
            </a:endParaRPr>
          </a:p>
        </p:txBody>
      </p:sp>
    </p:spTree>
    <p:extLst>
      <p:ext uri="{BB962C8B-B14F-4D97-AF65-F5344CB8AC3E}">
        <p14:creationId xmlns:p14="http://schemas.microsoft.com/office/powerpoint/2010/main" val="525979543"/>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0">
            <a:extLst>
              <a:ext uri="{FF2B5EF4-FFF2-40B4-BE49-F238E27FC236}">
                <a16:creationId xmlns:a16="http://schemas.microsoft.com/office/drawing/2014/main" id="{A41D68C0-BC7F-4812-B406-C6F5CAD64224}"/>
              </a:ext>
            </a:extLst>
          </p:cNvPr>
          <p:cNvPicPr>
            <a:picLocks noChangeAspect="1"/>
          </p:cNvPicPr>
          <p:nvPr/>
        </p:nvPicPr>
        <p:blipFill>
          <a:blip r:embed="rId2" cstate="print">
            <a:extLst>
              <a:ext uri="{28A0092B-C50C-407E-A947-70E740481C1C}">
                <a14:useLocalDpi xmlns:a14="http://schemas.microsoft.com/office/drawing/2010/main" val="0"/>
              </a:ext>
            </a:extLst>
          </a:blip>
          <a:srcRect l="1908" r="1774" b="3532"/>
          <a:stretch>
            <a:fillRect/>
          </a:stretch>
        </p:blipFill>
        <p:spPr bwMode="auto">
          <a:xfrm>
            <a:off x="587950" y="1207325"/>
            <a:ext cx="4786344" cy="3239047"/>
          </a:xfrm>
          <a:prstGeom prst="rect">
            <a:avLst/>
          </a:prstGeom>
          <a:ln>
            <a:solidFill>
              <a:schemeClr val="bg2">
                <a:lumMod val="85000"/>
              </a:schemeClr>
            </a:solidFill>
          </a:ln>
          <a:effectLst>
            <a:outerShdw blurRad="50800" dist="38100" dir="2700000" algn="tl" rotWithShape="0">
              <a:prstClr val="black">
                <a:alpha val="40000"/>
              </a:prstClr>
            </a:outerShdw>
          </a:effectLst>
        </p:spPr>
      </p:pic>
      <p:pic>
        <p:nvPicPr>
          <p:cNvPr id="21" name="Picture 6">
            <a:extLst>
              <a:ext uri="{FF2B5EF4-FFF2-40B4-BE49-F238E27FC236}">
                <a16:creationId xmlns:a16="http://schemas.microsoft.com/office/drawing/2014/main" id="{2DB1A563-4C1F-49FB-BA98-D08D497A79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94" r="1423" b="3128"/>
          <a:stretch>
            <a:fillRect/>
          </a:stretch>
        </p:blipFill>
        <p:spPr bwMode="auto">
          <a:xfrm>
            <a:off x="6836736" y="1201213"/>
            <a:ext cx="4955668" cy="3239047"/>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en-US" altLang="ja-JP" sz="2800" dirty="0">
                <a:solidFill>
                  <a:schemeClr val="bg2"/>
                </a:solidFill>
                <a:latin typeface="メイリオ" panose="020B0604030504040204" pitchFamily="50" charset="-128"/>
                <a:ea typeface="メイリオ" panose="020B0604030504040204" pitchFamily="50" charset="-128"/>
              </a:rPr>
              <a:t>【appendix】</a:t>
            </a:r>
            <a:r>
              <a:rPr lang="ja-JP" altLang="en-US" sz="2800" dirty="0">
                <a:solidFill>
                  <a:schemeClr val="bg2"/>
                </a:solidFill>
                <a:latin typeface="メイリオ" panose="020B0604030504040204" pitchFamily="50" charset="-128"/>
                <a:ea typeface="メイリオ" panose="020B0604030504040204" pitchFamily="50" charset="-128"/>
              </a:rPr>
              <a:t> </a:t>
            </a:r>
            <a:r>
              <a:rPr lang="en-US" altLang="ja-JP" sz="2800" dirty="0">
                <a:solidFill>
                  <a:schemeClr val="bg2"/>
                </a:solidFill>
                <a:latin typeface="メイリオ" panose="020B0604030504040204" pitchFamily="50" charset="-128"/>
                <a:ea typeface="メイリオ" panose="020B0604030504040204" pitchFamily="50" charset="-128"/>
              </a:rPr>
              <a:t>HD</a:t>
            </a:r>
            <a:r>
              <a:rPr lang="ja-JP" altLang="en-US" sz="2800" dirty="0">
                <a:solidFill>
                  <a:schemeClr val="bg2"/>
                </a:solidFill>
                <a:latin typeface="メイリオ" panose="020B0604030504040204" pitchFamily="50" charset="-128"/>
                <a:ea typeface="メイリオ" panose="020B0604030504040204" pitchFamily="50" charset="-128"/>
              </a:rPr>
              <a:t>ビデオ（</a:t>
            </a:r>
            <a:r>
              <a:rPr kumimoji="1" lang="ja-JP" altLang="en-US" sz="2800" dirty="0">
                <a:solidFill>
                  <a:schemeClr val="bg2"/>
                </a:solidFill>
                <a:latin typeface="メイリオ" panose="020B0604030504040204" pitchFamily="50" charset="-128"/>
                <a:ea typeface="メイリオ" panose="020B0604030504040204" pitchFamily="50" charset="-128"/>
              </a:rPr>
              <a:t>使い方）</a:t>
            </a: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画面右上のフルスクリーンビューで参加者全体表示（右）</a:t>
            </a:r>
            <a:endPar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資料と参加者の表示画面の大きさも調整可能</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89166" y="525122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相手の顔が見えることで一体感と集中力も生まれます</a:t>
            </a:r>
          </a:p>
        </p:txBody>
      </p:sp>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585457" y="2601713"/>
            <a:ext cx="1061725" cy="450273"/>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pic>
        <p:nvPicPr>
          <p:cNvPr id="4" name="図 3">
            <a:extLst>
              <a:ext uri="{FF2B5EF4-FFF2-40B4-BE49-F238E27FC236}">
                <a16:creationId xmlns:a16="http://schemas.microsoft.com/office/drawing/2014/main" id="{D913D983-4653-4BE0-88C0-EC819C4FBCCF}"/>
              </a:ext>
            </a:extLst>
          </p:cNvPr>
          <p:cNvPicPr>
            <a:picLocks noChangeAspect="1"/>
          </p:cNvPicPr>
          <p:nvPr/>
        </p:nvPicPr>
        <p:blipFill>
          <a:blip r:embed="rId4"/>
          <a:stretch>
            <a:fillRect/>
          </a:stretch>
        </p:blipFill>
        <p:spPr>
          <a:xfrm>
            <a:off x="5108951" y="1744101"/>
            <a:ext cx="257723" cy="257723"/>
          </a:xfrm>
          <a:prstGeom prst="rect">
            <a:avLst/>
          </a:prstGeom>
        </p:spPr>
      </p:pic>
      <p:sp>
        <p:nvSpPr>
          <p:cNvPr id="26" name="四角形: 角を丸くする 25">
            <a:extLst>
              <a:ext uri="{FF2B5EF4-FFF2-40B4-BE49-F238E27FC236}">
                <a16:creationId xmlns:a16="http://schemas.microsoft.com/office/drawing/2014/main" id="{22FB740B-602A-427D-B7FF-5D668C3981CA}"/>
              </a:ext>
            </a:extLst>
          </p:cNvPr>
          <p:cNvSpPr/>
          <p:nvPr/>
        </p:nvSpPr>
        <p:spPr>
          <a:xfrm>
            <a:off x="5044040" y="1668780"/>
            <a:ext cx="403460" cy="403860"/>
          </a:xfrm>
          <a:prstGeom prst="round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cxnSp>
        <p:nvCxnSpPr>
          <p:cNvPr id="6" name="直線矢印コネクタ 5">
            <a:extLst>
              <a:ext uri="{FF2B5EF4-FFF2-40B4-BE49-F238E27FC236}">
                <a16:creationId xmlns:a16="http://schemas.microsoft.com/office/drawing/2014/main" id="{ED26CADC-D669-4F07-94E3-9ADC77697AD5}"/>
              </a:ext>
            </a:extLst>
          </p:cNvPr>
          <p:cNvCxnSpPr>
            <a:cxnSpLocks/>
          </p:cNvCxnSpPr>
          <p:nvPr/>
        </p:nvCxnSpPr>
        <p:spPr>
          <a:xfrm>
            <a:off x="3275045" y="2152650"/>
            <a:ext cx="656875"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95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212974"/>
            <a:ext cx="5078396" cy="2432051"/>
          </a:xfrm>
        </p:spPr>
        <p:txBody>
          <a:bodyPr/>
          <a:lstStyle/>
          <a:p>
            <a:pPr algn="ctr"/>
            <a:r>
              <a:rPr lang="ja-JP" altLang="en-US" sz="5400" dirty="0">
                <a:solidFill>
                  <a:schemeClr val="bg2"/>
                </a:solidFill>
              </a:rPr>
              <a:t>使い方</a:t>
            </a:r>
            <a:br>
              <a:rPr lang="en-US" altLang="ja-JP" sz="5400" dirty="0">
                <a:solidFill>
                  <a:schemeClr val="bg2"/>
                </a:solidFill>
              </a:rPr>
            </a:br>
            <a:br>
              <a:rPr lang="en-US" altLang="ja-JP" sz="5400" dirty="0">
                <a:solidFill>
                  <a:schemeClr val="bg2"/>
                </a:solidFill>
              </a:rPr>
            </a:br>
            <a:r>
              <a:rPr lang="en-US" altLang="ja-JP" sz="5400" dirty="0">
                <a:solidFill>
                  <a:schemeClr val="bg2"/>
                </a:solidFill>
              </a:rPr>
              <a:t>Cisco</a:t>
            </a:r>
            <a:br>
              <a:rPr lang="en-US" sz="5400" dirty="0">
                <a:solidFill>
                  <a:schemeClr val="bg2"/>
                </a:solidFill>
              </a:rPr>
            </a:br>
            <a:r>
              <a:rPr lang="en-US" sz="5400" dirty="0" err="1">
                <a:solidFill>
                  <a:schemeClr val="bg2"/>
                </a:solidFill>
              </a:rPr>
              <a:t>Webex</a:t>
            </a:r>
            <a:r>
              <a:rPr lang="en-US" sz="5400" dirty="0">
                <a:solidFill>
                  <a:schemeClr val="bg2"/>
                </a:solidFill>
              </a:rPr>
              <a:t> Training</a:t>
            </a:r>
            <a:br>
              <a:rPr lang="en-US" sz="5400" dirty="0">
                <a:solidFill>
                  <a:schemeClr val="bg2"/>
                </a:solidFill>
              </a:rPr>
            </a:br>
            <a:r>
              <a:rPr lang="ja-JP" altLang="en-US" sz="5400" dirty="0">
                <a:solidFill>
                  <a:schemeClr val="bg2"/>
                </a:solidFill>
              </a:rPr>
              <a:t>（参加者編）</a:t>
            </a:r>
            <a:endParaRPr lang="en-US" dirty="0">
              <a:solidFill>
                <a:schemeClr val="bg2"/>
              </a:solidFill>
            </a:endParaRPr>
          </a:p>
        </p:txBody>
      </p:sp>
      <p:grpSp>
        <p:nvGrpSpPr>
          <p:cNvPr id="3" name="グループ化 2">
            <a:extLst>
              <a:ext uri="{FF2B5EF4-FFF2-40B4-BE49-F238E27FC236}">
                <a16:creationId xmlns:a16="http://schemas.microsoft.com/office/drawing/2014/main" id="{D8286420-57E9-4C5B-B99B-C0847F9A7D4F}"/>
              </a:ext>
            </a:extLst>
          </p:cNvPr>
          <p:cNvGrpSpPr/>
          <p:nvPr/>
        </p:nvGrpSpPr>
        <p:grpSpPr>
          <a:xfrm>
            <a:off x="6709662" y="1258777"/>
            <a:ext cx="4790698" cy="4741364"/>
            <a:chOff x="6709662" y="1258777"/>
            <a:chExt cx="4790698" cy="4741364"/>
          </a:xfrm>
        </p:grpSpPr>
        <p:pic>
          <p:nvPicPr>
            <p:cNvPr id="7" name="Picture 21">
              <a:extLst>
                <a:ext uri="{FF2B5EF4-FFF2-40B4-BE49-F238E27FC236}">
                  <a16:creationId xmlns:a16="http://schemas.microsoft.com/office/drawing/2014/main" id="{E0CA25AA-8476-4287-AD8F-051D8059B5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709663" y="1258777"/>
              <a:ext cx="2524582" cy="1411311"/>
            </a:xfrm>
            <a:prstGeom prst="rect">
              <a:avLst/>
            </a:prstGeom>
            <a:ln>
              <a:solidFill>
                <a:schemeClr val="bg2"/>
              </a:solidFill>
            </a:ln>
          </p:spPr>
        </p:pic>
        <p:pic>
          <p:nvPicPr>
            <p:cNvPr id="11" name="Picture 26">
              <a:extLst>
                <a:ext uri="{FF2B5EF4-FFF2-40B4-BE49-F238E27FC236}">
                  <a16:creationId xmlns:a16="http://schemas.microsoft.com/office/drawing/2014/main" id="{F6775A59-7AAA-4F02-9A4F-EF25DA9E5E8E}"/>
                </a:ext>
              </a:extLst>
            </p:cNvPr>
            <p:cNvPicPr>
              <a:picLocks noChangeAspect="1"/>
            </p:cNvPicPr>
            <p:nvPr/>
          </p:nvPicPr>
          <p:blipFill>
            <a:blip r:embed="rId3" cstate="print">
              <a:extLst>
                <a:ext uri="{28A0092B-C50C-407E-A947-70E740481C1C}">
                  <a14:useLocalDpi xmlns:a14="http://schemas.microsoft.com/office/drawing/2010/main" val="0"/>
                </a:ext>
              </a:extLst>
            </a:blip>
            <a:srcRect t="7643" b="25207"/>
            <a:stretch>
              <a:fillRect/>
            </a:stretch>
          </p:blipFill>
          <p:spPr>
            <a:xfrm>
              <a:off x="9264725" y="1258777"/>
              <a:ext cx="2235635" cy="1411310"/>
            </a:xfrm>
            <a:prstGeom prst="rect">
              <a:avLst/>
            </a:prstGeom>
            <a:ln>
              <a:solidFill>
                <a:schemeClr val="bg2"/>
              </a:solidFill>
            </a:ln>
          </p:spPr>
        </p:pic>
        <p:pic>
          <p:nvPicPr>
            <p:cNvPr id="12" name="Picture 3" descr="Y:\Administration\Team Member Files\Martin\Downloads\KO18531s.jpeg">
              <a:extLst>
                <a:ext uri="{FF2B5EF4-FFF2-40B4-BE49-F238E27FC236}">
                  <a16:creationId xmlns:a16="http://schemas.microsoft.com/office/drawing/2014/main" id="{84C61AE0-73EE-4A41-9EC8-E9426F3DFD08}"/>
                </a:ext>
              </a:extLst>
            </p:cNvPr>
            <p:cNvPicPr>
              <a:picLocks noChangeAspect="1" noChangeArrowheads="1"/>
            </p:cNvPicPr>
            <p:nvPr/>
          </p:nvPicPr>
          <p:blipFill>
            <a:blip r:embed="rId4" cstate="print"/>
            <a:srcRect/>
            <a:stretch>
              <a:fillRect/>
            </a:stretch>
          </p:blipFill>
          <p:spPr bwMode="auto">
            <a:xfrm>
              <a:off x="6709662" y="2710727"/>
              <a:ext cx="4790697" cy="3289414"/>
            </a:xfrm>
            <a:prstGeom prst="rect">
              <a:avLst/>
            </a:prstGeom>
            <a:noFill/>
            <a:ln>
              <a:solidFill>
                <a:schemeClr val="bg2"/>
              </a:solidFill>
            </a:ln>
          </p:spPr>
        </p:pic>
      </p:grpSp>
    </p:spTree>
    <p:extLst>
      <p:ext uri="{BB962C8B-B14F-4D97-AF65-F5344CB8AC3E}">
        <p14:creationId xmlns:p14="http://schemas.microsoft.com/office/powerpoint/2010/main" val="3792994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r>
              <a:rPr lang="pl-PL" dirty="0"/>
              <a:t> list</a:t>
            </a:r>
            <a:r>
              <a:rPr lang="ja-JP" altLang="en-US" dirty="0"/>
              <a:t>（参加者編）</a:t>
            </a:r>
            <a:endParaRPr lang="en-US" dirty="0"/>
          </a:p>
        </p:txBody>
      </p:sp>
      <p:sp>
        <p:nvSpPr>
          <p:cNvPr id="4" name="Oval 3"/>
          <p:cNvSpPr>
            <a:spLocks noChangeAspect="1"/>
          </p:cNvSpPr>
          <p:nvPr/>
        </p:nvSpPr>
        <p:spPr>
          <a:xfrm>
            <a:off x="751841" y="1470417"/>
            <a:ext cx="609600" cy="60960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1</a:t>
            </a:r>
          </a:p>
        </p:txBody>
      </p:sp>
      <p:sp>
        <p:nvSpPr>
          <p:cNvPr id="5" name="Oval 4"/>
          <p:cNvSpPr>
            <a:spLocks noChangeAspect="1"/>
          </p:cNvSpPr>
          <p:nvPr/>
        </p:nvSpPr>
        <p:spPr>
          <a:xfrm>
            <a:off x="751841" y="2379816"/>
            <a:ext cx="609600" cy="60960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iscoSansTT ExtraLight"/>
                <a:ea typeface="+mn-ea"/>
                <a:cs typeface="+mn-cs"/>
              </a:rPr>
              <a:t>2</a:t>
            </a:r>
          </a:p>
        </p:txBody>
      </p:sp>
      <p:sp>
        <p:nvSpPr>
          <p:cNvPr id="6" name="Oval 5"/>
          <p:cNvSpPr>
            <a:spLocks noChangeAspect="1"/>
          </p:cNvSpPr>
          <p:nvPr/>
        </p:nvSpPr>
        <p:spPr>
          <a:xfrm>
            <a:off x="751841" y="3328764"/>
            <a:ext cx="609600" cy="60960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5073"/>
                </a:solidFill>
                <a:effectLst/>
                <a:uLnTx/>
                <a:uFillTx/>
                <a:latin typeface="CiscoSansTT ExtraLight"/>
                <a:ea typeface="+mn-ea"/>
                <a:cs typeface="+mn-cs"/>
              </a:rPr>
              <a:t>3</a:t>
            </a:r>
          </a:p>
        </p:txBody>
      </p:sp>
      <p:sp>
        <p:nvSpPr>
          <p:cNvPr id="11" name="TextBox 10"/>
          <p:cNvSpPr txBox="1"/>
          <p:nvPr/>
        </p:nvSpPr>
        <p:spPr>
          <a:xfrm>
            <a:off x="1364213" y="1525385"/>
            <a:ext cx="4469428"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2" action="ppaction://hlinksldjump"/>
              </a:rPr>
              <a:t>トレーニングに参加する ～</a:t>
            </a:r>
            <a:r>
              <a:rPr kumimoji="0" lang="en-US"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2" action="ppaction://hlinksldjump"/>
              </a:rPr>
              <a:t>PC</a:t>
            </a: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2" action="ppaction://hlinksldjump"/>
              </a:rPr>
              <a:t>編～</a:t>
            </a:r>
            <a:endParaRPr kumimoji="0" 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 name="TextBox 12"/>
          <p:cNvSpPr txBox="1"/>
          <p:nvPr/>
        </p:nvSpPr>
        <p:spPr>
          <a:xfrm>
            <a:off x="1364212" y="3423281"/>
            <a:ext cx="4955563"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3" action="ppaction://hlinksldjump"/>
              </a:rPr>
              <a:t>モバイルでの</a:t>
            </a:r>
            <a:r>
              <a:rPr kumimoji="0" lang="en-US"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3" action="ppaction://hlinksldjump"/>
              </a:rPr>
              <a:t>UI</a:t>
            </a:r>
            <a:endParaRPr kumimoji="0" lang="en-US" altLang="ja-JP"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27" name="TextBox 10">
            <a:extLst>
              <a:ext uri="{FF2B5EF4-FFF2-40B4-BE49-F238E27FC236}">
                <a16:creationId xmlns:a16="http://schemas.microsoft.com/office/drawing/2014/main" id="{5911D2C1-EC8C-4DF0-B4BF-E6395EF31469}"/>
              </a:ext>
            </a:extLst>
          </p:cNvPr>
          <p:cNvSpPr txBox="1"/>
          <p:nvPr/>
        </p:nvSpPr>
        <p:spPr>
          <a:xfrm>
            <a:off x="1364213" y="2499406"/>
            <a:ext cx="5540440" cy="420564"/>
          </a:xfrm>
          <a:prstGeom prst="rect">
            <a:avLst/>
          </a:prstGeom>
          <a:noFill/>
        </p:spPr>
        <p:txBody>
          <a:bodyPr wrap="square" rtlCol="0" anchor="ctr">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ja-JP" alt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hlinkClick r:id="rId4" action="ppaction://hlinksldjump"/>
              </a:rPr>
              <a:t>トレーニングに参加する ～モバイルアプリ編～</a:t>
            </a:r>
            <a:endParaRPr kumimoji="0" lang="en-US" sz="2133" b="0" i="0" u="none" strike="noStrike" kern="1200" cap="none" spc="0" normalizeH="0" baseline="0" noProof="0" dirty="0">
              <a:ln>
                <a:noFill/>
              </a:ln>
              <a:solidFill>
                <a:srgbClr val="282828"/>
              </a:solidFill>
              <a:effectLst/>
              <a:uLnTx/>
              <a:uFillTx/>
              <a:latin typeface="CiscoSansTT ExtraLight"/>
              <a:ea typeface="ＭＳ Ｐゴシック" charset="0"/>
              <a:cs typeface="+mn-cs"/>
            </a:endParaRPr>
          </a:p>
        </p:txBody>
      </p:sp>
    </p:spTree>
    <p:extLst>
      <p:ext uri="{BB962C8B-B14F-4D97-AF65-F5344CB8AC3E}">
        <p14:creationId xmlns:p14="http://schemas.microsoft.com/office/powerpoint/2010/main" val="6816410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❶ トレーニングへの参加 </a:t>
            </a:r>
            <a:r>
              <a:rPr lang="ja-JP" altLang="en-US" sz="2800" dirty="0">
                <a:solidFill>
                  <a:schemeClr val="bg2"/>
                </a:solidFill>
                <a:latin typeface="メイリオ" panose="020B0604030504040204" pitchFamily="50" charset="-128"/>
                <a:ea typeface="メイリオ" panose="020B0604030504040204" pitchFamily="50" charset="-128"/>
              </a:rPr>
              <a:t>～</a:t>
            </a:r>
            <a:r>
              <a:rPr lang="en-US" altLang="ja-JP" sz="2800" dirty="0">
                <a:solidFill>
                  <a:schemeClr val="bg2"/>
                </a:solidFill>
                <a:latin typeface="メイリオ" panose="020B0604030504040204" pitchFamily="50" charset="-128"/>
                <a:ea typeface="メイリオ" panose="020B0604030504040204" pitchFamily="50" charset="-128"/>
              </a:rPr>
              <a:t>PC</a:t>
            </a:r>
            <a:r>
              <a:rPr lang="ja-JP" altLang="en-US" sz="2800" dirty="0">
                <a:solidFill>
                  <a:schemeClr val="bg2"/>
                </a:solidFill>
                <a:latin typeface="メイリオ" panose="020B0604030504040204" pitchFamily="50" charset="-128"/>
                <a:ea typeface="メイリオ" panose="020B0604030504040204" pitchFamily="50" charset="-128"/>
              </a:rPr>
              <a:t>編～</a:t>
            </a:r>
            <a:r>
              <a:rPr kumimoji="1" lang="ja-JP" altLang="en-US" sz="2800" dirty="0">
                <a:solidFill>
                  <a:schemeClr val="bg2"/>
                </a:solidFill>
                <a:latin typeface="メイリオ" panose="020B0604030504040204" pitchFamily="50" charset="-128"/>
                <a:ea typeface="メイリオ" panose="020B0604030504040204" pitchFamily="50" charset="-128"/>
              </a:rPr>
              <a:t>（機能）</a:t>
            </a:r>
          </a:p>
        </p:txBody>
      </p:sp>
      <p:sp>
        <p:nvSpPr>
          <p:cNvPr id="3" name="テキスト ボックス 2"/>
          <p:cNvSpPr txBox="1"/>
          <p:nvPr/>
        </p:nvSpPr>
        <p:spPr>
          <a:xfrm>
            <a:off x="367851" y="1275793"/>
            <a:ext cx="11595116"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受講者は招待メールをもらってログインするだけ。</a:t>
            </a:r>
          </a:p>
        </p:txBody>
      </p:sp>
      <p:sp>
        <p:nvSpPr>
          <p:cNvPr id="10" name="角丸四角形 9"/>
          <p:cNvSpPr/>
          <p:nvPr/>
        </p:nvSpPr>
        <p:spPr>
          <a:xfrm>
            <a:off x="5963920" y="5171753"/>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移動時間や費用がかからない上に、参加方法も招待メールをもらうだけとハードルが低いので、気軽に参加する事が出来ます。</a:t>
            </a:r>
          </a:p>
        </p:txBody>
      </p:sp>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9" y="2338126"/>
            <a:ext cx="3714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参加者に嬉しい！簡単な参加方法</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676219"/>
            <a:ext cx="5265066" cy="2215991"/>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・参加者には招待メールが届く</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・ブラウザでの参加、電話での参加が可能</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・名前／メールアドレス／参加</a:t>
            </a:r>
            <a:r>
              <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PASS</a:t>
            </a: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を入力するのみ</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・事前に研修の詳細内容も把握できる</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2335302"/>
            <a:ext cx="294799" cy="294799"/>
          </a:xfrm>
          <a:prstGeom prst="rect">
            <a:avLst/>
          </a:prstGeom>
        </p:spPr>
      </p:pic>
      <p:pic>
        <p:nvPicPr>
          <p:cNvPr id="22" name="Picture 37" descr="AM35570.jpg">
            <a:extLst>
              <a:ext uri="{FF2B5EF4-FFF2-40B4-BE49-F238E27FC236}">
                <a16:creationId xmlns:a16="http://schemas.microsoft.com/office/drawing/2014/main" id="{36E7EB02-D22C-4F94-9AE0-EBF260659E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93"/>
          <a:stretch/>
        </p:blipFill>
        <p:spPr>
          <a:xfrm>
            <a:off x="866515" y="2132985"/>
            <a:ext cx="4811940" cy="3344870"/>
          </a:xfrm>
          <a:prstGeom prst="rect">
            <a:avLst/>
          </a:prstGeom>
          <a:noFill/>
          <a:ln>
            <a:noFill/>
          </a:ln>
        </p:spPr>
      </p:pic>
    </p:spTree>
    <p:extLst>
      <p:ext uri="{BB962C8B-B14F-4D97-AF65-F5344CB8AC3E}">
        <p14:creationId xmlns:p14="http://schemas.microsoft.com/office/powerpoint/2010/main" val="3596577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8054819-7F73-4664-A407-2500122AA816}"/>
              </a:ext>
            </a:extLst>
          </p:cNvPr>
          <p:cNvPicPr>
            <a:picLocks noChangeAspect="1"/>
          </p:cNvPicPr>
          <p:nvPr/>
        </p:nvPicPr>
        <p:blipFill>
          <a:blip r:embed="rId2"/>
          <a:stretch>
            <a:fillRect/>
          </a:stretch>
        </p:blipFill>
        <p:spPr>
          <a:xfrm>
            <a:off x="684635" y="1124025"/>
            <a:ext cx="4853919" cy="3871161"/>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❶トレーニングへの参加 ～</a:t>
            </a:r>
            <a:r>
              <a:rPr lang="en-US" altLang="ja-JP" sz="2800" dirty="0">
                <a:solidFill>
                  <a:schemeClr val="bg2"/>
                </a:solidFill>
                <a:latin typeface="メイリオ" panose="020B0604030504040204" pitchFamily="50" charset="-128"/>
                <a:ea typeface="メイリオ" panose="020B0604030504040204" pitchFamily="50" charset="-128"/>
              </a:rPr>
              <a:t>PC</a:t>
            </a:r>
            <a:r>
              <a:rPr lang="ja-JP" altLang="en-US" sz="2800" dirty="0">
                <a:solidFill>
                  <a:schemeClr val="bg2"/>
                </a:solidFill>
                <a:latin typeface="メイリオ" panose="020B0604030504040204" pitchFamily="50" charset="-128"/>
                <a:ea typeface="メイリオ" panose="020B0604030504040204" pitchFamily="50" charset="-128"/>
              </a:rPr>
              <a:t>編～（使い方）</a:t>
            </a:r>
            <a:endParaRPr kumimoji="1" lang="ja-JP" altLang="en-US" sz="2800" dirty="0">
              <a:solidFill>
                <a:schemeClr val="bg2"/>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397109" y="5251229"/>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招待メールに、研修の内容と参加方法が記載</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基本は参加</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URL</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をクリックする</a:t>
            </a:r>
          </a:p>
        </p:txBody>
      </p:sp>
      <p:sp>
        <p:nvSpPr>
          <p:cNvPr id="9" name="四角形: 角を丸くする 8">
            <a:extLst>
              <a:ext uri="{FF2B5EF4-FFF2-40B4-BE49-F238E27FC236}">
                <a16:creationId xmlns:a16="http://schemas.microsoft.com/office/drawing/2014/main" id="{6FA9C055-747B-4C59-BC71-2F35AB1136D0}"/>
              </a:ext>
            </a:extLst>
          </p:cNvPr>
          <p:cNvSpPr/>
          <p:nvPr/>
        </p:nvSpPr>
        <p:spPr>
          <a:xfrm>
            <a:off x="6789166" y="5251228"/>
            <a:ext cx="516802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URL</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をクリックすると名前とメアドを入力</a:t>
            </a:r>
            <a:b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研修が開始されると参加出来る</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研修によっては登録フォーム記載の要求もある</a:t>
            </a:r>
          </a:p>
        </p:txBody>
      </p:sp>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5765387" y="2606006"/>
            <a:ext cx="1061725" cy="450273"/>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sp>
        <p:nvSpPr>
          <p:cNvPr id="25" name="四角形: 角を丸くする 24">
            <a:extLst>
              <a:ext uri="{FF2B5EF4-FFF2-40B4-BE49-F238E27FC236}">
                <a16:creationId xmlns:a16="http://schemas.microsoft.com/office/drawing/2014/main" id="{91F91BC4-EB92-4AC6-8A14-865A755F0375}"/>
              </a:ext>
            </a:extLst>
          </p:cNvPr>
          <p:cNvSpPr/>
          <p:nvPr/>
        </p:nvSpPr>
        <p:spPr>
          <a:xfrm>
            <a:off x="874416" y="2644140"/>
            <a:ext cx="2836523" cy="412139"/>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782976" y="3059605"/>
            <a:ext cx="4627224" cy="1935581"/>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11" name="図 10">
            <a:extLst>
              <a:ext uri="{FF2B5EF4-FFF2-40B4-BE49-F238E27FC236}">
                <a16:creationId xmlns:a16="http://schemas.microsoft.com/office/drawing/2014/main" id="{5C30D7FC-FC89-407C-BA49-21E36382A517}"/>
              </a:ext>
            </a:extLst>
          </p:cNvPr>
          <p:cNvPicPr>
            <a:picLocks noChangeAspect="1"/>
          </p:cNvPicPr>
          <p:nvPr/>
        </p:nvPicPr>
        <p:blipFill>
          <a:blip r:embed="rId3"/>
          <a:stretch>
            <a:fillRect/>
          </a:stretch>
        </p:blipFill>
        <p:spPr>
          <a:xfrm>
            <a:off x="7182299" y="1118775"/>
            <a:ext cx="4494855" cy="3928078"/>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3" name="四角形: 角を丸くする 22">
            <a:extLst>
              <a:ext uri="{FF2B5EF4-FFF2-40B4-BE49-F238E27FC236}">
                <a16:creationId xmlns:a16="http://schemas.microsoft.com/office/drawing/2014/main" id="{77A40D69-AEA7-417D-8081-583477E77554}"/>
              </a:ext>
            </a:extLst>
          </p:cNvPr>
          <p:cNvSpPr/>
          <p:nvPr/>
        </p:nvSpPr>
        <p:spPr>
          <a:xfrm>
            <a:off x="7724796" y="2237141"/>
            <a:ext cx="3377544" cy="1016599"/>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0" name="四角形: 角を丸くする 19">
            <a:extLst>
              <a:ext uri="{FF2B5EF4-FFF2-40B4-BE49-F238E27FC236}">
                <a16:creationId xmlns:a16="http://schemas.microsoft.com/office/drawing/2014/main" id="{D0E38450-4364-4CE7-B16E-6F63B31C0390}"/>
              </a:ext>
            </a:extLst>
          </p:cNvPr>
          <p:cNvSpPr/>
          <p:nvPr/>
        </p:nvSpPr>
        <p:spPr>
          <a:xfrm>
            <a:off x="4142739" y="1283765"/>
            <a:ext cx="1160463" cy="476437"/>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招待メール</a:t>
            </a:r>
          </a:p>
        </p:txBody>
      </p:sp>
      <p:sp>
        <p:nvSpPr>
          <p:cNvPr id="4" name="テキスト ボックス 3">
            <a:extLst>
              <a:ext uri="{FF2B5EF4-FFF2-40B4-BE49-F238E27FC236}">
                <a16:creationId xmlns:a16="http://schemas.microsoft.com/office/drawing/2014/main" id="{646096CE-E1CB-4449-BEEB-7F842D65CC85}"/>
              </a:ext>
            </a:extLst>
          </p:cNvPr>
          <p:cNvSpPr txBox="1"/>
          <p:nvPr/>
        </p:nvSpPr>
        <p:spPr>
          <a:xfrm>
            <a:off x="9050694" y="2336586"/>
            <a:ext cx="1688841"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長谷川　峻</a:t>
            </a:r>
          </a:p>
        </p:txBody>
      </p:sp>
      <p:sp>
        <p:nvSpPr>
          <p:cNvPr id="21" name="テキスト ボックス 20">
            <a:extLst>
              <a:ext uri="{FF2B5EF4-FFF2-40B4-BE49-F238E27FC236}">
                <a16:creationId xmlns:a16="http://schemas.microsoft.com/office/drawing/2014/main" id="{310D4E0D-86FF-491F-81AA-E9EB9EA7EAF9}"/>
              </a:ext>
            </a:extLst>
          </p:cNvPr>
          <p:cNvSpPr txBox="1"/>
          <p:nvPr/>
        </p:nvSpPr>
        <p:spPr>
          <a:xfrm>
            <a:off x="9072463" y="2535641"/>
            <a:ext cx="1688841"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hasegawashun0120@cisco.co</a:t>
            </a:r>
            <a:endParaRPr kumimoji="1" lang="ja-JP" altLang="en-US" sz="7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8728017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862245"/>
          </a:xfrm>
          <a:solidFill>
            <a:srgbClr val="0070C0"/>
          </a:solidFill>
        </p:spPr>
        <p:txBody>
          <a:bodyPr/>
          <a:lstStyle/>
          <a:p>
            <a:r>
              <a:rPr kumimoji="1" lang="ja-JP" altLang="en-US" sz="2800" dirty="0">
                <a:solidFill>
                  <a:schemeClr val="bg2"/>
                </a:solidFill>
                <a:latin typeface="メイリオ" panose="020B0604030504040204" pitchFamily="50" charset="-128"/>
                <a:ea typeface="メイリオ" panose="020B0604030504040204" pitchFamily="50" charset="-128"/>
              </a:rPr>
              <a:t>　</a:t>
            </a:r>
            <a:r>
              <a:rPr lang="ja-JP" altLang="en-US" sz="2800" dirty="0">
                <a:solidFill>
                  <a:schemeClr val="bg2"/>
                </a:solidFill>
                <a:latin typeface="メイリオ" panose="020B0604030504040204" pitchFamily="50" charset="-128"/>
                <a:ea typeface="メイリオ" panose="020B0604030504040204" pitchFamily="50" charset="-128"/>
              </a:rPr>
              <a:t>❷</a:t>
            </a:r>
            <a:r>
              <a:rPr kumimoji="1" lang="ja-JP" altLang="en-US" sz="2800" dirty="0">
                <a:solidFill>
                  <a:schemeClr val="bg2"/>
                </a:solidFill>
                <a:latin typeface="メイリオ" panose="020B0604030504040204" pitchFamily="50" charset="-128"/>
                <a:ea typeface="メイリオ" panose="020B0604030504040204" pitchFamily="50" charset="-128"/>
              </a:rPr>
              <a:t> トレーニングへの参加 </a:t>
            </a:r>
            <a:r>
              <a:rPr lang="ja-JP" altLang="en-US" sz="2800" dirty="0">
                <a:solidFill>
                  <a:schemeClr val="bg2"/>
                </a:solidFill>
                <a:latin typeface="メイリオ" panose="020B0604030504040204" pitchFamily="50" charset="-128"/>
                <a:ea typeface="メイリオ" panose="020B0604030504040204" pitchFamily="50" charset="-128"/>
              </a:rPr>
              <a:t>～モバイルアプリ編～</a:t>
            </a:r>
            <a:r>
              <a:rPr kumimoji="1" lang="ja-JP" altLang="en-US" sz="2800" dirty="0">
                <a:solidFill>
                  <a:schemeClr val="bg2"/>
                </a:solidFill>
                <a:latin typeface="メイリオ" panose="020B0604030504040204" pitchFamily="50" charset="-128"/>
                <a:ea typeface="メイリオ" panose="020B0604030504040204" pitchFamily="50" charset="-128"/>
              </a:rPr>
              <a:t>（機能）</a:t>
            </a:r>
          </a:p>
        </p:txBody>
      </p:sp>
      <p:sp>
        <p:nvSpPr>
          <p:cNvPr id="3" name="テキスト ボックス 2"/>
          <p:cNvSpPr txBox="1"/>
          <p:nvPr/>
        </p:nvSpPr>
        <p:spPr>
          <a:xfrm>
            <a:off x="367851" y="1275793"/>
            <a:ext cx="11595116" cy="523220"/>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2800" b="1" i="0" u="sng"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受講者は招待メールをもらってログインするだけ。</a:t>
            </a:r>
          </a:p>
        </p:txBody>
      </p:sp>
      <p:sp>
        <p:nvSpPr>
          <p:cNvPr id="10" name="角丸四角形 9"/>
          <p:cNvSpPr/>
          <p:nvPr/>
        </p:nvSpPr>
        <p:spPr>
          <a:xfrm>
            <a:off x="5963920" y="5510878"/>
            <a:ext cx="5794234" cy="969752"/>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移動時間や費用がかからない上に、参加方法も招待メールをもらうだけとハードルが低いので、気軽に参加する事が出来ます。</a:t>
            </a:r>
          </a:p>
        </p:txBody>
      </p:sp>
      <p:sp>
        <p:nvSpPr>
          <p:cNvPr id="6" name="テキスト ボックス 5">
            <a:extLst>
              <a:ext uri="{FF2B5EF4-FFF2-40B4-BE49-F238E27FC236}">
                <a16:creationId xmlns:a16="http://schemas.microsoft.com/office/drawing/2014/main" id="{D2BFB627-759B-481D-AFB7-1B2F3875AFEA}"/>
              </a:ext>
            </a:extLst>
          </p:cNvPr>
          <p:cNvSpPr txBox="1"/>
          <p:nvPr/>
        </p:nvSpPr>
        <p:spPr>
          <a:xfrm>
            <a:off x="6422108" y="2319465"/>
            <a:ext cx="4942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デバイスや場所にとらわれず受講可能に</a:t>
            </a:r>
          </a:p>
        </p:txBody>
      </p:sp>
      <p:sp>
        <p:nvSpPr>
          <p:cNvPr id="12" name="テキスト ボックス 11">
            <a:extLst>
              <a:ext uri="{FF2B5EF4-FFF2-40B4-BE49-F238E27FC236}">
                <a16:creationId xmlns:a16="http://schemas.microsoft.com/office/drawing/2014/main" id="{9F93EB6F-DEE9-4978-A111-F599DBD188E0}"/>
              </a:ext>
            </a:extLst>
          </p:cNvPr>
          <p:cNvSpPr txBox="1"/>
          <p:nvPr/>
        </p:nvSpPr>
        <p:spPr>
          <a:xfrm>
            <a:off x="6393534" y="2676219"/>
            <a:ext cx="5265066" cy="2431435"/>
          </a:xfrm>
          <a:prstGeom prst="rect">
            <a:avLst/>
          </a:prstGeom>
          <a:noFill/>
        </p:spPr>
        <p:txBody>
          <a:bodyPr wrap="square" rtlCol="0">
            <a:spAutoFit/>
          </a:bodyPr>
          <a:lstStyle/>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r>
              <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Android, iPhone, iPad</a:t>
            </a: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から参加可能</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・モバイル端末からでも、トレーニングへの参加が可能</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・資料の閲覧、チャット、参加者情報の確認、</a:t>
            </a:r>
            <a:r>
              <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Q&amp;A</a:t>
            </a: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ツールでの質疑応答の機能も搭載</a:t>
            </a: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endPar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endParaRPr>
          </a:p>
          <a:p>
            <a:pPr marL="478355" marR="0" lvl="1" indent="-287859" algn="l" defTabSz="912261" rtl="0" eaLnBrk="1" fontAlgn="auto" latinLnBrk="0" hangingPunct="1">
              <a:lnSpc>
                <a:spcPct val="100000"/>
              </a:lnSpc>
              <a:spcBef>
                <a:spcPts val="800"/>
              </a:spcBef>
              <a:spcAft>
                <a:spcPts val="0"/>
              </a:spcAft>
              <a:buClr>
                <a:srgbClr val="005073"/>
              </a:buClr>
              <a:buSzTx/>
              <a:buFontTx/>
              <a:buNone/>
              <a:tabLst/>
              <a:defRPr/>
            </a:pP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a:t>
            </a:r>
            <a:r>
              <a:rPr kumimoji="1" lang="en-US" altLang="ja-JP"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iOS</a:t>
            </a:r>
            <a:r>
              <a:rPr kumimoji="1" lang="ja-JP" altLang="en-US" sz="1400" b="0" i="0" u="none" strike="noStrike" kern="1200" cap="none" spc="0" normalizeH="0" baseline="0" noProof="0" dirty="0">
                <a:ln>
                  <a:noFill/>
                </a:ln>
                <a:solidFill>
                  <a:srgbClr val="282828"/>
                </a:solidFill>
                <a:effectLst/>
                <a:uLnTx/>
                <a:uFillTx/>
                <a:latin typeface="メイリオ" panose="020B0604030504040204" pitchFamily="50" charset="-128"/>
                <a:ea typeface="メイリオ" panose="020B0604030504040204" pitchFamily="50" charset="-128"/>
                <a:cs typeface="+mn-cs"/>
              </a:rPr>
              <a:t>デバイスでは投票機能をサポート</a:t>
            </a:r>
          </a:p>
        </p:txBody>
      </p:sp>
      <p:pic>
        <p:nvPicPr>
          <p:cNvPr id="20" name="Picture 2">
            <a:extLst>
              <a:ext uri="{FF2B5EF4-FFF2-40B4-BE49-F238E27FC236}">
                <a16:creationId xmlns:a16="http://schemas.microsoft.com/office/drawing/2014/main" id="{842D9D44-2119-4D6D-9B9C-2BA807FD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409" y="2316640"/>
            <a:ext cx="294799" cy="294799"/>
          </a:xfrm>
          <a:prstGeom prst="rect">
            <a:avLst/>
          </a:prstGeom>
        </p:spPr>
      </p:pic>
      <p:pic>
        <p:nvPicPr>
          <p:cNvPr id="9" name="Picture 36" descr="AM56740.jpg">
            <a:extLst>
              <a:ext uri="{FF2B5EF4-FFF2-40B4-BE49-F238E27FC236}">
                <a16:creationId xmlns:a16="http://schemas.microsoft.com/office/drawing/2014/main" id="{116600A9-D676-4703-B11F-043258F72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41111" y="2196143"/>
            <a:ext cx="4605330" cy="3473645"/>
          </a:xfrm>
          <a:prstGeom prst="rect">
            <a:avLst/>
          </a:prstGeom>
          <a:noFill/>
          <a:ln w="19050">
            <a:solidFill>
              <a:schemeClr val="bg2"/>
            </a:solidFill>
            <a:miter lim="800000"/>
            <a:headEnd/>
            <a:tailEnd/>
          </a:ln>
        </p:spPr>
      </p:pic>
    </p:spTree>
    <p:extLst>
      <p:ext uri="{BB962C8B-B14F-4D97-AF65-F5344CB8AC3E}">
        <p14:creationId xmlns:p14="http://schemas.microsoft.com/office/powerpoint/2010/main" val="1845241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38">
            <a:extLst>
              <a:ext uri="{FF2B5EF4-FFF2-40B4-BE49-F238E27FC236}">
                <a16:creationId xmlns:a16="http://schemas.microsoft.com/office/drawing/2014/main" id="{929623C3-663E-46EE-B6D7-9B835117AB7D}"/>
              </a:ext>
            </a:extLst>
          </p:cNvPr>
          <p:cNvGrpSpPr>
            <a:grpSpLocks noChangeAspect="1"/>
          </p:cNvGrpSpPr>
          <p:nvPr/>
        </p:nvGrpSpPr>
        <p:grpSpPr>
          <a:xfrm>
            <a:off x="4726823" y="2664256"/>
            <a:ext cx="1061725" cy="450273"/>
            <a:chOff x="7413625" y="909638"/>
            <a:chExt cx="1167897" cy="495300"/>
          </a:xfrm>
        </p:grpSpPr>
        <p:sp>
          <p:nvSpPr>
            <p:cNvPr id="13" name="Freeform 56">
              <a:extLst>
                <a:ext uri="{FF2B5EF4-FFF2-40B4-BE49-F238E27FC236}">
                  <a16:creationId xmlns:a16="http://schemas.microsoft.com/office/drawing/2014/main" id="{B1B186FB-EA74-4E6C-884B-6D121198F271}"/>
                </a:ext>
              </a:extLst>
            </p:cNvPr>
            <p:cNvSpPr>
              <a:spLocks noEditPoints="1"/>
            </p:cNvSpPr>
            <p:nvPr/>
          </p:nvSpPr>
          <p:spPr bwMode="auto">
            <a:xfrm>
              <a:off x="7413625" y="1095375"/>
              <a:ext cx="1160463" cy="123825"/>
            </a:xfrm>
            <a:custGeom>
              <a:avLst/>
              <a:gdLst>
                <a:gd name="T0" fmla="*/ 654 w 664"/>
                <a:gd name="T1" fmla="*/ 60 h 71"/>
                <a:gd name="T2" fmla="*/ 653 w 664"/>
                <a:gd name="T3" fmla="*/ 61 h 71"/>
                <a:gd name="T4" fmla="*/ 653 w 664"/>
                <a:gd name="T5" fmla="*/ 61 h 71"/>
                <a:gd name="T6" fmla="*/ 654 w 664"/>
                <a:gd name="T7" fmla="*/ 60 h 71"/>
                <a:gd name="T8" fmla="*/ 654 w 664"/>
                <a:gd name="T9" fmla="*/ 60 h 71"/>
                <a:gd name="T10" fmla="*/ 654 w 664"/>
                <a:gd name="T11" fmla="*/ 60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61 w 664"/>
                <a:gd name="T27" fmla="*/ 50 h 71"/>
                <a:gd name="T28" fmla="*/ 661 w 664"/>
                <a:gd name="T29" fmla="*/ 50 h 71"/>
                <a:gd name="T30" fmla="*/ 661 w 664"/>
                <a:gd name="T31" fmla="*/ 50 h 71"/>
                <a:gd name="T32" fmla="*/ 660 w 664"/>
                <a:gd name="T33" fmla="*/ 20 h 71"/>
                <a:gd name="T34" fmla="*/ 664 w 664"/>
                <a:gd name="T35" fmla="*/ 36 h 71"/>
                <a:gd name="T36" fmla="*/ 661 w 664"/>
                <a:gd name="T37" fmla="*/ 50 h 71"/>
                <a:gd name="T38" fmla="*/ 664 w 664"/>
                <a:gd name="T39" fmla="*/ 36 h 71"/>
                <a:gd name="T40" fmla="*/ 660 w 664"/>
                <a:gd name="T41" fmla="*/ 20 h 71"/>
                <a:gd name="T42" fmla="*/ 660 w 664"/>
                <a:gd name="T43" fmla="*/ 20 h 71"/>
                <a:gd name="T44" fmla="*/ 660 w 664"/>
                <a:gd name="T45" fmla="*/ 20 h 71"/>
                <a:gd name="T46" fmla="*/ 660 w 664"/>
                <a:gd name="T47" fmla="*/ 20 h 71"/>
                <a:gd name="T48" fmla="*/ 660 w 664"/>
                <a:gd name="T49" fmla="*/ 20 h 71"/>
                <a:gd name="T50" fmla="*/ 660 w 664"/>
                <a:gd name="T51" fmla="*/ 20 h 71"/>
                <a:gd name="T52" fmla="*/ 660 w 664"/>
                <a:gd name="T53" fmla="*/ 20 h 71"/>
                <a:gd name="T54" fmla="*/ 655 w 664"/>
                <a:gd name="T55" fmla="*/ 13 h 71"/>
                <a:gd name="T56" fmla="*/ 655 w 664"/>
                <a:gd name="T57" fmla="*/ 13 h 71"/>
                <a:gd name="T58" fmla="*/ 655 w 664"/>
                <a:gd name="T59" fmla="*/ 13 h 71"/>
                <a:gd name="T60" fmla="*/ 655 w 664"/>
                <a:gd name="T61" fmla="*/ 13 h 71"/>
                <a:gd name="T62" fmla="*/ 655 w 664"/>
                <a:gd name="T63" fmla="*/ 13 h 71"/>
                <a:gd name="T64" fmla="*/ 655 w 664"/>
                <a:gd name="T65" fmla="*/ 13 h 71"/>
                <a:gd name="T66" fmla="*/ 653 w 664"/>
                <a:gd name="T67" fmla="*/ 10 h 71"/>
                <a:gd name="T68" fmla="*/ 653 w 664"/>
                <a:gd name="T69" fmla="*/ 11 h 71"/>
                <a:gd name="T70" fmla="*/ 653 w 664"/>
                <a:gd name="T71" fmla="*/ 11 h 71"/>
                <a:gd name="T72" fmla="*/ 655 w 664"/>
                <a:gd name="T73" fmla="*/ 13 h 71"/>
                <a:gd name="T74" fmla="*/ 653 w 664"/>
                <a:gd name="T75" fmla="*/ 10 h 71"/>
                <a:gd name="T76" fmla="*/ 543 w 664"/>
                <a:gd name="T77" fmla="*/ 0 h 71"/>
                <a:gd name="T78" fmla="*/ 35 w 664"/>
                <a:gd name="T79" fmla="*/ 0 h 71"/>
                <a:gd name="T80" fmla="*/ 0 w 664"/>
                <a:gd name="T81" fmla="*/ 36 h 71"/>
                <a:gd name="T82" fmla="*/ 35 w 664"/>
                <a:gd name="T83" fmla="*/ 71 h 71"/>
                <a:gd name="T84" fmla="*/ 543 w 664"/>
                <a:gd name="T85" fmla="*/ 71 h 71"/>
                <a:gd name="T86" fmla="*/ 578 w 664"/>
                <a:gd name="T87" fmla="*/ 36 h 71"/>
                <a:gd name="T88" fmla="*/ 543 w 664"/>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4" h="71">
                  <a:moveTo>
                    <a:pt x="654" y="60"/>
                  </a:moveTo>
                  <a:cubicBezTo>
                    <a:pt x="653" y="61"/>
                    <a:pt x="653" y="61"/>
                    <a:pt x="653" y="61"/>
                  </a:cubicBezTo>
                  <a:cubicBezTo>
                    <a:pt x="653" y="61"/>
                    <a:pt x="653" y="61"/>
                    <a:pt x="653" y="61"/>
                  </a:cubicBezTo>
                  <a:cubicBezTo>
                    <a:pt x="653" y="61"/>
                    <a:pt x="653" y="61"/>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1" y="50"/>
                    <a:pt x="661" y="50"/>
                    <a:pt x="661" y="50"/>
                  </a:cubicBezTo>
                  <a:cubicBezTo>
                    <a:pt x="661" y="50"/>
                    <a:pt x="661" y="50"/>
                    <a:pt x="661" y="50"/>
                  </a:cubicBezTo>
                  <a:moveTo>
                    <a:pt x="660" y="20"/>
                  </a:moveTo>
                  <a:cubicBezTo>
                    <a:pt x="663" y="25"/>
                    <a:pt x="664" y="30"/>
                    <a:pt x="664" y="36"/>
                  </a:cubicBezTo>
                  <a:cubicBezTo>
                    <a:pt x="664" y="40"/>
                    <a:pt x="663" y="45"/>
                    <a:pt x="661" y="50"/>
                  </a:cubicBezTo>
                  <a:cubicBezTo>
                    <a:pt x="663" y="45"/>
                    <a:pt x="664" y="41"/>
                    <a:pt x="664" y="36"/>
                  </a:cubicBezTo>
                  <a:cubicBezTo>
                    <a:pt x="664" y="30"/>
                    <a:pt x="662" y="25"/>
                    <a:pt x="660" y="20"/>
                  </a:cubicBezTo>
                  <a:moveTo>
                    <a:pt x="660" y="20"/>
                  </a:moveTo>
                  <a:cubicBezTo>
                    <a:pt x="660" y="20"/>
                    <a:pt x="660" y="20"/>
                    <a:pt x="660" y="20"/>
                  </a:cubicBezTo>
                  <a:cubicBezTo>
                    <a:pt x="660" y="20"/>
                    <a:pt x="660" y="20"/>
                    <a:pt x="660" y="20"/>
                  </a:cubicBezTo>
                  <a:moveTo>
                    <a:pt x="660" y="20"/>
                  </a:moveTo>
                  <a:cubicBezTo>
                    <a:pt x="660" y="20"/>
                    <a:pt x="660" y="20"/>
                    <a:pt x="660" y="20"/>
                  </a:cubicBezTo>
                  <a:cubicBezTo>
                    <a:pt x="660" y="20"/>
                    <a:pt x="660" y="20"/>
                    <a:pt x="660" y="20"/>
                  </a:cubicBezTo>
                  <a:moveTo>
                    <a:pt x="655" y="13"/>
                  </a:moveTo>
                  <a:cubicBezTo>
                    <a:pt x="655" y="13"/>
                    <a:pt x="655" y="13"/>
                    <a:pt x="655" y="13"/>
                  </a:cubicBezTo>
                  <a:cubicBezTo>
                    <a:pt x="655" y="13"/>
                    <a:pt x="655" y="13"/>
                    <a:pt x="655" y="13"/>
                  </a:cubicBezTo>
                  <a:moveTo>
                    <a:pt x="655" y="13"/>
                  </a:moveTo>
                  <a:cubicBezTo>
                    <a:pt x="655" y="13"/>
                    <a:pt x="655" y="13"/>
                    <a:pt x="655" y="13"/>
                  </a:cubicBezTo>
                  <a:cubicBezTo>
                    <a:pt x="655" y="13"/>
                    <a:pt x="655" y="13"/>
                    <a:pt x="655" y="13"/>
                  </a:cubicBezTo>
                  <a:moveTo>
                    <a:pt x="653" y="10"/>
                  </a:moveTo>
                  <a:cubicBezTo>
                    <a:pt x="653" y="11"/>
                    <a:pt x="653" y="11"/>
                    <a:pt x="653" y="11"/>
                  </a:cubicBezTo>
                  <a:cubicBezTo>
                    <a:pt x="653" y="11"/>
                    <a:pt x="653" y="11"/>
                    <a:pt x="653" y="11"/>
                  </a:cubicBezTo>
                  <a:cubicBezTo>
                    <a:pt x="654" y="11"/>
                    <a:pt x="655" y="12"/>
                    <a:pt x="655" y="13"/>
                  </a:cubicBezTo>
                  <a:cubicBezTo>
                    <a:pt x="655" y="12"/>
                    <a:pt x="654" y="11"/>
                    <a:pt x="653" y="10"/>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4" name="Freeform 57">
              <a:extLst>
                <a:ext uri="{FF2B5EF4-FFF2-40B4-BE49-F238E27FC236}">
                  <a16:creationId xmlns:a16="http://schemas.microsoft.com/office/drawing/2014/main" id="{FA3C523E-06DC-4E75-8131-AF63FF3609BA}"/>
                </a:ext>
              </a:extLst>
            </p:cNvPr>
            <p:cNvSpPr>
              <a:spLocks/>
            </p:cNvSpPr>
            <p:nvPr/>
          </p:nvSpPr>
          <p:spPr bwMode="auto">
            <a:xfrm>
              <a:off x="8259763" y="909638"/>
              <a:ext cx="295275" cy="203200"/>
            </a:xfrm>
            <a:custGeom>
              <a:avLst/>
              <a:gdLst>
                <a:gd name="T0" fmla="*/ 38 w 169"/>
                <a:gd name="T1" fmla="*/ 0 h 116"/>
                <a:gd name="T2" fmla="*/ 13 w 169"/>
                <a:gd name="T3" fmla="*/ 11 h 116"/>
                <a:gd name="T4" fmla="*/ 13 w 169"/>
                <a:gd name="T5" fmla="*/ 61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8 w 169"/>
                <a:gd name="T23" fmla="*/ 109 h 116"/>
                <a:gd name="T24" fmla="*/ 158 w 169"/>
                <a:gd name="T25" fmla="*/ 109 h 116"/>
                <a:gd name="T26" fmla="*/ 158 w 169"/>
                <a:gd name="T27" fmla="*/ 109 h 116"/>
                <a:gd name="T28" fmla="*/ 167 w 169"/>
                <a:gd name="T29" fmla="*/ 115 h 116"/>
                <a:gd name="T30" fmla="*/ 168 w 169"/>
                <a:gd name="T31" fmla="*/ 115 h 116"/>
                <a:gd name="T32" fmla="*/ 168 w 169"/>
                <a:gd name="T33" fmla="*/ 115 h 116"/>
                <a:gd name="T34" fmla="*/ 169 w 169"/>
                <a:gd name="T35" fmla="*/ 116 h 116"/>
                <a:gd name="T36" fmla="*/ 63 w 169"/>
                <a:gd name="T37" fmla="*/ 11 h 116"/>
                <a:gd name="T38" fmla="*/ 38 w 169"/>
                <a:gd name="T3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116">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1" y="107"/>
                    <a:pt x="154" y="108"/>
                    <a:pt x="158" y="109"/>
                  </a:cubicBezTo>
                  <a:cubicBezTo>
                    <a:pt x="158" y="109"/>
                    <a:pt x="158" y="109"/>
                    <a:pt x="158" y="109"/>
                  </a:cubicBezTo>
                  <a:cubicBezTo>
                    <a:pt x="158" y="109"/>
                    <a:pt x="158" y="109"/>
                    <a:pt x="158" y="109"/>
                  </a:cubicBezTo>
                  <a:cubicBezTo>
                    <a:pt x="161" y="110"/>
                    <a:pt x="165" y="112"/>
                    <a:pt x="167" y="115"/>
                  </a:cubicBezTo>
                  <a:cubicBezTo>
                    <a:pt x="167" y="115"/>
                    <a:pt x="167" y="115"/>
                    <a:pt x="168" y="115"/>
                  </a:cubicBezTo>
                  <a:cubicBezTo>
                    <a:pt x="168" y="115"/>
                    <a:pt x="168" y="115"/>
                    <a:pt x="168" y="115"/>
                  </a:cubicBezTo>
                  <a:cubicBezTo>
                    <a:pt x="168" y="115"/>
                    <a:pt x="169" y="116"/>
                    <a:pt x="169" y="116"/>
                  </a:cubicBezTo>
                  <a:cubicBezTo>
                    <a:pt x="63" y="11"/>
                    <a:pt x="63" y="11"/>
                    <a:pt x="63" y="11"/>
                  </a:cubicBezTo>
                  <a:cubicBezTo>
                    <a:pt x="57" y="4"/>
                    <a:pt x="48" y="0"/>
                    <a:pt x="38"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5" name="Freeform 58">
              <a:extLst>
                <a:ext uri="{FF2B5EF4-FFF2-40B4-BE49-F238E27FC236}">
                  <a16:creationId xmlns:a16="http://schemas.microsoft.com/office/drawing/2014/main" id="{984D4B5A-DB88-4E53-959D-CB9AED9AC141}"/>
                </a:ext>
              </a:extLst>
            </p:cNvPr>
            <p:cNvSpPr>
              <a:spLocks noEditPoints="1"/>
            </p:cNvSpPr>
            <p:nvPr/>
          </p:nvSpPr>
          <p:spPr bwMode="auto">
            <a:xfrm>
              <a:off x="8362950" y="1095375"/>
              <a:ext cx="192088" cy="63500"/>
            </a:xfrm>
            <a:custGeom>
              <a:avLst/>
              <a:gdLst>
                <a:gd name="T0" fmla="*/ 109 w 110"/>
                <a:gd name="T1" fmla="*/ 9 h 36"/>
                <a:gd name="T2" fmla="*/ 110 w 110"/>
                <a:gd name="T3" fmla="*/ 11 h 36"/>
                <a:gd name="T4" fmla="*/ 110 w 110"/>
                <a:gd name="T5" fmla="*/ 10 h 36"/>
                <a:gd name="T6" fmla="*/ 109 w 110"/>
                <a:gd name="T7" fmla="*/ 9 h 36"/>
                <a:gd name="T8" fmla="*/ 108 w 110"/>
                <a:gd name="T9" fmla="*/ 9 h 36"/>
                <a:gd name="T10" fmla="*/ 109 w 110"/>
                <a:gd name="T11" fmla="*/ 9 h 36"/>
                <a:gd name="T12" fmla="*/ 108 w 110"/>
                <a:gd name="T13" fmla="*/ 9 h 36"/>
                <a:gd name="T14" fmla="*/ 99 w 110"/>
                <a:gd name="T15" fmla="*/ 3 h 36"/>
                <a:gd name="T16" fmla="*/ 99 w 110"/>
                <a:gd name="T17" fmla="*/ 3 h 36"/>
                <a:gd name="T18" fmla="*/ 99 w 110"/>
                <a:gd name="T19" fmla="*/ 3 h 36"/>
                <a:gd name="T20" fmla="*/ 88 w 110"/>
                <a:gd name="T21" fmla="*/ 0 h 36"/>
                <a:gd name="T22" fmla="*/ 99 w 110"/>
                <a:gd name="T23" fmla="*/ 3 h 36"/>
                <a:gd name="T24" fmla="*/ 88 w 110"/>
                <a:gd name="T25" fmla="*/ 0 h 36"/>
                <a:gd name="T26" fmla="*/ 88 w 110"/>
                <a:gd name="T27" fmla="*/ 0 h 36"/>
                <a:gd name="T28" fmla="*/ 88 w 110"/>
                <a:gd name="T29" fmla="*/ 0 h 36"/>
                <a:gd name="T30" fmla="*/ 88 w 110"/>
                <a:gd name="T31" fmla="*/ 0 h 36"/>
                <a:gd name="T32" fmla="*/ 87 w 110"/>
                <a:gd name="T33" fmla="*/ 0 h 36"/>
                <a:gd name="T34" fmla="*/ 87 w 110"/>
                <a:gd name="T35" fmla="*/ 0 h 36"/>
                <a:gd name="T36" fmla="*/ 87 w 110"/>
                <a:gd name="T37" fmla="*/ 0 h 36"/>
                <a:gd name="T38" fmla="*/ 85 w 110"/>
                <a:gd name="T39" fmla="*/ 0 h 36"/>
                <a:gd name="T40" fmla="*/ 0 w 110"/>
                <a:gd name="T41" fmla="*/ 0 h 36"/>
                <a:gd name="T42" fmla="*/ 35 w 110"/>
                <a:gd name="T43" fmla="*/ 36 h 36"/>
                <a:gd name="T44" fmla="*/ 60 w 110"/>
                <a:gd name="T45" fmla="*/ 11 h 36"/>
                <a:gd name="T46" fmla="*/ 85 w 110"/>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36">
                  <a:moveTo>
                    <a:pt x="109" y="9"/>
                  </a:moveTo>
                  <a:cubicBezTo>
                    <a:pt x="109" y="10"/>
                    <a:pt x="110" y="10"/>
                    <a:pt x="110" y="11"/>
                  </a:cubicBezTo>
                  <a:cubicBezTo>
                    <a:pt x="110" y="10"/>
                    <a:pt x="110" y="10"/>
                    <a:pt x="110" y="10"/>
                  </a:cubicBezTo>
                  <a:cubicBezTo>
                    <a:pt x="110" y="10"/>
                    <a:pt x="109" y="9"/>
                    <a:pt x="109" y="9"/>
                  </a:cubicBezTo>
                  <a:moveTo>
                    <a:pt x="108" y="9"/>
                  </a:moveTo>
                  <a:cubicBezTo>
                    <a:pt x="108" y="9"/>
                    <a:pt x="108" y="9"/>
                    <a:pt x="109" y="9"/>
                  </a:cubicBezTo>
                  <a:cubicBezTo>
                    <a:pt x="108" y="9"/>
                    <a:pt x="108" y="9"/>
                    <a:pt x="108" y="9"/>
                  </a:cubicBezTo>
                  <a:moveTo>
                    <a:pt x="99" y="3"/>
                  </a:moveTo>
                  <a:cubicBezTo>
                    <a:pt x="99" y="3"/>
                    <a:pt x="99" y="3"/>
                    <a:pt x="99" y="3"/>
                  </a:cubicBezTo>
                  <a:cubicBezTo>
                    <a:pt x="99" y="3"/>
                    <a:pt x="99" y="3"/>
                    <a:pt x="99" y="3"/>
                  </a:cubicBezTo>
                  <a:moveTo>
                    <a:pt x="88" y="0"/>
                  </a:moveTo>
                  <a:cubicBezTo>
                    <a:pt x="92" y="1"/>
                    <a:pt x="95" y="2"/>
                    <a:pt x="99" y="3"/>
                  </a:cubicBezTo>
                  <a:cubicBezTo>
                    <a:pt x="95" y="2"/>
                    <a:pt x="92" y="1"/>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6" name="Freeform 59">
              <a:extLst>
                <a:ext uri="{FF2B5EF4-FFF2-40B4-BE49-F238E27FC236}">
                  <a16:creationId xmlns:a16="http://schemas.microsoft.com/office/drawing/2014/main" id="{948F1E39-19C9-41E2-B019-59DB665E203F}"/>
                </a:ext>
              </a:extLst>
            </p:cNvPr>
            <p:cNvSpPr>
              <a:spLocks/>
            </p:cNvSpPr>
            <p:nvPr/>
          </p:nvSpPr>
          <p:spPr bwMode="auto">
            <a:xfrm>
              <a:off x="8259763" y="1201738"/>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7 h 116"/>
                <a:gd name="T18" fmla="*/ 158 w 169"/>
                <a:gd name="T19" fmla="*/ 7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3"/>
                    <a:pt x="162" y="6"/>
                    <a:pt x="158" y="7"/>
                  </a:cubicBezTo>
                  <a:cubicBezTo>
                    <a:pt x="158" y="7"/>
                    <a:pt x="158" y="7"/>
                    <a:pt x="158" y="7"/>
                  </a:cubicBezTo>
                  <a:cubicBezTo>
                    <a:pt x="157" y="7"/>
                    <a:pt x="157" y="7"/>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69"/>
                    <a:pt x="0" y="92"/>
                    <a:pt x="13" y="106"/>
                  </a:cubicBezTo>
                  <a:cubicBezTo>
                    <a:pt x="20" y="112"/>
                    <a:pt x="29" y="116"/>
                    <a:pt x="38" y="116"/>
                  </a:cubicBezTo>
                  <a:cubicBezTo>
                    <a:pt x="48" y="116"/>
                    <a:pt x="57" y="112"/>
                    <a:pt x="63" y="106"/>
                  </a:cubicBezTo>
                  <a:cubicBezTo>
                    <a:pt x="169" y="0"/>
                    <a:pt x="169" y="0"/>
                    <a:pt x="169" y="0"/>
                  </a:cubicBezTo>
                </a:path>
              </a:pathLst>
            </a:custGeom>
            <a:solidFill>
              <a:schemeClr val="accent3"/>
            </a:solidFill>
            <a:ln>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7" name="Freeform 60">
              <a:extLst>
                <a:ext uri="{FF2B5EF4-FFF2-40B4-BE49-F238E27FC236}">
                  <a16:creationId xmlns:a16="http://schemas.microsoft.com/office/drawing/2014/main" id="{DC3A1CF8-97C7-4783-A0A4-7F5605D269A6}"/>
                </a:ext>
              </a:extLst>
            </p:cNvPr>
            <p:cNvSpPr>
              <a:spLocks noEditPoints="1"/>
            </p:cNvSpPr>
            <p:nvPr/>
          </p:nvSpPr>
          <p:spPr bwMode="auto">
            <a:xfrm>
              <a:off x="8362950" y="1158875"/>
              <a:ext cx="192088" cy="60325"/>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2 h 35"/>
                <a:gd name="T26" fmla="*/ 99 w 110"/>
                <a:gd name="T27" fmla="*/ 32 h 35"/>
                <a:gd name="T28" fmla="*/ 99 w 110"/>
                <a:gd name="T29" fmla="*/ 32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2"/>
                  </a:moveTo>
                  <a:cubicBezTo>
                    <a:pt x="99" y="32"/>
                    <a:pt x="99" y="32"/>
                    <a:pt x="99" y="32"/>
                  </a:cubicBezTo>
                  <a:cubicBezTo>
                    <a:pt x="99" y="32"/>
                    <a:pt x="99" y="32"/>
                    <a:pt x="99" y="32"/>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1"/>
                    <a:pt x="60" y="25"/>
                  </a:cubicBezTo>
                  <a:cubicBezTo>
                    <a:pt x="35" y="0"/>
                    <a:pt x="35" y="0"/>
                    <a:pt x="35" y="0"/>
                  </a:cubicBezTo>
                </a:path>
              </a:pathLst>
            </a:custGeom>
            <a:solidFill>
              <a:schemeClr val="accent3">
                <a:lumMod val="75000"/>
              </a:schemeClr>
            </a:solidFill>
            <a:ln w="9525">
              <a:solidFill>
                <a:schemeClr val="accent3">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8" name="Freeform 61">
              <a:extLst>
                <a:ext uri="{FF2B5EF4-FFF2-40B4-BE49-F238E27FC236}">
                  <a16:creationId xmlns:a16="http://schemas.microsoft.com/office/drawing/2014/main" id="{D0E38A35-C8DA-4DC5-B388-50533B0C4944}"/>
                </a:ext>
              </a:extLst>
            </p:cNvPr>
            <p:cNvSpPr>
              <a:spLocks noEditPoints="1"/>
            </p:cNvSpPr>
            <p:nvPr/>
          </p:nvSpPr>
          <p:spPr bwMode="auto">
            <a:xfrm>
              <a:off x="8510588" y="1095375"/>
              <a:ext cx="58738" cy="123825"/>
            </a:xfrm>
            <a:custGeom>
              <a:avLst/>
              <a:gdLst>
                <a:gd name="T0" fmla="*/ 0 w 33"/>
                <a:gd name="T1" fmla="*/ 71 h 71"/>
                <a:gd name="T2" fmla="*/ 0 w 33"/>
                <a:gd name="T3" fmla="*/ 71 h 71"/>
                <a:gd name="T4" fmla="*/ 3 w 33"/>
                <a:gd name="T5" fmla="*/ 71 h 71"/>
                <a:gd name="T6" fmla="*/ 3 w 33"/>
                <a:gd name="T7" fmla="*/ 71 h 71"/>
                <a:gd name="T8" fmla="*/ 3 w 33"/>
                <a:gd name="T9" fmla="*/ 71 h 71"/>
                <a:gd name="T10" fmla="*/ 13 w 33"/>
                <a:gd name="T11" fmla="*/ 69 h 71"/>
                <a:gd name="T12" fmla="*/ 13 w 33"/>
                <a:gd name="T13" fmla="*/ 69 h 71"/>
                <a:gd name="T14" fmla="*/ 13 w 33"/>
                <a:gd name="T15" fmla="*/ 69 h 71"/>
                <a:gd name="T16" fmla="*/ 25 w 33"/>
                <a:gd name="T17" fmla="*/ 61 h 71"/>
                <a:gd name="T18" fmla="*/ 25 w 33"/>
                <a:gd name="T19" fmla="*/ 61 h 71"/>
                <a:gd name="T20" fmla="*/ 25 w 33"/>
                <a:gd name="T21" fmla="*/ 61 h 71"/>
                <a:gd name="T22" fmla="*/ 25 w 33"/>
                <a:gd name="T23" fmla="*/ 61 h 71"/>
                <a:gd name="T24" fmla="*/ 25 w 33"/>
                <a:gd name="T25" fmla="*/ 61 h 71"/>
                <a:gd name="T26" fmla="*/ 25 w 33"/>
                <a:gd name="T27" fmla="*/ 61 h 71"/>
                <a:gd name="T28" fmla="*/ 26 w 33"/>
                <a:gd name="T29" fmla="*/ 60 h 71"/>
                <a:gd name="T30" fmla="*/ 26 w 33"/>
                <a:gd name="T31" fmla="*/ 60 h 71"/>
                <a:gd name="T32" fmla="*/ 26 w 33"/>
                <a:gd name="T33" fmla="*/ 60 h 71"/>
                <a:gd name="T34" fmla="*/ 26 w 33"/>
                <a:gd name="T35" fmla="*/ 60 h 71"/>
                <a:gd name="T36" fmla="*/ 26 w 33"/>
                <a:gd name="T37" fmla="*/ 60 h 71"/>
                <a:gd name="T38" fmla="*/ 26 w 33"/>
                <a:gd name="T39" fmla="*/ 60 h 71"/>
                <a:gd name="T40" fmla="*/ 33 w 33"/>
                <a:gd name="T41" fmla="*/ 50 h 71"/>
                <a:gd name="T42" fmla="*/ 33 w 33"/>
                <a:gd name="T43" fmla="*/ 50 h 71"/>
                <a:gd name="T44" fmla="*/ 32 w 33"/>
                <a:gd name="T45" fmla="*/ 20 h 71"/>
                <a:gd name="T46" fmla="*/ 32 w 33"/>
                <a:gd name="T47" fmla="*/ 20 h 71"/>
                <a:gd name="T48" fmla="*/ 32 w 33"/>
                <a:gd name="T49" fmla="*/ 20 h 71"/>
                <a:gd name="T50" fmla="*/ 32 w 33"/>
                <a:gd name="T51" fmla="*/ 20 h 71"/>
                <a:gd name="T52" fmla="*/ 27 w 33"/>
                <a:gd name="T53" fmla="*/ 13 h 71"/>
                <a:gd name="T54" fmla="*/ 27 w 33"/>
                <a:gd name="T55" fmla="*/ 13 h 71"/>
                <a:gd name="T56" fmla="*/ 27 w 33"/>
                <a:gd name="T57" fmla="*/ 13 h 71"/>
                <a:gd name="T58" fmla="*/ 24 w 33"/>
                <a:gd name="T59" fmla="*/ 9 h 71"/>
                <a:gd name="T60" fmla="*/ 24 w 33"/>
                <a:gd name="T61" fmla="*/ 9 h 71"/>
                <a:gd name="T62" fmla="*/ 23 w 33"/>
                <a:gd name="T63" fmla="*/ 9 h 71"/>
                <a:gd name="T64" fmla="*/ 14 w 33"/>
                <a:gd name="T65" fmla="*/ 3 h 71"/>
                <a:gd name="T66" fmla="*/ 14 w 33"/>
                <a:gd name="T67" fmla="*/ 3 h 71"/>
                <a:gd name="T68" fmla="*/ 3 w 33"/>
                <a:gd name="T69" fmla="*/ 0 h 71"/>
                <a:gd name="T70" fmla="*/ 2 w 33"/>
                <a:gd name="T71" fmla="*/ 0 h 71"/>
                <a:gd name="T72" fmla="*/ 2 w 33"/>
                <a:gd name="T73" fmla="*/ 0 h 71"/>
                <a:gd name="T74" fmla="*/ 0 w 33"/>
                <a:gd name="T75" fmla="*/ 0 h 71"/>
                <a:gd name="T76" fmla="*/ 2 w 33"/>
                <a:gd name="T7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1">
                  <a:moveTo>
                    <a:pt x="2" y="71"/>
                  </a:moveTo>
                  <a:cubicBezTo>
                    <a:pt x="2" y="71"/>
                    <a:pt x="1" y="71"/>
                    <a:pt x="0" y="71"/>
                  </a:cubicBezTo>
                  <a:cubicBezTo>
                    <a:pt x="0" y="71"/>
                    <a:pt x="0" y="71"/>
                    <a:pt x="0" y="71"/>
                  </a:cubicBezTo>
                  <a:cubicBezTo>
                    <a:pt x="0" y="71"/>
                    <a:pt x="0" y="71"/>
                    <a:pt x="0" y="71"/>
                  </a:cubicBezTo>
                  <a:cubicBezTo>
                    <a:pt x="1" y="71"/>
                    <a:pt x="2" y="71"/>
                    <a:pt x="2" y="71"/>
                  </a:cubicBezTo>
                  <a:moveTo>
                    <a:pt x="3" y="71"/>
                  </a:moveTo>
                  <a:cubicBezTo>
                    <a:pt x="3" y="71"/>
                    <a:pt x="2" y="71"/>
                    <a:pt x="2" y="71"/>
                  </a:cubicBezTo>
                  <a:cubicBezTo>
                    <a:pt x="2" y="71"/>
                    <a:pt x="3" y="71"/>
                    <a:pt x="3" y="71"/>
                  </a:cubicBezTo>
                  <a:moveTo>
                    <a:pt x="3" y="71"/>
                  </a:moveTo>
                  <a:cubicBezTo>
                    <a:pt x="3" y="71"/>
                    <a:pt x="3" y="71"/>
                    <a:pt x="3" y="71"/>
                  </a:cubicBezTo>
                  <a:cubicBezTo>
                    <a:pt x="3" y="71"/>
                    <a:pt x="3" y="71"/>
                    <a:pt x="3" y="71"/>
                  </a:cubicBezTo>
                  <a:moveTo>
                    <a:pt x="13" y="69"/>
                  </a:moveTo>
                  <a:cubicBezTo>
                    <a:pt x="13" y="69"/>
                    <a:pt x="13" y="69"/>
                    <a:pt x="13" y="69"/>
                  </a:cubicBezTo>
                  <a:cubicBezTo>
                    <a:pt x="13" y="69"/>
                    <a:pt x="13" y="69"/>
                    <a:pt x="13" y="69"/>
                  </a:cubicBezTo>
                  <a:moveTo>
                    <a:pt x="14" y="68"/>
                  </a:moveTo>
                  <a:cubicBezTo>
                    <a:pt x="13" y="68"/>
                    <a:pt x="13" y="68"/>
                    <a:pt x="13" y="69"/>
                  </a:cubicBezTo>
                  <a:cubicBezTo>
                    <a:pt x="13" y="68"/>
                    <a:pt x="13" y="68"/>
                    <a:pt x="14" y="68"/>
                  </a:cubicBezTo>
                  <a:moveTo>
                    <a:pt x="25" y="61"/>
                  </a:moveTo>
                  <a:cubicBezTo>
                    <a:pt x="22" y="64"/>
                    <a:pt x="18" y="67"/>
                    <a:pt x="14" y="68"/>
                  </a:cubicBezTo>
                  <a:cubicBezTo>
                    <a:pt x="18" y="67"/>
                    <a:pt x="21" y="64"/>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3" y="50"/>
                  </a:moveTo>
                  <a:cubicBezTo>
                    <a:pt x="31" y="54"/>
                    <a:pt x="29" y="57"/>
                    <a:pt x="26" y="60"/>
                  </a:cubicBezTo>
                  <a:cubicBezTo>
                    <a:pt x="29" y="57"/>
                    <a:pt x="31" y="54"/>
                    <a:pt x="33" y="50"/>
                  </a:cubicBezTo>
                  <a:moveTo>
                    <a:pt x="33" y="50"/>
                  </a:moveTo>
                  <a:cubicBezTo>
                    <a:pt x="33" y="50"/>
                    <a:pt x="33" y="50"/>
                    <a:pt x="33" y="50"/>
                  </a:cubicBezTo>
                  <a:cubicBezTo>
                    <a:pt x="33" y="50"/>
                    <a:pt x="33" y="50"/>
                    <a:pt x="33" y="50"/>
                  </a:cubicBezTo>
                  <a:moveTo>
                    <a:pt x="32" y="20"/>
                  </a:moveTo>
                  <a:cubicBezTo>
                    <a:pt x="32" y="20"/>
                    <a:pt x="32" y="20"/>
                    <a:pt x="32" y="20"/>
                  </a:cubicBezTo>
                  <a:cubicBezTo>
                    <a:pt x="32" y="20"/>
                    <a:pt x="32" y="20"/>
                    <a:pt x="32" y="20"/>
                  </a:cubicBezTo>
                  <a:moveTo>
                    <a:pt x="32" y="20"/>
                  </a:moveTo>
                  <a:cubicBezTo>
                    <a:pt x="32" y="20"/>
                    <a:pt x="32" y="20"/>
                    <a:pt x="32" y="20"/>
                  </a:cubicBezTo>
                  <a:cubicBezTo>
                    <a:pt x="32" y="20"/>
                    <a:pt x="32" y="20"/>
                    <a:pt x="32" y="20"/>
                  </a:cubicBezTo>
                  <a:moveTo>
                    <a:pt x="27" y="13"/>
                  </a:moveTo>
                  <a:cubicBezTo>
                    <a:pt x="29" y="15"/>
                    <a:pt x="31" y="18"/>
                    <a:pt x="32" y="20"/>
                  </a:cubicBezTo>
                  <a:cubicBezTo>
                    <a:pt x="31" y="18"/>
                    <a:pt x="29" y="15"/>
                    <a:pt x="27" y="13"/>
                  </a:cubicBezTo>
                  <a:moveTo>
                    <a:pt x="27" y="13"/>
                  </a:moveTo>
                  <a:cubicBezTo>
                    <a:pt x="27" y="13"/>
                    <a:pt x="27" y="13"/>
                    <a:pt x="27" y="13"/>
                  </a:cubicBezTo>
                  <a:cubicBezTo>
                    <a:pt x="27" y="13"/>
                    <a:pt x="27" y="13"/>
                    <a:pt x="27" y="13"/>
                  </a:cubicBezTo>
                  <a:moveTo>
                    <a:pt x="27" y="13"/>
                  </a:moveTo>
                  <a:cubicBezTo>
                    <a:pt x="27" y="13"/>
                    <a:pt x="27" y="13"/>
                    <a:pt x="27" y="13"/>
                  </a:cubicBezTo>
                  <a:cubicBezTo>
                    <a:pt x="27" y="13"/>
                    <a:pt x="27" y="13"/>
                    <a:pt x="27" y="13"/>
                  </a:cubicBezTo>
                  <a:moveTo>
                    <a:pt x="24" y="9"/>
                  </a:moveTo>
                  <a:cubicBezTo>
                    <a:pt x="24" y="9"/>
                    <a:pt x="24" y="9"/>
                    <a:pt x="24" y="9"/>
                  </a:cubicBezTo>
                  <a:cubicBezTo>
                    <a:pt x="24" y="9"/>
                    <a:pt x="24" y="9"/>
                    <a:pt x="24" y="9"/>
                  </a:cubicBezTo>
                  <a:moveTo>
                    <a:pt x="14" y="3"/>
                  </a:moveTo>
                  <a:cubicBezTo>
                    <a:pt x="17" y="4"/>
                    <a:pt x="21" y="6"/>
                    <a:pt x="23" y="9"/>
                  </a:cubicBezTo>
                  <a:cubicBezTo>
                    <a:pt x="21" y="6"/>
                    <a:pt x="17" y="4"/>
                    <a:pt x="14" y="3"/>
                  </a:cubicBezTo>
                  <a:moveTo>
                    <a:pt x="14" y="3"/>
                  </a:moveTo>
                  <a:cubicBezTo>
                    <a:pt x="14" y="3"/>
                    <a:pt x="14" y="3"/>
                    <a:pt x="14" y="3"/>
                  </a:cubicBezTo>
                  <a:cubicBezTo>
                    <a:pt x="14" y="3"/>
                    <a:pt x="14" y="3"/>
                    <a:pt x="14" y="3"/>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1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sp>
          <p:nvSpPr>
            <p:cNvPr id="19" name="Freeform 62">
              <a:extLst>
                <a:ext uri="{FF2B5EF4-FFF2-40B4-BE49-F238E27FC236}">
                  <a16:creationId xmlns:a16="http://schemas.microsoft.com/office/drawing/2014/main" id="{62B18DB0-4A32-4361-8D88-D8C64294A960}"/>
                </a:ext>
              </a:extLst>
            </p:cNvPr>
            <p:cNvSpPr>
              <a:spLocks/>
            </p:cNvSpPr>
            <p:nvPr/>
          </p:nvSpPr>
          <p:spPr bwMode="auto">
            <a:xfrm>
              <a:off x="8430709" y="1095375"/>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50 w 86"/>
                <a:gd name="T13" fmla="*/ 71 h 71"/>
                <a:gd name="T14" fmla="*/ 52 w 86"/>
                <a:gd name="T15" fmla="*/ 71 h 71"/>
                <a:gd name="T16" fmla="*/ 52 w 86"/>
                <a:gd name="T17" fmla="*/ 71 h 71"/>
                <a:gd name="T18" fmla="*/ 53 w 86"/>
                <a:gd name="T19" fmla="*/ 71 h 71"/>
                <a:gd name="T20" fmla="*/ 53 w 86"/>
                <a:gd name="T21" fmla="*/ 71 h 71"/>
                <a:gd name="T22" fmla="*/ 53 w 86"/>
                <a:gd name="T23" fmla="*/ 71 h 71"/>
                <a:gd name="T24" fmla="*/ 63 w 86"/>
                <a:gd name="T25" fmla="*/ 69 h 71"/>
                <a:gd name="T26" fmla="*/ 63 w 86"/>
                <a:gd name="T27" fmla="*/ 69 h 71"/>
                <a:gd name="T28" fmla="*/ 63 w 86"/>
                <a:gd name="T29" fmla="*/ 69 h 71"/>
                <a:gd name="T30" fmla="*/ 64 w 86"/>
                <a:gd name="T31" fmla="*/ 68 h 71"/>
                <a:gd name="T32" fmla="*/ 64 w 86"/>
                <a:gd name="T33" fmla="*/ 68 h 71"/>
                <a:gd name="T34" fmla="*/ 75 w 86"/>
                <a:gd name="T35" fmla="*/ 61 h 71"/>
                <a:gd name="T36" fmla="*/ 75 w 86"/>
                <a:gd name="T37" fmla="*/ 61 h 71"/>
                <a:gd name="T38" fmla="*/ 75 w 86"/>
                <a:gd name="T39" fmla="*/ 61 h 71"/>
                <a:gd name="T40" fmla="*/ 75 w 86"/>
                <a:gd name="T41" fmla="*/ 61 h 71"/>
                <a:gd name="T42" fmla="*/ 75 w 86"/>
                <a:gd name="T43" fmla="*/ 61 h 71"/>
                <a:gd name="T44" fmla="*/ 75 w 86"/>
                <a:gd name="T45" fmla="*/ 61 h 71"/>
                <a:gd name="T46" fmla="*/ 75 w 86"/>
                <a:gd name="T47" fmla="*/ 61 h 71"/>
                <a:gd name="T48" fmla="*/ 75 w 86"/>
                <a:gd name="T49" fmla="*/ 61 h 71"/>
                <a:gd name="T50" fmla="*/ 75 w 86"/>
                <a:gd name="T51" fmla="*/ 61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3 w 86"/>
                <a:gd name="T67" fmla="*/ 50 h 71"/>
                <a:gd name="T68" fmla="*/ 83 w 86"/>
                <a:gd name="T69" fmla="*/ 50 h 71"/>
                <a:gd name="T70" fmla="*/ 83 w 86"/>
                <a:gd name="T71" fmla="*/ 50 h 71"/>
                <a:gd name="T72" fmla="*/ 86 w 86"/>
                <a:gd name="T73" fmla="*/ 36 h 71"/>
                <a:gd name="T74" fmla="*/ 82 w 86"/>
                <a:gd name="T75" fmla="*/ 20 h 71"/>
                <a:gd name="T76" fmla="*/ 82 w 86"/>
                <a:gd name="T77" fmla="*/ 20 h 71"/>
                <a:gd name="T78" fmla="*/ 82 w 86"/>
                <a:gd name="T79" fmla="*/ 20 h 71"/>
                <a:gd name="T80" fmla="*/ 82 w 86"/>
                <a:gd name="T81" fmla="*/ 20 h 71"/>
                <a:gd name="T82" fmla="*/ 82 w 86"/>
                <a:gd name="T83" fmla="*/ 20 h 71"/>
                <a:gd name="T84" fmla="*/ 77 w 86"/>
                <a:gd name="T85" fmla="*/ 13 h 71"/>
                <a:gd name="T86" fmla="*/ 77 w 86"/>
                <a:gd name="T87" fmla="*/ 13 h 71"/>
                <a:gd name="T88" fmla="*/ 77 w 86"/>
                <a:gd name="T89" fmla="*/ 13 h 71"/>
                <a:gd name="T90" fmla="*/ 77 w 86"/>
                <a:gd name="T91" fmla="*/ 13 h 71"/>
                <a:gd name="T92" fmla="*/ 77 w 86"/>
                <a:gd name="T93" fmla="*/ 13 h 71"/>
                <a:gd name="T94" fmla="*/ 75 w 86"/>
                <a:gd name="T95" fmla="*/ 11 h 71"/>
                <a:gd name="T96" fmla="*/ 75 w 86"/>
                <a:gd name="T97" fmla="*/ 11 h 71"/>
                <a:gd name="T98" fmla="*/ 74 w 86"/>
                <a:gd name="T99" fmla="*/ 9 h 71"/>
                <a:gd name="T100" fmla="*/ 74 w 86"/>
                <a:gd name="T101" fmla="*/ 9 h 71"/>
                <a:gd name="T102" fmla="*/ 73 w 86"/>
                <a:gd name="T103" fmla="*/ 9 h 71"/>
                <a:gd name="T104" fmla="*/ 64 w 86"/>
                <a:gd name="T105" fmla="*/ 3 h 71"/>
                <a:gd name="T106" fmla="*/ 64 w 86"/>
                <a:gd name="T107" fmla="*/ 3 h 71"/>
                <a:gd name="T108" fmla="*/ 64 w 86"/>
                <a:gd name="T109" fmla="*/ 3 h 71"/>
                <a:gd name="T110" fmla="*/ 53 w 86"/>
                <a:gd name="T111" fmla="*/ 0 h 71"/>
                <a:gd name="T112" fmla="*/ 53 w 86"/>
                <a:gd name="T113" fmla="*/ 0 h 71"/>
                <a:gd name="T114" fmla="*/ 53 w 86"/>
                <a:gd name="T115" fmla="*/ 0 h 71"/>
                <a:gd name="T116" fmla="*/ 52 w 86"/>
                <a:gd name="T117" fmla="*/ 0 h 71"/>
                <a:gd name="T118" fmla="*/ 52 w 86"/>
                <a:gd name="T119" fmla="*/ 0 h 71"/>
                <a:gd name="T120" fmla="*/ 50 w 86"/>
                <a:gd name="T1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7"/>
                    <a:pt x="41" y="71"/>
                    <a:pt x="50" y="71"/>
                  </a:cubicBezTo>
                  <a:cubicBezTo>
                    <a:pt x="50" y="71"/>
                    <a:pt x="50" y="71"/>
                    <a:pt x="50" y="71"/>
                  </a:cubicBezTo>
                  <a:cubicBezTo>
                    <a:pt x="51" y="71"/>
                    <a:pt x="52" y="71"/>
                    <a:pt x="52" y="71"/>
                  </a:cubicBezTo>
                  <a:cubicBezTo>
                    <a:pt x="52" y="71"/>
                    <a:pt x="52" y="71"/>
                    <a:pt x="52" y="71"/>
                  </a:cubicBezTo>
                  <a:cubicBezTo>
                    <a:pt x="52" y="71"/>
                    <a:pt x="53" y="71"/>
                    <a:pt x="53" y="71"/>
                  </a:cubicBezTo>
                  <a:cubicBezTo>
                    <a:pt x="53" y="71"/>
                    <a:pt x="53" y="71"/>
                    <a:pt x="53" y="71"/>
                  </a:cubicBezTo>
                  <a:cubicBezTo>
                    <a:pt x="53" y="71"/>
                    <a:pt x="53" y="71"/>
                    <a:pt x="53" y="71"/>
                  </a:cubicBezTo>
                  <a:cubicBezTo>
                    <a:pt x="56" y="71"/>
                    <a:pt x="60" y="70"/>
                    <a:pt x="63" y="69"/>
                  </a:cubicBezTo>
                  <a:cubicBezTo>
                    <a:pt x="63" y="69"/>
                    <a:pt x="63" y="69"/>
                    <a:pt x="63" y="69"/>
                  </a:cubicBezTo>
                  <a:cubicBezTo>
                    <a:pt x="63" y="69"/>
                    <a:pt x="63" y="69"/>
                    <a:pt x="63" y="69"/>
                  </a:cubicBezTo>
                  <a:cubicBezTo>
                    <a:pt x="63" y="68"/>
                    <a:pt x="63" y="68"/>
                    <a:pt x="64" y="68"/>
                  </a:cubicBezTo>
                  <a:cubicBezTo>
                    <a:pt x="64" y="68"/>
                    <a:pt x="64" y="68"/>
                    <a:pt x="64" y="68"/>
                  </a:cubicBezTo>
                  <a:cubicBezTo>
                    <a:pt x="68" y="67"/>
                    <a:pt x="72" y="64"/>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3" y="50"/>
                  </a:cubicBezTo>
                  <a:cubicBezTo>
                    <a:pt x="83" y="50"/>
                    <a:pt x="83" y="50"/>
                    <a:pt x="83" y="50"/>
                  </a:cubicBezTo>
                  <a:cubicBezTo>
                    <a:pt x="83" y="50"/>
                    <a:pt x="83" y="50"/>
                    <a:pt x="83" y="50"/>
                  </a:cubicBezTo>
                  <a:cubicBezTo>
                    <a:pt x="85" y="45"/>
                    <a:pt x="86" y="40"/>
                    <a:pt x="86" y="36"/>
                  </a:cubicBezTo>
                  <a:cubicBezTo>
                    <a:pt x="86" y="30"/>
                    <a:pt x="85" y="25"/>
                    <a:pt x="82" y="20"/>
                  </a:cubicBezTo>
                  <a:cubicBezTo>
                    <a:pt x="82" y="20"/>
                    <a:pt x="82" y="20"/>
                    <a:pt x="82" y="20"/>
                  </a:cubicBezTo>
                  <a:cubicBezTo>
                    <a:pt x="82" y="20"/>
                    <a:pt x="82" y="20"/>
                    <a:pt x="82" y="20"/>
                  </a:cubicBezTo>
                  <a:cubicBezTo>
                    <a:pt x="82" y="20"/>
                    <a:pt x="82" y="20"/>
                    <a:pt x="82" y="20"/>
                  </a:cubicBezTo>
                  <a:cubicBezTo>
                    <a:pt x="82" y="20"/>
                    <a:pt x="82" y="20"/>
                    <a:pt x="82" y="20"/>
                  </a:cubicBezTo>
                  <a:cubicBezTo>
                    <a:pt x="81" y="18"/>
                    <a:pt x="79" y="15"/>
                    <a:pt x="77" y="13"/>
                  </a:cubicBezTo>
                  <a:cubicBezTo>
                    <a:pt x="77" y="13"/>
                    <a:pt x="77" y="13"/>
                    <a:pt x="77" y="13"/>
                  </a:cubicBezTo>
                  <a:cubicBezTo>
                    <a:pt x="77" y="13"/>
                    <a:pt x="77" y="13"/>
                    <a:pt x="77" y="13"/>
                  </a:cubicBezTo>
                  <a:cubicBezTo>
                    <a:pt x="77" y="13"/>
                    <a:pt x="77" y="13"/>
                    <a:pt x="77" y="13"/>
                  </a:cubicBezTo>
                  <a:cubicBezTo>
                    <a:pt x="77" y="13"/>
                    <a:pt x="77" y="13"/>
                    <a:pt x="77" y="13"/>
                  </a:cubicBezTo>
                  <a:cubicBezTo>
                    <a:pt x="77" y="12"/>
                    <a:pt x="76" y="11"/>
                    <a:pt x="75" y="11"/>
                  </a:cubicBezTo>
                  <a:cubicBezTo>
                    <a:pt x="75" y="11"/>
                    <a:pt x="75" y="11"/>
                    <a:pt x="75" y="11"/>
                  </a:cubicBezTo>
                  <a:cubicBezTo>
                    <a:pt x="75" y="10"/>
                    <a:pt x="74" y="10"/>
                    <a:pt x="74" y="9"/>
                  </a:cubicBezTo>
                  <a:cubicBezTo>
                    <a:pt x="74" y="9"/>
                    <a:pt x="74" y="9"/>
                    <a:pt x="74" y="9"/>
                  </a:cubicBezTo>
                  <a:cubicBezTo>
                    <a:pt x="73" y="9"/>
                    <a:pt x="73" y="9"/>
                    <a:pt x="73" y="9"/>
                  </a:cubicBezTo>
                  <a:cubicBezTo>
                    <a:pt x="71" y="6"/>
                    <a:pt x="67" y="4"/>
                    <a:pt x="64" y="3"/>
                  </a:cubicBezTo>
                  <a:cubicBezTo>
                    <a:pt x="64" y="3"/>
                    <a:pt x="64" y="3"/>
                    <a:pt x="64" y="3"/>
                  </a:cubicBezTo>
                  <a:cubicBezTo>
                    <a:pt x="64" y="3"/>
                    <a:pt x="64" y="3"/>
                    <a:pt x="64" y="3"/>
                  </a:cubicBezTo>
                  <a:cubicBezTo>
                    <a:pt x="60" y="2"/>
                    <a:pt x="57" y="1"/>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accent3">
                <a:lumMod val="50000"/>
              </a:schemeClr>
            </a:solidFill>
            <a:ln>
              <a:solidFill>
                <a:schemeClr val="accent3">
                  <a:lumMod val="5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282828"/>
                </a:solidFill>
                <a:effectLst/>
                <a:uLnTx/>
                <a:uFillTx/>
                <a:latin typeface="CiscoSansTT ExtraLight"/>
                <a:ea typeface="+mn-ea"/>
                <a:cs typeface="+mn-cs"/>
              </a:endParaRPr>
            </a:p>
          </p:txBody>
        </p:sp>
      </p:grpSp>
      <p:pic>
        <p:nvPicPr>
          <p:cNvPr id="6" name="図 5">
            <a:extLst>
              <a:ext uri="{FF2B5EF4-FFF2-40B4-BE49-F238E27FC236}">
                <a16:creationId xmlns:a16="http://schemas.microsoft.com/office/drawing/2014/main" id="{28054819-7F73-4664-A407-2500122AA816}"/>
              </a:ext>
            </a:extLst>
          </p:cNvPr>
          <p:cNvPicPr>
            <a:picLocks noChangeAspect="1"/>
          </p:cNvPicPr>
          <p:nvPr/>
        </p:nvPicPr>
        <p:blipFill>
          <a:blip r:embed="rId2"/>
          <a:stretch>
            <a:fillRect/>
          </a:stretch>
        </p:blipFill>
        <p:spPr>
          <a:xfrm>
            <a:off x="490400" y="1323196"/>
            <a:ext cx="4412654" cy="3519237"/>
          </a:xfrm>
          <a:prstGeom prst="rect">
            <a:avLst/>
          </a:prstGeom>
          <a:ln>
            <a:solidFill>
              <a:schemeClr val="bg2">
                <a:lumMod val="8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❷トレーニングへの参加 ～モバイルアプリ編～（使い方）</a:t>
            </a:r>
            <a:endParaRPr kumimoji="1" lang="ja-JP" altLang="en-US" sz="2800" dirty="0">
              <a:solidFill>
                <a:schemeClr val="bg2"/>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9A50F9BD-CEF4-4BA9-9ADB-6E9FE9B0D204}"/>
              </a:ext>
            </a:extLst>
          </p:cNvPr>
          <p:cNvSpPr/>
          <p:nvPr/>
        </p:nvSpPr>
        <p:spPr>
          <a:xfrm>
            <a:off x="228441" y="5136153"/>
            <a:ext cx="4936571"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・参加方法は</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PC</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と同じで招待メールから</a:t>
            </a:r>
            <a:endPar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URL</a:t>
            </a:r>
            <a:r>
              <a:rPr kumimoji="1" lang="ja-JP" altLang="en-US" sz="16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をクリックするとアプリが起動⇒参加画面へ</a:t>
            </a:r>
          </a:p>
        </p:txBody>
      </p:sp>
      <p:sp>
        <p:nvSpPr>
          <p:cNvPr id="25" name="四角形: 角を丸くする 24">
            <a:extLst>
              <a:ext uri="{FF2B5EF4-FFF2-40B4-BE49-F238E27FC236}">
                <a16:creationId xmlns:a16="http://schemas.microsoft.com/office/drawing/2014/main" id="{91F91BC4-EB92-4AC6-8A14-865A755F0375}"/>
              </a:ext>
            </a:extLst>
          </p:cNvPr>
          <p:cNvSpPr/>
          <p:nvPr/>
        </p:nvSpPr>
        <p:spPr>
          <a:xfrm>
            <a:off x="586761" y="2568788"/>
            <a:ext cx="2836523" cy="412139"/>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532056" y="3108214"/>
            <a:ext cx="3271520" cy="907875"/>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pic>
        <p:nvPicPr>
          <p:cNvPr id="31" name="Picture 2" descr="170eb7d9e74b53039ea1">
            <a:extLst>
              <a:ext uri="{FF2B5EF4-FFF2-40B4-BE49-F238E27FC236}">
                <a16:creationId xmlns:a16="http://schemas.microsoft.com/office/drawing/2014/main" id="{6E4769B0-9886-4D7D-8400-28F9216C3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860" y="1037672"/>
            <a:ext cx="1818274" cy="39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descr="170eb7dc99f62a8a8292">
            <a:extLst>
              <a:ext uri="{FF2B5EF4-FFF2-40B4-BE49-F238E27FC236}">
                <a16:creationId xmlns:a16="http://schemas.microsoft.com/office/drawing/2014/main" id="{2985665D-1CAC-4628-8D62-9083E232E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303" y="1037672"/>
            <a:ext cx="1818274" cy="39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四角形: 角を丸くする 32">
            <a:extLst>
              <a:ext uri="{FF2B5EF4-FFF2-40B4-BE49-F238E27FC236}">
                <a16:creationId xmlns:a16="http://schemas.microsoft.com/office/drawing/2014/main" id="{E8526C1F-1960-4B56-A239-BD2A4C50DAEB}"/>
              </a:ext>
            </a:extLst>
          </p:cNvPr>
          <p:cNvSpPr/>
          <p:nvPr/>
        </p:nvSpPr>
        <p:spPr>
          <a:xfrm>
            <a:off x="5724063" y="5164038"/>
            <a:ext cx="2132157"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・招待メールの</a:t>
            </a:r>
            <a:r>
              <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URL</a:t>
            </a: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クリック</a:t>
            </a:r>
            <a:endParaRPr kumimoji="1" lang="en-US" altLang="ja-JP"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・名前／アドレスを入れて参加する</a:t>
            </a:r>
          </a:p>
        </p:txBody>
      </p:sp>
      <p:sp>
        <p:nvSpPr>
          <p:cNvPr id="34" name="四角形: 角を丸くする 33">
            <a:extLst>
              <a:ext uri="{FF2B5EF4-FFF2-40B4-BE49-F238E27FC236}">
                <a16:creationId xmlns:a16="http://schemas.microsoft.com/office/drawing/2014/main" id="{C9649401-D219-4216-97A3-39392CA7092A}"/>
              </a:ext>
            </a:extLst>
          </p:cNvPr>
          <p:cNvSpPr/>
          <p:nvPr/>
        </p:nvSpPr>
        <p:spPr>
          <a:xfrm>
            <a:off x="8007923" y="5164038"/>
            <a:ext cx="1978380"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・参加前にカメラとマイクが正常に接続されるか確認</a:t>
            </a:r>
          </a:p>
        </p:txBody>
      </p:sp>
      <p:pic>
        <p:nvPicPr>
          <p:cNvPr id="12290" name="Picture 2" descr="170ec037a74f3c0f82d1">
            <a:extLst>
              <a:ext uri="{FF2B5EF4-FFF2-40B4-BE49-F238E27FC236}">
                <a16:creationId xmlns:a16="http://schemas.microsoft.com/office/drawing/2014/main" id="{A306E681-3CEB-46F1-8040-907575EF3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9417" y="1037672"/>
            <a:ext cx="1818274" cy="39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四角形: 角を丸くする 34">
            <a:extLst>
              <a:ext uri="{FF2B5EF4-FFF2-40B4-BE49-F238E27FC236}">
                <a16:creationId xmlns:a16="http://schemas.microsoft.com/office/drawing/2014/main" id="{1D971797-7E53-43B1-9C76-D10927ECA5A1}"/>
              </a:ext>
            </a:extLst>
          </p:cNvPr>
          <p:cNvSpPr/>
          <p:nvPr/>
        </p:nvSpPr>
        <p:spPr>
          <a:xfrm>
            <a:off x="10115145" y="5136153"/>
            <a:ext cx="1978380"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・音声接続の方法を選択</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（ネットワーク環境が整っていればネット通話で）</a:t>
            </a:r>
          </a:p>
        </p:txBody>
      </p:sp>
      <p:sp>
        <p:nvSpPr>
          <p:cNvPr id="36" name="四角形: 角を丸くする 35">
            <a:extLst>
              <a:ext uri="{FF2B5EF4-FFF2-40B4-BE49-F238E27FC236}">
                <a16:creationId xmlns:a16="http://schemas.microsoft.com/office/drawing/2014/main" id="{518D8A58-8A47-4045-8E1A-CF7E2BF4C414}"/>
              </a:ext>
            </a:extLst>
          </p:cNvPr>
          <p:cNvSpPr/>
          <p:nvPr/>
        </p:nvSpPr>
        <p:spPr>
          <a:xfrm>
            <a:off x="6206594" y="1800219"/>
            <a:ext cx="1213830" cy="114545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7" name="四角形: 角を丸くする 36">
            <a:extLst>
              <a:ext uri="{FF2B5EF4-FFF2-40B4-BE49-F238E27FC236}">
                <a16:creationId xmlns:a16="http://schemas.microsoft.com/office/drawing/2014/main" id="{DFEEC866-88ED-4E36-BA9D-37BBCD222300}"/>
              </a:ext>
            </a:extLst>
          </p:cNvPr>
          <p:cNvSpPr/>
          <p:nvPr/>
        </p:nvSpPr>
        <p:spPr>
          <a:xfrm>
            <a:off x="8007923" y="4016088"/>
            <a:ext cx="1818274" cy="97909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8" name="四角形: 角を丸くする 37">
            <a:extLst>
              <a:ext uri="{FF2B5EF4-FFF2-40B4-BE49-F238E27FC236}">
                <a16:creationId xmlns:a16="http://schemas.microsoft.com/office/drawing/2014/main" id="{D538B7DC-4C57-4615-A2B6-9AA64916B4EA}"/>
              </a:ext>
            </a:extLst>
          </p:cNvPr>
          <p:cNvSpPr/>
          <p:nvPr/>
        </p:nvSpPr>
        <p:spPr>
          <a:xfrm>
            <a:off x="9986303" y="3610966"/>
            <a:ext cx="1173109" cy="97909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9" name="Oval 4">
            <a:extLst>
              <a:ext uri="{FF2B5EF4-FFF2-40B4-BE49-F238E27FC236}">
                <a16:creationId xmlns:a16="http://schemas.microsoft.com/office/drawing/2014/main" id="{319E2F3E-BE28-42BF-BFE2-294818965B24}"/>
              </a:ext>
            </a:extLst>
          </p:cNvPr>
          <p:cNvSpPr>
            <a:spLocks noChangeAspect="1"/>
          </p:cNvSpPr>
          <p:nvPr/>
        </p:nvSpPr>
        <p:spPr>
          <a:xfrm>
            <a:off x="3608894" y="2919847"/>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1</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0" name="Oval 4">
            <a:extLst>
              <a:ext uri="{FF2B5EF4-FFF2-40B4-BE49-F238E27FC236}">
                <a16:creationId xmlns:a16="http://schemas.microsoft.com/office/drawing/2014/main" id="{66705424-E2BE-404E-8897-9B2514136650}"/>
              </a:ext>
            </a:extLst>
          </p:cNvPr>
          <p:cNvSpPr>
            <a:spLocks noChangeAspect="1"/>
          </p:cNvSpPr>
          <p:nvPr/>
        </p:nvSpPr>
        <p:spPr>
          <a:xfrm>
            <a:off x="5556080" y="953367"/>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2</a:t>
            </a:r>
            <a:endParaRPr kumimoji="0" lang="en-US" sz="24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1" name="Oval 4">
            <a:extLst>
              <a:ext uri="{FF2B5EF4-FFF2-40B4-BE49-F238E27FC236}">
                <a16:creationId xmlns:a16="http://schemas.microsoft.com/office/drawing/2014/main" id="{8CB04977-1DEB-4082-B3F1-FD351A25A064}"/>
              </a:ext>
            </a:extLst>
          </p:cNvPr>
          <p:cNvSpPr>
            <a:spLocks noChangeAspect="1"/>
          </p:cNvSpPr>
          <p:nvPr/>
        </p:nvSpPr>
        <p:spPr>
          <a:xfrm>
            <a:off x="7702358" y="887032"/>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3</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42" name="Oval 4">
            <a:extLst>
              <a:ext uri="{FF2B5EF4-FFF2-40B4-BE49-F238E27FC236}">
                <a16:creationId xmlns:a16="http://schemas.microsoft.com/office/drawing/2014/main" id="{5DA5BCA7-4D14-40DA-93AE-3FDA9F1A35CF}"/>
              </a:ext>
            </a:extLst>
          </p:cNvPr>
          <p:cNvSpPr>
            <a:spLocks noChangeAspect="1"/>
          </p:cNvSpPr>
          <p:nvPr/>
        </p:nvSpPr>
        <p:spPr>
          <a:xfrm>
            <a:off x="9791621" y="838478"/>
            <a:ext cx="389363" cy="38936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iscoSansTT ExtraLight"/>
                <a:ea typeface="+mn-ea"/>
                <a:cs typeface="+mn-cs"/>
              </a:rPr>
              <a:t>4</a:t>
            </a:r>
            <a:endParaRPr kumimoji="0" lang="en-US" sz="2667"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28" name="四角形: 角を丸くする 27">
            <a:extLst>
              <a:ext uri="{FF2B5EF4-FFF2-40B4-BE49-F238E27FC236}">
                <a16:creationId xmlns:a16="http://schemas.microsoft.com/office/drawing/2014/main" id="{AB187267-A6C4-4C8C-8CE4-C8558CD21DBB}"/>
              </a:ext>
            </a:extLst>
          </p:cNvPr>
          <p:cNvSpPr/>
          <p:nvPr/>
        </p:nvSpPr>
        <p:spPr>
          <a:xfrm>
            <a:off x="3566360" y="1397316"/>
            <a:ext cx="1160463" cy="476437"/>
          </a:xfrm>
          <a:prstGeom prst="roundRect">
            <a:avLst/>
          </a:prstGeom>
          <a:solidFill>
            <a:schemeClr val="bg2">
              <a:lumMod val="95000"/>
            </a:schemeClr>
          </a:solidFill>
          <a:ln>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招待メール</a:t>
            </a:r>
          </a:p>
        </p:txBody>
      </p:sp>
    </p:spTree>
    <p:extLst>
      <p:ext uri="{BB962C8B-B14F-4D97-AF65-F5344CB8AC3E}">
        <p14:creationId xmlns:p14="http://schemas.microsoft.com/office/powerpoint/2010/main" val="1331394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12192000" cy="914399"/>
          </a:xfrm>
          <a:solidFill>
            <a:srgbClr val="0070C0"/>
          </a:solidFill>
        </p:spPr>
        <p:txBody>
          <a:bodyPr/>
          <a:lstStyle/>
          <a:p>
            <a:r>
              <a:rPr lang="ja-JP" altLang="en-US" sz="2800" dirty="0">
                <a:solidFill>
                  <a:schemeClr val="bg2"/>
                </a:solidFill>
                <a:latin typeface="メイリオ" panose="020B0604030504040204" pitchFamily="50" charset="-128"/>
                <a:ea typeface="メイリオ" panose="020B0604030504040204" pitchFamily="50" charset="-128"/>
              </a:rPr>
              <a:t>　❸ モバイルでの</a:t>
            </a:r>
            <a:r>
              <a:rPr lang="en-US" altLang="ja-JP" sz="2800" dirty="0">
                <a:solidFill>
                  <a:schemeClr val="bg2"/>
                </a:solidFill>
                <a:latin typeface="メイリオ" panose="020B0604030504040204" pitchFamily="50" charset="-128"/>
                <a:ea typeface="メイリオ" panose="020B0604030504040204" pitchFamily="50" charset="-128"/>
              </a:rPr>
              <a:t>UI</a:t>
            </a:r>
            <a:endParaRPr kumimoji="1" lang="ja-JP" altLang="en-US" sz="2800" dirty="0">
              <a:solidFill>
                <a:schemeClr val="bg2"/>
              </a:solidFill>
              <a:latin typeface="メイリオ" panose="020B0604030504040204" pitchFamily="50" charset="-128"/>
              <a:ea typeface="メイリオ" panose="020B0604030504040204" pitchFamily="50" charset="-128"/>
            </a:endParaRPr>
          </a:p>
        </p:txBody>
      </p:sp>
      <p:pic>
        <p:nvPicPr>
          <p:cNvPr id="11267" name="Picture 3" descr="170eb7dde5ac6eebc2a3">
            <a:extLst>
              <a:ext uri="{FF2B5EF4-FFF2-40B4-BE49-F238E27FC236}">
                <a16:creationId xmlns:a16="http://schemas.microsoft.com/office/drawing/2014/main" id="{39E94765-9FCE-4BF3-8B10-BB7E1AA55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728" y="1202658"/>
            <a:ext cx="1818274" cy="39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170eb7dee342b34d02b4">
            <a:extLst>
              <a:ext uri="{FF2B5EF4-FFF2-40B4-BE49-F238E27FC236}">
                <a16:creationId xmlns:a16="http://schemas.microsoft.com/office/drawing/2014/main" id="{77DE5A17-0476-4549-A269-D88A9B1F4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995" y="1218351"/>
            <a:ext cx="1818274" cy="39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四角形: 角を丸くする 31">
            <a:extLst>
              <a:ext uri="{FF2B5EF4-FFF2-40B4-BE49-F238E27FC236}">
                <a16:creationId xmlns:a16="http://schemas.microsoft.com/office/drawing/2014/main" id="{E68F801B-FA1C-4200-A668-E4D9808D37AC}"/>
              </a:ext>
            </a:extLst>
          </p:cNvPr>
          <p:cNvSpPr/>
          <p:nvPr/>
        </p:nvSpPr>
        <p:spPr>
          <a:xfrm>
            <a:off x="690420" y="5429767"/>
            <a:ext cx="2191748"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モバイルからでも豊富な機能は搭載！</a:t>
            </a:r>
          </a:p>
        </p:txBody>
      </p:sp>
      <p:sp>
        <p:nvSpPr>
          <p:cNvPr id="33" name="四角形: 角を丸くする 32">
            <a:extLst>
              <a:ext uri="{FF2B5EF4-FFF2-40B4-BE49-F238E27FC236}">
                <a16:creationId xmlns:a16="http://schemas.microsoft.com/office/drawing/2014/main" id="{9FAB134D-5497-471E-91A4-B9EC1970B487}"/>
              </a:ext>
            </a:extLst>
          </p:cNvPr>
          <p:cNvSpPr/>
          <p:nvPr/>
        </p:nvSpPr>
        <p:spPr>
          <a:xfrm>
            <a:off x="3341009" y="5429767"/>
            <a:ext cx="2191748"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「設定」から、ビデオ通信や明るさの設定が可能</a:t>
            </a:r>
          </a:p>
        </p:txBody>
      </p:sp>
      <p:sp>
        <p:nvSpPr>
          <p:cNvPr id="26" name="四角形: 角を丸くする 25">
            <a:extLst>
              <a:ext uri="{FF2B5EF4-FFF2-40B4-BE49-F238E27FC236}">
                <a16:creationId xmlns:a16="http://schemas.microsoft.com/office/drawing/2014/main" id="{22FB740B-602A-427D-B7FF-5D668C3981CA}"/>
              </a:ext>
            </a:extLst>
          </p:cNvPr>
          <p:cNvSpPr/>
          <p:nvPr/>
        </p:nvSpPr>
        <p:spPr>
          <a:xfrm>
            <a:off x="690420" y="3215615"/>
            <a:ext cx="2110246" cy="1712637"/>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5" name="四角形: 角を丸くする 34">
            <a:extLst>
              <a:ext uri="{FF2B5EF4-FFF2-40B4-BE49-F238E27FC236}">
                <a16:creationId xmlns:a16="http://schemas.microsoft.com/office/drawing/2014/main" id="{048A6BC3-E1D0-495A-BA6D-89079DE104EB}"/>
              </a:ext>
            </a:extLst>
          </p:cNvPr>
          <p:cNvSpPr/>
          <p:nvPr/>
        </p:nvSpPr>
        <p:spPr>
          <a:xfrm>
            <a:off x="3341009" y="2177513"/>
            <a:ext cx="2110246" cy="942068"/>
          </a:xfrm>
          <a:prstGeom prst="round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nvGrpSpPr>
          <p:cNvPr id="15" name="Group 5">
            <a:extLst>
              <a:ext uri="{FF2B5EF4-FFF2-40B4-BE49-F238E27FC236}">
                <a16:creationId xmlns:a16="http://schemas.microsoft.com/office/drawing/2014/main" id="{560951E7-E85F-48D3-AEFA-0F52F73BBD84}"/>
              </a:ext>
            </a:extLst>
          </p:cNvPr>
          <p:cNvGrpSpPr/>
          <p:nvPr/>
        </p:nvGrpSpPr>
        <p:grpSpPr>
          <a:xfrm>
            <a:off x="8175290" y="1653176"/>
            <a:ext cx="2921601" cy="3124877"/>
            <a:chOff x="5342485" y="1179125"/>
            <a:chExt cx="3625676" cy="3525400"/>
          </a:xfrm>
          <a:effectLst>
            <a:outerShdw blurRad="50800" dist="38100" dir="2700000" algn="tl" rotWithShape="0">
              <a:prstClr val="black">
                <a:alpha val="40000"/>
              </a:prstClr>
            </a:outerShdw>
          </a:effectLst>
        </p:grpSpPr>
        <p:pic>
          <p:nvPicPr>
            <p:cNvPr id="16" name="Picture 6">
              <a:extLst>
                <a:ext uri="{FF2B5EF4-FFF2-40B4-BE49-F238E27FC236}">
                  <a16:creationId xmlns:a16="http://schemas.microsoft.com/office/drawing/2014/main" id="{50960EA4-6FAA-4A03-9A8E-C71496418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485" y="1187591"/>
              <a:ext cx="1087786" cy="1934809"/>
            </a:xfrm>
            <a:prstGeom prst="rect">
              <a:avLst/>
            </a:prstGeom>
            <a:ln>
              <a:noFill/>
            </a:ln>
          </p:spPr>
        </p:pic>
        <p:pic>
          <p:nvPicPr>
            <p:cNvPr id="17" name="Picture 8">
              <a:extLst>
                <a:ext uri="{FF2B5EF4-FFF2-40B4-BE49-F238E27FC236}">
                  <a16:creationId xmlns:a16="http://schemas.microsoft.com/office/drawing/2014/main" id="{D106EC7C-C717-4092-8D88-9C24639E8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0275" y="1179166"/>
              <a:ext cx="1097259" cy="1951658"/>
            </a:xfrm>
            <a:prstGeom prst="rect">
              <a:avLst/>
            </a:prstGeom>
            <a:ln>
              <a:noFill/>
            </a:ln>
          </p:spPr>
        </p:pic>
        <p:pic>
          <p:nvPicPr>
            <p:cNvPr id="18" name="Picture 9">
              <a:extLst>
                <a:ext uri="{FF2B5EF4-FFF2-40B4-BE49-F238E27FC236}">
                  <a16:creationId xmlns:a16="http://schemas.microsoft.com/office/drawing/2014/main" id="{215AE105-7297-4D1E-B74F-F08EDE5AE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172" y="1179125"/>
              <a:ext cx="1182989" cy="1951478"/>
            </a:xfrm>
            <a:prstGeom prst="rect">
              <a:avLst/>
            </a:prstGeom>
            <a:ln>
              <a:noFill/>
            </a:ln>
          </p:spPr>
        </p:pic>
        <p:grpSp>
          <p:nvGrpSpPr>
            <p:cNvPr id="19" name="Group 21">
              <a:extLst>
                <a:ext uri="{FF2B5EF4-FFF2-40B4-BE49-F238E27FC236}">
                  <a16:creationId xmlns:a16="http://schemas.microsoft.com/office/drawing/2014/main" id="{CBB355C9-FC99-4A33-91C2-F20CF766A23F}"/>
                </a:ext>
              </a:extLst>
            </p:cNvPr>
            <p:cNvGrpSpPr/>
            <p:nvPr/>
          </p:nvGrpSpPr>
          <p:grpSpPr>
            <a:xfrm>
              <a:off x="5680312" y="3187974"/>
              <a:ext cx="3064914" cy="1516551"/>
              <a:chOff x="5886378" y="3228764"/>
              <a:chExt cx="3064914" cy="1516551"/>
            </a:xfrm>
          </p:grpSpPr>
          <p:pic>
            <p:nvPicPr>
              <p:cNvPr id="20" name="Picture 12" descr="iphone6plus-folder-landscape.jpg">
                <a:extLst>
                  <a:ext uri="{FF2B5EF4-FFF2-40B4-BE49-F238E27FC236}">
                    <a16:creationId xmlns:a16="http://schemas.microsoft.com/office/drawing/2014/main" id="{5125827A-B3E5-4B3B-9B4E-EF27F9EE4A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886378" y="3228764"/>
                <a:ext cx="3064914" cy="1516551"/>
              </a:xfrm>
              <a:prstGeom prst="rect">
                <a:avLst/>
              </a:prstGeom>
              <a:ln>
                <a:noFill/>
              </a:ln>
            </p:spPr>
          </p:pic>
          <p:pic>
            <p:nvPicPr>
              <p:cNvPr id="21" name="Picture 13">
                <a:extLst>
                  <a:ext uri="{FF2B5EF4-FFF2-40B4-BE49-F238E27FC236}">
                    <a16:creationId xmlns:a16="http://schemas.microsoft.com/office/drawing/2014/main" id="{C8A7C8DE-1764-4E76-85D8-550426B8FC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6672" y="3328793"/>
                <a:ext cx="2344325" cy="1318024"/>
              </a:xfrm>
              <a:prstGeom prst="rect">
                <a:avLst/>
              </a:prstGeom>
              <a:ln>
                <a:noFill/>
              </a:ln>
            </p:spPr>
          </p:pic>
        </p:grpSp>
      </p:grpSp>
      <p:sp>
        <p:nvSpPr>
          <p:cNvPr id="22" name="四角形: 角を丸くする 21">
            <a:extLst>
              <a:ext uri="{FF2B5EF4-FFF2-40B4-BE49-F238E27FC236}">
                <a16:creationId xmlns:a16="http://schemas.microsoft.com/office/drawing/2014/main" id="{5D8ED286-AF50-4869-B74C-7E6B081140F0}"/>
              </a:ext>
            </a:extLst>
          </p:cNvPr>
          <p:cNvSpPr/>
          <p:nvPr/>
        </p:nvSpPr>
        <p:spPr>
          <a:xfrm>
            <a:off x="8175290" y="5031116"/>
            <a:ext cx="3200982" cy="797301"/>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PC</a:t>
            </a: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と変わらないクオリティでトレーニングに参加することができます！</a:t>
            </a:r>
          </a:p>
        </p:txBody>
      </p:sp>
      <p:sp>
        <p:nvSpPr>
          <p:cNvPr id="3" name="吹き出し: 角を丸めた四角形 2">
            <a:extLst>
              <a:ext uri="{FF2B5EF4-FFF2-40B4-BE49-F238E27FC236}">
                <a16:creationId xmlns:a16="http://schemas.microsoft.com/office/drawing/2014/main" id="{B8F65669-C985-4C4A-8482-119A930A62FE}"/>
              </a:ext>
            </a:extLst>
          </p:cNvPr>
          <p:cNvSpPr/>
          <p:nvPr/>
        </p:nvSpPr>
        <p:spPr>
          <a:xfrm>
            <a:off x="5725247" y="3375674"/>
            <a:ext cx="2431938" cy="1037706"/>
          </a:xfrm>
          <a:prstGeom prst="wedgeRoundRectCallout">
            <a:avLst>
              <a:gd name="adj1" fmla="val -73381"/>
              <a:gd name="adj2" fmla="val -134364"/>
              <a:gd name="adj3" fmla="val 1666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顔が見えない時はビデオを</a:t>
            </a:r>
            <a:r>
              <a:rPr kumimoji="1" lang="en-US" altLang="ja-JP"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OFF</a:t>
            </a:r>
            <a:r>
              <a:rPr kumimoji="1" lang="ja-JP" altLang="en-US" sz="1400" b="0" i="0" u="none" strike="noStrike" kern="1200" cap="none" spc="0" normalizeH="0" baseline="0" noProof="0" dirty="0">
                <a:ln>
                  <a:noFill/>
                </a:ln>
                <a:solidFill>
                  <a:srgbClr val="005073"/>
                </a:solidFill>
                <a:effectLst/>
                <a:uLnTx/>
                <a:uFillTx/>
                <a:latin typeface="メイリオ" panose="020B0604030504040204" pitchFamily="50" charset="-128"/>
                <a:ea typeface="メイリオ" panose="020B0604030504040204" pitchFamily="50" charset="-128"/>
                <a:cs typeface="+mn-cs"/>
              </a:rPr>
              <a:t>にする省エネモードで、バッテリーも長持ち！</a:t>
            </a:r>
          </a:p>
        </p:txBody>
      </p:sp>
    </p:spTree>
    <p:extLst>
      <p:ext uri="{BB962C8B-B14F-4D97-AF65-F5344CB8AC3E}">
        <p14:creationId xmlns:p14="http://schemas.microsoft.com/office/powerpoint/2010/main" val="39139285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703" y="502568"/>
            <a:ext cx="8588861" cy="838200"/>
          </a:xfrm>
        </p:spPr>
        <p:txBody>
          <a:bodyPr/>
          <a:lstStyle/>
          <a:p>
            <a:r>
              <a:rPr lang="ja-JP" altLang="en-US" sz="3200" dirty="0"/>
              <a:t>機能比較</a:t>
            </a:r>
            <a:br>
              <a:rPr lang="en-US" sz="3200" dirty="0"/>
            </a:br>
            <a:r>
              <a:rPr lang="en-US" sz="3200" dirty="0"/>
              <a:t> </a:t>
            </a:r>
          </a:p>
        </p:txBody>
      </p:sp>
      <p:graphicFrame>
        <p:nvGraphicFramePr>
          <p:cNvPr id="26" name="Table 25"/>
          <p:cNvGraphicFramePr>
            <a:graphicFrameLocks noGrp="1"/>
          </p:cNvGraphicFramePr>
          <p:nvPr/>
        </p:nvGraphicFramePr>
        <p:xfrm>
          <a:off x="2057400" y="1234646"/>
          <a:ext cx="8153400" cy="4690719"/>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443736">
                <a:tc>
                  <a:txBody>
                    <a:bodyPr/>
                    <a:lstStyle/>
                    <a:p>
                      <a:r>
                        <a:rPr lang="ja-JP" altLang="en-US" sz="1500" b="0" dirty="0">
                          <a:solidFill>
                            <a:schemeClr val="bg2"/>
                          </a:solidFill>
                          <a:latin typeface="メイリオ" panose="020B0604030504040204" pitchFamily="50" charset="-128"/>
                          <a:ea typeface="メイリオ" panose="020B0604030504040204" pitchFamily="50" charset="-128"/>
                        </a:rPr>
                        <a:t>機能</a:t>
                      </a:r>
                      <a:endParaRPr lang="en-US" sz="1500" b="0" dirty="0">
                        <a:solidFill>
                          <a:schemeClr val="bg2"/>
                        </a:solidFill>
                        <a:latin typeface="メイリオ" panose="020B0604030504040204" pitchFamily="50" charset="-128"/>
                        <a:ea typeface="メイリオ" panose="020B0604030504040204" pitchFamily="50" charset="-128"/>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solidFill>
                      <a:schemeClr val="bg1"/>
                    </a:solidFill>
                  </a:tcPr>
                </a:tc>
                <a:tc>
                  <a:txBody>
                    <a:bodyPr/>
                    <a:lstStyle/>
                    <a:p>
                      <a:r>
                        <a:rPr lang="en-US" sz="1500" b="0" baseline="0" dirty="0">
                          <a:solidFill>
                            <a:schemeClr val="bg2"/>
                          </a:solidFill>
                          <a:latin typeface="メイリオ" panose="020B0604030504040204" pitchFamily="50" charset="-128"/>
                          <a:ea typeface="メイリオ" panose="020B0604030504040204" pitchFamily="50" charset="-128"/>
                        </a:rPr>
                        <a:t>Meetings</a:t>
                      </a:r>
                      <a:endParaRPr lang="en-US" sz="1500" b="0" dirty="0">
                        <a:solidFill>
                          <a:schemeClr val="bg2"/>
                        </a:solidFill>
                        <a:latin typeface="メイリオ" panose="020B0604030504040204" pitchFamily="50" charset="-128"/>
                        <a:ea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solidFill>
                      <a:schemeClr val="bg1"/>
                    </a:solidFill>
                  </a:tcPr>
                </a:tc>
                <a:tc>
                  <a:txBody>
                    <a:bodyPr/>
                    <a:lstStyle/>
                    <a:p>
                      <a:r>
                        <a:rPr lang="en-US" sz="1500" b="0" baseline="0" dirty="0">
                          <a:solidFill>
                            <a:schemeClr val="bg2"/>
                          </a:solidFill>
                          <a:latin typeface="メイリオ" panose="020B0604030504040204" pitchFamily="50" charset="-128"/>
                          <a:ea typeface="メイリオ" panose="020B0604030504040204" pitchFamily="50" charset="-128"/>
                        </a:rPr>
                        <a:t>Training</a:t>
                      </a:r>
                      <a:endParaRPr lang="en-US" sz="1500" b="0" dirty="0">
                        <a:solidFill>
                          <a:schemeClr val="bg2"/>
                        </a:solidFill>
                        <a:latin typeface="メイリオ" panose="020B0604030504040204" pitchFamily="50" charset="-128"/>
                        <a:ea typeface="メイリオ" panose="020B0604030504040204" pitchFamily="50" charset="-128"/>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91532">
                <a:tc>
                  <a:txBody>
                    <a:bodyPr/>
                    <a:lstStyle/>
                    <a:p>
                      <a:r>
                        <a:rPr lang="ja-JP" altLang="en-US" sz="1200" dirty="0">
                          <a:latin typeface="メイリオ" panose="020B0604030504040204" pitchFamily="50" charset="-128"/>
                          <a:ea typeface="メイリオ" panose="020B0604030504040204" pitchFamily="50" charset="-128"/>
                        </a:rPr>
                        <a:t>最大参加者数</a:t>
                      </a:r>
                      <a:endParaRPr lang="en-US" sz="1200" dirty="0">
                        <a:latin typeface="メイリオ" panose="020B0604030504040204" pitchFamily="50" charset="-128"/>
                        <a:ea typeface="メイリオ" panose="020B0604030504040204" pitchFamily="50" charset="-128"/>
                      </a:endParaRPr>
                    </a:p>
                  </a:txBody>
                  <a:tcPr anchor="ctr">
                    <a:lnT w="12700" cap="flat" cmpd="sng" algn="ctr">
                      <a:solidFill>
                        <a:srgbClr val="FFFFFF">
                          <a:lumMod val="50000"/>
                        </a:srgbClr>
                      </a:solidFill>
                      <a:prstDash val="solid"/>
                      <a:round/>
                      <a:headEnd type="none" w="med" len="med"/>
                      <a:tailEnd type="none" w="med" len="med"/>
                    </a:lnT>
                  </a:tcPr>
                </a:tc>
                <a:tc>
                  <a:txBody>
                    <a:bodyPr/>
                    <a:lstStyle/>
                    <a:p>
                      <a:r>
                        <a:rPr lang="en-US" altLang="ja-JP" sz="1200" baseline="0" dirty="0">
                          <a:latin typeface="メイリオ" panose="020B0604030504040204" pitchFamily="50" charset="-128"/>
                          <a:ea typeface="メイリオ" panose="020B0604030504040204" pitchFamily="50" charset="-128"/>
                        </a:rPr>
                        <a:t>1000</a:t>
                      </a:r>
                      <a:r>
                        <a:rPr lang="ja-JP" altLang="en-US" sz="1200" baseline="0" dirty="0">
                          <a:latin typeface="メイリオ" panose="020B0604030504040204" pitchFamily="50" charset="-128"/>
                          <a:ea typeface="メイリオ" panose="020B0604030504040204" pitchFamily="50" charset="-128"/>
                        </a:rPr>
                        <a:t>名</a:t>
                      </a:r>
                      <a:endParaRPr lang="en-US" sz="1200" dirty="0">
                        <a:latin typeface="メイリオ" panose="020B0604030504040204" pitchFamily="50" charset="-128"/>
                        <a:ea typeface="メイリオ" panose="020B0604030504040204" pitchFamily="50" charset="-128"/>
                      </a:endParaRPr>
                    </a:p>
                  </a:txBody>
                  <a:tcPr anchor="ctr">
                    <a:lnT w="12700" cap="flat" cmpd="sng" algn="ctr">
                      <a:solidFill>
                        <a:srgbClr val="FFFFFF">
                          <a:lumMod val="50000"/>
                        </a:srgbClr>
                      </a:solidFill>
                      <a:prstDash val="solid"/>
                      <a:round/>
                      <a:headEnd type="none" w="med" len="med"/>
                      <a:tailEnd type="none" w="med" len="med"/>
                    </a:lnT>
                  </a:tcPr>
                </a:tc>
                <a:tc>
                  <a:txBody>
                    <a:bodyPr/>
                    <a:lstStyle/>
                    <a:p>
                      <a:r>
                        <a:rPr lang="en-US" altLang="ja-JP" sz="1200" dirty="0">
                          <a:latin typeface="メイリオ" panose="020B0604030504040204" pitchFamily="50" charset="-128"/>
                          <a:ea typeface="メイリオ" panose="020B0604030504040204" pitchFamily="50" charset="-128"/>
                        </a:rPr>
                        <a:t>1000</a:t>
                      </a:r>
                      <a:r>
                        <a:rPr lang="ja-JP" altLang="en-US" sz="1200" dirty="0">
                          <a:latin typeface="メイリオ" panose="020B0604030504040204" pitchFamily="50" charset="-128"/>
                          <a:ea typeface="メイリオ" panose="020B0604030504040204" pitchFamily="50" charset="-128"/>
                        </a:rPr>
                        <a:t>名</a:t>
                      </a:r>
                      <a:endParaRPr lang="en-US" sz="1200" dirty="0">
                        <a:latin typeface="メイリオ" panose="020B0604030504040204" pitchFamily="50" charset="-128"/>
                        <a:ea typeface="メイリオ" panose="020B0604030504040204" pitchFamily="50" charset="-128"/>
                      </a:endParaRPr>
                    </a:p>
                  </a:txBody>
                  <a:tcPr anchor="ctr">
                    <a:lnT w="12700" cap="flat" cmpd="sng" algn="ctr">
                      <a:solidFill>
                        <a:srgbClr val="FFFFFF">
                          <a:lumMod val="50000"/>
                        </a:srgbClr>
                      </a:solidFill>
                      <a:prstDash val="solid"/>
                      <a:round/>
                      <a:headEnd type="none" w="med" len="med"/>
                      <a:tailEnd type="none" w="med" len="med"/>
                    </a:lnT>
                  </a:tcPr>
                </a:tc>
                <a:extLst>
                  <a:ext uri="{0D108BD9-81ED-4DB2-BD59-A6C34878D82A}">
                    <a16:rowId xmlns:a16="http://schemas.microsoft.com/office/drawing/2014/main" val="10001"/>
                  </a:ext>
                </a:extLst>
              </a:tr>
              <a:tr h="314960">
                <a:tc>
                  <a:txBody>
                    <a:bodyPr/>
                    <a:lstStyle/>
                    <a:p>
                      <a:r>
                        <a:rPr lang="ja-JP" altLang="en-US" sz="1200" dirty="0">
                          <a:latin typeface="メイリオ" panose="020B0604030504040204" pitchFamily="50" charset="-128"/>
                          <a:ea typeface="メイリオ" panose="020B0604030504040204" pitchFamily="50" charset="-128"/>
                        </a:rPr>
                        <a:t>ドキュメント、アプリケーション、デスクトップ共有</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2"/>
                  </a:ext>
                </a:extLst>
              </a:tr>
              <a:tr h="314960">
                <a:tc>
                  <a:txBody>
                    <a:bodyPr/>
                    <a:lstStyle/>
                    <a:p>
                      <a:r>
                        <a:rPr lang="ja-JP" altLang="en-US" sz="1200" dirty="0">
                          <a:latin typeface="メイリオ" panose="020B0604030504040204" pitchFamily="50" charset="-128"/>
                          <a:ea typeface="メイリオ" panose="020B0604030504040204" pitchFamily="50" charset="-128"/>
                        </a:rPr>
                        <a:t>ビデオ（</a:t>
                      </a:r>
                      <a:r>
                        <a:rPr lang="en-US" altLang="ja-JP" sz="1200" dirty="0">
                          <a:latin typeface="メイリオ" panose="020B0604030504040204" pitchFamily="50" charset="-128"/>
                          <a:ea typeface="メイリオ" panose="020B0604030504040204" pitchFamily="50" charset="-128"/>
                        </a:rPr>
                        <a:t>HD</a:t>
                      </a:r>
                      <a:r>
                        <a:rPr lang="ja-JP" altLang="en-US" sz="1200" dirty="0">
                          <a:latin typeface="メイリオ" panose="020B0604030504040204" pitchFamily="50" charset="-128"/>
                          <a:ea typeface="メイリオ" panose="020B0604030504040204" pitchFamily="50" charset="-128"/>
                        </a:rPr>
                        <a:t>まで</a:t>
                      </a:r>
                      <a:r>
                        <a:rPr lang="en-US" altLang="ja-JP" sz="1200" dirty="0">
                          <a:latin typeface="メイリオ" panose="020B0604030504040204" pitchFamily="50" charset="-128"/>
                          <a:ea typeface="メイリオ" panose="020B0604030504040204" pitchFamily="50" charset="-128"/>
                        </a:rPr>
                        <a:t>)</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3"/>
                  </a:ext>
                </a:extLst>
              </a:tr>
              <a:tr h="314960">
                <a:tc>
                  <a:txBody>
                    <a:bodyPr/>
                    <a:lstStyle/>
                    <a:p>
                      <a:r>
                        <a:rPr lang="ja-JP" altLang="en-US" sz="1200" dirty="0">
                          <a:latin typeface="メイリオ" panose="020B0604030504040204" pitchFamily="50" charset="-128"/>
                          <a:ea typeface="メイリオ" panose="020B0604030504040204" pitchFamily="50" charset="-128"/>
                        </a:rPr>
                        <a:t>発表者の変更</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4"/>
                  </a:ext>
                </a:extLst>
              </a:tr>
              <a:tr h="314960">
                <a:tc>
                  <a:txBody>
                    <a:bodyPr/>
                    <a:lstStyle/>
                    <a:p>
                      <a:r>
                        <a:rPr lang="ja-JP" altLang="en-US" sz="1200" baseline="0" dirty="0">
                          <a:latin typeface="メイリオ" panose="020B0604030504040204" pitchFamily="50" charset="-128"/>
                          <a:ea typeface="メイリオ" panose="020B0604030504040204" pitchFamily="50" charset="-128"/>
                        </a:rPr>
                        <a:t>サポートプラットフォーム</a:t>
                      </a:r>
                      <a:r>
                        <a:rPr lang="en-US" sz="1200" baseline="0" dirty="0">
                          <a:latin typeface="メイリオ" panose="020B0604030504040204" pitchFamily="50" charset="-128"/>
                          <a:ea typeface="メイリオ" panose="020B0604030504040204" pitchFamily="50" charset="-128"/>
                        </a:rPr>
                        <a:t>(Windows, Mac, Linux, Solaris)</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5"/>
                  </a:ext>
                </a:extLst>
              </a:tr>
              <a:tr h="314960">
                <a:tc>
                  <a:txBody>
                    <a:bodyPr/>
                    <a:lstStyle/>
                    <a:p>
                      <a:r>
                        <a:rPr lang="ja-JP" altLang="en-US" sz="1200" dirty="0">
                          <a:latin typeface="メイリオ" panose="020B0604030504040204" pitchFamily="50" charset="-128"/>
                          <a:ea typeface="メイリオ" panose="020B0604030504040204" pitchFamily="50" charset="-128"/>
                        </a:rPr>
                        <a:t>電話、</a:t>
                      </a:r>
                      <a:r>
                        <a:rPr lang="en-US" altLang="ja-JP" sz="1200" dirty="0">
                          <a:latin typeface="メイリオ" panose="020B0604030504040204" pitchFamily="50" charset="-128"/>
                          <a:ea typeface="メイリオ" panose="020B0604030504040204" pitchFamily="50" charset="-128"/>
                        </a:rPr>
                        <a:t>VoIP</a:t>
                      </a:r>
                      <a:r>
                        <a:rPr lang="ja-JP" altLang="en-US" sz="1200" dirty="0">
                          <a:latin typeface="メイリオ" panose="020B0604030504040204" pitchFamily="50" charset="-128"/>
                          <a:ea typeface="メイリオ" panose="020B0604030504040204" pitchFamily="50" charset="-128"/>
                        </a:rPr>
                        <a:t>を利用した音声会議</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混在可能</a:t>
                      </a:r>
                      <a:r>
                        <a:rPr lang="en-US" altLang="ja-JP" sz="1200" dirty="0">
                          <a:latin typeface="メイリオ" panose="020B0604030504040204" pitchFamily="50" charset="-128"/>
                          <a:ea typeface="メイリオ" panose="020B0604030504040204" pitchFamily="50" charset="-128"/>
                        </a:rPr>
                        <a:t>)</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6"/>
                  </a:ext>
                </a:extLst>
              </a:tr>
              <a:tr h="314960">
                <a:tc>
                  <a:txBody>
                    <a:bodyPr/>
                    <a:lstStyle/>
                    <a:p>
                      <a:r>
                        <a:rPr lang="ja-JP" altLang="en-US" sz="1200" dirty="0">
                          <a:latin typeface="メイリオ" panose="020B0604030504040204" pitchFamily="50" charset="-128"/>
                          <a:ea typeface="メイリオ" panose="020B0604030504040204" pitchFamily="50" charset="-128"/>
                        </a:rPr>
                        <a:t>会議</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トレーニング</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の録画</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7"/>
                  </a:ext>
                </a:extLst>
              </a:tr>
              <a:tr h="335011">
                <a:tc>
                  <a:txBody>
                    <a:bodyPr/>
                    <a:lstStyle/>
                    <a:p>
                      <a:r>
                        <a:rPr lang="en-US" altLang="ja-JP" sz="1200" dirty="0">
                          <a:latin typeface="メイリオ" panose="020B0604030504040204" pitchFamily="50" charset="-128"/>
                          <a:ea typeface="メイリオ" panose="020B0604030504040204" pitchFamily="50" charset="-128"/>
                        </a:rPr>
                        <a:t>Q &amp; A</a:t>
                      </a:r>
                      <a:r>
                        <a:rPr lang="ja-JP" altLang="en-US" sz="1200" dirty="0">
                          <a:latin typeface="メイリオ" panose="020B0604030504040204" pitchFamily="50" charset="-128"/>
                          <a:ea typeface="メイリオ" panose="020B0604030504040204" pitchFamily="50" charset="-128"/>
                        </a:rPr>
                        <a:t>ツール</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8"/>
                  </a:ext>
                </a:extLst>
              </a:tr>
              <a:tr h="314960">
                <a:tc>
                  <a:txBody>
                    <a:bodyPr/>
                    <a:lstStyle/>
                    <a:p>
                      <a:r>
                        <a:rPr lang="ja-JP" altLang="en-US" sz="1200" baseline="0" dirty="0">
                          <a:latin typeface="メイリオ" panose="020B0604030504040204" pitchFamily="50" charset="-128"/>
                          <a:ea typeface="メイリオ" panose="020B0604030504040204" pitchFamily="50" charset="-128"/>
                        </a:rPr>
                        <a:t>トレーニングを補助するパネリスト</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9"/>
                  </a:ext>
                </a:extLst>
              </a:tr>
              <a:tr h="314960">
                <a:tc>
                  <a:txBody>
                    <a:bodyPr/>
                    <a:lstStyle/>
                    <a:p>
                      <a:r>
                        <a:rPr lang="ja-JP" altLang="en-US" sz="1200" baseline="0" dirty="0">
                          <a:latin typeface="メイリオ" panose="020B0604030504040204" pitchFamily="50" charset="-128"/>
                          <a:ea typeface="メイリオ" panose="020B0604030504040204" pitchFamily="50" charset="-128"/>
                        </a:rPr>
                        <a:t>ハンズオンラボ</a:t>
                      </a:r>
                      <a:r>
                        <a:rPr lang="en-US" sz="1200" baseline="0" dirty="0">
                          <a:latin typeface="メイリオ" panose="020B0604030504040204" pitchFamily="50" charset="-128"/>
                          <a:ea typeface="メイリオ" panose="020B0604030504040204" pitchFamily="50" charset="-128"/>
                        </a:rPr>
                        <a:t>(</a:t>
                      </a:r>
                      <a:r>
                        <a:rPr lang="ja-JP" altLang="en-US" sz="1200" baseline="0" dirty="0">
                          <a:latin typeface="メイリオ" panose="020B0604030504040204" pitchFamily="50" charset="-128"/>
                          <a:ea typeface="メイリオ" panose="020B0604030504040204" pitchFamily="50" charset="-128"/>
                        </a:rPr>
                        <a:t>ラボ</a:t>
                      </a:r>
                      <a:r>
                        <a:rPr lang="en-US" altLang="ja-JP" sz="1200" baseline="0" dirty="0">
                          <a:latin typeface="メイリオ" panose="020B0604030504040204" pitchFamily="50" charset="-128"/>
                          <a:ea typeface="メイリオ" panose="020B0604030504040204" pitchFamily="50" charset="-128"/>
                        </a:rPr>
                        <a:t>PC</a:t>
                      </a:r>
                      <a:r>
                        <a:rPr lang="ja-JP" altLang="en-US" sz="1200" baseline="0" dirty="0" err="1">
                          <a:latin typeface="メイリオ" panose="020B0604030504040204" pitchFamily="50" charset="-128"/>
                          <a:ea typeface="メイリオ" panose="020B0604030504040204" pitchFamily="50" charset="-128"/>
                        </a:rPr>
                        <a:t>への</a:t>
                      </a:r>
                      <a:r>
                        <a:rPr lang="ja-JP" altLang="en-US" sz="1200" baseline="0" dirty="0">
                          <a:latin typeface="メイリオ" panose="020B0604030504040204" pitchFamily="50" charset="-128"/>
                          <a:ea typeface="メイリオ" panose="020B0604030504040204" pitchFamily="50" charset="-128"/>
                        </a:rPr>
                        <a:t>リモートアクセス</a:t>
                      </a:r>
                      <a:r>
                        <a:rPr lang="en-US" sz="1200" baseline="0" dirty="0">
                          <a:latin typeface="メイリオ" panose="020B0604030504040204" pitchFamily="50" charset="-128"/>
                          <a:ea typeface="メイリオ" panose="020B0604030504040204" pitchFamily="50" charset="-128"/>
                        </a:rPr>
                        <a:t>)</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10"/>
                  </a:ext>
                </a:extLst>
              </a:tr>
              <a:tr h="314960">
                <a:tc>
                  <a:txBody>
                    <a:bodyPr/>
                    <a:lstStyle/>
                    <a:p>
                      <a:r>
                        <a:rPr lang="ja-JP" altLang="en-US" sz="1200" dirty="0">
                          <a:latin typeface="メイリオ" panose="020B0604030504040204" pitchFamily="50" charset="-128"/>
                          <a:ea typeface="メイリオ" panose="020B0604030504040204" pitchFamily="50" charset="-128"/>
                        </a:rPr>
                        <a:t>ブレイクアウトセッション</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グループディスカッション</a:t>
                      </a:r>
                      <a:r>
                        <a:rPr lang="en-US" altLang="ja-JP" sz="1200" dirty="0">
                          <a:latin typeface="メイリオ" panose="020B0604030504040204" pitchFamily="50" charset="-128"/>
                          <a:ea typeface="メイリオ" panose="020B0604030504040204" pitchFamily="50" charset="-128"/>
                        </a:rPr>
                        <a:t>)</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11"/>
                  </a:ext>
                </a:extLst>
              </a:tr>
              <a:tr h="314960">
                <a:tc>
                  <a:txBody>
                    <a:bodyPr/>
                    <a:lstStyle/>
                    <a:p>
                      <a:r>
                        <a:rPr lang="ja-JP" altLang="en-US" sz="1200" dirty="0">
                          <a:latin typeface="メイリオ" panose="020B0604030504040204" pitchFamily="50" charset="-128"/>
                          <a:ea typeface="メイリオ" panose="020B0604030504040204" pitchFamily="50" charset="-128"/>
                        </a:rPr>
                        <a:t>オンライン</a:t>
                      </a:r>
                      <a:r>
                        <a:rPr lang="ja-JP" altLang="en-US" sz="1200" baseline="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テスト</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12"/>
                  </a:ext>
                </a:extLst>
              </a:tr>
              <a:tr h="314960">
                <a:tc>
                  <a:txBody>
                    <a:bodyPr/>
                    <a:lstStyle/>
                    <a:p>
                      <a:r>
                        <a:rPr lang="ja-JP" altLang="en-US" sz="1200" dirty="0">
                          <a:latin typeface="メイリオ" panose="020B0604030504040204" pitchFamily="50" charset="-128"/>
                          <a:ea typeface="メイリオ" panose="020B0604030504040204" pitchFamily="50" charset="-128"/>
                        </a:rPr>
                        <a:t>参加者の事前登録</a:t>
                      </a:r>
                      <a:r>
                        <a:rPr lang="en-US" sz="1200" baseline="0" dirty="0">
                          <a:latin typeface="メイリオ" panose="020B0604030504040204" pitchFamily="50" charset="-128"/>
                          <a:ea typeface="メイリオ" panose="020B0604030504040204" pitchFamily="50" charset="-128"/>
                        </a:rPr>
                        <a:t> </a:t>
                      </a:r>
                      <a:endParaRPr lang="en-US" sz="12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tc>
                  <a:txBody>
                    <a:bodyPr/>
                    <a:lstStyle/>
                    <a:p>
                      <a:endParaRPr lang="en-US" sz="15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13"/>
                  </a:ext>
                </a:extLst>
              </a:tr>
            </a:tbl>
          </a:graphicData>
        </a:graphic>
      </p:graphicFrame>
      <p:pic>
        <p:nvPicPr>
          <p:cNvPr id="27" name="Picture 26" descr="acknowledge_1101_256.png"/>
          <p:cNvPicPr>
            <a:picLocks noChangeAspect="1"/>
          </p:cNvPicPr>
          <p:nvPr/>
        </p:nvPicPr>
        <p:blipFill>
          <a:blip r:embed="rId3" cstate="print"/>
          <a:stretch>
            <a:fillRect/>
          </a:stretch>
        </p:blipFill>
        <p:spPr>
          <a:xfrm>
            <a:off x="9054708" y="2097255"/>
            <a:ext cx="241693" cy="241693"/>
          </a:xfrm>
          <a:prstGeom prst="rect">
            <a:avLst/>
          </a:prstGeom>
          <a:effectLst/>
        </p:spPr>
      </p:pic>
      <p:pic>
        <p:nvPicPr>
          <p:cNvPr id="28" name="Picture 27" descr="acknowledge_1101_256.png"/>
          <p:cNvPicPr>
            <a:picLocks noChangeAspect="1"/>
          </p:cNvPicPr>
          <p:nvPr/>
        </p:nvPicPr>
        <p:blipFill>
          <a:blip r:embed="rId3" cstate="print"/>
          <a:stretch>
            <a:fillRect/>
          </a:stretch>
        </p:blipFill>
        <p:spPr>
          <a:xfrm>
            <a:off x="9054708" y="2402055"/>
            <a:ext cx="241693" cy="241693"/>
          </a:xfrm>
          <a:prstGeom prst="rect">
            <a:avLst/>
          </a:prstGeom>
          <a:effectLst/>
        </p:spPr>
      </p:pic>
      <p:pic>
        <p:nvPicPr>
          <p:cNvPr id="29" name="Picture 28" descr="acknowledge_1101_256.png"/>
          <p:cNvPicPr>
            <a:picLocks noChangeAspect="1"/>
          </p:cNvPicPr>
          <p:nvPr/>
        </p:nvPicPr>
        <p:blipFill>
          <a:blip r:embed="rId3" cstate="print"/>
          <a:stretch>
            <a:fillRect/>
          </a:stretch>
        </p:blipFill>
        <p:spPr>
          <a:xfrm>
            <a:off x="9054708" y="3011655"/>
            <a:ext cx="241693" cy="241693"/>
          </a:xfrm>
          <a:prstGeom prst="rect">
            <a:avLst/>
          </a:prstGeom>
          <a:effectLst/>
        </p:spPr>
      </p:pic>
      <p:pic>
        <p:nvPicPr>
          <p:cNvPr id="30" name="Picture 29" descr="acknowledge_1101_256.png"/>
          <p:cNvPicPr>
            <a:picLocks noChangeAspect="1"/>
          </p:cNvPicPr>
          <p:nvPr/>
        </p:nvPicPr>
        <p:blipFill>
          <a:blip r:embed="rId3" cstate="print"/>
          <a:stretch>
            <a:fillRect/>
          </a:stretch>
        </p:blipFill>
        <p:spPr>
          <a:xfrm>
            <a:off x="9054708" y="3321391"/>
            <a:ext cx="241693" cy="241693"/>
          </a:xfrm>
          <a:prstGeom prst="rect">
            <a:avLst/>
          </a:prstGeom>
          <a:effectLst/>
        </p:spPr>
      </p:pic>
      <p:pic>
        <p:nvPicPr>
          <p:cNvPr id="31" name="Picture 30" descr="acknowledge_1101_256.png"/>
          <p:cNvPicPr>
            <a:picLocks noChangeAspect="1"/>
          </p:cNvPicPr>
          <p:nvPr/>
        </p:nvPicPr>
        <p:blipFill>
          <a:blip r:embed="rId3" cstate="print"/>
          <a:stretch>
            <a:fillRect/>
          </a:stretch>
        </p:blipFill>
        <p:spPr>
          <a:xfrm>
            <a:off x="9054708" y="3655762"/>
            <a:ext cx="241693" cy="241693"/>
          </a:xfrm>
          <a:prstGeom prst="rect">
            <a:avLst/>
          </a:prstGeom>
          <a:effectLst/>
        </p:spPr>
      </p:pic>
      <p:pic>
        <p:nvPicPr>
          <p:cNvPr id="32" name="Picture 31" descr="acknowledge_1101_256.png"/>
          <p:cNvPicPr>
            <a:picLocks noChangeAspect="1"/>
          </p:cNvPicPr>
          <p:nvPr/>
        </p:nvPicPr>
        <p:blipFill>
          <a:blip r:embed="rId3" cstate="print"/>
          <a:stretch>
            <a:fillRect/>
          </a:stretch>
        </p:blipFill>
        <p:spPr>
          <a:xfrm>
            <a:off x="9054708" y="3969463"/>
            <a:ext cx="241693" cy="241693"/>
          </a:xfrm>
          <a:prstGeom prst="rect">
            <a:avLst/>
          </a:prstGeom>
          <a:effectLst/>
        </p:spPr>
      </p:pic>
      <p:pic>
        <p:nvPicPr>
          <p:cNvPr id="33" name="Picture 32" descr="acknowledge_1101_256.png"/>
          <p:cNvPicPr>
            <a:picLocks noChangeAspect="1"/>
          </p:cNvPicPr>
          <p:nvPr/>
        </p:nvPicPr>
        <p:blipFill>
          <a:blip r:embed="rId3" cstate="print"/>
          <a:stretch>
            <a:fillRect/>
          </a:stretch>
        </p:blipFill>
        <p:spPr>
          <a:xfrm>
            <a:off x="9054708" y="4263532"/>
            <a:ext cx="241693" cy="241693"/>
          </a:xfrm>
          <a:prstGeom prst="rect">
            <a:avLst/>
          </a:prstGeom>
          <a:effectLst/>
        </p:spPr>
      </p:pic>
      <p:pic>
        <p:nvPicPr>
          <p:cNvPr id="34" name="Picture 33" descr="acknowledge_1101_256.png"/>
          <p:cNvPicPr>
            <a:picLocks noChangeAspect="1"/>
          </p:cNvPicPr>
          <p:nvPr/>
        </p:nvPicPr>
        <p:blipFill>
          <a:blip r:embed="rId3" cstate="print"/>
          <a:stretch>
            <a:fillRect/>
          </a:stretch>
        </p:blipFill>
        <p:spPr>
          <a:xfrm>
            <a:off x="9054708" y="4594520"/>
            <a:ext cx="241693" cy="241693"/>
          </a:xfrm>
          <a:prstGeom prst="rect">
            <a:avLst/>
          </a:prstGeom>
          <a:effectLst/>
        </p:spPr>
      </p:pic>
      <p:pic>
        <p:nvPicPr>
          <p:cNvPr id="35" name="Picture 34" descr="acknowledge_1101_256.png"/>
          <p:cNvPicPr>
            <a:picLocks noChangeAspect="1"/>
          </p:cNvPicPr>
          <p:nvPr/>
        </p:nvPicPr>
        <p:blipFill>
          <a:blip r:embed="rId3" cstate="print"/>
          <a:stretch>
            <a:fillRect/>
          </a:stretch>
        </p:blipFill>
        <p:spPr>
          <a:xfrm>
            <a:off x="9054708" y="5241039"/>
            <a:ext cx="241693" cy="241693"/>
          </a:xfrm>
          <a:prstGeom prst="rect">
            <a:avLst/>
          </a:prstGeom>
          <a:effectLst/>
        </p:spPr>
      </p:pic>
      <p:pic>
        <p:nvPicPr>
          <p:cNvPr id="36" name="Picture 35" descr="acknowledge_1101_256.png"/>
          <p:cNvPicPr>
            <a:picLocks noChangeAspect="1"/>
          </p:cNvPicPr>
          <p:nvPr/>
        </p:nvPicPr>
        <p:blipFill>
          <a:blip r:embed="rId3" cstate="print"/>
          <a:stretch>
            <a:fillRect/>
          </a:stretch>
        </p:blipFill>
        <p:spPr>
          <a:xfrm>
            <a:off x="9054708" y="5558932"/>
            <a:ext cx="241693" cy="241693"/>
          </a:xfrm>
          <a:prstGeom prst="rect">
            <a:avLst/>
          </a:prstGeom>
          <a:effectLst/>
        </p:spPr>
      </p:pic>
      <p:pic>
        <p:nvPicPr>
          <p:cNvPr id="38" name="Picture 37" descr="acknowledge_1101_256.png"/>
          <p:cNvPicPr>
            <a:picLocks noChangeAspect="1"/>
          </p:cNvPicPr>
          <p:nvPr/>
        </p:nvPicPr>
        <p:blipFill>
          <a:blip r:embed="rId3" cstate="print"/>
          <a:stretch>
            <a:fillRect/>
          </a:stretch>
        </p:blipFill>
        <p:spPr>
          <a:xfrm>
            <a:off x="9054708" y="4936239"/>
            <a:ext cx="241693" cy="241693"/>
          </a:xfrm>
          <a:prstGeom prst="rect">
            <a:avLst/>
          </a:prstGeom>
          <a:effectLst/>
        </p:spPr>
      </p:pic>
      <p:pic>
        <p:nvPicPr>
          <p:cNvPr id="39" name="Picture 38" descr="acknowledge_1101_256.png"/>
          <p:cNvPicPr>
            <a:picLocks noChangeAspect="1"/>
          </p:cNvPicPr>
          <p:nvPr/>
        </p:nvPicPr>
        <p:blipFill>
          <a:blip r:embed="rId3" cstate="print"/>
          <a:stretch>
            <a:fillRect/>
          </a:stretch>
        </p:blipFill>
        <p:spPr>
          <a:xfrm>
            <a:off x="9067800" y="2706855"/>
            <a:ext cx="241693" cy="241693"/>
          </a:xfrm>
          <a:prstGeom prst="rect">
            <a:avLst/>
          </a:prstGeom>
          <a:effectLst/>
        </p:spPr>
      </p:pic>
      <p:pic>
        <p:nvPicPr>
          <p:cNvPr id="40" name="Picture 39" descr="acknowledge_1101_256.png"/>
          <p:cNvPicPr>
            <a:picLocks noChangeAspect="1"/>
          </p:cNvPicPr>
          <p:nvPr/>
        </p:nvPicPr>
        <p:blipFill>
          <a:blip r:embed="rId3" cstate="print"/>
          <a:stretch>
            <a:fillRect/>
          </a:stretch>
        </p:blipFill>
        <p:spPr>
          <a:xfrm>
            <a:off x="7010400" y="2097255"/>
            <a:ext cx="241693" cy="241693"/>
          </a:xfrm>
          <a:prstGeom prst="rect">
            <a:avLst/>
          </a:prstGeom>
          <a:effectLst/>
        </p:spPr>
      </p:pic>
      <p:pic>
        <p:nvPicPr>
          <p:cNvPr id="41" name="Picture 40" descr="acknowledge_1101_256.png"/>
          <p:cNvPicPr>
            <a:picLocks noChangeAspect="1"/>
          </p:cNvPicPr>
          <p:nvPr/>
        </p:nvPicPr>
        <p:blipFill>
          <a:blip r:embed="rId3" cstate="print"/>
          <a:stretch>
            <a:fillRect/>
          </a:stretch>
        </p:blipFill>
        <p:spPr>
          <a:xfrm>
            <a:off x="7010400" y="2402055"/>
            <a:ext cx="241693" cy="241693"/>
          </a:xfrm>
          <a:prstGeom prst="rect">
            <a:avLst/>
          </a:prstGeom>
          <a:effectLst/>
        </p:spPr>
      </p:pic>
      <p:pic>
        <p:nvPicPr>
          <p:cNvPr id="42" name="Picture 41" descr="acknowledge_1101_256.png"/>
          <p:cNvPicPr>
            <a:picLocks noChangeAspect="1"/>
          </p:cNvPicPr>
          <p:nvPr/>
        </p:nvPicPr>
        <p:blipFill>
          <a:blip r:embed="rId3" cstate="print"/>
          <a:stretch>
            <a:fillRect/>
          </a:stretch>
        </p:blipFill>
        <p:spPr>
          <a:xfrm>
            <a:off x="7010400" y="3011655"/>
            <a:ext cx="241693" cy="241693"/>
          </a:xfrm>
          <a:prstGeom prst="rect">
            <a:avLst/>
          </a:prstGeom>
          <a:effectLst/>
        </p:spPr>
      </p:pic>
      <p:pic>
        <p:nvPicPr>
          <p:cNvPr id="43" name="Picture 42" descr="acknowledge_1101_256.png"/>
          <p:cNvPicPr>
            <a:picLocks noChangeAspect="1"/>
          </p:cNvPicPr>
          <p:nvPr/>
        </p:nvPicPr>
        <p:blipFill>
          <a:blip r:embed="rId3" cstate="print"/>
          <a:stretch>
            <a:fillRect/>
          </a:stretch>
        </p:blipFill>
        <p:spPr>
          <a:xfrm>
            <a:off x="7010400" y="3321391"/>
            <a:ext cx="241693" cy="241693"/>
          </a:xfrm>
          <a:prstGeom prst="rect">
            <a:avLst/>
          </a:prstGeom>
          <a:effectLst/>
        </p:spPr>
      </p:pic>
      <p:pic>
        <p:nvPicPr>
          <p:cNvPr id="44" name="Picture 43" descr="acknowledge_1101_256.png"/>
          <p:cNvPicPr>
            <a:picLocks noChangeAspect="1"/>
          </p:cNvPicPr>
          <p:nvPr/>
        </p:nvPicPr>
        <p:blipFill>
          <a:blip r:embed="rId3" cstate="print"/>
          <a:stretch>
            <a:fillRect/>
          </a:stretch>
        </p:blipFill>
        <p:spPr>
          <a:xfrm>
            <a:off x="7023494" y="2706856"/>
            <a:ext cx="241693" cy="241693"/>
          </a:xfrm>
          <a:prstGeom prst="rect">
            <a:avLst/>
          </a:prstGeom>
          <a:effectLst/>
        </p:spPr>
      </p:pic>
      <p:pic>
        <p:nvPicPr>
          <p:cNvPr id="23" name="Picture 22" descr="acknowledge_1101_256.png"/>
          <p:cNvPicPr>
            <a:picLocks noChangeAspect="1"/>
          </p:cNvPicPr>
          <p:nvPr/>
        </p:nvPicPr>
        <p:blipFill>
          <a:blip r:embed="rId3" cstate="print"/>
          <a:stretch>
            <a:fillRect/>
          </a:stretch>
        </p:blipFill>
        <p:spPr>
          <a:xfrm>
            <a:off x="7010400" y="3655762"/>
            <a:ext cx="241693" cy="241693"/>
          </a:xfrm>
          <a:prstGeom prst="rect">
            <a:avLst/>
          </a:prstGeom>
          <a:effectLst/>
        </p:spPr>
      </p:pic>
      <p:sp>
        <p:nvSpPr>
          <p:cNvPr id="24" name="TextBox 23"/>
          <p:cNvSpPr txBox="1"/>
          <p:nvPr/>
        </p:nvSpPr>
        <p:spPr>
          <a:xfrm>
            <a:off x="3826923" y="6597354"/>
            <a:ext cx="2557110" cy="261610"/>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Arial" charset="0"/>
                <a:ea typeface="ＭＳ Ｐゴシック" charset="0"/>
                <a:cs typeface="+mn-cs"/>
              </a:rPr>
              <a:t>*Up to 500 high quality video streams </a:t>
            </a:r>
          </a:p>
        </p:txBody>
      </p:sp>
      <p:sp>
        <p:nvSpPr>
          <p:cNvPr id="25" name="タイトル 1">
            <a:extLst>
              <a:ext uri="{FF2B5EF4-FFF2-40B4-BE49-F238E27FC236}">
                <a16:creationId xmlns:a16="http://schemas.microsoft.com/office/drawing/2014/main" id="{4DD92ED1-97B0-4A32-9434-2B451632E6E4}"/>
              </a:ext>
            </a:extLst>
          </p:cNvPr>
          <p:cNvSpPr txBox="1">
            <a:spLocks/>
          </p:cNvSpPr>
          <p:nvPr/>
        </p:nvSpPr>
        <p:spPr bwMode="auto">
          <a:xfrm>
            <a:off x="0" y="1"/>
            <a:ext cx="12192000" cy="91439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kumimoji="1"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kumimoji="1" sz="4267">
                <a:solidFill>
                  <a:srgbClr val="676767"/>
                </a:solidFill>
                <a:latin typeface="Arial" charset="0"/>
                <a:ea typeface="ＭＳ Ｐゴシック" charset="0"/>
              </a:defRPr>
            </a:lvl9pPr>
          </a:lstStyle>
          <a:p>
            <a:pPr marL="0" marR="0" lvl="0" indent="0" algn="l" defTabSz="912261" rtl="0" eaLnBrk="1" fontAlgn="base" latinLnBrk="0" hangingPunct="1">
              <a:lnSpc>
                <a:spcPct val="8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CiscoSansTT Thin" charset="0"/>
              </a:rPr>
              <a:t>　機能一覧</a:t>
            </a:r>
          </a:p>
        </p:txBody>
      </p:sp>
    </p:spTree>
    <p:extLst>
      <p:ext uri="{BB962C8B-B14F-4D97-AF65-F5344CB8AC3E}">
        <p14:creationId xmlns:p14="http://schemas.microsoft.com/office/powerpoint/2010/main" val="164333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7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0405FE-22D4-2744-88C2-D25AAA420433}"/>
              </a:ext>
            </a:extLst>
          </p:cNvPr>
          <p:cNvSpPr/>
          <p:nvPr/>
        </p:nvSpPr>
        <p:spPr>
          <a:xfrm>
            <a:off x="14515" y="0"/>
            <a:ext cx="12192000" cy="97536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15" name="Title 19">
            <a:extLst>
              <a:ext uri="{FF2B5EF4-FFF2-40B4-BE49-F238E27FC236}">
                <a16:creationId xmlns:a16="http://schemas.microsoft.com/office/drawing/2014/main" id="{9FE83AD5-EDA6-3B45-9E6D-573B6DE5D71E}"/>
              </a:ext>
            </a:extLst>
          </p:cNvPr>
          <p:cNvSpPr txBox="1">
            <a:spLocks/>
          </p:cNvSpPr>
          <p:nvPr/>
        </p:nvSpPr>
        <p:spPr>
          <a:xfrm>
            <a:off x="289081" y="330500"/>
            <a:ext cx="11436194" cy="975360"/>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CiscoSansTT Light" panose="020B0503020201020303" pitchFamily="34"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lang="ja-JP" altLang="en-US" sz="3733" dirty="0">
                <a:solidFill>
                  <a:srgbClr val="FFFFFF"/>
                </a:solidFill>
                <a:latin typeface="Yu Gothic UI" panose="020B0500000000000000" pitchFamily="50" charset="-128"/>
                <a:ea typeface="Yu Gothic UI" panose="020B0500000000000000" pitchFamily="50" charset="-128"/>
              </a:rPr>
              <a:t>顧客要件</a:t>
            </a:r>
            <a:endParaRPr kumimoji="1" lang="en-SG" sz="3733" b="0" i="0" u="none" strike="noStrike" kern="1200" cap="none" spc="0" normalizeH="0" baseline="0" noProof="0" dirty="0">
              <a:ln>
                <a:noFill/>
              </a:ln>
              <a:solidFill>
                <a:srgbClr val="FFFFFF"/>
              </a:solidFill>
              <a:effectLst/>
              <a:uLnTx/>
              <a:uFillTx/>
              <a:latin typeface="Yu Gothic UI" panose="020B0500000000000000" pitchFamily="50" charset="-128"/>
              <a:ea typeface="Yu Gothic UI" panose="020B0500000000000000" pitchFamily="50" charset="-128"/>
              <a:cs typeface="CiscoSansTT Thin" charset="0"/>
            </a:endParaRPr>
          </a:p>
        </p:txBody>
      </p:sp>
      <p:sp>
        <p:nvSpPr>
          <p:cNvPr id="6" name="TextBox 5">
            <a:extLst>
              <a:ext uri="{FF2B5EF4-FFF2-40B4-BE49-F238E27FC236}">
                <a16:creationId xmlns:a16="http://schemas.microsoft.com/office/drawing/2014/main" id="{D580E515-BBA6-4B91-AF40-6748608F178E}"/>
              </a:ext>
            </a:extLst>
          </p:cNvPr>
          <p:cNvSpPr txBox="1"/>
          <p:nvPr/>
        </p:nvSpPr>
        <p:spPr>
          <a:xfrm>
            <a:off x="435107" y="1589270"/>
            <a:ext cx="9892452" cy="5016758"/>
          </a:xfrm>
          <a:prstGeom prst="rect">
            <a:avLst/>
          </a:prstGeom>
          <a:noFill/>
        </p:spPr>
        <p:txBody>
          <a:bodyPr wrap="none" rtlCol="0">
            <a:spAutoFit/>
          </a:bodyPr>
          <a:lstStyle/>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社長含む役員が自宅で高品質な会議を簡単に開催・参加をできるようにしたい</a:t>
            </a: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社長と役員は合わせて</a:t>
            </a:r>
            <a:r>
              <a:rPr lang="en-US" altLang="ja-JP" sz="2000" dirty="0">
                <a:latin typeface="Yu Gothic UI" panose="020B0500000000000000" pitchFamily="50" charset="-128"/>
                <a:ea typeface="Yu Gothic UI" panose="020B0500000000000000" pitchFamily="50" charset="-128"/>
                <a:cs typeface="CiscoSansTT ExtraLight" charset="0"/>
              </a:rPr>
              <a:t>10</a:t>
            </a:r>
            <a:r>
              <a:rPr lang="ja-JP" altLang="en-US" sz="2000" dirty="0">
                <a:latin typeface="Yu Gothic UI" panose="020B0500000000000000" pitchFamily="50" charset="-128"/>
                <a:ea typeface="Yu Gothic UI" panose="020B0500000000000000" pitchFamily="50" charset="-128"/>
                <a:cs typeface="CiscoSansTT ExtraLight" charset="0"/>
              </a:rPr>
              <a:t>名</a:t>
            </a: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社長、役員、全員が会議の主催者になる可能性がある</a:t>
            </a: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利用期間は</a:t>
            </a:r>
            <a:r>
              <a:rPr lang="en-US" altLang="ja-JP" sz="2000" dirty="0">
                <a:latin typeface="Yu Gothic UI" panose="020B0500000000000000" pitchFamily="50" charset="-128"/>
                <a:ea typeface="Yu Gothic UI" panose="020B0500000000000000" pitchFamily="50" charset="-128"/>
                <a:cs typeface="CiscoSansTT ExtraLight" charset="0"/>
              </a:rPr>
              <a:t>1</a:t>
            </a:r>
            <a:r>
              <a:rPr lang="ja-JP" altLang="en-US" sz="2000" dirty="0">
                <a:latin typeface="Yu Gothic UI" panose="020B0500000000000000" pitchFamily="50" charset="-128"/>
                <a:ea typeface="Yu Gothic UI" panose="020B0500000000000000" pitchFamily="50" charset="-128"/>
                <a:cs typeface="CiscoSansTT ExtraLight" charset="0"/>
              </a:rPr>
              <a:t>年</a:t>
            </a:r>
            <a:endParaRPr lang="en-US" altLang="ja-JP" sz="2000" dirty="0">
              <a:latin typeface="Yu Gothic UI" panose="020B0500000000000000" pitchFamily="50" charset="-128"/>
              <a:ea typeface="Yu Gothic UI" panose="020B0500000000000000" pitchFamily="50" charset="-128"/>
              <a:cs typeface="CiscoSansTT ExtraLight" charset="0"/>
            </a:endParaRPr>
          </a:p>
          <a:p>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r>
              <a:rPr lang="ja-JP" altLang="en-US" sz="2000" dirty="0">
                <a:latin typeface="Yu Gothic UI" panose="020B0500000000000000" pitchFamily="50" charset="-128"/>
                <a:ea typeface="Yu Gothic UI" panose="020B0500000000000000" pitchFamily="50" charset="-128"/>
                <a:cs typeface="CiscoSansTT ExtraLight" charset="0"/>
              </a:rPr>
              <a:t>参加者は海外の人もいてネット環境が悪い人もいるので、電話での参加もできるようにしたい</a:t>
            </a: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lang="en-US" altLang="ja-JP" sz="200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kumimoji="1" lang="en-US" altLang="ja-JP" sz="2000" b="0" i="0" dirty="0">
              <a:latin typeface="Yu Gothic UI" panose="020B0500000000000000" pitchFamily="50" charset="-128"/>
              <a:ea typeface="Yu Gothic UI" panose="020B0500000000000000" pitchFamily="50" charset="-128"/>
              <a:cs typeface="CiscoSansTT ExtraLight" charset="0"/>
            </a:endParaRPr>
          </a:p>
          <a:p>
            <a:pPr marL="285750" indent="-285750">
              <a:buFont typeface="Wingdings" panose="05000000000000000000" pitchFamily="2" charset="2"/>
              <a:buChar char="ü"/>
            </a:pPr>
            <a:endParaRPr kumimoji="1" lang="ja-JP" altLang="en-US" sz="2000" b="0" i="0" dirty="0">
              <a:latin typeface="Yu Gothic UI" panose="020B0500000000000000" pitchFamily="50" charset="-128"/>
              <a:ea typeface="Yu Gothic UI" panose="020B0500000000000000" pitchFamily="50" charset="-128"/>
              <a:cs typeface="CiscoSansTT ExtraLight" charset="0"/>
            </a:endParaRPr>
          </a:p>
        </p:txBody>
      </p:sp>
    </p:spTree>
    <p:extLst>
      <p:ext uri="{BB962C8B-B14F-4D97-AF65-F5344CB8AC3E}">
        <p14:creationId xmlns:p14="http://schemas.microsoft.com/office/powerpoint/2010/main" val="2566668440"/>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S18_RGB_Colors">
      <a:dk1>
        <a:srgbClr val="000000"/>
      </a:dk1>
      <a:lt1>
        <a:srgbClr val="FFFFFF"/>
      </a:lt1>
      <a:dk2>
        <a:srgbClr val="9E9EA2"/>
      </a:dk2>
      <a:lt2>
        <a:srgbClr val="EAEAE6"/>
      </a:lt2>
      <a:accent1>
        <a:srgbClr val="32BBCC"/>
      </a:accent1>
      <a:accent2>
        <a:srgbClr val="30D555"/>
      </a:accent2>
      <a:accent3>
        <a:srgbClr val="FF7133"/>
      </a:accent3>
      <a:accent4>
        <a:srgbClr val="D541CE"/>
      </a:accent4>
      <a:accent5>
        <a:srgbClr val="FFB100"/>
      </a:accent5>
      <a:accent6>
        <a:srgbClr val="33BA9C"/>
      </a:accent6>
      <a:hlink>
        <a:srgbClr val="0563C1"/>
      </a:hlink>
      <a:folHlink>
        <a:srgbClr val="954F72"/>
      </a:folHlink>
    </a:clrScheme>
    <a:fontScheme name="CiscoSansTT ExtraLight">
      <a:majorFont>
        <a:latin typeface="CiscoSansTT ExtraLight"/>
        <a:ea typeface=""/>
        <a:cs typeface=""/>
      </a:majorFont>
      <a:minorFont>
        <a:latin typeface="CiscoSansTT Extra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b="0" i="0" smtClean="0">
            <a:latin typeface="CiscoSansTT ExtraLight" charset="0"/>
            <a:ea typeface="CiscoSansTT ExtraLight" charset="0"/>
            <a:cs typeface="CiscoSansTT Extra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 Light both Japanese and English">
      <a:majorFont>
        <a:latin typeface="CiscoSansTT ExtraLight"/>
        <a:ea typeface="CiscoSansTT ExtraLight"/>
        <a:cs typeface=""/>
      </a:majorFont>
      <a:minorFont>
        <a:latin typeface="CiscoSansTT ExtraLight"/>
        <a:ea typeface="CiscoSansTT Extra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kumimoji="1" sz="2400" dirty="0" smtClean="0">
            <a:latin typeface="+mj-lt"/>
            <a:ea typeface="+mj-ea"/>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Cisco Template 2020">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Template 2020" id="{1CCFDAD5-4733-764A-839D-7503B085495E}" vid="{DA32C918-4417-B945-86CD-F05885ED8986}"/>
    </a:ext>
  </a:extLst>
</a:theme>
</file>

<file path=ppt/theme/theme4.xml><?xml version="1.0" encoding="utf-8"?>
<a:theme xmlns:a="http://schemas.openxmlformats.org/drawingml/2006/main" name="2019corporate_default">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19corporate_default" id="{DB5E916E-CB42-4B02-AF4E-1CA4F9B0B9C7}" vid="{3AC40FC2-6BCE-4933-BD25-527902B54D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6048</Words>
  <Application>Microsoft Macintosh PowerPoint</Application>
  <PresentationFormat>ワイド画面</PresentationFormat>
  <Paragraphs>990</Paragraphs>
  <Slides>89</Slides>
  <Notes>15</Notes>
  <HiddenSlides>0</HiddenSlides>
  <MMClips>0</MMClips>
  <ScaleCrop>false</ScaleCrop>
  <HeadingPairs>
    <vt:vector size="8" baseType="variant">
      <vt:variant>
        <vt:lpstr>使用されているフォント</vt:lpstr>
      </vt:variant>
      <vt:variant>
        <vt:i4>10</vt:i4>
      </vt:variant>
      <vt:variant>
        <vt:lpstr>テーマ</vt:lpstr>
      </vt:variant>
      <vt:variant>
        <vt:i4>4</vt:i4>
      </vt:variant>
      <vt:variant>
        <vt:lpstr>埋め込まれた OLE サーバー</vt:lpstr>
      </vt:variant>
      <vt:variant>
        <vt:i4>1</vt:i4>
      </vt:variant>
      <vt:variant>
        <vt:lpstr>スライド タイトル</vt:lpstr>
      </vt:variant>
      <vt:variant>
        <vt:i4>89</vt:i4>
      </vt:variant>
    </vt:vector>
  </HeadingPairs>
  <TitlesOfParts>
    <vt:vector size="104" baseType="lpstr">
      <vt:lpstr>CiscoSansJPN</vt:lpstr>
      <vt:lpstr>Yu Gothic UI</vt:lpstr>
      <vt:lpstr>Meiryo</vt:lpstr>
      <vt:lpstr>Meiryo</vt:lpstr>
      <vt:lpstr>游ゴシック</vt:lpstr>
      <vt:lpstr>Arial</vt:lpstr>
      <vt:lpstr>Calibri</vt:lpstr>
      <vt:lpstr>CiscoSansTT</vt:lpstr>
      <vt:lpstr>CiscoSansTT ExtraLight</vt:lpstr>
      <vt:lpstr>Wingdings</vt:lpstr>
      <vt:lpstr>1_Office Theme</vt:lpstr>
      <vt:lpstr>Blue theme 2015 16x9</vt:lpstr>
      <vt:lpstr>Cisco Template 2020</vt:lpstr>
      <vt:lpstr>2019corporate_default</vt:lpstr>
      <vt:lpstr>think-cell 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今更聞けないウェビナーシリーズ Cisco Webex Eventsのご紹介</vt:lpstr>
      <vt:lpstr>PowerPoint プレゼンテーション</vt:lpstr>
      <vt:lpstr>単なるWeb会議ではない、オンラインイベントとは？</vt:lpstr>
      <vt:lpstr>一般的なWeb会議とオンラインイベントの違い</vt:lpstr>
      <vt:lpstr>企業/学校の説明会やオリエンテーション等、中-大規模のイベントを開催するのに便利なライセンスです。1ライセンスで同時間帯に1イベントを開催可能です。 </vt:lpstr>
      <vt:lpstr>Cisco Webex Eventsは様々な用途で使えます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Web会議のお悩み①</vt:lpstr>
      <vt:lpstr>Web会議のお悩み②</vt:lpstr>
      <vt:lpstr>Web会議のお悩み③</vt:lpstr>
      <vt:lpstr>Web会議のお悩み④</vt:lpstr>
      <vt:lpstr>Web会議のお悩み⑤</vt:lpstr>
      <vt:lpstr>PowerPoint プレゼンテーション</vt:lpstr>
      <vt:lpstr>PowerPoint プレゼンテーション</vt:lpstr>
      <vt:lpstr>PowerPoint プレゼンテーション</vt:lpstr>
      <vt:lpstr> 今更聞けないウェビナーシリーズ Cisco Webex Trainingのご紹介</vt:lpstr>
      <vt:lpstr>Agenda</vt:lpstr>
      <vt:lpstr> Cisco Webex Training </vt:lpstr>
      <vt:lpstr>  Cisco Webex Training　オンライン トレーニング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使い方  Cisco Webex Training</vt:lpstr>
      <vt:lpstr>PowerPoint プレゼンテーション</vt:lpstr>
      <vt:lpstr>PowerPoint プレゼンテーション</vt:lpstr>
      <vt:lpstr>PowerPoint プレゼンテーション</vt:lpstr>
      <vt:lpstr>使い方  Cisco Webex Training （主催者編）</vt:lpstr>
      <vt:lpstr>Agenda list（主催者編）</vt:lpstr>
      <vt:lpstr>　基本画面</vt:lpstr>
      <vt:lpstr>　❶ トレーニングを準備する（機能）</vt:lpstr>
      <vt:lpstr>　❶ トレーニングを準備する（使い方）</vt:lpstr>
      <vt:lpstr>　❷ 受講者を招待・事前申し込みをさせる（機能）</vt:lpstr>
      <vt:lpstr>　❷ 受講者の事前申し込みをさせる（使い方）</vt:lpstr>
      <vt:lpstr>　❸ 音声を選択する（機能）</vt:lpstr>
      <vt:lpstr>　❸-1 音声を選択する（使い方）</vt:lpstr>
      <vt:lpstr>　❹ 画面／資料を共有する（機能）</vt:lpstr>
      <vt:lpstr>　❹-1 画面／資料を共有する（資料共有）</vt:lpstr>
      <vt:lpstr>　❹-2 画面／資料を共有する（権限付与）</vt:lpstr>
      <vt:lpstr>　➎ 研修を録画する（機能）</vt:lpstr>
      <vt:lpstr>　➎-1 研修を録画する（使い方）</vt:lpstr>
      <vt:lpstr>　➎-2 研修を録画する（使い方）</vt:lpstr>
      <vt:lpstr>　❻ トレーニング中の質疑応答（機能）</vt:lpstr>
      <vt:lpstr>　➏ トレーニング中の質疑応答（使い方）</vt:lpstr>
      <vt:lpstr>　❼ 受講者からフィードバックをもらう（機能）</vt:lpstr>
      <vt:lpstr>　❼ 受講者からフィードバックをもらう（使い方）</vt:lpstr>
      <vt:lpstr>　➑ トレーニングの理解度を測る（機能）</vt:lpstr>
      <vt:lpstr>　➑-1 トレーニングの理解度を測る（テスト）</vt:lpstr>
      <vt:lpstr>　➑-2 トレーニングの理解度を測る（投票）</vt:lpstr>
      <vt:lpstr>　❾ グループディスカッションをさせる（機能）</vt:lpstr>
      <vt:lpstr>　❾ グループディスカッションをさせる（使い方）</vt:lpstr>
      <vt:lpstr>　➓ 受講者の情報を取得する（機能）</vt:lpstr>
      <vt:lpstr>　➓ 受講者の情報を取得する（使い方）</vt:lpstr>
      <vt:lpstr>【appendix】 HDビデオ（機能）</vt:lpstr>
      <vt:lpstr>【appendix】 HDビデオ（使い方）</vt:lpstr>
      <vt:lpstr>使い方  Cisco Webex Training （参加者編）</vt:lpstr>
      <vt:lpstr>Agenda list（参加者編）</vt:lpstr>
      <vt:lpstr>　❶ トレーニングへの参加 ～PC編～（機能）</vt:lpstr>
      <vt:lpstr>　❶トレーニングへの参加 ～PC編～（使い方）</vt:lpstr>
      <vt:lpstr>　❷ トレーニングへの参加 ～モバイルアプリ編～（機能）</vt:lpstr>
      <vt:lpstr>　❷トレーニングへの参加 ～モバイルアプリ編～（使い方）</vt:lpstr>
      <vt:lpstr>　❸ モバイルでのUI</vt:lpstr>
      <vt:lpstr>機能比較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Hideki Ono (hiono)</dc:creator>
  <cp:lastModifiedBy>Asao Hatsuda (ahatsuda)</cp:lastModifiedBy>
  <cp:revision>51</cp:revision>
  <dcterms:created xsi:type="dcterms:W3CDTF">2020-02-18T06:48:39Z</dcterms:created>
  <dcterms:modified xsi:type="dcterms:W3CDTF">2020-05-13T03:47:39Z</dcterms:modified>
</cp:coreProperties>
</file>