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15" r:id="rId2"/>
    <p:sldMasterId id="2147484042" r:id="rId3"/>
    <p:sldMasterId id="2147484069" r:id="rId4"/>
    <p:sldMasterId id="2147484098" r:id="rId5"/>
    <p:sldMasterId id="2147484126" r:id="rId6"/>
    <p:sldMasterId id="2147484162" r:id="rId7"/>
  </p:sldMasterIdLst>
  <p:notesMasterIdLst>
    <p:notesMasterId r:id="rId27"/>
  </p:notesMasterIdLst>
  <p:handoutMasterIdLst>
    <p:handoutMasterId r:id="rId28"/>
  </p:handoutMasterIdLst>
  <p:sldIdLst>
    <p:sldId id="448" r:id="rId8"/>
    <p:sldId id="452" r:id="rId9"/>
    <p:sldId id="389" r:id="rId10"/>
    <p:sldId id="419" r:id="rId11"/>
    <p:sldId id="449" r:id="rId12"/>
    <p:sldId id="430" r:id="rId13"/>
    <p:sldId id="422" r:id="rId14"/>
    <p:sldId id="434" r:id="rId15"/>
    <p:sldId id="447" r:id="rId16"/>
    <p:sldId id="425" r:id="rId17"/>
    <p:sldId id="427" r:id="rId18"/>
    <p:sldId id="441" r:id="rId19"/>
    <p:sldId id="380" r:id="rId20"/>
    <p:sldId id="416" r:id="rId21"/>
    <p:sldId id="410" r:id="rId22"/>
    <p:sldId id="384" r:id="rId23"/>
    <p:sldId id="385" r:id="rId24"/>
    <p:sldId id="450" r:id="rId25"/>
    <p:sldId id="377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BF2"/>
    <a:srgbClr val="005072"/>
    <a:srgbClr val="26194B"/>
    <a:srgbClr val="049FD9"/>
    <a:srgbClr val="1FAED4"/>
    <a:srgbClr val="72C059"/>
    <a:srgbClr val="B2D171"/>
    <a:srgbClr val="B8E1D0"/>
    <a:srgbClr val="9891A0"/>
    <a:srgbClr val="113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1" autoAdjust="0"/>
    <p:restoredTop sz="62189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448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8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24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ja-JP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rtl="0"/>
            <a:endParaRPr lang="en-US" altLang="ja-JP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rtl="0"/>
            <a:endParaRPr lang="en-US" altLang="ja-JP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0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05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BCEB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1628452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360640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183077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711793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96">
          <p15:clr>
            <a:srgbClr val="FBAE40"/>
          </p15:clr>
        </p15:guide>
        <p15:guide id="2" pos="2675">
          <p15:clr>
            <a:srgbClr val="FBAE40"/>
          </p15:clr>
        </p15:guide>
        <p15:guide id="3" pos="320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998872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6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046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CB5E7997-2CCC-8445-801A-9049FB867D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40222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810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259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478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061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>
                  <a:lumMod val="75000"/>
                </a:srgb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8297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CEB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38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7351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28432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138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42176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alpha val="60000"/>
                  </a:srgbClr>
                </a:solidFill>
                <a:latin typeface="CiscoSansTT ExtraLight"/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72778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2823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527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65409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9504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50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106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201738"/>
            <a:ext cx="8115300" cy="280477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9232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1438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201738"/>
            <a:ext cx="8280057" cy="321999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7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164544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2598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15217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28352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75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1578625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BCEB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654830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876941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087047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970387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96">
          <p15:clr>
            <a:srgbClr val="FBAE40"/>
          </p15:clr>
        </p15:guide>
        <p15:guide id="2" pos="2675">
          <p15:clr>
            <a:srgbClr val="FBAE40"/>
          </p15:clr>
        </p15:guide>
        <p15:guide id="3" pos="3206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555953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6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224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43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69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iscoSans ExtraLight" charset="0"/>
                <a:cs typeface="CiscoSans ExtraLight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6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CiscoSans ExtraLight" charset="0"/>
                <a:ea typeface="+mn-ea"/>
                <a:cs typeface="CiscoSans ExtraLight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348763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CiscoSans ExtraLight" charset="0"/>
                <a:ea typeface="+mn-ea"/>
                <a:cs typeface="CiscoSans ExtraLight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CiscoSans ExtraLight" charset="0"/>
                <a:cs typeface="CiscoSans ExtraLight" charset="0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CiscoSans ExtraLight" charset="0"/>
                <a:cs typeface="CiscoSans ExtraLight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9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/>
            <a:endParaRPr lang="en-US" sz="1800" dirty="0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1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174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CiscoSans ExtraLight" charset="0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223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00BCEB"/>
              </a:solidFill>
              <a:latin typeface="CiscoSans ExtraLight" charset="0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60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CiscoSans ExtraLight" charset="0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2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596" indent="-399958" algn="l">
              <a:lnSpc>
                <a:spcPct val="90000"/>
              </a:lnSpc>
              <a:defRPr sz="4000" b="0" i="0" spc="0" baseline="0">
                <a:solidFill>
                  <a:schemeClr val="bg1"/>
                </a:solidFill>
                <a:latin typeface="CiscoSans ExtraLight" charset="0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1919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00BCEB"/>
              </a:solidFill>
              <a:latin typeface="CiscoSans ExtraLight" charset="0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60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2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596" indent="-399958" algn="l">
              <a:lnSpc>
                <a:spcPct val="90000"/>
              </a:lnSpc>
              <a:defRPr sz="4000" b="0" i="0" spc="0" baseline="0">
                <a:solidFill>
                  <a:schemeClr val="tx2"/>
                </a:solidFill>
                <a:latin typeface="CiscoSans ExtraLight" charset="0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5077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="0" i="0" baseline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4" y="3895663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iscoSans Extra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37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201738"/>
            <a:ext cx="8115300" cy="280477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="0" i="0" baseline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6" y="3054518"/>
            <a:ext cx="8364236" cy="56015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CiscoSans Extra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3717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="0" i="0" baseline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70339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80" y="4741655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alpha val="60000"/>
                  </a:srgbClr>
                </a:solidFill>
                <a:latin typeface="CiscoSans ExtraLight" charset="0"/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2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="0" i="0" baseline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49156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1pPr>
            <a:lvl2pPr marL="457189" indent="-165096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5265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2pPr>
            <a:lvl3pPr marL="403215" indent="-114297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3pPr>
            <a:lvl4pPr marL="517512" indent="-114297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4pPr>
            <a:lvl5pPr marL="631809" indent="-114297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2pPr>
            <a:lvl3pPr marL="403215" indent="-114297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3pPr>
            <a:lvl4pPr marL="517512" indent="-114297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4pPr>
            <a:lvl5pPr marL="631809" indent="-114297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1092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3257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9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201738"/>
            <a:ext cx="8115300" cy="280477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CiscoSans ExtraLight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8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60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4280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9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8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60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2915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201738"/>
            <a:ext cx="8280057" cy="321999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83" marR="0" indent="-285683" algn="ctr" defTabSz="4570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CiscoSans ExtraLight" charset="0"/>
                <a:cs typeface="CiscoSans Extra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3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2pPr>
            <a:lvl3pPr marL="403215" indent="-114297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3pPr>
            <a:lvl4pPr marL="517512" indent="-114297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4pPr>
            <a:lvl5pPr marL="631809" indent="-114297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CiscoSans ExtraLight" charset="0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341314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221422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2598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63909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1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4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59" indent="-16985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594" algn="l"/>
              </a:tabLst>
              <a:defRPr sz="2400" b="0" i="0">
                <a:latin typeface="CiscoSans ExtraLight" charset="0"/>
              </a:defRPr>
            </a:lvl1pPr>
            <a:lvl2pPr marL="346067" indent="-17144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 b="0" i="0">
                <a:latin typeface="CiscoSans ExtraLight" charset="0"/>
              </a:defRPr>
            </a:lvl2pPr>
            <a:lvl3pPr marL="457189" indent="-117472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 b="0" i="0">
                <a:latin typeface="CiscoSans ExtraLight" charset="0"/>
              </a:defRPr>
            </a:lvl3pPr>
            <a:lvl4pPr marL="574661" indent="-117472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 b="0" i="0">
                <a:latin typeface="CiscoSans ExtraLight" charset="0"/>
              </a:defRPr>
            </a:lvl4pPr>
            <a:lvl5pPr marL="744520" indent="-11271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 b="0" i="0">
                <a:latin typeface="CiscoSans Extra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80" y="4741655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2017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645335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4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297" indent="-114297">
              <a:lnSpc>
                <a:spcPct val="100000"/>
              </a:lnSpc>
              <a:buClr>
                <a:schemeClr val="tx1"/>
              </a:buClr>
              <a:buSzPct val="60000"/>
              <a:defRPr sz="2000" b="0" i="0">
                <a:latin typeface="CiscoSans ExtraLight" charset="0"/>
              </a:defRPr>
            </a:lvl1pPr>
            <a:lvl2pPr marL="228594" indent="-114297">
              <a:lnSpc>
                <a:spcPct val="100000"/>
              </a:lnSpc>
              <a:buClr>
                <a:schemeClr val="tx1"/>
              </a:buClr>
              <a:buSzPct val="60000"/>
              <a:defRPr sz="2000" b="0" i="0">
                <a:latin typeface="CiscoSans ExtraLight" charset="0"/>
              </a:defRPr>
            </a:lvl2pPr>
            <a:lvl3pPr marL="342892" indent="-114297">
              <a:lnSpc>
                <a:spcPct val="100000"/>
              </a:lnSpc>
              <a:buClr>
                <a:schemeClr val="tx1"/>
              </a:buClr>
              <a:buSzPct val="60000"/>
              <a:defRPr sz="1800" b="0" i="0">
                <a:latin typeface="CiscoSans ExtraLight" charset="0"/>
              </a:defRPr>
            </a:lvl3pPr>
            <a:lvl4pPr marL="457189" indent="-123822">
              <a:lnSpc>
                <a:spcPct val="100000"/>
              </a:lnSpc>
              <a:buClr>
                <a:schemeClr val="tx1"/>
              </a:buClr>
              <a:buSzPct val="60000"/>
              <a:defRPr sz="1600" b="0" i="0">
                <a:latin typeface="CiscoSans ExtraLight" charset="0"/>
              </a:defRPr>
            </a:lvl4pPr>
            <a:lvl5pPr marL="574661" indent="-117472">
              <a:lnSpc>
                <a:spcPct val="100000"/>
              </a:lnSpc>
              <a:buClr>
                <a:schemeClr val="tx1"/>
              </a:buClr>
              <a:buSzPct val="60000"/>
              <a:defRPr sz="1600" b="0" i="0">
                <a:latin typeface="CiscoSans Extra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7" y="1659843"/>
            <a:ext cx="3808797" cy="2931208"/>
          </a:xfrm>
          <a:prstGeom prst="rect">
            <a:avLst/>
          </a:prstGeom>
        </p:spPr>
        <p:txBody>
          <a:bodyPr/>
          <a:lstStyle>
            <a:lvl1pPr marL="114297" indent="-114297">
              <a:buClr>
                <a:schemeClr val="tx2"/>
              </a:buClr>
              <a:buSzPct val="60000"/>
              <a:defRPr lang="en-US" sz="2000" b="0" i="0" kern="1200" dirty="0" smtClean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CiscoSans"/>
              </a:defRPr>
            </a:lvl1pPr>
            <a:lvl2pPr marL="228594" indent="-114297">
              <a:buClr>
                <a:schemeClr val="tx2"/>
              </a:buClr>
              <a:buSzPct val="60000"/>
              <a:defRPr sz="2000" b="0" i="0">
                <a:solidFill>
                  <a:schemeClr val="bg1"/>
                </a:solidFill>
                <a:latin typeface="CiscoSans ExtraLight" charset="0"/>
              </a:defRPr>
            </a:lvl2pPr>
            <a:lvl3pPr marL="342892" indent="-114297">
              <a:buClr>
                <a:schemeClr val="tx2"/>
              </a:buClr>
              <a:buSzPct val="60000"/>
              <a:defRPr sz="1800" b="0" i="0">
                <a:solidFill>
                  <a:schemeClr val="bg1"/>
                </a:solidFill>
                <a:latin typeface="CiscoSans ExtraLight" charset="0"/>
              </a:defRPr>
            </a:lvl3pPr>
            <a:lvl4pPr marL="457189" indent="-123822">
              <a:buClr>
                <a:schemeClr val="tx2"/>
              </a:buClr>
              <a:buSzPct val="60000"/>
              <a:defRPr sz="1600" b="0" i="0">
                <a:solidFill>
                  <a:schemeClr val="bg1"/>
                </a:solidFill>
                <a:latin typeface="CiscoSans ExtraLight" charset="0"/>
              </a:defRPr>
            </a:lvl4pPr>
            <a:lvl5pPr marL="574661" indent="-117472">
              <a:buClr>
                <a:schemeClr val="tx2"/>
              </a:buClr>
              <a:buSzPct val="60000"/>
              <a:defRPr sz="1600" b="0" i="0">
                <a:solidFill>
                  <a:schemeClr val="bg1"/>
                </a:solidFill>
                <a:latin typeface="CiscoSans Extra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242979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75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6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latin typeface="CiscoSans ExtraLight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6" y="4062351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CiscoSans Extra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0716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BCEB"/>
              </a:solidFill>
              <a:latin typeface="CiscoSans ExtraLight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6" y="531814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latin typeface="CiscoSans ExtraLight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36546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449222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accent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3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latin typeface="CiscoSans ExtraLight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 ExtraLight" charset="0"/>
                <a:cs typeface="CiscoSans Thin"/>
              </a:rPr>
              <a:t>© 2017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171065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6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latin typeface="CiscoSans ExtraLight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385293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96">
          <p15:clr>
            <a:srgbClr val="FBAE40"/>
          </p15:clr>
        </p15:guide>
        <p15:guide id="2" pos="2675">
          <p15:clr>
            <a:srgbClr val="FBAE40"/>
          </p15:clr>
        </p15:guide>
        <p15:guide id="3" pos="3206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1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kern="1200" dirty="0">
                <a:solidFill>
                  <a:schemeClr val="bg1"/>
                </a:solidFill>
                <a:latin typeface="CiscoSans ExtraLight" charset="0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6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latin typeface="CiscoSans ExtraLight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729910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6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005073"/>
              </a:solidFill>
              <a:latin typeface="CiscoSans ExtraLight" charset="0"/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5" y="2129077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/>
            <a:endParaRPr lang="en-US" sz="1800" dirty="0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9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201738"/>
            <a:ext cx="8280057" cy="321999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 With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5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1123" y="862187"/>
            <a:ext cx="8345926" cy="353934"/>
          </a:xfrm>
          <a:prstGeom prst="rect">
            <a:avLst/>
          </a:prstGeom>
        </p:spPr>
        <p:txBody>
          <a:bodyPr vert="horz" lIns="91426" tIns="45713" rIns="91426" bIns="45713"/>
          <a:lstStyle>
            <a:lvl1pPr marL="0" indent="0">
              <a:buNone/>
              <a:defRPr sz="2000">
                <a:ea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4606" y="1347788"/>
            <a:ext cx="8277344" cy="3168210"/>
          </a:xfrm>
          <a:prstGeom prst="rect">
            <a:avLst/>
          </a:prstGeom>
        </p:spPr>
        <p:txBody>
          <a:bodyPr lIns="91406" tIns="45703" rIns="91406" bIns="45703">
            <a:noAutofit/>
          </a:bodyPr>
          <a:lstStyle>
            <a:lvl1pPr marL="280872" indent="-22374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797" indent="-215807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413" indent="-171383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0854" indent="-171383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234" indent="-168208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98465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90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457189"/>
            <a:fld id="{96A97DD0-5BE7-4856-A2A9-C42C6688E607}" type="slidenum">
              <a:rPr lang="uk-UA" smtClean="0"/>
              <a:pPr defTabSz="457189"/>
              <a:t>‹#›</a:t>
            </a:fld>
            <a:endParaRPr lang="uk-U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4" y="4946905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29"/>
            <a:r>
              <a:rPr lang="en-US"/>
              <a:t>Presentation ID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16" y="217715"/>
            <a:ext cx="8513064" cy="765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2852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7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246889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775126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968" y="283348"/>
            <a:ext cx="8167007" cy="75297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43020" y="4732029"/>
            <a:ext cx="457200" cy="211416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fld id="{C5E85C42-B625-134C-85C5-2840A1E66BB4}" type="slidenum">
              <a:rPr lang="en-US" smtClean="0">
                <a:solidFill>
                  <a:srgbClr val="FFFFFF"/>
                </a:solidFill>
              </a:rPr>
              <a:pPr defTabSz="457189"/>
              <a:t>‹#›</a:t>
            </a:fld>
            <a:r>
              <a:rPr lang="en-US">
                <a:solidFill>
                  <a:srgbClr val="FFFFFF"/>
                </a:solidFill>
              </a:rPr>
              <a:t>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8650" y="1436279"/>
            <a:ext cx="6706326" cy="914400"/>
          </a:xfrm>
          <a:prstGeom prst="rect">
            <a:avLst/>
          </a:prstGeom>
        </p:spPr>
        <p:txBody>
          <a:bodyPr lIns="91438" tIns="45719" rIns="91438" bIns="45719"/>
          <a:lstStyle>
            <a:lvl2pPr marL="685766" indent="-228588">
              <a:buFont typeface="Wingdings" charset="2"/>
              <a:buChar char="§"/>
              <a:defRPr/>
            </a:lvl2pPr>
            <a:lvl3pPr marL="1051508" indent="-228588">
              <a:buFont typeface=".HelveticaNeueDeskInterface-Regular" charset="-120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01944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7" y="2462028"/>
            <a:ext cx="4712557" cy="766763"/>
          </a:xfrm>
        </p:spPr>
        <p:txBody>
          <a:bodyPr lIns="61714" tIns="34287" rIns="61714" bIns="34287" rtlCol="0" anchor="b">
            <a:noAutofit/>
          </a:bodyPr>
          <a:lstStyle>
            <a:lvl1pPr marL="0" indent="0" algn="l" defTabSz="685714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7011308" y="1639523"/>
            <a:ext cx="711684" cy="1148751"/>
            <a:chOff x="8556512" y="2367556"/>
            <a:chExt cx="367989" cy="593982"/>
          </a:xfrm>
        </p:grpSpPr>
        <p:sp>
          <p:nvSpPr>
            <p:cNvPr id="6" name="Freeform 534"/>
            <p:cNvSpPr>
              <a:spLocks noChangeAspect="1"/>
            </p:cNvSpPr>
            <p:nvPr/>
          </p:nvSpPr>
          <p:spPr bwMode="auto">
            <a:xfrm>
              <a:off x="8556512" y="2367556"/>
              <a:ext cx="367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" name="Oval 535"/>
            <p:cNvSpPr>
              <a:spLocks noChangeAspect="1" noChangeArrowheads="1"/>
            </p:cNvSpPr>
            <p:nvPr/>
          </p:nvSpPr>
          <p:spPr bwMode="auto">
            <a:xfrm>
              <a:off x="8681508" y="2845542"/>
              <a:ext cx="115996" cy="11599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536"/>
            <p:cNvSpPr>
              <a:spLocks noChangeAspect="1"/>
            </p:cNvSpPr>
            <p:nvPr/>
          </p:nvSpPr>
          <p:spPr bwMode="auto">
            <a:xfrm>
              <a:off x="8678508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537"/>
            <p:cNvSpPr>
              <a:spLocks noChangeAspect="1"/>
            </p:cNvSpPr>
            <p:nvPr/>
          </p:nvSpPr>
          <p:spPr bwMode="auto">
            <a:xfrm>
              <a:off x="8804505" y="2490552"/>
              <a:ext cx="119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rgbClr val="008C44"/>
            </a:solidFill>
            <a:ln w="3175">
              <a:solidFill>
                <a:srgbClr val="017E18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473872" y="2399693"/>
            <a:ext cx="889910" cy="1432537"/>
            <a:chOff x="8085527" y="2367556"/>
            <a:chExt cx="368989" cy="593982"/>
          </a:xfrm>
        </p:grpSpPr>
        <p:sp>
          <p:nvSpPr>
            <p:cNvPr id="11" name="Freeform 530"/>
            <p:cNvSpPr>
              <a:spLocks noChangeAspect="1"/>
            </p:cNvSpPr>
            <p:nvPr/>
          </p:nvSpPr>
          <p:spPr bwMode="auto">
            <a:xfrm>
              <a:off x="8085527" y="2367556"/>
              <a:ext cx="368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531"/>
            <p:cNvSpPr>
              <a:spLocks noChangeAspect="1" noChangeArrowheads="1"/>
            </p:cNvSpPr>
            <p:nvPr/>
          </p:nvSpPr>
          <p:spPr bwMode="auto">
            <a:xfrm>
              <a:off x="8210523" y="2845542"/>
              <a:ext cx="115996" cy="115996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532"/>
            <p:cNvSpPr>
              <a:spLocks noChangeAspect="1"/>
            </p:cNvSpPr>
            <p:nvPr/>
          </p:nvSpPr>
          <p:spPr bwMode="auto">
            <a:xfrm>
              <a:off x="8208523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533"/>
            <p:cNvSpPr>
              <a:spLocks noChangeAspect="1"/>
            </p:cNvSpPr>
            <p:nvPr/>
          </p:nvSpPr>
          <p:spPr bwMode="auto">
            <a:xfrm>
              <a:off x="8333519" y="2490552"/>
              <a:ext cx="120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rgbClr val="49DAFF"/>
            </a:solidFill>
            <a:ln w="3175">
              <a:solidFill>
                <a:srgbClr val="49DAFF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5172082" y="1321483"/>
            <a:ext cx="1635590" cy="2632899"/>
            <a:chOff x="8085527" y="2367556"/>
            <a:chExt cx="368989" cy="593982"/>
          </a:xfrm>
        </p:grpSpPr>
        <p:sp>
          <p:nvSpPr>
            <p:cNvPr id="16" name="Freeform 530"/>
            <p:cNvSpPr>
              <a:spLocks noChangeAspect="1"/>
            </p:cNvSpPr>
            <p:nvPr/>
          </p:nvSpPr>
          <p:spPr bwMode="auto">
            <a:xfrm>
              <a:off x="8085527" y="2367556"/>
              <a:ext cx="368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7" name="Oval 531"/>
            <p:cNvSpPr>
              <a:spLocks noChangeAspect="1" noChangeArrowheads="1"/>
            </p:cNvSpPr>
            <p:nvPr/>
          </p:nvSpPr>
          <p:spPr bwMode="auto">
            <a:xfrm>
              <a:off x="8210523" y="2845542"/>
              <a:ext cx="115996" cy="11599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532"/>
            <p:cNvSpPr>
              <a:spLocks noChangeAspect="1"/>
            </p:cNvSpPr>
            <p:nvPr/>
          </p:nvSpPr>
          <p:spPr bwMode="auto">
            <a:xfrm>
              <a:off x="8208523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533"/>
            <p:cNvSpPr>
              <a:spLocks noChangeAspect="1"/>
            </p:cNvSpPr>
            <p:nvPr/>
          </p:nvSpPr>
          <p:spPr bwMode="auto">
            <a:xfrm>
              <a:off x="8333519" y="2490552"/>
              <a:ext cx="120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chemeClr val="accent3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1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28505_Blue_Nightscape_sm_format_03052015_Flat_Fina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" y="0"/>
            <a:ext cx="9140776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793199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033196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273193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3300364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163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489100"/>
            <a:ext cx="8268468" cy="3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869952"/>
            <a:ext cx="8268468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2"/>
                </a:solidFill>
                <a:ea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92491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996">
          <p15:clr>
            <a:srgbClr val="FBAE40"/>
          </p15:clr>
        </p15:guide>
        <p15:guide id="2" pos="336">
          <p15:clr>
            <a:srgbClr val="FBAE40"/>
          </p15:clr>
        </p15:guide>
        <p15:guide id="3" pos="5424">
          <p15:clr>
            <a:srgbClr val="FBAE40"/>
          </p15:clr>
        </p15:guide>
        <p15:guide id="4" orient="horz" pos="274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275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315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8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594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558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364844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292823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85757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3044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4870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260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7104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ja-JP" altLang="en-US" noProof="0"/>
              <a:t>アイコンをクリックして表を追加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39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/>
              <a:t>アイコンをクリックしてグラフを追加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5239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940618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833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490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5076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434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53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210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034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46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75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5083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955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054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419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5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771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79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492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6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377523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259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656132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033001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7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69206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516273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856921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520654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668635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96">
          <p15:clr>
            <a:srgbClr val="FBAE40"/>
          </p15:clr>
        </p15:guide>
        <p15:guide id="2" pos="2675">
          <p15:clr>
            <a:srgbClr val="FBAE40"/>
          </p15:clr>
        </p15:guide>
        <p15:guide id="3" pos="32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657370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6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2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27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>
                  <a:lumMod val="75000"/>
                </a:srgb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46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CEB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34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57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28432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579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858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alpha val="60000"/>
                  </a:srgbClr>
                </a:solidFill>
                <a:latin typeface="CiscoSansTT ExtraLight"/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865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684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366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130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455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201738"/>
            <a:ext cx="8115300" cy="280477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721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977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201738"/>
            <a:ext cx="8280057" cy="321999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0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28432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267335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259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293263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758318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7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6526789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BCEB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64209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83381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747844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360292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96">
          <p15:clr>
            <a:srgbClr val="FBAE40"/>
          </p15:clr>
        </p15:guide>
        <p15:guide id="2" pos="2675">
          <p15:clr>
            <a:srgbClr val="FBAE40"/>
          </p15:clr>
        </p15:guide>
        <p15:guide id="3" pos="32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963307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6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66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727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23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>
                  <a:lumMod val="75000"/>
                </a:srgb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4368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CEB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08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6102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28432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695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16429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alpha val="60000"/>
                  </a:srgbClr>
                </a:solidFill>
                <a:latin typeface="CiscoSansTT ExtraLight"/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10163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25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1683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694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605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201738"/>
            <a:ext cx="8115300" cy="280477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3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576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201738"/>
            <a:ext cx="8280057" cy="321999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587292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259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538342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750300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75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154717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vmlDrawing" Target="../drawings/vmlDrawing5.v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oleObject" Target="../embeddings/oleObject5.bin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vmlDrawing" Target="../drawings/vmlDrawing7.v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31" Type="http://schemas.openxmlformats.org/officeDocument/2006/relationships/oleObject" Target="../embeddings/oleObject7.bin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tags" Target="../tags/tag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0085512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1" name="think-cell Slide" r:id="rId31" imgW="216" imgH="216" progId="TCLayout.ActiveDocument.1">
                  <p:embed/>
                </p:oleObj>
              </mc:Choice>
              <mc:Fallback>
                <p:oleObj name="think-cell Slide" r:id="rId3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/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96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FFFFFF">
                    <a:lumMod val="65000"/>
                  </a:srgbClr>
                </a:solidFill>
                <a:latin typeface="CiscoSansTT ExtraLight"/>
                <a:ea typeface="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73025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  <p:sldLayoutId id="2147484041" r:id="rId26"/>
  </p:sldLayoutIdLst>
  <p:hf sldNum="0" hdr="0" ft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88144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5004531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8" name="think-cell Slide" r:id="rId31" imgW="216" imgH="216" progId="TCLayout.ActiveDocument.1">
                  <p:embed/>
                </p:oleObj>
              </mc:Choice>
              <mc:Fallback>
                <p:oleObj name="think-cell Slide" r:id="rId3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18035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  <p:sldLayoutId id="2147484092" r:id="rId23"/>
    <p:sldLayoutId id="2147484093" r:id="rId24"/>
    <p:sldLayoutId id="2147484094" r:id="rId25"/>
    <p:sldLayoutId id="2147484095" r:id="rId26"/>
    <p:sldLayoutId id="2147484160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9371016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0" name="think-cell Slide" r:id="rId31" imgW="216" imgH="216" progId="TCLayout.ActiveDocument.1">
                  <p:embed/>
                </p:oleObj>
              </mc:Choice>
              <mc:Fallback>
                <p:oleObj name="think-cell Slide" r:id="rId3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5073"/>
                </a:solidFill>
                <a:latin typeface="CiscoSansTT ExtraLight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357440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  <p:sldLayoutId id="2147484117" r:id="rId19"/>
    <p:sldLayoutId id="2147484118" r:id="rId20"/>
    <p:sldLayoutId id="2147484119" r:id="rId21"/>
    <p:sldLayoutId id="2147484120" r:id="rId22"/>
    <p:sldLayoutId id="2147484121" r:id="rId23"/>
    <p:sldLayoutId id="2147484122" r:id="rId24"/>
    <p:sldLayoutId id="2147484123" r:id="rId25"/>
    <p:sldLayoutId id="2147484124" r:id="rId26"/>
    <p:sldLayoutId id="2147484125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80115" y="4919409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rgbClr val="00BCEB">
                    <a:lumMod val="75000"/>
                  </a:srgbClr>
                </a:solidFill>
                <a:latin typeface="CiscoSans ExtraLight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13787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  <p:sldLayoutId id="2147484145" r:id="rId19"/>
    <p:sldLayoutId id="2147484146" r:id="rId20"/>
    <p:sldLayoutId id="2147484147" r:id="rId21"/>
    <p:sldLayoutId id="2147484148" r:id="rId22"/>
    <p:sldLayoutId id="2147484149" r:id="rId23"/>
    <p:sldLayoutId id="2147484150" r:id="rId24"/>
    <p:sldLayoutId id="2147484151" r:id="rId25"/>
    <p:sldLayoutId id="2147484152" r:id="rId26"/>
    <p:sldLayoutId id="2147484153" r:id="rId27"/>
    <p:sldLayoutId id="2147484154" r:id="rId28"/>
    <p:sldLayoutId id="2147484155" r:id="rId29"/>
    <p:sldLayoutId id="2147484156" r:id="rId30"/>
    <p:sldLayoutId id="2147484157" r:id="rId31"/>
    <p:sldLayoutId id="2147484158" r:id="rId32"/>
    <p:sldLayoutId id="2147484159" r:id="rId33"/>
  </p:sldLayoutIdLst>
  <p:txStyles>
    <p:titleStyle>
      <a:lvl1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kern="1200" dirty="0">
          <a:solidFill>
            <a:schemeClr val="tx2"/>
          </a:solidFill>
          <a:latin typeface="CiscoSans ExtraLight" charset="0"/>
          <a:ea typeface="CiscoSansTT Thin" charset="0"/>
          <a:cs typeface="CiscoSansTT Thin" charset="0"/>
        </a:defRPr>
      </a:lvl1pPr>
      <a:lvl2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189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78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66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54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59" indent="-169859" algn="l" defTabSz="684196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66" indent="-215894" algn="l" defTabSz="684196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789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25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61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34" indent="-171441" algn="l" defTabSz="685760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21" indent="-171418" algn="l" defTabSz="685760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160" indent="0" algn="l" defTabSz="68576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1" indent="-171441" algn="l" defTabSz="6857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2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2558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  <p:sldLayoutId id="2147484180" r:id="rId18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2800" b="0" i="0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298720" y="1582773"/>
            <a:ext cx="8637972" cy="1381677"/>
          </a:xfrm>
        </p:spPr>
        <p:txBody>
          <a:bodyPr/>
          <a:lstStyle/>
          <a:p>
            <a:r>
              <a:rPr lang="en-US" altLang="ja-JP" sz="4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Cisco Threat Response </a:t>
            </a:r>
            <a:br>
              <a:rPr lang="en-US" altLang="ja-JP" sz="4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4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機能とロードマップの紹介</a:t>
            </a:r>
            <a:endParaRPr kumimoji="1" lang="ja-JP" alt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7" name="サブタイトル 1"/>
          <p:cNvSpPr txBox="1">
            <a:spLocks/>
          </p:cNvSpPr>
          <p:nvPr/>
        </p:nvSpPr>
        <p:spPr>
          <a:xfrm>
            <a:off x="356825" y="3808630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kumimoji="1" lang="en-US" sz="1600" b="0" i="0" kern="1200">
                <a:solidFill>
                  <a:schemeClr val="bg1"/>
                </a:solidFill>
                <a:latin typeface="+mn-lt"/>
                <a:ea typeface="ＭＳ Ｐゴシック" charset="0"/>
                <a:cs typeface="CiscoSansTT ExtraLight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umimoji="1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charset="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シスコシステムズ合同会社</a:t>
            </a:r>
            <a:endParaRPr kumimoji="1" lang="is-I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8" name="サブタイトル 1"/>
          <p:cNvSpPr txBox="1">
            <a:spLocks/>
          </p:cNvSpPr>
          <p:nvPr/>
        </p:nvSpPr>
        <p:spPr>
          <a:xfrm>
            <a:off x="358223" y="4299423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kumimoji="1" lang="en-US" sz="1600" b="0" i="0" kern="1200">
                <a:solidFill>
                  <a:schemeClr val="bg1"/>
                </a:solidFill>
                <a:latin typeface="+mn-lt"/>
                <a:ea typeface="ＭＳ Ｐゴシック" charset="0"/>
                <a:cs typeface="CiscoSansTT ExtraLight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umimoji="1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charset="0"/>
              <a:buNone/>
              <a:tabLst/>
              <a:defRPr/>
            </a:pPr>
            <a:r>
              <a:rPr lang="ja-JP" altLang="en-US" dirty="0">
                <a:solidFill>
                  <a:srgbClr val="005073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坂川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ja-JP" altLang="en-US" dirty="0">
                <a:solidFill>
                  <a:srgbClr val="005073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健太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(</a:t>
            </a:r>
            <a:r>
              <a:rPr lang="en-US" altLang="ja-JP" dirty="0">
                <a:solidFill>
                  <a:srgbClr val="005073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ksakagaw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@cisco.com)</a:t>
            </a:r>
            <a:endParaRPr kumimoji="1" lang="is-I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9" name="サブタイトル 1"/>
          <p:cNvSpPr txBox="1">
            <a:spLocks/>
          </p:cNvSpPr>
          <p:nvPr/>
        </p:nvSpPr>
        <p:spPr>
          <a:xfrm>
            <a:off x="355427" y="4063133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kumimoji="1" lang="en-US" sz="1600" b="0" i="0" kern="1200">
                <a:solidFill>
                  <a:schemeClr val="bg1"/>
                </a:solidFill>
                <a:latin typeface="+mn-lt"/>
                <a:ea typeface="ＭＳ Ｐゴシック" charset="0"/>
                <a:cs typeface="CiscoSansTT ExtraLight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umimoji="1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charset="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セキュリティ事業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コンサルティングシステムズエンジニア</a:t>
            </a:r>
            <a:endParaRPr kumimoji="1" lang="is-I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1" name="サブタイトル 1"/>
          <p:cNvSpPr txBox="1">
            <a:spLocks/>
          </p:cNvSpPr>
          <p:nvPr/>
        </p:nvSpPr>
        <p:spPr>
          <a:xfrm>
            <a:off x="5338785" y="60097"/>
            <a:ext cx="3756010" cy="375406"/>
          </a:xfrm>
          <a:prstGeom prst="rect">
            <a:avLst/>
          </a:prstGeom>
          <a:solidFill>
            <a:srgbClr val="86DBF2"/>
          </a:solidFill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kumimoji="1" lang="en-US" sz="1600" b="0" i="0" kern="1200">
                <a:solidFill>
                  <a:schemeClr val="bg1"/>
                </a:solidFill>
                <a:latin typeface="+mn-lt"/>
                <a:ea typeface="ＭＳ Ｐゴシック" charset="0"/>
                <a:cs typeface="CiscoSansTT ExtraLight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umimoji="1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5073"/>
              </a:buClr>
              <a:defRPr/>
            </a:pPr>
            <a:r>
              <a:rPr lang="en-US" altLang="ja-JP" sz="20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CTU Security 2018 December</a:t>
            </a:r>
            <a:endParaRPr kumimoji="1" lang="is-I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40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2" name="Object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16373" y="1225740"/>
            <a:ext cx="1876210" cy="1490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cxnSp>
        <p:nvCxnSpPr>
          <p:cNvPr id="19" name="Straight Arrow Connector 18"/>
          <p:cNvCxnSpPr>
            <a:cxnSpLocks/>
            <a:stCxn id="16" idx="3"/>
            <a:endCxn id="30" idx="1"/>
          </p:cNvCxnSpPr>
          <p:nvPr/>
        </p:nvCxnSpPr>
        <p:spPr>
          <a:xfrm flipV="1">
            <a:off x="2492583" y="1808839"/>
            <a:ext cx="366680" cy="162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31013" y="3847251"/>
            <a:ext cx="842827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AMP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12891" y="3847251"/>
            <a:ext cx="1030122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ThreatGrid</a:t>
            </a:r>
            <a:endParaRPr lang="en-US" sz="135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9228" y="3847251"/>
            <a:ext cx="929268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Umbrella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1145" y="3847251"/>
            <a:ext cx="756385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TALOS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8025" y="3847251"/>
            <a:ext cx="774394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Virus</a:t>
            </a:r>
          </a:p>
          <a:p>
            <a:pPr algn="ctr"/>
            <a:r>
              <a:rPr lang="en-US" sz="135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Total</a:t>
            </a:r>
          </a:p>
        </p:txBody>
      </p:sp>
      <p:cxnSp>
        <p:nvCxnSpPr>
          <p:cNvPr id="31" name="Straight Arrow Connector 30"/>
          <p:cNvCxnSpPr>
            <a:cxnSpLocks/>
            <a:stCxn id="30" idx="2"/>
            <a:endCxn id="21" idx="0"/>
          </p:cNvCxnSpPr>
          <p:nvPr/>
        </p:nvCxnSpPr>
        <p:spPr>
          <a:xfrm flipH="1">
            <a:off x="2427952" y="2750757"/>
            <a:ext cx="2070588" cy="1096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30" idx="2"/>
            <a:endCxn id="24" idx="0"/>
          </p:cNvCxnSpPr>
          <p:nvPr/>
        </p:nvCxnSpPr>
        <p:spPr>
          <a:xfrm flipH="1">
            <a:off x="1509338" y="2750757"/>
            <a:ext cx="2989202" cy="1096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30" idx="2"/>
            <a:endCxn id="25" idx="0"/>
          </p:cNvCxnSpPr>
          <p:nvPr/>
        </p:nvCxnSpPr>
        <p:spPr>
          <a:xfrm flipH="1">
            <a:off x="715222" y="2750757"/>
            <a:ext cx="3783318" cy="1096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7903" y="2925679"/>
            <a:ext cx="297224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ja-JP" altLang="en-US" sz="1400" b="1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脅威インテリジェンスの参照</a:t>
            </a:r>
            <a:endParaRPr lang="en-US" sz="1400" b="1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どのような脅威情報が観測されましたか？</a:t>
            </a:r>
            <a:r>
              <a:rPr 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(IP, Hash, URL, etc.)?</a:t>
            </a:r>
          </a:p>
        </p:txBody>
      </p:sp>
      <p:cxnSp>
        <p:nvCxnSpPr>
          <p:cNvPr id="44" name="Straight Arrow Connector 43"/>
          <p:cNvCxnSpPr>
            <a:cxnSpLocks/>
            <a:stCxn id="30" idx="2"/>
            <a:endCxn id="20" idx="0"/>
          </p:cNvCxnSpPr>
          <p:nvPr/>
        </p:nvCxnSpPr>
        <p:spPr>
          <a:xfrm>
            <a:off x="4498540" y="2750757"/>
            <a:ext cx="153887" cy="1096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30" idx="2"/>
            <a:endCxn id="22" idx="0"/>
          </p:cNvCxnSpPr>
          <p:nvPr/>
        </p:nvCxnSpPr>
        <p:spPr>
          <a:xfrm>
            <a:off x="4498540" y="2750757"/>
            <a:ext cx="1075322" cy="1096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39363" y="1128647"/>
            <a:ext cx="232794" cy="23279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263" y="866920"/>
            <a:ext cx="3278554" cy="1883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745" y="1680420"/>
            <a:ext cx="1661188" cy="985415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6244856" y="1361441"/>
            <a:ext cx="2899143" cy="1165012"/>
          </a:xfrm>
          <a:prstGeom prst="wedgeRoundRectCallout">
            <a:avLst>
              <a:gd name="adj1" fmla="val -56735"/>
              <a:gd name="adj2" fmla="val -23547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 Response</a:t>
            </a:r>
            <a:r>
              <a:rPr lang="ja-JP" alt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は調査を強化するため、自動で</a:t>
            </a:r>
            <a:r>
              <a:rPr lang="en-US" altLang="ja-JP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API</a:t>
            </a:r>
          </a:p>
          <a:p>
            <a:pPr lvl="1"/>
            <a:r>
              <a:rPr lang="ja-JP" alt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経由でシスコセキュリティ、</a:t>
            </a:r>
            <a:endParaRPr lang="en-US" altLang="ja-JP" sz="14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lvl="1"/>
            <a:r>
              <a:rPr lang="ja-JP" alt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またはサードパーティーへ問い合わせを行います</a:t>
            </a:r>
            <a:endParaRPr lang="en-US" altLang="ja-JP" sz="14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77104" y="1109342"/>
            <a:ext cx="232794" cy="23279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2</a:t>
            </a:r>
            <a:endParaRPr lang="en-US" b="1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0267" y="4196083"/>
            <a:ext cx="115146" cy="11514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132667" y="4196083"/>
            <a:ext cx="115146" cy="11514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85067" y="4196083"/>
            <a:ext cx="115146" cy="11514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46838" y="2921118"/>
            <a:ext cx="359991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lt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脅威の調査</a:t>
            </a:r>
            <a:endParaRPr lang="en-US" sz="1400" b="1" dirty="0">
              <a:solidFill>
                <a:schemeClr val="lt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lt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過去に脅威が観測されているか？</a:t>
            </a:r>
            <a:endParaRPr lang="en-US" sz="1400" dirty="0">
              <a:solidFill>
                <a:schemeClr val="lt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lt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どのエンドポイントで観測されたのか？</a:t>
            </a:r>
            <a:endParaRPr lang="en-US" sz="1400" dirty="0">
              <a:solidFill>
                <a:schemeClr val="lt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00968D-63B2-4493-8095-D23B584E9F19}"/>
              </a:ext>
            </a:extLst>
          </p:cNvPr>
          <p:cNvSpPr txBox="1"/>
          <p:nvPr/>
        </p:nvSpPr>
        <p:spPr>
          <a:xfrm>
            <a:off x="551315" y="1198010"/>
            <a:ext cx="200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lt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Talos</a:t>
            </a:r>
            <a:r>
              <a:rPr lang="en-US" sz="1400" b="1" dirty="0">
                <a:solidFill>
                  <a:schemeClr val="lt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ja-JP" altLang="en-US" sz="1400" b="1" dirty="0">
                <a:solidFill>
                  <a:schemeClr val="lt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または他の</a:t>
            </a:r>
            <a:endParaRPr lang="en-US" altLang="ja-JP" sz="1400" b="1" dirty="0">
              <a:solidFill>
                <a:schemeClr val="lt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algn="ctr"/>
            <a:r>
              <a:rPr lang="ja-JP" altLang="en-US" sz="1400" b="1" dirty="0">
                <a:solidFill>
                  <a:schemeClr val="lt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脅威インテリジェンス</a:t>
            </a:r>
            <a:endParaRPr lang="en-US" sz="1400" b="1" dirty="0">
              <a:solidFill>
                <a:schemeClr val="lt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4253E3C-FFF3-456B-BB08-CC7C25537574}"/>
              </a:ext>
            </a:extLst>
          </p:cNvPr>
          <p:cNvSpPr txBox="1">
            <a:spLocks/>
          </p:cNvSpPr>
          <p:nvPr/>
        </p:nvSpPr>
        <p:spPr bwMode="auto">
          <a:xfrm>
            <a:off x="183414" y="162492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(</a:t>
            </a: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現在</a:t>
            </a:r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)</a:t>
            </a: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ハンティング・ワークフロー</a:t>
            </a:r>
          </a:p>
        </p:txBody>
      </p:sp>
    </p:spTree>
    <p:extLst>
      <p:ext uri="{BB962C8B-B14F-4D97-AF65-F5344CB8AC3E}">
        <p14:creationId xmlns:p14="http://schemas.microsoft.com/office/powerpoint/2010/main" val="36651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43" grpId="0" animBg="1"/>
      <p:bldP spid="34" grpId="0" animBg="1"/>
      <p:bldP spid="27" grpId="0" animBg="1"/>
      <p:bldP spid="4" grpId="0" animBg="1"/>
      <p:bldP spid="37" grpId="0" animBg="1"/>
      <p:bldP spid="38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2" name="Object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2800" dirty="0">
              <a:latin typeface="CiscoSansTT ExtraLight" panose="020B0303020201020303" pitchFamily="34" charset="0"/>
              <a:cs typeface="CiscoSansTT Thin" panose="020B0203020201020303" pitchFamily="34" charset="0"/>
              <a:sym typeface="CiscoSansTT ExtraLight" panose="020B0303020201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-27088"/>
            <a:ext cx="8345488" cy="731837"/>
          </a:xfrm>
        </p:spPr>
        <p:txBody>
          <a:bodyPr/>
          <a:lstStyle/>
          <a:p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(</a:t>
            </a: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今後</a:t>
            </a:r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)</a:t>
            </a: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ハンティング・ワークフロー</a:t>
            </a:r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cxnSp>
        <p:nvCxnSpPr>
          <p:cNvPr id="19" name="Straight Arrow Connector 18"/>
          <p:cNvCxnSpPr>
            <a:cxnSpLocks/>
            <a:stCxn id="16" idx="3"/>
            <a:endCxn id="30" idx="0"/>
          </p:cNvCxnSpPr>
          <p:nvPr/>
        </p:nvCxnSpPr>
        <p:spPr>
          <a:xfrm flipV="1">
            <a:off x="2697011" y="779722"/>
            <a:ext cx="4179365" cy="1133278"/>
          </a:xfrm>
          <a:prstGeom prst="bentConnector4">
            <a:avLst>
              <a:gd name="adj1" fmla="val 28204"/>
              <a:gd name="adj2" fmla="val 12017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22349" y="4152049"/>
            <a:ext cx="792480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AMP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00134" y="4152049"/>
            <a:ext cx="968587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</a:t>
            </a:r>
          </a:p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Grid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02885" y="4152049"/>
            <a:ext cx="882230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Umbrella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34088" y="4152049"/>
            <a:ext cx="821301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SMA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1037" y="4152049"/>
            <a:ext cx="711202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TALOS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08400" y="4152049"/>
            <a:ext cx="728135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Virus</a:t>
            </a:r>
          </a:p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Total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13790" y="4152049"/>
            <a:ext cx="938103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Stealth</a:t>
            </a:r>
          </a:p>
          <a:p>
            <a:pPr algn="ctr"/>
            <a:r>
              <a:rPr lang="en-US" sz="13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watch</a:t>
            </a:r>
          </a:p>
        </p:txBody>
      </p:sp>
      <p:cxnSp>
        <p:nvCxnSpPr>
          <p:cNvPr id="31" name="Straight Arrow Connector 30"/>
          <p:cNvCxnSpPr>
            <a:cxnSpLocks/>
            <a:stCxn id="30" idx="2"/>
            <a:endCxn id="21" idx="0"/>
          </p:cNvCxnSpPr>
          <p:nvPr/>
        </p:nvCxnSpPr>
        <p:spPr>
          <a:xfrm flipH="1">
            <a:off x="3084428" y="2873352"/>
            <a:ext cx="3791948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30" idx="2"/>
            <a:endCxn id="24" idx="0"/>
          </p:cNvCxnSpPr>
          <p:nvPr/>
        </p:nvCxnSpPr>
        <p:spPr>
          <a:xfrm flipH="1">
            <a:off x="2166638" y="2873352"/>
            <a:ext cx="4709738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30" idx="2"/>
            <a:endCxn id="25" idx="0"/>
          </p:cNvCxnSpPr>
          <p:nvPr/>
        </p:nvCxnSpPr>
        <p:spPr>
          <a:xfrm flipH="1">
            <a:off x="1372468" y="2873352"/>
            <a:ext cx="5503908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0" idx="2"/>
            <a:endCxn id="20" idx="0"/>
          </p:cNvCxnSpPr>
          <p:nvPr/>
        </p:nvCxnSpPr>
        <p:spPr>
          <a:xfrm flipH="1">
            <a:off x="4618589" y="2873352"/>
            <a:ext cx="2257787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30" idx="2"/>
            <a:endCxn id="22" idx="0"/>
          </p:cNvCxnSpPr>
          <p:nvPr/>
        </p:nvCxnSpPr>
        <p:spPr>
          <a:xfrm flipH="1">
            <a:off x="5544000" y="2873352"/>
            <a:ext cx="1332376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30" idx="2"/>
            <a:endCxn id="23" idx="0"/>
          </p:cNvCxnSpPr>
          <p:nvPr/>
        </p:nvCxnSpPr>
        <p:spPr>
          <a:xfrm flipH="1">
            <a:off x="6544739" y="2873352"/>
            <a:ext cx="331637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30" idx="2"/>
            <a:endCxn id="26" idx="0"/>
          </p:cNvCxnSpPr>
          <p:nvPr/>
        </p:nvCxnSpPr>
        <p:spPr>
          <a:xfrm>
            <a:off x="6876376" y="2873352"/>
            <a:ext cx="606466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541" y="779722"/>
            <a:ext cx="3643669" cy="209363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072121" y="4152049"/>
            <a:ext cx="938103" cy="717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NGFW (Eventing Service, FMC)</a:t>
            </a:r>
          </a:p>
        </p:txBody>
      </p:sp>
      <p:cxnSp>
        <p:nvCxnSpPr>
          <p:cNvPr id="49" name="Straight Arrow Connector 48"/>
          <p:cNvCxnSpPr>
            <a:cxnSpLocks/>
            <a:stCxn id="30" idx="2"/>
            <a:endCxn id="48" idx="0"/>
          </p:cNvCxnSpPr>
          <p:nvPr/>
        </p:nvCxnSpPr>
        <p:spPr>
          <a:xfrm>
            <a:off x="6876376" y="2873352"/>
            <a:ext cx="1664797" cy="127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BB0E42D-6449-4F5A-914D-9EB1CADE1B3C}"/>
              </a:ext>
            </a:extLst>
          </p:cNvPr>
          <p:cNvGrpSpPr/>
          <p:nvPr/>
        </p:nvGrpSpPr>
        <p:grpSpPr>
          <a:xfrm>
            <a:off x="744279" y="1112535"/>
            <a:ext cx="1952732" cy="1450984"/>
            <a:chOff x="1474085" y="1112535"/>
            <a:chExt cx="1222926" cy="967168"/>
          </a:xfrm>
        </p:grpSpPr>
        <p:grpSp>
          <p:nvGrpSpPr>
            <p:cNvPr id="4" name="Group 3"/>
            <p:cNvGrpSpPr/>
            <p:nvPr/>
          </p:nvGrpSpPr>
          <p:grpSpPr>
            <a:xfrm>
              <a:off x="1605276" y="1212483"/>
              <a:ext cx="1091735" cy="867220"/>
              <a:chOff x="616373" y="1225740"/>
              <a:chExt cx="1876210" cy="149036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6373" y="1225740"/>
                <a:ext cx="1876210" cy="14903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00944" y="1226609"/>
                <a:ext cx="1420708" cy="352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00" b="1" dirty="0">
                    <a:solidFill>
                      <a:schemeClr val="lt1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脅威の情報源</a:t>
                </a:r>
                <a:endParaRPr lang="en-US" sz="1400" b="1" dirty="0">
                  <a:solidFill>
                    <a:schemeClr val="lt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68336" y="1477054"/>
              <a:ext cx="966617" cy="573396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474085" y="1112535"/>
              <a:ext cx="232794" cy="23279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867BAB1-D5A7-9144-ADE8-C1412B69B5C2}"/>
              </a:ext>
            </a:extLst>
          </p:cNvPr>
          <p:cNvSpPr txBox="1"/>
          <p:nvPr/>
        </p:nvSpPr>
        <p:spPr>
          <a:xfrm>
            <a:off x="978744" y="3434075"/>
            <a:ext cx="2560321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ja-JP" altLang="en-US" b="1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脅威インテリジェンスの参照</a:t>
            </a:r>
            <a:endParaRPr lang="en-US" altLang="ja-JP" b="1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どのような脅威情報が観測されましたか？</a:t>
            </a:r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(IP, Hash, URL, etc.)?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A407A7-9709-D94B-98F3-12528A046CE5}"/>
              </a:ext>
            </a:extLst>
          </p:cNvPr>
          <p:cNvSpPr txBox="1"/>
          <p:nvPr/>
        </p:nvSpPr>
        <p:spPr>
          <a:xfrm>
            <a:off x="4795520" y="3434075"/>
            <a:ext cx="3759200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en-US" sz="1100" b="1" dirty="0">
                <a:solidFill>
                  <a:srgbClr val="005073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脅威の調査</a:t>
            </a:r>
            <a:endParaRPr lang="en-US" altLang="ja-JP" sz="1100" b="1" dirty="0">
              <a:solidFill>
                <a:srgbClr val="005073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rgbClr val="005073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過去に脅威が観測されているか？</a:t>
            </a:r>
            <a:endParaRPr lang="en-US" altLang="ja-JP" sz="1100" dirty="0">
              <a:solidFill>
                <a:srgbClr val="005073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rgbClr val="005073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どのエンドポイントで観測されたのか？</a:t>
            </a:r>
            <a:endParaRPr lang="en-US" altLang="ja-JP" sz="1100" dirty="0">
              <a:solidFill>
                <a:srgbClr val="005073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7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endParaRPr lang="en-US" sz="3200" dirty="0">
              <a:latin typeface="CiscoSansTT ExtraLight" panose="020B0303020201020303" pitchFamily="34" charset="0"/>
              <a:ea typeface="ＭＳ Ｐゴシック" panose="020B0600070205080204" pitchFamily="34" charset="-128"/>
              <a:sym typeface="CiscoSansTT ExtraLight" panose="020B0303020201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EF34AECB-5CFF-43A5-8225-AA65C9A04F52}" type="datetime'Agenda'">
              <a:rPr lang="en-US" altLang="en-US"/>
              <a:pPr/>
              <a:t>Agenda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00514" y="542131"/>
            <a:ext cx="4443486" cy="405923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1. Cisco Threat Response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とは 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2.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デモンストレーション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3.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ハンティング・ワークフロー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4. </a:t>
            </a:r>
            <a:r>
              <a:rPr lang="ja-JP" altLang="en-US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ロードマップ</a:t>
            </a:r>
            <a:endParaRPr lang="en-US" altLang="ja-JP" sz="1800" dirty="0">
              <a:solidFill>
                <a:srgbClr val="FFC000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6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Single Corner Rectangle 36"/>
          <p:cNvSpPr/>
          <p:nvPr/>
        </p:nvSpPr>
        <p:spPr>
          <a:xfrm flipH="1" flipV="1">
            <a:off x="7160963" y="4307"/>
            <a:ext cx="1975412" cy="453789"/>
          </a:xfrm>
          <a:prstGeom prst="round1Rect">
            <a:avLst>
              <a:gd name="adj" fmla="val 3255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781" y="2260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1" y="2260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5" y="195973"/>
            <a:ext cx="9230109" cy="904224"/>
          </a:xfrm>
        </p:spPr>
        <p:txBody>
          <a:bodyPr/>
          <a:lstStyle/>
          <a:p>
            <a:r>
              <a:rPr lang="en-US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SBG </a:t>
            </a:r>
            <a:r>
              <a:rPr lang="ja-JP" altLang="en-US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統合ビジョン</a:t>
            </a:r>
            <a:r>
              <a:rPr lang="en-US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br>
              <a:rPr lang="en-US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en-US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– </a:t>
            </a:r>
            <a:r>
              <a:rPr lang="en-US" altLang="ja-JP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4</a:t>
            </a:r>
            <a:r>
              <a:rPr lang="ja-JP" altLang="en-US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つのフェーズのアプローチ </a:t>
            </a:r>
            <a:r>
              <a:rPr lang="en-US" altLang="ja-JP" sz="3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–</a:t>
            </a:r>
            <a:endParaRPr lang="en-US" sz="32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914" y="3141142"/>
            <a:ext cx="217433" cy="217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0221" y="4378729"/>
            <a:ext cx="210819" cy="210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6871" y="3733439"/>
            <a:ext cx="237518" cy="2375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438" y="4084425"/>
            <a:ext cx="200384" cy="2003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440" y="3445727"/>
            <a:ext cx="200383" cy="2003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39175" y="3074713"/>
            <a:ext cx="1514611" cy="157847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ja-JP" alt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シンプル化</a:t>
            </a:r>
            <a:endParaRPr lang="en-US" sz="1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リスクの低減</a:t>
            </a:r>
            <a:endParaRPr lang="en-US" sz="1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ビジネス強化</a:t>
            </a:r>
            <a:endParaRPr lang="en-US" sz="1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>
              <a:spcAft>
                <a:spcPts val="800"/>
              </a:spcAft>
            </a:pPr>
            <a:r>
              <a:rPr lang="en-US" altLang="ja-JP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TCO</a:t>
            </a:r>
            <a:r>
              <a:rPr lang="ja-JP" alt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の低減</a:t>
            </a:r>
            <a:endParaRPr lang="en-US" altLang="ja-JP" sz="1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サービス品質</a:t>
            </a:r>
            <a:endParaRPr lang="en-US" sz="1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143506" y="3619307"/>
            <a:ext cx="1559044" cy="4651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>
              <a:spcAft>
                <a:spcPts val="800"/>
              </a:spcAft>
            </a:pPr>
            <a:r>
              <a:rPr lang="ja-JP" alt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お客様での変化</a:t>
            </a:r>
            <a:endParaRPr lang="en-US" sz="1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3659" y="3125464"/>
            <a:ext cx="5976032" cy="1464085"/>
            <a:chOff x="1373121" y="2140748"/>
            <a:chExt cx="6134106" cy="1151878"/>
          </a:xfrm>
        </p:grpSpPr>
        <p:sp>
          <p:nvSpPr>
            <p:cNvPr id="49" name="Trapezoid 48"/>
            <p:cNvSpPr/>
            <p:nvPr/>
          </p:nvSpPr>
          <p:spPr>
            <a:xfrm rot="16200000">
              <a:off x="3864238" y="-350364"/>
              <a:ext cx="1151878" cy="6134101"/>
            </a:xfrm>
            <a:prstGeom prst="trapezoid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rot="16200000">
              <a:off x="4059173" y="-343200"/>
              <a:ext cx="762000" cy="6134103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51" name="Trapezoid 50"/>
            <p:cNvSpPr/>
            <p:nvPr/>
          </p:nvSpPr>
          <p:spPr>
            <a:xfrm rot="16200000">
              <a:off x="4309410" y="-345294"/>
              <a:ext cx="261528" cy="6134101"/>
            </a:xfrm>
            <a:prstGeom prst="trapezoid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7311225" y="2698095"/>
            <a:ext cx="0" cy="579265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5320318" y="2698095"/>
            <a:ext cx="0" cy="694980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1368943" y="2726798"/>
            <a:ext cx="2" cy="825357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3345691" y="2726798"/>
            <a:ext cx="0" cy="807891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48141" y="1508874"/>
            <a:ext cx="1441604" cy="1015231"/>
            <a:chOff x="1053354" y="1145548"/>
            <a:chExt cx="1441604" cy="1015231"/>
          </a:xfrm>
        </p:grpSpPr>
        <p:sp>
          <p:nvSpPr>
            <p:cNvPr id="3" name="Rectangle 2"/>
            <p:cNvSpPr/>
            <p:nvPr/>
          </p:nvSpPr>
          <p:spPr>
            <a:xfrm>
              <a:off x="1354737" y="1256554"/>
              <a:ext cx="1140221" cy="90422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従来製品での</a:t>
              </a:r>
              <a:br>
                <a:rPr lang="en-US" altLang="ja-JP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コントロール</a:t>
              </a:r>
              <a:endParaRPr lang="en-US" sz="1400" b="1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制御範囲での</a:t>
              </a:r>
              <a:br>
                <a:rPr lang="en-US" altLang="ja-JP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脅威検知</a:t>
              </a:r>
              <a:endParaRPr lang="en-US" sz="1100" b="1" i="1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53354" y="1145548"/>
              <a:ext cx="277320" cy="5538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599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95146" y="1508874"/>
            <a:ext cx="1877513" cy="1015231"/>
            <a:chOff x="2537248" y="1145548"/>
            <a:chExt cx="1877513" cy="1015231"/>
          </a:xfrm>
        </p:grpSpPr>
        <p:sp>
          <p:nvSpPr>
            <p:cNvPr id="38" name="Rectangle 37"/>
            <p:cNvSpPr/>
            <p:nvPr/>
          </p:nvSpPr>
          <p:spPr>
            <a:xfrm>
              <a:off x="2856786" y="1256554"/>
              <a:ext cx="1557975" cy="90422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統合された</a:t>
              </a:r>
              <a:br>
                <a:rPr lang="en-US" altLang="ja-JP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可視性</a:t>
              </a:r>
              <a:endParaRPr lang="en-US" sz="1400" b="1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統合された可視化と</a:t>
              </a:r>
              <a:br>
                <a:rPr lang="en-US" altLang="ja-JP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ドメイン間での相互検知</a:t>
              </a:r>
              <a:endParaRPr lang="en-US" sz="1100" b="1" i="1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37248" y="1145548"/>
              <a:ext cx="277248" cy="553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599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60405" y="1508874"/>
            <a:ext cx="1410674" cy="1015231"/>
            <a:chOff x="5476790" y="1145548"/>
            <a:chExt cx="1410674" cy="1015231"/>
          </a:xfrm>
        </p:grpSpPr>
        <p:sp>
          <p:nvSpPr>
            <p:cNvPr id="39" name="Rectangle 38"/>
            <p:cNvSpPr/>
            <p:nvPr/>
          </p:nvSpPr>
          <p:spPr>
            <a:xfrm>
              <a:off x="5778080" y="1256554"/>
              <a:ext cx="1109384" cy="90422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統合された</a:t>
              </a:r>
              <a:br>
                <a:rPr lang="en-US" altLang="ja-JP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修正措置</a:t>
              </a:r>
              <a:endParaRPr lang="en-US" sz="1400" b="1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共有ポリシーによるドメイン間でのブロック</a:t>
              </a:r>
              <a:endParaRPr lang="en-US" sz="1100" b="1" i="1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76790" y="1145548"/>
              <a:ext cx="277248" cy="553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599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8719" y="1508874"/>
            <a:ext cx="2593437" cy="1015231"/>
            <a:chOff x="6974829" y="1145548"/>
            <a:chExt cx="2593437" cy="1015231"/>
          </a:xfrm>
        </p:grpSpPr>
        <p:sp>
          <p:nvSpPr>
            <p:cNvPr id="34" name="Rectangle 33"/>
            <p:cNvSpPr/>
            <p:nvPr/>
          </p:nvSpPr>
          <p:spPr>
            <a:xfrm>
              <a:off x="7291536" y="1256554"/>
              <a:ext cx="2276730" cy="90422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ポリシー・ベースでの</a:t>
              </a:r>
              <a:br>
                <a:rPr lang="en-US" altLang="ja-JP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1400" b="1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自動的な修正措置</a:t>
              </a:r>
              <a:endParaRPr lang="en-US" altLang="ja-JP" sz="1400" b="1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ja-JP" altLang="en-US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一つのドメインで脅威検知した際に、</a:t>
              </a:r>
              <a:br>
                <a:rPr lang="en-US" altLang="ja-JP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1100" b="1" i="1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他のドメインも自動的に構成を変更</a:t>
              </a:r>
              <a:endParaRPr lang="en-US" sz="1100" b="1" i="1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74829" y="1145548"/>
              <a:ext cx="277248" cy="553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599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4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241937" y="1508874"/>
            <a:ext cx="2096307" cy="3080674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13554" y="160466"/>
            <a:ext cx="219075" cy="14128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2629" y="8342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chemeClr val="accent6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現在のフォーカス</a:t>
            </a:r>
            <a:endParaRPr lang="en-US" sz="1400" dirty="0">
              <a:solidFill>
                <a:schemeClr val="accent6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68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641" y="177565"/>
            <a:ext cx="6388766" cy="73183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Cisco</a:t>
            </a:r>
            <a:r>
              <a:rPr lang="ja-JP" altLang="en-US" sz="32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の統合セキュリティ・</a:t>
            </a:r>
            <a:br>
              <a:rPr lang="en-US" altLang="ja-JP" sz="32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32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アーキテクチャーの構成要素</a:t>
            </a:r>
            <a:endParaRPr lang="en-US" sz="32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69" name="Freeform 168"/>
          <p:cNvSpPr/>
          <p:nvPr/>
        </p:nvSpPr>
        <p:spPr>
          <a:xfrm flipV="1">
            <a:off x="1703507" y="1941690"/>
            <a:ext cx="1042471" cy="2076235"/>
          </a:xfrm>
          <a:custGeom>
            <a:avLst/>
            <a:gdLst>
              <a:gd name="connsiteX0" fmla="*/ 758 w 655422"/>
              <a:gd name="connsiteY0" fmla="*/ 2076235 h 2076235"/>
              <a:gd name="connsiteX1" fmla="*/ 655422 w 655422"/>
              <a:gd name="connsiteY1" fmla="*/ 1449420 h 2076235"/>
              <a:gd name="connsiteX2" fmla="*/ 651427 w 655422"/>
              <a:gd name="connsiteY2" fmla="*/ 1449420 h 2076235"/>
              <a:gd name="connsiteX3" fmla="*/ 504663 w 655422"/>
              <a:gd name="connsiteY3" fmla="*/ 1405495 h 2076235"/>
              <a:gd name="connsiteX4" fmla="*/ 759 w 655422"/>
              <a:gd name="connsiteY4" fmla="*/ 0 h 2076235"/>
              <a:gd name="connsiteX5" fmla="*/ 759 w 655422"/>
              <a:gd name="connsiteY5" fmla="*/ 1449420 h 2076235"/>
              <a:gd name="connsiteX6" fmla="*/ 758 w 655422"/>
              <a:gd name="connsiteY6" fmla="*/ 1449420 h 207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422" h="2076235">
                <a:moveTo>
                  <a:pt x="758" y="2076235"/>
                </a:moveTo>
                <a:cubicBezTo>
                  <a:pt x="73064" y="1770021"/>
                  <a:pt x="271831" y="1444350"/>
                  <a:pt x="655422" y="1449420"/>
                </a:cubicBezTo>
                <a:lnTo>
                  <a:pt x="651427" y="1449420"/>
                </a:lnTo>
                <a:lnTo>
                  <a:pt x="504663" y="1405495"/>
                </a:lnTo>
                <a:cubicBezTo>
                  <a:pt x="180293" y="1212564"/>
                  <a:pt x="-13742" y="431260"/>
                  <a:pt x="759" y="0"/>
                </a:cubicBezTo>
                <a:lnTo>
                  <a:pt x="759" y="1449420"/>
                </a:lnTo>
                <a:lnTo>
                  <a:pt x="758" y="14494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852406" y="2708115"/>
            <a:ext cx="2306540" cy="52569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       </a:t>
            </a:r>
            <a:r>
              <a:rPr lang="ja-JP" altLang="en-US" sz="105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エンリッチ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endParaRPr lang="en-US" sz="6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       </a:t>
            </a:r>
            <a:r>
              <a:rPr lang="ja-JP" altLang="en-US" sz="105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コンテキスト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64" name="Freeform 163"/>
          <p:cNvSpPr/>
          <p:nvPr/>
        </p:nvSpPr>
        <p:spPr>
          <a:xfrm flipV="1">
            <a:off x="429005" y="3267157"/>
            <a:ext cx="8229578" cy="1205371"/>
          </a:xfrm>
          <a:custGeom>
            <a:avLst/>
            <a:gdLst>
              <a:gd name="connsiteX0" fmla="*/ 0 w 7854151"/>
              <a:gd name="connsiteY0" fmla="*/ 0 h 847788"/>
              <a:gd name="connsiteX1" fmla="*/ 4499332 w 7854151"/>
              <a:gd name="connsiteY1" fmla="*/ 744842 h 847788"/>
              <a:gd name="connsiteX2" fmla="*/ 7854151 w 7854151"/>
              <a:gd name="connsiteY2" fmla="*/ 847788 h 847788"/>
              <a:gd name="connsiteX0" fmla="*/ 0 w 7854151"/>
              <a:gd name="connsiteY0" fmla="*/ 0 h 847788"/>
              <a:gd name="connsiteX1" fmla="*/ 4505388 w 7854151"/>
              <a:gd name="connsiteY1" fmla="*/ 732731 h 847788"/>
              <a:gd name="connsiteX2" fmla="*/ 7854151 w 7854151"/>
              <a:gd name="connsiteY2" fmla="*/ 847788 h 847788"/>
              <a:gd name="connsiteX0" fmla="*/ 0 w 7854151"/>
              <a:gd name="connsiteY0" fmla="*/ 0 h 847788"/>
              <a:gd name="connsiteX1" fmla="*/ 4505388 w 7854151"/>
              <a:gd name="connsiteY1" fmla="*/ 732731 h 847788"/>
              <a:gd name="connsiteX2" fmla="*/ 7854151 w 7854151"/>
              <a:gd name="connsiteY2" fmla="*/ 847788 h 847788"/>
              <a:gd name="connsiteX0" fmla="*/ 0 w 7854151"/>
              <a:gd name="connsiteY0" fmla="*/ 0 h 847788"/>
              <a:gd name="connsiteX1" fmla="*/ 4505388 w 7854151"/>
              <a:gd name="connsiteY1" fmla="*/ 732731 h 847788"/>
              <a:gd name="connsiteX2" fmla="*/ 7854151 w 7854151"/>
              <a:gd name="connsiteY2" fmla="*/ 847788 h 847788"/>
              <a:gd name="connsiteX0" fmla="*/ 0 w 7854151"/>
              <a:gd name="connsiteY0" fmla="*/ 0 h 862042"/>
              <a:gd name="connsiteX1" fmla="*/ 4505388 w 7854151"/>
              <a:gd name="connsiteY1" fmla="*/ 732731 h 862042"/>
              <a:gd name="connsiteX2" fmla="*/ 7854151 w 7854151"/>
              <a:gd name="connsiteY2" fmla="*/ 847788 h 862042"/>
              <a:gd name="connsiteX0" fmla="*/ 0 w 7854151"/>
              <a:gd name="connsiteY0" fmla="*/ 0 h 859493"/>
              <a:gd name="connsiteX1" fmla="*/ 4505388 w 7854151"/>
              <a:gd name="connsiteY1" fmla="*/ 732731 h 859493"/>
              <a:gd name="connsiteX2" fmla="*/ 7854151 w 7854151"/>
              <a:gd name="connsiteY2" fmla="*/ 847788 h 859493"/>
              <a:gd name="connsiteX0" fmla="*/ 0 w 7854151"/>
              <a:gd name="connsiteY0" fmla="*/ 0 h 847788"/>
              <a:gd name="connsiteX1" fmla="*/ 3693934 w 7854151"/>
              <a:gd name="connsiteY1" fmla="*/ 684286 h 847788"/>
              <a:gd name="connsiteX2" fmla="*/ 7854151 w 7854151"/>
              <a:gd name="connsiteY2" fmla="*/ 847788 h 847788"/>
              <a:gd name="connsiteX0" fmla="*/ 0 w 7854151"/>
              <a:gd name="connsiteY0" fmla="*/ 147 h 847935"/>
              <a:gd name="connsiteX1" fmla="*/ 3693934 w 7854151"/>
              <a:gd name="connsiteY1" fmla="*/ 684433 h 847935"/>
              <a:gd name="connsiteX2" fmla="*/ 7854151 w 7854151"/>
              <a:gd name="connsiteY2" fmla="*/ 847935 h 847935"/>
              <a:gd name="connsiteX0" fmla="*/ 0 w 7127475"/>
              <a:gd name="connsiteY0" fmla="*/ 135 h 811589"/>
              <a:gd name="connsiteX1" fmla="*/ 3693934 w 7127475"/>
              <a:gd name="connsiteY1" fmla="*/ 684421 h 811589"/>
              <a:gd name="connsiteX2" fmla="*/ 7127475 w 7127475"/>
              <a:gd name="connsiteY2" fmla="*/ 811589 h 811589"/>
              <a:gd name="connsiteX0" fmla="*/ 0 w 7842040"/>
              <a:gd name="connsiteY0" fmla="*/ 136 h 860035"/>
              <a:gd name="connsiteX1" fmla="*/ 3693934 w 7842040"/>
              <a:gd name="connsiteY1" fmla="*/ 684422 h 860035"/>
              <a:gd name="connsiteX2" fmla="*/ 7842040 w 7842040"/>
              <a:gd name="connsiteY2" fmla="*/ 860035 h 860035"/>
              <a:gd name="connsiteX0" fmla="*/ 0 w 7842040"/>
              <a:gd name="connsiteY0" fmla="*/ 132 h 860031"/>
              <a:gd name="connsiteX1" fmla="*/ 3693934 w 7842040"/>
              <a:gd name="connsiteY1" fmla="*/ 684418 h 860031"/>
              <a:gd name="connsiteX2" fmla="*/ 7842040 w 7842040"/>
              <a:gd name="connsiteY2" fmla="*/ 860031 h 860031"/>
              <a:gd name="connsiteX0" fmla="*/ 0 w 7866263"/>
              <a:gd name="connsiteY0" fmla="*/ 135 h 823700"/>
              <a:gd name="connsiteX1" fmla="*/ 3693934 w 7866263"/>
              <a:gd name="connsiteY1" fmla="*/ 684421 h 823700"/>
              <a:gd name="connsiteX2" fmla="*/ 7866263 w 7866263"/>
              <a:gd name="connsiteY2" fmla="*/ 823700 h 823700"/>
              <a:gd name="connsiteX0" fmla="*/ 0 w 7854152"/>
              <a:gd name="connsiteY0" fmla="*/ 135 h 811589"/>
              <a:gd name="connsiteX1" fmla="*/ 3693934 w 7854152"/>
              <a:gd name="connsiteY1" fmla="*/ 684421 h 811589"/>
              <a:gd name="connsiteX2" fmla="*/ 7854152 w 7854152"/>
              <a:gd name="connsiteY2" fmla="*/ 811589 h 811589"/>
              <a:gd name="connsiteX0" fmla="*/ 0 w 7854152"/>
              <a:gd name="connsiteY0" fmla="*/ 137 h 811736"/>
              <a:gd name="connsiteX1" fmla="*/ 3693934 w 7854152"/>
              <a:gd name="connsiteY1" fmla="*/ 684423 h 811736"/>
              <a:gd name="connsiteX2" fmla="*/ 7854152 w 7854152"/>
              <a:gd name="connsiteY2" fmla="*/ 811591 h 811736"/>
              <a:gd name="connsiteX0" fmla="*/ 222682 w 8076834"/>
              <a:gd name="connsiteY0" fmla="*/ 38465 h 850064"/>
              <a:gd name="connsiteX1" fmla="*/ 289295 w 8076834"/>
              <a:gd name="connsiteY1" fmla="*/ 54537 h 850064"/>
              <a:gd name="connsiteX2" fmla="*/ 3916616 w 8076834"/>
              <a:gd name="connsiteY2" fmla="*/ 722751 h 850064"/>
              <a:gd name="connsiteX3" fmla="*/ 8076834 w 8076834"/>
              <a:gd name="connsiteY3" fmla="*/ 849919 h 850064"/>
              <a:gd name="connsiteX0" fmla="*/ 0 w 7787539"/>
              <a:gd name="connsiteY0" fmla="*/ 0 h 795527"/>
              <a:gd name="connsiteX1" fmla="*/ 3627321 w 7787539"/>
              <a:gd name="connsiteY1" fmla="*/ 668214 h 795527"/>
              <a:gd name="connsiteX2" fmla="*/ 7787539 w 7787539"/>
              <a:gd name="connsiteY2" fmla="*/ 795382 h 795527"/>
              <a:gd name="connsiteX0" fmla="*/ 0 w 7787539"/>
              <a:gd name="connsiteY0" fmla="*/ 0 h 795527"/>
              <a:gd name="connsiteX1" fmla="*/ 3627321 w 7787539"/>
              <a:gd name="connsiteY1" fmla="*/ 668214 h 795527"/>
              <a:gd name="connsiteX2" fmla="*/ 7787539 w 7787539"/>
              <a:gd name="connsiteY2" fmla="*/ 795382 h 795527"/>
              <a:gd name="connsiteX0" fmla="*/ 0 w 7787539"/>
              <a:gd name="connsiteY0" fmla="*/ 0 h 797801"/>
              <a:gd name="connsiteX1" fmla="*/ 3627321 w 7787539"/>
              <a:gd name="connsiteY1" fmla="*/ 668214 h 797801"/>
              <a:gd name="connsiteX2" fmla="*/ 7787539 w 7787539"/>
              <a:gd name="connsiteY2" fmla="*/ 795382 h 797801"/>
              <a:gd name="connsiteX0" fmla="*/ 0 w 7787539"/>
              <a:gd name="connsiteY0" fmla="*/ 0 h 643551"/>
              <a:gd name="connsiteX1" fmla="*/ 3627321 w 7787539"/>
              <a:gd name="connsiteY1" fmla="*/ 516382 h 643551"/>
              <a:gd name="connsiteX2" fmla="*/ 7787539 w 7787539"/>
              <a:gd name="connsiteY2" fmla="*/ 643550 h 643551"/>
              <a:gd name="connsiteX0" fmla="*/ 0 w 7787539"/>
              <a:gd name="connsiteY0" fmla="*/ 0 h 643550"/>
              <a:gd name="connsiteX1" fmla="*/ 3627321 w 7787539"/>
              <a:gd name="connsiteY1" fmla="*/ 516382 h 643550"/>
              <a:gd name="connsiteX2" fmla="*/ 7787539 w 7787539"/>
              <a:gd name="connsiteY2" fmla="*/ 643550 h 643550"/>
              <a:gd name="connsiteX0" fmla="*/ 0 w 7787539"/>
              <a:gd name="connsiteY0" fmla="*/ 0 h 654513"/>
              <a:gd name="connsiteX1" fmla="*/ 3627321 w 7787539"/>
              <a:gd name="connsiteY1" fmla="*/ 516382 h 654513"/>
              <a:gd name="connsiteX2" fmla="*/ 6984053 w 7787539"/>
              <a:gd name="connsiteY2" fmla="*/ 645509 h 654513"/>
              <a:gd name="connsiteX3" fmla="*/ 7787539 w 7787539"/>
              <a:gd name="connsiteY3" fmla="*/ 643550 h 654513"/>
              <a:gd name="connsiteX0" fmla="*/ 0 w 7787539"/>
              <a:gd name="connsiteY0" fmla="*/ 0 h 654513"/>
              <a:gd name="connsiteX1" fmla="*/ 3627321 w 7787539"/>
              <a:gd name="connsiteY1" fmla="*/ 516382 h 654513"/>
              <a:gd name="connsiteX2" fmla="*/ 6984053 w 7787539"/>
              <a:gd name="connsiteY2" fmla="*/ 645509 h 654513"/>
              <a:gd name="connsiteX3" fmla="*/ 7787539 w 7787539"/>
              <a:gd name="connsiteY3" fmla="*/ 643550 h 654513"/>
              <a:gd name="connsiteX0" fmla="*/ 0 w 7787539"/>
              <a:gd name="connsiteY0" fmla="*/ 0 h 654513"/>
              <a:gd name="connsiteX1" fmla="*/ 3585286 w 7787539"/>
              <a:gd name="connsiteY1" fmla="*/ 478425 h 654513"/>
              <a:gd name="connsiteX2" fmla="*/ 6984053 w 7787539"/>
              <a:gd name="connsiteY2" fmla="*/ 645509 h 654513"/>
              <a:gd name="connsiteX3" fmla="*/ 7787539 w 7787539"/>
              <a:gd name="connsiteY3" fmla="*/ 643550 h 654513"/>
              <a:gd name="connsiteX0" fmla="*/ 0 w 7787539"/>
              <a:gd name="connsiteY0" fmla="*/ 0 h 682037"/>
              <a:gd name="connsiteX1" fmla="*/ 3585286 w 7787539"/>
              <a:gd name="connsiteY1" fmla="*/ 478425 h 682037"/>
              <a:gd name="connsiteX2" fmla="*/ 6990059 w 7787539"/>
              <a:gd name="connsiteY2" fmla="*/ 677141 h 682037"/>
              <a:gd name="connsiteX3" fmla="*/ 7787539 w 7787539"/>
              <a:gd name="connsiteY3" fmla="*/ 643550 h 682037"/>
              <a:gd name="connsiteX0" fmla="*/ 0 w 6990059"/>
              <a:gd name="connsiteY0" fmla="*/ 0 h 677140"/>
              <a:gd name="connsiteX1" fmla="*/ 3585286 w 6990059"/>
              <a:gd name="connsiteY1" fmla="*/ 478425 h 677140"/>
              <a:gd name="connsiteX2" fmla="*/ 6990059 w 6990059"/>
              <a:gd name="connsiteY2" fmla="*/ 677141 h 67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0059" h="677140">
                <a:moveTo>
                  <a:pt x="0" y="0"/>
                </a:moveTo>
                <a:cubicBezTo>
                  <a:pt x="542685" y="106098"/>
                  <a:pt x="2420276" y="365568"/>
                  <a:pt x="3585286" y="478425"/>
                </a:cubicBezTo>
                <a:cubicBezTo>
                  <a:pt x="4750296" y="591282"/>
                  <a:pt x="6296689" y="655946"/>
                  <a:pt x="6990059" y="677141"/>
                </a:cubicBezTo>
              </a:path>
            </a:pathLst>
          </a:cu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429003" y="1447366"/>
            <a:ext cx="8229579" cy="1260750"/>
          </a:xfrm>
          <a:custGeom>
            <a:avLst/>
            <a:gdLst>
              <a:gd name="connsiteX0" fmla="*/ 0 w 7854151"/>
              <a:gd name="connsiteY0" fmla="*/ 0 h 847788"/>
              <a:gd name="connsiteX1" fmla="*/ 4499332 w 7854151"/>
              <a:gd name="connsiteY1" fmla="*/ 744842 h 847788"/>
              <a:gd name="connsiteX2" fmla="*/ 7854151 w 7854151"/>
              <a:gd name="connsiteY2" fmla="*/ 847788 h 847788"/>
              <a:gd name="connsiteX0" fmla="*/ 0 w 7854151"/>
              <a:gd name="connsiteY0" fmla="*/ 0 h 847788"/>
              <a:gd name="connsiteX1" fmla="*/ 4505388 w 7854151"/>
              <a:gd name="connsiteY1" fmla="*/ 732731 h 847788"/>
              <a:gd name="connsiteX2" fmla="*/ 7854151 w 7854151"/>
              <a:gd name="connsiteY2" fmla="*/ 847788 h 847788"/>
              <a:gd name="connsiteX0" fmla="*/ 0 w 7854151"/>
              <a:gd name="connsiteY0" fmla="*/ 0 h 847788"/>
              <a:gd name="connsiteX1" fmla="*/ 4505388 w 7854151"/>
              <a:gd name="connsiteY1" fmla="*/ 732731 h 847788"/>
              <a:gd name="connsiteX2" fmla="*/ 7854151 w 7854151"/>
              <a:gd name="connsiteY2" fmla="*/ 847788 h 847788"/>
              <a:gd name="connsiteX0" fmla="*/ 0 w 7854151"/>
              <a:gd name="connsiteY0" fmla="*/ 0 h 847788"/>
              <a:gd name="connsiteX1" fmla="*/ 4505388 w 7854151"/>
              <a:gd name="connsiteY1" fmla="*/ 732731 h 847788"/>
              <a:gd name="connsiteX2" fmla="*/ 7854151 w 7854151"/>
              <a:gd name="connsiteY2" fmla="*/ 847788 h 847788"/>
              <a:gd name="connsiteX0" fmla="*/ 0 w 7854151"/>
              <a:gd name="connsiteY0" fmla="*/ 0 h 862042"/>
              <a:gd name="connsiteX1" fmla="*/ 4505388 w 7854151"/>
              <a:gd name="connsiteY1" fmla="*/ 732731 h 862042"/>
              <a:gd name="connsiteX2" fmla="*/ 7854151 w 7854151"/>
              <a:gd name="connsiteY2" fmla="*/ 847788 h 862042"/>
              <a:gd name="connsiteX0" fmla="*/ 0 w 7854151"/>
              <a:gd name="connsiteY0" fmla="*/ 0 h 859493"/>
              <a:gd name="connsiteX1" fmla="*/ 4505388 w 7854151"/>
              <a:gd name="connsiteY1" fmla="*/ 732731 h 859493"/>
              <a:gd name="connsiteX2" fmla="*/ 7854151 w 7854151"/>
              <a:gd name="connsiteY2" fmla="*/ 847788 h 859493"/>
              <a:gd name="connsiteX0" fmla="*/ 0 w 7854151"/>
              <a:gd name="connsiteY0" fmla="*/ 0 h 847788"/>
              <a:gd name="connsiteX1" fmla="*/ 3693934 w 7854151"/>
              <a:gd name="connsiteY1" fmla="*/ 684286 h 847788"/>
              <a:gd name="connsiteX2" fmla="*/ 7854151 w 7854151"/>
              <a:gd name="connsiteY2" fmla="*/ 847788 h 847788"/>
              <a:gd name="connsiteX0" fmla="*/ 0 w 7854151"/>
              <a:gd name="connsiteY0" fmla="*/ 147 h 847935"/>
              <a:gd name="connsiteX1" fmla="*/ 3693934 w 7854151"/>
              <a:gd name="connsiteY1" fmla="*/ 684433 h 847935"/>
              <a:gd name="connsiteX2" fmla="*/ 7854151 w 7854151"/>
              <a:gd name="connsiteY2" fmla="*/ 847935 h 847935"/>
              <a:gd name="connsiteX0" fmla="*/ 0 w 7127475"/>
              <a:gd name="connsiteY0" fmla="*/ 135 h 811589"/>
              <a:gd name="connsiteX1" fmla="*/ 3693934 w 7127475"/>
              <a:gd name="connsiteY1" fmla="*/ 684421 h 811589"/>
              <a:gd name="connsiteX2" fmla="*/ 7127475 w 7127475"/>
              <a:gd name="connsiteY2" fmla="*/ 811589 h 811589"/>
              <a:gd name="connsiteX0" fmla="*/ 0 w 7842040"/>
              <a:gd name="connsiteY0" fmla="*/ 136 h 860035"/>
              <a:gd name="connsiteX1" fmla="*/ 3693934 w 7842040"/>
              <a:gd name="connsiteY1" fmla="*/ 684422 h 860035"/>
              <a:gd name="connsiteX2" fmla="*/ 7842040 w 7842040"/>
              <a:gd name="connsiteY2" fmla="*/ 860035 h 860035"/>
              <a:gd name="connsiteX0" fmla="*/ 0 w 7842040"/>
              <a:gd name="connsiteY0" fmla="*/ 132 h 860031"/>
              <a:gd name="connsiteX1" fmla="*/ 3693934 w 7842040"/>
              <a:gd name="connsiteY1" fmla="*/ 684418 h 860031"/>
              <a:gd name="connsiteX2" fmla="*/ 7842040 w 7842040"/>
              <a:gd name="connsiteY2" fmla="*/ 860031 h 860031"/>
              <a:gd name="connsiteX0" fmla="*/ 0 w 7866263"/>
              <a:gd name="connsiteY0" fmla="*/ 135 h 823700"/>
              <a:gd name="connsiteX1" fmla="*/ 3693934 w 7866263"/>
              <a:gd name="connsiteY1" fmla="*/ 684421 h 823700"/>
              <a:gd name="connsiteX2" fmla="*/ 7866263 w 7866263"/>
              <a:gd name="connsiteY2" fmla="*/ 823700 h 823700"/>
              <a:gd name="connsiteX0" fmla="*/ 0 w 7854152"/>
              <a:gd name="connsiteY0" fmla="*/ 135 h 811589"/>
              <a:gd name="connsiteX1" fmla="*/ 3693934 w 7854152"/>
              <a:gd name="connsiteY1" fmla="*/ 684421 h 811589"/>
              <a:gd name="connsiteX2" fmla="*/ 7854152 w 7854152"/>
              <a:gd name="connsiteY2" fmla="*/ 811589 h 811589"/>
              <a:gd name="connsiteX0" fmla="*/ 0 w 7854152"/>
              <a:gd name="connsiteY0" fmla="*/ 137 h 811736"/>
              <a:gd name="connsiteX1" fmla="*/ 3693934 w 7854152"/>
              <a:gd name="connsiteY1" fmla="*/ 684423 h 811736"/>
              <a:gd name="connsiteX2" fmla="*/ 7854152 w 7854152"/>
              <a:gd name="connsiteY2" fmla="*/ 811591 h 811736"/>
              <a:gd name="connsiteX0" fmla="*/ 222682 w 8076834"/>
              <a:gd name="connsiteY0" fmla="*/ 38465 h 850064"/>
              <a:gd name="connsiteX1" fmla="*/ 289295 w 8076834"/>
              <a:gd name="connsiteY1" fmla="*/ 54537 h 850064"/>
              <a:gd name="connsiteX2" fmla="*/ 3916616 w 8076834"/>
              <a:gd name="connsiteY2" fmla="*/ 722751 h 850064"/>
              <a:gd name="connsiteX3" fmla="*/ 8076834 w 8076834"/>
              <a:gd name="connsiteY3" fmla="*/ 849919 h 850064"/>
              <a:gd name="connsiteX0" fmla="*/ 0 w 7787539"/>
              <a:gd name="connsiteY0" fmla="*/ 0 h 795527"/>
              <a:gd name="connsiteX1" fmla="*/ 3627321 w 7787539"/>
              <a:gd name="connsiteY1" fmla="*/ 668214 h 795527"/>
              <a:gd name="connsiteX2" fmla="*/ 7787539 w 7787539"/>
              <a:gd name="connsiteY2" fmla="*/ 795382 h 795527"/>
              <a:gd name="connsiteX0" fmla="*/ 0 w 7787539"/>
              <a:gd name="connsiteY0" fmla="*/ 0 h 795527"/>
              <a:gd name="connsiteX1" fmla="*/ 3627321 w 7787539"/>
              <a:gd name="connsiteY1" fmla="*/ 668214 h 795527"/>
              <a:gd name="connsiteX2" fmla="*/ 7787539 w 7787539"/>
              <a:gd name="connsiteY2" fmla="*/ 795382 h 795527"/>
              <a:gd name="connsiteX0" fmla="*/ 0 w 7787539"/>
              <a:gd name="connsiteY0" fmla="*/ 0 h 797801"/>
              <a:gd name="connsiteX1" fmla="*/ 3627321 w 7787539"/>
              <a:gd name="connsiteY1" fmla="*/ 668214 h 797801"/>
              <a:gd name="connsiteX2" fmla="*/ 7787539 w 7787539"/>
              <a:gd name="connsiteY2" fmla="*/ 795382 h 797801"/>
              <a:gd name="connsiteX0" fmla="*/ 0 w 7787539"/>
              <a:gd name="connsiteY0" fmla="*/ 0 h 643551"/>
              <a:gd name="connsiteX1" fmla="*/ 3627321 w 7787539"/>
              <a:gd name="connsiteY1" fmla="*/ 516382 h 643551"/>
              <a:gd name="connsiteX2" fmla="*/ 7787539 w 7787539"/>
              <a:gd name="connsiteY2" fmla="*/ 643550 h 643551"/>
              <a:gd name="connsiteX0" fmla="*/ 0 w 7787539"/>
              <a:gd name="connsiteY0" fmla="*/ 0 h 643550"/>
              <a:gd name="connsiteX1" fmla="*/ 3627321 w 7787539"/>
              <a:gd name="connsiteY1" fmla="*/ 516382 h 643550"/>
              <a:gd name="connsiteX2" fmla="*/ 7787539 w 7787539"/>
              <a:gd name="connsiteY2" fmla="*/ 643550 h 643550"/>
              <a:gd name="connsiteX0" fmla="*/ 0 w 7787539"/>
              <a:gd name="connsiteY0" fmla="*/ 0 h 654513"/>
              <a:gd name="connsiteX1" fmla="*/ 3627321 w 7787539"/>
              <a:gd name="connsiteY1" fmla="*/ 516382 h 654513"/>
              <a:gd name="connsiteX2" fmla="*/ 6984053 w 7787539"/>
              <a:gd name="connsiteY2" fmla="*/ 645509 h 654513"/>
              <a:gd name="connsiteX3" fmla="*/ 7787539 w 7787539"/>
              <a:gd name="connsiteY3" fmla="*/ 643550 h 654513"/>
              <a:gd name="connsiteX0" fmla="*/ 0 w 7787539"/>
              <a:gd name="connsiteY0" fmla="*/ 0 h 654513"/>
              <a:gd name="connsiteX1" fmla="*/ 3627321 w 7787539"/>
              <a:gd name="connsiteY1" fmla="*/ 516382 h 654513"/>
              <a:gd name="connsiteX2" fmla="*/ 6984053 w 7787539"/>
              <a:gd name="connsiteY2" fmla="*/ 645509 h 654513"/>
              <a:gd name="connsiteX3" fmla="*/ 7787539 w 7787539"/>
              <a:gd name="connsiteY3" fmla="*/ 643550 h 654513"/>
              <a:gd name="connsiteX0" fmla="*/ 0 w 7787539"/>
              <a:gd name="connsiteY0" fmla="*/ 0 h 654513"/>
              <a:gd name="connsiteX1" fmla="*/ 3585286 w 7787539"/>
              <a:gd name="connsiteY1" fmla="*/ 478425 h 654513"/>
              <a:gd name="connsiteX2" fmla="*/ 6984053 w 7787539"/>
              <a:gd name="connsiteY2" fmla="*/ 645509 h 654513"/>
              <a:gd name="connsiteX3" fmla="*/ 7787539 w 7787539"/>
              <a:gd name="connsiteY3" fmla="*/ 643550 h 654513"/>
              <a:gd name="connsiteX0" fmla="*/ 0 w 7787539"/>
              <a:gd name="connsiteY0" fmla="*/ 0 h 682037"/>
              <a:gd name="connsiteX1" fmla="*/ 3585286 w 7787539"/>
              <a:gd name="connsiteY1" fmla="*/ 478425 h 682037"/>
              <a:gd name="connsiteX2" fmla="*/ 6990059 w 7787539"/>
              <a:gd name="connsiteY2" fmla="*/ 677141 h 682037"/>
              <a:gd name="connsiteX3" fmla="*/ 7787539 w 7787539"/>
              <a:gd name="connsiteY3" fmla="*/ 643550 h 682037"/>
              <a:gd name="connsiteX0" fmla="*/ 0 w 6990059"/>
              <a:gd name="connsiteY0" fmla="*/ 0 h 677140"/>
              <a:gd name="connsiteX1" fmla="*/ 3585286 w 6990059"/>
              <a:gd name="connsiteY1" fmla="*/ 478425 h 677140"/>
              <a:gd name="connsiteX2" fmla="*/ 6990059 w 6990059"/>
              <a:gd name="connsiteY2" fmla="*/ 677141 h 67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0059" h="677140">
                <a:moveTo>
                  <a:pt x="0" y="0"/>
                </a:moveTo>
                <a:cubicBezTo>
                  <a:pt x="542685" y="106098"/>
                  <a:pt x="2420276" y="365568"/>
                  <a:pt x="3585286" y="478425"/>
                </a:cubicBezTo>
                <a:cubicBezTo>
                  <a:pt x="4750296" y="591282"/>
                  <a:pt x="6296689" y="655946"/>
                  <a:pt x="6990059" y="677141"/>
                </a:cubicBezTo>
              </a:path>
            </a:pathLst>
          </a:cu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326081" y="1503922"/>
            <a:ext cx="2124" cy="3353086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6760173" y="1517515"/>
            <a:ext cx="1516" cy="3339493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5078432" y="2825521"/>
            <a:ext cx="1025711" cy="29109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可視性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5064880" y="1624238"/>
            <a:ext cx="1582252" cy="42408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ja-JP" altLang="en-US" sz="9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インテリジェンス</a:t>
            </a:r>
            <a:br>
              <a:rPr lang="en-US" altLang="ja-JP" sz="9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9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コンテキスト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(Cisco + Third-party)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13159" y="4564275"/>
            <a:ext cx="3086418" cy="3659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b="1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検知</a:t>
            </a:r>
            <a:endParaRPr lang="en-US" sz="2400" b="1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3401198" y="4565771"/>
            <a:ext cx="3516675" cy="35062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調査</a:t>
            </a:r>
            <a:endParaRPr lang="en-US" sz="2400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0" name="Chevron 59"/>
          <p:cNvSpPr/>
          <p:nvPr/>
        </p:nvSpPr>
        <p:spPr>
          <a:xfrm>
            <a:off x="6851208" y="4567396"/>
            <a:ext cx="1958244" cy="34899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修正措置</a:t>
            </a:r>
            <a:endParaRPr lang="en-US" sz="2400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139565" y="2825522"/>
            <a:ext cx="1391085" cy="29109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ポリシー変更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2258066" y="2333313"/>
            <a:ext cx="921676" cy="37480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脅威分析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cxnSp>
        <p:nvCxnSpPr>
          <p:cNvPr id="98" name="Straight Arrow Connector 97"/>
          <p:cNvCxnSpPr>
            <a:cxnSpLocks/>
            <a:endCxn id="154" idx="2"/>
          </p:cNvCxnSpPr>
          <p:nvPr/>
        </p:nvCxnSpPr>
        <p:spPr>
          <a:xfrm flipV="1">
            <a:off x="5851735" y="2048321"/>
            <a:ext cx="4271" cy="677083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cxnSpLocks/>
            <a:endCxn id="147" idx="0"/>
          </p:cNvCxnSpPr>
          <p:nvPr/>
        </p:nvCxnSpPr>
        <p:spPr>
          <a:xfrm>
            <a:off x="5591051" y="2064190"/>
            <a:ext cx="237" cy="76133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 167"/>
          <p:cNvSpPr/>
          <p:nvPr/>
        </p:nvSpPr>
        <p:spPr>
          <a:xfrm>
            <a:off x="1685749" y="1966896"/>
            <a:ext cx="1042471" cy="2076235"/>
          </a:xfrm>
          <a:custGeom>
            <a:avLst/>
            <a:gdLst>
              <a:gd name="connsiteX0" fmla="*/ 759 w 655422"/>
              <a:gd name="connsiteY0" fmla="*/ 0 h 2076235"/>
              <a:gd name="connsiteX1" fmla="*/ 504663 w 655422"/>
              <a:gd name="connsiteY1" fmla="*/ 1405495 h 2076235"/>
              <a:gd name="connsiteX2" fmla="*/ 651427 w 655422"/>
              <a:gd name="connsiteY2" fmla="*/ 1449420 h 2076235"/>
              <a:gd name="connsiteX3" fmla="*/ 655422 w 655422"/>
              <a:gd name="connsiteY3" fmla="*/ 1449420 h 2076235"/>
              <a:gd name="connsiteX4" fmla="*/ 758 w 655422"/>
              <a:gd name="connsiteY4" fmla="*/ 2076235 h 2076235"/>
              <a:gd name="connsiteX5" fmla="*/ 758 w 655422"/>
              <a:gd name="connsiteY5" fmla="*/ 1449420 h 2076235"/>
              <a:gd name="connsiteX6" fmla="*/ 759 w 655422"/>
              <a:gd name="connsiteY6" fmla="*/ 1449420 h 207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422" h="2076235">
                <a:moveTo>
                  <a:pt x="759" y="0"/>
                </a:moveTo>
                <a:cubicBezTo>
                  <a:pt x="-13742" y="431260"/>
                  <a:pt x="180293" y="1212564"/>
                  <a:pt x="504663" y="1405495"/>
                </a:cubicBezTo>
                <a:lnTo>
                  <a:pt x="651427" y="1449420"/>
                </a:lnTo>
                <a:lnTo>
                  <a:pt x="655422" y="1449420"/>
                </a:lnTo>
                <a:cubicBezTo>
                  <a:pt x="271831" y="1444350"/>
                  <a:pt x="73064" y="1770021"/>
                  <a:pt x="758" y="2076235"/>
                </a:cubicBezTo>
                <a:lnTo>
                  <a:pt x="758" y="1449420"/>
                </a:lnTo>
                <a:lnTo>
                  <a:pt x="759" y="14494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258065" y="3230381"/>
            <a:ext cx="914070" cy="37767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挙動分析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9005" y="1828799"/>
            <a:ext cx="1293362" cy="2286000"/>
          </a:xfrm>
          <a:prstGeom prst="roundRect">
            <a:avLst>
              <a:gd name="adj" fmla="val 2027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0991" y="1879827"/>
            <a:ext cx="913565" cy="38282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Endpoint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files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67415" y="2785677"/>
            <a:ext cx="913130" cy="38047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Internet requests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67415" y="3230381"/>
            <a:ext cx="913130" cy="38282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Web </a:t>
            </a:r>
          </a:p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activity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60955" y="3681973"/>
            <a:ext cx="913130" cy="38282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Email messages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67359" y="2333313"/>
            <a:ext cx="912445" cy="38282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Network </a:t>
            </a:r>
          </a:p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traffic</a:t>
            </a:r>
          </a:p>
        </p:txBody>
      </p:sp>
      <p:cxnSp>
        <p:nvCxnSpPr>
          <p:cNvPr id="173" name="Straight Arrow Connector 172"/>
          <p:cNvCxnSpPr>
            <a:cxnSpLocks/>
            <a:stCxn id="146" idx="1"/>
            <a:endCxn id="152" idx="3"/>
          </p:cNvCxnSpPr>
          <p:nvPr/>
        </p:nvCxnSpPr>
        <p:spPr>
          <a:xfrm rot="10800000">
            <a:off x="3179742" y="2520716"/>
            <a:ext cx="672664" cy="45024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  <a:stCxn id="146" idx="1"/>
            <a:endCxn id="145" idx="3"/>
          </p:cNvCxnSpPr>
          <p:nvPr/>
        </p:nvCxnSpPr>
        <p:spPr>
          <a:xfrm rot="10800000" flipV="1">
            <a:off x="3172136" y="2970961"/>
            <a:ext cx="680271" cy="44825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2"/>
          <p:cNvCxnSpPr>
            <a:cxnSpLocks/>
            <a:stCxn id="146" idx="1"/>
            <a:endCxn id="134" idx="3"/>
          </p:cNvCxnSpPr>
          <p:nvPr/>
        </p:nvCxnSpPr>
        <p:spPr>
          <a:xfrm rot="10800000">
            <a:off x="1674556" y="2071240"/>
            <a:ext cx="2177850" cy="899723"/>
          </a:xfrm>
          <a:prstGeom prst="bentConnector3">
            <a:avLst>
              <a:gd name="adj1" fmla="val 9064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2"/>
          <p:cNvCxnSpPr>
            <a:cxnSpLocks/>
            <a:stCxn id="146" idx="1"/>
            <a:endCxn id="135" idx="3"/>
          </p:cNvCxnSpPr>
          <p:nvPr/>
        </p:nvCxnSpPr>
        <p:spPr>
          <a:xfrm rot="10800000">
            <a:off x="1679804" y="2524726"/>
            <a:ext cx="2172602" cy="446237"/>
          </a:xfrm>
          <a:prstGeom prst="bentConnector3">
            <a:avLst>
              <a:gd name="adj1" fmla="val 91192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72"/>
          <p:cNvCxnSpPr>
            <a:cxnSpLocks/>
            <a:stCxn id="146" idx="1"/>
            <a:endCxn id="136" idx="3"/>
          </p:cNvCxnSpPr>
          <p:nvPr/>
        </p:nvCxnSpPr>
        <p:spPr>
          <a:xfrm flipH="1">
            <a:off x="1680545" y="2970962"/>
            <a:ext cx="2171861" cy="4953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72"/>
          <p:cNvCxnSpPr>
            <a:cxnSpLocks/>
            <a:stCxn id="146" idx="1"/>
            <a:endCxn id="137" idx="3"/>
          </p:cNvCxnSpPr>
          <p:nvPr/>
        </p:nvCxnSpPr>
        <p:spPr>
          <a:xfrm rot="10800000" flipV="1">
            <a:off x="1680546" y="2970961"/>
            <a:ext cx="2171861" cy="450831"/>
          </a:xfrm>
          <a:prstGeom prst="bentConnector3">
            <a:avLst>
              <a:gd name="adj1" fmla="val 9120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72"/>
          <p:cNvCxnSpPr>
            <a:cxnSpLocks/>
            <a:stCxn id="146" idx="1"/>
            <a:endCxn id="142" idx="3"/>
          </p:cNvCxnSpPr>
          <p:nvPr/>
        </p:nvCxnSpPr>
        <p:spPr>
          <a:xfrm rot="10800000" flipV="1">
            <a:off x="1674086" y="2970961"/>
            <a:ext cx="2178321" cy="902423"/>
          </a:xfrm>
          <a:prstGeom prst="bentConnector3">
            <a:avLst>
              <a:gd name="adj1" fmla="val 9108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cxnSpLocks/>
            <a:stCxn id="93" idx="1"/>
            <a:endCxn id="146" idx="3"/>
          </p:cNvCxnSpPr>
          <p:nvPr/>
        </p:nvCxnSpPr>
        <p:spPr>
          <a:xfrm flipH="1" flipV="1">
            <a:off x="6158946" y="2970962"/>
            <a:ext cx="980619" cy="10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/>
            <a:stCxn id="146" idx="1"/>
            <a:endCxn id="147" idx="1"/>
          </p:cNvCxnSpPr>
          <p:nvPr/>
        </p:nvCxnSpPr>
        <p:spPr>
          <a:xfrm>
            <a:off x="3852406" y="2970962"/>
            <a:ext cx="1226026" cy="10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cxnSpLocks/>
            <a:stCxn id="147" idx="0"/>
          </p:cNvCxnSpPr>
          <p:nvPr/>
        </p:nvCxnSpPr>
        <p:spPr>
          <a:xfrm flipH="1" flipV="1">
            <a:off x="5591051" y="2734147"/>
            <a:ext cx="237" cy="913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 rot="16200000">
            <a:off x="-54119" y="2840082"/>
            <a:ext cx="1322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Product context</a:t>
            </a:r>
          </a:p>
        </p:txBody>
      </p:sp>
      <p:sp>
        <p:nvSpPr>
          <p:cNvPr id="18" name="Chord 17"/>
          <p:cNvSpPr>
            <a:spLocks noChangeAspect="1"/>
          </p:cNvSpPr>
          <p:nvPr/>
        </p:nvSpPr>
        <p:spPr>
          <a:xfrm>
            <a:off x="5064255" y="2825520"/>
            <a:ext cx="283858" cy="282902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2" name="Chord 61"/>
          <p:cNvSpPr>
            <a:spLocks noChangeAspect="1"/>
          </p:cNvSpPr>
          <p:nvPr/>
        </p:nvSpPr>
        <p:spPr>
          <a:xfrm>
            <a:off x="758308" y="1879827"/>
            <a:ext cx="384118" cy="382824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4" name="Chord 63"/>
          <p:cNvSpPr>
            <a:spLocks noChangeAspect="1"/>
          </p:cNvSpPr>
          <p:nvPr/>
        </p:nvSpPr>
        <p:spPr>
          <a:xfrm>
            <a:off x="765661" y="2335818"/>
            <a:ext cx="384118" cy="382824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5" name="Chord 64"/>
          <p:cNvSpPr>
            <a:spLocks noChangeAspect="1"/>
          </p:cNvSpPr>
          <p:nvPr/>
        </p:nvSpPr>
        <p:spPr>
          <a:xfrm>
            <a:off x="765661" y="2785128"/>
            <a:ext cx="384118" cy="382824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6" name="Chord 65"/>
          <p:cNvSpPr>
            <a:spLocks noChangeAspect="1"/>
          </p:cNvSpPr>
          <p:nvPr/>
        </p:nvSpPr>
        <p:spPr>
          <a:xfrm>
            <a:off x="769663" y="3229122"/>
            <a:ext cx="384118" cy="382824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7" name="Chord 66"/>
          <p:cNvSpPr>
            <a:spLocks noChangeAspect="1"/>
          </p:cNvSpPr>
          <p:nvPr/>
        </p:nvSpPr>
        <p:spPr>
          <a:xfrm>
            <a:off x="765661" y="3682824"/>
            <a:ext cx="384118" cy="382824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8" name="Chord 67"/>
          <p:cNvSpPr>
            <a:spLocks noChangeAspect="1"/>
          </p:cNvSpPr>
          <p:nvPr/>
        </p:nvSpPr>
        <p:spPr>
          <a:xfrm>
            <a:off x="2261613" y="2333851"/>
            <a:ext cx="375530" cy="374265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70" name="Chord 69"/>
          <p:cNvSpPr>
            <a:spLocks noChangeAspect="1"/>
          </p:cNvSpPr>
          <p:nvPr/>
        </p:nvSpPr>
        <p:spPr>
          <a:xfrm>
            <a:off x="2261540" y="3233037"/>
            <a:ext cx="368396" cy="367155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72" name="Chord 71"/>
          <p:cNvSpPr>
            <a:spLocks noChangeAspect="1"/>
          </p:cNvSpPr>
          <p:nvPr/>
        </p:nvSpPr>
        <p:spPr>
          <a:xfrm>
            <a:off x="5059321" y="1618727"/>
            <a:ext cx="427398" cy="425958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73" name="Chord 72"/>
          <p:cNvSpPr>
            <a:spLocks noChangeAspect="1"/>
          </p:cNvSpPr>
          <p:nvPr/>
        </p:nvSpPr>
        <p:spPr>
          <a:xfrm>
            <a:off x="7139565" y="2822691"/>
            <a:ext cx="293964" cy="292974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10" name="Chord 109"/>
          <p:cNvSpPr>
            <a:spLocks noChangeAspect="1"/>
          </p:cNvSpPr>
          <p:nvPr/>
        </p:nvSpPr>
        <p:spPr>
          <a:xfrm>
            <a:off x="3845644" y="2709990"/>
            <a:ext cx="520887" cy="519132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58" name="Round Single Corner Rectangle 57"/>
          <p:cNvSpPr/>
          <p:nvPr/>
        </p:nvSpPr>
        <p:spPr>
          <a:xfrm flipH="1" flipV="1">
            <a:off x="5519203" y="7630"/>
            <a:ext cx="3606159" cy="1314094"/>
          </a:xfrm>
          <a:prstGeom prst="round1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5626314" y="184372"/>
            <a:ext cx="1617535" cy="41044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 Response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301909" y="184372"/>
            <a:ext cx="1673973" cy="41044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サポート・コンポーネント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25" name="Chord 124"/>
          <p:cNvSpPr>
            <a:spLocks noChangeAspect="1"/>
          </p:cNvSpPr>
          <p:nvPr/>
        </p:nvSpPr>
        <p:spPr>
          <a:xfrm>
            <a:off x="5604876" y="690032"/>
            <a:ext cx="427398" cy="425958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738483" y="756910"/>
            <a:ext cx="643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実装済</a:t>
            </a:r>
            <a:endParaRPr lang="en-US" sz="1200" dirty="0">
              <a:solidFill>
                <a:schemeClr val="accent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27" name="Chord 126"/>
          <p:cNvSpPr>
            <a:spLocks noChangeAspect="1"/>
          </p:cNvSpPr>
          <p:nvPr/>
        </p:nvSpPr>
        <p:spPr>
          <a:xfrm>
            <a:off x="6458096" y="696423"/>
            <a:ext cx="427398" cy="425958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604507" y="768045"/>
            <a:ext cx="643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5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開発中</a:t>
            </a:r>
            <a:endParaRPr lang="en-US" sz="1200" dirty="0">
              <a:solidFill>
                <a:schemeClr val="accent5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29" name="Chord 128"/>
          <p:cNvSpPr>
            <a:spLocks noChangeAspect="1"/>
          </p:cNvSpPr>
          <p:nvPr/>
        </p:nvSpPr>
        <p:spPr>
          <a:xfrm>
            <a:off x="7288760" y="699890"/>
            <a:ext cx="427398" cy="425958"/>
          </a:xfrm>
          <a:prstGeom prst="chord">
            <a:avLst>
              <a:gd name="adj1" fmla="val 5345781"/>
              <a:gd name="adj2" fmla="val 16200000"/>
            </a:avLst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440005" y="764511"/>
            <a:ext cx="1673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CY2019</a:t>
            </a:r>
            <a:r>
              <a:rPr lang="ja-JP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ロードマップ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626314" y="698397"/>
            <a:ext cx="777555" cy="41044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466294" y="696423"/>
            <a:ext cx="777555" cy="41044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301909" y="701321"/>
            <a:ext cx="1776484" cy="41044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6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2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Round Same Side Corner Rectangle 174"/>
          <p:cNvSpPr/>
          <p:nvPr/>
        </p:nvSpPr>
        <p:spPr>
          <a:xfrm rot="5400000">
            <a:off x="2930334" y="-2898666"/>
            <a:ext cx="1291553" cy="71458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01" y="287990"/>
            <a:ext cx="8345488" cy="731837"/>
          </a:xfrm>
        </p:spPr>
        <p:txBody>
          <a:bodyPr/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様々な分析手法とインテリジェンスを</a:t>
            </a:r>
            <a:b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使用して検出時間を短縮 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(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検知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62789" y="392427"/>
            <a:ext cx="1553848" cy="637756"/>
            <a:chOff x="324492" y="1447366"/>
            <a:chExt cx="8399830" cy="3447597"/>
          </a:xfrm>
        </p:grpSpPr>
        <p:sp>
          <p:nvSpPr>
            <p:cNvPr id="47" name="Freeform 46"/>
            <p:cNvSpPr/>
            <p:nvPr/>
          </p:nvSpPr>
          <p:spPr>
            <a:xfrm flipV="1">
              <a:off x="1712269" y="1941690"/>
              <a:ext cx="1042471" cy="2076235"/>
            </a:xfrm>
            <a:custGeom>
              <a:avLst/>
              <a:gdLst>
                <a:gd name="connsiteX0" fmla="*/ 758 w 655422"/>
                <a:gd name="connsiteY0" fmla="*/ 2076235 h 2076235"/>
                <a:gd name="connsiteX1" fmla="*/ 655422 w 655422"/>
                <a:gd name="connsiteY1" fmla="*/ 1449420 h 2076235"/>
                <a:gd name="connsiteX2" fmla="*/ 651427 w 655422"/>
                <a:gd name="connsiteY2" fmla="*/ 1449420 h 2076235"/>
                <a:gd name="connsiteX3" fmla="*/ 504663 w 655422"/>
                <a:gd name="connsiteY3" fmla="*/ 1405495 h 2076235"/>
                <a:gd name="connsiteX4" fmla="*/ 759 w 655422"/>
                <a:gd name="connsiteY4" fmla="*/ 0 h 2076235"/>
                <a:gd name="connsiteX5" fmla="*/ 759 w 655422"/>
                <a:gd name="connsiteY5" fmla="*/ 1449420 h 2076235"/>
                <a:gd name="connsiteX6" fmla="*/ 758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8" y="2076235"/>
                  </a:moveTo>
                  <a:cubicBezTo>
                    <a:pt x="73064" y="1770021"/>
                    <a:pt x="271831" y="1444350"/>
                    <a:pt x="655422" y="1449420"/>
                  </a:cubicBezTo>
                  <a:lnTo>
                    <a:pt x="651427" y="1449420"/>
                  </a:lnTo>
                  <a:lnTo>
                    <a:pt x="504663" y="1405495"/>
                  </a:lnTo>
                  <a:cubicBezTo>
                    <a:pt x="180293" y="1212564"/>
                    <a:pt x="-13742" y="431260"/>
                    <a:pt x="759" y="0"/>
                  </a:cubicBezTo>
                  <a:lnTo>
                    <a:pt x="759" y="1449420"/>
                  </a:lnTo>
                  <a:lnTo>
                    <a:pt x="758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861168" y="2708115"/>
              <a:ext cx="2306540" cy="525693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        Enrichment</a:t>
              </a:r>
            </a:p>
            <a:p>
              <a:endParaRPr lang="en-US" sz="1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        Context</a:t>
              </a:r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437767" y="3267157"/>
              <a:ext cx="8229578" cy="1205371"/>
            </a:xfrm>
            <a:custGeom>
              <a:avLst/>
              <a:gdLst>
                <a:gd name="connsiteX0" fmla="*/ 0 w 7854151"/>
                <a:gd name="connsiteY0" fmla="*/ 0 h 847788"/>
                <a:gd name="connsiteX1" fmla="*/ 4499332 w 7854151"/>
                <a:gd name="connsiteY1" fmla="*/ 744842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62042"/>
                <a:gd name="connsiteX1" fmla="*/ 4505388 w 7854151"/>
                <a:gd name="connsiteY1" fmla="*/ 732731 h 862042"/>
                <a:gd name="connsiteX2" fmla="*/ 7854151 w 7854151"/>
                <a:gd name="connsiteY2" fmla="*/ 847788 h 862042"/>
                <a:gd name="connsiteX0" fmla="*/ 0 w 7854151"/>
                <a:gd name="connsiteY0" fmla="*/ 0 h 859493"/>
                <a:gd name="connsiteX1" fmla="*/ 4505388 w 7854151"/>
                <a:gd name="connsiteY1" fmla="*/ 732731 h 859493"/>
                <a:gd name="connsiteX2" fmla="*/ 7854151 w 7854151"/>
                <a:gd name="connsiteY2" fmla="*/ 847788 h 859493"/>
                <a:gd name="connsiteX0" fmla="*/ 0 w 7854151"/>
                <a:gd name="connsiteY0" fmla="*/ 0 h 847788"/>
                <a:gd name="connsiteX1" fmla="*/ 3693934 w 7854151"/>
                <a:gd name="connsiteY1" fmla="*/ 684286 h 847788"/>
                <a:gd name="connsiteX2" fmla="*/ 7854151 w 7854151"/>
                <a:gd name="connsiteY2" fmla="*/ 847788 h 847788"/>
                <a:gd name="connsiteX0" fmla="*/ 0 w 7854151"/>
                <a:gd name="connsiteY0" fmla="*/ 147 h 847935"/>
                <a:gd name="connsiteX1" fmla="*/ 3693934 w 7854151"/>
                <a:gd name="connsiteY1" fmla="*/ 684433 h 847935"/>
                <a:gd name="connsiteX2" fmla="*/ 7854151 w 7854151"/>
                <a:gd name="connsiteY2" fmla="*/ 847935 h 847935"/>
                <a:gd name="connsiteX0" fmla="*/ 0 w 7127475"/>
                <a:gd name="connsiteY0" fmla="*/ 135 h 811589"/>
                <a:gd name="connsiteX1" fmla="*/ 3693934 w 7127475"/>
                <a:gd name="connsiteY1" fmla="*/ 684421 h 811589"/>
                <a:gd name="connsiteX2" fmla="*/ 7127475 w 7127475"/>
                <a:gd name="connsiteY2" fmla="*/ 811589 h 811589"/>
                <a:gd name="connsiteX0" fmla="*/ 0 w 7842040"/>
                <a:gd name="connsiteY0" fmla="*/ 136 h 860035"/>
                <a:gd name="connsiteX1" fmla="*/ 3693934 w 7842040"/>
                <a:gd name="connsiteY1" fmla="*/ 684422 h 860035"/>
                <a:gd name="connsiteX2" fmla="*/ 7842040 w 7842040"/>
                <a:gd name="connsiteY2" fmla="*/ 860035 h 860035"/>
                <a:gd name="connsiteX0" fmla="*/ 0 w 7842040"/>
                <a:gd name="connsiteY0" fmla="*/ 132 h 860031"/>
                <a:gd name="connsiteX1" fmla="*/ 3693934 w 7842040"/>
                <a:gd name="connsiteY1" fmla="*/ 684418 h 860031"/>
                <a:gd name="connsiteX2" fmla="*/ 7842040 w 7842040"/>
                <a:gd name="connsiteY2" fmla="*/ 860031 h 860031"/>
                <a:gd name="connsiteX0" fmla="*/ 0 w 7866263"/>
                <a:gd name="connsiteY0" fmla="*/ 135 h 823700"/>
                <a:gd name="connsiteX1" fmla="*/ 3693934 w 7866263"/>
                <a:gd name="connsiteY1" fmla="*/ 684421 h 823700"/>
                <a:gd name="connsiteX2" fmla="*/ 7866263 w 7866263"/>
                <a:gd name="connsiteY2" fmla="*/ 823700 h 823700"/>
                <a:gd name="connsiteX0" fmla="*/ 0 w 7854152"/>
                <a:gd name="connsiteY0" fmla="*/ 135 h 811589"/>
                <a:gd name="connsiteX1" fmla="*/ 3693934 w 7854152"/>
                <a:gd name="connsiteY1" fmla="*/ 684421 h 811589"/>
                <a:gd name="connsiteX2" fmla="*/ 7854152 w 7854152"/>
                <a:gd name="connsiteY2" fmla="*/ 811589 h 811589"/>
                <a:gd name="connsiteX0" fmla="*/ 0 w 7854152"/>
                <a:gd name="connsiteY0" fmla="*/ 137 h 811736"/>
                <a:gd name="connsiteX1" fmla="*/ 3693934 w 7854152"/>
                <a:gd name="connsiteY1" fmla="*/ 684423 h 811736"/>
                <a:gd name="connsiteX2" fmla="*/ 7854152 w 7854152"/>
                <a:gd name="connsiteY2" fmla="*/ 811591 h 811736"/>
                <a:gd name="connsiteX0" fmla="*/ 222682 w 8076834"/>
                <a:gd name="connsiteY0" fmla="*/ 38465 h 850064"/>
                <a:gd name="connsiteX1" fmla="*/ 289295 w 8076834"/>
                <a:gd name="connsiteY1" fmla="*/ 54537 h 850064"/>
                <a:gd name="connsiteX2" fmla="*/ 3916616 w 8076834"/>
                <a:gd name="connsiteY2" fmla="*/ 722751 h 850064"/>
                <a:gd name="connsiteX3" fmla="*/ 8076834 w 8076834"/>
                <a:gd name="connsiteY3" fmla="*/ 849919 h 850064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7801"/>
                <a:gd name="connsiteX1" fmla="*/ 3627321 w 7787539"/>
                <a:gd name="connsiteY1" fmla="*/ 668214 h 797801"/>
                <a:gd name="connsiteX2" fmla="*/ 7787539 w 7787539"/>
                <a:gd name="connsiteY2" fmla="*/ 795382 h 797801"/>
                <a:gd name="connsiteX0" fmla="*/ 0 w 7787539"/>
                <a:gd name="connsiteY0" fmla="*/ 0 h 643551"/>
                <a:gd name="connsiteX1" fmla="*/ 3627321 w 7787539"/>
                <a:gd name="connsiteY1" fmla="*/ 516382 h 643551"/>
                <a:gd name="connsiteX2" fmla="*/ 7787539 w 7787539"/>
                <a:gd name="connsiteY2" fmla="*/ 643550 h 643551"/>
                <a:gd name="connsiteX0" fmla="*/ 0 w 7787539"/>
                <a:gd name="connsiteY0" fmla="*/ 0 h 643550"/>
                <a:gd name="connsiteX1" fmla="*/ 3627321 w 7787539"/>
                <a:gd name="connsiteY1" fmla="*/ 516382 h 643550"/>
                <a:gd name="connsiteX2" fmla="*/ 7787539 w 7787539"/>
                <a:gd name="connsiteY2" fmla="*/ 643550 h 643550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585286 w 7787539"/>
                <a:gd name="connsiteY1" fmla="*/ 478425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82037"/>
                <a:gd name="connsiteX1" fmla="*/ 3585286 w 7787539"/>
                <a:gd name="connsiteY1" fmla="*/ 478425 h 682037"/>
                <a:gd name="connsiteX2" fmla="*/ 6990059 w 7787539"/>
                <a:gd name="connsiteY2" fmla="*/ 677141 h 682037"/>
                <a:gd name="connsiteX3" fmla="*/ 7787539 w 7787539"/>
                <a:gd name="connsiteY3" fmla="*/ 643550 h 682037"/>
                <a:gd name="connsiteX0" fmla="*/ 0 w 6990059"/>
                <a:gd name="connsiteY0" fmla="*/ 0 h 677140"/>
                <a:gd name="connsiteX1" fmla="*/ 3585286 w 6990059"/>
                <a:gd name="connsiteY1" fmla="*/ 478425 h 677140"/>
                <a:gd name="connsiteX2" fmla="*/ 6990059 w 6990059"/>
                <a:gd name="connsiteY2" fmla="*/ 677141 h 67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059" h="677140">
                  <a:moveTo>
                    <a:pt x="0" y="0"/>
                  </a:moveTo>
                  <a:cubicBezTo>
                    <a:pt x="542685" y="106098"/>
                    <a:pt x="2420276" y="365568"/>
                    <a:pt x="3585286" y="478425"/>
                  </a:cubicBezTo>
                  <a:cubicBezTo>
                    <a:pt x="4750296" y="591282"/>
                    <a:pt x="6296689" y="655946"/>
                    <a:pt x="6990059" y="677141"/>
                  </a:cubicBezTo>
                </a:path>
              </a:pathLst>
            </a:custGeom>
            <a:ln w="1270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7765" y="1447366"/>
              <a:ext cx="8229579" cy="1260750"/>
            </a:xfrm>
            <a:custGeom>
              <a:avLst/>
              <a:gdLst>
                <a:gd name="connsiteX0" fmla="*/ 0 w 7854151"/>
                <a:gd name="connsiteY0" fmla="*/ 0 h 847788"/>
                <a:gd name="connsiteX1" fmla="*/ 4499332 w 7854151"/>
                <a:gd name="connsiteY1" fmla="*/ 744842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62042"/>
                <a:gd name="connsiteX1" fmla="*/ 4505388 w 7854151"/>
                <a:gd name="connsiteY1" fmla="*/ 732731 h 862042"/>
                <a:gd name="connsiteX2" fmla="*/ 7854151 w 7854151"/>
                <a:gd name="connsiteY2" fmla="*/ 847788 h 862042"/>
                <a:gd name="connsiteX0" fmla="*/ 0 w 7854151"/>
                <a:gd name="connsiteY0" fmla="*/ 0 h 859493"/>
                <a:gd name="connsiteX1" fmla="*/ 4505388 w 7854151"/>
                <a:gd name="connsiteY1" fmla="*/ 732731 h 859493"/>
                <a:gd name="connsiteX2" fmla="*/ 7854151 w 7854151"/>
                <a:gd name="connsiteY2" fmla="*/ 847788 h 859493"/>
                <a:gd name="connsiteX0" fmla="*/ 0 w 7854151"/>
                <a:gd name="connsiteY0" fmla="*/ 0 h 847788"/>
                <a:gd name="connsiteX1" fmla="*/ 3693934 w 7854151"/>
                <a:gd name="connsiteY1" fmla="*/ 684286 h 847788"/>
                <a:gd name="connsiteX2" fmla="*/ 7854151 w 7854151"/>
                <a:gd name="connsiteY2" fmla="*/ 847788 h 847788"/>
                <a:gd name="connsiteX0" fmla="*/ 0 w 7854151"/>
                <a:gd name="connsiteY0" fmla="*/ 147 h 847935"/>
                <a:gd name="connsiteX1" fmla="*/ 3693934 w 7854151"/>
                <a:gd name="connsiteY1" fmla="*/ 684433 h 847935"/>
                <a:gd name="connsiteX2" fmla="*/ 7854151 w 7854151"/>
                <a:gd name="connsiteY2" fmla="*/ 847935 h 847935"/>
                <a:gd name="connsiteX0" fmla="*/ 0 w 7127475"/>
                <a:gd name="connsiteY0" fmla="*/ 135 h 811589"/>
                <a:gd name="connsiteX1" fmla="*/ 3693934 w 7127475"/>
                <a:gd name="connsiteY1" fmla="*/ 684421 h 811589"/>
                <a:gd name="connsiteX2" fmla="*/ 7127475 w 7127475"/>
                <a:gd name="connsiteY2" fmla="*/ 811589 h 811589"/>
                <a:gd name="connsiteX0" fmla="*/ 0 w 7842040"/>
                <a:gd name="connsiteY0" fmla="*/ 136 h 860035"/>
                <a:gd name="connsiteX1" fmla="*/ 3693934 w 7842040"/>
                <a:gd name="connsiteY1" fmla="*/ 684422 h 860035"/>
                <a:gd name="connsiteX2" fmla="*/ 7842040 w 7842040"/>
                <a:gd name="connsiteY2" fmla="*/ 860035 h 860035"/>
                <a:gd name="connsiteX0" fmla="*/ 0 w 7842040"/>
                <a:gd name="connsiteY0" fmla="*/ 132 h 860031"/>
                <a:gd name="connsiteX1" fmla="*/ 3693934 w 7842040"/>
                <a:gd name="connsiteY1" fmla="*/ 684418 h 860031"/>
                <a:gd name="connsiteX2" fmla="*/ 7842040 w 7842040"/>
                <a:gd name="connsiteY2" fmla="*/ 860031 h 860031"/>
                <a:gd name="connsiteX0" fmla="*/ 0 w 7866263"/>
                <a:gd name="connsiteY0" fmla="*/ 135 h 823700"/>
                <a:gd name="connsiteX1" fmla="*/ 3693934 w 7866263"/>
                <a:gd name="connsiteY1" fmla="*/ 684421 h 823700"/>
                <a:gd name="connsiteX2" fmla="*/ 7866263 w 7866263"/>
                <a:gd name="connsiteY2" fmla="*/ 823700 h 823700"/>
                <a:gd name="connsiteX0" fmla="*/ 0 w 7854152"/>
                <a:gd name="connsiteY0" fmla="*/ 135 h 811589"/>
                <a:gd name="connsiteX1" fmla="*/ 3693934 w 7854152"/>
                <a:gd name="connsiteY1" fmla="*/ 684421 h 811589"/>
                <a:gd name="connsiteX2" fmla="*/ 7854152 w 7854152"/>
                <a:gd name="connsiteY2" fmla="*/ 811589 h 811589"/>
                <a:gd name="connsiteX0" fmla="*/ 0 w 7854152"/>
                <a:gd name="connsiteY0" fmla="*/ 137 h 811736"/>
                <a:gd name="connsiteX1" fmla="*/ 3693934 w 7854152"/>
                <a:gd name="connsiteY1" fmla="*/ 684423 h 811736"/>
                <a:gd name="connsiteX2" fmla="*/ 7854152 w 7854152"/>
                <a:gd name="connsiteY2" fmla="*/ 811591 h 811736"/>
                <a:gd name="connsiteX0" fmla="*/ 222682 w 8076834"/>
                <a:gd name="connsiteY0" fmla="*/ 38465 h 850064"/>
                <a:gd name="connsiteX1" fmla="*/ 289295 w 8076834"/>
                <a:gd name="connsiteY1" fmla="*/ 54537 h 850064"/>
                <a:gd name="connsiteX2" fmla="*/ 3916616 w 8076834"/>
                <a:gd name="connsiteY2" fmla="*/ 722751 h 850064"/>
                <a:gd name="connsiteX3" fmla="*/ 8076834 w 8076834"/>
                <a:gd name="connsiteY3" fmla="*/ 849919 h 850064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7801"/>
                <a:gd name="connsiteX1" fmla="*/ 3627321 w 7787539"/>
                <a:gd name="connsiteY1" fmla="*/ 668214 h 797801"/>
                <a:gd name="connsiteX2" fmla="*/ 7787539 w 7787539"/>
                <a:gd name="connsiteY2" fmla="*/ 795382 h 797801"/>
                <a:gd name="connsiteX0" fmla="*/ 0 w 7787539"/>
                <a:gd name="connsiteY0" fmla="*/ 0 h 643551"/>
                <a:gd name="connsiteX1" fmla="*/ 3627321 w 7787539"/>
                <a:gd name="connsiteY1" fmla="*/ 516382 h 643551"/>
                <a:gd name="connsiteX2" fmla="*/ 7787539 w 7787539"/>
                <a:gd name="connsiteY2" fmla="*/ 643550 h 643551"/>
                <a:gd name="connsiteX0" fmla="*/ 0 w 7787539"/>
                <a:gd name="connsiteY0" fmla="*/ 0 h 643550"/>
                <a:gd name="connsiteX1" fmla="*/ 3627321 w 7787539"/>
                <a:gd name="connsiteY1" fmla="*/ 516382 h 643550"/>
                <a:gd name="connsiteX2" fmla="*/ 7787539 w 7787539"/>
                <a:gd name="connsiteY2" fmla="*/ 643550 h 643550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585286 w 7787539"/>
                <a:gd name="connsiteY1" fmla="*/ 478425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82037"/>
                <a:gd name="connsiteX1" fmla="*/ 3585286 w 7787539"/>
                <a:gd name="connsiteY1" fmla="*/ 478425 h 682037"/>
                <a:gd name="connsiteX2" fmla="*/ 6990059 w 7787539"/>
                <a:gd name="connsiteY2" fmla="*/ 677141 h 682037"/>
                <a:gd name="connsiteX3" fmla="*/ 7787539 w 7787539"/>
                <a:gd name="connsiteY3" fmla="*/ 643550 h 682037"/>
                <a:gd name="connsiteX0" fmla="*/ 0 w 6990059"/>
                <a:gd name="connsiteY0" fmla="*/ 0 h 677140"/>
                <a:gd name="connsiteX1" fmla="*/ 3585286 w 6990059"/>
                <a:gd name="connsiteY1" fmla="*/ 478425 h 677140"/>
                <a:gd name="connsiteX2" fmla="*/ 6990059 w 6990059"/>
                <a:gd name="connsiteY2" fmla="*/ 677141 h 67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059" h="677140">
                  <a:moveTo>
                    <a:pt x="0" y="0"/>
                  </a:moveTo>
                  <a:cubicBezTo>
                    <a:pt x="542685" y="106098"/>
                    <a:pt x="2420276" y="365568"/>
                    <a:pt x="3585286" y="478425"/>
                  </a:cubicBezTo>
                  <a:cubicBezTo>
                    <a:pt x="4750296" y="591282"/>
                    <a:pt x="6296689" y="655946"/>
                    <a:pt x="6990059" y="677141"/>
                  </a:cubicBezTo>
                </a:path>
              </a:pathLst>
            </a:custGeom>
            <a:ln w="1270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334843" y="1503922"/>
              <a:ext cx="2124" cy="3353086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768935" y="1517515"/>
              <a:ext cx="1516" cy="3339493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973781" y="2825521"/>
              <a:ext cx="1025711" cy="29109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Visibility</a:t>
              </a:r>
              <a:endParaRPr lang="en-US" sz="1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073642" y="1624238"/>
              <a:ext cx="1582252" cy="42408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Intelligence telemetry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(Cisco + Third-party)</a:t>
              </a:r>
            </a:p>
          </p:txBody>
        </p:sp>
        <p:sp>
          <p:nvSpPr>
            <p:cNvPr id="55" name="Pentagon 54"/>
            <p:cNvSpPr/>
            <p:nvPr/>
          </p:nvSpPr>
          <p:spPr>
            <a:xfrm>
              <a:off x="421921" y="4550109"/>
              <a:ext cx="3086418" cy="33910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DETECTION</a:t>
              </a:r>
            </a:p>
          </p:txBody>
        </p:sp>
        <p:sp>
          <p:nvSpPr>
            <p:cNvPr id="56" name="Chevron 55"/>
            <p:cNvSpPr/>
            <p:nvPr/>
          </p:nvSpPr>
          <p:spPr>
            <a:xfrm>
              <a:off x="3416124" y="4581911"/>
              <a:ext cx="3516675" cy="313052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INVESTIGATION</a:t>
              </a:r>
            </a:p>
          </p:txBody>
        </p:sp>
        <p:sp>
          <p:nvSpPr>
            <p:cNvPr id="57" name="Chevron 56"/>
            <p:cNvSpPr/>
            <p:nvPr/>
          </p:nvSpPr>
          <p:spPr>
            <a:xfrm>
              <a:off x="6859970" y="4567397"/>
              <a:ext cx="1864352" cy="313052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REMEDIATION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148327" y="2825522"/>
              <a:ext cx="1391085" cy="291098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Pivot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266828" y="2333313"/>
              <a:ext cx="899800" cy="374803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Threat analytics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5860497" y="2048321"/>
              <a:ext cx="4271" cy="6770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3490913" y="1624237"/>
              <a:ext cx="1500812" cy="42408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Identity telemetry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(Cisco + Customer)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4241319" y="2048321"/>
              <a:ext cx="0" cy="6754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486400" y="2064190"/>
              <a:ext cx="237" cy="7613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1694511" y="1966896"/>
              <a:ext cx="1042471" cy="2076235"/>
            </a:xfrm>
            <a:custGeom>
              <a:avLst/>
              <a:gdLst>
                <a:gd name="connsiteX0" fmla="*/ 759 w 655422"/>
                <a:gd name="connsiteY0" fmla="*/ 0 h 2076235"/>
                <a:gd name="connsiteX1" fmla="*/ 504663 w 655422"/>
                <a:gd name="connsiteY1" fmla="*/ 1405495 h 2076235"/>
                <a:gd name="connsiteX2" fmla="*/ 651427 w 655422"/>
                <a:gd name="connsiteY2" fmla="*/ 1449420 h 2076235"/>
                <a:gd name="connsiteX3" fmla="*/ 655422 w 655422"/>
                <a:gd name="connsiteY3" fmla="*/ 1449420 h 2076235"/>
                <a:gd name="connsiteX4" fmla="*/ 758 w 655422"/>
                <a:gd name="connsiteY4" fmla="*/ 2076235 h 2076235"/>
                <a:gd name="connsiteX5" fmla="*/ 758 w 655422"/>
                <a:gd name="connsiteY5" fmla="*/ 1449420 h 2076235"/>
                <a:gd name="connsiteX6" fmla="*/ 759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9" y="0"/>
                  </a:moveTo>
                  <a:cubicBezTo>
                    <a:pt x="-13742" y="431260"/>
                    <a:pt x="180293" y="1212564"/>
                    <a:pt x="504663" y="1405495"/>
                  </a:cubicBezTo>
                  <a:lnTo>
                    <a:pt x="651427" y="1449420"/>
                  </a:lnTo>
                  <a:lnTo>
                    <a:pt x="655422" y="1449420"/>
                  </a:lnTo>
                  <a:cubicBezTo>
                    <a:pt x="271831" y="1444350"/>
                    <a:pt x="73064" y="1770021"/>
                    <a:pt x="758" y="2076235"/>
                  </a:cubicBezTo>
                  <a:lnTo>
                    <a:pt x="758" y="1449420"/>
                  </a:lnTo>
                  <a:lnTo>
                    <a:pt x="759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266827" y="3230381"/>
              <a:ext cx="899800" cy="3776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Behavior analytics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37767" y="1828799"/>
              <a:ext cx="1293362" cy="2286000"/>
            </a:xfrm>
            <a:prstGeom prst="roundRect">
              <a:avLst>
                <a:gd name="adj" fmla="val 202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69753" y="1879827"/>
              <a:ext cx="913565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Endpoint</a:t>
              </a:r>
              <a:b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files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76177" y="2785677"/>
              <a:ext cx="913130" cy="3804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Internet requests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76177" y="3230381"/>
              <a:ext cx="913130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Web 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activity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69717" y="3681973"/>
              <a:ext cx="913130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Email messages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76121" y="2333313"/>
              <a:ext cx="912445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Network 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traffic</a:t>
              </a:r>
            </a:p>
          </p:txBody>
        </p:sp>
        <p:cxnSp>
          <p:nvCxnSpPr>
            <p:cNvPr id="72" name="Straight Arrow Connector 172"/>
            <p:cNvCxnSpPr/>
            <p:nvPr/>
          </p:nvCxnSpPr>
          <p:spPr>
            <a:xfrm rot="10800000">
              <a:off x="3166628" y="2520716"/>
              <a:ext cx="694540" cy="4502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173"/>
            <p:cNvCxnSpPr/>
            <p:nvPr/>
          </p:nvCxnSpPr>
          <p:spPr>
            <a:xfrm rot="10800000" flipV="1">
              <a:off x="3166628" y="2970961"/>
              <a:ext cx="694541" cy="44825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172"/>
            <p:cNvCxnSpPr/>
            <p:nvPr/>
          </p:nvCxnSpPr>
          <p:spPr>
            <a:xfrm rot="10800000">
              <a:off x="1683318" y="2071240"/>
              <a:ext cx="2177850" cy="899723"/>
            </a:xfrm>
            <a:prstGeom prst="bentConnector3">
              <a:avLst>
                <a:gd name="adj1" fmla="val 9064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172"/>
            <p:cNvCxnSpPr/>
            <p:nvPr/>
          </p:nvCxnSpPr>
          <p:spPr>
            <a:xfrm rot="10800000">
              <a:off x="1688566" y="2524726"/>
              <a:ext cx="2172602" cy="446237"/>
            </a:xfrm>
            <a:prstGeom prst="bentConnector3">
              <a:avLst>
                <a:gd name="adj1" fmla="val 91192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172"/>
            <p:cNvCxnSpPr/>
            <p:nvPr/>
          </p:nvCxnSpPr>
          <p:spPr>
            <a:xfrm flipH="1">
              <a:off x="1689307" y="2970962"/>
              <a:ext cx="2171861" cy="49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172"/>
            <p:cNvCxnSpPr/>
            <p:nvPr/>
          </p:nvCxnSpPr>
          <p:spPr>
            <a:xfrm rot="10800000" flipV="1">
              <a:off x="1689308" y="2970961"/>
              <a:ext cx="2171861" cy="450831"/>
            </a:xfrm>
            <a:prstGeom prst="bentConnector3">
              <a:avLst>
                <a:gd name="adj1" fmla="val 9120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172"/>
            <p:cNvCxnSpPr/>
            <p:nvPr/>
          </p:nvCxnSpPr>
          <p:spPr>
            <a:xfrm rot="10800000" flipV="1">
              <a:off x="1682848" y="2970961"/>
              <a:ext cx="2178321" cy="902423"/>
            </a:xfrm>
            <a:prstGeom prst="bentConnector3">
              <a:avLst>
                <a:gd name="adj1" fmla="val 9108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 flipV="1">
              <a:off x="6167708" y="2970962"/>
              <a:ext cx="980619" cy="1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861168" y="2970962"/>
              <a:ext cx="1112613" cy="1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486400" y="2734147"/>
              <a:ext cx="237" cy="913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 rot="16200000">
              <a:off x="-182445" y="2687419"/>
              <a:ext cx="1596199" cy="582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Product telemetry</a:t>
              </a:r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83" name="Chord 82"/>
            <p:cNvSpPr>
              <a:spLocks noChangeAspect="1"/>
            </p:cNvSpPr>
            <p:nvPr/>
          </p:nvSpPr>
          <p:spPr>
            <a:xfrm>
              <a:off x="4973782" y="2825520"/>
              <a:ext cx="283858" cy="282902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84" name="Chord 83"/>
            <p:cNvSpPr>
              <a:spLocks noChangeAspect="1"/>
            </p:cNvSpPr>
            <p:nvPr/>
          </p:nvSpPr>
          <p:spPr>
            <a:xfrm>
              <a:off x="767070" y="1879827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85" name="Chord 84"/>
            <p:cNvSpPr>
              <a:spLocks noChangeAspect="1"/>
            </p:cNvSpPr>
            <p:nvPr/>
          </p:nvSpPr>
          <p:spPr>
            <a:xfrm>
              <a:off x="774423" y="2335818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86" name="Chord 85"/>
            <p:cNvSpPr>
              <a:spLocks noChangeAspect="1"/>
            </p:cNvSpPr>
            <p:nvPr/>
          </p:nvSpPr>
          <p:spPr>
            <a:xfrm>
              <a:off x="774423" y="2785128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87" name="Chord 86"/>
            <p:cNvSpPr>
              <a:spLocks noChangeAspect="1"/>
            </p:cNvSpPr>
            <p:nvPr/>
          </p:nvSpPr>
          <p:spPr>
            <a:xfrm>
              <a:off x="778425" y="3229122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88" name="Chord 87"/>
            <p:cNvSpPr>
              <a:spLocks noChangeAspect="1"/>
            </p:cNvSpPr>
            <p:nvPr/>
          </p:nvSpPr>
          <p:spPr>
            <a:xfrm>
              <a:off x="774423" y="3682824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89" name="Chord 88"/>
            <p:cNvSpPr>
              <a:spLocks noChangeAspect="1"/>
            </p:cNvSpPr>
            <p:nvPr/>
          </p:nvSpPr>
          <p:spPr>
            <a:xfrm>
              <a:off x="2270375" y="2333851"/>
              <a:ext cx="375530" cy="374265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90" name="Chord 89"/>
            <p:cNvSpPr>
              <a:spLocks noChangeAspect="1"/>
            </p:cNvSpPr>
            <p:nvPr/>
          </p:nvSpPr>
          <p:spPr>
            <a:xfrm>
              <a:off x="2270302" y="3233037"/>
              <a:ext cx="368396" cy="367155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91" name="Chord 90"/>
            <p:cNvSpPr>
              <a:spLocks noChangeAspect="1"/>
            </p:cNvSpPr>
            <p:nvPr/>
          </p:nvSpPr>
          <p:spPr>
            <a:xfrm>
              <a:off x="3479057" y="1622363"/>
              <a:ext cx="427398" cy="425958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92" name="Chord 91"/>
            <p:cNvSpPr>
              <a:spLocks noChangeAspect="1"/>
            </p:cNvSpPr>
            <p:nvPr/>
          </p:nvSpPr>
          <p:spPr>
            <a:xfrm>
              <a:off x="5068083" y="1618727"/>
              <a:ext cx="427398" cy="425958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93" name="Chord 92"/>
            <p:cNvSpPr>
              <a:spLocks noChangeAspect="1"/>
            </p:cNvSpPr>
            <p:nvPr/>
          </p:nvSpPr>
          <p:spPr>
            <a:xfrm>
              <a:off x="7148327" y="2822691"/>
              <a:ext cx="293964" cy="29297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94" name="Chord 93"/>
            <p:cNvSpPr>
              <a:spLocks noChangeAspect="1"/>
            </p:cNvSpPr>
            <p:nvPr/>
          </p:nvSpPr>
          <p:spPr>
            <a:xfrm>
              <a:off x="3854406" y="2709990"/>
              <a:ext cx="520887" cy="519132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350648" y="348752"/>
            <a:ext cx="597217" cy="7134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681D423-56FC-4262-8A38-BD0390E3C903}"/>
              </a:ext>
            </a:extLst>
          </p:cNvPr>
          <p:cNvSpPr/>
          <p:nvPr/>
        </p:nvSpPr>
        <p:spPr>
          <a:xfrm rot="10800000">
            <a:off x="4800570" y="2264107"/>
            <a:ext cx="2758853" cy="189885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77" name="Triangle 226">
            <a:extLst>
              <a:ext uri="{FF2B5EF4-FFF2-40B4-BE49-F238E27FC236}">
                <a16:creationId xmlns:a16="http://schemas.microsoft.com/office/drawing/2014/main" id="{84C532EC-9229-449D-AB02-115F747062D0}"/>
              </a:ext>
            </a:extLst>
          </p:cNvPr>
          <p:cNvSpPr/>
          <p:nvPr/>
        </p:nvSpPr>
        <p:spPr>
          <a:xfrm rot="5400000">
            <a:off x="6790353" y="3033177"/>
            <a:ext cx="1898852" cy="360709"/>
          </a:xfrm>
          <a:custGeom>
            <a:avLst/>
            <a:gdLst>
              <a:gd name="connsiteX0" fmla="*/ 0 w 1991271"/>
              <a:gd name="connsiteY0" fmla="*/ 617106 h 617106"/>
              <a:gd name="connsiteX1" fmla="*/ 995636 w 1991271"/>
              <a:gd name="connsiteY1" fmla="*/ 0 h 617106"/>
              <a:gd name="connsiteX2" fmla="*/ 1991271 w 1991271"/>
              <a:gd name="connsiteY2" fmla="*/ 617106 h 617106"/>
              <a:gd name="connsiteX3" fmla="*/ 0 w 1991271"/>
              <a:gd name="connsiteY3" fmla="*/ 617106 h 617106"/>
              <a:gd name="connsiteX0" fmla="*/ 0 w 1991271"/>
              <a:gd name="connsiteY0" fmla="*/ 617106 h 617106"/>
              <a:gd name="connsiteX1" fmla="*/ 995636 w 1991271"/>
              <a:gd name="connsiteY1" fmla="*/ 0 h 617106"/>
              <a:gd name="connsiteX2" fmla="*/ 1991271 w 1991271"/>
              <a:gd name="connsiteY2" fmla="*/ 617106 h 617106"/>
              <a:gd name="connsiteX3" fmla="*/ 0 w 1991271"/>
              <a:gd name="connsiteY3" fmla="*/ 617106 h 617106"/>
              <a:gd name="connsiteX0" fmla="*/ 0 w 1991271"/>
              <a:gd name="connsiteY0" fmla="*/ 617106 h 617106"/>
              <a:gd name="connsiteX1" fmla="*/ 995636 w 1991271"/>
              <a:gd name="connsiteY1" fmla="*/ 0 h 617106"/>
              <a:gd name="connsiteX2" fmla="*/ 1991271 w 1991271"/>
              <a:gd name="connsiteY2" fmla="*/ 617106 h 617106"/>
              <a:gd name="connsiteX3" fmla="*/ 0 w 1991271"/>
              <a:gd name="connsiteY3" fmla="*/ 617106 h 617106"/>
              <a:gd name="connsiteX0" fmla="*/ 0 w 1991271"/>
              <a:gd name="connsiteY0" fmla="*/ 617106 h 617106"/>
              <a:gd name="connsiteX1" fmla="*/ 995636 w 1991271"/>
              <a:gd name="connsiteY1" fmla="*/ 0 h 617106"/>
              <a:gd name="connsiteX2" fmla="*/ 1991271 w 1991271"/>
              <a:gd name="connsiteY2" fmla="*/ 617106 h 617106"/>
              <a:gd name="connsiteX3" fmla="*/ 0 w 1991271"/>
              <a:gd name="connsiteY3" fmla="*/ 617106 h 617106"/>
              <a:gd name="connsiteX0" fmla="*/ 0 w 1991271"/>
              <a:gd name="connsiteY0" fmla="*/ 617106 h 617106"/>
              <a:gd name="connsiteX1" fmla="*/ 995636 w 1991271"/>
              <a:gd name="connsiteY1" fmla="*/ 0 h 617106"/>
              <a:gd name="connsiteX2" fmla="*/ 1991271 w 1991271"/>
              <a:gd name="connsiteY2" fmla="*/ 617106 h 617106"/>
              <a:gd name="connsiteX3" fmla="*/ 0 w 1991271"/>
              <a:gd name="connsiteY3" fmla="*/ 617106 h 61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271" h="617106">
                <a:moveTo>
                  <a:pt x="0" y="617106"/>
                </a:moveTo>
                <a:cubicBezTo>
                  <a:pt x="403599" y="608627"/>
                  <a:pt x="990972" y="313279"/>
                  <a:pt x="995636" y="0"/>
                </a:cubicBezTo>
                <a:cubicBezTo>
                  <a:pt x="1000306" y="322244"/>
                  <a:pt x="1614572" y="617592"/>
                  <a:pt x="1991271" y="617106"/>
                </a:cubicBezTo>
                <a:lnTo>
                  <a:pt x="0" y="6171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178" name="Rounded Rectangle 225">
            <a:extLst>
              <a:ext uri="{FF2B5EF4-FFF2-40B4-BE49-F238E27FC236}">
                <a16:creationId xmlns:a16="http://schemas.microsoft.com/office/drawing/2014/main" id="{2BEB5E87-4F31-48ED-BC31-B8182DF079B9}"/>
              </a:ext>
            </a:extLst>
          </p:cNvPr>
          <p:cNvSpPr/>
          <p:nvPr/>
        </p:nvSpPr>
        <p:spPr>
          <a:xfrm>
            <a:off x="7753399" y="2867420"/>
            <a:ext cx="1364572" cy="7468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情報集約と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algn="ctr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統一された検出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D5B0E57-4E99-42DF-8BA6-D951974C8BBC}"/>
              </a:ext>
            </a:extLst>
          </p:cNvPr>
          <p:cNvGrpSpPr/>
          <p:nvPr/>
        </p:nvGrpSpPr>
        <p:grpSpPr>
          <a:xfrm>
            <a:off x="7294744" y="3161243"/>
            <a:ext cx="168970" cy="170368"/>
            <a:chOff x="1516109" y="2893260"/>
            <a:chExt cx="161018" cy="157037"/>
          </a:xfrm>
        </p:grpSpPr>
        <p:sp>
          <p:nvSpPr>
            <p:cNvPr id="180" name="Freeform 61">
              <a:extLst>
                <a:ext uri="{FF2B5EF4-FFF2-40B4-BE49-F238E27FC236}">
                  <a16:creationId xmlns:a16="http://schemas.microsoft.com/office/drawing/2014/main" id="{F2CD6C57-70E5-4D5F-B290-11F277D6E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109" y="2945499"/>
              <a:ext cx="160265" cy="45719"/>
            </a:xfrm>
            <a:custGeom>
              <a:avLst/>
              <a:gdLst>
                <a:gd name="T0" fmla="*/ 654 w 664"/>
                <a:gd name="T1" fmla="*/ 60 h 70"/>
                <a:gd name="T2" fmla="*/ 653 w 664"/>
                <a:gd name="T3" fmla="*/ 60 h 70"/>
                <a:gd name="T4" fmla="*/ 653 w 664"/>
                <a:gd name="T5" fmla="*/ 60 h 70"/>
                <a:gd name="T6" fmla="*/ 654 w 664"/>
                <a:gd name="T7" fmla="*/ 60 h 70"/>
                <a:gd name="T8" fmla="*/ 654 w 664"/>
                <a:gd name="T9" fmla="*/ 60 h 70"/>
                <a:gd name="T10" fmla="*/ 654 w 664"/>
                <a:gd name="T11" fmla="*/ 60 h 70"/>
                <a:gd name="T12" fmla="*/ 654 w 664"/>
                <a:gd name="T13" fmla="*/ 60 h 70"/>
                <a:gd name="T14" fmla="*/ 654 w 664"/>
                <a:gd name="T15" fmla="*/ 60 h 70"/>
                <a:gd name="T16" fmla="*/ 654 w 664"/>
                <a:gd name="T17" fmla="*/ 60 h 70"/>
                <a:gd name="T18" fmla="*/ 654 w 664"/>
                <a:gd name="T19" fmla="*/ 60 h 70"/>
                <a:gd name="T20" fmla="*/ 654 w 664"/>
                <a:gd name="T21" fmla="*/ 59 h 70"/>
                <a:gd name="T22" fmla="*/ 654 w 664"/>
                <a:gd name="T23" fmla="*/ 59 h 70"/>
                <a:gd name="T24" fmla="*/ 654 w 664"/>
                <a:gd name="T25" fmla="*/ 59 h 70"/>
                <a:gd name="T26" fmla="*/ 661 w 664"/>
                <a:gd name="T27" fmla="*/ 49 h 70"/>
                <a:gd name="T28" fmla="*/ 661 w 664"/>
                <a:gd name="T29" fmla="*/ 49 h 70"/>
                <a:gd name="T30" fmla="*/ 661 w 664"/>
                <a:gd name="T31" fmla="*/ 49 h 70"/>
                <a:gd name="T32" fmla="*/ 661 w 664"/>
                <a:gd name="T33" fmla="*/ 20 h 70"/>
                <a:gd name="T34" fmla="*/ 664 w 664"/>
                <a:gd name="T35" fmla="*/ 35 h 70"/>
                <a:gd name="T36" fmla="*/ 661 w 664"/>
                <a:gd name="T37" fmla="*/ 49 h 70"/>
                <a:gd name="T38" fmla="*/ 664 w 664"/>
                <a:gd name="T39" fmla="*/ 35 h 70"/>
                <a:gd name="T40" fmla="*/ 661 w 664"/>
                <a:gd name="T41" fmla="*/ 20 h 70"/>
                <a:gd name="T42" fmla="*/ 660 w 664"/>
                <a:gd name="T43" fmla="*/ 20 h 70"/>
                <a:gd name="T44" fmla="*/ 660 w 664"/>
                <a:gd name="T45" fmla="*/ 20 h 70"/>
                <a:gd name="T46" fmla="*/ 660 w 664"/>
                <a:gd name="T47" fmla="*/ 20 h 70"/>
                <a:gd name="T48" fmla="*/ 654 w 664"/>
                <a:gd name="T49" fmla="*/ 11 h 70"/>
                <a:gd name="T50" fmla="*/ 654 w 664"/>
                <a:gd name="T51" fmla="*/ 11 h 70"/>
                <a:gd name="T52" fmla="*/ 654 w 664"/>
                <a:gd name="T53" fmla="*/ 11 h 70"/>
                <a:gd name="T54" fmla="*/ 654 w 664"/>
                <a:gd name="T55" fmla="*/ 11 h 70"/>
                <a:gd name="T56" fmla="*/ 654 w 664"/>
                <a:gd name="T57" fmla="*/ 11 h 70"/>
                <a:gd name="T58" fmla="*/ 654 w 664"/>
                <a:gd name="T59" fmla="*/ 11 h 70"/>
                <a:gd name="T60" fmla="*/ 653 w 664"/>
                <a:gd name="T61" fmla="*/ 10 h 70"/>
                <a:gd name="T62" fmla="*/ 653 w 664"/>
                <a:gd name="T63" fmla="*/ 10 h 70"/>
                <a:gd name="T64" fmla="*/ 653 w 664"/>
                <a:gd name="T65" fmla="*/ 10 h 70"/>
                <a:gd name="T66" fmla="*/ 654 w 664"/>
                <a:gd name="T67" fmla="*/ 11 h 70"/>
                <a:gd name="T68" fmla="*/ 653 w 664"/>
                <a:gd name="T69" fmla="*/ 10 h 70"/>
                <a:gd name="T70" fmla="*/ 543 w 664"/>
                <a:gd name="T71" fmla="*/ 0 h 70"/>
                <a:gd name="T72" fmla="*/ 35 w 664"/>
                <a:gd name="T73" fmla="*/ 0 h 70"/>
                <a:gd name="T74" fmla="*/ 0 w 664"/>
                <a:gd name="T75" fmla="*/ 35 h 70"/>
                <a:gd name="T76" fmla="*/ 35 w 664"/>
                <a:gd name="T77" fmla="*/ 70 h 70"/>
                <a:gd name="T78" fmla="*/ 543 w 664"/>
                <a:gd name="T79" fmla="*/ 70 h 70"/>
                <a:gd name="T80" fmla="*/ 578 w 664"/>
                <a:gd name="T81" fmla="*/ 35 h 70"/>
                <a:gd name="T82" fmla="*/ 543 w 664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70">
                  <a:moveTo>
                    <a:pt x="654" y="60"/>
                  </a:moveTo>
                  <a:cubicBezTo>
                    <a:pt x="653" y="60"/>
                    <a:pt x="653" y="60"/>
                    <a:pt x="653" y="60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53" y="60"/>
                    <a:pt x="653" y="60"/>
                    <a:pt x="654" y="60"/>
                  </a:cubicBezTo>
                  <a:moveTo>
                    <a:pt x="654" y="60"/>
                  </a:moveTo>
                  <a:cubicBezTo>
                    <a:pt x="654" y="60"/>
                    <a:pt x="654" y="60"/>
                    <a:pt x="654" y="60"/>
                  </a:cubicBezTo>
                  <a:cubicBezTo>
                    <a:pt x="654" y="60"/>
                    <a:pt x="654" y="60"/>
                    <a:pt x="654" y="60"/>
                  </a:cubicBezTo>
                  <a:moveTo>
                    <a:pt x="654" y="60"/>
                  </a:moveTo>
                  <a:cubicBezTo>
                    <a:pt x="654" y="60"/>
                    <a:pt x="654" y="60"/>
                    <a:pt x="654" y="60"/>
                  </a:cubicBezTo>
                  <a:cubicBezTo>
                    <a:pt x="654" y="60"/>
                    <a:pt x="654" y="60"/>
                    <a:pt x="654" y="60"/>
                  </a:cubicBezTo>
                  <a:moveTo>
                    <a:pt x="654" y="59"/>
                  </a:moveTo>
                  <a:cubicBezTo>
                    <a:pt x="654" y="59"/>
                    <a:pt x="654" y="59"/>
                    <a:pt x="654" y="59"/>
                  </a:cubicBezTo>
                  <a:cubicBezTo>
                    <a:pt x="654" y="59"/>
                    <a:pt x="654" y="59"/>
                    <a:pt x="654" y="59"/>
                  </a:cubicBezTo>
                  <a:moveTo>
                    <a:pt x="661" y="49"/>
                  </a:moveTo>
                  <a:cubicBezTo>
                    <a:pt x="661" y="49"/>
                    <a:pt x="661" y="49"/>
                    <a:pt x="661" y="49"/>
                  </a:cubicBezTo>
                  <a:cubicBezTo>
                    <a:pt x="661" y="49"/>
                    <a:pt x="661" y="49"/>
                    <a:pt x="661" y="49"/>
                  </a:cubicBezTo>
                  <a:moveTo>
                    <a:pt x="661" y="20"/>
                  </a:moveTo>
                  <a:cubicBezTo>
                    <a:pt x="663" y="25"/>
                    <a:pt x="664" y="30"/>
                    <a:pt x="664" y="35"/>
                  </a:cubicBezTo>
                  <a:cubicBezTo>
                    <a:pt x="664" y="40"/>
                    <a:pt x="663" y="45"/>
                    <a:pt x="661" y="49"/>
                  </a:cubicBezTo>
                  <a:cubicBezTo>
                    <a:pt x="663" y="45"/>
                    <a:pt x="664" y="40"/>
                    <a:pt x="664" y="35"/>
                  </a:cubicBezTo>
                  <a:cubicBezTo>
                    <a:pt x="664" y="30"/>
                    <a:pt x="663" y="25"/>
                    <a:pt x="661" y="20"/>
                  </a:cubicBezTo>
                  <a:moveTo>
                    <a:pt x="660" y="20"/>
                  </a:moveTo>
                  <a:cubicBezTo>
                    <a:pt x="660" y="20"/>
                    <a:pt x="660" y="20"/>
                    <a:pt x="660" y="20"/>
                  </a:cubicBezTo>
                  <a:cubicBezTo>
                    <a:pt x="660" y="20"/>
                    <a:pt x="660" y="20"/>
                    <a:pt x="660" y="20"/>
                  </a:cubicBezTo>
                  <a:moveTo>
                    <a:pt x="654" y="11"/>
                  </a:moveTo>
                  <a:cubicBezTo>
                    <a:pt x="654" y="11"/>
                    <a:pt x="654" y="11"/>
                    <a:pt x="654" y="11"/>
                  </a:cubicBezTo>
                  <a:cubicBezTo>
                    <a:pt x="654" y="11"/>
                    <a:pt x="654" y="11"/>
                    <a:pt x="654" y="11"/>
                  </a:cubicBezTo>
                  <a:moveTo>
                    <a:pt x="654" y="11"/>
                  </a:moveTo>
                  <a:cubicBezTo>
                    <a:pt x="654" y="11"/>
                    <a:pt x="654" y="11"/>
                    <a:pt x="654" y="11"/>
                  </a:cubicBezTo>
                  <a:cubicBezTo>
                    <a:pt x="654" y="11"/>
                    <a:pt x="654" y="11"/>
                    <a:pt x="654" y="11"/>
                  </a:cubicBezTo>
                  <a:moveTo>
                    <a:pt x="653" y="10"/>
                  </a:moveTo>
                  <a:cubicBezTo>
                    <a:pt x="653" y="10"/>
                    <a:pt x="653" y="10"/>
                    <a:pt x="653" y="10"/>
                  </a:cubicBezTo>
                  <a:cubicBezTo>
                    <a:pt x="653" y="10"/>
                    <a:pt x="653" y="10"/>
                    <a:pt x="653" y="10"/>
                  </a:cubicBezTo>
                  <a:cubicBezTo>
                    <a:pt x="654" y="10"/>
                    <a:pt x="654" y="11"/>
                    <a:pt x="654" y="11"/>
                  </a:cubicBezTo>
                  <a:cubicBezTo>
                    <a:pt x="654" y="11"/>
                    <a:pt x="654" y="10"/>
                    <a:pt x="653" y="10"/>
                  </a:cubicBezTo>
                  <a:moveTo>
                    <a:pt x="543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0"/>
                    <a:pt x="35" y="70"/>
                  </a:cubicBezTo>
                  <a:cubicBezTo>
                    <a:pt x="543" y="70"/>
                    <a:pt x="543" y="70"/>
                    <a:pt x="543" y="70"/>
                  </a:cubicBezTo>
                  <a:cubicBezTo>
                    <a:pt x="578" y="35"/>
                    <a:pt x="578" y="35"/>
                    <a:pt x="578" y="35"/>
                  </a:cubicBezTo>
                  <a:cubicBezTo>
                    <a:pt x="543" y="0"/>
                    <a:pt x="543" y="0"/>
                    <a:pt x="543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1" name="Freeform 62">
              <a:extLst>
                <a:ext uri="{FF2B5EF4-FFF2-40B4-BE49-F238E27FC236}">
                  <a16:creationId xmlns:a16="http://schemas.microsoft.com/office/drawing/2014/main" id="{29610D0C-8F3D-4019-8C65-90347961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118" y="2893260"/>
              <a:ext cx="93242" cy="64633"/>
            </a:xfrm>
            <a:custGeom>
              <a:avLst/>
              <a:gdLst>
                <a:gd name="T0" fmla="*/ 38 w 169"/>
                <a:gd name="T1" fmla="*/ 0 h 116"/>
                <a:gd name="T2" fmla="*/ 13 w 169"/>
                <a:gd name="T3" fmla="*/ 10 h 116"/>
                <a:gd name="T4" fmla="*/ 13 w 169"/>
                <a:gd name="T5" fmla="*/ 60 h 116"/>
                <a:gd name="T6" fmla="*/ 59 w 169"/>
                <a:gd name="T7" fmla="*/ 106 h 116"/>
                <a:gd name="T8" fmla="*/ 144 w 169"/>
                <a:gd name="T9" fmla="*/ 106 h 116"/>
                <a:gd name="T10" fmla="*/ 144 w 169"/>
                <a:gd name="T11" fmla="*/ 106 h 116"/>
                <a:gd name="T12" fmla="*/ 146 w 169"/>
                <a:gd name="T13" fmla="*/ 106 h 116"/>
                <a:gd name="T14" fmla="*/ 146 w 169"/>
                <a:gd name="T15" fmla="*/ 106 h 116"/>
                <a:gd name="T16" fmla="*/ 147 w 169"/>
                <a:gd name="T17" fmla="*/ 106 h 116"/>
                <a:gd name="T18" fmla="*/ 147 w 169"/>
                <a:gd name="T19" fmla="*/ 106 h 116"/>
                <a:gd name="T20" fmla="*/ 147 w 169"/>
                <a:gd name="T21" fmla="*/ 106 h 116"/>
                <a:gd name="T22" fmla="*/ 157 w 169"/>
                <a:gd name="T23" fmla="*/ 108 h 116"/>
                <a:gd name="T24" fmla="*/ 157 w 169"/>
                <a:gd name="T25" fmla="*/ 108 h 116"/>
                <a:gd name="T26" fmla="*/ 157 w 169"/>
                <a:gd name="T27" fmla="*/ 108 h 116"/>
                <a:gd name="T28" fmla="*/ 158 w 169"/>
                <a:gd name="T29" fmla="*/ 108 h 116"/>
                <a:gd name="T30" fmla="*/ 158 w 169"/>
                <a:gd name="T31" fmla="*/ 108 h 116"/>
                <a:gd name="T32" fmla="*/ 168 w 169"/>
                <a:gd name="T33" fmla="*/ 115 h 116"/>
                <a:gd name="T34" fmla="*/ 168 w 169"/>
                <a:gd name="T35" fmla="*/ 115 h 116"/>
                <a:gd name="T36" fmla="*/ 168 w 169"/>
                <a:gd name="T37" fmla="*/ 115 h 116"/>
                <a:gd name="T38" fmla="*/ 168 w 169"/>
                <a:gd name="T39" fmla="*/ 115 h 116"/>
                <a:gd name="T40" fmla="*/ 169 w 169"/>
                <a:gd name="T41" fmla="*/ 115 h 116"/>
                <a:gd name="T42" fmla="*/ 169 w 169"/>
                <a:gd name="T43" fmla="*/ 115 h 116"/>
                <a:gd name="T44" fmla="*/ 169 w 169"/>
                <a:gd name="T45" fmla="*/ 115 h 116"/>
                <a:gd name="T46" fmla="*/ 169 w 169"/>
                <a:gd name="T47" fmla="*/ 116 h 116"/>
                <a:gd name="T48" fmla="*/ 63 w 169"/>
                <a:gd name="T49" fmla="*/ 10 h 116"/>
                <a:gd name="T50" fmla="*/ 38 w 169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16">
                  <a:moveTo>
                    <a:pt x="38" y="0"/>
                  </a:moveTo>
                  <a:cubicBezTo>
                    <a:pt x="29" y="0"/>
                    <a:pt x="20" y="3"/>
                    <a:pt x="13" y="10"/>
                  </a:cubicBezTo>
                  <a:cubicBezTo>
                    <a:pt x="0" y="24"/>
                    <a:pt x="0" y="46"/>
                    <a:pt x="13" y="6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5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0" y="106"/>
                    <a:pt x="154" y="107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7" y="108"/>
                    <a:pt x="157" y="108"/>
                    <a:pt x="158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61" y="110"/>
                    <a:pt x="165" y="112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7" y="3"/>
                    <a:pt x="48" y="0"/>
                    <a:pt x="38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2" name="Freeform 63">
              <a:extLst>
                <a:ext uri="{FF2B5EF4-FFF2-40B4-BE49-F238E27FC236}">
                  <a16:creationId xmlns:a16="http://schemas.microsoft.com/office/drawing/2014/main" id="{41D830C5-879D-4AAE-8E10-34B612005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9702" y="2952338"/>
              <a:ext cx="60657" cy="19188"/>
            </a:xfrm>
            <a:custGeom>
              <a:avLst/>
              <a:gdLst>
                <a:gd name="T0" fmla="*/ 110 w 110"/>
                <a:gd name="T1" fmla="*/ 9 h 35"/>
                <a:gd name="T2" fmla="*/ 110 w 110"/>
                <a:gd name="T3" fmla="*/ 10 h 35"/>
                <a:gd name="T4" fmla="*/ 110 w 110"/>
                <a:gd name="T5" fmla="*/ 10 h 35"/>
                <a:gd name="T6" fmla="*/ 110 w 110"/>
                <a:gd name="T7" fmla="*/ 9 h 35"/>
                <a:gd name="T8" fmla="*/ 110 w 110"/>
                <a:gd name="T9" fmla="*/ 9 h 35"/>
                <a:gd name="T10" fmla="*/ 110 w 110"/>
                <a:gd name="T11" fmla="*/ 9 h 35"/>
                <a:gd name="T12" fmla="*/ 110 w 110"/>
                <a:gd name="T13" fmla="*/ 9 h 35"/>
                <a:gd name="T14" fmla="*/ 109 w 110"/>
                <a:gd name="T15" fmla="*/ 9 h 35"/>
                <a:gd name="T16" fmla="*/ 109 w 110"/>
                <a:gd name="T17" fmla="*/ 9 h 35"/>
                <a:gd name="T18" fmla="*/ 109 w 110"/>
                <a:gd name="T19" fmla="*/ 9 h 35"/>
                <a:gd name="T20" fmla="*/ 109 w 110"/>
                <a:gd name="T21" fmla="*/ 9 h 35"/>
                <a:gd name="T22" fmla="*/ 109 w 110"/>
                <a:gd name="T23" fmla="*/ 9 h 35"/>
                <a:gd name="T24" fmla="*/ 109 w 110"/>
                <a:gd name="T25" fmla="*/ 9 h 35"/>
                <a:gd name="T26" fmla="*/ 99 w 110"/>
                <a:gd name="T27" fmla="*/ 2 h 35"/>
                <a:gd name="T28" fmla="*/ 99 w 110"/>
                <a:gd name="T29" fmla="*/ 2 h 35"/>
                <a:gd name="T30" fmla="*/ 99 w 110"/>
                <a:gd name="T31" fmla="*/ 2 h 35"/>
                <a:gd name="T32" fmla="*/ 98 w 110"/>
                <a:gd name="T33" fmla="*/ 2 h 35"/>
                <a:gd name="T34" fmla="*/ 98 w 110"/>
                <a:gd name="T35" fmla="*/ 2 h 35"/>
                <a:gd name="T36" fmla="*/ 98 w 110"/>
                <a:gd name="T37" fmla="*/ 2 h 35"/>
                <a:gd name="T38" fmla="*/ 88 w 110"/>
                <a:gd name="T39" fmla="*/ 0 h 35"/>
                <a:gd name="T40" fmla="*/ 98 w 110"/>
                <a:gd name="T41" fmla="*/ 2 h 35"/>
                <a:gd name="T42" fmla="*/ 88 w 110"/>
                <a:gd name="T43" fmla="*/ 0 h 35"/>
                <a:gd name="T44" fmla="*/ 88 w 110"/>
                <a:gd name="T45" fmla="*/ 0 h 35"/>
                <a:gd name="T46" fmla="*/ 88 w 110"/>
                <a:gd name="T47" fmla="*/ 0 h 35"/>
                <a:gd name="T48" fmla="*/ 88 w 110"/>
                <a:gd name="T49" fmla="*/ 0 h 35"/>
                <a:gd name="T50" fmla="*/ 87 w 110"/>
                <a:gd name="T51" fmla="*/ 0 h 35"/>
                <a:gd name="T52" fmla="*/ 87 w 110"/>
                <a:gd name="T53" fmla="*/ 0 h 35"/>
                <a:gd name="T54" fmla="*/ 87 w 110"/>
                <a:gd name="T55" fmla="*/ 0 h 35"/>
                <a:gd name="T56" fmla="*/ 85 w 110"/>
                <a:gd name="T57" fmla="*/ 0 h 35"/>
                <a:gd name="T58" fmla="*/ 0 w 110"/>
                <a:gd name="T59" fmla="*/ 0 h 35"/>
                <a:gd name="T60" fmla="*/ 35 w 110"/>
                <a:gd name="T61" fmla="*/ 35 h 35"/>
                <a:gd name="T62" fmla="*/ 60 w 110"/>
                <a:gd name="T63" fmla="*/ 10 h 35"/>
                <a:gd name="T64" fmla="*/ 85 w 110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35">
                  <a:moveTo>
                    <a:pt x="110" y="9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9"/>
                  </a:cubicBezTo>
                  <a:moveTo>
                    <a:pt x="110" y="9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moveTo>
                    <a:pt x="109" y="9"/>
                  </a:move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moveTo>
                    <a:pt x="109" y="9"/>
                  </a:move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moveTo>
                    <a:pt x="99" y="2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moveTo>
                    <a:pt x="98" y="2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moveTo>
                    <a:pt x="88" y="0"/>
                  </a:moveTo>
                  <a:cubicBezTo>
                    <a:pt x="91" y="0"/>
                    <a:pt x="95" y="1"/>
                    <a:pt x="98" y="2"/>
                  </a:cubicBezTo>
                  <a:cubicBezTo>
                    <a:pt x="95" y="1"/>
                    <a:pt x="91" y="0"/>
                    <a:pt x="88" y="0"/>
                  </a:cubicBezTo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7" y="3"/>
                    <a:pt x="76" y="0"/>
                    <a:pt x="85" y="0"/>
                  </a:cubicBezTo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3" name="Freeform 64">
              <a:extLst>
                <a:ext uri="{FF2B5EF4-FFF2-40B4-BE49-F238E27FC236}">
                  <a16:creationId xmlns:a16="http://schemas.microsoft.com/office/drawing/2014/main" id="{258A4229-066F-4856-B80A-1EB11691D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118" y="2985664"/>
              <a:ext cx="93242" cy="64633"/>
            </a:xfrm>
            <a:custGeom>
              <a:avLst/>
              <a:gdLst>
                <a:gd name="T0" fmla="*/ 169 w 169"/>
                <a:gd name="T1" fmla="*/ 0 h 116"/>
                <a:gd name="T2" fmla="*/ 169 w 169"/>
                <a:gd name="T3" fmla="*/ 0 h 116"/>
                <a:gd name="T4" fmla="*/ 169 w 169"/>
                <a:gd name="T5" fmla="*/ 0 h 116"/>
                <a:gd name="T6" fmla="*/ 169 w 169"/>
                <a:gd name="T7" fmla="*/ 0 h 116"/>
                <a:gd name="T8" fmla="*/ 169 w 169"/>
                <a:gd name="T9" fmla="*/ 0 h 116"/>
                <a:gd name="T10" fmla="*/ 169 w 169"/>
                <a:gd name="T11" fmla="*/ 0 h 116"/>
                <a:gd name="T12" fmla="*/ 169 w 169"/>
                <a:gd name="T13" fmla="*/ 1 h 116"/>
                <a:gd name="T14" fmla="*/ 169 w 169"/>
                <a:gd name="T15" fmla="*/ 1 h 116"/>
                <a:gd name="T16" fmla="*/ 158 w 169"/>
                <a:gd name="T17" fmla="*/ 8 h 116"/>
                <a:gd name="T18" fmla="*/ 158 w 169"/>
                <a:gd name="T19" fmla="*/ 8 h 116"/>
                <a:gd name="T20" fmla="*/ 157 w 169"/>
                <a:gd name="T21" fmla="*/ 8 h 116"/>
                <a:gd name="T22" fmla="*/ 157 w 169"/>
                <a:gd name="T23" fmla="*/ 8 h 116"/>
                <a:gd name="T24" fmla="*/ 157 w 169"/>
                <a:gd name="T25" fmla="*/ 8 h 116"/>
                <a:gd name="T26" fmla="*/ 147 w 169"/>
                <a:gd name="T27" fmla="*/ 10 h 116"/>
                <a:gd name="T28" fmla="*/ 147 w 169"/>
                <a:gd name="T29" fmla="*/ 10 h 116"/>
                <a:gd name="T30" fmla="*/ 147 w 169"/>
                <a:gd name="T31" fmla="*/ 10 h 116"/>
                <a:gd name="T32" fmla="*/ 146 w 169"/>
                <a:gd name="T33" fmla="*/ 10 h 116"/>
                <a:gd name="T34" fmla="*/ 146 w 169"/>
                <a:gd name="T35" fmla="*/ 10 h 116"/>
                <a:gd name="T36" fmla="*/ 144 w 169"/>
                <a:gd name="T37" fmla="*/ 10 h 116"/>
                <a:gd name="T38" fmla="*/ 144 w 169"/>
                <a:gd name="T39" fmla="*/ 10 h 116"/>
                <a:gd name="T40" fmla="*/ 59 w 169"/>
                <a:gd name="T41" fmla="*/ 10 h 116"/>
                <a:gd name="T42" fmla="*/ 13 w 169"/>
                <a:gd name="T43" fmla="*/ 56 h 116"/>
                <a:gd name="T44" fmla="*/ 13 w 169"/>
                <a:gd name="T45" fmla="*/ 106 h 116"/>
                <a:gd name="T46" fmla="*/ 38 w 169"/>
                <a:gd name="T47" fmla="*/ 116 h 116"/>
                <a:gd name="T48" fmla="*/ 63 w 169"/>
                <a:gd name="T49" fmla="*/ 106 h 116"/>
                <a:gd name="T50" fmla="*/ 169 w 169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16">
                  <a:moveTo>
                    <a:pt x="16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1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5" y="4"/>
                    <a:pt x="162" y="6"/>
                    <a:pt x="158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4" y="9"/>
                    <a:pt x="150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5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0" y="70"/>
                    <a:pt x="0" y="92"/>
                    <a:pt x="13" y="106"/>
                  </a:cubicBezTo>
                  <a:cubicBezTo>
                    <a:pt x="20" y="113"/>
                    <a:pt x="29" y="116"/>
                    <a:pt x="38" y="116"/>
                  </a:cubicBezTo>
                  <a:cubicBezTo>
                    <a:pt x="48" y="116"/>
                    <a:pt x="57" y="113"/>
                    <a:pt x="63" y="106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03" name="Freeform 65">
              <a:extLst>
                <a:ext uri="{FF2B5EF4-FFF2-40B4-BE49-F238E27FC236}">
                  <a16:creationId xmlns:a16="http://schemas.microsoft.com/office/drawing/2014/main" id="{948C318A-665F-46A8-9E30-6B6D41586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9702" y="2971526"/>
              <a:ext cx="60657" cy="19693"/>
            </a:xfrm>
            <a:custGeom>
              <a:avLst/>
              <a:gdLst>
                <a:gd name="T0" fmla="*/ 87 w 110"/>
                <a:gd name="T1" fmla="*/ 35 h 35"/>
                <a:gd name="T2" fmla="*/ 87 w 110"/>
                <a:gd name="T3" fmla="*/ 35 h 35"/>
                <a:gd name="T4" fmla="*/ 87 w 110"/>
                <a:gd name="T5" fmla="*/ 35 h 35"/>
                <a:gd name="T6" fmla="*/ 88 w 110"/>
                <a:gd name="T7" fmla="*/ 35 h 35"/>
                <a:gd name="T8" fmla="*/ 88 w 110"/>
                <a:gd name="T9" fmla="*/ 35 h 35"/>
                <a:gd name="T10" fmla="*/ 88 w 110"/>
                <a:gd name="T11" fmla="*/ 35 h 35"/>
                <a:gd name="T12" fmla="*/ 98 w 110"/>
                <a:gd name="T13" fmla="*/ 33 h 35"/>
                <a:gd name="T14" fmla="*/ 88 w 110"/>
                <a:gd name="T15" fmla="*/ 35 h 35"/>
                <a:gd name="T16" fmla="*/ 98 w 110"/>
                <a:gd name="T17" fmla="*/ 33 h 35"/>
                <a:gd name="T18" fmla="*/ 98 w 110"/>
                <a:gd name="T19" fmla="*/ 33 h 35"/>
                <a:gd name="T20" fmla="*/ 98 w 110"/>
                <a:gd name="T21" fmla="*/ 33 h 35"/>
                <a:gd name="T22" fmla="*/ 98 w 110"/>
                <a:gd name="T23" fmla="*/ 33 h 35"/>
                <a:gd name="T24" fmla="*/ 99 w 110"/>
                <a:gd name="T25" fmla="*/ 33 h 35"/>
                <a:gd name="T26" fmla="*/ 99 w 110"/>
                <a:gd name="T27" fmla="*/ 33 h 35"/>
                <a:gd name="T28" fmla="*/ 99 w 110"/>
                <a:gd name="T29" fmla="*/ 33 h 35"/>
                <a:gd name="T30" fmla="*/ 110 w 110"/>
                <a:gd name="T31" fmla="*/ 26 h 35"/>
                <a:gd name="T32" fmla="*/ 110 w 110"/>
                <a:gd name="T33" fmla="*/ 26 h 35"/>
                <a:gd name="T34" fmla="*/ 110 w 110"/>
                <a:gd name="T35" fmla="*/ 26 h 35"/>
                <a:gd name="T36" fmla="*/ 110 w 110"/>
                <a:gd name="T37" fmla="*/ 25 h 35"/>
                <a:gd name="T38" fmla="*/ 110 w 110"/>
                <a:gd name="T39" fmla="*/ 25 h 35"/>
                <a:gd name="T40" fmla="*/ 110 w 110"/>
                <a:gd name="T41" fmla="*/ 25 h 35"/>
                <a:gd name="T42" fmla="*/ 110 w 110"/>
                <a:gd name="T43" fmla="*/ 25 h 35"/>
                <a:gd name="T44" fmla="*/ 110 w 110"/>
                <a:gd name="T45" fmla="*/ 25 h 35"/>
                <a:gd name="T46" fmla="*/ 110 w 110"/>
                <a:gd name="T47" fmla="*/ 25 h 35"/>
                <a:gd name="T48" fmla="*/ 110 w 110"/>
                <a:gd name="T49" fmla="*/ 25 h 35"/>
                <a:gd name="T50" fmla="*/ 110 w 110"/>
                <a:gd name="T51" fmla="*/ 25 h 35"/>
                <a:gd name="T52" fmla="*/ 110 w 110"/>
                <a:gd name="T53" fmla="*/ 25 h 35"/>
                <a:gd name="T54" fmla="*/ 110 w 110"/>
                <a:gd name="T55" fmla="*/ 25 h 35"/>
                <a:gd name="T56" fmla="*/ 35 w 110"/>
                <a:gd name="T57" fmla="*/ 0 h 35"/>
                <a:gd name="T58" fmla="*/ 0 w 110"/>
                <a:gd name="T59" fmla="*/ 35 h 35"/>
                <a:gd name="T60" fmla="*/ 85 w 110"/>
                <a:gd name="T61" fmla="*/ 35 h 35"/>
                <a:gd name="T62" fmla="*/ 60 w 110"/>
                <a:gd name="T63" fmla="*/ 25 h 35"/>
                <a:gd name="T64" fmla="*/ 35 w 110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35">
                  <a:moveTo>
                    <a:pt x="87" y="35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moveTo>
                    <a:pt x="88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moveTo>
                    <a:pt x="98" y="33"/>
                  </a:moveTo>
                  <a:cubicBezTo>
                    <a:pt x="95" y="34"/>
                    <a:pt x="91" y="35"/>
                    <a:pt x="88" y="35"/>
                  </a:cubicBezTo>
                  <a:cubicBezTo>
                    <a:pt x="91" y="35"/>
                    <a:pt x="95" y="34"/>
                    <a:pt x="98" y="33"/>
                  </a:cubicBezTo>
                  <a:moveTo>
                    <a:pt x="98" y="33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moveTo>
                    <a:pt x="99" y="33"/>
                  </a:move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35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6" y="35"/>
                    <a:pt x="67" y="32"/>
                    <a:pt x="60" y="25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05" name="Freeform 66">
              <a:extLst>
                <a:ext uri="{FF2B5EF4-FFF2-40B4-BE49-F238E27FC236}">
                  <a16:creationId xmlns:a16="http://schemas.microsoft.com/office/drawing/2014/main" id="{F2238627-9C8F-46EE-95E9-924E1BF0E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6323" y="2952338"/>
              <a:ext cx="18548" cy="38880"/>
            </a:xfrm>
            <a:custGeom>
              <a:avLst/>
              <a:gdLst>
                <a:gd name="T0" fmla="*/ 0 w 33"/>
                <a:gd name="T1" fmla="*/ 70 h 70"/>
                <a:gd name="T2" fmla="*/ 0 w 33"/>
                <a:gd name="T3" fmla="*/ 70 h 70"/>
                <a:gd name="T4" fmla="*/ 3 w 33"/>
                <a:gd name="T5" fmla="*/ 70 h 70"/>
                <a:gd name="T6" fmla="*/ 3 w 33"/>
                <a:gd name="T7" fmla="*/ 70 h 70"/>
                <a:gd name="T8" fmla="*/ 3 w 33"/>
                <a:gd name="T9" fmla="*/ 70 h 70"/>
                <a:gd name="T10" fmla="*/ 13 w 33"/>
                <a:gd name="T11" fmla="*/ 68 h 70"/>
                <a:gd name="T12" fmla="*/ 13 w 33"/>
                <a:gd name="T13" fmla="*/ 68 h 70"/>
                <a:gd name="T14" fmla="*/ 13 w 33"/>
                <a:gd name="T15" fmla="*/ 68 h 70"/>
                <a:gd name="T16" fmla="*/ 25 w 33"/>
                <a:gd name="T17" fmla="*/ 61 h 70"/>
                <a:gd name="T18" fmla="*/ 25 w 33"/>
                <a:gd name="T19" fmla="*/ 61 h 70"/>
                <a:gd name="T20" fmla="*/ 25 w 33"/>
                <a:gd name="T21" fmla="*/ 61 h 70"/>
                <a:gd name="T22" fmla="*/ 25 w 33"/>
                <a:gd name="T23" fmla="*/ 60 h 70"/>
                <a:gd name="T24" fmla="*/ 25 w 33"/>
                <a:gd name="T25" fmla="*/ 60 h 70"/>
                <a:gd name="T26" fmla="*/ 25 w 33"/>
                <a:gd name="T27" fmla="*/ 60 h 70"/>
                <a:gd name="T28" fmla="*/ 26 w 33"/>
                <a:gd name="T29" fmla="*/ 60 h 70"/>
                <a:gd name="T30" fmla="*/ 26 w 33"/>
                <a:gd name="T31" fmla="*/ 60 h 70"/>
                <a:gd name="T32" fmla="*/ 26 w 33"/>
                <a:gd name="T33" fmla="*/ 60 h 70"/>
                <a:gd name="T34" fmla="*/ 26 w 33"/>
                <a:gd name="T35" fmla="*/ 59 h 70"/>
                <a:gd name="T36" fmla="*/ 26 w 33"/>
                <a:gd name="T37" fmla="*/ 59 h 70"/>
                <a:gd name="T38" fmla="*/ 26 w 33"/>
                <a:gd name="T39" fmla="*/ 59 h 70"/>
                <a:gd name="T40" fmla="*/ 33 w 33"/>
                <a:gd name="T41" fmla="*/ 49 h 70"/>
                <a:gd name="T42" fmla="*/ 33 w 33"/>
                <a:gd name="T43" fmla="*/ 49 h 70"/>
                <a:gd name="T44" fmla="*/ 33 w 33"/>
                <a:gd name="T45" fmla="*/ 20 h 70"/>
                <a:gd name="T46" fmla="*/ 26 w 33"/>
                <a:gd name="T47" fmla="*/ 11 h 70"/>
                <a:gd name="T48" fmla="*/ 26 w 33"/>
                <a:gd name="T49" fmla="*/ 11 h 70"/>
                <a:gd name="T50" fmla="*/ 26 w 33"/>
                <a:gd name="T51" fmla="*/ 11 h 70"/>
                <a:gd name="T52" fmla="*/ 26 w 33"/>
                <a:gd name="T53" fmla="*/ 11 h 70"/>
                <a:gd name="T54" fmla="*/ 26 w 33"/>
                <a:gd name="T55" fmla="*/ 11 h 70"/>
                <a:gd name="T56" fmla="*/ 25 w 33"/>
                <a:gd name="T57" fmla="*/ 9 h 70"/>
                <a:gd name="T58" fmla="*/ 24 w 33"/>
                <a:gd name="T59" fmla="*/ 9 h 70"/>
                <a:gd name="T60" fmla="*/ 24 w 33"/>
                <a:gd name="T61" fmla="*/ 9 h 70"/>
                <a:gd name="T62" fmla="*/ 24 w 33"/>
                <a:gd name="T63" fmla="*/ 9 h 70"/>
                <a:gd name="T64" fmla="*/ 14 w 33"/>
                <a:gd name="T65" fmla="*/ 2 h 70"/>
                <a:gd name="T66" fmla="*/ 14 w 33"/>
                <a:gd name="T67" fmla="*/ 2 h 70"/>
                <a:gd name="T68" fmla="*/ 14 w 33"/>
                <a:gd name="T69" fmla="*/ 2 h 70"/>
                <a:gd name="T70" fmla="*/ 13 w 33"/>
                <a:gd name="T71" fmla="*/ 2 h 70"/>
                <a:gd name="T72" fmla="*/ 13 w 33"/>
                <a:gd name="T73" fmla="*/ 2 h 70"/>
                <a:gd name="T74" fmla="*/ 3 w 33"/>
                <a:gd name="T75" fmla="*/ 0 h 70"/>
                <a:gd name="T76" fmla="*/ 2 w 33"/>
                <a:gd name="T77" fmla="*/ 0 h 70"/>
                <a:gd name="T78" fmla="*/ 2 w 33"/>
                <a:gd name="T79" fmla="*/ 0 h 70"/>
                <a:gd name="T80" fmla="*/ 0 w 33"/>
                <a:gd name="T81" fmla="*/ 0 h 70"/>
                <a:gd name="T82" fmla="*/ 2 w 33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70">
                  <a:moveTo>
                    <a:pt x="2" y="70"/>
                  </a:moveTo>
                  <a:cubicBezTo>
                    <a:pt x="2" y="70"/>
                    <a:pt x="1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70"/>
                    <a:pt x="2" y="70"/>
                    <a:pt x="2" y="70"/>
                  </a:cubicBezTo>
                  <a:moveTo>
                    <a:pt x="3" y="70"/>
                  </a:moveTo>
                  <a:cubicBezTo>
                    <a:pt x="3" y="70"/>
                    <a:pt x="2" y="70"/>
                    <a:pt x="2" y="70"/>
                  </a:cubicBezTo>
                  <a:cubicBezTo>
                    <a:pt x="2" y="70"/>
                    <a:pt x="3" y="70"/>
                    <a:pt x="3" y="70"/>
                  </a:cubicBezTo>
                  <a:moveTo>
                    <a:pt x="3" y="70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14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moveTo>
                    <a:pt x="25" y="61"/>
                  </a:moveTo>
                  <a:cubicBezTo>
                    <a:pt x="22" y="64"/>
                    <a:pt x="18" y="66"/>
                    <a:pt x="14" y="68"/>
                  </a:cubicBezTo>
                  <a:cubicBezTo>
                    <a:pt x="18" y="66"/>
                    <a:pt x="21" y="64"/>
                    <a:pt x="25" y="61"/>
                  </a:cubicBezTo>
                  <a:moveTo>
                    <a:pt x="25" y="60"/>
                  </a:moveTo>
                  <a:cubicBezTo>
                    <a:pt x="25" y="60"/>
                    <a:pt x="25" y="61"/>
                    <a:pt x="25" y="61"/>
                  </a:cubicBezTo>
                  <a:cubicBezTo>
                    <a:pt x="25" y="61"/>
                    <a:pt x="25" y="60"/>
                    <a:pt x="25" y="60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59"/>
                  </a:moveTo>
                  <a:cubicBezTo>
                    <a:pt x="26" y="59"/>
                    <a:pt x="26" y="59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moveTo>
                    <a:pt x="33" y="49"/>
                  </a:moveTo>
                  <a:cubicBezTo>
                    <a:pt x="31" y="53"/>
                    <a:pt x="29" y="56"/>
                    <a:pt x="26" y="59"/>
                  </a:cubicBezTo>
                  <a:cubicBezTo>
                    <a:pt x="29" y="56"/>
                    <a:pt x="31" y="53"/>
                    <a:pt x="33" y="49"/>
                  </a:cubicBezTo>
                  <a:moveTo>
                    <a:pt x="33" y="49"/>
                  </a:move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moveTo>
                    <a:pt x="32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2" y="20"/>
                  </a:cubicBezTo>
                  <a:moveTo>
                    <a:pt x="26" y="11"/>
                  </a:moveTo>
                  <a:cubicBezTo>
                    <a:pt x="29" y="14"/>
                    <a:pt x="31" y="17"/>
                    <a:pt x="32" y="20"/>
                  </a:cubicBezTo>
                  <a:cubicBezTo>
                    <a:pt x="31" y="17"/>
                    <a:pt x="29" y="14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5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moveTo>
                    <a:pt x="24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14" y="2"/>
                  </a:moveTo>
                  <a:cubicBezTo>
                    <a:pt x="18" y="4"/>
                    <a:pt x="21" y="6"/>
                    <a:pt x="24" y="9"/>
                  </a:cubicBezTo>
                  <a:cubicBezTo>
                    <a:pt x="21" y="6"/>
                    <a:pt x="17" y="4"/>
                    <a:pt x="14" y="2"/>
                  </a:cubicBezTo>
                  <a:moveTo>
                    <a:pt x="13" y="2"/>
                  </a:moveTo>
                  <a:cubicBezTo>
                    <a:pt x="13" y="2"/>
                    <a:pt x="13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008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06" name="Freeform 67">
              <a:extLst>
                <a:ext uri="{FF2B5EF4-FFF2-40B4-BE49-F238E27FC236}">
                  <a16:creationId xmlns:a16="http://schemas.microsoft.com/office/drawing/2014/main" id="{CF8B375E-CFEF-45CA-86B7-62F97BC2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503" y="2952338"/>
              <a:ext cx="47624" cy="38880"/>
            </a:xfrm>
            <a:custGeom>
              <a:avLst/>
              <a:gdLst>
                <a:gd name="T0" fmla="*/ 50 w 86"/>
                <a:gd name="T1" fmla="*/ 0 h 70"/>
                <a:gd name="T2" fmla="*/ 0 w 86"/>
                <a:gd name="T3" fmla="*/ 35 h 70"/>
                <a:gd name="T4" fmla="*/ 50 w 86"/>
                <a:gd name="T5" fmla="*/ 70 h 70"/>
                <a:gd name="T6" fmla="*/ 52 w 86"/>
                <a:gd name="T7" fmla="*/ 70 h 70"/>
                <a:gd name="T8" fmla="*/ 53 w 86"/>
                <a:gd name="T9" fmla="*/ 70 h 70"/>
                <a:gd name="T10" fmla="*/ 53 w 86"/>
                <a:gd name="T11" fmla="*/ 70 h 70"/>
                <a:gd name="T12" fmla="*/ 63 w 86"/>
                <a:gd name="T13" fmla="*/ 68 h 70"/>
                <a:gd name="T14" fmla="*/ 64 w 86"/>
                <a:gd name="T15" fmla="*/ 68 h 70"/>
                <a:gd name="T16" fmla="*/ 75 w 86"/>
                <a:gd name="T17" fmla="*/ 61 h 70"/>
                <a:gd name="T18" fmla="*/ 75 w 86"/>
                <a:gd name="T19" fmla="*/ 60 h 70"/>
                <a:gd name="T20" fmla="*/ 75 w 86"/>
                <a:gd name="T21" fmla="*/ 60 h 70"/>
                <a:gd name="T22" fmla="*/ 75 w 86"/>
                <a:gd name="T23" fmla="*/ 60 h 70"/>
                <a:gd name="T24" fmla="*/ 75 w 86"/>
                <a:gd name="T25" fmla="*/ 60 h 70"/>
                <a:gd name="T26" fmla="*/ 76 w 86"/>
                <a:gd name="T27" fmla="*/ 60 h 70"/>
                <a:gd name="T28" fmla="*/ 76 w 86"/>
                <a:gd name="T29" fmla="*/ 60 h 70"/>
                <a:gd name="T30" fmla="*/ 76 w 86"/>
                <a:gd name="T31" fmla="*/ 59 h 70"/>
                <a:gd name="T32" fmla="*/ 83 w 86"/>
                <a:gd name="T33" fmla="*/ 49 h 70"/>
                <a:gd name="T34" fmla="*/ 83 w 86"/>
                <a:gd name="T35" fmla="*/ 49 h 70"/>
                <a:gd name="T36" fmla="*/ 83 w 86"/>
                <a:gd name="T37" fmla="*/ 20 h 70"/>
                <a:gd name="T38" fmla="*/ 82 w 86"/>
                <a:gd name="T39" fmla="*/ 20 h 70"/>
                <a:gd name="T40" fmla="*/ 76 w 86"/>
                <a:gd name="T41" fmla="*/ 11 h 70"/>
                <a:gd name="T42" fmla="*/ 76 w 86"/>
                <a:gd name="T43" fmla="*/ 11 h 70"/>
                <a:gd name="T44" fmla="*/ 75 w 86"/>
                <a:gd name="T45" fmla="*/ 10 h 70"/>
                <a:gd name="T46" fmla="*/ 75 w 86"/>
                <a:gd name="T47" fmla="*/ 9 h 70"/>
                <a:gd name="T48" fmla="*/ 75 w 86"/>
                <a:gd name="T49" fmla="*/ 9 h 70"/>
                <a:gd name="T50" fmla="*/ 74 w 86"/>
                <a:gd name="T51" fmla="*/ 9 h 70"/>
                <a:gd name="T52" fmla="*/ 74 w 86"/>
                <a:gd name="T53" fmla="*/ 9 h 70"/>
                <a:gd name="T54" fmla="*/ 64 w 86"/>
                <a:gd name="T55" fmla="*/ 2 h 70"/>
                <a:gd name="T56" fmla="*/ 63 w 86"/>
                <a:gd name="T57" fmla="*/ 2 h 70"/>
                <a:gd name="T58" fmla="*/ 53 w 86"/>
                <a:gd name="T59" fmla="*/ 0 h 70"/>
                <a:gd name="T60" fmla="*/ 53 w 86"/>
                <a:gd name="T61" fmla="*/ 0 h 70"/>
                <a:gd name="T62" fmla="*/ 52 w 86"/>
                <a:gd name="T6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7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32" y="3"/>
                    <a:pt x="25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67"/>
                    <a:pt x="41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70"/>
                    <a:pt x="52" y="70"/>
                    <a:pt x="52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6" y="70"/>
                    <a:pt x="60" y="69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6"/>
                    <a:pt x="72" y="64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56"/>
                    <a:pt x="81" y="53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5" y="45"/>
                    <a:pt x="86" y="40"/>
                    <a:pt x="86" y="35"/>
                  </a:cubicBezTo>
                  <a:cubicBezTo>
                    <a:pt x="86" y="30"/>
                    <a:pt x="85" y="25"/>
                    <a:pt x="83" y="20"/>
                  </a:cubicBezTo>
                  <a:cubicBezTo>
                    <a:pt x="83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7"/>
                    <a:pt x="79" y="14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1" y="6"/>
                    <a:pt x="68" y="4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0" y="1"/>
                    <a:pt x="56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5730994-0827-418D-8DF5-CCFC0ADFF690}"/>
              </a:ext>
            </a:extLst>
          </p:cNvPr>
          <p:cNvGrpSpPr/>
          <p:nvPr/>
        </p:nvGrpSpPr>
        <p:grpSpPr>
          <a:xfrm>
            <a:off x="7515054" y="3154323"/>
            <a:ext cx="168970" cy="170368"/>
            <a:chOff x="1516109" y="2893260"/>
            <a:chExt cx="161018" cy="157037"/>
          </a:xfrm>
        </p:grpSpPr>
        <p:sp>
          <p:nvSpPr>
            <p:cNvPr id="208" name="Freeform 61">
              <a:extLst>
                <a:ext uri="{FF2B5EF4-FFF2-40B4-BE49-F238E27FC236}">
                  <a16:creationId xmlns:a16="http://schemas.microsoft.com/office/drawing/2014/main" id="{E22D3076-2D98-4217-99F9-9BD22FEED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109" y="2945499"/>
              <a:ext cx="160265" cy="45719"/>
            </a:xfrm>
            <a:custGeom>
              <a:avLst/>
              <a:gdLst>
                <a:gd name="T0" fmla="*/ 654 w 664"/>
                <a:gd name="T1" fmla="*/ 60 h 70"/>
                <a:gd name="T2" fmla="*/ 653 w 664"/>
                <a:gd name="T3" fmla="*/ 60 h 70"/>
                <a:gd name="T4" fmla="*/ 653 w 664"/>
                <a:gd name="T5" fmla="*/ 60 h 70"/>
                <a:gd name="T6" fmla="*/ 654 w 664"/>
                <a:gd name="T7" fmla="*/ 60 h 70"/>
                <a:gd name="T8" fmla="*/ 654 w 664"/>
                <a:gd name="T9" fmla="*/ 60 h 70"/>
                <a:gd name="T10" fmla="*/ 654 w 664"/>
                <a:gd name="T11" fmla="*/ 60 h 70"/>
                <a:gd name="T12" fmla="*/ 654 w 664"/>
                <a:gd name="T13" fmla="*/ 60 h 70"/>
                <a:gd name="T14" fmla="*/ 654 w 664"/>
                <a:gd name="T15" fmla="*/ 60 h 70"/>
                <a:gd name="T16" fmla="*/ 654 w 664"/>
                <a:gd name="T17" fmla="*/ 60 h 70"/>
                <a:gd name="T18" fmla="*/ 654 w 664"/>
                <a:gd name="T19" fmla="*/ 60 h 70"/>
                <a:gd name="T20" fmla="*/ 654 w 664"/>
                <a:gd name="T21" fmla="*/ 59 h 70"/>
                <a:gd name="T22" fmla="*/ 654 w 664"/>
                <a:gd name="T23" fmla="*/ 59 h 70"/>
                <a:gd name="T24" fmla="*/ 654 w 664"/>
                <a:gd name="T25" fmla="*/ 59 h 70"/>
                <a:gd name="T26" fmla="*/ 661 w 664"/>
                <a:gd name="T27" fmla="*/ 49 h 70"/>
                <a:gd name="T28" fmla="*/ 661 w 664"/>
                <a:gd name="T29" fmla="*/ 49 h 70"/>
                <a:gd name="T30" fmla="*/ 661 w 664"/>
                <a:gd name="T31" fmla="*/ 49 h 70"/>
                <a:gd name="T32" fmla="*/ 661 w 664"/>
                <a:gd name="T33" fmla="*/ 20 h 70"/>
                <a:gd name="T34" fmla="*/ 664 w 664"/>
                <a:gd name="T35" fmla="*/ 35 h 70"/>
                <a:gd name="T36" fmla="*/ 661 w 664"/>
                <a:gd name="T37" fmla="*/ 49 h 70"/>
                <a:gd name="T38" fmla="*/ 664 w 664"/>
                <a:gd name="T39" fmla="*/ 35 h 70"/>
                <a:gd name="T40" fmla="*/ 661 w 664"/>
                <a:gd name="T41" fmla="*/ 20 h 70"/>
                <a:gd name="T42" fmla="*/ 660 w 664"/>
                <a:gd name="T43" fmla="*/ 20 h 70"/>
                <a:gd name="T44" fmla="*/ 660 w 664"/>
                <a:gd name="T45" fmla="*/ 20 h 70"/>
                <a:gd name="T46" fmla="*/ 660 w 664"/>
                <a:gd name="T47" fmla="*/ 20 h 70"/>
                <a:gd name="T48" fmla="*/ 654 w 664"/>
                <a:gd name="T49" fmla="*/ 11 h 70"/>
                <a:gd name="T50" fmla="*/ 654 w 664"/>
                <a:gd name="T51" fmla="*/ 11 h 70"/>
                <a:gd name="T52" fmla="*/ 654 w 664"/>
                <a:gd name="T53" fmla="*/ 11 h 70"/>
                <a:gd name="T54" fmla="*/ 654 w 664"/>
                <a:gd name="T55" fmla="*/ 11 h 70"/>
                <a:gd name="T56" fmla="*/ 654 w 664"/>
                <a:gd name="T57" fmla="*/ 11 h 70"/>
                <a:gd name="T58" fmla="*/ 654 w 664"/>
                <a:gd name="T59" fmla="*/ 11 h 70"/>
                <a:gd name="T60" fmla="*/ 653 w 664"/>
                <a:gd name="T61" fmla="*/ 10 h 70"/>
                <a:gd name="T62" fmla="*/ 653 w 664"/>
                <a:gd name="T63" fmla="*/ 10 h 70"/>
                <a:gd name="T64" fmla="*/ 653 w 664"/>
                <a:gd name="T65" fmla="*/ 10 h 70"/>
                <a:gd name="T66" fmla="*/ 654 w 664"/>
                <a:gd name="T67" fmla="*/ 11 h 70"/>
                <a:gd name="T68" fmla="*/ 653 w 664"/>
                <a:gd name="T69" fmla="*/ 10 h 70"/>
                <a:gd name="T70" fmla="*/ 543 w 664"/>
                <a:gd name="T71" fmla="*/ 0 h 70"/>
                <a:gd name="T72" fmla="*/ 35 w 664"/>
                <a:gd name="T73" fmla="*/ 0 h 70"/>
                <a:gd name="T74" fmla="*/ 0 w 664"/>
                <a:gd name="T75" fmla="*/ 35 h 70"/>
                <a:gd name="T76" fmla="*/ 35 w 664"/>
                <a:gd name="T77" fmla="*/ 70 h 70"/>
                <a:gd name="T78" fmla="*/ 543 w 664"/>
                <a:gd name="T79" fmla="*/ 70 h 70"/>
                <a:gd name="T80" fmla="*/ 578 w 664"/>
                <a:gd name="T81" fmla="*/ 35 h 70"/>
                <a:gd name="T82" fmla="*/ 543 w 664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70">
                  <a:moveTo>
                    <a:pt x="654" y="60"/>
                  </a:moveTo>
                  <a:cubicBezTo>
                    <a:pt x="653" y="60"/>
                    <a:pt x="653" y="60"/>
                    <a:pt x="653" y="60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53" y="60"/>
                    <a:pt x="653" y="60"/>
                    <a:pt x="654" y="60"/>
                  </a:cubicBezTo>
                  <a:moveTo>
                    <a:pt x="654" y="60"/>
                  </a:moveTo>
                  <a:cubicBezTo>
                    <a:pt x="654" y="60"/>
                    <a:pt x="654" y="60"/>
                    <a:pt x="654" y="60"/>
                  </a:cubicBezTo>
                  <a:cubicBezTo>
                    <a:pt x="654" y="60"/>
                    <a:pt x="654" y="60"/>
                    <a:pt x="654" y="60"/>
                  </a:cubicBezTo>
                  <a:moveTo>
                    <a:pt x="654" y="60"/>
                  </a:moveTo>
                  <a:cubicBezTo>
                    <a:pt x="654" y="60"/>
                    <a:pt x="654" y="60"/>
                    <a:pt x="654" y="60"/>
                  </a:cubicBezTo>
                  <a:cubicBezTo>
                    <a:pt x="654" y="60"/>
                    <a:pt x="654" y="60"/>
                    <a:pt x="654" y="60"/>
                  </a:cubicBezTo>
                  <a:moveTo>
                    <a:pt x="654" y="59"/>
                  </a:moveTo>
                  <a:cubicBezTo>
                    <a:pt x="654" y="59"/>
                    <a:pt x="654" y="59"/>
                    <a:pt x="654" y="59"/>
                  </a:cubicBezTo>
                  <a:cubicBezTo>
                    <a:pt x="654" y="59"/>
                    <a:pt x="654" y="59"/>
                    <a:pt x="654" y="59"/>
                  </a:cubicBezTo>
                  <a:moveTo>
                    <a:pt x="661" y="49"/>
                  </a:moveTo>
                  <a:cubicBezTo>
                    <a:pt x="661" y="49"/>
                    <a:pt x="661" y="49"/>
                    <a:pt x="661" y="49"/>
                  </a:cubicBezTo>
                  <a:cubicBezTo>
                    <a:pt x="661" y="49"/>
                    <a:pt x="661" y="49"/>
                    <a:pt x="661" y="49"/>
                  </a:cubicBezTo>
                  <a:moveTo>
                    <a:pt x="661" y="20"/>
                  </a:moveTo>
                  <a:cubicBezTo>
                    <a:pt x="663" y="25"/>
                    <a:pt x="664" y="30"/>
                    <a:pt x="664" y="35"/>
                  </a:cubicBezTo>
                  <a:cubicBezTo>
                    <a:pt x="664" y="40"/>
                    <a:pt x="663" y="45"/>
                    <a:pt x="661" y="49"/>
                  </a:cubicBezTo>
                  <a:cubicBezTo>
                    <a:pt x="663" y="45"/>
                    <a:pt x="664" y="40"/>
                    <a:pt x="664" y="35"/>
                  </a:cubicBezTo>
                  <a:cubicBezTo>
                    <a:pt x="664" y="30"/>
                    <a:pt x="663" y="25"/>
                    <a:pt x="661" y="20"/>
                  </a:cubicBezTo>
                  <a:moveTo>
                    <a:pt x="660" y="20"/>
                  </a:moveTo>
                  <a:cubicBezTo>
                    <a:pt x="660" y="20"/>
                    <a:pt x="660" y="20"/>
                    <a:pt x="660" y="20"/>
                  </a:cubicBezTo>
                  <a:cubicBezTo>
                    <a:pt x="660" y="20"/>
                    <a:pt x="660" y="20"/>
                    <a:pt x="660" y="20"/>
                  </a:cubicBezTo>
                  <a:moveTo>
                    <a:pt x="654" y="11"/>
                  </a:moveTo>
                  <a:cubicBezTo>
                    <a:pt x="654" y="11"/>
                    <a:pt x="654" y="11"/>
                    <a:pt x="654" y="11"/>
                  </a:cubicBezTo>
                  <a:cubicBezTo>
                    <a:pt x="654" y="11"/>
                    <a:pt x="654" y="11"/>
                    <a:pt x="654" y="11"/>
                  </a:cubicBezTo>
                  <a:moveTo>
                    <a:pt x="654" y="11"/>
                  </a:moveTo>
                  <a:cubicBezTo>
                    <a:pt x="654" y="11"/>
                    <a:pt x="654" y="11"/>
                    <a:pt x="654" y="11"/>
                  </a:cubicBezTo>
                  <a:cubicBezTo>
                    <a:pt x="654" y="11"/>
                    <a:pt x="654" y="11"/>
                    <a:pt x="654" y="11"/>
                  </a:cubicBezTo>
                  <a:moveTo>
                    <a:pt x="653" y="10"/>
                  </a:moveTo>
                  <a:cubicBezTo>
                    <a:pt x="653" y="10"/>
                    <a:pt x="653" y="10"/>
                    <a:pt x="653" y="10"/>
                  </a:cubicBezTo>
                  <a:cubicBezTo>
                    <a:pt x="653" y="10"/>
                    <a:pt x="653" y="10"/>
                    <a:pt x="653" y="10"/>
                  </a:cubicBezTo>
                  <a:cubicBezTo>
                    <a:pt x="654" y="10"/>
                    <a:pt x="654" y="11"/>
                    <a:pt x="654" y="11"/>
                  </a:cubicBezTo>
                  <a:cubicBezTo>
                    <a:pt x="654" y="11"/>
                    <a:pt x="654" y="10"/>
                    <a:pt x="653" y="10"/>
                  </a:cubicBezTo>
                  <a:moveTo>
                    <a:pt x="543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0"/>
                    <a:pt x="35" y="70"/>
                  </a:cubicBezTo>
                  <a:cubicBezTo>
                    <a:pt x="543" y="70"/>
                    <a:pt x="543" y="70"/>
                    <a:pt x="543" y="70"/>
                  </a:cubicBezTo>
                  <a:cubicBezTo>
                    <a:pt x="578" y="35"/>
                    <a:pt x="578" y="35"/>
                    <a:pt x="578" y="35"/>
                  </a:cubicBezTo>
                  <a:cubicBezTo>
                    <a:pt x="543" y="0"/>
                    <a:pt x="543" y="0"/>
                    <a:pt x="543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09" name="Freeform 62">
              <a:extLst>
                <a:ext uri="{FF2B5EF4-FFF2-40B4-BE49-F238E27FC236}">
                  <a16:creationId xmlns:a16="http://schemas.microsoft.com/office/drawing/2014/main" id="{EF78D321-9815-4A72-B672-840A1220A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118" y="2893260"/>
              <a:ext cx="93242" cy="64633"/>
            </a:xfrm>
            <a:custGeom>
              <a:avLst/>
              <a:gdLst>
                <a:gd name="T0" fmla="*/ 38 w 169"/>
                <a:gd name="T1" fmla="*/ 0 h 116"/>
                <a:gd name="T2" fmla="*/ 13 w 169"/>
                <a:gd name="T3" fmla="*/ 10 h 116"/>
                <a:gd name="T4" fmla="*/ 13 w 169"/>
                <a:gd name="T5" fmla="*/ 60 h 116"/>
                <a:gd name="T6" fmla="*/ 59 w 169"/>
                <a:gd name="T7" fmla="*/ 106 h 116"/>
                <a:gd name="T8" fmla="*/ 144 w 169"/>
                <a:gd name="T9" fmla="*/ 106 h 116"/>
                <a:gd name="T10" fmla="*/ 144 w 169"/>
                <a:gd name="T11" fmla="*/ 106 h 116"/>
                <a:gd name="T12" fmla="*/ 146 w 169"/>
                <a:gd name="T13" fmla="*/ 106 h 116"/>
                <a:gd name="T14" fmla="*/ 146 w 169"/>
                <a:gd name="T15" fmla="*/ 106 h 116"/>
                <a:gd name="T16" fmla="*/ 147 w 169"/>
                <a:gd name="T17" fmla="*/ 106 h 116"/>
                <a:gd name="T18" fmla="*/ 147 w 169"/>
                <a:gd name="T19" fmla="*/ 106 h 116"/>
                <a:gd name="T20" fmla="*/ 147 w 169"/>
                <a:gd name="T21" fmla="*/ 106 h 116"/>
                <a:gd name="T22" fmla="*/ 157 w 169"/>
                <a:gd name="T23" fmla="*/ 108 h 116"/>
                <a:gd name="T24" fmla="*/ 157 w 169"/>
                <a:gd name="T25" fmla="*/ 108 h 116"/>
                <a:gd name="T26" fmla="*/ 157 w 169"/>
                <a:gd name="T27" fmla="*/ 108 h 116"/>
                <a:gd name="T28" fmla="*/ 158 w 169"/>
                <a:gd name="T29" fmla="*/ 108 h 116"/>
                <a:gd name="T30" fmla="*/ 158 w 169"/>
                <a:gd name="T31" fmla="*/ 108 h 116"/>
                <a:gd name="T32" fmla="*/ 168 w 169"/>
                <a:gd name="T33" fmla="*/ 115 h 116"/>
                <a:gd name="T34" fmla="*/ 168 w 169"/>
                <a:gd name="T35" fmla="*/ 115 h 116"/>
                <a:gd name="T36" fmla="*/ 168 w 169"/>
                <a:gd name="T37" fmla="*/ 115 h 116"/>
                <a:gd name="T38" fmla="*/ 168 w 169"/>
                <a:gd name="T39" fmla="*/ 115 h 116"/>
                <a:gd name="T40" fmla="*/ 169 w 169"/>
                <a:gd name="T41" fmla="*/ 115 h 116"/>
                <a:gd name="T42" fmla="*/ 169 w 169"/>
                <a:gd name="T43" fmla="*/ 115 h 116"/>
                <a:gd name="T44" fmla="*/ 169 w 169"/>
                <a:gd name="T45" fmla="*/ 115 h 116"/>
                <a:gd name="T46" fmla="*/ 169 w 169"/>
                <a:gd name="T47" fmla="*/ 116 h 116"/>
                <a:gd name="T48" fmla="*/ 63 w 169"/>
                <a:gd name="T49" fmla="*/ 10 h 116"/>
                <a:gd name="T50" fmla="*/ 38 w 169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16">
                  <a:moveTo>
                    <a:pt x="38" y="0"/>
                  </a:moveTo>
                  <a:cubicBezTo>
                    <a:pt x="29" y="0"/>
                    <a:pt x="20" y="3"/>
                    <a:pt x="13" y="10"/>
                  </a:cubicBezTo>
                  <a:cubicBezTo>
                    <a:pt x="0" y="24"/>
                    <a:pt x="0" y="46"/>
                    <a:pt x="13" y="6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5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0" y="106"/>
                    <a:pt x="154" y="107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7" y="108"/>
                    <a:pt x="157" y="108"/>
                    <a:pt x="158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61" y="110"/>
                    <a:pt x="165" y="112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7" y="3"/>
                    <a:pt x="48" y="0"/>
                    <a:pt x="38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10" name="Freeform 63">
              <a:extLst>
                <a:ext uri="{FF2B5EF4-FFF2-40B4-BE49-F238E27FC236}">
                  <a16:creationId xmlns:a16="http://schemas.microsoft.com/office/drawing/2014/main" id="{348BB89C-D266-460D-A1EB-C09291EB2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9702" y="2952338"/>
              <a:ext cx="60657" cy="19188"/>
            </a:xfrm>
            <a:custGeom>
              <a:avLst/>
              <a:gdLst>
                <a:gd name="T0" fmla="*/ 110 w 110"/>
                <a:gd name="T1" fmla="*/ 9 h 35"/>
                <a:gd name="T2" fmla="*/ 110 w 110"/>
                <a:gd name="T3" fmla="*/ 10 h 35"/>
                <a:gd name="T4" fmla="*/ 110 w 110"/>
                <a:gd name="T5" fmla="*/ 10 h 35"/>
                <a:gd name="T6" fmla="*/ 110 w 110"/>
                <a:gd name="T7" fmla="*/ 9 h 35"/>
                <a:gd name="T8" fmla="*/ 110 w 110"/>
                <a:gd name="T9" fmla="*/ 9 h 35"/>
                <a:gd name="T10" fmla="*/ 110 w 110"/>
                <a:gd name="T11" fmla="*/ 9 h 35"/>
                <a:gd name="T12" fmla="*/ 110 w 110"/>
                <a:gd name="T13" fmla="*/ 9 h 35"/>
                <a:gd name="T14" fmla="*/ 109 w 110"/>
                <a:gd name="T15" fmla="*/ 9 h 35"/>
                <a:gd name="T16" fmla="*/ 109 w 110"/>
                <a:gd name="T17" fmla="*/ 9 h 35"/>
                <a:gd name="T18" fmla="*/ 109 w 110"/>
                <a:gd name="T19" fmla="*/ 9 h 35"/>
                <a:gd name="T20" fmla="*/ 109 w 110"/>
                <a:gd name="T21" fmla="*/ 9 h 35"/>
                <a:gd name="T22" fmla="*/ 109 w 110"/>
                <a:gd name="T23" fmla="*/ 9 h 35"/>
                <a:gd name="T24" fmla="*/ 109 w 110"/>
                <a:gd name="T25" fmla="*/ 9 h 35"/>
                <a:gd name="T26" fmla="*/ 99 w 110"/>
                <a:gd name="T27" fmla="*/ 2 h 35"/>
                <a:gd name="T28" fmla="*/ 99 w 110"/>
                <a:gd name="T29" fmla="*/ 2 h 35"/>
                <a:gd name="T30" fmla="*/ 99 w 110"/>
                <a:gd name="T31" fmla="*/ 2 h 35"/>
                <a:gd name="T32" fmla="*/ 98 w 110"/>
                <a:gd name="T33" fmla="*/ 2 h 35"/>
                <a:gd name="T34" fmla="*/ 98 w 110"/>
                <a:gd name="T35" fmla="*/ 2 h 35"/>
                <a:gd name="T36" fmla="*/ 98 w 110"/>
                <a:gd name="T37" fmla="*/ 2 h 35"/>
                <a:gd name="T38" fmla="*/ 88 w 110"/>
                <a:gd name="T39" fmla="*/ 0 h 35"/>
                <a:gd name="T40" fmla="*/ 98 w 110"/>
                <a:gd name="T41" fmla="*/ 2 h 35"/>
                <a:gd name="T42" fmla="*/ 88 w 110"/>
                <a:gd name="T43" fmla="*/ 0 h 35"/>
                <a:gd name="T44" fmla="*/ 88 w 110"/>
                <a:gd name="T45" fmla="*/ 0 h 35"/>
                <a:gd name="T46" fmla="*/ 88 w 110"/>
                <a:gd name="T47" fmla="*/ 0 h 35"/>
                <a:gd name="T48" fmla="*/ 88 w 110"/>
                <a:gd name="T49" fmla="*/ 0 h 35"/>
                <a:gd name="T50" fmla="*/ 87 w 110"/>
                <a:gd name="T51" fmla="*/ 0 h 35"/>
                <a:gd name="T52" fmla="*/ 87 w 110"/>
                <a:gd name="T53" fmla="*/ 0 h 35"/>
                <a:gd name="T54" fmla="*/ 87 w 110"/>
                <a:gd name="T55" fmla="*/ 0 h 35"/>
                <a:gd name="T56" fmla="*/ 85 w 110"/>
                <a:gd name="T57" fmla="*/ 0 h 35"/>
                <a:gd name="T58" fmla="*/ 0 w 110"/>
                <a:gd name="T59" fmla="*/ 0 h 35"/>
                <a:gd name="T60" fmla="*/ 35 w 110"/>
                <a:gd name="T61" fmla="*/ 35 h 35"/>
                <a:gd name="T62" fmla="*/ 60 w 110"/>
                <a:gd name="T63" fmla="*/ 10 h 35"/>
                <a:gd name="T64" fmla="*/ 85 w 110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35">
                  <a:moveTo>
                    <a:pt x="110" y="9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9"/>
                  </a:cubicBezTo>
                  <a:moveTo>
                    <a:pt x="110" y="9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moveTo>
                    <a:pt x="109" y="9"/>
                  </a:move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moveTo>
                    <a:pt x="109" y="9"/>
                  </a:move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moveTo>
                    <a:pt x="99" y="2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moveTo>
                    <a:pt x="98" y="2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moveTo>
                    <a:pt x="88" y="0"/>
                  </a:moveTo>
                  <a:cubicBezTo>
                    <a:pt x="91" y="0"/>
                    <a:pt x="95" y="1"/>
                    <a:pt x="98" y="2"/>
                  </a:cubicBezTo>
                  <a:cubicBezTo>
                    <a:pt x="95" y="1"/>
                    <a:pt x="91" y="0"/>
                    <a:pt x="88" y="0"/>
                  </a:cubicBezTo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7" y="3"/>
                    <a:pt x="76" y="0"/>
                    <a:pt x="85" y="0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11" name="Freeform 64">
              <a:extLst>
                <a:ext uri="{FF2B5EF4-FFF2-40B4-BE49-F238E27FC236}">
                  <a16:creationId xmlns:a16="http://schemas.microsoft.com/office/drawing/2014/main" id="{71869065-F310-40A9-AC7F-DDA908A2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118" y="2985664"/>
              <a:ext cx="93242" cy="64633"/>
            </a:xfrm>
            <a:custGeom>
              <a:avLst/>
              <a:gdLst>
                <a:gd name="T0" fmla="*/ 169 w 169"/>
                <a:gd name="T1" fmla="*/ 0 h 116"/>
                <a:gd name="T2" fmla="*/ 169 w 169"/>
                <a:gd name="T3" fmla="*/ 0 h 116"/>
                <a:gd name="T4" fmla="*/ 169 w 169"/>
                <a:gd name="T5" fmla="*/ 0 h 116"/>
                <a:gd name="T6" fmla="*/ 169 w 169"/>
                <a:gd name="T7" fmla="*/ 0 h 116"/>
                <a:gd name="T8" fmla="*/ 169 w 169"/>
                <a:gd name="T9" fmla="*/ 0 h 116"/>
                <a:gd name="T10" fmla="*/ 169 w 169"/>
                <a:gd name="T11" fmla="*/ 0 h 116"/>
                <a:gd name="T12" fmla="*/ 169 w 169"/>
                <a:gd name="T13" fmla="*/ 1 h 116"/>
                <a:gd name="T14" fmla="*/ 169 w 169"/>
                <a:gd name="T15" fmla="*/ 1 h 116"/>
                <a:gd name="T16" fmla="*/ 158 w 169"/>
                <a:gd name="T17" fmla="*/ 8 h 116"/>
                <a:gd name="T18" fmla="*/ 158 w 169"/>
                <a:gd name="T19" fmla="*/ 8 h 116"/>
                <a:gd name="T20" fmla="*/ 157 w 169"/>
                <a:gd name="T21" fmla="*/ 8 h 116"/>
                <a:gd name="T22" fmla="*/ 157 w 169"/>
                <a:gd name="T23" fmla="*/ 8 h 116"/>
                <a:gd name="T24" fmla="*/ 157 w 169"/>
                <a:gd name="T25" fmla="*/ 8 h 116"/>
                <a:gd name="T26" fmla="*/ 147 w 169"/>
                <a:gd name="T27" fmla="*/ 10 h 116"/>
                <a:gd name="T28" fmla="*/ 147 w 169"/>
                <a:gd name="T29" fmla="*/ 10 h 116"/>
                <a:gd name="T30" fmla="*/ 147 w 169"/>
                <a:gd name="T31" fmla="*/ 10 h 116"/>
                <a:gd name="T32" fmla="*/ 146 w 169"/>
                <a:gd name="T33" fmla="*/ 10 h 116"/>
                <a:gd name="T34" fmla="*/ 146 w 169"/>
                <a:gd name="T35" fmla="*/ 10 h 116"/>
                <a:gd name="T36" fmla="*/ 144 w 169"/>
                <a:gd name="T37" fmla="*/ 10 h 116"/>
                <a:gd name="T38" fmla="*/ 144 w 169"/>
                <a:gd name="T39" fmla="*/ 10 h 116"/>
                <a:gd name="T40" fmla="*/ 59 w 169"/>
                <a:gd name="T41" fmla="*/ 10 h 116"/>
                <a:gd name="T42" fmla="*/ 13 w 169"/>
                <a:gd name="T43" fmla="*/ 56 h 116"/>
                <a:gd name="T44" fmla="*/ 13 w 169"/>
                <a:gd name="T45" fmla="*/ 106 h 116"/>
                <a:gd name="T46" fmla="*/ 38 w 169"/>
                <a:gd name="T47" fmla="*/ 116 h 116"/>
                <a:gd name="T48" fmla="*/ 63 w 169"/>
                <a:gd name="T49" fmla="*/ 106 h 116"/>
                <a:gd name="T50" fmla="*/ 169 w 169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16">
                  <a:moveTo>
                    <a:pt x="16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1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5" y="4"/>
                    <a:pt x="162" y="6"/>
                    <a:pt x="158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4" y="9"/>
                    <a:pt x="150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5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0" y="70"/>
                    <a:pt x="0" y="92"/>
                    <a:pt x="13" y="106"/>
                  </a:cubicBezTo>
                  <a:cubicBezTo>
                    <a:pt x="20" y="113"/>
                    <a:pt x="29" y="116"/>
                    <a:pt x="38" y="116"/>
                  </a:cubicBezTo>
                  <a:cubicBezTo>
                    <a:pt x="48" y="116"/>
                    <a:pt x="57" y="113"/>
                    <a:pt x="63" y="106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12" name="Freeform 65">
              <a:extLst>
                <a:ext uri="{FF2B5EF4-FFF2-40B4-BE49-F238E27FC236}">
                  <a16:creationId xmlns:a16="http://schemas.microsoft.com/office/drawing/2014/main" id="{BA102C08-2189-4A0B-BB33-F08A4BC6D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9702" y="2971526"/>
              <a:ext cx="60657" cy="19693"/>
            </a:xfrm>
            <a:custGeom>
              <a:avLst/>
              <a:gdLst>
                <a:gd name="T0" fmla="*/ 87 w 110"/>
                <a:gd name="T1" fmla="*/ 35 h 35"/>
                <a:gd name="T2" fmla="*/ 87 w 110"/>
                <a:gd name="T3" fmla="*/ 35 h 35"/>
                <a:gd name="T4" fmla="*/ 87 w 110"/>
                <a:gd name="T5" fmla="*/ 35 h 35"/>
                <a:gd name="T6" fmla="*/ 88 w 110"/>
                <a:gd name="T7" fmla="*/ 35 h 35"/>
                <a:gd name="T8" fmla="*/ 88 w 110"/>
                <a:gd name="T9" fmla="*/ 35 h 35"/>
                <a:gd name="T10" fmla="*/ 88 w 110"/>
                <a:gd name="T11" fmla="*/ 35 h 35"/>
                <a:gd name="T12" fmla="*/ 98 w 110"/>
                <a:gd name="T13" fmla="*/ 33 h 35"/>
                <a:gd name="T14" fmla="*/ 88 w 110"/>
                <a:gd name="T15" fmla="*/ 35 h 35"/>
                <a:gd name="T16" fmla="*/ 98 w 110"/>
                <a:gd name="T17" fmla="*/ 33 h 35"/>
                <a:gd name="T18" fmla="*/ 98 w 110"/>
                <a:gd name="T19" fmla="*/ 33 h 35"/>
                <a:gd name="T20" fmla="*/ 98 w 110"/>
                <a:gd name="T21" fmla="*/ 33 h 35"/>
                <a:gd name="T22" fmla="*/ 98 w 110"/>
                <a:gd name="T23" fmla="*/ 33 h 35"/>
                <a:gd name="T24" fmla="*/ 99 w 110"/>
                <a:gd name="T25" fmla="*/ 33 h 35"/>
                <a:gd name="T26" fmla="*/ 99 w 110"/>
                <a:gd name="T27" fmla="*/ 33 h 35"/>
                <a:gd name="T28" fmla="*/ 99 w 110"/>
                <a:gd name="T29" fmla="*/ 33 h 35"/>
                <a:gd name="T30" fmla="*/ 110 w 110"/>
                <a:gd name="T31" fmla="*/ 26 h 35"/>
                <a:gd name="T32" fmla="*/ 110 w 110"/>
                <a:gd name="T33" fmla="*/ 26 h 35"/>
                <a:gd name="T34" fmla="*/ 110 w 110"/>
                <a:gd name="T35" fmla="*/ 26 h 35"/>
                <a:gd name="T36" fmla="*/ 110 w 110"/>
                <a:gd name="T37" fmla="*/ 25 h 35"/>
                <a:gd name="T38" fmla="*/ 110 w 110"/>
                <a:gd name="T39" fmla="*/ 25 h 35"/>
                <a:gd name="T40" fmla="*/ 110 w 110"/>
                <a:gd name="T41" fmla="*/ 25 h 35"/>
                <a:gd name="T42" fmla="*/ 110 w 110"/>
                <a:gd name="T43" fmla="*/ 25 h 35"/>
                <a:gd name="T44" fmla="*/ 110 w 110"/>
                <a:gd name="T45" fmla="*/ 25 h 35"/>
                <a:gd name="T46" fmla="*/ 110 w 110"/>
                <a:gd name="T47" fmla="*/ 25 h 35"/>
                <a:gd name="T48" fmla="*/ 110 w 110"/>
                <a:gd name="T49" fmla="*/ 25 h 35"/>
                <a:gd name="T50" fmla="*/ 110 w 110"/>
                <a:gd name="T51" fmla="*/ 25 h 35"/>
                <a:gd name="T52" fmla="*/ 110 w 110"/>
                <a:gd name="T53" fmla="*/ 25 h 35"/>
                <a:gd name="T54" fmla="*/ 110 w 110"/>
                <a:gd name="T55" fmla="*/ 25 h 35"/>
                <a:gd name="T56" fmla="*/ 35 w 110"/>
                <a:gd name="T57" fmla="*/ 0 h 35"/>
                <a:gd name="T58" fmla="*/ 0 w 110"/>
                <a:gd name="T59" fmla="*/ 35 h 35"/>
                <a:gd name="T60" fmla="*/ 85 w 110"/>
                <a:gd name="T61" fmla="*/ 35 h 35"/>
                <a:gd name="T62" fmla="*/ 60 w 110"/>
                <a:gd name="T63" fmla="*/ 25 h 35"/>
                <a:gd name="T64" fmla="*/ 35 w 110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35">
                  <a:moveTo>
                    <a:pt x="87" y="35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moveTo>
                    <a:pt x="88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moveTo>
                    <a:pt x="98" y="33"/>
                  </a:moveTo>
                  <a:cubicBezTo>
                    <a:pt x="95" y="34"/>
                    <a:pt x="91" y="35"/>
                    <a:pt x="88" y="35"/>
                  </a:cubicBezTo>
                  <a:cubicBezTo>
                    <a:pt x="91" y="35"/>
                    <a:pt x="95" y="34"/>
                    <a:pt x="98" y="33"/>
                  </a:cubicBezTo>
                  <a:moveTo>
                    <a:pt x="98" y="33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moveTo>
                    <a:pt x="99" y="33"/>
                  </a:move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35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6" y="35"/>
                    <a:pt x="67" y="32"/>
                    <a:pt x="60" y="25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22" name="Freeform 66">
              <a:extLst>
                <a:ext uri="{FF2B5EF4-FFF2-40B4-BE49-F238E27FC236}">
                  <a16:creationId xmlns:a16="http://schemas.microsoft.com/office/drawing/2014/main" id="{D4653E76-B3AB-44F7-8685-F6987CF13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6323" y="2952338"/>
              <a:ext cx="18548" cy="38880"/>
            </a:xfrm>
            <a:custGeom>
              <a:avLst/>
              <a:gdLst>
                <a:gd name="T0" fmla="*/ 0 w 33"/>
                <a:gd name="T1" fmla="*/ 70 h 70"/>
                <a:gd name="T2" fmla="*/ 0 w 33"/>
                <a:gd name="T3" fmla="*/ 70 h 70"/>
                <a:gd name="T4" fmla="*/ 3 w 33"/>
                <a:gd name="T5" fmla="*/ 70 h 70"/>
                <a:gd name="T6" fmla="*/ 3 w 33"/>
                <a:gd name="T7" fmla="*/ 70 h 70"/>
                <a:gd name="T8" fmla="*/ 3 w 33"/>
                <a:gd name="T9" fmla="*/ 70 h 70"/>
                <a:gd name="T10" fmla="*/ 13 w 33"/>
                <a:gd name="T11" fmla="*/ 68 h 70"/>
                <a:gd name="T12" fmla="*/ 13 w 33"/>
                <a:gd name="T13" fmla="*/ 68 h 70"/>
                <a:gd name="T14" fmla="*/ 13 w 33"/>
                <a:gd name="T15" fmla="*/ 68 h 70"/>
                <a:gd name="T16" fmla="*/ 25 w 33"/>
                <a:gd name="T17" fmla="*/ 61 h 70"/>
                <a:gd name="T18" fmla="*/ 25 w 33"/>
                <a:gd name="T19" fmla="*/ 61 h 70"/>
                <a:gd name="T20" fmla="*/ 25 w 33"/>
                <a:gd name="T21" fmla="*/ 61 h 70"/>
                <a:gd name="T22" fmla="*/ 25 w 33"/>
                <a:gd name="T23" fmla="*/ 60 h 70"/>
                <a:gd name="T24" fmla="*/ 25 w 33"/>
                <a:gd name="T25" fmla="*/ 60 h 70"/>
                <a:gd name="T26" fmla="*/ 25 w 33"/>
                <a:gd name="T27" fmla="*/ 60 h 70"/>
                <a:gd name="T28" fmla="*/ 26 w 33"/>
                <a:gd name="T29" fmla="*/ 60 h 70"/>
                <a:gd name="T30" fmla="*/ 26 w 33"/>
                <a:gd name="T31" fmla="*/ 60 h 70"/>
                <a:gd name="T32" fmla="*/ 26 w 33"/>
                <a:gd name="T33" fmla="*/ 60 h 70"/>
                <a:gd name="T34" fmla="*/ 26 w 33"/>
                <a:gd name="T35" fmla="*/ 59 h 70"/>
                <a:gd name="T36" fmla="*/ 26 w 33"/>
                <a:gd name="T37" fmla="*/ 59 h 70"/>
                <a:gd name="T38" fmla="*/ 26 w 33"/>
                <a:gd name="T39" fmla="*/ 59 h 70"/>
                <a:gd name="T40" fmla="*/ 33 w 33"/>
                <a:gd name="T41" fmla="*/ 49 h 70"/>
                <a:gd name="T42" fmla="*/ 33 w 33"/>
                <a:gd name="T43" fmla="*/ 49 h 70"/>
                <a:gd name="T44" fmla="*/ 33 w 33"/>
                <a:gd name="T45" fmla="*/ 20 h 70"/>
                <a:gd name="T46" fmla="*/ 26 w 33"/>
                <a:gd name="T47" fmla="*/ 11 h 70"/>
                <a:gd name="T48" fmla="*/ 26 w 33"/>
                <a:gd name="T49" fmla="*/ 11 h 70"/>
                <a:gd name="T50" fmla="*/ 26 w 33"/>
                <a:gd name="T51" fmla="*/ 11 h 70"/>
                <a:gd name="T52" fmla="*/ 26 w 33"/>
                <a:gd name="T53" fmla="*/ 11 h 70"/>
                <a:gd name="T54" fmla="*/ 26 w 33"/>
                <a:gd name="T55" fmla="*/ 11 h 70"/>
                <a:gd name="T56" fmla="*/ 25 w 33"/>
                <a:gd name="T57" fmla="*/ 9 h 70"/>
                <a:gd name="T58" fmla="*/ 24 w 33"/>
                <a:gd name="T59" fmla="*/ 9 h 70"/>
                <a:gd name="T60" fmla="*/ 24 w 33"/>
                <a:gd name="T61" fmla="*/ 9 h 70"/>
                <a:gd name="T62" fmla="*/ 24 w 33"/>
                <a:gd name="T63" fmla="*/ 9 h 70"/>
                <a:gd name="T64" fmla="*/ 14 w 33"/>
                <a:gd name="T65" fmla="*/ 2 h 70"/>
                <a:gd name="T66" fmla="*/ 14 w 33"/>
                <a:gd name="T67" fmla="*/ 2 h 70"/>
                <a:gd name="T68" fmla="*/ 14 w 33"/>
                <a:gd name="T69" fmla="*/ 2 h 70"/>
                <a:gd name="T70" fmla="*/ 13 w 33"/>
                <a:gd name="T71" fmla="*/ 2 h 70"/>
                <a:gd name="T72" fmla="*/ 13 w 33"/>
                <a:gd name="T73" fmla="*/ 2 h 70"/>
                <a:gd name="T74" fmla="*/ 3 w 33"/>
                <a:gd name="T75" fmla="*/ 0 h 70"/>
                <a:gd name="T76" fmla="*/ 2 w 33"/>
                <a:gd name="T77" fmla="*/ 0 h 70"/>
                <a:gd name="T78" fmla="*/ 2 w 33"/>
                <a:gd name="T79" fmla="*/ 0 h 70"/>
                <a:gd name="T80" fmla="*/ 0 w 33"/>
                <a:gd name="T81" fmla="*/ 0 h 70"/>
                <a:gd name="T82" fmla="*/ 2 w 33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70">
                  <a:moveTo>
                    <a:pt x="2" y="70"/>
                  </a:moveTo>
                  <a:cubicBezTo>
                    <a:pt x="2" y="70"/>
                    <a:pt x="1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70"/>
                    <a:pt x="2" y="70"/>
                    <a:pt x="2" y="70"/>
                  </a:cubicBezTo>
                  <a:moveTo>
                    <a:pt x="3" y="70"/>
                  </a:moveTo>
                  <a:cubicBezTo>
                    <a:pt x="3" y="70"/>
                    <a:pt x="2" y="70"/>
                    <a:pt x="2" y="70"/>
                  </a:cubicBezTo>
                  <a:cubicBezTo>
                    <a:pt x="2" y="70"/>
                    <a:pt x="3" y="70"/>
                    <a:pt x="3" y="70"/>
                  </a:cubicBezTo>
                  <a:moveTo>
                    <a:pt x="3" y="70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14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moveTo>
                    <a:pt x="25" y="61"/>
                  </a:moveTo>
                  <a:cubicBezTo>
                    <a:pt x="22" y="64"/>
                    <a:pt x="18" y="66"/>
                    <a:pt x="14" y="68"/>
                  </a:cubicBezTo>
                  <a:cubicBezTo>
                    <a:pt x="18" y="66"/>
                    <a:pt x="21" y="64"/>
                    <a:pt x="25" y="61"/>
                  </a:cubicBezTo>
                  <a:moveTo>
                    <a:pt x="25" y="60"/>
                  </a:moveTo>
                  <a:cubicBezTo>
                    <a:pt x="25" y="60"/>
                    <a:pt x="25" y="61"/>
                    <a:pt x="25" y="61"/>
                  </a:cubicBezTo>
                  <a:cubicBezTo>
                    <a:pt x="25" y="61"/>
                    <a:pt x="25" y="60"/>
                    <a:pt x="25" y="60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59"/>
                  </a:moveTo>
                  <a:cubicBezTo>
                    <a:pt x="26" y="59"/>
                    <a:pt x="26" y="59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moveTo>
                    <a:pt x="33" y="49"/>
                  </a:moveTo>
                  <a:cubicBezTo>
                    <a:pt x="31" y="53"/>
                    <a:pt x="29" y="56"/>
                    <a:pt x="26" y="59"/>
                  </a:cubicBezTo>
                  <a:cubicBezTo>
                    <a:pt x="29" y="56"/>
                    <a:pt x="31" y="53"/>
                    <a:pt x="33" y="49"/>
                  </a:cubicBezTo>
                  <a:moveTo>
                    <a:pt x="33" y="49"/>
                  </a:move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moveTo>
                    <a:pt x="32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2" y="20"/>
                  </a:cubicBezTo>
                  <a:moveTo>
                    <a:pt x="26" y="11"/>
                  </a:moveTo>
                  <a:cubicBezTo>
                    <a:pt x="29" y="14"/>
                    <a:pt x="31" y="17"/>
                    <a:pt x="32" y="20"/>
                  </a:cubicBezTo>
                  <a:cubicBezTo>
                    <a:pt x="31" y="17"/>
                    <a:pt x="29" y="14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5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moveTo>
                    <a:pt x="24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14" y="2"/>
                  </a:moveTo>
                  <a:cubicBezTo>
                    <a:pt x="18" y="4"/>
                    <a:pt x="21" y="6"/>
                    <a:pt x="24" y="9"/>
                  </a:cubicBezTo>
                  <a:cubicBezTo>
                    <a:pt x="21" y="6"/>
                    <a:pt x="17" y="4"/>
                    <a:pt x="14" y="2"/>
                  </a:cubicBezTo>
                  <a:moveTo>
                    <a:pt x="13" y="2"/>
                  </a:moveTo>
                  <a:cubicBezTo>
                    <a:pt x="13" y="2"/>
                    <a:pt x="13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223" name="Freeform 67">
              <a:extLst>
                <a:ext uri="{FF2B5EF4-FFF2-40B4-BE49-F238E27FC236}">
                  <a16:creationId xmlns:a16="http://schemas.microsoft.com/office/drawing/2014/main" id="{75A11968-7D4F-4226-BC71-9E3E3EF4A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503" y="2952338"/>
              <a:ext cx="47624" cy="38880"/>
            </a:xfrm>
            <a:custGeom>
              <a:avLst/>
              <a:gdLst>
                <a:gd name="T0" fmla="*/ 50 w 86"/>
                <a:gd name="T1" fmla="*/ 0 h 70"/>
                <a:gd name="T2" fmla="*/ 0 w 86"/>
                <a:gd name="T3" fmla="*/ 35 h 70"/>
                <a:gd name="T4" fmla="*/ 50 w 86"/>
                <a:gd name="T5" fmla="*/ 70 h 70"/>
                <a:gd name="T6" fmla="*/ 52 w 86"/>
                <a:gd name="T7" fmla="*/ 70 h 70"/>
                <a:gd name="T8" fmla="*/ 53 w 86"/>
                <a:gd name="T9" fmla="*/ 70 h 70"/>
                <a:gd name="T10" fmla="*/ 53 w 86"/>
                <a:gd name="T11" fmla="*/ 70 h 70"/>
                <a:gd name="T12" fmla="*/ 63 w 86"/>
                <a:gd name="T13" fmla="*/ 68 h 70"/>
                <a:gd name="T14" fmla="*/ 64 w 86"/>
                <a:gd name="T15" fmla="*/ 68 h 70"/>
                <a:gd name="T16" fmla="*/ 75 w 86"/>
                <a:gd name="T17" fmla="*/ 61 h 70"/>
                <a:gd name="T18" fmla="*/ 75 w 86"/>
                <a:gd name="T19" fmla="*/ 60 h 70"/>
                <a:gd name="T20" fmla="*/ 75 w 86"/>
                <a:gd name="T21" fmla="*/ 60 h 70"/>
                <a:gd name="T22" fmla="*/ 75 w 86"/>
                <a:gd name="T23" fmla="*/ 60 h 70"/>
                <a:gd name="T24" fmla="*/ 75 w 86"/>
                <a:gd name="T25" fmla="*/ 60 h 70"/>
                <a:gd name="T26" fmla="*/ 76 w 86"/>
                <a:gd name="T27" fmla="*/ 60 h 70"/>
                <a:gd name="T28" fmla="*/ 76 w 86"/>
                <a:gd name="T29" fmla="*/ 60 h 70"/>
                <a:gd name="T30" fmla="*/ 76 w 86"/>
                <a:gd name="T31" fmla="*/ 59 h 70"/>
                <a:gd name="T32" fmla="*/ 83 w 86"/>
                <a:gd name="T33" fmla="*/ 49 h 70"/>
                <a:gd name="T34" fmla="*/ 83 w 86"/>
                <a:gd name="T35" fmla="*/ 49 h 70"/>
                <a:gd name="T36" fmla="*/ 83 w 86"/>
                <a:gd name="T37" fmla="*/ 20 h 70"/>
                <a:gd name="T38" fmla="*/ 82 w 86"/>
                <a:gd name="T39" fmla="*/ 20 h 70"/>
                <a:gd name="T40" fmla="*/ 76 w 86"/>
                <a:gd name="T41" fmla="*/ 11 h 70"/>
                <a:gd name="T42" fmla="*/ 76 w 86"/>
                <a:gd name="T43" fmla="*/ 11 h 70"/>
                <a:gd name="T44" fmla="*/ 75 w 86"/>
                <a:gd name="T45" fmla="*/ 10 h 70"/>
                <a:gd name="T46" fmla="*/ 75 w 86"/>
                <a:gd name="T47" fmla="*/ 9 h 70"/>
                <a:gd name="T48" fmla="*/ 75 w 86"/>
                <a:gd name="T49" fmla="*/ 9 h 70"/>
                <a:gd name="T50" fmla="*/ 74 w 86"/>
                <a:gd name="T51" fmla="*/ 9 h 70"/>
                <a:gd name="T52" fmla="*/ 74 w 86"/>
                <a:gd name="T53" fmla="*/ 9 h 70"/>
                <a:gd name="T54" fmla="*/ 64 w 86"/>
                <a:gd name="T55" fmla="*/ 2 h 70"/>
                <a:gd name="T56" fmla="*/ 63 w 86"/>
                <a:gd name="T57" fmla="*/ 2 h 70"/>
                <a:gd name="T58" fmla="*/ 53 w 86"/>
                <a:gd name="T59" fmla="*/ 0 h 70"/>
                <a:gd name="T60" fmla="*/ 53 w 86"/>
                <a:gd name="T61" fmla="*/ 0 h 70"/>
                <a:gd name="T62" fmla="*/ 52 w 86"/>
                <a:gd name="T6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7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32" y="3"/>
                    <a:pt x="25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67"/>
                    <a:pt x="41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70"/>
                    <a:pt x="52" y="70"/>
                    <a:pt x="52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6" y="70"/>
                    <a:pt x="60" y="69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6"/>
                    <a:pt x="72" y="64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56"/>
                    <a:pt x="81" y="53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5" y="45"/>
                    <a:pt x="86" y="40"/>
                    <a:pt x="86" y="35"/>
                  </a:cubicBezTo>
                  <a:cubicBezTo>
                    <a:pt x="86" y="30"/>
                    <a:pt x="85" y="25"/>
                    <a:pt x="83" y="20"/>
                  </a:cubicBezTo>
                  <a:cubicBezTo>
                    <a:pt x="83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7"/>
                    <a:pt x="79" y="14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1" y="6"/>
                    <a:pt x="68" y="4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0" y="1"/>
                    <a:pt x="56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6051145-C5D6-4523-90DB-6121710214F2}"/>
              </a:ext>
            </a:extLst>
          </p:cNvPr>
          <p:cNvGrpSpPr/>
          <p:nvPr/>
        </p:nvGrpSpPr>
        <p:grpSpPr>
          <a:xfrm>
            <a:off x="4304323" y="1492677"/>
            <a:ext cx="1093957" cy="3491233"/>
            <a:chOff x="4925813" y="1358666"/>
            <a:chExt cx="1042471" cy="3218055"/>
          </a:xfrm>
        </p:grpSpPr>
        <p:sp>
          <p:nvSpPr>
            <p:cNvPr id="229" name="Freeform 113">
              <a:extLst>
                <a:ext uri="{FF2B5EF4-FFF2-40B4-BE49-F238E27FC236}">
                  <a16:creationId xmlns:a16="http://schemas.microsoft.com/office/drawing/2014/main" id="{1CD1CDA7-E837-4B8A-81CB-07953521FA5C}"/>
                </a:ext>
              </a:extLst>
            </p:cNvPr>
            <p:cNvSpPr/>
            <p:nvPr/>
          </p:nvSpPr>
          <p:spPr>
            <a:xfrm flipV="1">
              <a:off x="4925813" y="1358666"/>
              <a:ext cx="1042471" cy="3218055"/>
            </a:xfrm>
            <a:custGeom>
              <a:avLst/>
              <a:gdLst>
                <a:gd name="connsiteX0" fmla="*/ 758 w 655422"/>
                <a:gd name="connsiteY0" fmla="*/ 2076235 h 2076235"/>
                <a:gd name="connsiteX1" fmla="*/ 655422 w 655422"/>
                <a:gd name="connsiteY1" fmla="*/ 1449420 h 2076235"/>
                <a:gd name="connsiteX2" fmla="*/ 651427 w 655422"/>
                <a:gd name="connsiteY2" fmla="*/ 1449420 h 2076235"/>
                <a:gd name="connsiteX3" fmla="*/ 504663 w 655422"/>
                <a:gd name="connsiteY3" fmla="*/ 1405495 h 2076235"/>
                <a:gd name="connsiteX4" fmla="*/ 759 w 655422"/>
                <a:gd name="connsiteY4" fmla="*/ 0 h 2076235"/>
                <a:gd name="connsiteX5" fmla="*/ 759 w 655422"/>
                <a:gd name="connsiteY5" fmla="*/ 1449420 h 2076235"/>
                <a:gd name="connsiteX6" fmla="*/ 758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8" y="2076235"/>
                  </a:moveTo>
                  <a:cubicBezTo>
                    <a:pt x="73064" y="1770021"/>
                    <a:pt x="271831" y="1444350"/>
                    <a:pt x="655422" y="1449420"/>
                  </a:cubicBezTo>
                  <a:lnTo>
                    <a:pt x="651427" y="1449420"/>
                  </a:lnTo>
                  <a:lnTo>
                    <a:pt x="504663" y="1405495"/>
                  </a:lnTo>
                  <a:cubicBezTo>
                    <a:pt x="180293" y="1212564"/>
                    <a:pt x="-13742" y="431260"/>
                    <a:pt x="759" y="0"/>
                  </a:cubicBezTo>
                  <a:lnTo>
                    <a:pt x="759" y="1449420"/>
                  </a:lnTo>
                  <a:lnTo>
                    <a:pt x="758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EE3BD83F-74CB-45E3-8A2B-78CA91A3459E}"/>
                </a:ext>
              </a:extLst>
            </p:cNvPr>
            <p:cNvGrpSpPr/>
            <p:nvPr/>
          </p:nvGrpSpPr>
          <p:grpSpPr>
            <a:xfrm>
              <a:off x="5076756" y="2231816"/>
              <a:ext cx="258428" cy="299542"/>
              <a:chOff x="5076756" y="2231816"/>
              <a:chExt cx="258428" cy="299542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79764A73-5546-4CE8-A319-A611814F2970}"/>
                  </a:ext>
                </a:extLst>
              </p:cNvPr>
              <p:cNvGrpSpPr/>
              <p:nvPr/>
            </p:nvGrpSpPr>
            <p:grpSpPr>
              <a:xfrm>
                <a:off x="5076756" y="2231816"/>
                <a:ext cx="161018" cy="157037"/>
                <a:chOff x="1516109" y="2893260"/>
                <a:chExt cx="161018" cy="157037"/>
              </a:xfrm>
            </p:grpSpPr>
            <p:sp>
              <p:nvSpPr>
                <p:cNvPr id="256" name="Freeform 61">
                  <a:extLst>
                    <a:ext uri="{FF2B5EF4-FFF2-40B4-BE49-F238E27FC236}">
                      <a16:creationId xmlns:a16="http://schemas.microsoft.com/office/drawing/2014/main" id="{28E0B761-8B56-45F4-8B10-22136926D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6109" y="2945499"/>
                  <a:ext cx="160265" cy="45719"/>
                </a:xfrm>
                <a:custGeom>
                  <a:avLst/>
                  <a:gdLst>
                    <a:gd name="T0" fmla="*/ 654 w 664"/>
                    <a:gd name="T1" fmla="*/ 60 h 70"/>
                    <a:gd name="T2" fmla="*/ 653 w 664"/>
                    <a:gd name="T3" fmla="*/ 60 h 70"/>
                    <a:gd name="T4" fmla="*/ 653 w 664"/>
                    <a:gd name="T5" fmla="*/ 60 h 70"/>
                    <a:gd name="T6" fmla="*/ 654 w 664"/>
                    <a:gd name="T7" fmla="*/ 60 h 70"/>
                    <a:gd name="T8" fmla="*/ 654 w 664"/>
                    <a:gd name="T9" fmla="*/ 60 h 70"/>
                    <a:gd name="T10" fmla="*/ 654 w 664"/>
                    <a:gd name="T11" fmla="*/ 60 h 70"/>
                    <a:gd name="T12" fmla="*/ 654 w 664"/>
                    <a:gd name="T13" fmla="*/ 60 h 70"/>
                    <a:gd name="T14" fmla="*/ 654 w 664"/>
                    <a:gd name="T15" fmla="*/ 60 h 70"/>
                    <a:gd name="T16" fmla="*/ 654 w 664"/>
                    <a:gd name="T17" fmla="*/ 60 h 70"/>
                    <a:gd name="T18" fmla="*/ 654 w 664"/>
                    <a:gd name="T19" fmla="*/ 60 h 70"/>
                    <a:gd name="T20" fmla="*/ 654 w 664"/>
                    <a:gd name="T21" fmla="*/ 59 h 70"/>
                    <a:gd name="T22" fmla="*/ 654 w 664"/>
                    <a:gd name="T23" fmla="*/ 59 h 70"/>
                    <a:gd name="T24" fmla="*/ 654 w 664"/>
                    <a:gd name="T25" fmla="*/ 59 h 70"/>
                    <a:gd name="T26" fmla="*/ 661 w 664"/>
                    <a:gd name="T27" fmla="*/ 49 h 70"/>
                    <a:gd name="T28" fmla="*/ 661 w 664"/>
                    <a:gd name="T29" fmla="*/ 49 h 70"/>
                    <a:gd name="T30" fmla="*/ 661 w 664"/>
                    <a:gd name="T31" fmla="*/ 49 h 70"/>
                    <a:gd name="T32" fmla="*/ 661 w 664"/>
                    <a:gd name="T33" fmla="*/ 20 h 70"/>
                    <a:gd name="T34" fmla="*/ 664 w 664"/>
                    <a:gd name="T35" fmla="*/ 35 h 70"/>
                    <a:gd name="T36" fmla="*/ 661 w 664"/>
                    <a:gd name="T37" fmla="*/ 49 h 70"/>
                    <a:gd name="T38" fmla="*/ 664 w 664"/>
                    <a:gd name="T39" fmla="*/ 35 h 70"/>
                    <a:gd name="T40" fmla="*/ 661 w 664"/>
                    <a:gd name="T41" fmla="*/ 20 h 70"/>
                    <a:gd name="T42" fmla="*/ 660 w 664"/>
                    <a:gd name="T43" fmla="*/ 20 h 70"/>
                    <a:gd name="T44" fmla="*/ 660 w 664"/>
                    <a:gd name="T45" fmla="*/ 20 h 70"/>
                    <a:gd name="T46" fmla="*/ 660 w 664"/>
                    <a:gd name="T47" fmla="*/ 20 h 70"/>
                    <a:gd name="T48" fmla="*/ 654 w 664"/>
                    <a:gd name="T49" fmla="*/ 11 h 70"/>
                    <a:gd name="T50" fmla="*/ 654 w 664"/>
                    <a:gd name="T51" fmla="*/ 11 h 70"/>
                    <a:gd name="T52" fmla="*/ 654 w 664"/>
                    <a:gd name="T53" fmla="*/ 11 h 70"/>
                    <a:gd name="T54" fmla="*/ 654 w 664"/>
                    <a:gd name="T55" fmla="*/ 11 h 70"/>
                    <a:gd name="T56" fmla="*/ 654 w 664"/>
                    <a:gd name="T57" fmla="*/ 11 h 70"/>
                    <a:gd name="T58" fmla="*/ 654 w 664"/>
                    <a:gd name="T59" fmla="*/ 11 h 70"/>
                    <a:gd name="T60" fmla="*/ 653 w 664"/>
                    <a:gd name="T61" fmla="*/ 10 h 70"/>
                    <a:gd name="T62" fmla="*/ 653 w 664"/>
                    <a:gd name="T63" fmla="*/ 10 h 70"/>
                    <a:gd name="T64" fmla="*/ 653 w 664"/>
                    <a:gd name="T65" fmla="*/ 10 h 70"/>
                    <a:gd name="T66" fmla="*/ 654 w 664"/>
                    <a:gd name="T67" fmla="*/ 11 h 70"/>
                    <a:gd name="T68" fmla="*/ 653 w 664"/>
                    <a:gd name="T69" fmla="*/ 10 h 70"/>
                    <a:gd name="T70" fmla="*/ 543 w 664"/>
                    <a:gd name="T71" fmla="*/ 0 h 70"/>
                    <a:gd name="T72" fmla="*/ 35 w 664"/>
                    <a:gd name="T73" fmla="*/ 0 h 70"/>
                    <a:gd name="T74" fmla="*/ 0 w 664"/>
                    <a:gd name="T75" fmla="*/ 35 h 70"/>
                    <a:gd name="T76" fmla="*/ 35 w 664"/>
                    <a:gd name="T77" fmla="*/ 70 h 70"/>
                    <a:gd name="T78" fmla="*/ 543 w 664"/>
                    <a:gd name="T79" fmla="*/ 70 h 70"/>
                    <a:gd name="T80" fmla="*/ 578 w 664"/>
                    <a:gd name="T81" fmla="*/ 35 h 70"/>
                    <a:gd name="T82" fmla="*/ 543 w 664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4" h="70">
                      <a:moveTo>
                        <a:pt x="654" y="60"/>
                      </a:move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59"/>
                      </a:moveTo>
                      <a:cubicBezTo>
                        <a:pt x="654" y="59"/>
                        <a:pt x="654" y="59"/>
                        <a:pt x="654" y="59"/>
                      </a:cubicBezTo>
                      <a:cubicBezTo>
                        <a:pt x="654" y="59"/>
                        <a:pt x="654" y="59"/>
                        <a:pt x="654" y="59"/>
                      </a:cubicBezTo>
                      <a:moveTo>
                        <a:pt x="661" y="49"/>
                      </a:moveTo>
                      <a:cubicBezTo>
                        <a:pt x="661" y="49"/>
                        <a:pt x="661" y="49"/>
                        <a:pt x="661" y="49"/>
                      </a:cubicBezTo>
                      <a:cubicBezTo>
                        <a:pt x="661" y="49"/>
                        <a:pt x="661" y="49"/>
                        <a:pt x="661" y="49"/>
                      </a:cubicBezTo>
                      <a:moveTo>
                        <a:pt x="661" y="20"/>
                      </a:moveTo>
                      <a:cubicBezTo>
                        <a:pt x="663" y="25"/>
                        <a:pt x="664" y="30"/>
                        <a:pt x="664" y="35"/>
                      </a:cubicBezTo>
                      <a:cubicBezTo>
                        <a:pt x="664" y="40"/>
                        <a:pt x="663" y="45"/>
                        <a:pt x="661" y="49"/>
                      </a:cubicBezTo>
                      <a:cubicBezTo>
                        <a:pt x="663" y="45"/>
                        <a:pt x="664" y="40"/>
                        <a:pt x="664" y="35"/>
                      </a:cubicBezTo>
                      <a:cubicBezTo>
                        <a:pt x="664" y="30"/>
                        <a:pt x="663" y="25"/>
                        <a:pt x="661" y="20"/>
                      </a:cubicBezTo>
                      <a:moveTo>
                        <a:pt x="660" y="20"/>
                      </a:moveTo>
                      <a:cubicBezTo>
                        <a:pt x="660" y="20"/>
                        <a:pt x="660" y="20"/>
                        <a:pt x="660" y="20"/>
                      </a:cubicBezTo>
                      <a:cubicBezTo>
                        <a:pt x="660" y="20"/>
                        <a:pt x="660" y="20"/>
                        <a:pt x="660" y="20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3" y="10"/>
                      </a:move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4" y="10"/>
                        <a:pt x="654" y="11"/>
                        <a:pt x="654" y="11"/>
                      </a:cubicBezTo>
                      <a:cubicBezTo>
                        <a:pt x="654" y="11"/>
                        <a:pt x="654" y="10"/>
                        <a:pt x="653" y="10"/>
                      </a:cubicBezTo>
                      <a:moveTo>
                        <a:pt x="543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5"/>
                        <a:pt x="15" y="70"/>
                        <a:pt x="35" y="70"/>
                      </a:cubicBezTo>
                      <a:cubicBezTo>
                        <a:pt x="543" y="70"/>
                        <a:pt x="543" y="70"/>
                        <a:pt x="543" y="70"/>
                      </a:cubicBezTo>
                      <a:cubicBezTo>
                        <a:pt x="578" y="35"/>
                        <a:pt x="578" y="35"/>
                        <a:pt x="578" y="35"/>
                      </a:cubicBezTo>
                      <a:cubicBezTo>
                        <a:pt x="543" y="0"/>
                        <a:pt x="543" y="0"/>
                        <a:pt x="543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7" name="Freeform 62">
                  <a:extLst>
                    <a:ext uri="{FF2B5EF4-FFF2-40B4-BE49-F238E27FC236}">
                      <a16:creationId xmlns:a16="http://schemas.microsoft.com/office/drawing/2014/main" id="{7E450070-BD60-4CDD-98CA-7AB6136BB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893260"/>
                  <a:ext cx="93242" cy="64633"/>
                </a:xfrm>
                <a:custGeom>
                  <a:avLst/>
                  <a:gdLst>
                    <a:gd name="T0" fmla="*/ 38 w 169"/>
                    <a:gd name="T1" fmla="*/ 0 h 116"/>
                    <a:gd name="T2" fmla="*/ 13 w 169"/>
                    <a:gd name="T3" fmla="*/ 10 h 116"/>
                    <a:gd name="T4" fmla="*/ 13 w 169"/>
                    <a:gd name="T5" fmla="*/ 60 h 116"/>
                    <a:gd name="T6" fmla="*/ 59 w 169"/>
                    <a:gd name="T7" fmla="*/ 106 h 116"/>
                    <a:gd name="T8" fmla="*/ 144 w 169"/>
                    <a:gd name="T9" fmla="*/ 106 h 116"/>
                    <a:gd name="T10" fmla="*/ 144 w 169"/>
                    <a:gd name="T11" fmla="*/ 106 h 116"/>
                    <a:gd name="T12" fmla="*/ 146 w 169"/>
                    <a:gd name="T13" fmla="*/ 106 h 116"/>
                    <a:gd name="T14" fmla="*/ 146 w 169"/>
                    <a:gd name="T15" fmla="*/ 106 h 116"/>
                    <a:gd name="T16" fmla="*/ 147 w 169"/>
                    <a:gd name="T17" fmla="*/ 106 h 116"/>
                    <a:gd name="T18" fmla="*/ 147 w 169"/>
                    <a:gd name="T19" fmla="*/ 106 h 116"/>
                    <a:gd name="T20" fmla="*/ 147 w 169"/>
                    <a:gd name="T21" fmla="*/ 106 h 116"/>
                    <a:gd name="T22" fmla="*/ 157 w 169"/>
                    <a:gd name="T23" fmla="*/ 108 h 116"/>
                    <a:gd name="T24" fmla="*/ 157 w 169"/>
                    <a:gd name="T25" fmla="*/ 108 h 116"/>
                    <a:gd name="T26" fmla="*/ 157 w 169"/>
                    <a:gd name="T27" fmla="*/ 108 h 116"/>
                    <a:gd name="T28" fmla="*/ 158 w 169"/>
                    <a:gd name="T29" fmla="*/ 108 h 116"/>
                    <a:gd name="T30" fmla="*/ 158 w 169"/>
                    <a:gd name="T31" fmla="*/ 108 h 116"/>
                    <a:gd name="T32" fmla="*/ 168 w 169"/>
                    <a:gd name="T33" fmla="*/ 115 h 116"/>
                    <a:gd name="T34" fmla="*/ 168 w 169"/>
                    <a:gd name="T35" fmla="*/ 115 h 116"/>
                    <a:gd name="T36" fmla="*/ 168 w 169"/>
                    <a:gd name="T37" fmla="*/ 115 h 116"/>
                    <a:gd name="T38" fmla="*/ 168 w 169"/>
                    <a:gd name="T39" fmla="*/ 115 h 116"/>
                    <a:gd name="T40" fmla="*/ 169 w 169"/>
                    <a:gd name="T41" fmla="*/ 115 h 116"/>
                    <a:gd name="T42" fmla="*/ 169 w 169"/>
                    <a:gd name="T43" fmla="*/ 115 h 116"/>
                    <a:gd name="T44" fmla="*/ 169 w 169"/>
                    <a:gd name="T45" fmla="*/ 115 h 116"/>
                    <a:gd name="T46" fmla="*/ 169 w 169"/>
                    <a:gd name="T47" fmla="*/ 116 h 116"/>
                    <a:gd name="T48" fmla="*/ 63 w 169"/>
                    <a:gd name="T49" fmla="*/ 10 h 116"/>
                    <a:gd name="T50" fmla="*/ 38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38" y="0"/>
                      </a:moveTo>
                      <a:cubicBezTo>
                        <a:pt x="29" y="0"/>
                        <a:pt x="20" y="3"/>
                        <a:pt x="13" y="10"/>
                      </a:cubicBezTo>
                      <a:cubicBezTo>
                        <a:pt x="0" y="24"/>
                        <a:pt x="0" y="46"/>
                        <a:pt x="13" y="60"/>
                      </a:cubicBezTo>
                      <a:cubicBezTo>
                        <a:pt x="59" y="106"/>
                        <a:pt x="59" y="106"/>
                        <a:pt x="59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5" y="106"/>
                        <a:pt x="146" y="106"/>
                        <a:pt x="146" y="106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6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50" y="106"/>
                        <a:pt x="154" y="107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61" y="110"/>
                        <a:pt x="165" y="112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6"/>
                        <a:pt x="169" y="116"/>
                        <a:pt x="169" y="116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57" y="3"/>
                        <a:pt x="48" y="0"/>
                        <a:pt x="38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8" name="Freeform 63">
                  <a:extLst>
                    <a:ext uri="{FF2B5EF4-FFF2-40B4-BE49-F238E27FC236}">
                      <a16:creationId xmlns:a16="http://schemas.microsoft.com/office/drawing/2014/main" id="{71DD7D54-09C3-4ECE-80A3-B399887EB2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52338"/>
                  <a:ext cx="60657" cy="19188"/>
                </a:xfrm>
                <a:custGeom>
                  <a:avLst/>
                  <a:gdLst>
                    <a:gd name="T0" fmla="*/ 110 w 110"/>
                    <a:gd name="T1" fmla="*/ 9 h 35"/>
                    <a:gd name="T2" fmla="*/ 110 w 110"/>
                    <a:gd name="T3" fmla="*/ 10 h 35"/>
                    <a:gd name="T4" fmla="*/ 110 w 110"/>
                    <a:gd name="T5" fmla="*/ 10 h 35"/>
                    <a:gd name="T6" fmla="*/ 110 w 110"/>
                    <a:gd name="T7" fmla="*/ 9 h 35"/>
                    <a:gd name="T8" fmla="*/ 110 w 110"/>
                    <a:gd name="T9" fmla="*/ 9 h 35"/>
                    <a:gd name="T10" fmla="*/ 110 w 110"/>
                    <a:gd name="T11" fmla="*/ 9 h 35"/>
                    <a:gd name="T12" fmla="*/ 110 w 110"/>
                    <a:gd name="T13" fmla="*/ 9 h 35"/>
                    <a:gd name="T14" fmla="*/ 109 w 110"/>
                    <a:gd name="T15" fmla="*/ 9 h 35"/>
                    <a:gd name="T16" fmla="*/ 109 w 110"/>
                    <a:gd name="T17" fmla="*/ 9 h 35"/>
                    <a:gd name="T18" fmla="*/ 109 w 110"/>
                    <a:gd name="T19" fmla="*/ 9 h 35"/>
                    <a:gd name="T20" fmla="*/ 109 w 110"/>
                    <a:gd name="T21" fmla="*/ 9 h 35"/>
                    <a:gd name="T22" fmla="*/ 109 w 110"/>
                    <a:gd name="T23" fmla="*/ 9 h 35"/>
                    <a:gd name="T24" fmla="*/ 109 w 110"/>
                    <a:gd name="T25" fmla="*/ 9 h 35"/>
                    <a:gd name="T26" fmla="*/ 99 w 110"/>
                    <a:gd name="T27" fmla="*/ 2 h 35"/>
                    <a:gd name="T28" fmla="*/ 99 w 110"/>
                    <a:gd name="T29" fmla="*/ 2 h 35"/>
                    <a:gd name="T30" fmla="*/ 99 w 110"/>
                    <a:gd name="T31" fmla="*/ 2 h 35"/>
                    <a:gd name="T32" fmla="*/ 98 w 110"/>
                    <a:gd name="T33" fmla="*/ 2 h 35"/>
                    <a:gd name="T34" fmla="*/ 98 w 110"/>
                    <a:gd name="T35" fmla="*/ 2 h 35"/>
                    <a:gd name="T36" fmla="*/ 98 w 110"/>
                    <a:gd name="T37" fmla="*/ 2 h 35"/>
                    <a:gd name="T38" fmla="*/ 88 w 110"/>
                    <a:gd name="T39" fmla="*/ 0 h 35"/>
                    <a:gd name="T40" fmla="*/ 98 w 110"/>
                    <a:gd name="T41" fmla="*/ 2 h 35"/>
                    <a:gd name="T42" fmla="*/ 88 w 110"/>
                    <a:gd name="T43" fmla="*/ 0 h 35"/>
                    <a:gd name="T44" fmla="*/ 88 w 110"/>
                    <a:gd name="T45" fmla="*/ 0 h 35"/>
                    <a:gd name="T46" fmla="*/ 88 w 110"/>
                    <a:gd name="T47" fmla="*/ 0 h 35"/>
                    <a:gd name="T48" fmla="*/ 88 w 110"/>
                    <a:gd name="T49" fmla="*/ 0 h 35"/>
                    <a:gd name="T50" fmla="*/ 87 w 110"/>
                    <a:gd name="T51" fmla="*/ 0 h 35"/>
                    <a:gd name="T52" fmla="*/ 87 w 110"/>
                    <a:gd name="T53" fmla="*/ 0 h 35"/>
                    <a:gd name="T54" fmla="*/ 87 w 110"/>
                    <a:gd name="T55" fmla="*/ 0 h 35"/>
                    <a:gd name="T56" fmla="*/ 85 w 110"/>
                    <a:gd name="T57" fmla="*/ 0 h 35"/>
                    <a:gd name="T58" fmla="*/ 0 w 110"/>
                    <a:gd name="T59" fmla="*/ 0 h 35"/>
                    <a:gd name="T60" fmla="*/ 35 w 110"/>
                    <a:gd name="T61" fmla="*/ 35 h 35"/>
                    <a:gd name="T62" fmla="*/ 60 w 110"/>
                    <a:gd name="T63" fmla="*/ 10 h 35"/>
                    <a:gd name="T64" fmla="*/ 8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110" y="9"/>
                      </a:move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9"/>
                      </a:cubicBezTo>
                      <a:moveTo>
                        <a:pt x="110" y="9"/>
                      </a:move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2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moveTo>
                        <a:pt x="88" y="0"/>
                      </a:moveTo>
                      <a:cubicBezTo>
                        <a:pt x="91" y="0"/>
                        <a:pt x="95" y="1"/>
                        <a:pt x="98" y="2"/>
                      </a:cubicBezTo>
                      <a:cubicBezTo>
                        <a:pt x="95" y="1"/>
                        <a:pt x="91" y="0"/>
                        <a:pt x="88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7" y="3"/>
                        <a:pt x="76" y="0"/>
                        <a:pt x="85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9" name="Freeform 64">
                  <a:extLst>
                    <a:ext uri="{FF2B5EF4-FFF2-40B4-BE49-F238E27FC236}">
                      <a16:creationId xmlns:a16="http://schemas.microsoft.com/office/drawing/2014/main" id="{8BB56F0D-1BDD-427D-8547-16916388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985664"/>
                  <a:ext cx="93242" cy="64633"/>
                </a:xfrm>
                <a:custGeom>
                  <a:avLst/>
                  <a:gdLst>
                    <a:gd name="T0" fmla="*/ 169 w 169"/>
                    <a:gd name="T1" fmla="*/ 0 h 116"/>
                    <a:gd name="T2" fmla="*/ 169 w 169"/>
                    <a:gd name="T3" fmla="*/ 0 h 116"/>
                    <a:gd name="T4" fmla="*/ 169 w 169"/>
                    <a:gd name="T5" fmla="*/ 0 h 116"/>
                    <a:gd name="T6" fmla="*/ 169 w 169"/>
                    <a:gd name="T7" fmla="*/ 0 h 116"/>
                    <a:gd name="T8" fmla="*/ 169 w 169"/>
                    <a:gd name="T9" fmla="*/ 0 h 116"/>
                    <a:gd name="T10" fmla="*/ 169 w 169"/>
                    <a:gd name="T11" fmla="*/ 0 h 116"/>
                    <a:gd name="T12" fmla="*/ 169 w 169"/>
                    <a:gd name="T13" fmla="*/ 1 h 116"/>
                    <a:gd name="T14" fmla="*/ 169 w 169"/>
                    <a:gd name="T15" fmla="*/ 1 h 116"/>
                    <a:gd name="T16" fmla="*/ 158 w 169"/>
                    <a:gd name="T17" fmla="*/ 8 h 116"/>
                    <a:gd name="T18" fmla="*/ 158 w 169"/>
                    <a:gd name="T19" fmla="*/ 8 h 116"/>
                    <a:gd name="T20" fmla="*/ 157 w 169"/>
                    <a:gd name="T21" fmla="*/ 8 h 116"/>
                    <a:gd name="T22" fmla="*/ 157 w 169"/>
                    <a:gd name="T23" fmla="*/ 8 h 116"/>
                    <a:gd name="T24" fmla="*/ 157 w 169"/>
                    <a:gd name="T25" fmla="*/ 8 h 116"/>
                    <a:gd name="T26" fmla="*/ 147 w 169"/>
                    <a:gd name="T27" fmla="*/ 10 h 116"/>
                    <a:gd name="T28" fmla="*/ 147 w 169"/>
                    <a:gd name="T29" fmla="*/ 10 h 116"/>
                    <a:gd name="T30" fmla="*/ 147 w 169"/>
                    <a:gd name="T31" fmla="*/ 10 h 116"/>
                    <a:gd name="T32" fmla="*/ 146 w 169"/>
                    <a:gd name="T33" fmla="*/ 10 h 116"/>
                    <a:gd name="T34" fmla="*/ 146 w 169"/>
                    <a:gd name="T35" fmla="*/ 10 h 116"/>
                    <a:gd name="T36" fmla="*/ 144 w 169"/>
                    <a:gd name="T37" fmla="*/ 10 h 116"/>
                    <a:gd name="T38" fmla="*/ 144 w 169"/>
                    <a:gd name="T39" fmla="*/ 10 h 116"/>
                    <a:gd name="T40" fmla="*/ 59 w 169"/>
                    <a:gd name="T41" fmla="*/ 10 h 116"/>
                    <a:gd name="T42" fmla="*/ 13 w 169"/>
                    <a:gd name="T43" fmla="*/ 56 h 116"/>
                    <a:gd name="T44" fmla="*/ 13 w 169"/>
                    <a:gd name="T45" fmla="*/ 106 h 116"/>
                    <a:gd name="T46" fmla="*/ 38 w 169"/>
                    <a:gd name="T47" fmla="*/ 116 h 116"/>
                    <a:gd name="T48" fmla="*/ 63 w 169"/>
                    <a:gd name="T49" fmla="*/ 106 h 116"/>
                    <a:gd name="T50" fmla="*/ 169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169" y="0"/>
                      </a:move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1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5" y="4"/>
                        <a:pt x="162" y="6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4" y="9"/>
                        <a:pt x="150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6" y="10"/>
                        <a:pt x="146" y="10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6" y="10"/>
                        <a:pt x="145" y="10"/>
                        <a:pt x="144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0" y="70"/>
                        <a:pt x="0" y="92"/>
                        <a:pt x="13" y="106"/>
                      </a:cubicBezTo>
                      <a:cubicBezTo>
                        <a:pt x="20" y="113"/>
                        <a:pt x="29" y="116"/>
                        <a:pt x="38" y="116"/>
                      </a:cubicBezTo>
                      <a:cubicBezTo>
                        <a:pt x="48" y="116"/>
                        <a:pt x="57" y="113"/>
                        <a:pt x="63" y="106"/>
                      </a:cubicBezTo>
                      <a:cubicBezTo>
                        <a:pt x="169" y="0"/>
                        <a:pt x="169" y="0"/>
                        <a:pt x="169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60" name="Freeform 65">
                  <a:extLst>
                    <a:ext uri="{FF2B5EF4-FFF2-40B4-BE49-F238E27FC236}">
                      <a16:creationId xmlns:a16="http://schemas.microsoft.com/office/drawing/2014/main" id="{B40DB1AB-DF43-4B5B-AFA3-14C1E2BF66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71526"/>
                  <a:ext cx="60657" cy="19693"/>
                </a:xfrm>
                <a:custGeom>
                  <a:avLst/>
                  <a:gdLst>
                    <a:gd name="T0" fmla="*/ 87 w 110"/>
                    <a:gd name="T1" fmla="*/ 35 h 35"/>
                    <a:gd name="T2" fmla="*/ 87 w 110"/>
                    <a:gd name="T3" fmla="*/ 35 h 35"/>
                    <a:gd name="T4" fmla="*/ 87 w 110"/>
                    <a:gd name="T5" fmla="*/ 35 h 35"/>
                    <a:gd name="T6" fmla="*/ 88 w 110"/>
                    <a:gd name="T7" fmla="*/ 35 h 35"/>
                    <a:gd name="T8" fmla="*/ 88 w 110"/>
                    <a:gd name="T9" fmla="*/ 35 h 35"/>
                    <a:gd name="T10" fmla="*/ 88 w 110"/>
                    <a:gd name="T11" fmla="*/ 35 h 35"/>
                    <a:gd name="T12" fmla="*/ 98 w 110"/>
                    <a:gd name="T13" fmla="*/ 33 h 35"/>
                    <a:gd name="T14" fmla="*/ 88 w 110"/>
                    <a:gd name="T15" fmla="*/ 35 h 35"/>
                    <a:gd name="T16" fmla="*/ 98 w 110"/>
                    <a:gd name="T17" fmla="*/ 33 h 35"/>
                    <a:gd name="T18" fmla="*/ 98 w 110"/>
                    <a:gd name="T19" fmla="*/ 33 h 35"/>
                    <a:gd name="T20" fmla="*/ 98 w 110"/>
                    <a:gd name="T21" fmla="*/ 33 h 35"/>
                    <a:gd name="T22" fmla="*/ 98 w 110"/>
                    <a:gd name="T23" fmla="*/ 33 h 35"/>
                    <a:gd name="T24" fmla="*/ 99 w 110"/>
                    <a:gd name="T25" fmla="*/ 33 h 35"/>
                    <a:gd name="T26" fmla="*/ 99 w 110"/>
                    <a:gd name="T27" fmla="*/ 33 h 35"/>
                    <a:gd name="T28" fmla="*/ 99 w 110"/>
                    <a:gd name="T29" fmla="*/ 33 h 35"/>
                    <a:gd name="T30" fmla="*/ 110 w 110"/>
                    <a:gd name="T31" fmla="*/ 26 h 35"/>
                    <a:gd name="T32" fmla="*/ 110 w 110"/>
                    <a:gd name="T33" fmla="*/ 26 h 35"/>
                    <a:gd name="T34" fmla="*/ 110 w 110"/>
                    <a:gd name="T35" fmla="*/ 26 h 35"/>
                    <a:gd name="T36" fmla="*/ 110 w 110"/>
                    <a:gd name="T37" fmla="*/ 25 h 35"/>
                    <a:gd name="T38" fmla="*/ 110 w 110"/>
                    <a:gd name="T39" fmla="*/ 25 h 35"/>
                    <a:gd name="T40" fmla="*/ 110 w 110"/>
                    <a:gd name="T41" fmla="*/ 25 h 35"/>
                    <a:gd name="T42" fmla="*/ 110 w 110"/>
                    <a:gd name="T43" fmla="*/ 25 h 35"/>
                    <a:gd name="T44" fmla="*/ 110 w 110"/>
                    <a:gd name="T45" fmla="*/ 25 h 35"/>
                    <a:gd name="T46" fmla="*/ 110 w 110"/>
                    <a:gd name="T47" fmla="*/ 25 h 35"/>
                    <a:gd name="T48" fmla="*/ 110 w 110"/>
                    <a:gd name="T49" fmla="*/ 25 h 35"/>
                    <a:gd name="T50" fmla="*/ 110 w 110"/>
                    <a:gd name="T51" fmla="*/ 25 h 35"/>
                    <a:gd name="T52" fmla="*/ 110 w 110"/>
                    <a:gd name="T53" fmla="*/ 25 h 35"/>
                    <a:gd name="T54" fmla="*/ 110 w 110"/>
                    <a:gd name="T55" fmla="*/ 25 h 35"/>
                    <a:gd name="T56" fmla="*/ 35 w 110"/>
                    <a:gd name="T57" fmla="*/ 0 h 35"/>
                    <a:gd name="T58" fmla="*/ 0 w 110"/>
                    <a:gd name="T59" fmla="*/ 35 h 35"/>
                    <a:gd name="T60" fmla="*/ 85 w 110"/>
                    <a:gd name="T61" fmla="*/ 35 h 35"/>
                    <a:gd name="T62" fmla="*/ 60 w 110"/>
                    <a:gd name="T63" fmla="*/ 25 h 35"/>
                    <a:gd name="T64" fmla="*/ 3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87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moveTo>
                        <a:pt x="88" y="35"/>
                      </a:moveTo>
                      <a:cubicBezTo>
                        <a:pt x="88" y="35"/>
                        <a:pt x="88" y="35"/>
                        <a:pt x="88" y="35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moveTo>
                        <a:pt x="98" y="33"/>
                      </a:moveTo>
                      <a:cubicBezTo>
                        <a:pt x="95" y="34"/>
                        <a:pt x="91" y="35"/>
                        <a:pt x="88" y="35"/>
                      </a:cubicBezTo>
                      <a:cubicBezTo>
                        <a:pt x="91" y="35"/>
                        <a:pt x="95" y="34"/>
                        <a:pt x="98" y="33"/>
                      </a:cubicBezTo>
                      <a:moveTo>
                        <a:pt x="98" y="33"/>
                      </a:move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moveTo>
                        <a:pt x="99" y="33"/>
                      </a:move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moveTo>
                        <a:pt x="110" y="26"/>
                      </a:move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35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76" y="35"/>
                        <a:pt x="67" y="32"/>
                        <a:pt x="60" y="25"/>
                      </a:cubicBezTo>
                      <a:cubicBezTo>
                        <a:pt x="35" y="0"/>
                        <a:pt x="35" y="0"/>
                        <a:pt x="35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61" name="Freeform 66">
                  <a:extLst>
                    <a:ext uri="{FF2B5EF4-FFF2-40B4-BE49-F238E27FC236}">
                      <a16:creationId xmlns:a16="http://schemas.microsoft.com/office/drawing/2014/main" id="{12506C00-8C40-4F20-A097-E684703983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6323" y="2952338"/>
                  <a:ext cx="18548" cy="38880"/>
                </a:xfrm>
                <a:custGeom>
                  <a:avLst/>
                  <a:gdLst>
                    <a:gd name="T0" fmla="*/ 0 w 33"/>
                    <a:gd name="T1" fmla="*/ 70 h 70"/>
                    <a:gd name="T2" fmla="*/ 0 w 33"/>
                    <a:gd name="T3" fmla="*/ 70 h 70"/>
                    <a:gd name="T4" fmla="*/ 3 w 33"/>
                    <a:gd name="T5" fmla="*/ 70 h 70"/>
                    <a:gd name="T6" fmla="*/ 3 w 33"/>
                    <a:gd name="T7" fmla="*/ 70 h 70"/>
                    <a:gd name="T8" fmla="*/ 3 w 33"/>
                    <a:gd name="T9" fmla="*/ 70 h 70"/>
                    <a:gd name="T10" fmla="*/ 13 w 33"/>
                    <a:gd name="T11" fmla="*/ 68 h 70"/>
                    <a:gd name="T12" fmla="*/ 13 w 33"/>
                    <a:gd name="T13" fmla="*/ 68 h 70"/>
                    <a:gd name="T14" fmla="*/ 13 w 33"/>
                    <a:gd name="T15" fmla="*/ 68 h 70"/>
                    <a:gd name="T16" fmla="*/ 25 w 33"/>
                    <a:gd name="T17" fmla="*/ 61 h 70"/>
                    <a:gd name="T18" fmla="*/ 25 w 33"/>
                    <a:gd name="T19" fmla="*/ 61 h 70"/>
                    <a:gd name="T20" fmla="*/ 25 w 33"/>
                    <a:gd name="T21" fmla="*/ 61 h 70"/>
                    <a:gd name="T22" fmla="*/ 25 w 33"/>
                    <a:gd name="T23" fmla="*/ 60 h 70"/>
                    <a:gd name="T24" fmla="*/ 25 w 33"/>
                    <a:gd name="T25" fmla="*/ 60 h 70"/>
                    <a:gd name="T26" fmla="*/ 25 w 33"/>
                    <a:gd name="T27" fmla="*/ 60 h 70"/>
                    <a:gd name="T28" fmla="*/ 26 w 33"/>
                    <a:gd name="T29" fmla="*/ 60 h 70"/>
                    <a:gd name="T30" fmla="*/ 26 w 33"/>
                    <a:gd name="T31" fmla="*/ 60 h 70"/>
                    <a:gd name="T32" fmla="*/ 26 w 33"/>
                    <a:gd name="T33" fmla="*/ 60 h 70"/>
                    <a:gd name="T34" fmla="*/ 26 w 33"/>
                    <a:gd name="T35" fmla="*/ 59 h 70"/>
                    <a:gd name="T36" fmla="*/ 26 w 33"/>
                    <a:gd name="T37" fmla="*/ 59 h 70"/>
                    <a:gd name="T38" fmla="*/ 26 w 33"/>
                    <a:gd name="T39" fmla="*/ 59 h 70"/>
                    <a:gd name="T40" fmla="*/ 33 w 33"/>
                    <a:gd name="T41" fmla="*/ 49 h 70"/>
                    <a:gd name="T42" fmla="*/ 33 w 33"/>
                    <a:gd name="T43" fmla="*/ 49 h 70"/>
                    <a:gd name="T44" fmla="*/ 33 w 33"/>
                    <a:gd name="T45" fmla="*/ 20 h 70"/>
                    <a:gd name="T46" fmla="*/ 26 w 33"/>
                    <a:gd name="T47" fmla="*/ 11 h 70"/>
                    <a:gd name="T48" fmla="*/ 26 w 33"/>
                    <a:gd name="T49" fmla="*/ 11 h 70"/>
                    <a:gd name="T50" fmla="*/ 26 w 33"/>
                    <a:gd name="T51" fmla="*/ 11 h 70"/>
                    <a:gd name="T52" fmla="*/ 26 w 33"/>
                    <a:gd name="T53" fmla="*/ 11 h 70"/>
                    <a:gd name="T54" fmla="*/ 26 w 33"/>
                    <a:gd name="T55" fmla="*/ 11 h 70"/>
                    <a:gd name="T56" fmla="*/ 25 w 33"/>
                    <a:gd name="T57" fmla="*/ 9 h 70"/>
                    <a:gd name="T58" fmla="*/ 24 w 33"/>
                    <a:gd name="T59" fmla="*/ 9 h 70"/>
                    <a:gd name="T60" fmla="*/ 24 w 33"/>
                    <a:gd name="T61" fmla="*/ 9 h 70"/>
                    <a:gd name="T62" fmla="*/ 24 w 33"/>
                    <a:gd name="T63" fmla="*/ 9 h 70"/>
                    <a:gd name="T64" fmla="*/ 14 w 33"/>
                    <a:gd name="T65" fmla="*/ 2 h 70"/>
                    <a:gd name="T66" fmla="*/ 14 w 33"/>
                    <a:gd name="T67" fmla="*/ 2 h 70"/>
                    <a:gd name="T68" fmla="*/ 14 w 33"/>
                    <a:gd name="T69" fmla="*/ 2 h 70"/>
                    <a:gd name="T70" fmla="*/ 13 w 33"/>
                    <a:gd name="T71" fmla="*/ 2 h 70"/>
                    <a:gd name="T72" fmla="*/ 13 w 33"/>
                    <a:gd name="T73" fmla="*/ 2 h 70"/>
                    <a:gd name="T74" fmla="*/ 3 w 33"/>
                    <a:gd name="T75" fmla="*/ 0 h 70"/>
                    <a:gd name="T76" fmla="*/ 2 w 33"/>
                    <a:gd name="T77" fmla="*/ 0 h 70"/>
                    <a:gd name="T78" fmla="*/ 2 w 33"/>
                    <a:gd name="T79" fmla="*/ 0 h 70"/>
                    <a:gd name="T80" fmla="*/ 0 w 33"/>
                    <a:gd name="T81" fmla="*/ 0 h 70"/>
                    <a:gd name="T82" fmla="*/ 2 w 33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" h="70">
                      <a:moveTo>
                        <a:pt x="2" y="70"/>
                      </a:moveTo>
                      <a:cubicBezTo>
                        <a:pt x="2" y="70"/>
                        <a:pt x="1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1" y="70"/>
                        <a:pt x="2" y="70"/>
                        <a:pt x="2" y="70"/>
                      </a:cubicBezTo>
                      <a:moveTo>
                        <a:pt x="3" y="70"/>
                      </a:moveTo>
                      <a:cubicBezTo>
                        <a:pt x="3" y="70"/>
                        <a:pt x="2" y="70"/>
                        <a:pt x="2" y="70"/>
                      </a:cubicBezTo>
                      <a:cubicBezTo>
                        <a:pt x="2" y="70"/>
                        <a:pt x="3" y="70"/>
                        <a:pt x="3" y="70"/>
                      </a:cubicBezTo>
                      <a:moveTo>
                        <a:pt x="3" y="70"/>
                      </a:move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3" y="70"/>
                        <a:pt x="3" y="70"/>
                      </a:cubicBezTo>
                      <a:moveTo>
                        <a:pt x="13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moveTo>
                        <a:pt x="14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4" y="68"/>
                      </a:cubicBezTo>
                      <a:moveTo>
                        <a:pt x="25" y="61"/>
                      </a:moveTo>
                      <a:cubicBezTo>
                        <a:pt x="22" y="64"/>
                        <a:pt x="18" y="66"/>
                        <a:pt x="14" y="68"/>
                      </a:cubicBezTo>
                      <a:cubicBezTo>
                        <a:pt x="18" y="66"/>
                        <a:pt x="21" y="64"/>
                        <a:pt x="25" y="61"/>
                      </a:cubicBezTo>
                      <a:moveTo>
                        <a:pt x="25" y="60"/>
                      </a:moveTo>
                      <a:cubicBezTo>
                        <a:pt x="25" y="60"/>
                        <a:pt x="25" y="61"/>
                        <a:pt x="25" y="61"/>
                      </a:cubicBezTo>
                      <a:cubicBezTo>
                        <a:pt x="25" y="61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59"/>
                      </a:moveTo>
                      <a:cubicBezTo>
                        <a:pt x="26" y="59"/>
                        <a:pt x="26" y="59"/>
                        <a:pt x="26" y="60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moveTo>
                        <a:pt x="33" y="49"/>
                      </a:moveTo>
                      <a:cubicBezTo>
                        <a:pt x="31" y="53"/>
                        <a:pt x="29" y="56"/>
                        <a:pt x="26" y="59"/>
                      </a:cubicBezTo>
                      <a:cubicBezTo>
                        <a:pt x="29" y="56"/>
                        <a:pt x="31" y="53"/>
                        <a:pt x="33" y="49"/>
                      </a:cubicBezTo>
                      <a:moveTo>
                        <a:pt x="33" y="49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moveTo>
                        <a:pt x="32" y="20"/>
                      </a:move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20"/>
                        <a:pt x="33" y="20"/>
                        <a:pt x="32" y="20"/>
                      </a:cubicBezTo>
                      <a:moveTo>
                        <a:pt x="26" y="11"/>
                      </a:moveTo>
                      <a:cubicBezTo>
                        <a:pt x="29" y="14"/>
                        <a:pt x="31" y="17"/>
                        <a:pt x="32" y="20"/>
                      </a:cubicBezTo>
                      <a:cubicBezTo>
                        <a:pt x="31" y="17"/>
                        <a:pt x="29" y="14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5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moveTo>
                        <a:pt x="24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moveTo>
                        <a:pt x="14" y="2"/>
                      </a:moveTo>
                      <a:cubicBezTo>
                        <a:pt x="18" y="4"/>
                        <a:pt x="21" y="6"/>
                        <a:pt x="24" y="9"/>
                      </a:cubicBezTo>
                      <a:cubicBezTo>
                        <a:pt x="21" y="6"/>
                        <a:pt x="17" y="4"/>
                        <a:pt x="14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008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62" name="Freeform 67">
                  <a:extLst>
                    <a:ext uri="{FF2B5EF4-FFF2-40B4-BE49-F238E27FC236}">
                      <a16:creationId xmlns:a16="http://schemas.microsoft.com/office/drawing/2014/main" id="{CD148FA1-B92A-4587-AD4E-D2A99C5A8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9503" y="2952338"/>
                  <a:ext cx="47624" cy="38880"/>
                </a:xfrm>
                <a:custGeom>
                  <a:avLst/>
                  <a:gdLst>
                    <a:gd name="T0" fmla="*/ 50 w 86"/>
                    <a:gd name="T1" fmla="*/ 0 h 70"/>
                    <a:gd name="T2" fmla="*/ 0 w 86"/>
                    <a:gd name="T3" fmla="*/ 35 h 70"/>
                    <a:gd name="T4" fmla="*/ 50 w 86"/>
                    <a:gd name="T5" fmla="*/ 70 h 70"/>
                    <a:gd name="T6" fmla="*/ 52 w 86"/>
                    <a:gd name="T7" fmla="*/ 70 h 70"/>
                    <a:gd name="T8" fmla="*/ 53 w 86"/>
                    <a:gd name="T9" fmla="*/ 70 h 70"/>
                    <a:gd name="T10" fmla="*/ 53 w 86"/>
                    <a:gd name="T11" fmla="*/ 70 h 70"/>
                    <a:gd name="T12" fmla="*/ 63 w 86"/>
                    <a:gd name="T13" fmla="*/ 68 h 70"/>
                    <a:gd name="T14" fmla="*/ 64 w 86"/>
                    <a:gd name="T15" fmla="*/ 68 h 70"/>
                    <a:gd name="T16" fmla="*/ 75 w 86"/>
                    <a:gd name="T17" fmla="*/ 61 h 70"/>
                    <a:gd name="T18" fmla="*/ 75 w 86"/>
                    <a:gd name="T19" fmla="*/ 60 h 70"/>
                    <a:gd name="T20" fmla="*/ 75 w 86"/>
                    <a:gd name="T21" fmla="*/ 60 h 70"/>
                    <a:gd name="T22" fmla="*/ 75 w 86"/>
                    <a:gd name="T23" fmla="*/ 60 h 70"/>
                    <a:gd name="T24" fmla="*/ 75 w 86"/>
                    <a:gd name="T25" fmla="*/ 60 h 70"/>
                    <a:gd name="T26" fmla="*/ 76 w 86"/>
                    <a:gd name="T27" fmla="*/ 60 h 70"/>
                    <a:gd name="T28" fmla="*/ 76 w 86"/>
                    <a:gd name="T29" fmla="*/ 60 h 70"/>
                    <a:gd name="T30" fmla="*/ 76 w 86"/>
                    <a:gd name="T31" fmla="*/ 59 h 70"/>
                    <a:gd name="T32" fmla="*/ 83 w 86"/>
                    <a:gd name="T33" fmla="*/ 49 h 70"/>
                    <a:gd name="T34" fmla="*/ 83 w 86"/>
                    <a:gd name="T35" fmla="*/ 49 h 70"/>
                    <a:gd name="T36" fmla="*/ 83 w 86"/>
                    <a:gd name="T37" fmla="*/ 20 h 70"/>
                    <a:gd name="T38" fmla="*/ 82 w 86"/>
                    <a:gd name="T39" fmla="*/ 20 h 70"/>
                    <a:gd name="T40" fmla="*/ 76 w 86"/>
                    <a:gd name="T41" fmla="*/ 11 h 70"/>
                    <a:gd name="T42" fmla="*/ 76 w 86"/>
                    <a:gd name="T43" fmla="*/ 11 h 70"/>
                    <a:gd name="T44" fmla="*/ 75 w 86"/>
                    <a:gd name="T45" fmla="*/ 10 h 70"/>
                    <a:gd name="T46" fmla="*/ 75 w 86"/>
                    <a:gd name="T47" fmla="*/ 9 h 70"/>
                    <a:gd name="T48" fmla="*/ 75 w 86"/>
                    <a:gd name="T49" fmla="*/ 9 h 70"/>
                    <a:gd name="T50" fmla="*/ 74 w 86"/>
                    <a:gd name="T51" fmla="*/ 9 h 70"/>
                    <a:gd name="T52" fmla="*/ 74 w 86"/>
                    <a:gd name="T53" fmla="*/ 9 h 70"/>
                    <a:gd name="T54" fmla="*/ 64 w 86"/>
                    <a:gd name="T55" fmla="*/ 2 h 70"/>
                    <a:gd name="T56" fmla="*/ 63 w 86"/>
                    <a:gd name="T57" fmla="*/ 2 h 70"/>
                    <a:gd name="T58" fmla="*/ 53 w 86"/>
                    <a:gd name="T59" fmla="*/ 0 h 70"/>
                    <a:gd name="T60" fmla="*/ 53 w 86"/>
                    <a:gd name="T61" fmla="*/ 0 h 70"/>
                    <a:gd name="T62" fmla="*/ 52 w 86"/>
                    <a:gd name="T6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70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32" y="3"/>
                        <a:pt x="25" y="1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32" y="67"/>
                        <a:pt x="41" y="70"/>
                        <a:pt x="50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0"/>
                        <a:pt x="52" y="70"/>
                        <a:pt x="52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6" y="70"/>
                        <a:pt x="60" y="69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68" y="66"/>
                        <a:pt x="72" y="64"/>
                        <a:pt x="75" y="61"/>
                      </a:cubicBezTo>
                      <a:cubicBezTo>
                        <a:pt x="75" y="61"/>
                        <a:pt x="75" y="61"/>
                        <a:pt x="75" y="61"/>
                      </a:cubicBezTo>
                      <a:cubicBezTo>
                        <a:pt x="75" y="61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9" y="56"/>
                        <a:pt x="81" y="53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5" y="45"/>
                        <a:pt x="86" y="40"/>
                        <a:pt x="86" y="35"/>
                      </a:cubicBezTo>
                      <a:cubicBezTo>
                        <a:pt x="86" y="30"/>
                        <a:pt x="85" y="25"/>
                        <a:pt x="83" y="20"/>
                      </a:cubicBezTo>
                      <a:cubicBezTo>
                        <a:pt x="83" y="20"/>
                        <a:pt x="83" y="20"/>
                        <a:pt x="82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17"/>
                        <a:pt x="79" y="14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1" y="6"/>
                        <a:pt x="68" y="4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0" y="1"/>
                        <a:pt x="56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0" y="0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0D06B285-15E3-4C5F-915A-9FBA7E463626}"/>
                  </a:ext>
                </a:extLst>
              </p:cNvPr>
              <p:cNvGrpSpPr/>
              <p:nvPr/>
            </p:nvGrpSpPr>
            <p:grpSpPr>
              <a:xfrm rot="10800000">
                <a:off x="5174166" y="2374321"/>
                <a:ext cx="161018" cy="157037"/>
                <a:chOff x="1516109" y="2893260"/>
                <a:chExt cx="161018" cy="157037"/>
              </a:xfrm>
            </p:grpSpPr>
            <p:sp>
              <p:nvSpPr>
                <p:cNvPr id="249" name="Freeform 61">
                  <a:extLst>
                    <a:ext uri="{FF2B5EF4-FFF2-40B4-BE49-F238E27FC236}">
                      <a16:creationId xmlns:a16="http://schemas.microsoft.com/office/drawing/2014/main" id="{42388317-99C7-4C5F-9CCF-B4F11181F7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6109" y="2945499"/>
                  <a:ext cx="160265" cy="45719"/>
                </a:xfrm>
                <a:custGeom>
                  <a:avLst/>
                  <a:gdLst>
                    <a:gd name="T0" fmla="*/ 654 w 664"/>
                    <a:gd name="T1" fmla="*/ 60 h 70"/>
                    <a:gd name="T2" fmla="*/ 653 w 664"/>
                    <a:gd name="T3" fmla="*/ 60 h 70"/>
                    <a:gd name="T4" fmla="*/ 653 w 664"/>
                    <a:gd name="T5" fmla="*/ 60 h 70"/>
                    <a:gd name="T6" fmla="*/ 654 w 664"/>
                    <a:gd name="T7" fmla="*/ 60 h 70"/>
                    <a:gd name="T8" fmla="*/ 654 w 664"/>
                    <a:gd name="T9" fmla="*/ 60 h 70"/>
                    <a:gd name="T10" fmla="*/ 654 w 664"/>
                    <a:gd name="T11" fmla="*/ 60 h 70"/>
                    <a:gd name="T12" fmla="*/ 654 w 664"/>
                    <a:gd name="T13" fmla="*/ 60 h 70"/>
                    <a:gd name="T14" fmla="*/ 654 w 664"/>
                    <a:gd name="T15" fmla="*/ 60 h 70"/>
                    <a:gd name="T16" fmla="*/ 654 w 664"/>
                    <a:gd name="T17" fmla="*/ 60 h 70"/>
                    <a:gd name="T18" fmla="*/ 654 w 664"/>
                    <a:gd name="T19" fmla="*/ 60 h 70"/>
                    <a:gd name="T20" fmla="*/ 654 w 664"/>
                    <a:gd name="T21" fmla="*/ 59 h 70"/>
                    <a:gd name="T22" fmla="*/ 654 w 664"/>
                    <a:gd name="T23" fmla="*/ 59 h 70"/>
                    <a:gd name="T24" fmla="*/ 654 w 664"/>
                    <a:gd name="T25" fmla="*/ 59 h 70"/>
                    <a:gd name="T26" fmla="*/ 661 w 664"/>
                    <a:gd name="T27" fmla="*/ 49 h 70"/>
                    <a:gd name="T28" fmla="*/ 661 w 664"/>
                    <a:gd name="T29" fmla="*/ 49 h 70"/>
                    <a:gd name="T30" fmla="*/ 661 w 664"/>
                    <a:gd name="T31" fmla="*/ 49 h 70"/>
                    <a:gd name="T32" fmla="*/ 661 w 664"/>
                    <a:gd name="T33" fmla="*/ 20 h 70"/>
                    <a:gd name="T34" fmla="*/ 664 w 664"/>
                    <a:gd name="T35" fmla="*/ 35 h 70"/>
                    <a:gd name="T36" fmla="*/ 661 w 664"/>
                    <a:gd name="T37" fmla="*/ 49 h 70"/>
                    <a:gd name="T38" fmla="*/ 664 w 664"/>
                    <a:gd name="T39" fmla="*/ 35 h 70"/>
                    <a:gd name="T40" fmla="*/ 661 w 664"/>
                    <a:gd name="T41" fmla="*/ 20 h 70"/>
                    <a:gd name="T42" fmla="*/ 660 w 664"/>
                    <a:gd name="T43" fmla="*/ 20 h 70"/>
                    <a:gd name="T44" fmla="*/ 660 w 664"/>
                    <a:gd name="T45" fmla="*/ 20 h 70"/>
                    <a:gd name="T46" fmla="*/ 660 w 664"/>
                    <a:gd name="T47" fmla="*/ 20 h 70"/>
                    <a:gd name="T48" fmla="*/ 654 w 664"/>
                    <a:gd name="T49" fmla="*/ 11 h 70"/>
                    <a:gd name="T50" fmla="*/ 654 w 664"/>
                    <a:gd name="T51" fmla="*/ 11 h 70"/>
                    <a:gd name="T52" fmla="*/ 654 w 664"/>
                    <a:gd name="T53" fmla="*/ 11 h 70"/>
                    <a:gd name="T54" fmla="*/ 654 w 664"/>
                    <a:gd name="T55" fmla="*/ 11 h 70"/>
                    <a:gd name="T56" fmla="*/ 654 w 664"/>
                    <a:gd name="T57" fmla="*/ 11 h 70"/>
                    <a:gd name="T58" fmla="*/ 654 w 664"/>
                    <a:gd name="T59" fmla="*/ 11 h 70"/>
                    <a:gd name="T60" fmla="*/ 653 w 664"/>
                    <a:gd name="T61" fmla="*/ 10 h 70"/>
                    <a:gd name="T62" fmla="*/ 653 w 664"/>
                    <a:gd name="T63" fmla="*/ 10 h 70"/>
                    <a:gd name="T64" fmla="*/ 653 w 664"/>
                    <a:gd name="T65" fmla="*/ 10 h 70"/>
                    <a:gd name="T66" fmla="*/ 654 w 664"/>
                    <a:gd name="T67" fmla="*/ 11 h 70"/>
                    <a:gd name="T68" fmla="*/ 653 w 664"/>
                    <a:gd name="T69" fmla="*/ 10 h 70"/>
                    <a:gd name="T70" fmla="*/ 543 w 664"/>
                    <a:gd name="T71" fmla="*/ 0 h 70"/>
                    <a:gd name="T72" fmla="*/ 35 w 664"/>
                    <a:gd name="T73" fmla="*/ 0 h 70"/>
                    <a:gd name="T74" fmla="*/ 0 w 664"/>
                    <a:gd name="T75" fmla="*/ 35 h 70"/>
                    <a:gd name="T76" fmla="*/ 35 w 664"/>
                    <a:gd name="T77" fmla="*/ 70 h 70"/>
                    <a:gd name="T78" fmla="*/ 543 w 664"/>
                    <a:gd name="T79" fmla="*/ 70 h 70"/>
                    <a:gd name="T80" fmla="*/ 578 w 664"/>
                    <a:gd name="T81" fmla="*/ 35 h 70"/>
                    <a:gd name="T82" fmla="*/ 543 w 664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4" h="70">
                      <a:moveTo>
                        <a:pt x="654" y="60"/>
                      </a:move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59"/>
                      </a:moveTo>
                      <a:cubicBezTo>
                        <a:pt x="654" y="59"/>
                        <a:pt x="654" y="59"/>
                        <a:pt x="654" y="59"/>
                      </a:cubicBezTo>
                      <a:cubicBezTo>
                        <a:pt x="654" y="59"/>
                        <a:pt x="654" y="59"/>
                        <a:pt x="654" y="59"/>
                      </a:cubicBezTo>
                      <a:moveTo>
                        <a:pt x="661" y="49"/>
                      </a:moveTo>
                      <a:cubicBezTo>
                        <a:pt x="661" y="49"/>
                        <a:pt x="661" y="49"/>
                        <a:pt x="661" y="49"/>
                      </a:cubicBezTo>
                      <a:cubicBezTo>
                        <a:pt x="661" y="49"/>
                        <a:pt x="661" y="49"/>
                        <a:pt x="661" y="49"/>
                      </a:cubicBezTo>
                      <a:moveTo>
                        <a:pt x="661" y="20"/>
                      </a:moveTo>
                      <a:cubicBezTo>
                        <a:pt x="663" y="25"/>
                        <a:pt x="664" y="30"/>
                        <a:pt x="664" y="35"/>
                      </a:cubicBezTo>
                      <a:cubicBezTo>
                        <a:pt x="664" y="40"/>
                        <a:pt x="663" y="45"/>
                        <a:pt x="661" y="49"/>
                      </a:cubicBezTo>
                      <a:cubicBezTo>
                        <a:pt x="663" y="45"/>
                        <a:pt x="664" y="40"/>
                        <a:pt x="664" y="35"/>
                      </a:cubicBezTo>
                      <a:cubicBezTo>
                        <a:pt x="664" y="30"/>
                        <a:pt x="663" y="25"/>
                        <a:pt x="661" y="20"/>
                      </a:cubicBezTo>
                      <a:moveTo>
                        <a:pt x="660" y="20"/>
                      </a:moveTo>
                      <a:cubicBezTo>
                        <a:pt x="660" y="20"/>
                        <a:pt x="660" y="20"/>
                        <a:pt x="660" y="20"/>
                      </a:cubicBezTo>
                      <a:cubicBezTo>
                        <a:pt x="660" y="20"/>
                        <a:pt x="660" y="20"/>
                        <a:pt x="660" y="20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3" y="10"/>
                      </a:move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4" y="10"/>
                        <a:pt x="654" y="11"/>
                        <a:pt x="654" y="11"/>
                      </a:cubicBezTo>
                      <a:cubicBezTo>
                        <a:pt x="654" y="11"/>
                        <a:pt x="654" y="10"/>
                        <a:pt x="653" y="10"/>
                      </a:cubicBezTo>
                      <a:moveTo>
                        <a:pt x="543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5"/>
                        <a:pt x="15" y="70"/>
                        <a:pt x="35" y="70"/>
                      </a:cubicBezTo>
                      <a:cubicBezTo>
                        <a:pt x="543" y="70"/>
                        <a:pt x="543" y="70"/>
                        <a:pt x="543" y="70"/>
                      </a:cubicBezTo>
                      <a:cubicBezTo>
                        <a:pt x="578" y="35"/>
                        <a:pt x="578" y="35"/>
                        <a:pt x="578" y="35"/>
                      </a:cubicBezTo>
                      <a:cubicBezTo>
                        <a:pt x="543" y="0"/>
                        <a:pt x="543" y="0"/>
                        <a:pt x="543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0" name="Freeform 62">
                  <a:extLst>
                    <a:ext uri="{FF2B5EF4-FFF2-40B4-BE49-F238E27FC236}">
                      <a16:creationId xmlns:a16="http://schemas.microsoft.com/office/drawing/2014/main" id="{280D0773-504F-4FA9-AE75-DDEFFD4FA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893260"/>
                  <a:ext cx="93242" cy="64633"/>
                </a:xfrm>
                <a:custGeom>
                  <a:avLst/>
                  <a:gdLst>
                    <a:gd name="T0" fmla="*/ 38 w 169"/>
                    <a:gd name="T1" fmla="*/ 0 h 116"/>
                    <a:gd name="T2" fmla="*/ 13 w 169"/>
                    <a:gd name="T3" fmla="*/ 10 h 116"/>
                    <a:gd name="T4" fmla="*/ 13 w 169"/>
                    <a:gd name="T5" fmla="*/ 60 h 116"/>
                    <a:gd name="T6" fmla="*/ 59 w 169"/>
                    <a:gd name="T7" fmla="*/ 106 h 116"/>
                    <a:gd name="T8" fmla="*/ 144 w 169"/>
                    <a:gd name="T9" fmla="*/ 106 h 116"/>
                    <a:gd name="T10" fmla="*/ 144 w 169"/>
                    <a:gd name="T11" fmla="*/ 106 h 116"/>
                    <a:gd name="T12" fmla="*/ 146 w 169"/>
                    <a:gd name="T13" fmla="*/ 106 h 116"/>
                    <a:gd name="T14" fmla="*/ 146 w 169"/>
                    <a:gd name="T15" fmla="*/ 106 h 116"/>
                    <a:gd name="T16" fmla="*/ 147 w 169"/>
                    <a:gd name="T17" fmla="*/ 106 h 116"/>
                    <a:gd name="T18" fmla="*/ 147 w 169"/>
                    <a:gd name="T19" fmla="*/ 106 h 116"/>
                    <a:gd name="T20" fmla="*/ 147 w 169"/>
                    <a:gd name="T21" fmla="*/ 106 h 116"/>
                    <a:gd name="T22" fmla="*/ 157 w 169"/>
                    <a:gd name="T23" fmla="*/ 108 h 116"/>
                    <a:gd name="T24" fmla="*/ 157 w 169"/>
                    <a:gd name="T25" fmla="*/ 108 h 116"/>
                    <a:gd name="T26" fmla="*/ 157 w 169"/>
                    <a:gd name="T27" fmla="*/ 108 h 116"/>
                    <a:gd name="T28" fmla="*/ 158 w 169"/>
                    <a:gd name="T29" fmla="*/ 108 h 116"/>
                    <a:gd name="T30" fmla="*/ 158 w 169"/>
                    <a:gd name="T31" fmla="*/ 108 h 116"/>
                    <a:gd name="T32" fmla="*/ 168 w 169"/>
                    <a:gd name="T33" fmla="*/ 115 h 116"/>
                    <a:gd name="T34" fmla="*/ 168 w 169"/>
                    <a:gd name="T35" fmla="*/ 115 h 116"/>
                    <a:gd name="T36" fmla="*/ 168 w 169"/>
                    <a:gd name="T37" fmla="*/ 115 h 116"/>
                    <a:gd name="T38" fmla="*/ 168 w 169"/>
                    <a:gd name="T39" fmla="*/ 115 h 116"/>
                    <a:gd name="T40" fmla="*/ 169 w 169"/>
                    <a:gd name="T41" fmla="*/ 115 h 116"/>
                    <a:gd name="T42" fmla="*/ 169 w 169"/>
                    <a:gd name="T43" fmla="*/ 115 h 116"/>
                    <a:gd name="T44" fmla="*/ 169 w 169"/>
                    <a:gd name="T45" fmla="*/ 115 h 116"/>
                    <a:gd name="T46" fmla="*/ 169 w 169"/>
                    <a:gd name="T47" fmla="*/ 116 h 116"/>
                    <a:gd name="T48" fmla="*/ 63 w 169"/>
                    <a:gd name="T49" fmla="*/ 10 h 116"/>
                    <a:gd name="T50" fmla="*/ 38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38" y="0"/>
                      </a:moveTo>
                      <a:cubicBezTo>
                        <a:pt x="29" y="0"/>
                        <a:pt x="20" y="3"/>
                        <a:pt x="13" y="10"/>
                      </a:cubicBezTo>
                      <a:cubicBezTo>
                        <a:pt x="0" y="24"/>
                        <a:pt x="0" y="46"/>
                        <a:pt x="13" y="60"/>
                      </a:cubicBezTo>
                      <a:cubicBezTo>
                        <a:pt x="59" y="106"/>
                        <a:pt x="59" y="106"/>
                        <a:pt x="59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5" y="106"/>
                        <a:pt x="146" y="106"/>
                        <a:pt x="146" y="106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6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50" y="106"/>
                        <a:pt x="154" y="107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61" y="110"/>
                        <a:pt x="165" y="112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6"/>
                        <a:pt x="169" y="116"/>
                        <a:pt x="169" y="116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57" y="3"/>
                        <a:pt x="48" y="0"/>
                        <a:pt x="38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1" name="Freeform 63">
                  <a:extLst>
                    <a:ext uri="{FF2B5EF4-FFF2-40B4-BE49-F238E27FC236}">
                      <a16:creationId xmlns:a16="http://schemas.microsoft.com/office/drawing/2014/main" id="{2B999B88-4791-49B6-9FCC-6BAEEE7D32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52338"/>
                  <a:ext cx="60657" cy="19188"/>
                </a:xfrm>
                <a:custGeom>
                  <a:avLst/>
                  <a:gdLst>
                    <a:gd name="T0" fmla="*/ 110 w 110"/>
                    <a:gd name="T1" fmla="*/ 9 h 35"/>
                    <a:gd name="T2" fmla="*/ 110 w 110"/>
                    <a:gd name="T3" fmla="*/ 10 h 35"/>
                    <a:gd name="T4" fmla="*/ 110 w 110"/>
                    <a:gd name="T5" fmla="*/ 10 h 35"/>
                    <a:gd name="T6" fmla="*/ 110 w 110"/>
                    <a:gd name="T7" fmla="*/ 9 h 35"/>
                    <a:gd name="T8" fmla="*/ 110 w 110"/>
                    <a:gd name="T9" fmla="*/ 9 h 35"/>
                    <a:gd name="T10" fmla="*/ 110 w 110"/>
                    <a:gd name="T11" fmla="*/ 9 h 35"/>
                    <a:gd name="T12" fmla="*/ 110 w 110"/>
                    <a:gd name="T13" fmla="*/ 9 h 35"/>
                    <a:gd name="T14" fmla="*/ 109 w 110"/>
                    <a:gd name="T15" fmla="*/ 9 h 35"/>
                    <a:gd name="T16" fmla="*/ 109 w 110"/>
                    <a:gd name="T17" fmla="*/ 9 h 35"/>
                    <a:gd name="T18" fmla="*/ 109 w 110"/>
                    <a:gd name="T19" fmla="*/ 9 h 35"/>
                    <a:gd name="T20" fmla="*/ 109 w 110"/>
                    <a:gd name="T21" fmla="*/ 9 h 35"/>
                    <a:gd name="T22" fmla="*/ 109 w 110"/>
                    <a:gd name="T23" fmla="*/ 9 h 35"/>
                    <a:gd name="T24" fmla="*/ 109 w 110"/>
                    <a:gd name="T25" fmla="*/ 9 h 35"/>
                    <a:gd name="T26" fmla="*/ 99 w 110"/>
                    <a:gd name="T27" fmla="*/ 2 h 35"/>
                    <a:gd name="T28" fmla="*/ 99 w 110"/>
                    <a:gd name="T29" fmla="*/ 2 h 35"/>
                    <a:gd name="T30" fmla="*/ 99 w 110"/>
                    <a:gd name="T31" fmla="*/ 2 h 35"/>
                    <a:gd name="T32" fmla="*/ 98 w 110"/>
                    <a:gd name="T33" fmla="*/ 2 h 35"/>
                    <a:gd name="T34" fmla="*/ 98 w 110"/>
                    <a:gd name="T35" fmla="*/ 2 h 35"/>
                    <a:gd name="T36" fmla="*/ 98 w 110"/>
                    <a:gd name="T37" fmla="*/ 2 h 35"/>
                    <a:gd name="T38" fmla="*/ 88 w 110"/>
                    <a:gd name="T39" fmla="*/ 0 h 35"/>
                    <a:gd name="T40" fmla="*/ 98 w 110"/>
                    <a:gd name="T41" fmla="*/ 2 h 35"/>
                    <a:gd name="T42" fmla="*/ 88 w 110"/>
                    <a:gd name="T43" fmla="*/ 0 h 35"/>
                    <a:gd name="T44" fmla="*/ 88 w 110"/>
                    <a:gd name="T45" fmla="*/ 0 h 35"/>
                    <a:gd name="T46" fmla="*/ 88 w 110"/>
                    <a:gd name="T47" fmla="*/ 0 h 35"/>
                    <a:gd name="T48" fmla="*/ 88 w 110"/>
                    <a:gd name="T49" fmla="*/ 0 h 35"/>
                    <a:gd name="T50" fmla="*/ 87 w 110"/>
                    <a:gd name="T51" fmla="*/ 0 h 35"/>
                    <a:gd name="T52" fmla="*/ 87 w 110"/>
                    <a:gd name="T53" fmla="*/ 0 h 35"/>
                    <a:gd name="T54" fmla="*/ 87 w 110"/>
                    <a:gd name="T55" fmla="*/ 0 h 35"/>
                    <a:gd name="T56" fmla="*/ 85 w 110"/>
                    <a:gd name="T57" fmla="*/ 0 h 35"/>
                    <a:gd name="T58" fmla="*/ 0 w 110"/>
                    <a:gd name="T59" fmla="*/ 0 h 35"/>
                    <a:gd name="T60" fmla="*/ 35 w 110"/>
                    <a:gd name="T61" fmla="*/ 35 h 35"/>
                    <a:gd name="T62" fmla="*/ 60 w 110"/>
                    <a:gd name="T63" fmla="*/ 10 h 35"/>
                    <a:gd name="T64" fmla="*/ 8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110" y="9"/>
                      </a:move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9"/>
                      </a:cubicBezTo>
                      <a:moveTo>
                        <a:pt x="110" y="9"/>
                      </a:move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2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moveTo>
                        <a:pt x="88" y="0"/>
                      </a:moveTo>
                      <a:cubicBezTo>
                        <a:pt x="91" y="0"/>
                        <a:pt x="95" y="1"/>
                        <a:pt x="98" y="2"/>
                      </a:cubicBezTo>
                      <a:cubicBezTo>
                        <a:pt x="95" y="1"/>
                        <a:pt x="91" y="0"/>
                        <a:pt x="88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7" y="3"/>
                        <a:pt x="76" y="0"/>
                        <a:pt x="8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2" name="Freeform 64">
                  <a:extLst>
                    <a:ext uri="{FF2B5EF4-FFF2-40B4-BE49-F238E27FC236}">
                      <a16:creationId xmlns:a16="http://schemas.microsoft.com/office/drawing/2014/main" id="{EAA45B9C-62BD-45F6-9472-06ED5B4F7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985664"/>
                  <a:ext cx="93242" cy="64633"/>
                </a:xfrm>
                <a:custGeom>
                  <a:avLst/>
                  <a:gdLst>
                    <a:gd name="T0" fmla="*/ 169 w 169"/>
                    <a:gd name="T1" fmla="*/ 0 h 116"/>
                    <a:gd name="T2" fmla="*/ 169 w 169"/>
                    <a:gd name="T3" fmla="*/ 0 h 116"/>
                    <a:gd name="T4" fmla="*/ 169 w 169"/>
                    <a:gd name="T5" fmla="*/ 0 h 116"/>
                    <a:gd name="T6" fmla="*/ 169 w 169"/>
                    <a:gd name="T7" fmla="*/ 0 h 116"/>
                    <a:gd name="T8" fmla="*/ 169 w 169"/>
                    <a:gd name="T9" fmla="*/ 0 h 116"/>
                    <a:gd name="T10" fmla="*/ 169 w 169"/>
                    <a:gd name="T11" fmla="*/ 0 h 116"/>
                    <a:gd name="T12" fmla="*/ 169 w 169"/>
                    <a:gd name="T13" fmla="*/ 1 h 116"/>
                    <a:gd name="T14" fmla="*/ 169 w 169"/>
                    <a:gd name="T15" fmla="*/ 1 h 116"/>
                    <a:gd name="T16" fmla="*/ 158 w 169"/>
                    <a:gd name="T17" fmla="*/ 8 h 116"/>
                    <a:gd name="T18" fmla="*/ 158 w 169"/>
                    <a:gd name="T19" fmla="*/ 8 h 116"/>
                    <a:gd name="T20" fmla="*/ 157 w 169"/>
                    <a:gd name="T21" fmla="*/ 8 h 116"/>
                    <a:gd name="T22" fmla="*/ 157 w 169"/>
                    <a:gd name="T23" fmla="*/ 8 h 116"/>
                    <a:gd name="T24" fmla="*/ 157 w 169"/>
                    <a:gd name="T25" fmla="*/ 8 h 116"/>
                    <a:gd name="T26" fmla="*/ 147 w 169"/>
                    <a:gd name="T27" fmla="*/ 10 h 116"/>
                    <a:gd name="T28" fmla="*/ 147 w 169"/>
                    <a:gd name="T29" fmla="*/ 10 h 116"/>
                    <a:gd name="T30" fmla="*/ 147 w 169"/>
                    <a:gd name="T31" fmla="*/ 10 h 116"/>
                    <a:gd name="T32" fmla="*/ 146 w 169"/>
                    <a:gd name="T33" fmla="*/ 10 h 116"/>
                    <a:gd name="T34" fmla="*/ 146 w 169"/>
                    <a:gd name="T35" fmla="*/ 10 h 116"/>
                    <a:gd name="T36" fmla="*/ 144 w 169"/>
                    <a:gd name="T37" fmla="*/ 10 h 116"/>
                    <a:gd name="T38" fmla="*/ 144 w 169"/>
                    <a:gd name="T39" fmla="*/ 10 h 116"/>
                    <a:gd name="T40" fmla="*/ 59 w 169"/>
                    <a:gd name="T41" fmla="*/ 10 h 116"/>
                    <a:gd name="T42" fmla="*/ 13 w 169"/>
                    <a:gd name="T43" fmla="*/ 56 h 116"/>
                    <a:gd name="T44" fmla="*/ 13 w 169"/>
                    <a:gd name="T45" fmla="*/ 106 h 116"/>
                    <a:gd name="T46" fmla="*/ 38 w 169"/>
                    <a:gd name="T47" fmla="*/ 116 h 116"/>
                    <a:gd name="T48" fmla="*/ 63 w 169"/>
                    <a:gd name="T49" fmla="*/ 106 h 116"/>
                    <a:gd name="T50" fmla="*/ 169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169" y="0"/>
                      </a:move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1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5" y="4"/>
                        <a:pt x="162" y="6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4" y="9"/>
                        <a:pt x="150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6" y="10"/>
                        <a:pt x="146" y="10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6" y="10"/>
                        <a:pt x="145" y="10"/>
                        <a:pt x="144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0" y="70"/>
                        <a:pt x="0" y="92"/>
                        <a:pt x="13" y="106"/>
                      </a:cubicBezTo>
                      <a:cubicBezTo>
                        <a:pt x="20" y="113"/>
                        <a:pt x="29" y="116"/>
                        <a:pt x="38" y="116"/>
                      </a:cubicBezTo>
                      <a:cubicBezTo>
                        <a:pt x="48" y="116"/>
                        <a:pt x="57" y="113"/>
                        <a:pt x="63" y="106"/>
                      </a:cubicBezTo>
                      <a:cubicBezTo>
                        <a:pt x="169" y="0"/>
                        <a:pt x="169" y="0"/>
                        <a:pt x="169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3" name="Freeform 65">
                  <a:extLst>
                    <a:ext uri="{FF2B5EF4-FFF2-40B4-BE49-F238E27FC236}">
                      <a16:creationId xmlns:a16="http://schemas.microsoft.com/office/drawing/2014/main" id="{D4091ECE-2003-4588-B7E8-B33E3D0812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71526"/>
                  <a:ext cx="60657" cy="19693"/>
                </a:xfrm>
                <a:custGeom>
                  <a:avLst/>
                  <a:gdLst>
                    <a:gd name="T0" fmla="*/ 87 w 110"/>
                    <a:gd name="T1" fmla="*/ 35 h 35"/>
                    <a:gd name="T2" fmla="*/ 87 w 110"/>
                    <a:gd name="T3" fmla="*/ 35 h 35"/>
                    <a:gd name="T4" fmla="*/ 87 w 110"/>
                    <a:gd name="T5" fmla="*/ 35 h 35"/>
                    <a:gd name="T6" fmla="*/ 88 w 110"/>
                    <a:gd name="T7" fmla="*/ 35 h 35"/>
                    <a:gd name="T8" fmla="*/ 88 w 110"/>
                    <a:gd name="T9" fmla="*/ 35 h 35"/>
                    <a:gd name="T10" fmla="*/ 88 w 110"/>
                    <a:gd name="T11" fmla="*/ 35 h 35"/>
                    <a:gd name="T12" fmla="*/ 98 w 110"/>
                    <a:gd name="T13" fmla="*/ 33 h 35"/>
                    <a:gd name="T14" fmla="*/ 88 w 110"/>
                    <a:gd name="T15" fmla="*/ 35 h 35"/>
                    <a:gd name="T16" fmla="*/ 98 w 110"/>
                    <a:gd name="T17" fmla="*/ 33 h 35"/>
                    <a:gd name="T18" fmla="*/ 98 w 110"/>
                    <a:gd name="T19" fmla="*/ 33 h 35"/>
                    <a:gd name="T20" fmla="*/ 98 w 110"/>
                    <a:gd name="T21" fmla="*/ 33 h 35"/>
                    <a:gd name="T22" fmla="*/ 98 w 110"/>
                    <a:gd name="T23" fmla="*/ 33 h 35"/>
                    <a:gd name="T24" fmla="*/ 99 w 110"/>
                    <a:gd name="T25" fmla="*/ 33 h 35"/>
                    <a:gd name="T26" fmla="*/ 99 w 110"/>
                    <a:gd name="T27" fmla="*/ 33 h 35"/>
                    <a:gd name="T28" fmla="*/ 99 w 110"/>
                    <a:gd name="T29" fmla="*/ 33 h 35"/>
                    <a:gd name="T30" fmla="*/ 110 w 110"/>
                    <a:gd name="T31" fmla="*/ 26 h 35"/>
                    <a:gd name="T32" fmla="*/ 110 w 110"/>
                    <a:gd name="T33" fmla="*/ 26 h 35"/>
                    <a:gd name="T34" fmla="*/ 110 w 110"/>
                    <a:gd name="T35" fmla="*/ 26 h 35"/>
                    <a:gd name="T36" fmla="*/ 110 w 110"/>
                    <a:gd name="T37" fmla="*/ 25 h 35"/>
                    <a:gd name="T38" fmla="*/ 110 w 110"/>
                    <a:gd name="T39" fmla="*/ 25 h 35"/>
                    <a:gd name="T40" fmla="*/ 110 w 110"/>
                    <a:gd name="T41" fmla="*/ 25 h 35"/>
                    <a:gd name="T42" fmla="*/ 110 w 110"/>
                    <a:gd name="T43" fmla="*/ 25 h 35"/>
                    <a:gd name="T44" fmla="*/ 110 w 110"/>
                    <a:gd name="T45" fmla="*/ 25 h 35"/>
                    <a:gd name="T46" fmla="*/ 110 w 110"/>
                    <a:gd name="T47" fmla="*/ 25 h 35"/>
                    <a:gd name="T48" fmla="*/ 110 w 110"/>
                    <a:gd name="T49" fmla="*/ 25 h 35"/>
                    <a:gd name="T50" fmla="*/ 110 w 110"/>
                    <a:gd name="T51" fmla="*/ 25 h 35"/>
                    <a:gd name="T52" fmla="*/ 110 w 110"/>
                    <a:gd name="T53" fmla="*/ 25 h 35"/>
                    <a:gd name="T54" fmla="*/ 110 w 110"/>
                    <a:gd name="T55" fmla="*/ 25 h 35"/>
                    <a:gd name="T56" fmla="*/ 35 w 110"/>
                    <a:gd name="T57" fmla="*/ 0 h 35"/>
                    <a:gd name="T58" fmla="*/ 0 w 110"/>
                    <a:gd name="T59" fmla="*/ 35 h 35"/>
                    <a:gd name="T60" fmla="*/ 85 w 110"/>
                    <a:gd name="T61" fmla="*/ 35 h 35"/>
                    <a:gd name="T62" fmla="*/ 60 w 110"/>
                    <a:gd name="T63" fmla="*/ 25 h 35"/>
                    <a:gd name="T64" fmla="*/ 3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87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moveTo>
                        <a:pt x="88" y="35"/>
                      </a:moveTo>
                      <a:cubicBezTo>
                        <a:pt x="88" y="35"/>
                        <a:pt x="88" y="35"/>
                        <a:pt x="88" y="35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moveTo>
                        <a:pt x="98" y="33"/>
                      </a:moveTo>
                      <a:cubicBezTo>
                        <a:pt x="95" y="34"/>
                        <a:pt x="91" y="35"/>
                        <a:pt x="88" y="35"/>
                      </a:cubicBezTo>
                      <a:cubicBezTo>
                        <a:pt x="91" y="35"/>
                        <a:pt x="95" y="34"/>
                        <a:pt x="98" y="33"/>
                      </a:cubicBezTo>
                      <a:moveTo>
                        <a:pt x="98" y="33"/>
                      </a:move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moveTo>
                        <a:pt x="99" y="33"/>
                      </a:move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moveTo>
                        <a:pt x="110" y="26"/>
                      </a:move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35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76" y="35"/>
                        <a:pt x="67" y="32"/>
                        <a:pt x="60" y="25"/>
                      </a:cubicBezTo>
                      <a:cubicBezTo>
                        <a:pt x="35" y="0"/>
                        <a:pt x="35" y="0"/>
                        <a:pt x="3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4" name="Freeform 66">
                  <a:extLst>
                    <a:ext uri="{FF2B5EF4-FFF2-40B4-BE49-F238E27FC236}">
                      <a16:creationId xmlns:a16="http://schemas.microsoft.com/office/drawing/2014/main" id="{96567B7F-AED9-4F09-814E-8F1FEDA60E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6323" y="2952338"/>
                  <a:ext cx="18548" cy="38880"/>
                </a:xfrm>
                <a:custGeom>
                  <a:avLst/>
                  <a:gdLst>
                    <a:gd name="T0" fmla="*/ 0 w 33"/>
                    <a:gd name="T1" fmla="*/ 70 h 70"/>
                    <a:gd name="T2" fmla="*/ 0 w 33"/>
                    <a:gd name="T3" fmla="*/ 70 h 70"/>
                    <a:gd name="T4" fmla="*/ 3 w 33"/>
                    <a:gd name="T5" fmla="*/ 70 h 70"/>
                    <a:gd name="T6" fmla="*/ 3 w 33"/>
                    <a:gd name="T7" fmla="*/ 70 h 70"/>
                    <a:gd name="T8" fmla="*/ 3 w 33"/>
                    <a:gd name="T9" fmla="*/ 70 h 70"/>
                    <a:gd name="T10" fmla="*/ 13 w 33"/>
                    <a:gd name="T11" fmla="*/ 68 h 70"/>
                    <a:gd name="T12" fmla="*/ 13 w 33"/>
                    <a:gd name="T13" fmla="*/ 68 h 70"/>
                    <a:gd name="T14" fmla="*/ 13 w 33"/>
                    <a:gd name="T15" fmla="*/ 68 h 70"/>
                    <a:gd name="T16" fmla="*/ 25 w 33"/>
                    <a:gd name="T17" fmla="*/ 61 h 70"/>
                    <a:gd name="T18" fmla="*/ 25 w 33"/>
                    <a:gd name="T19" fmla="*/ 61 h 70"/>
                    <a:gd name="T20" fmla="*/ 25 w 33"/>
                    <a:gd name="T21" fmla="*/ 61 h 70"/>
                    <a:gd name="T22" fmla="*/ 25 w 33"/>
                    <a:gd name="T23" fmla="*/ 60 h 70"/>
                    <a:gd name="T24" fmla="*/ 25 w 33"/>
                    <a:gd name="T25" fmla="*/ 60 h 70"/>
                    <a:gd name="T26" fmla="*/ 25 w 33"/>
                    <a:gd name="T27" fmla="*/ 60 h 70"/>
                    <a:gd name="T28" fmla="*/ 26 w 33"/>
                    <a:gd name="T29" fmla="*/ 60 h 70"/>
                    <a:gd name="T30" fmla="*/ 26 w 33"/>
                    <a:gd name="T31" fmla="*/ 60 h 70"/>
                    <a:gd name="T32" fmla="*/ 26 w 33"/>
                    <a:gd name="T33" fmla="*/ 60 h 70"/>
                    <a:gd name="T34" fmla="*/ 26 w 33"/>
                    <a:gd name="T35" fmla="*/ 59 h 70"/>
                    <a:gd name="T36" fmla="*/ 26 w 33"/>
                    <a:gd name="T37" fmla="*/ 59 h 70"/>
                    <a:gd name="T38" fmla="*/ 26 w 33"/>
                    <a:gd name="T39" fmla="*/ 59 h 70"/>
                    <a:gd name="T40" fmla="*/ 33 w 33"/>
                    <a:gd name="T41" fmla="*/ 49 h 70"/>
                    <a:gd name="T42" fmla="*/ 33 w 33"/>
                    <a:gd name="T43" fmla="*/ 49 h 70"/>
                    <a:gd name="T44" fmla="*/ 33 w 33"/>
                    <a:gd name="T45" fmla="*/ 20 h 70"/>
                    <a:gd name="T46" fmla="*/ 26 w 33"/>
                    <a:gd name="T47" fmla="*/ 11 h 70"/>
                    <a:gd name="T48" fmla="*/ 26 w 33"/>
                    <a:gd name="T49" fmla="*/ 11 h 70"/>
                    <a:gd name="T50" fmla="*/ 26 w 33"/>
                    <a:gd name="T51" fmla="*/ 11 h 70"/>
                    <a:gd name="T52" fmla="*/ 26 w 33"/>
                    <a:gd name="T53" fmla="*/ 11 h 70"/>
                    <a:gd name="T54" fmla="*/ 26 w 33"/>
                    <a:gd name="T55" fmla="*/ 11 h 70"/>
                    <a:gd name="T56" fmla="*/ 25 w 33"/>
                    <a:gd name="T57" fmla="*/ 9 h 70"/>
                    <a:gd name="T58" fmla="*/ 24 w 33"/>
                    <a:gd name="T59" fmla="*/ 9 h 70"/>
                    <a:gd name="T60" fmla="*/ 24 w 33"/>
                    <a:gd name="T61" fmla="*/ 9 h 70"/>
                    <a:gd name="T62" fmla="*/ 24 w 33"/>
                    <a:gd name="T63" fmla="*/ 9 h 70"/>
                    <a:gd name="T64" fmla="*/ 14 w 33"/>
                    <a:gd name="T65" fmla="*/ 2 h 70"/>
                    <a:gd name="T66" fmla="*/ 14 w 33"/>
                    <a:gd name="T67" fmla="*/ 2 h 70"/>
                    <a:gd name="T68" fmla="*/ 14 w 33"/>
                    <a:gd name="T69" fmla="*/ 2 h 70"/>
                    <a:gd name="T70" fmla="*/ 13 w 33"/>
                    <a:gd name="T71" fmla="*/ 2 h 70"/>
                    <a:gd name="T72" fmla="*/ 13 w 33"/>
                    <a:gd name="T73" fmla="*/ 2 h 70"/>
                    <a:gd name="T74" fmla="*/ 3 w 33"/>
                    <a:gd name="T75" fmla="*/ 0 h 70"/>
                    <a:gd name="T76" fmla="*/ 2 w 33"/>
                    <a:gd name="T77" fmla="*/ 0 h 70"/>
                    <a:gd name="T78" fmla="*/ 2 w 33"/>
                    <a:gd name="T79" fmla="*/ 0 h 70"/>
                    <a:gd name="T80" fmla="*/ 0 w 33"/>
                    <a:gd name="T81" fmla="*/ 0 h 70"/>
                    <a:gd name="T82" fmla="*/ 2 w 33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" h="70">
                      <a:moveTo>
                        <a:pt x="2" y="70"/>
                      </a:moveTo>
                      <a:cubicBezTo>
                        <a:pt x="2" y="70"/>
                        <a:pt x="1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1" y="70"/>
                        <a:pt x="2" y="70"/>
                        <a:pt x="2" y="70"/>
                      </a:cubicBezTo>
                      <a:moveTo>
                        <a:pt x="3" y="70"/>
                      </a:moveTo>
                      <a:cubicBezTo>
                        <a:pt x="3" y="70"/>
                        <a:pt x="2" y="70"/>
                        <a:pt x="2" y="70"/>
                      </a:cubicBezTo>
                      <a:cubicBezTo>
                        <a:pt x="2" y="70"/>
                        <a:pt x="3" y="70"/>
                        <a:pt x="3" y="70"/>
                      </a:cubicBezTo>
                      <a:moveTo>
                        <a:pt x="3" y="70"/>
                      </a:move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3" y="70"/>
                        <a:pt x="3" y="70"/>
                      </a:cubicBezTo>
                      <a:moveTo>
                        <a:pt x="13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moveTo>
                        <a:pt x="14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4" y="68"/>
                      </a:cubicBezTo>
                      <a:moveTo>
                        <a:pt x="25" y="61"/>
                      </a:moveTo>
                      <a:cubicBezTo>
                        <a:pt x="22" y="64"/>
                        <a:pt x="18" y="66"/>
                        <a:pt x="14" y="68"/>
                      </a:cubicBezTo>
                      <a:cubicBezTo>
                        <a:pt x="18" y="66"/>
                        <a:pt x="21" y="64"/>
                        <a:pt x="25" y="61"/>
                      </a:cubicBezTo>
                      <a:moveTo>
                        <a:pt x="25" y="60"/>
                      </a:moveTo>
                      <a:cubicBezTo>
                        <a:pt x="25" y="60"/>
                        <a:pt x="25" y="61"/>
                        <a:pt x="25" y="61"/>
                      </a:cubicBezTo>
                      <a:cubicBezTo>
                        <a:pt x="25" y="61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59"/>
                      </a:moveTo>
                      <a:cubicBezTo>
                        <a:pt x="26" y="59"/>
                        <a:pt x="26" y="59"/>
                        <a:pt x="26" y="60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moveTo>
                        <a:pt x="33" y="49"/>
                      </a:moveTo>
                      <a:cubicBezTo>
                        <a:pt x="31" y="53"/>
                        <a:pt x="29" y="56"/>
                        <a:pt x="26" y="59"/>
                      </a:cubicBezTo>
                      <a:cubicBezTo>
                        <a:pt x="29" y="56"/>
                        <a:pt x="31" y="53"/>
                        <a:pt x="33" y="49"/>
                      </a:cubicBezTo>
                      <a:moveTo>
                        <a:pt x="33" y="49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moveTo>
                        <a:pt x="32" y="20"/>
                      </a:move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20"/>
                        <a:pt x="33" y="20"/>
                        <a:pt x="32" y="20"/>
                      </a:cubicBezTo>
                      <a:moveTo>
                        <a:pt x="26" y="11"/>
                      </a:moveTo>
                      <a:cubicBezTo>
                        <a:pt x="29" y="14"/>
                        <a:pt x="31" y="17"/>
                        <a:pt x="32" y="20"/>
                      </a:cubicBezTo>
                      <a:cubicBezTo>
                        <a:pt x="31" y="17"/>
                        <a:pt x="29" y="14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5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moveTo>
                        <a:pt x="24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moveTo>
                        <a:pt x="14" y="2"/>
                      </a:moveTo>
                      <a:cubicBezTo>
                        <a:pt x="18" y="4"/>
                        <a:pt x="21" y="6"/>
                        <a:pt x="24" y="9"/>
                      </a:cubicBezTo>
                      <a:cubicBezTo>
                        <a:pt x="21" y="6"/>
                        <a:pt x="17" y="4"/>
                        <a:pt x="14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55" name="Freeform 67">
                  <a:extLst>
                    <a:ext uri="{FF2B5EF4-FFF2-40B4-BE49-F238E27FC236}">
                      <a16:creationId xmlns:a16="http://schemas.microsoft.com/office/drawing/2014/main" id="{186AF083-7618-4EA5-BFF9-D915C146F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9503" y="2952338"/>
                  <a:ext cx="47624" cy="38880"/>
                </a:xfrm>
                <a:custGeom>
                  <a:avLst/>
                  <a:gdLst>
                    <a:gd name="T0" fmla="*/ 50 w 86"/>
                    <a:gd name="T1" fmla="*/ 0 h 70"/>
                    <a:gd name="T2" fmla="*/ 0 w 86"/>
                    <a:gd name="T3" fmla="*/ 35 h 70"/>
                    <a:gd name="T4" fmla="*/ 50 w 86"/>
                    <a:gd name="T5" fmla="*/ 70 h 70"/>
                    <a:gd name="T6" fmla="*/ 52 w 86"/>
                    <a:gd name="T7" fmla="*/ 70 h 70"/>
                    <a:gd name="T8" fmla="*/ 53 w 86"/>
                    <a:gd name="T9" fmla="*/ 70 h 70"/>
                    <a:gd name="T10" fmla="*/ 53 w 86"/>
                    <a:gd name="T11" fmla="*/ 70 h 70"/>
                    <a:gd name="T12" fmla="*/ 63 w 86"/>
                    <a:gd name="T13" fmla="*/ 68 h 70"/>
                    <a:gd name="T14" fmla="*/ 64 w 86"/>
                    <a:gd name="T15" fmla="*/ 68 h 70"/>
                    <a:gd name="T16" fmla="*/ 75 w 86"/>
                    <a:gd name="T17" fmla="*/ 61 h 70"/>
                    <a:gd name="T18" fmla="*/ 75 w 86"/>
                    <a:gd name="T19" fmla="*/ 60 h 70"/>
                    <a:gd name="T20" fmla="*/ 75 w 86"/>
                    <a:gd name="T21" fmla="*/ 60 h 70"/>
                    <a:gd name="T22" fmla="*/ 75 w 86"/>
                    <a:gd name="T23" fmla="*/ 60 h 70"/>
                    <a:gd name="T24" fmla="*/ 75 w 86"/>
                    <a:gd name="T25" fmla="*/ 60 h 70"/>
                    <a:gd name="T26" fmla="*/ 76 w 86"/>
                    <a:gd name="T27" fmla="*/ 60 h 70"/>
                    <a:gd name="T28" fmla="*/ 76 w 86"/>
                    <a:gd name="T29" fmla="*/ 60 h 70"/>
                    <a:gd name="T30" fmla="*/ 76 w 86"/>
                    <a:gd name="T31" fmla="*/ 59 h 70"/>
                    <a:gd name="T32" fmla="*/ 83 w 86"/>
                    <a:gd name="T33" fmla="*/ 49 h 70"/>
                    <a:gd name="T34" fmla="*/ 83 w 86"/>
                    <a:gd name="T35" fmla="*/ 49 h 70"/>
                    <a:gd name="T36" fmla="*/ 83 w 86"/>
                    <a:gd name="T37" fmla="*/ 20 h 70"/>
                    <a:gd name="T38" fmla="*/ 82 w 86"/>
                    <a:gd name="T39" fmla="*/ 20 h 70"/>
                    <a:gd name="T40" fmla="*/ 76 w 86"/>
                    <a:gd name="T41" fmla="*/ 11 h 70"/>
                    <a:gd name="T42" fmla="*/ 76 w 86"/>
                    <a:gd name="T43" fmla="*/ 11 h 70"/>
                    <a:gd name="T44" fmla="*/ 75 w 86"/>
                    <a:gd name="T45" fmla="*/ 10 h 70"/>
                    <a:gd name="T46" fmla="*/ 75 w 86"/>
                    <a:gd name="T47" fmla="*/ 9 h 70"/>
                    <a:gd name="T48" fmla="*/ 75 w 86"/>
                    <a:gd name="T49" fmla="*/ 9 h 70"/>
                    <a:gd name="T50" fmla="*/ 74 w 86"/>
                    <a:gd name="T51" fmla="*/ 9 h 70"/>
                    <a:gd name="T52" fmla="*/ 74 w 86"/>
                    <a:gd name="T53" fmla="*/ 9 h 70"/>
                    <a:gd name="T54" fmla="*/ 64 w 86"/>
                    <a:gd name="T55" fmla="*/ 2 h 70"/>
                    <a:gd name="T56" fmla="*/ 63 w 86"/>
                    <a:gd name="T57" fmla="*/ 2 h 70"/>
                    <a:gd name="T58" fmla="*/ 53 w 86"/>
                    <a:gd name="T59" fmla="*/ 0 h 70"/>
                    <a:gd name="T60" fmla="*/ 53 w 86"/>
                    <a:gd name="T61" fmla="*/ 0 h 70"/>
                    <a:gd name="T62" fmla="*/ 52 w 86"/>
                    <a:gd name="T6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70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32" y="3"/>
                        <a:pt x="25" y="1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32" y="67"/>
                        <a:pt x="41" y="70"/>
                        <a:pt x="50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0"/>
                        <a:pt x="52" y="70"/>
                        <a:pt x="52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6" y="70"/>
                        <a:pt x="60" y="69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68" y="66"/>
                        <a:pt x="72" y="64"/>
                        <a:pt x="75" y="61"/>
                      </a:cubicBezTo>
                      <a:cubicBezTo>
                        <a:pt x="75" y="61"/>
                        <a:pt x="75" y="61"/>
                        <a:pt x="75" y="61"/>
                      </a:cubicBezTo>
                      <a:cubicBezTo>
                        <a:pt x="75" y="61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9" y="56"/>
                        <a:pt x="81" y="53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5" y="45"/>
                        <a:pt x="86" y="40"/>
                        <a:pt x="86" y="35"/>
                      </a:cubicBezTo>
                      <a:cubicBezTo>
                        <a:pt x="86" y="30"/>
                        <a:pt x="85" y="25"/>
                        <a:pt x="83" y="20"/>
                      </a:cubicBezTo>
                      <a:cubicBezTo>
                        <a:pt x="83" y="20"/>
                        <a:pt x="83" y="20"/>
                        <a:pt x="82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17"/>
                        <a:pt x="79" y="14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1" y="6"/>
                        <a:pt x="68" y="4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0" y="1"/>
                        <a:pt x="56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0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</p:grp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5C08386-8AD6-4799-8581-8905DC9F821E}"/>
              </a:ext>
            </a:extLst>
          </p:cNvPr>
          <p:cNvGrpSpPr/>
          <p:nvPr/>
        </p:nvGrpSpPr>
        <p:grpSpPr>
          <a:xfrm>
            <a:off x="4285688" y="1520024"/>
            <a:ext cx="1093957" cy="3491233"/>
            <a:chOff x="4908055" y="1383873"/>
            <a:chExt cx="1042471" cy="3218055"/>
          </a:xfrm>
        </p:grpSpPr>
        <p:sp>
          <p:nvSpPr>
            <p:cNvPr id="264" name="Freeform 114">
              <a:extLst>
                <a:ext uri="{FF2B5EF4-FFF2-40B4-BE49-F238E27FC236}">
                  <a16:creationId xmlns:a16="http://schemas.microsoft.com/office/drawing/2014/main" id="{115C4AA8-FC37-4548-994D-E65AD0EE2C42}"/>
                </a:ext>
              </a:extLst>
            </p:cNvPr>
            <p:cNvSpPr/>
            <p:nvPr/>
          </p:nvSpPr>
          <p:spPr>
            <a:xfrm>
              <a:off x="4908055" y="1383873"/>
              <a:ext cx="1042471" cy="3218055"/>
            </a:xfrm>
            <a:custGeom>
              <a:avLst/>
              <a:gdLst>
                <a:gd name="connsiteX0" fmla="*/ 759 w 655422"/>
                <a:gd name="connsiteY0" fmla="*/ 0 h 2076235"/>
                <a:gd name="connsiteX1" fmla="*/ 504663 w 655422"/>
                <a:gd name="connsiteY1" fmla="*/ 1405495 h 2076235"/>
                <a:gd name="connsiteX2" fmla="*/ 651427 w 655422"/>
                <a:gd name="connsiteY2" fmla="*/ 1449420 h 2076235"/>
                <a:gd name="connsiteX3" fmla="*/ 655422 w 655422"/>
                <a:gd name="connsiteY3" fmla="*/ 1449420 h 2076235"/>
                <a:gd name="connsiteX4" fmla="*/ 758 w 655422"/>
                <a:gd name="connsiteY4" fmla="*/ 2076235 h 2076235"/>
                <a:gd name="connsiteX5" fmla="*/ 758 w 655422"/>
                <a:gd name="connsiteY5" fmla="*/ 1449420 h 2076235"/>
                <a:gd name="connsiteX6" fmla="*/ 759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9" y="0"/>
                  </a:moveTo>
                  <a:cubicBezTo>
                    <a:pt x="-13742" y="431260"/>
                    <a:pt x="180293" y="1212564"/>
                    <a:pt x="504663" y="1405495"/>
                  </a:cubicBezTo>
                  <a:lnTo>
                    <a:pt x="651427" y="1449420"/>
                  </a:lnTo>
                  <a:lnTo>
                    <a:pt x="655422" y="1449420"/>
                  </a:lnTo>
                  <a:cubicBezTo>
                    <a:pt x="271831" y="1444350"/>
                    <a:pt x="73064" y="1770021"/>
                    <a:pt x="758" y="2076235"/>
                  </a:cubicBezTo>
                  <a:lnTo>
                    <a:pt x="758" y="1449420"/>
                  </a:lnTo>
                  <a:lnTo>
                    <a:pt x="759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FAEBFF5F-B071-4712-8D4E-07DEDD0094B5}"/>
                </a:ext>
              </a:extLst>
            </p:cNvPr>
            <p:cNvGrpSpPr/>
            <p:nvPr/>
          </p:nvGrpSpPr>
          <p:grpSpPr>
            <a:xfrm>
              <a:off x="5082548" y="3409256"/>
              <a:ext cx="258428" cy="299542"/>
              <a:chOff x="5076756" y="2231816"/>
              <a:chExt cx="258428" cy="299542"/>
            </a:xfrm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87652F4A-ECC4-49A6-935D-A08CF8A63C8B}"/>
                  </a:ext>
                </a:extLst>
              </p:cNvPr>
              <p:cNvGrpSpPr/>
              <p:nvPr/>
            </p:nvGrpSpPr>
            <p:grpSpPr>
              <a:xfrm>
                <a:off x="5076756" y="2231816"/>
                <a:ext cx="161018" cy="157037"/>
                <a:chOff x="1516109" y="2893260"/>
                <a:chExt cx="161018" cy="157037"/>
              </a:xfrm>
            </p:grpSpPr>
            <p:sp>
              <p:nvSpPr>
                <p:cNvPr id="275" name="Freeform 61">
                  <a:extLst>
                    <a:ext uri="{FF2B5EF4-FFF2-40B4-BE49-F238E27FC236}">
                      <a16:creationId xmlns:a16="http://schemas.microsoft.com/office/drawing/2014/main" id="{13B7D418-6977-48AF-ACD7-EEEF273FC3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6109" y="2945499"/>
                  <a:ext cx="160265" cy="45719"/>
                </a:xfrm>
                <a:custGeom>
                  <a:avLst/>
                  <a:gdLst>
                    <a:gd name="T0" fmla="*/ 654 w 664"/>
                    <a:gd name="T1" fmla="*/ 60 h 70"/>
                    <a:gd name="T2" fmla="*/ 653 w 664"/>
                    <a:gd name="T3" fmla="*/ 60 h 70"/>
                    <a:gd name="T4" fmla="*/ 653 w 664"/>
                    <a:gd name="T5" fmla="*/ 60 h 70"/>
                    <a:gd name="T6" fmla="*/ 654 w 664"/>
                    <a:gd name="T7" fmla="*/ 60 h 70"/>
                    <a:gd name="T8" fmla="*/ 654 w 664"/>
                    <a:gd name="T9" fmla="*/ 60 h 70"/>
                    <a:gd name="T10" fmla="*/ 654 w 664"/>
                    <a:gd name="T11" fmla="*/ 60 h 70"/>
                    <a:gd name="T12" fmla="*/ 654 w 664"/>
                    <a:gd name="T13" fmla="*/ 60 h 70"/>
                    <a:gd name="T14" fmla="*/ 654 w 664"/>
                    <a:gd name="T15" fmla="*/ 60 h 70"/>
                    <a:gd name="T16" fmla="*/ 654 w 664"/>
                    <a:gd name="T17" fmla="*/ 60 h 70"/>
                    <a:gd name="T18" fmla="*/ 654 w 664"/>
                    <a:gd name="T19" fmla="*/ 60 h 70"/>
                    <a:gd name="T20" fmla="*/ 654 w 664"/>
                    <a:gd name="T21" fmla="*/ 59 h 70"/>
                    <a:gd name="T22" fmla="*/ 654 w 664"/>
                    <a:gd name="T23" fmla="*/ 59 h 70"/>
                    <a:gd name="T24" fmla="*/ 654 w 664"/>
                    <a:gd name="T25" fmla="*/ 59 h 70"/>
                    <a:gd name="T26" fmla="*/ 661 w 664"/>
                    <a:gd name="T27" fmla="*/ 49 h 70"/>
                    <a:gd name="T28" fmla="*/ 661 w 664"/>
                    <a:gd name="T29" fmla="*/ 49 h 70"/>
                    <a:gd name="T30" fmla="*/ 661 w 664"/>
                    <a:gd name="T31" fmla="*/ 49 h 70"/>
                    <a:gd name="T32" fmla="*/ 661 w 664"/>
                    <a:gd name="T33" fmla="*/ 20 h 70"/>
                    <a:gd name="T34" fmla="*/ 664 w 664"/>
                    <a:gd name="T35" fmla="*/ 35 h 70"/>
                    <a:gd name="T36" fmla="*/ 661 w 664"/>
                    <a:gd name="T37" fmla="*/ 49 h 70"/>
                    <a:gd name="T38" fmla="*/ 664 w 664"/>
                    <a:gd name="T39" fmla="*/ 35 h 70"/>
                    <a:gd name="T40" fmla="*/ 661 w 664"/>
                    <a:gd name="T41" fmla="*/ 20 h 70"/>
                    <a:gd name="T42" fmla="*/ 660 w 664"/>
                    <a:gd name="T43" fmla="*/ 20 h 70"/>
                    <a:gd name="T44" fmla="*/ 660 w 664"/>
                    <a:gd name="T45" fmla="*/ 20 h 70"/>
                    <a:gd name="T46" fmla="*/ 660 w 664"/>
                    <a:gd name="T47" fmla="*/ 20 h 70"/>
                    <a:gd name="T48" fmla="*/ 654 w 664"/>
                    <a:gd name="T49" fmla="*/ 11 h 70"/>
                    <a:gd name="T50" fmla="*/ 654 w 664"/>
                    <a:gd name="T51" fmla="*/ 11 h 70"/>
                    <a:gd name="T52" fmla="*/ 654 w 664"/>
                    <a:gd name="T53" fmla="*/ 11 h 70"/>
                    <a:gd name="T54" fmla="*/ 654 w 664"/>
                    <a:gd name="T55" fmla="*/ 11 h 70"/>
                    <a:gd name="T56" fmla="*/ 654 w 664"/>
                    <a:gd name="T57" fmla="*/ 11 h 70"/>
                    <a:gd name="T58" fmla="*/ 654 w 664"/>
                    <a:gd name="T59" fmla="*/ 11 h 70"/>
                    <a:gd name="T60" fmla="*/ 653 w 664"/>
                    <a:gd name="T61" fmla="*/ 10 h 70"/>
                    <a:gd name="T62" fmla="*/ 653 w 664"/>
                    <a:gd name="T63" fmla="*/ 10 h 70"/>
                    <a:gd name="T64" fmla="*/ 653 w 664"/>
                    <a:gd name="T65" fmla="*/ 10 h 70"/>
                    <a:gd name="T66" fmla="*/ 654 w 664"/>
                    <a:gd name="T67" fmla="*/ 11 h 70"/>
                    <a:gd name="T68" fmla="*/ 653 w 664"/>
                    <a:gd name="T69" fmla="*/ 10 h 70"/>
                    <a:gd name="T70" fmla="*/ 543 w 664"/>
                    <a:gd name="T71" fmla="*/ 0 h 70"/>
                    <a:gd name="T72" fmla="*/ 35 w 664"/>
                    <a:gd name="T73" fmla="*/ 0 h 70"/>
                    <a:gd name="T74" fmla="*/ 0 w 664"/>
                    <a:gd name="T75" fmla="*/ 35 h 70"/>
                    <a:gd name="T76" fmla="*/ 35 w 664"/>
                    <a:gd name="T77" fmla="*/ 70 h 70"/>
                    <a:gd name="T78" fmla="*/ 543 w 664"/>
                    <a:gd name="T79" fmla="*/ 70 h 70"/>
                    <a:gd name="T80" fmla="*/ 578 w 664"/>
                    <a:gd name="T81" fmla="*/ 35 h 70"/>
                    <a:gd name="T82" fmla="*/ 543 w 664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4" h="70">
                      <a:moveTo>
                        <a:pt x="654" y="60"/>
                      </a:move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59"/>
                      </a:moveTo>
                      <a:cubicBezTo>
                        <a:pt x="654" y="59"/>
                        <a:pt x="654" y="59"/>
                        <a:pt x="654" y="59"/>
                      </a:cubicBezTo>
                      <a:cubicBezTo>
                        <a:pt x="654" y="59"/>
                        <a:pt x="654" y="59"/>
                        <a:pt x="654" y="59"/>
                      </a:cubicBezTo>
                      <a:moveTo>
                        <a:pt x="661" y="49"/>
                      </a:moveTo>
                      <a:cubicBezTo>
                        <a:pt x="661" y="49"/>
                        <a:pt x="661" y="49"/>
                        <a:pt x="661" y="49"/>
                      </a:cubicBezTo>
                      <a:cubicBezTo>
                        <a:pt x="661" y="49"/>
                        <a:pt x="661" y="49"/>
                        <a:pt x="661" y="49"/>
                      </a:cubicBezTo>
                      <a:moveTo>
                        <a:pt x="661" y="20"/>
                      </a:moveTo>
                      <a:cubicBezTo>
                        <a:pt x="663" y="25"/>
                        <a:pt x="664" y="30"/>
                        <a:pt x="664" y="35"/>
                      </a:cubicBezTo>
                      <a:cubicBezTo>
                        <a:pt x="664" y="40"/>
                        <a:pt x="663" y="45"/>
                        <a:pt x="661" y="49"/>
                      </a:cubicBezTo>
                      <a:cubicBezTo>
                        <a:pt x="663" y="45"/>
                        <a:pt x="664" y="40"/>
                        <a:pt x="664" y="35"/>
                      </a:cubicBezTo>
                      <a:cubicBezTo>
                        <a:pt x="664" y="30"/>
                        <a:pt x="663" y="25"/>
                        <a:pt x="661" y="20"/>
                      </a:cubicBezTo>
                      <a:moveTo>
                        <a:pt x="660" y="20"/>
                      </a:moveTo>
                      <a:cubicBezTo>
                        <a:pt x="660" y="20"/>
                        <a:pt x="660" y="20"/>
                        <a:pt x="660" y="20"/>
                      </a:cubicBezTo>
                      <a:cubicBezTo>
                        <a:pt x="660" y="20"/>
                        <a:pt x="660" y="20"/>
                        <a:pt x="660" y="20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3" y="10"/>
                      </a:move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4" y="10"/>
                        <a:pt x="654" y="11"/>
                        <a:pt x="654" y="11"/>
                      </a:cubicBezTo>
                      <a:cubicBezTo>
                        <a:pt x="654" y="11"/>
                        <a:pt x="654" y="10"/>
                        <a:pt x="653" y="10"/>
                      </a:cubicBezTo>
                      <a:moveTo>
                        <a:pt x="543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5"/>
                        <a:pt x="15" y="70"/>
                        <a:pt x="35" y="70"/>
                      </a:cubicBezTo>
                      <a:cubicBezTo>
                        <a:pt x="543" y="70"/>
                        <a:pt x="543" y="70"/>
                        <a:pt x="543" y="70"/>
                      </a:cubicBezTo>
                      <a:cubicBezTo>
                        <a:pt x="578" y="35"/>
                        <a:pt x="578" y="35"/>
                        <a:pt x="578" y="35"/>
                      </a:cubicBezTo>
                      <a:cubicBezTo>
                        <a:pt x="543" y="0"/>
                        <a:pt x="543" y="0"/>
                        <a:pt x="543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6" name="Freeform 62">
                  <a:extLst>
                    <a:ext uri="{FF2B5EF4-FFF2-40B4-BE49-F238E27FC236}">
                      <a16:creationId xmlns:a16="http://schemas.microsoft.com/office/drawing/2014/main" id="{C3C8B4BD-474A-4FDA-815E-C9D5EC800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893260"/>
                  <a:ext cx="93242" cy="64633"/>
                </a:xfrm>
                <a:custGeom>
                  <a:avLst/>
                  <a:gdLst>
                    <a:gd name="T0" fmla="*/ 38 w 169"/>
                    <a:gd name="T1" fmla="*/ 0 h 116"/>
                    <a:gd name="T2" fmla="*/ 13 w 169"/>
                    <a:gd name="T3" fmla="*/ 10 h 116"/>
                    <a:gd name="T4" fmla="*/ 13 w 169"/>
                    <a:gd name="T5" fmla="*/ 60 h 116"/>
                    <a:gd name="T6" fmla="*/ 59 w 169"/>
                    <a:gd name="T7" fmla="*/ 106 h 116"/>
                    <a:gd name="T8" fmla="*/ 144 w 169"/>
                    <a:gd name="T9" fmla="*/ 106 h 116"/>
                    <a:gd name="T10" fmla="*/ 144 w 169"/>
                    <a:gd name="T11" fmla="*/ 106 h 116"/>
                    <a:gd name="T12" fmla="*/ 146 w 169"/>
                    <a:gd name="T13" fmla="*/ 106 h 116"/>
                    <a:gd name="T14" fmla="*/ 146 w 169"/>
                    <a:gd name="T15" fmla="*/ 106 h 116"/>
                    <a:gd name="T16" fmla="*/ 147 w 169"/>
                    <a:gd name="T17" fmla="*/ 106 h 116"/>
                    <a:gd name="T18" fmla="*/ 147 w 169"/>
                    <a:gd name="T19" fmla="*/ 106 h 116"/>
                    <a:gd name="T20" fmla="*/ 147 w 169"/>
                    <a:gd name="T21" fmla="*/ 106 h 116"/>
                    <a:gd name="T22" fmla="*/ 157 w 169"/>
                    <a:gd name="T23" fmla="*/ 108 h 116"/>
                    <a:gd name="T24" fmla="*/ 157 w 169"/>
                    <a:gd name="T25" fmla="*/ 108 h 116"/>
                    <a:gd name="T26" fmla="*/ 157 w 169"/>
                    <a:gd name="T27" fmla="*/ 108 h 116"/>
                    <a:gd name="T28" fmla="*/ 158 w 169"/>
                    <a:gd name="T29" fmla="*/ 108 h 116"/>
                    <a:gd name="T30" fmla="*/ 158 w 169"/>
                    <a:gd name="T31" fmla="*/ 108 h 116"/>
                    <a:gd name="T32" fmla="*/ 168 w 169"/>
                    <a:gd name="T33" fmla="*/ 115 h 116"/>
                    <a:gd name="T34" fmla="*/ 168 w 169"/>
                    <a:gd name="T35" fmla="*/ 115 h 116"/>
                    <a:gd name="T36" fmla="*/ 168 w 169"/>
                    <a:gd name="T37" fmla="*/ 115 h 116"/>
                    <a:gd name="T38" fmla="*/ 168 w 169"/>
                    <a:gd name="T39" fmla="*/ 115 h 116"/>
                    <a:gd name="T40" fmla="*/ 169 w 169"/>
                    <a:gd name="T41" fmla="*/ 115 h 116"/>
                    <a:gd name="T42" fmla="*/ 169 w 169"/>
                    <a:gd name="T43" fmla="*/ 115 h 116"/>
                    <a:gd name="T44" fmla="*/ 169 w 169"/>
                    <a:gd name="T45" fmla="*/ 115 h 116"/>
                    <a:gd name="T46" fmla="*/ 169 w 169"/>
                    <a:gd name="T47" fmla="*/ 116 h 116"/>
                    <a:gd name="T48" fmla="*/ 63 w 169"/>
                    <a:gd name="T49" fmla="*/ 10 h 116"/>
                    <a:gd name="T50" fmla="*/ 38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38" y="0"/>
                      </a:moveTo>
                      <a:cubicBezTo>
                        <a:pt x="29" y="0"/>
                        <a:pt x="20" y="3"/>
                        <a:pt x="13" y="10"/>
                      </a:cubicBezTo>
                      <a:cubicBezTo>
                        <a:pt x="0" y="24"/>
                        <a:pt x="0" y="46"/>
                        <a:pt x="13" y="60"/>
                      </a:cubicBezTo>
                      <a:cubicBezTo>
                        <a:pt x="59" y="106"/>
                        <a:pt x="59" y="106"/>
                        <a:pt x="59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5" y="106"/>
                        <a:pt x="146" y="106"/>
                        <a:pt x="146" y="106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6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50" y="106"/>
                        <a:pt x="154" y="107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61" y="110"/>
                        <a:pt x="165" y="112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6"/>
                        <a:pt x="169" y="116"/>
                        <a:pt x="169" y="116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57" y="3"/>
                        <a:pt x="48" y="0"/>
                        <a:pt x="38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7" name="Freeform 63">
                  <a:extLst>
                    <a:ext uri="{FF2B5EF4-FFF2-40B4-BE49-F238E27FC236}">
                      <a16:creationId xmlns:a16="http://schemas.microsoft.com/office/drawing/2014/main" id="{424DCE15-DA27-4DF0-BDB6-C0957C71D4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52338"/>
                  <a:ext cx="60657" cy="19188"/>
                </a:xfrm>
                <a:custGeom>
                  <a:avLst/>
                  <a:gdLst>
                    <a:gd name="T0" fmla="*/ 110 w 110"/>
                    <a:gd name="T1" fmla="*/ 9 h 35"/>
                    <a:gd name="T2" fmla="*/ 110 w 110"/>
                    <a:gd name="T3" fmla="*/ 10 h 35"/>
                    <a:gd name="T4" fmla="*/ 110 w 110"/>
                    <a:gd name="T5" fmla="*/ 10 h 35"/>
                    <a:gd name="T6" fmla="*/ 110 w 110"/>
                    <a:gd name="T7" fmla="*/ 9 h 35"/>
                    <a:gd name="T8" fmla="*/ 110 w 110"/>
                    <a:gd name="T9" fmla="*/ 9 h 35"/>
                    <a:gd name="T10" fmla="*/ 110 w 110"/>
                    <a:gd name="T11" fmla="*/ 9 h 35"/>
                    <a:gd name="T12" fmla="*/ 110 w 110"/>
                    <a:gd name="T13" fmla="*/ 9 h 35"/>
                    <a:gd name="T14" fmla="*/ 109 w 110"/>
                    <a:gd name="T15" fmla="*/ 9 h 35"/>
                    <a:gd name="T16" fmla="*/ 109 w 110"/>
                    <a:gd name="T17" fmla="*/ 9 h 35"/>
                    <a:gd name="T18" fmla="*/ 109 w 110"/>
                    <a:gd name="T19" fmla="*/ 9 h 35"/>
                    <a:gd name="T20" fmla="*/ 109 w 110"/>
                    <a:gd name="T21" fmla="*/ 9 h 35"/>
                    <a:gd name="T22" fmla="*/ 109 w 110"/>
                    <a:gd name="T23" fmla="*/ 9 h 35"/>
                    <a:gd name="T24" fmla="*/ 109 w 110"/>
                    <a:gd name="T25" fmla="*/ 9 h 35"/>
                    <a:gd name="T26" fmla="*/ 99 w 110"/>
                    <a:gd name="T27" fmla="*/ 2 h 35"/>
                    <a:gd name="T28" fmla="*/ 99 w 110"/>
                    <a:gd name="T29" fmla="*/ 2 h 35"/>
                    <a:gd name="T30" fmla="*/ 99 w 110"/>
                    <a:gd name="T31" fmla="*/ 2 h 35"/>
                    <a:gd name="T32" fmla="*/ 98 w 110"/>
                    <a:gd name="T33" fmla="*/ 2 h 35"/>
                    <a:gd name="T34" fmla="*/ 98 w 110"/>
                    <a:gd name="T35" fmla="*/ 2 h 35"/>
                    <a:gd name="T36" fmla="*/ 98 w 110"/>
                    <a:gd name="T37" fmla="*/ 2 h 35"/>
                    <a:gd name="T38" fmla="*/ 88 w 110"/>
                    <a:gd name="T39" fmla="*/ 0 h 35"/>
                    <a:gd name="T40" fmla="*/ 98 w 110"/>
                    <a:gd name="T41" fmla="*/ 2 h 35"/>
                    <a:gd name="T42" fmla="*/ 88 w 110"/>
                    <a:gd name="T43" fmla="*/ 0 h 35"/>
                    <a:gd name="T44" fmla="*/ 88 w 110"/>
                    <a:gd name="T45" fmla="*/ 0 h 35"/>
                    <a:gd name="T46" fmla="*/ 88 w 110"/>
                    <a:gd name="T47" fmla="*/ 0 h 35"/>
                    <a:gd name="T48" fmla="*/ 88 w 110"/>
                    <a:gd name="T49" fmla="*/ 0 h 35"/>
                    <a:gd name="T50" fmla="*/ 87 w 110"/>
                    <a:gd name="T51" fmla="*/ 0 h 35"/>
                    <a:gd name="T52" fmla="*/ 87 w 110"/>
                    <a:gd name="T53" fmla="*/ 0 h 35"/>
                    <a:gd name="T54" fmla="*/ 87 w 110"/>
                    <a:gd name="T55" fmla="*/ 0 h 35"/>
                    <a:gd name="T56" fmla="*/ 85 w 110"/>
                    <a:gd name="T57" fmla="*/ 0 h 35"/>
                    <a:gd name="T58" fmla="*/ 0 w 110"/>
                    <a:gd name="T59" fmla="*/ 0 h 35"/>
                    <a:gd name="T60" fmla="*/ 35 w 110"/>
                    <a:gd name="T61" fmla="*/ 35 h 35"/>
                    <a:gd name="T62" fmla="*/ 60 w 110"/>
                    <a:gd name="T63" fmla="*/ 10 h 35"/>
                    <a:gd name="T64" fmla="*/ 8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110" y="9"/>
                      </a:move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9"/>
                      </a:cubicBezTo>
                      <a:moveTo>
                        <a:pt x="110" y="9"/>
                      </a:move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2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moveTo>
                        <a:pt x="88" y="0"/>
                      </a:moveTo>
                      <a:cubicBezTo>
                        <a:pt x="91" y="0"/>
                        <a:pt x="95" y="1"/>
                        <a:pt x="98" y="2"/>
                      </a:cubicBezTo>
                      <a:cubicBezTo>
                        <a:pt x="95" y="1"/>
                        <a:pt x="91" y="0"/>
                        <a:pt x="88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7" y="3"/>
                        <a:pt x="76" y="0"/>
                        <a:pt x="85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8" name="Freeform 64">
                  <a:extLst>
                    <a:ext uri="{FF2B5EF4-FFF2-40B4-BE49-F238E27FC236}">
                      <a16:creationId xmlns:a16="http://schemas.microsoft.com/office/drawing/2014/main" id="{3058182C-FA99-4490-851A-FC4BD9AD9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985664"/>
                  <a:ext cx="93242" cy="64633"/>
                </a:xfrm>
                <a:custGeom>
                  <a:avLst/>
                  <a:gdLst>
                    <a:gd name="T0" fmla="*/ 169 w 169"/>
                    <a:gd name="T1" fmla="*/ 0 h 116"/>
                    <a:gd name="T2" fmla="*/ 169 w 169"/>
                    <a:gd name="T3" fmla="*/ 0 h 116"/>
                    <a:gd name="T4" fmla="*/ 169 w 169"/>
                    <a:gd name="T5" fmla="*/ 0 h 116"/>
                    <a:gd name="T6" fmla="*/ 169 w 169"/>
                    <a:gd name="T7" fmla="*/ 0 h 116"/>
                    <a:gd name="T8" fmla="*/ 169 w 169"/>
                    <a:gd name="T9" fmla="*/ 0 h 116"/>
                    <a:gd name="T10" fmla="*/ 169 w 169"/>
                    <a:gd name="T11" fmla="*/ 0 h 116"/>
                    <a:gd name="T12" fmla="*/ 169 w 169"/>
                    <a:gd name="T13" fmla="*/ 1 h 116"/>
                    <a:gd name="T14" fmla="*/ 169 w 169"/>
                    <a:gd name="T15" fmla="*/ 1 h 116"/>
                    <a:gd name="T16" fmla="*/ 158 w 169"/>
                    <a:gd name="T17" fmla="*/ 8 h 116"/>
                    <a:gd name="T18" fmla="*/ 158 w 169"/>
                    <a:gd name="T19" fmla="*/ 8 h 116"/>
                    <a:gd name="T20" fmla="*/ 157 w 169"/>
                    <a:gd name="T21" fmla="*/ 8 h 116"/>
                    <a:gd name="T22" fmla="*/ 157 w 169"/>
                    <a:gd name="T23" fmla="*/ 8 h 116"/>
                    <a:gd name="T24" fmla="*/ 157 w 169"/>
                    <a:gd name="T25" fmla="*/ 8 h 116"/>
                    <a:gd name="T26" fmla="*/ 147 w 169"/>
                    <a:gd name="T27" fmla="*/ 10 h 116"/>
                    <a:gd name="T28" fmla="*/ 147 w 169"/>
                    <a:gd name="T29" fmla="*/ 10 h 116"/>
                    <a:gd name="T30" fmla="*/ 147 w 169"/>
                    <a:gd name="T31" fmla="*/ 10 h 116"/>
                    <a:gd name="T32" fmla="*/ 146 w 169"/>
                    <a:gd name="T33" fmla="*/ 10 h 116"/>
                    <a:gd name="T34" fmla="*/ 146 w 169"/>
                    <a:gd name="T35" fmla="*/ 10 h 116"/>
                    <a:gd name="T36" fmla="*/ 144 w 169"/>
                    <a:gd name="T37" fmla="*/ 10 h 116"/>
                    <a:gd name="T38" fmla="*/ 144 w 169"/>
                    <a:gd name="T39" fmla="*/ 10 h 116"/>
                    <a:gd name="T40" fmla="*/ 59 w 169"/>
                    <a:gd name="T41" fmla="*/ 10 h 116"/>
                    <a:gd name="T42" fmla="*/ 13 w 169"/>
                    <a:gd name="T43" fmla="*/ 56 h 116"/>
                    <a:gd name="T44" fmla="*/ 13 w 169"/>
                    <a:gd name="T45" fmla="*/ 106 h 116"/>
                    <a:gd name="T46" fmla="*/ 38 w 169"/>
                    <a:gd name="T47" fmla="*/ 116 h 116"/>
                    <a:gd name="T48" fmla="*/ 63 w 169"/>
                    <a:gd name="T49" fmla="*/ 106 h 116"/>
                    <a:gd name="T50" fmla="*/ 169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169" y="0"/>
                      </a:move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1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5" y="4"/>
                        <a:pt x="162" y="6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4" y="9"/>
                        <a:pt x="150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6" y="10"/>
                        <a:pt x="146" y="10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6" y="10"/>
                        <a:pt x="145" y="10"/>
                        <a:pt x="144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0" y="70"/>
                        <a:pt x="0" y="92"/>
                        <a:pt x="13" y="106"/>
                      </a:cubicBezTo>
                      <a:cubicBezTo>
                        <a:pt x="20" y="113"/>
                        <a:pt x="29" y="116"/>
                        <a:pt x="38" y="116"/>
                      </a:cubicBezTo>
                      <a:cubicBezTo>
                        <a:pt x="48" y="116"/>
                        <a:pt x="57" y="113"/>
                        <a:pt x="63" y="106"/>
                      </a:cubicBezTo>
                      <a:cubicBezTo>
                        <a:pt x="169" y="0"/>
                        <a:pt x="169" y="0"/>
                        <a:pt x="169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9" name="Freeform 65">
                  <a:extLst>
                    <a:ext uri="{FF2B5EF4-FFF2-40B4-BE49-F238E27FC236}">
                      <a16:creationId xmlns:a16="http://schemas.microsoft.com/office/drawing/2014/main" id="{7E8EA695-BB02-44CF-8202-F0D3FBED88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71526"/>
                  <a:ext cx="60657" cy="19693"/>
                </a:xfrm>
                <a:custGeom>
                  <a:avLst/>
                  <a:gdLst>
                    <a:gd name="T0" fmla="*/ 87 w 110"/>
                    <a:gd name="T1" fmla="*/ 35 h 35"/>
                    <a:gd name="T2" fmla="*/ 87 w 110"/>
                    <a:gd name="T3" fmla="*/ 35 h 35"/>
                    <a:gd name="T4" fmla="*/ 87 w 110"/>
                    <a:gd name="T5" fmla="*/ 35 h 35"/>
                    <a:gd name="T6" fmla="*/ 88 w 110"/>
                    <a:gd name="T7" fmla="*/ 35 h 35"/>
                    <a:gd name="T8" fmla="*/ 88 w 110"/>
                    <a:gd name="T9" fmla="*/ 35 h 35"/>
                    <a:gd name="T10" fmla="*/ 88 w 110"/>
                    <a:gd name="T11" fmla="*/ 35 h 35"/>
                    <a:gd name="T12" fmla="*/ 98 w 110"/>
                    <a:gd name="T13" fmla="*/ 33 h 35"/>
                    <a:gd name="T14" fmla="*/ 88 w 110"/>
                    <a:gd name="T15" fmla="*/ 35 h 35"/>
                    <a:gd name="T16" fmla="*/ 98 w 110"/>
                    <a:gd name="T17" fmla="*/ 33 h 35"/>
                    <a:gd name="T18" fmla="*/ 98 w 110"/>
                    <a:gd name="T19" fmla="*/ 33 h 35"/>
                    <a:gd name="T20" fmla="*/ 98 w 110"/>
                    <a:gd name="T21" fmla="*/ 33 h 35"/>
                    <a:gd name="T22" fmla="*/ 98 w 110"/>
                    <a:gd name="T23" fmla="*/ 33 h 35"/>
                    <a:gd name="T24" fmla="*/ 99 w 110"/>
                    <a:gd name="T25" fmla="*/ 33 h 35"/>
                    <a:gd name="T26" fmla="*/ 99 w 110"/>
                    <a:gd name="T27" fmla="*/ 33 h 35"/>
                    <a:gd name="T28" fmla="*/ 99 w 110"/>
                    <a:gd name="T29" fmla="*/ 33 h 35"/>
                    <a:gd name="T30" fmla="*/ 110 w 110"/>
                    <a:gd name="T31" fmla="*/ 26 h 35"/>
                    <a:gd name="T32" fmla="*/ 110 w 110"/>
                    <a:gd name="T33" fmla="*/ 26 h 35"/>
                    <a:gd name="T34" fmla="*/ 110 w 110"/>
                    <a:gd name="T35" fmla="*/ 26 h 35"/>
                    <a:gd name="T36" fmla="*/ 110 w 110"/>
                    <a:gd name="T37" fmla="*/ 25 h 35"/>
                    <a:gd name="T38" fmla="*/ 110 w 110"/>
                    <a:gd name="T39" fmla="*/ 25 h 35"/>
                    <a:gd name="T40" fmla="*/ 110 w 110"/>
                    <a:gd name="T41" fmla="*/ 25 h 35"/>
                    <a:gd name="T42" fmla="*/ 110 w 110"/>
                    <a:gd name="T43" fmla="*/ 25 h 35"/>
                    <a:gd name="T44" fmla="*/ 110 w 110"/>
                    <a:gd name="T45" fmla="*/ 25 h 35"/>
                    <a:gd name="T46" fmla="*/ 110 w 110"/>
                    <a:gd name="T47" fmla="*/ 25 h 35"/>
                    <a:gd name="T48" fmla="*/ 110 w 110"/>
                    <a:gd name="T49" fmla="*/ 25 h 35"/>
                    <a:gd name="T50" fmla="*/ 110 w 110"/>
                    <a:gd name="T51" fmla="*/ 25 h 35"/>
                    <a:gd name="T52" fmla="*/ 110 w 110"/>
                    <a:gd name="T53" fmla="*/ 25 h 35"/>
                    <a:gd name="T54" fmla="*/ 110 w 110"/>
                    <a:gd name="T55" fmla="*/ 25 h 35"/>
                    <a:gd name="T56" fmla="*/ 35 w 110"/>
                    <a:gd name="T57" fmla="*/ 0 h 35"/>
                    <a:gd name="T58" fmla="*/ 0 w 110"/>
                    <a:gd name="T59" fmla="*/ 35 h 35"/>
                    <a:gd name="T60" fmla="*/ 85 w 110"/>
                    <a:gd name="T61" fmla="*/ 35 h 35"/>
                    <a:gd name="T62" fmla="*/ 60 w 110"/>
                    <a:gd name="T63" fmla="*/ 25 h 35"/>
                    <a:gd name="T64" fmla="*/ 3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87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moveTo>
                        <a:pt x="88" y="35"/>
                      </a:moveTo>
                      <a:cubicBezTo>
                        <a:pt x="88" y="35"/>
                        <a:pt x="88" y="35"/>
                        <a:pt x="88" y="35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moveTo>
                        <a:pt x="98" y="33"/>
                      </a:moveTo>
                      <a:cubicBezTo>
                        <a:pt x="95" y="34"/>
                        <a:pt x="91" y="35"/>
                        <a:pt x="88" y="35"/>
                      </a:cubicBezTo>
                      <a:cubicBezTo>
                        <a:pt x="91" y="35"/>
                        <a:pt x="95" y="34"/>
                        <a:pt x="98" y="33"/>
                      </a:cubicBezTo>
                      <a:moveTo>
                        <a:pt x="98" y="33"/>
                      </a:move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moveTo>
                        <a:pt x="99" y="33"/>
                      </a:move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moveTo>
                        <a:pt x="110" y="26"/>
                      </a:move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35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76" y="35"/>
                        <a:pt x="67" y="32"/>
                        <a:pt x="60" y="25"/>
                      </a:cubicBezTo>
                      <a:cubicBezTo>
                        <a:pt x="35" y="0"/>
                        <a:pt x="35" y="0"/>
                        <a:pt x="35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80" name="Freeform 66">
                  <a:extLst>
                    <a:ext uri="{FF2B5EF4-FFF2-40B4-BE49-F238E27FC236}">
                      <a16:creationId xmlns:a16="http://schemas.microsoft.com/office/drawing/2014/main" id="{23CE14E1-1526-43BC-A92E-B391F9365D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6323" y="2952338"/>
                  <a:ext cx="18548" cy="38880"/>
                </a:xfrm>
                <a:custGeom>
                  <a:avLst/>
                  <a:gdLst>
                    <a:gd name="T0" fmla="*/ 0 w 33"/>
                    <a:gd name="T1" fmla="*/ 70 h 70"/>
                    <a:gd name="T2" fmla="*/ 0 w 33"/>
                    <a:gd name="T3" fmla="*/ 70 h 70"/>
                    <a:gd name="T4" fmla="*/ 3 w 33"/>
                    <a:gd name="T5" fmla="*/ 70 h 70"/>
                    <a:gd name="T6" fmla="*/ 3 w 33"/>
                    <a:gd name="T7" fmla="*/ 70 h 70"/>
                    <a:gd name="T8" fmla="*/ 3 w 33"/>
                    <a:gd name="T9" fmla="*/ 70 h 70"/>
                    <a:gd name="T10" fmla="*/ 13 w 33"/>
                    <a:gd name="T11" fmla="*/ 68 h 70"/>
                    <a:gd name="T12" fmla="*/ 13 w 33"/>
                    <a:gd name="T13" fmla="*/ 68 h 70"/>
                    <a:gd name="T14" fmla="*/ 13 w 33"/>
                    <a:gd name="T15" fmla="*/ 68 h 70"/>
                    <a:gd name="T16" fmla="*/ 25 w 33"/>
                    <a:gd name="T17" fmla="*/ 61 h 70"/>
                    <a:gd name="T18" fmla="*/ 25 w 33"/>
                    <a:gd name="T19" fmla="*/ 61 h 70"/>
                    <a:gd name="T20" fmla="*/ 25 w 33"/>
                    <a:gd name="T21" fmla="*/ 61 h 70"/>
                    <a:gd name="T22" fmla="*/ 25 w 33"/>
                    <a:gd name="T23" fmla="*/ 60 h 70"/>
                    <a:gd name="T24" fmla="*/ 25 w 33"/>
                    <a:gd name="T25" fmla="*/ 60 h 70"/>
                    <a:gd name="T26" fmla="*/ 25 w 33"/>
                    <a:gd name="T27" fmla="*/ 60 h 70"/>
                    <a:gd name="T28" fmla="*/ 26 w 33"/>
                    <a:gd name="T29" fmla="*/ 60 h 70"/>
                    <a:gd name="T30" fmla="*/ 26 w 33"/>
                    <a:gd name="T31" fmla="*/ 60 h 70"/>
                    <a:gd name="T32" fmla="*/ 26 w 33"/>
                    <a:gd name="T33" fmla="*/ 60 h 70"/>
                    <a:gd name="T34" fmla="*/ 26 w 33"/>
                    <a:gd name="T35" fmla="*/ 59 h 70"/>
                    <a:gd name="T36" fmla="*/ 26 w 33"/>
                    <a:gd name="T37" fmla="*/ 59 h 70"/>
                    <a:gd name="T38" fmla="*/ 26 w 33"/>
                    <a:gd name="T39" fmla="*/ 59 h 70"/>
                    <a:gd name="T40" fmla="*/ 33 w 33"/>
                    <a:gd name="T41" fmla="*/ 49 h 70"/>
                    <a:gd name="T42" fmla="*/ 33 w 33"/>
                    <a:gd name="T43" fmla="*/ 49 h 70"/>
                    <a:gd name="T44" fmla="*/ 33 w 33"/>
                    <a:gd name="T45" fmla="*/ 20 h 70"/>
                    <a:gd name="T46" fmla="*/ 26 w 33"/>
                    <a:gd name="T47" fmla="*/ 11 h 70"/>
                    <a:gd name="T48" fmla="*/ 26 w 33"/>
                    <a:gd name="T49" fmla="*/ 11 h 70"/>
                    <a:gd name="T50" fmla="*/ 26 w 33"/>
                    <a:gd name="T51" fmla="*/ 11 h 70"/>
                    <a:gd name="T52" fmla="*/ 26 w 33"/>
                    <a:gd name="T53" fmla="*/ 11 h 70"/>
                    <a:gd name="T54" fmla="*/ 26 w 33"/>
                    <a:gd name="T55" fmla="*/ 11 h 70"/>
                    <a:gd name="T56" fmla="*/ 25 w 33"/>
                    <a:gd name="T57" fmla="*/ 9 h 70"/>
                    <a:gd name="T58" fmla="*/ 24 w 33"/>
                    <a:gd name="T59" fmla="*/ 9 h 70"/>
                    <a:gd name="T60" fmla="*/ 24 w 33"/>
                    <a:gd name="T61" fmla="*/ 9 h 70"/>
                    <a:gd name="T62" fmla="*/ 24 w 33"/>
                    <a:gd name="T63" fmla="*/ 9 h 70"/>
                    <a:gd name="T64" fmla="*/ 14 w 33"/>
                    <a:gd name="T65" fmla="*/ 2 h 70"/>
                    <a:gd name="T66" fmla="*/ 14 w 33"/>
                    <a:gd name="T67" fmla="*/ 2 h 70"/>
                    <a:gd name="T68" fmla="*/ 14 w 33"/>
                    <a:gd name="T69" fmla="*/ 2 h 70"/>
                    <a:gd name="T70" fmla="*/ 13 w 33"/>
                    <a:gd name="T71" fmla="*/ 2 h 70"/>
                    <a:gd name="T72" fmla="*/ 13 w 33"/>
                    <a:gd name="T73" fmla="*/ 2 h 70"/>
                    <a:gd name="T74" fmla="*/ 3 w 33"/>
                    <a:gd name="T75" fmla="*/ 0 h 70"/>
                    <a:gd name="T76" fmla="*/ 2 w 33"/>
                    <a:gd name="T77" fmla="*/ 0 h 70"/>
                    <a:gd name="T78" fmla="*/ 2 w 33"/>
                    <a:gd name="T79" fmla="*/ 0 h 70"/>
                    <a:gd name="T80" fmla="*/ 0 w 33"/>
                    <a:gd name="T81" fmla="*/ 0 h 70"/>
                    <a:gd name="T82" fmla="*/ 2 w 33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" h="70">
                      <a:moveTo>
                        <a:pt x="2" y="70"/>
                      </a:moveTo>
                      <a:cubicBezTo>
                        <a:pt x="2" y="70"/>
                        <a:pt x="1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1" y="70"/>
                        <a:pt x="2" y="70"/>
                        <a:pt x="2" y="70"/>
                      </a:cubicBezTo>
                      <a:moveTo>
                        <a:pt x="3" y="70"/>
                      </a:moveTo>
                      <a:cubicBezTo>
                        <a:pt x="3" y="70"/>
                        <a:pt x="2" y="70"/>
                        <a:pt x="2" y="70"/>
                      </a:cubicBezTo>
                      <a:cubicBezTo>
                        <a:pt x="2" y="70"/>
                        <a:pt x="3" y="70"/>
                        <a:pt x="3" y="70"/>
                      </a:cubicBezTo>
                      <a:moveTo>
                        <a:pt x="3" y="70"/>
                      </a:move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3" y="70"/>
                        <a:pt x="3" y="70"/>
                      </a:cubicBezTo>
                      <a:moveTo>
                        <a:pt x="13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moveTo>
                        <a:pt x="14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4" y="68"/>
                      </a:cubicBezTo>
                      <a:moveTo>
                        <a:pt x="25" y="61"/>
                      </a:moveTo>
                      <a:cubicBezTo>
                        <a:pt x="22" y="64"/>
                        <a:pt x="18" y="66"/>
                        <a:pt x="14" y="68"/>
                      </a:cubicBezTo>
                      <a:cubicBezTo>
                        <a:pt x="18" y="66"/>
                        <a:pt x="21" y="64"/>
                        <a:pt x="25" y="61"/>
                      </a:cubicBezTo>
                      <a:moveTo>
                        <a:pt x="25" y="60"/>
                      </a:moveTo>
                      <a:cubicBezTo>
                        <a:pt x="25" y="60"/>
                        <a:pt x="25" y="61"/>
                        <a:pt x="25" y="61"/>
                      </a:cubicBezTo>
                      <a:cubicBezTo>
                        <a:pt x="25" y="61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59"/>
                      </a:moveTo>
                      <a:cubicBezTo>
                        <a:pt x="26" y="59"/>
                        <a:pt x="26" y="59"/>
                        <a:pt x="26" y="60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moveTo>
                        <a:pt x="33" y="49"/>
                      </a:moveTo>
                      <a:cubicBezTo>
                        <a:pt x="31" y="53"/>
                        <a:pt x="29" y="56"/>
                        <a:pt x="26" y="59"/>
                      </a:cubicBezTo>
                      <a:cubicBezTo>
                        <a:pt x="29" y="56"/>
                        <a:pt x="31" y="53"/>
                        <a:pt x="33" y="49"/>
                      </a:cubicBezTo>
                      <a:moveTo>
                        <a:pt x="33" y="49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moveTo>
                        <a:pt x="32" y="20"/>
                      </a:move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20"/>
                        <a:pt x="33" y="20"/>
                        <a:pt x="32" y="20"/>
                      </a:cubicBezTo>
                      <a:moveTo>
                        <a:pt x="26" y="11"/>
                      </a:moveTo>
                      <a:cubicBezTo>
                        <a:pt x="29" y="14"/>
                        <a:pt x="31" y="17"/>
                        <a:pt x="32" y="20"/>
                      </a:cubicBezTo>
                      <a:cubicBezTo>
                        <a:pt x="31" y="17"/>
                        <a:pt x="29" y="14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5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moveTo>
                        <a:pt x="24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moveTo>
                        <a:pt x="14" y="2"/>
                      </a:moveTo>
                      <a:cubicBezTo>
                        <a:pt x="18" y="4"/>
                        <a:pt x="21" y="6"/>
                        <a:pt x="24" y="9"/>
                      </a:cubicBezTo>
                      <a:cubicBezTo>
                        <a:pt x="21" y="6"/>
                        <a:pt x="17" y="4"/>
                        <a:pt x="14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008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81" name="Freeform 67">
                  <a:extLst>
                    <a:ext uri="{FF2B5EF4-FFF2-40B4-BE49-F238E27FC236}">
                      <a16:creationId xmlns:a16="http://schemas.microsoft.com/office/drawing/2014/main" id="{E50523FA-0E46-4FAA-9B8B-9448DB37C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9503" y="2952338"/>
                  <a:ext cx="47624" cy="38880"/>
                </a:xfrm>
                <a:custGeom>
                  <a:avLst/>
                  <a:gdLst>
                    <a:gd name="T0" fmla="*/ 50 w 86"/>
                    <a:gd name="T1" fmla="*/ 0 h 70"/>
                    <a:gd name="T2" fmla="*/ 0 w 86"/>
                    <a:gd name="T3" fmla="*/ 35 h 70"/>
                    <a:gd name="T4" fmla="*/ 50 w 86"/>
                    <a:gd name="T5" fmla="*/ 70 h 70"/>
                    <a:gd name="T6" fmla="*/ 52 w 86"/>
                    <a:gd name="T7" fmla="*/ 70 h 70"/>
                    <a:gd name="T8" fmla="*/ 53 w 86"/>
                    <a:gd name="T9" fmla="*/ 70 h 70"/>
                    <a:gd name="T10" fmla="*/ 53 w 86"/>
                    <a:gd name="T11" fmla="*/ 70 h 70"/>
                    <a:gd name="T12" fmla="*/ 63 w 86"/>
                    <a:gd name="T13" fmla="*/ 68 h 70"/>
                    <a:gd name="T14" fmla="*/ 64 w 86"/>
                    <a:gd name="T15" fmla="*/ 68 h 70"/>
                    <a:gd name="T16" fmla="*/ 75 w 86"/>
                    <a:gd name="T17" fmla="*/ 61 h 70"/>
                    <a:gd name="T18" fmla="*/ 75 w 86"/>
                    <a:gd name="T19" fmla="*/ 60 h 70"/>
                    <a:gd name="T20" fmla="*/ 75 w 86"/>
                    <a:gd name="T21" fmla="*/ 60 h 70"/>
                    <a:gd name="T22" fmla="*/ 75 w 86"/>
                    <a:gd name="T23" fmla="*/ 60 h 70"/>
                    <a:gd name="T24" fmla="*/ 75 w 86"/>
                    <a:gd name="T25" fmla="*/ 60 h 70"/>
                    <a:gd name="T26" fmla="*/ 76 w 86"/>
                    <a:gd name="T27" fmla="*/ 60 h 70"/>
                    <a:gd name="T28" fmla="*/ 76 w 86"/>
                    <a:gd name="T29" fmla="*/ 60 h 70"/>
                    <a:gd name="T30" fmla="*/ 76 w 86"/>
                    <a:gd name="T31" fmla="*/ 59 h 70"/>
                    <a:gd name="T32" fmla="*/ 83 w 86"/>
                    <a:gd name="T33" fmla="*/ 49 h 70"/>
                    <a:gd name="T34" fmla="*/ 83 w 86"/>
                    <a:gd name="T35" fmla="*/ 49 h 70"/>
                    <a:gd name="T36" fmla="*/ 83 w 86"/>
                    <a:gd name="T37" fmla="*/ 20 h 70"/>
                    <a:gd name="T38" fmla="*/ 82 w 86"/>
                    <a:gd name="T39" fmla="*/ 20 h 70"/>
                    <a:gd name="T40" fmla="*/ 76 w 86"/>
                    <a:gd name="T41" fmla="*/ 11 h 70"/>
                    <a:gd name="T42" fmla="*/ 76 w 86"/>
                    <a:gd name="T43" fmla="*/ 11 h 70"/>
                    <a:gd name="T44" fmla="*/ 75 w 86"/>
                    <a:gd name="T45" fmla="*/ 10 h 70"/>
                    <a:gd name="T46" fmla="*/ 75 w 86"/>
                    <a:gd name="T47" fmla="*/ 9 h 70"/>
                    <a:gd name="T48" fmla="*/ 75 w 86"/>
                    <a:gd name="T49" fmla="*/ 9 h 70"/>
                    <a:gd name="T50" fmla="*/ 74 w 86"/>
                    <a:gd name="T51" fmla="*/ 9 h 70"/>
                    <a:gd name="T52" fmla="*/ 74 w 86"/>
                    <a:gd name="T53" fmla="*/ 9 h 70"/>
                    <a:gd name="T54" fmla="*/ 64 w 86"/>
                    <a:gd name="T55" fmla="*/ 2 h 70"/>
                    <a:gd name="T56" fmla="*/ 63 w 86"/>
                    <a:gd name="T57" fmla="*/ 2 h 70"/>
                    <a:gd name="T58" fmla="*/ 53 w 86"/>
                    <a:gd name="T59" fmla="*/ 0 h 70"/>
                    <a:gd name="T60" fmla="*/ 53 w 86"/>
                    <a:gd name="T61" fmla="*/ 0 h 70"/>
                    <a:gd name="T62" fmla="*/ 52 w 86"/>
                    <a:gd name="T6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70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32" y="3"/>
                        <a:pt x="25" y="1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32" y="67"/>
                        <a:pt x="41" y="70"/>
                        <a:pt x="50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0"/>
                        <a:pt x="52" y="70"/>
                        <a:pt x="52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6" y="70"/>
                        <a:pt x="60" y="69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68" y="66"/>
                        <a:pt x="72" y="64"/>
                        <a:pt x="75" y="61"/>
                      </a:cubicBezTo>
                      <a:cubicBezTo>
                        <a:pt x="75" y="61"/>
                        <a:pt x="75" y="61"/>
                        <a:pt x="75" y="61"/>
                      </a:cubicBezTo>
                      <a:cubicBezTo>
                        <a:pt x="75" y="61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9" y="56"/>
                        <a:pt x="81" y="53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5" y="45"/>
                        <a:pt x="86" y="40"/>
                        <a:pt x="86" y="35"/>
                      </a:cubicBezTo>
                      <a:cubicBezTo>
                        <a:pt x="86" y="30"/>
                        <a:pt x="85" y="25"/>
                        <a:pt x="83" y="20"/>
                      </a:cubicBezTo>
                      <a:cubicBezTo>
                        <a:pt x="83" y="20"/>
                        <a:pt x="83" y="20"/>
                        <a:pt x="82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17"/>
                        <a:pt x="79" y="14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1" y="6"/>
                        <a:pt x="68" y="4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0" y="1"/>
                        <a:pt x="56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0" y="0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70ECE4D5-0FA5-4613-A1C6-80C8B1BD6751}"/>
                  </a:ext>
                </a:extLst>
              </p:cNvPr>
              <p:cNvGrpSpPr/>
              <p:nvPr/>
            </p:nvGrpSpPr>
            <p:grpSpPr>
              <a:xfrm rot="10800000">
                <a:off x="5174166" y="2374321"/>
                <a:ext cx="161018" cy="157037"/>
                <a:chOff x="1516109" y="2893260"/>
                <a:chExt cx="161018" cy="157037"/>
              </a:xfrm>
            </p:grpSpPr>
            <p:sp>
              <p:nvSpPr>
                <p:cNvPr id="268" name="Freeform 61">
                  <a:extLst>
                    <a:ext uri="{FF2B5EF4-FFF2-40B4-BE49-F238E27FC236}">
                      <a16:creationId xmlns:a16="http://schemas.microsoft.com/office/drawing/2014/main" id="{99EC95A0-1033-44EA-AA50-EDA7BEE87E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6109" y="2945499"/>
                  <a:ext cx="160265" cy="45719"/>
                </a:xfrm>
                <a:custGeom>
                  <a:avLst/>
                  <a:gdLst>
                    <a:gd name="T0" fmla="*/ 654 w 664"/>
                    <a:gd name="T1" fmla="*/ 60 h 70"/>
                    <a:gd name="T2" fmla="*/ 653 w 664"/>
                    <a:gd name="T3" fmla="*/ 60 h 70"/>
                    <a:gd name="T4" fmla="*/ 653 w 664"/>
                    <a:gd name="T5" fmla="*/ 60 h 70"/>
                    <a:gd name="T6" fmla="*/ 654 w 664"/>
                    <a:gd name="T7" fmla="*/ 60 h 70"/>
                    <a:gd name="T8" fmla="*/ 654 w 664"/>
                    <a:gd name="T9" fmla="*/ 60 h 70"/>
                    <a:gd name="T10" fmla="*/ 654 w 664"/>
                    <a:gd name="T11" fmla="*/ 60 h 70"/>
                    <a:gd name="T12" fmla="*/ 654 w 664"/>
                    <a:gd name="T13" fmla="*/ 60 h 70"/>
                    <a:gd name="T14" fmla="*/ 654 w 664"/>
                    <a:gd name="T15" fmla="*/ 60 h 70"/>
                    <a:gd name="T16" fmla="*/ 654 w 664"/>
                    <a:gd name="T17" fmla="*/ 60 h 70"/>
                    <a:gd name="T18" fmla="*/ 654 w 664"/>
                    <a:gd name="T19" fmla="*/ 60 h 70"/>
                    <a:gd name="T20" fmla="*/ 654 w 664"/>
                    <a:gd name="T21" fmla="*/ 59 h 70"/>
                    <a:gd name="T22" fmla="*/ 654 w 664"/>
                    <a:gd name="T23" fmla="*/ 59 h 70"/>
                    <a:gd name="T24" fmla="*/ 654 w 664"/>
                    <a:gd name="T25" fmla="*/ 59 h 70"/>
                    <a:gd name="T26" fmla="*/ 661 w 664"/>
                    <a:gd name="T27" fmla="*/ 49 h 70"/>
                    <a:gd name="T28" fmla="*/ 661 w 664"/>
                    <a:gd name="T29" fmla="*/ 49 h 70"/>
                    <a:gd name="T30" fmla="*/ 661 w 664"/>
                    <a:gd name="T31" fmla="*/ 49 h 70"/>
                    <a:gd name="T32" fmla="*/ 661 w 664"/>
                    <a:gd name="T33" fmla="*/ 20 h 70"/>
                    <a:gd name="T34" fmla="*/ 664 w 664"/>
                    <a:gd name="T35" fmla="*/ 35 h 70"/>
                    <a:gd name="T36" fmla="*/ 661 w 664"/>
                    <a:gd name="T37" fmla="*/ 49 h 70"/>
                    <a:gd name="T38" fmla="*/ 664 w 664"/>
                    <a:gd name="T39" fmla="*/ 35 h 70"/>
                    <a:gd name="T40" fmla="*/ 661 w 664"/>
                    <a:gd name="T41" fmla="*/ 20 h 70"/>
                    <a:gd name="T42" fmla="*/ 660 w 664"/>
                    <a:gd name="T43" fmla="*/ 20 h 70"/>
                    <a:gd name="T44" fmla="*/ 660 w 664"/>
                    <a:gd name="T45" fmla="*/ 20 h 70"/>
                    <a:gd name="T46" fmla="*/ 660 w 664"/>
                    <a:gd name="T47" fmla="*/ 20 h 70"/>
                    <a:gd name="T48" fmla="*/ 654 w 664"/>
                    <a:gd name="T49" fmla="*/ 11 h 70"/>
                    <a:gd name="T50" fmla="*/ 654 w 664"/>
                    <a:gd name="T51" fmla="*/ 11 h 70"/>
                    <a:gd name="T52" fmla="*/ 654 w 664"/>
                    <a:gd name="T53" fmla="*/ 11 h 70"/>
                    <a:gd name="T54" fmla="*/ 654 w 664"/>
                    <a:gd name="T55" fmla="*/ 11 h 70"/>
                    <a:gd name="T56" fmla="*/ 654 w 664"/>
                    <a:gd name="T57" fmla="*/ 11 h 70"/>
                    <a:gd name="T58" fmla="*/ 654 w 664"/>
                    <a:gd name="T59" fmla="*/ 11 h 70"/>
                    <a:gd name="T60" fmla="*/ 653 w 664"/>
                    <a:gd name="T61" fmla="*/ 10 h 70"/>
                    <a:gd name="T62" fmla="*/ 653 w 664"/>
                    <a:gd name="T63" fmla="*/ 10 h 70"/>
                    <a:gd name="T64" fmla="*/ 653 w 664"/>
                    <a:gd name="T65" fmla="*/ 10 h 70"/>
                    <a:gd name="T66" fmla="*/ 654 w 664"/>
                    <a:gd name="T67" fmla="*/ 11 h 70"/>
                    <a:gd name="T68" fmla="*/ 653 w 664"/>
                    <a:gd name="T69" fmla="*/ 10 h 70"/>
                    <a:gd name="T70" fmla="*/ 543 w 664"/>
                    <a:gd name="T71" fmla="*/ 0 h 70"/>
                    <a:gd name="T72" fmla="*/ 35 w 664"/>
                    <a:gd name="T73" fmla="*/ 0 h 70"/>
                    <a:gd name="T74" fmla="*/ 0 w 664"/>
                    <a:gd name="T75" fmla="*/ 35 h 70"/>
                    <a:gd name="T76" fmla="*/ 35 w 664"/>
                    <a:gd name="T77" fmla="*/ 70 h 70"/>
                    <a:gd name="T78" fmla="*/ 543 w 664"/>
                    <a:gd name="T79" fmla="*/ 70 h 70"/>
                    <a:gd name="T80" fmla="*/ 578 w 664"/>
                    <a:gd name="T81" fmla="*/ 35 h 70"/>
                    <a:gd name="T82" fmla="*/ 543 w 664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4" h="70">
                      <a:moveTo>
                        <a:pt x="654" y="60"/>
                      </a:move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59"/>
                      </a:moveTo>
                      <a:cubicBezTo>
                        <a:pt x="654" y="59"/>
                        <a:pt x="654" y="59"/>
                        <a:pt x="654" y="59"/>
                      </a:cubicBezTo>
                      <a:cubicBezTo>
                        <a:pt x="654" y="59"/>
                        <a:pt x="654" y="59"/>
                        <a:pt x="654" y="59"/>
                      </a:cubicBezTo>
                      <a:moveTo>
                        <a:pt x="661" y="49"/>
                      </a:moveTo>
                      <a:cubicBezTo>
                        <a:pt x="661" y="49"/>
                        <a:pt x="661" y="49"/>
                        <a:pt x="661" y="49"/>
                      </a:cubicBezTo>
                      <a:cubicBezTo>
                        <a:pt x="661" y="49"/>
                        <a:pt x="661" y="49"/>
                        <a:pt x="661" y="49"/>
                      </a:cubicBezTo>
                      <a:moveTo>
                        <a:pt x="661" y="20"/>
                      </a:moveTo>
                      <a:cubicBezTo>
                        <a:pt x="663" y="25"/>
                        <a:pt x="664" y="30"/>
                        <a:pt x="664" y="35"/>
                      </a:cubicBezTo>
                      <a:cubicBezTo>
                        <a:pt x="664" y="40"/>
                        <a:pt x="663" y="45"/>
                        <a:pt x="661" y="49"/>
                      </a:cubicBezTo>
                      <a:cubicBezTo>
                        <a:pt x="663" y="45"/>
                        <a:pt x="664" y="40"/>
                        <a:pt x="664" y="35"/>
                      </a:cubicBezTo>
                      <a:cubicBezTo>
                        <a:pt x="664" y="30"/>
                        <a:pt x="663" y="25"/>
                        <a:pt x="661" y="20"/>
                      </a:cubicBezTo>
                      <a:moveTo>
                        <a:pt x="660" y="20"/>
                      </a:moveTo>
                      <a:cubicBezTo>
                        <a:pt x="660" y="20"/>
                        <a:pt x="660" y="20"/>
                        <a:pt x="660" y="20"/>
                      </a:cubicBezTo>
                      <a:cubicBezTo>
                        <a:pt x="660" y="20"/>
                        <a:pt x="660" y="20"/>
                        <a:pt x="660" y="20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3" y="10"/>
                      </a:move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4" y="10"/>
                        <a:pt x="654" y="11"/>
                        <a:pt x="654" y="11"/>
                      </a:cubicBezTo>
                      <a:cubicBezTo>
                        <a:pt x="654" y="11"/>
                        <a:pt x="654" y="10"/>
                        <a:pt x="653" y="10"/>
                      </a:cubicBezTo>
                      <a:moveTo>
                        <a:pt x="543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5"/>
                        <a:pt x="15" y="70"/>
                        <a:pt x="35" y="70"/>
                      </a:cubicBezTo>
                      <a:cubicBezTo>
                        <a:pt x="543" y="70"/>
                        <a:pt x="543" y="70"/>
                        <a:pt x="543" y="70"/>
                      </a:cubicBezTo>
                      <a:cubicBezTo>
                        <a:pt x="578" y="35"/>
                        <a:pt x="578" y="35"/>
                        <a:pt x="578" y="35"/>
                      </a:cubicBezTo>
                      <a:cubicBezTo>
                        <a:pt x="543" y="0"/>
                        <a:pt x="543" y="0"/>
                        <a:pt x="543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69" name="Freeform 62">
                  <a:extLst>
                    <a:ext uri="{FF2B5EF4-FFF2-40B4-BE49-F238E27FC236}">
                      <a16:creationId xmlns:a16="http://schemas.microsoft.com/office/drawing/2014/main" id="{C37939E8-8184-443B-9355-6FF4B54B6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893260"/>
                  <a:ext cx="93242" cy="64633"/>
                </a:xfrm>
                <a:custGeom>
                  <a:avLst/>
                  <a:gdLst>
                    <a:gd name="T0" fmla="*/ 38 w 169"/>
                    <a:gd name="T1" fmla="*/ 0 h 116"/>
                    <a:gd name="T2" fmla="*/ 13 w 169"/>
                    <a:gd name="T3" fmla="*/ 10 h 116"/>
                    <a:gd name="T4" fmla="*/ 13 w 169"/>
                    <a:gd name="T5" fmla="*/ 60 h 116"/>
                    <a:gd name="T6" fmla="*/ 59 w 169"/>
                    <a:gd name="T7" fmla="*/ 106 h 116"/>
                    <a:gd name="T8" fmla="*/ 144 w 169"/>
                    <a:gd name="T9" fmla="*/ 106 h 116"/>
                    <a:gd name="T10" fmla="*/ 144 w 169"/>
                    <a:gd name="T11" fmla="*/ 106 h 116"/>
                    <a:gd name="T12" fmla="*/ 146 w 169"/>
                    <a:gd name="T13" fmla="*/ 106 h 116"/>
                    <a:gd name="T14" fmla="*/ 146 w 169"/>
                    <a:gd name="T15" fmla="*/ 106 h 116"/>
                    <a:gd name="T16" fmla="*/ 147 w 169"/>
                    <a:gd name="T17" fmla="*/ 106 h 116"/>
                    <a:gd name="T18" fmla="*/ 147 w 169"/>
                    <a:gd name="T19" fmla="*/ 106 h 116"/>
                    <a:gd name="T20" fmla="*/ 147 w 169"/>
                    <a:gd name="T21" fmla="*/ 106 h 116"/>
                    <a:gd name="T22" fmla="*/ 157 w 169"/>
                    <a:gd name="T23" fmla="*/ 108 h 116"/>
                    <a:gd name="T24" fmla="*/ 157 w 169"/>
                    <a:gd name="T25" fmla="*/ 108 h 116"/>
                    <a:gd name="T26" fmla="*/ 157 w 169"/>
                    <a:gd name="T27" fmla="*/ 108 h 116"/>
                    <a:gd name="T28" fmla="*/ 158 w 169"/>
                    <a:gd name="T29" fmla="*/ 108 h 116"/>
                    <a:gd name="T30" fmla="*/ 158 w 169"/>
                    <a:gd name="T31" fmla="*/ 108 h 116"/>
                    <a:gd name="T32" fmla="*/ 168 w 169"/>
                    <a:gd name="T33" fmla="*/ 115 h 116"/>
                    <a:gd name="T34" fmla="*/ 168 w 169"/>
                    <a:gd name="T35" fmla="*/ 115 h 116"/>
                    <a:gd name="T36" fmla="*/ 168 w 169"/>
                    <a:gd name="T37" fmla="*/ 115 h 116"/>
                    <a:gd name="T38" fmla="*/ 168 w 169"/>
                    <a:gd name="T39" fmla="*/ 115 h 116"/>
                    <a:gd name="T40" fmla="*/ 169 w 169"/>
                    <a:gd name="T41" fmla="*/ 115 h 116"/>
                    <a:gd name="T42" fmla="*/ 169 w 169"/>
                    <a:gd name="T43" fmla="*/ 115 h 116"/>
                    <a:gd name="T44" fmla="*/ 169 w 169"/>
                    <a:gd name="T45" fmla="*/ 115 h 116"/>
                    <a:gd name="T46" fmla="*/ 169 w 169"/>
                    <a:gd name="T47" fmla="*/ 116 h 116"/>
                    <a:gd name="T48" fmla="*/ 63 w 169"/>
                    <a:gd name="T49" fmla="*/ 10 h 116"/>
                    <a:gd name="T50" fmla="*/ 38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38" y="0"/>
                      </a:moveTo>
                      <a:cubicBezTo>
                        <a:pt x="29" y="0"/>
                        <a:pt x="20" y="3"/>
                        <a:pt x="13" y="10"/>
                      </a:cubicBezTo>
                      <a:cubicBezTo>
                        <a:pt x="0" y="24"/>
                        <a:pt x="0" y="46"/>
                        <a:pt x="13" y="60"/>
                      </a:cubicBezTo>
                      <a:cubicBezTo>
                        <a:pt x="59" y="106"/>
                        <a:pt x="59" y="106"/>
                        <a:pt x="59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5" y="106"/>
                        <a:pt x="146" y="106"/>
                        <a:pt x="146" y="106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6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50" y="106"/>
                        <a:pt x="154" y="107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61" y="110"/>
                        <a:pt x="165" y="112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6"/>
                        <a:pt x="169" y="116"/>
                        <a:pt x="169" y="116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57" y="3"/>
                        <a:pt x="48" y="0"/>
                        <a:pt x="38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0" name="Freeform 63">
                  <a:extLst>
                    <a:ext uri="{FF2B5EF4-FFF2-40B4-BE49-F238E27FC236}">
                      <a16:creationId xmlns:a16="http://schemas.microsoft.com/office/drawing/2014/main" id="{A14F03B4-6024-4940-853E-9CACE8DC44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52338"/>
                  <a:ext cx="60657" cy="19188"/>
                </a:xfrm>
                <a:custGeom>
                  <a:avLst/>
                  <a:gdLst>
                    <a:gd name="T0" fmla="*/ 110 w 110"/>
                    <a:gd name="T1" fmla="*/ 9 h 35"/>
                    <a:gd name="T2" fmla="*/ 110 w 110"/>
                    <a:gd name="T3" fmla="*/ 10 h 35"/>
                    <a:gd name="T4" fmla="*/ 110 w 110"/>
                    <a:gd name="T5" fmla="*/ 10 h 35"/>
                    <a:gd name="T6" fmla="*/ 110 w 110"/>
                    <a:gd name="T7" fmla="*/ 9 h 35"/>
                    <a:gd name="T8" fmla="*/ 110 w 110"/>
                    <a:gd name="T9" fmla="*/ 9 h 35"/>
                    <a:gd name="T10" fmla="*/ 110 w 110"/>
                    <a:gd name="T11" fmla="*/ 9 h 35"/>
                    <a:gd name="T12" fmla="*/ 110 w 110"/>
                    <a:gd name="T13" fmla="*/ 9 h 35"/>
                    <a:gd name="T14" fmla="*/ 109 w 110"/>
                    <a:gd name="T15" fmla="*/ 9 h 35"/>
                    <a:gd name="T16" fmla="*/ 109 w 110"/>
                    <a:gd name="T17" fmla="*/ 9 h 35"/>
                    <a:gd name="T18" fmla="*/ 109 w 110"/>
                    <a:gd name="T19" fmla="*/ 9 h 35"/>
                    <a:gd name="T20" fmla="*/ 109 w 110"/>
                    <a:gd name="T21" fmla="*/ 9 h 35"/>
                    <a:gd name="T22" fmla="*/ 109 w 110"/>
                    <a:gd name="T23" fmla="*/ 9 h 35"/>
                    <a:gd name="T24" fmla="*/ 109 w 110"/>
                    <a:gd name="T25" fmla="*/ 9 h 35"/>
                    <a:gd name="T26" fmla="*/ 99 w 110"/>
                    <a:gd name="T27" fmla="*/ 2 h 35"/>
                    <a:gd name="T28" fmla="*/ 99 w 110"/>
                    <a:gd name="T29" fmla="*/ 2 h 35"/>
                    <a:gd name="T30" fmla="*/ 99 w 110"/>
                    <a:gd name="T31" fmla="*/ 2 h 35"/>
                    <a:gd name="T32" fmla="*/ 98 w 110"/>
                    <a:gd name="T33" fmla="*/ 2 h 35"/>
                    <a:gd name="T34" fmla="*/ 98 w 110"/>
                    <a:gd name="T35" fmla="*/ 2 h 35"/>
                    <a:gd name="T36" fmla="*/ 98 w 110"/>
                    <a:gd name="T37" fmla="*/ 2 h 35"/>
                    <a:gd name="T38" fmla="*/ 88 w 110"/>
                    <a:gd name="T39" fmla="*/ 0 h 35"/>
                    <a:gd name="T40" fmla="*/ 98 w 110"/>
                    <a:gd name="T41" fmla="*/ 2 h 35"/>
                    <a:gd name="T42" fmla="*/ 88 w 110"/>
                    <a:gd name="T43" fmla="*/ 0 h 35"/>
                    <a:gd name="T44" fmla="*/ 88 w 110"/>
                    <a:gd name="T45" fmla="*/ 0 h 35"/>
                    <a:gd name="T46" fmla="*/ 88 w 110"/>
                    <a:gd name="T47" fmla="*/ 0 h 35"/>
                    <a:gd name="T48" fmla="*/ 88 w 110"/>
                    <a:gd name="T49" fmla="*/ 0 h 35"/>
                    <a:gd name="T50" fmla="*/ 87 w 110"/>
                    <a:gd name="T51" fmla="*/ 0 h 35"/>
                    <a:gd name="T52" fmla="*/ 87 w 110"/>
                    <a:gd name="T53" fmla="*/ 0 h 35"/>
                    <a:gd name="T54" fmla="*/ 87 w 110"/>
                    <a:gd name="T55" fmla="*/ 0 h 35"/>
                    <a:gd name="T56" fmla="*/ 85 w 110"/>
                    <a:gd name="T57" fmla="*/ 0 h 35"/>
                    <a:gd name="T58" fmla="*/ 0 w 110"/>
                    <a:gd name="T59" fmla="*/ 0 h 35"/>
                    <a:gd name="T60" fmla="*/ 35 w 110"/>
                    <a:gd name="T61" fmla="*/ 35 h 35"/>
                    <a:gd name="T62" fmla="*/ 60 w 110"/>
                    <a:gd name="T63" fmla="*/ 10 h 35"/>
                    <a:gd name="T64" fmla="*/ 8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110" y="9"/>
                      </a:move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9"/>
                      </a:cubicBezTo>
                      <a:moveTo>
                        <a:pt x="110" y="9"/>
                      </a:move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2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moveTo>
                        <a:pt x="88" y="0"/>
                      </a:moveTo>
                      <a:cubicBezTo>
                        <a:pt x="91" y="0"/>
                        <a:pt x="95" y="1"/>
                        <a:pt x="98" y="2"/>
                      </a:cubicBezTo>
                      <a:cubicBezTo>
                        <a:pt x="95" y="1"/>
                        <a:pt x="91" y="0"/>
                        <a:pt x="88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7" y="3"/>
                        <a:pt x="76" y="0"/>
                        <a:pt x="8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1" name="Freeform 64">
                  <a:extLst>
                    <a:ext uri="{FF2B5EF4-FFF2-40B4-BE49-F238E27FC236}">
                      <a16:creationId xmlns:a16="http://schemas.microsoft.com/office/drawing/2014/main" id="{F292A10D-1A9B-48B9-8EA3-CA895FD8E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985664"/>
                  <a:ext cx="93242" cy="64633"/>
                </a:xfrm>
                <a:custGeom>
                  <a:avLst/>
                  <a:gdLst>
                    <a:gd name="T0" fmla="*/ 169 w 169"/>
                    <a:gd name="T1" fmla="*/ 0 h 116"/>
                    <a:gd name="T2" fmla="*/ 169 w 169"/>
                    <a:gd name="T3" fmla="*/ 0 h 116"/>
                    <a:gd name="T4" fmla="*/ 169 w 169"/>
                    <a:gd name="T5" fmla="*/ 0 h 116"/>
                    <a:gd name="T6" fmla="*/ 169 w 169"/>
                    <a:gd name="T7" fmla="*/ 0 h 116"/>
                    <a:gd name="T8" fmla="*/ 169 w 169"/>
                    <a:gd name="T9" fmla="*/ 0 h 116"/>
                    <a:gd name="T10" fmla="*/ 169 w 169"/>
                    <a:gd name="T11" fmla="*/ 0 h 116"/>
                    <a:gd name="T12" fmla="*/ 169 w 169"/>
                    <a:gd name="T13" fmla="*/ 1 h 116"/>
                    <a:gd name="T14" fmla="*/ 169 w 169"/>
                    <a:gd name="T15" fmla="*/ 1 h 116"/>
                    <a:gd name="T16" fmla="*/ 158 w 169"/>
                    <a:gd name="T17" fmla="*/ 8 h 116"/>
                    <a:gd name="T18" fmla="*/ 158 w 169"/>
                    <a:gd name="T19" fmla="*/ 8 h 116"/>
                    <a:gd name="T20" fmla="*/ 157 w 169"/>
                    <a:gd name="T21" fmla="*/ 8 h 116"/>
                    <a:gd name="T22" fmla="*/ 157 w 169"/>
                    <a:gd name="T23" fmla="*/ 8 h 116"/>
                    <a:gd name="T24" fmla="*/ 157 w 169"/>
                    <a:gd name="T25" fmla="*/ 8 h 116"/>
                    <a:gd name="T26" fmla="*/ 147 w 169"/>
                    <a:gd name="T27" fmla="*/ 10 h 116"/>
                    <a:gd name="T28" fmla="*/ 147 w 169"/>
                    <a:gd name="T29" fmla="*/ 10 h 116"/>
                    <a:gd name="T30" fmla="*/ 147 w 169"/>
                    <a:gd name="T31" fmla="*/ 10 h 116"/>
                    <a:gd name="T32" fmla="*/ 146 w 169"/>
                    <a:gd name="T33" fmla="*/ 10 h 116"/>
                    <a:gd name="T34" fmla="*/ 146 w 169"/>
                    <a:gd name="T35" fmla="*/ 10 h 116"/>
                    <a:gd name="T36" fmla="*/ 144 w 169"/>
                    <a:gd name="T37" fmla="*/ 10 h 116"/>
                    <a:gd name="T38" fmla="*/ 144 w 169"/>
                    <a:gd name="T39" fmla="*/ 10 h 116"/>
                    <a:gd name="T40" fmla="*/ 59 w 169"/>
                    <a:gd name="T41" fmla="*/ 10 h 116"/>
                    <a:gd name="T42" fmla="*/ 13 w 169"/>
                    <a:gd name="T43" fmla="*/ 56 h 116"/>
                    <a:gd name="T44" fmla="*/ 13 w 169"/>
                    <a:gd name="T45" fmla="*/ 106 h 116"/>
                    <a:gd name="T46" fmla="*/ 38 w 169"/>
                    <a:gd name="T47" fmla="*/ 116 h 116"/>
                    <a:gd name="T48" fmla="*/ 63 w 169"/>
                    <a:gd name="T49" fmla="*/ 106 h 116"/>
                    <a:gd name="T50" fmla="*/ 169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169" y="0"/>
                      </a:move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1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5" y="4"/>
                        <a:pt x="162" y="6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4" y="9"/>
                        <a:pt x="150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6" y="10"/>
                        <a:pt x="146" y="10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6" y="10"/>
                        <a:pt x="145" y="10"/>
                        <a:pt x="144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0" y="70"/>
                        <a:pt x="0" y="92"/>
                        <a:pt x="13" y="106"/>
                      </a:cubicBezTo>
                      <a:cubicBezTo>
                        <a:pt x="20" y="113"/>
                        <a:pt x="29" y="116"/>
                        <a:pt x="38" y="116"/>
                      </a:cubicBezTo>
                      <a:cubicBezTo>
                        <a:pt x="48" y="116"/>
                        <a:pt x="57" y="113"/>
                        <a:pt x="63" y="106"/>
                      </a:cubicBezTo>
                      <a:cubicBezTo>
                        <a:pt x="169" y="0"/>
                        <a:pt x="169" y="0"/>
                        <a:pt x="169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2" name="Freeform 65">
                  <a:extLst>
                    <a:ext uri="{FF2B5EF4-FFF2-40B4-BE49-F238E27FC236}">
                      <a16:creationId xmlns:a16="http://schemas.microsoft.com/office/drawing/2014/main" id="{74142C09-970E-41C0-AEDF-C9D87B55BE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71526"/>
                  <a:ext cx="60657" cy="19693"/>
                </a:xfrm>
                <a:custGeom>
                  <a:avLst/>
                  <a:gdLst>
                    <a:gd name="T0" fmla="*/ 87 w 110"/>
                    <a:gd name="T1" fmla="*/ 35 h 35"/>
                    <a:gd name="T2" fmla="*/ 87 w 110"/>
                    <a:gd name="T3" fmla="*/ 35 h 35"/>
                    <a:gd name="T4" fmla="*/ 87 w 110"/>
                    <a:gd name="T5" fmla="*/ 35 h 35"/>
                    <a:gd name="T6" fmla="*/ 88 w 110"/>
                    <a:gd name="T7" fmla="*/ 35 h 35"/>
                    <a:gd name="T8" fmla="*/ 88 w 110"/>
                    <a:gd name="T9" fmla="*/ 35 h 35"/>
                    <a:gd name="T10" fmla="*/ 88 w 110"/>
                    <a:gd name="T11" fmla="*/ 35 h 35"/>
                    <a:gd name="T12" fmla="*/ 98 w 110"/>
                    <a:gd name="T13" fmla="*/ 33 h 35"/>
                    <a:gd name="T14" fmla="*/ 88 w 110"/>
                    <a:gd name="T15" fmla="*/ 35 h 35"/>
                    <a:gd name="T16" fmla="*/ 98 w 110"/>
                    <a:gd name="T17" fmla="*/ 33 h 35"/>
                    <a:gd name="T18" fmla="*/ 98 w 110"/>
                    <a:gd name="T19" fmla="*/ 33 h 35"/>
                    <a:gd name="T20" fmla="*/ 98 w 110"/>
                    <a:gd name="T21" fmla="*/ 33 h 35"/>
                    <a:gd name="T22" fmla="*/ 98 w 110"/>
                    <a:gd name="T23" fmla="*/ 33 h 35"/>
                    <a:gd name="T24" fmla="*/ 99 w 110"/>
                    <a:gd name="T25" fmla="*/ 33 h 35"/>
                    <a:gd name="T26" fmla="*/ 99 w 110"/>
                    <a:gd name="T27" fmla="*/ 33 h 35"/>
                    <a:gd name="T28" fmla="*/ 99 w 110"/>
                    <a:gd name="T29" fmla="*/ 33 h 35"/>
                    <a:gd name="T30" fmla="*/ 110 w 110"/>
                    <a:gd name="T31" fmla="*/ 26 h 35"/>
                    <a:gd name="T32" fmla="*/ 110 w 110"/>
                    <a:gd name="T33" fmla="*/ 26 h 35"/>
                    <a:gd name="T34" fmla="*/ 110 w 110"/>
                    <a:gd name="T35" fmla="*/ 26 h 35"/>
                    <a:gd name="T36" fmla="*/ 110 w 110"/>
                    <a:gd name="T37" fmla="*/ 25 h 35"/>
                    <a:gd name="T38" fmla="*/ 110 w 110"/>
                    <a:gd name="T39" fmla="*/ 25 h 35"/>
                    <a:gd name="T40" fmla="*/ 110 w 110"/>
                    <a:gd name="T41" fmla="*/ 25 h 35"/>
                    <a:gd name="T42" fmla="*/ 110 w 110"/>
                    <a:gd name="T43" fmla="*/ 25 h 35"/>
                    <a:gd name="T44" fmla="*/ 110 w 110"/>
                    <a:gd name="T45" fmla="*/ 25 h 35"/>
                    <a:gd name="T46" fmla="*/ 110 w 110"/>
                    <a:gd name="T47" fmla="*/ 25 h 35"/>
                    <a:gd name="T48" fmla="*/ 110 w 110"/>
                    <a:gd name="T49" fmla="*/ 25 h 35"/>
                    <a:gd name="T50" fmla="*/ 110 w 110"/>
                    <a:gd name="T51" fmla="*/ 25 h 35"/>
                    <a:gd name="T52" fmla="*/ 110 w 110"/>
                    <a:gd name="T53" fmla="*/ 25 h 35"/>
                    <a:gd name="T54" fmla="*/ 110 w 110"/>
                    <a:gd name="T55" fmla="*/ 25 h 35"/>
                    <a:gd name="T56" fmla="*/ 35 w 110"/>
                    <a:gd name="T57" fmla="*/ 0 h 35"/>
                    <a:gd name="T58" fmla="*/ 0 w 110"/>
                    <a:gd name="T59" fmla="*/ 35 h 35"/>
                    <a:gd name="T60" fmla="*/ 85 w 110"/>
                    <a:gd name="T61" fmla="*/ 35 h 35"/>
                    <a:gd name="T62" fmla="*/ 60 w 110"/>
                    <a:gd name="T63" fmla="*/ 25 h 35"/>
                    <a:gd name="T64" fmla="*/ 3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87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moveTo>
                        <a:pt x="88" y="35"/>
                      </a:moveTo>
                      <a:cubicBezTo>
                        <a:pt x="88" y="35"/>
                        <a:pt x="88" y="35"/>
                        <a:pt x="88" y="35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moveTo>
                        <a:pt x="98" y="33"/>
                      </a:moveTo>
                      <a:cubicBezTo>
                        <a:pt x="95" y="34"/>
                        <a:pt x="91" y="35"/>
                        <a:pt x="88" y="35"/>
                      </a:cubicBezTo>
                      <a:cubicBezTo>
                        <a:pt x="91" y="35"/>
                        <a:pt x="95" y="34"/>
                        <a:pt x="98" y="33"/>
                      </a:cubicBezTo>
                      <a:moveTo>
                        <a:pt x="98" y="33"/>
                      </a:move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moveTo>
                        <a:pt x="99" y="33"/>
                      </a:move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moveTo>
                        <a:pt x="110" y="26"/>
                      </a:move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35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76" y="35"/>
                        <a:pt x="67" y="32"/>
                        <a:pt x="60" y="25"/>
                      </a:cubicBezTo>
                      <a:cubicBezTo>
                        <a:pt x="35" y="0"/>
                        <a:pt x="35" y="0"/>
                        <a:pt x="3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3" name="Freeform 66">
                  <a:extLst>
                    <a:ext uri="{FF2B5EF4-FFF2-40B4-BE49-F238E27FC236}">
                      <a16:creationId xmlns:a16="http://schemas.microsoft.com/office/drawing/2014/main" id="{59113721-B468-45A5-90A6-5B7C73F65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6323" y="2952338"/>
                  <a:ext cx="18548" cy="38880"/>
                </a:xfrm>
                <a:custGeom>
                  <a:avLst/>
                  <a:gdLst>
                    <a:gd name="T0" fmla="*/ 0 w 33"/>
                    <a:gd name="T1" fmla="*/ 70 h 70"/>
                    <a:gd name="T2" fmla="*/ 0 w 33"/>
                    <a:gd name="T3" fmla="*/ 70 h 70"/>
                    <a:gd name="T4" fmla="*/ 3 w 33"/>
                    <a:gd name="T5" fmla="*/ 70 h 70"/>
                    <a:gd name="T6" fmla="*/ 3 w 33"/>
                    <a:gd name="T7" fmla="*/ 70 h 70"/>
                    <a:gd name="T8" fmla="*/ 3 w 33"/>
                    <a:gd name="T9" fmla="*/ 70 h 70"/>
                    <a:gd name="T10" fmla="*/ 13 w 33"/>
                    <a:gd name="T11" fmla="*/ 68 h 70"/>
                    <a:gd name="T12" fmla="*/ 13 w 33"/>
                    <a:gd name="T13" fmla="*/ 68 h 70"/>
                    <a:gd name="T14" fmla="*/ 13 w 33"/>
                    <a:gd name="T15" fmla="*/ 68 h 70"/>
                    <a:gd name="T16" fmla="*/ 25 w 33"/>
                    <a:gd name="T17" fmla="*/ 61 h 70"/>
                    <a:gd name="T18" fmla="*/ 25 w 33"/>
                    <a:gd name="T19" fmla="*/ 61 h 70"/>
                    <a:gd name="T20" fmla="*/ 25 w 33"/>
                    <a:gd name="T21" fmla="*/ 61 h 70"/>
                    <a:gd name="T22" fmla="*/ 25 w 33"/>
                    <a:gd name="T23" fmla="*/ 60 h 70"/>
                    <a:gd name="T24" fmla="*/ 25 w 33"/>
                    <a:gd name="T25" fmla="*/ 60 h 70"/>
                    <a:gd name="T26" fmla="*/ 25 w 33"/>
                    <a:gd name="T27" fmla="*/ 60 h 70"/>
                    <a:gd name="T28" fmla="*/ 26 w 33"/>
                    <a:gd name="T29" fmla="*/ 60 h 70"/>
                    <a:gd name="T30" fmla="*/ 26 w 33"/>
                    <a:gd name="T31" fmla="*/ 60 h 70"/>
                    <a:gd name="T32" fmla="*/ 26 w 33"/>
                    <a:gd name="T33" fmla="*/ 60 h 70"/>
                    <a:gd name="T34" fmla="*/ 26 w 33"/>
                    <a:gd name="T35" fmla="*/ 59 h 70"/>
                    <a:gd name="T36" fmla="*/ 26 w 33"/>
                    <a:gd name="T37" fmla="*/ 59 h 70"/>
                    <a:gd name="T38" fmla="*/ 26 w 33"/>
                    <a:gd name="T39" fmla="*/ 59 h 70"/>
                    <a:gd name="T40" fmla="*/ 33 w 33"/>
                    <a:gd name="T41" fmla="*/ 49 h 70"/>
                    <a:gd name="T42" fmla="*/ 33 w 33"/>
                    <a:gd name="T43" fmla="*/ 49 h 70"/>
                    <a:gd name="T44" fmla="*/ 33 w 33"/>
                    <a:gd name="T45" fmla="*/ 20 h 70"/>
                    <a:gd name="T46" fmla="*/ 26 w 33"/>
                    <a:gd name="T47" fmla="*/ 11 h 70"/>
                    <a:gd name="T48" fmla="*/ 26 w 33"/>
                    <a:gd name="T49" fmla="*/ 11 h 70"/>
                    <a:gd name="T50" fmla="*/ 26 w 33"/>
                    <a:gd name="T51" fmla="*/ 11 h 70"/>
                    <a:gd name="T52" fmla="*/ 26 w 33"/>
                    <a:gd name="T53" fmla="*/ 11 h 70"/>
                    <a:gd name="T54" fmla="*/ 26 w 33"/>
                    <a:gd name="T55" fmla="*/ 11 h 70"/>
                    <a:gd name="T56" fmla="*/ 25 w 33"/>
                    <a:gd name="T57" fmla="*/ 9 h 70"/>
                    <a:gd name="T58" fmla="*/ 24 w 33"/>
                    <a:gd name="T59" fmla="*/ 9 h 70"/>
                    <a:gd name="T60" fmla="*/ 24 w 33"/>
                    <a:gd name="T61" fmla="*/ 9 h 70"/>
                    <a:gd name="T62" fmla="*/ 24 w 33"/>
                    <a:gd name="T63" fmla="*/ 9 h 70"/>
                    <a:gd name="T64" fmla="*/ 14 w 33"/>
                    <a:gd name="T65" fmla="*/ 2 h 70"/>
                    <a:gd name="T66" fmla="*/ 14 w 33"/>
                    <a:gd name="T67" fmla="*/ 2 h 70"/>
                    <a:gd name="T68" fmla="*/ 14 w 33"/>
                    <a:gd name="T69" fmla="*/ 2 h 70"/>
                    <a:gd name="T70" fmla="*/ 13 w 33"/>
                    <a:gd name="T71" fmla="*/ 2 h 70"/>
                    <a:gd name="T72" fmla="*/ 13 w 33"/>
                    <a:gd name="T73" fmla="*/ 2 h 70"/>
                    <a:gd name="T74" fmla="*/ 3 w 33"/>
                    <a:gd name="T75" fmla="*/ 0 h 70"/>
                    <a:gd name="T76" fmla="*/ 2 w 33"/>
                    <a:gd name="T77" fmla="*/ 0 h 70"/>
                    <a:gd name="T78" fmla="*/ 2 w 33"/>
                    <a:gd name="T79" fmla="*/ 0 h 70"/>
                    <a:gd name="T80" fmla="*/ 0 w 33"/>
                    <a:gd name="T81" fmla="*/ 0 h 70"/>
                    <a:gd name="T82" fmla="*/ 2 w 33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" h="70">
                      <a:moveTo>
                        <a:pt x="2" y="70"/>
                      </a:moveTo>
                      <a:cubicBezTo>
                        <a:pt x="2" y="70"/>
                        <a:pt x="1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1" y="70"/>
                        <a:pt x="2" y="70"/>
                        <a:pt x="2" y="70"/>
                      </a:cubicBezTo>
                      <a:moveTo>
                        <a:pt x="3" y="70"/>
                      </a:moveTo>
                      <a:cubicBezTo>
                        <a:pt x="3" y="70"/>
                        <a:pt x="2" y="70"/>
                        <a:pt x="2" y="70"/>
                      </a:cubicBezTo>
                      <a:cubicBezTo>
                        <a:pt x="2" y="70"/>
                        <a:pt x="3" y="70"/>
                        <a:pt x="3" y="70"/>
                      </a:cubicBezTo>
                      <a:moveTo>
                        <a:pt x="3" y="70"/>
                      </a:move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3" y="70"/>
                        <a:pt x="3" y="70"/>
                      </a:cubicBezTo>
                      <a:moveTo>
                        <a:pt x="13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moveTo>
                        <a:pt x="14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4" y="68"/>
                      </a:cubicBezTo>
                      <a:moveTo>
                        <a:pt x="25" y="61"/>
                      </a:moveTo>
                      <a:cubicBezTo>
                        <a:pt x="22" y="64"/>
                        <a:pt x="18" y="66"/>
                        <a:pt x="14" y="68"/>
                      </a:cubicBezTo>
                      <a:cubicBezTo>
                        <a:pt x="18" y="66"/>
                        <a:pt x="21" y="64"/>
                        <a:pt x="25" y="61"/>
                      </a:cubicBezTo>
                      <a:moveTo>
                        <a:pt x="25" y="60"/>
                      </a:moveTo>
                      <a:cubicBezTo>
                        <a:pt x="25" y="60"/>
                        <a:pt x="25" y="61"/>
                        <a:pt x="25" y="61"/>
                      </a:cubicBezTo>
                      <a:cubicBezTo>
                        <a:pt x="25" y="61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59"/>
                      </a:moveTo>
                      <a:cubicBezTo>
                        <a:pt x="26" y="59"/>
                        <a:pt x="26" y="59"/>
                        <a:pt x="26" y="60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moveTo>
                        <a:pt x="33" y="49"/>
                      </a:moveTo>
                      <a:cubicBezTo>
                        <a:pt x="31" y="53"/>
                        <a:pt x="29" y="56"/>
                        <a:pt x="26" y="59"/>
                      </a:cubicBezTo>
                      <a:cubicBezTo>
                        <a:pt x="29" y="56"/>
                        <a:pt x="31" y="53"/>
                        <a:pt x="33" y="49"/>
                      </a:cubicBezTo>
                      <a:moveTo>
                        <a:pt x="33" y="49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moveTo>
                        <a:pt x="32" y="20"/>
                      </a:move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20"/>
                        <a:pt x="33" y="20"/>
                        <a:pt x="32" y="20"/>
                      </a:cubicBezTo>
                      <a:moveTo>
                        <a:pt x="26" y="11"/>
                      </a:moveTo>
                      <a:cubicBezTo>
                        <a:pt x="29" y="14"/>
                        <a:pt x="31" y="17"/>
                        <a:pt x="32" y="20"/>
                      </a:cubicBezTo>
                      <a:cubicBezTo>
                        <a:pt x="31" y="17"/>
                        <a:pt x="29" y="14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5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moveTo>
                        <a:pt x="24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moveTo>
                        <a:pt x="14" y="2"/>
                      </a:moveTo>
                      <a:cubicBezTo>
                        <a:pt x="18" y="4"/>
                        <a:pt x="21" y="6"/>
                        <a:pt x="24" y="9"/>
                      </a:cubicBezTo>
                      <a:cubicBezTo>
                        <a:pt x="21" y="6"/>
                        <a:pt x="17" y="4"/>
                        <a:pt x="14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74" name="Freeform 67">
                  <a:extLst>
                    <a:ext uri="{FF2B5EF4-FFF2-40B4-BE49-F238E27FC236}">
                      <a16:creationId xmlns:a16="http://schemas.microsoft.com/office/drawing/2014/main" id="{D348CF80-A431-44CF-8C45-51913A7E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9503" y="2952338"/>
                  <a:ext cx="47624" cy="38880"/>
                </a:xfrm>
                <a:custGeom>
                  <a:avLst/>
                  <a:gdLst>
                    <a:gd name="T0" fmla="*/ 50 w 86"/>
                    <a:gd name="T1" fmla="*/ 0 h 70"/>
                    <a:gd name="T2" fmla="*/ 0 w 86"/>
                    <a:gd name="T3" fmla="*/ 35 h 70"/>
                    <a:gd name="T4" fmla="*/ 50 w 86"/>
                    <a:gd name="T5" fmla="*/ 70 h 70"/>
                    <a:gd name="T6" fmla="*/ 52 w 86"/>
                    <a:gd name="T7" fmla="*/ 70 h 70"/>
                    <a:gd name="T8" fmla="*/ 53 w 86"/>
                    <a:gd name="T9" fmla="*/ 70 h 70"/>
                    <a:gd name="T10" fmla="*/ 53 w 86"/>
                    <a:gd name="T11" fmla="*/ 70 h 70"/>
                    <a:gd name="T12" fmla="*/ 63 w 86"/>
                    <a:gd name="T13" fmla="*/ 68 h 70"/>
                    <a:gd name="T14" fmla="*/ 64 w 86"/>
                    <a:gd name="T15" fmla="*/ 68 h 70"/>
                    <a:gd name="T16" fmla="*/ 75 w 86"/>
                    <a:gd name="T17" fmla="*/ 61 h 70"/>
                    <a:gd name="T18" fmla="*/ 75 w 86"/>
                    <a:gd name="T19" fmla="*/ 60 h 70"/>
                    <a:gd name="T20" fmla="*/ 75 w 86"/>
                    <a:gd name="T21" fmla="*/ 60 h 70"/>
                    <a:gd name="T22" fmla="*/ 75 w 86"/>
                    <a:gd name="T23" fmla="*/ 60 h 70"/>
                    <a:gd name="T24" fmla="*/ 75 w 86"/>
                    <a:gd name="T25" fmla="*/ 60 h 70"/>
                    <a:gd name="T26" fmla="*/ 76 w 86"/>
                    <a:gd name="T27" fmla="*/ 60 h 70"/>
                    <a:gd name="T28" fmla="*/ 76 w 86"/>
                    <a:gd name="T29" fmla="*/ 60 h 70"/>
                    <a:gd name="T30" fmla="*/ 76 w 86"/>
                    <a:gd name="T31" fmla="*/ 59 h 70"/>
                    <a:gd name="T32" fmla="*/ 83 w 86"/>
                    <a:gd name="T33" fmla="*/ 49 h 70"/>
                    <a:gd name="T34" fmla="*/ 83 w 86"/>
                    <a:gd name="T35" fmla="*/ 49 h 70"/>
                    <a:gd name="T36" fmla="*/ 83 w 86"/>
                    <a:gd name="T37" fmla="*/ 20 h 70"/>
                    <a:gd name="T38" fmla="*/ 82 w 86"/>
                    <a:gd name="T39" fmla="*/ 20 h 70"/>
                    <a:gd name="T40" fmla="*/ 76 w 86"/>
                    <a:gd name="T41" fmla="*/ 11 h 70"/>
                    <a:gd name="T42" fmla="*/ 76 w 86"/>
                    <a:gd name="T43" fmla="*/ 11 h 70"/>
                    <a:gd name="T44" fmla="*/ 75 w 86"/>
                    <a:gd name="T45" fmla="*/ 10 h 70"/>
                    <a:gd name="T46" fmla="*/ 75 w 86"/>
                    <a:gd name="T47" fmla="*/ 9 h 70"/>
                    <a:gd name="T48" fmla="*/ 75 w 86"/>
                    <a:gd name="T49" fmla="*/ 9 h 70"/>
                    <a:gd name="T50" fmla="*/ 74 w 86"/>
                    <a:gd name="T51" fmla="*/ 9 h 70"/>
                    <a:gd name="T52" fmla="*/ 74 w 86"/>
                    <a:gd name="T53" fmla="*/ 9 h 70"/>
                    <a:gd name="T54" fmla="*/ 64 w 86"/>
                    <a:gd name="T55" fmla="*/ 2 h 70"/>
                    <a:gd name="T56" fmla="*/ 63 w 86"/>
                    <a:gd name="T57" fmla="*/ 2 h 70"/>
                    <a:gd name="T58" fmla="*/ 53 w 86"/>
                    <a:gd name="T59" fmla="*/ 0 h 70"/>
                    <a:gd name="T60" fmla="*/ 53 w 86"/>
                    <a:gd name="T61" fmla="*/ 0 h 70"/>
                    <a:gd name="T62" fmla="*/ 52 w 86"/>
                    <a:gd name="T6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70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32" y="3"/>
                        <a:pt x="25" y="1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32" y="67"/>
                        <a:pt x="41" y="70"/>
                        <a:pt x="50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0"/>
                        <a:pt x="52" y="70"/>
                        <a:pt x="52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6" y="70"/>
                        <a:pt x="60" y="69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68" y="66"/>
                        <a:pt x="72" y="64"/>
                        <a:pt x="75" y="61"/>
                      </a:cubicBezTo>
                      <a:cubicBezTo>
                        <a:pt x="75" y="61"/>
                        <a:pt x="75" y="61"/>
                        <a:pt x="75" y="61"/>
                      </a:cubicBezTo>
                      <a:cubicBezTo>
                        <a:pt x="75" y="61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9" y="56"/>
                        <a:pt x="81" y="53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5" y="45"/>
                        <a:pt x="86" y="40"/>
                        <a:pt x="86" y="35"/>
                      </a:cubicBezTo>
                      <a:cubicBezTo>
                        <a:pt x="86" y="30"/>
                        <a:pt x="85" y="25"/>
                        <a:pt x="83" y="20"/>
                      </a:cubicBezTo>
                      <a:cubicBezTo>
                        <a:pt x="83" y="20"/>
                        <a:pt x="83" y="20"/>
                        <a:pt x="82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17"/>
                        <a:pt x="79" y="14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1" y="6"/>
                        <a:pt x="68" y="4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0" y="1"/>
                        <a:pt x="56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0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</p:grpSp>
        </p:grpSp>
      </p:grp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1DAEDFA-B0DF-4A00-A6F3-FAE36D969B8C}"/>
              </a:ext>
            </a:extLst>
          </p:cNvPr>
          <p:cNvSpPr/>
          <p:nvPr/>
        </p:nvSpPr>
        <p:spPr>
          <a:xfrm rot="10800000">
            <a:off x="3332734" y="1584513"/>
            <a:ext cx="987844" cy="330187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2F1C681-C897-488A-B3E7-2EC8A2FEFF88}"/>
              </a:ext>
            </a:extLst>
          </p:cNvPr>
          <p:cNvGrpSpPr/>
          <p:nvPr/>
        </p:nvGrpSpPr>
        <p:grpSpPr>
          <a:xfrm>
            <a:off x="610044" y="1480114"/>
            <a:ext cx="1521984" cy="3521434"/>
            <a:chOff x="979081" y="1355077"/>
            <a:chExt cx="1450354" cy="3245893"/>
          </a:xfrm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3A8F2120-DDA6-46B0-9CC3-C27D27CDE473}"/>
                </a:ext>
              </a:extLst>
            </p:cNvPr>
            <p:cNvSpPr/>
            <p:nvPr/>
          </p:nvSpPr>
          <p:spPr>
            <a:xfrm>
              <a:off x="979081" y="1355077"/>
              <a:ext cx="1450354" cy="3245893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2DF924A9-189E-4C9A-97D6-AC1EB93F0186}"/>
                </a:ext>
              </a:extLst>
            </p:cNvPr>
            <p:cNvGrpSpPr/>
            <p:nvPr/>
          </p:nvGrpSpPr>
          <p:grpSpPr>
            <a:xfrm>
              <a:off x="1473316" y="2802192"/>
              <a:ext cx="268648" cy="294129"/>
              <a:chOff x="1516109" y="2893260"/>
              <a:chExt cx="268648" cy="294129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8A4310A9-1E7F-4D65-8D97-2B9498775D59}"/>
                  </a:ext>
                </a:extLst>
              </p:cNvPr>
              <p:cNvGrpSpPr/>
              <p:nvPr/>
            </p:nvGrpSpPr>
            <p:grpSpPr>
              <a:xfrm>
                <a:off x="1516109" y="2893260"/>
                <a:ext cx="161018" cy="157037"/>
                <a:chOff x="1516109" y="2893260"/>
                <a:chExt cx="161018" cy="157037"/>
              </a:xfrm>
            </p:grpSpPr>
            <p:sp>
              <p:nvSpPr>
                <p:cNvPr id="295" name="Freeform 61">
                  <a:extLst>
                    <a:ext uri="{FF2B5EF4-FFF2-40B4-BE49-F238E27FC236}">
                      <a16:creationId xmlns:a16="http://schemas.microsoft.com/office/drawing/2014/main" id="{062D9A80-5176-4074-A2C6-46900331C3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6109" y="2945499"/>
                  <a:ext cx="160265" cy="45719"/>
                </a:xfrm>
                <a:custGeom>
                  <a:avLst/>
                  <a:gdLst>
                    <a:gd name="T0" fmla="*/ 654 w 664"/>
                    <a:gd name="T1" fmla="*/ 60 h 70"/>
                    <a:gd name="T2" fmla="*/ 653 w 664"/>
                    <a:gd name="T3" fmla="*/ 60 h 70"/>
                    <a:gd name="T4" fmla="*/ 653 w 664"/>
                    <a:gd name="T5" fmla="*/ 60 h 70"/>
                    <a:gd name="T6" fmla="*/ 654 w 664"/>
                    <a:gd name="T7" fmla="*/ 60 h 70"/>
                    <a:gd name="T8" fmla="*/ 654 w 664"/>
                    <a:gd name="T9" fmla="*/ 60 h 70"/>
                    <a:gd name="T10" fmla="*/ 654 w 664"/>
                    <a:gd name="T11" fmla="*/ 60 h 70"/>
                    <a:gd name="T12" fmla="*/ 654 w 664"/>
                    <a:gd name="T13" fmla="*/ 60 h 70"/>
                    <a:gd name="T14" fmla="*/ 654 w 664"/>
                    <a:gd name="T15" fmla="*/ 60 h 70"/>
                    <a:gd name="T16" fmla="*/ 654 w 664"/>
                    <a:gd name="T17" fmla="*/ 60 h 70"/>
                    <a:gd name="T18" fmla="*/ 654 w 664"/>
                    <a:gd name="T19" fmla="*/ 60 h 70"/>
                    <a:gd name="T20" fmla="*/ 654 w 664"/>
                    <a:gd name="T21" fmla="*/ 59 h 70"/>
                    <a:gd name="T22" fmla="*/ 654 w 664"/>
                    <a:gd name="T23" fmla="*/ 59 h 70"/>
                    <a:gd name="T24" fmla="*/ 654 w 664"/>
                    <a:gd name="T25" fmla="*/ 59 h 70"/>
                    <a:gd name="T26" fmla="*/ 661 w 664"/>
                    <a:gd name="T27" fmla="*/ 49 h 70"/>
                    <a:gd name="T28" fmla="*/ 661 w 664"/>
                    <a:gd name="T29" fmla="*/ 49 h 70"/>
                    <a:gd name="T30" fmla="*/ 661 w 664"/>
                    <a:gd name="T31" fmla="*/ 49 h 70"/>
                    <a:gd name="T32" fmla="*/ 661 w 664"/>
                    <a:gd name="T33" fmla="*/ 20 h 70"/>
                    <a:gd name="T34" fmla="*/ 664 w 664"/>
                    <a:gd name="T35" fmla="*/ 35 h 70"/>
                    <a:gd name="T36" fmla="*/ 661 w 664"/>
                    <a:gd name="T37" fmla="*/ 49 h 70"/>
                    <a:gd name="T38" fmla="*/ 664 w 664"/>
                    <a:gd name="T39" fmla="*/ 35 h 70"/>
                    <a:gd name="T40" fmla="*/ 661 w 664"/>
                    <a:gd name="T41" fmla="*/ 20 h 70"/>
                    <a:gd name="T42" fmla="*/ 660 w 664"/>
                    <a:gd name="T43" fmla="*/ 20 h 70"/>
                    <a:gd name="T44" fmla="*/ 660 w 664"/>
                    <a:gd name="T45" fmla="*/ 20 h 70"/>
                    <a:gd name="T46" fmla="*/ 660 w 664"/>
                    <a:gd name="T47" fmla="*/ 20 h 70"/>
                    <a:gd name="T48" fmla="*/ 654 w 664"/>
                    <a:gd name="T49" fmla="*/ 11 h 70"/>
                    <a:gd name="T50" fmla="*/ 654 w 664"/>
                    <a:gd name="T51" fmla="*/ 11 h 70"/>
                    <a:gd name="T52" fmla="*/ 654 w 664"/>
                    <a:gd name="T53" fmla="*/ 11 h 70"/>
                    <a:gd name="T54" fmla="*/ 654 w 664"/>
                    <a:gd name="T55" fmla="*/ 11 h 70"/>
                    <a:gd name="T56" fmla="*/ 654 w 664"/>
                    <a:gd name="T57" fmla="*/ 11 h 70"/>
                    <a:gd name="T58" fmla="*/ 654 w 664"/>
                    <a:gd name="T59" fmla="*/ 11 h 70"/>
                    <a:gd name="T60" fmla="*/ 653 w 664"/>
                    <a:gd name="T61" fmla="*/ 10 h 70"/>
                    <a:gd name="T62" fmla="*/ 653 w 664"/>
                    <a:gd name="T63" fmla="*/ 10 h 70"/>
                    <a:gd name="T64" fmla="*/ 653 w 664"/>
                    <a:gd name="T65" fmla="*/ 10 h 70"/>
                    <a:gd name="T66" fmla="*/ 654 w 664"/>
                    <a:gd name="T67" fmla="*/ 11 h 70"/>
                    <a:gd name="T68" fmla="*/ 653 w 664"/>
                    <a:gd name="T69" fmla="*/ 10 h 70"/>
                    <a:gd name="T70" fmla="*/ 543 w 664"/>
                    <a:gd name="T71" fmla="*/ 0 h 70"/>
                    <a:gd name="T72" fmla="*/ 35 w 664"/>
                    <a:gd name="T73" fmla="*/ 0 h 70"/>
                    <a:gd name="T74" fmla="*/ 0 w 664"/>
                    <a:gd name="T75" fmla="*/ 35 h 70"/>
                    <a:gd name="T76" fmla="*/ 35 w 664"/>
                    <a:gd name="T77" fmla="*/ 70 h 70"/>
                    <a:gd name="T78" fmla="*/ 543 w 664"/>
                    <a:gd name="T79" fmla="*/ 70 h 70"/>
                    <a:gd name="T80" fmla="*/ 578 w 664"/>
                    <a:gd name="T81" fmla="*/ 35 h 70"/>
                    <a:gd name="T82" fmla="*/ 543 w 664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4" h="70">
                      <a:moveTo>
                        <a:pt x="654" y="60"/>
                      </a:move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59"/>
                      </a:moveTo>
                      <a:cubicBezTo>
                        <a:pt x="654" y="59"/>
                        <a:pt x="654" y="59"/>
                        <a:pt x="654" y="59"/>
                      </a:cubicBezTo>
                      <a:cubicBezTo>
                        <a:pt x="654" y="59"/>
                        <a:pt x="654" y="59"/>
                        <a:pt x="654" y="59"/>
                      </a:cubicBezTo>
                      <a:moveTo>
                        <a:pt x="661" y="49"/>
                      </a:moveTo>
                      <a:cubicBezTo>
                        <a:pt x="661" y="49"/>
                        <a:pt x="661" y="49"/>
                        <a:pt x="661" y="49"/>
                      </a:cubicBezTo>
                      <a:cubicBezTo>
                        <a:pt x="661" y="49"/>
                        <a:pt x="661" y="49"/>
                        <a:pt x="661" y="49"/>
                      </a:cubicBezTo>
                      <a:moveTo>
                        <a:pt x="661" y="20"/>
                      </a:moveTo>
                      <a:cubicBezTo>
                        <a:pt x="663" y="25"/>
                        <a:pt x="664" y="30"/>
                        <a:pt x="664" y="35"/>
                      </a:cubicBezTo>
                      <a:cubicBezTo>
                        <a:pt x="664" y="40"/>
                        <a:pt x="663" y="45"/>
                        <a:pt x="661" y="49"/>
                      </a:cubicBezTo>
                      <a:cubicBezTo>
                        <a:pt x="663" y="45"/>
                        <a:pt x="664" y="40"/>
                        <a:pt x="664" y="35"/>
                      </a:cubicBezTo>
                      <a:cubicBezTo>
                        <a:pt x="664" y="30"/>
                        <a:pt x="663" y="25"/>
                        <a:pt x="661" y="20"/>
                      </a:cubicBezTo>
                      <a:moveTo>
                        <a:pt x="660" y="20"/>
                      </a:moveTo>
                      <a:cubicBezTo>
                        <a:pt x="660" y="20"/>
                        <a:pt x="660" y="20"/>
                        <a:pt x="660" y="20"/>
                      </a:cubicBezTo>
                      <a:cubicBezTo>
                        <a:pt x="660" y="20"/>
                        <a:pt x="660" y="20"/>
                        <a:pt x="660" y="20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3" y="10"/>
                      </a:move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4" y="10"/>
                        <a:pt x="654" y="11"/>
                        <a:pt x="654" y="11"/>
                      </a:cubicBezTo>
                      <a:cubicBezTo>
                        <a:pt x="654" y="11"/>
                        <a:pt x="654" y="10"/>
                        <a:pt x="653" y="10"/>
                      </a:cubicBezTo>
                      <a:moveTo>
                        <a:pt x="543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5"/>
                        <a:pt x="15" y="70"/>
                        <a:pt x="35" y="70"/>
                      </a:cubicBezTo>
                      <a:cubicBezTo>
                        <a:pt x="543" y="70"/>
                        <a:pt x="543" y="70"/>
                        <a:pt x="543" y="70"/>
                      </a:cubicBezTo>
                      <a:cubicBezTo>
                        <a:pt x="578" y="35"/>
                        <a:pt x="578" y="35"/>
                        <a:pt x="578" y="35"/>
                      </a:cubicBezTo>
                      <a:cubicBezTo>
                        <a:pt x="543" y="0"/>
                        <a:pt x="543" y="0"/>
                        <a:pt x="543" y="0"/>
                      </a:cubicBezTo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6" name="Freeform 62">
                  <a:extLst>
                    <a:ext uri="{FF2B5EF4-FFF2-40B4-BE49-F238E27FC236}">
                      <a16:creationId xmlns:a16="http://schemas.microsoft.com/office/drawing/2014/main" id="{E8BCCFD3-9338-4928-970F-9F6590EA3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893260"/>
                  <a:ext cx="93242" cy="64633"/>
                </a:xfrm>
                <a:custGeom>
                  <a:avLst/>
                  <a:gdLst>
                    <a:gd name="T0" fmla="*/ 38 w 169"/>
                    <a:gd name="T1" fmla="*/ 0 h 116"/>
                    <a:gd name="T2" fmla="*/ 13 w 169"/>
                    <a:gd name="T3" fmla="*/ 10 h 116"/>
                    <a:gd name="T4" fmla="*/ 13 w 169"/>
                    <a:gd name="T5" fmla="*/ 60 h 116"/>
                    <a:gd name="T6" fmla="*/ 59 w 169"/>
                    <a:gd name="T7" fmla="*/ 106 h 116"/>
                    <a:gd name="T8" fmla="*/ 144 w 169"/>
                    <a:gd name="T9" fmla="*/ 106 h 116"/>
                    <a:gd name="T10" fmla="*/ 144 w 169"/>
                    <a:gd name="T11" fmla="*/ 106 h 116"/>
                    <a:gd name="T12" fmla="*/ 146 w 169"/>
                    <a:gd name="T13" fmla="*/ 106 h 116"/>
                    <a:gd name="T14" fmla="*/ 146 w 169"/>
                    <a:gd name="T15" fmla="*/ 106 h 116"/>
                    <a:gd name="T16" fmla="*/ 147 w 169"/>
                    <a:gd name="T17" fmla="*/ 106 h 116"/>
                    <a:gd name="T18" fmla="*/ 147 w 169"/>
                    <a:gd name="T19" fmla="*/ 106 h 116"/>
                    <a:gd name="T20" fmla="*/ 147 w 169"/>
                    <a:gd name="T21" fmla="*/ 106 h 116"/>
                    <a:gd name="T22" fmla="*/ 157 w 169"/>
                    <a:gd name="T23" fmla="*/ 108 h 116"/>
                    <a:gd name="T24" fmla="*/ 157 w 169"/>
                    <a:gd name="T25" fmla="*/ 108 h 116"/>
                    <a:gd name="T26" fmla="*/ 157 w 169"/>
                    <a:gd name="T27" fmla="*/ 108 h 116"/>
                    <a:gd name="T28" fmla="*/ 158 w 169"/>
                    <a:gd name="T29" fmla="*/ 108 h 116"/>
                    <a:gd name="T30" fmla="*/ 158 w 169"/>
                    <a:gd name="T31" fmla="*/ 108 h 116"/>
                    <a:gd name="T32" fmla="*/ 168 w 169"/>
                    <a:gd name="T33" fmla="*/ 115 h 116"/>
                    <a:gd name="T34" fmla="*/ 168 w 169"/>
                    <a:gd name="T35" fmla="*/ 115 h 116"/>
                    <a:gd name="T36" fmla="*/ 168 w 169"/>
                    <a:gd name="T37" fmla="*/ 115 h 116"/>
                    <a:gd name="T38" fmla="*/ 168 w 169"/>
                    <a:gd name="T39" fmla="*/ 115 h 116"/>
                    <a:gd name="T40" fmla="*/ 169 w 169"/>
                    <a:gd name="T41" fmla="*/ 115 h 116"/>
                    <a:gd name="T42" fmla="*/ 169 w 169"/>
                    <a:gd name="T43" fmla="*/ 115 h 116"/>
                    <a:gd name="T44" fmla="*/ 169 w 169"/>
                    <a:gd name="T45" fmla="*/ 115 h 116"/>
                    <a:gd name="T46" fmla="*/ 169 w 169"/>
                    <a:gd name="T47" fmla="*/ 116 h 116"/>
                    <a:gd name="T48" fmla="*/ 63 w 169"/>
                    <a:gd name="T49" fmla="*/ 10 h 116"/>
                    <a:gd name="T50" fmla="*/ 38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38" y="0"/>
                      </a:moveTo>
                      <a:cubicBezTo>
                        <a:pt x="29" y="0"/>
                        <a:pt x="20" y="3"/>
                        <a:pt x="13" y="10"/>
                      </a:cubicBezTo>
                      <a:cubicBezTo>
                        <a:pt x="0" y="24"/>
                        <a:pt x="0" y="46"/>
                        <a:pt x="13" y="60"/>
                      </a:cubicBezTo>
                      <a:cubicBezTo>
                        <a:pt x="59" y="106"/>
                        <a:pt x="59" y="106"/>
                        <a:pt x="59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5" y="106"/>
                        <a:pt x="146" y="106"/>
                        <a:pt x="146" y="106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6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50" y="106"/>
                        <a:pt x="154" y="107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61" y="110"/>
                        <a:pt x="165" y="112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6"/>
                        <a:pt x="169" y="116"/>
                        <a:pt x="169" y="116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57" y="3"/>
                        <a:pt x="48" y="0"/>
                        <a:pt x="38" y="0"/>
                      </a:cubicBezTo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7" name="Freeform 63">
                  <a:extLst>
                    <a:ext uri="{FF2B5EF4-FFF2-40B4-BE49-F238E27FC236}">
                      <a16:creationId xmlns:a16="http://schemas.microsoft.com/office/drawing/2014/main" id="{EDF5A473-488E-4822-B4DC-5D6711A48F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52338"/>
                  <a:ext cx="60657" cy="19188"/>
                </a:xfrm>
                <a:custGeom>
                  <a:avLst/>
                  <a:gdLst>
                    <a:gd name="T0" fmla="*/ 110 w 110"/>
                    <a:gd name="T1" fmla="*/ 9 h 35"/>
                    <a:gd name="T2" fmla="*/ 110 w 110"/>
                    <a:gd name="T3" fmla="*/ 10 h 35"/>
                    <a:gd name="T4" fmla="*/ 110 w 110"/>
                    <a:gd name="T5" fmla="*/ 10 h 35"/>
                    <a:gd name="T6" fmla="*/ 110 w 110"/>
                    <a:gd name="T7" fmla="*/ 9 h 35"/>
                    <a:gd name="T8" fmla="*/ 110 w 110"/>
                    <a:gd name="T9" fmla="*/ 9 h 35"/>
                    <a:gd name="T10" fmla="*/ 110 w 110"/>
                    <a:gd name="T11" fmla="*/ 9 h 35"/>
                    <a:gd name="T12" fmla="*/ 110 w 110"/>
                    <a:gd name="T13" fmla="*/ 9 h 35"/>
                    <a:gd name="T14" fmla="*/ 109 w 110"/>
                    <a:gd name="T15" fmla="*/ 9 h 35"/>
                    <a:gd name="T16" fmla="*/ 109 w 110"/>
                    <a:gd name="T17" fmla="*/ 9 h 35"/>
                    <a:gd name="T18" fmla="*/ 109 w 110"/>
                    <a:gd name="T19" fmla="*/ 9 h 35"/>
                    <a:gd name="T20" fmla="*/ 109 w 110"/>
                    <a:gd name="T21" fmla="*/ 9 h 35"/>
                    <a:gd name="T22" fmla="*/ 109 w 110"/>
                    <a:gd name="T23" fmla="*/ 9 h 35"/>
                    <a:gd name="T24" fmla="*/ 109 w 110"/>
                    <a:gd name="T25" fmla="*/ 9 h 35"/>
                    <a:gd name="T26" fmla="*/ 99 w 110"/>
                    <a:gd name="T27" fmla="*/ 2 h 35"/>
                    <a:gd name="T28" fmla="*/ 99 w 110"/>
                    <a:gd name="T29" fmla="*/ 2 h 35"/>
                    <a:gd name="T30" fmla="*/ 99 w 110"/>
                    <a:gd name="T31" fmla="*/ 2 h 35"/>
                    <a:gd name="T32" fmla="*/ 98 w 110"/>
                    <a:gd name="T33" fmla="*/ 2 h 35"/>
                    <a:gd name="T34" fmla="*/ 98 w 110"/>
                    <a:gd name="T35" fmla="*/ 2 h 35"/>
                    <a:gd name="T36" fmla="*/ 98 w 110"/>
                    <a:gd name="T37" fmla="*/ 2 h 35"/>
                    <a:gd name="T38" fmla="*/ 88 w 110"/>
                    <a:gd name="T39" fmla="*/ 0 h 35"/>
                    <a:gd name="T40" fmla="*/ 98 w 110"/>
                    <a:gd name="T41" fmla="*/ 2 h 35"/>
                    <a:gd name="T42" fmla="*/ 88 w 110"/>
                    <a:gd name="T43" fmla="*/ 0 h 35"/>
                    <a:gd name="T44" fmla="*/ 88 w 110"/>
                    <a:gd name="T45" fmla="*/ 0 h 35"/>
                    <a:gd name="T46" fmla="*/ 88 w 110"/>
                    <a:gd name="T47" fmla="*/ 0 h 35"/>
                    <a:gd name="T48" fmla="*/ 88 w 110"/>
                    <a:gd name="T49" fmla="*/ 0 h 35"/>
                    <a:gd name="T50" fmla="*/ 87 w 110"/>
                    <a:gd name="T51" fmla="*/ 0 h 35"/>
                    <a:gd name="T52" fmla="*/ 87 w 110"/>
                    <a:gd name="T53" fmla="*/ 0 h 35"/>
                    <a:gd name="T54" fmla="*/ 87 w 110"/>
                    <a:gd name="T55" fmla="*/ 0 h 35"/>
                    <a:gd name="T56" fmla="*/ 85 w 110"/>
                    <a:gd name="T57" fmla="*/ 0 h 35"/>
                    <a:gd name="T58" fmla="*/ 0 w 110"/>
                    <a:gd name="T59" fmla="*/ 0 h 35"/>
                    <a:gd name="T60" fmla="*/ 35 w 110"/>
                    <a:gd name="T61" fmla="*/ 35 h 35"/>
                    <a:gd name="T62" fmla="*/ 60 w 110"/>
                    <a:gd name="T63" fmla="*/ 10 h 35"/>
                    <a:gd name="T64" fmla="*/ 8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110" y="9"/>
                      </a:move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9"/>
                      </a:cubicBezTo>
                      <a:moveTo>
                        <a:pt x="110" y="9"/>
                      </a:move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2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moveTo>
                        <a:pt x="88" y="0"/>
                      </a:moveTo>
                      <a:cubicBezTo>
                        <a:pt x="91" y="0"/>
                        <a:pt x="95" y="1"/>
                        <a:pt x="98" y="2"/>
                      </a:cubicBezTo>
                      <a:cubicBezTo>
                        <a:pt x="95" y="1"/>
                        <a:pt x="91" y="0"/>
                        <a:pt x="88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7" y="3"/>
                        <a:pt x="76" y="0"/>
                        <a:pt x="85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8" name="Freeform 64">
                  <a:extLst>
                    <a:ext uri="{FF2B5EF4-FFF2-40B4-BE49-F238E27FC236}">
                      <a16:creationId xmlns:a16="http://schemas.microsoft.com/office/drawing/2014/main" id="{AEA34C48-C4F7-40F3-B4B3-CB6260CFD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985664"/>
                  <a:ext cx="93242" cy="64633"/>
                </a:xfrm>
                <a:custGeom>
                  <a:avLst/>
                  <a:gdLst>
                    <a:gd name="T0" fmla="*/ 169 w 169"/>
                    <a:gd name="T1" fmla="*/ 0 h 116"/>
                    <a:gd name="T2" fmla="*/ 169 w 169"/>
                    <a:gd name="T3" fmla="*/ 0 h 116"/>
                    <a:gd name="T4" fmla="*/ 169 w 169"/>
                    <a:gd name="T5" fmla="*/ 0 h 116"/>
                    <a:gd name="T6" fmla="*/ 169 w 169"/>
                    <a:gd name="T7" fmla="*/ 0 h 116"/>
                    <a:gd name="T8" fmla="*/ 169 w 169"/>
                    <a:gd name="T9" fmla="*/ 0 h 116"/>
                    <a:gd name="T10" fmla="*/ 169 w 169"/>
                    <a:gd name="T11" fmla="*/ 0 h 116"/>
                    <a:gd name="T12" fmla="*/ 169 w 169"/>
                    <a:gd name="T13" fmla="*/ 1 h 116"/>
                    <a:gd name="T14" fmla="*/ 169 w 169"/>
                    <a:gd name="T15" fmla="*/ 1 h 116"/>
                    <a:gd name="T16" fmla="*/ 158 w 169"/>
                    <a:gd name="T17" fmla="*/ 8 h 116"/>
                    <a:gd name="T18" fmla="*/ 158 w 169"/>
                    <a:gd name="T19" fmla="*/ 8 h 116"/>
                    <a:gd name="T20" fmla="*/ 157 w 169"/>
                    <a:gd name="T21" fmla="*/ 8 h 116"/>
                    <a:gd name="T22" fmla="*/ 157 w 169"/>
                    <a:gd name="T23" fmla="*/ 8 h 116"/>
                    <a:gd name="T24" fmla="*/ 157 w 169"/>
                    <a:gd name="T25" fmla="*/ 8 h 116"/>
                    <a:gd name="T26" fmla="*/ 147 w 169"/>
                    <a:gd name="T27" fmla="*/ 10 h 116"/>
                    <a:gd name="T28" fmla="*/ 147 w 169"/>
                    <a:gd name="T29" fmla="*/ 10 h 116"/>
                    <a:gd name="T30" fmla="*/ 147 w 169"/>
                    <a:gd name="T31" fmla="*/ 10 h 116"/>
                    <a:gd name="T32" fmla="*/ 146 w 169"/>
                    <a:gd name="T33" fmla="*/ 10 h 116"/>
                    <a:gd name="T34" fmla="*/ 146 w 169"/>
                    <a:gd name="T35" fmla="*/ 10 h 116"/>
                    <a:gd name="T36" fmla="*/ 144 w 169"/>
                    <a:gd name="T37" fmla="*/ 10 h 116"/>
                    <a:gd name="T38" fmla="*/ 144 w 169"/>
                    <a:gd name="T39" fmla="*/ 10 h 116"/>
                    <a:gd name="T40" fmla="*/ 59 w 169"/>
                    <a:gd name="T41" fmla="*/ 10 h 116"/>
                    <a:gd name="T42" fmla="*/ 13 w 169"/>
                    <a:gd name="T43" fmla="*/ 56 h 116"/>
                    <a:gd name="T44" fmla="*/ 13 w 169"/>
                    <a:gd name="T45" fmla="*/ 106 h 116"/>
                    <a:gd name="T46" fmla="*/ 38 w 169"/>
                    <a:gd name="T47" fmla="*/ 116 h 116"/>
                    <a:gd name="T48" fmla="*/ 63 w 169"/>
                    <a:gd name="T49" fmla="*/ 106 h 116"/>
                    <a:gd name="T50" fmla="*/ 169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169" y="0"/>
                      </a:move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1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5" y="4"/>
                        <a:pt x="162" y="6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4" y="9"/>
                        <a:pt x="150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6" y="10"/>
                        <a:pt x="146" y="10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6" y="10"/>
                        <a:pt x="145" y="10"/>
                        <a:pt x="144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0" y="70"/>
                        <a:pt x="0" y="92"/>
                        <a:pt x="13" y="106"/>
                      </a:cubicBezTo>
                      <a:cubicBezTo>
                        <a:pt x="20" y="113"/>
                        <a:pt x="29" y="116"/>
                        <a:pt x="38" y="116"/>
                      </a:cubicBezTo>
                      <a:cubicBezTo>
                        <a:pt x="48" y="116"/>
                        <a:pt x="57" y="113"/>
                        <a:pt x="63" y="106"/>
                      </a:cubicBezTo>
                      <a:cubicBezTo>
                        <a:pt x="169" y="0"/>
                        <a:pt x="169" y="0"/>
                        <a:pt x="169" y="0"/>
                      </a:cubicBezTo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9" name="Freeform 65">
                  <a:extLst>
                    <a:ext uri="{FF2B5EF4-FFF2-40B4-BE49-F238E27FC236}">
                      <a16:creationId xmlns:a16="http://schemas.microsoft.com/office/drawing/2014/main" id="{560CE54C-2342-46DA-91FA-B59E02813E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71526"/>
                  <a:ext cx="60657" cy="19693"/>
                </a:xfrm>
                <a:custGeom>
                  <a:avLst/>
                  <a:gdLst>
                    <a:gd name="T0" fmla="*/ 87 w 110"/>
                    <a:gd name="T1" fmla="*/ 35 h 35"/>
                    <a:gd name="T2" fmla="*/ 87 w 110"/>
                    <a:gd name="T3" fmla="*/ 35 h 35"/>
                    <a:gd name="T4" fmla="*/ 87 w 110"/>
                    <a:gd name="T5" fmla="*/ 35 h 35"/>
                    <a:gd name="T6" fmla="*/ 88 w 110"/>
                    <a:gd name="T7" fmla="*/ 35 h 35"/>
                    <a:gd name="T8" fmla="*/ 88 w 110"/>
                    <a:gd name="T9" fmla="*/ 35 h 35"/>
                    <a:gd name="T10" fmla="*/ 88 w 110"/>
                    <a:gd name="T11" fmla="*/ 35 h 35"/>
                    <a:gd name="T12" fmla="*/ 98 w 110"/>
                    <a:gd name="T13" fmla="*/ 33 h 35"/>
                    <a:gd name="T14" fmla="*/ 88 w 110"/>
                    <a:gd name="T15" fmla="*/ 35 h 35"/>
                    <a:gd name="T16" fmla="*/ 98 w 110"/>
                    <a:gd name="T17" fmla="*/ 33 h 35"/>
                    <a:gd name="T18" fmla="*/ 98 w 110"/>
                    <a:gd name="T19" fmla="*/ 33 h 35"/>
                    <a:gd name="T20" fmla="*/ 98 w 110"/>
                    <a:gd name="T21" fmla="*/ 33 h 35"/>
                    <a:gd name="T22" fmla="*/ 98 w 110"/>
                    <a:gd name="T23" fmla="*/ 33 h 35"/>
                    <a:gd name="T24" fmla="*/ 99 w 110"/>
                    <a:gd name="T25" fmla="*/ 33 h 35"/>
                    <a:gd name="T26" fmla="*/ 99 w 110"/>
                    <a:gd name="T27" fmla="*/ 33 h 35"/>
                    <a:gd name="T28" fmla="*/ 99 w 110"/>
                    <a:gd name="T29" fmla="*/ 33 h 35"/>
                    <a:gd name="T30" fmla="*/ 110 w 110"/>
                    <a:gd name="T31" fmla="*/ 26 h 35"/>
                    <a:gd name="T32" fmla="*/ 110 w 110"/>
                    <a:gd name="T33" fmla="*/ 26 h 35"/>
                    <a:gd name="T34" fmla="*/ 110 w 110"/>
                    <a:gd name="T35" fmla="*/ 26 h 35"/>
                    <a:gd name="T36" fmla="*/ 110 w 110"/>
                    <a:gd name="T37" fmla="*/ 25 h 35"/>
                    <a:gd name="T38" fmla="*/ 110 w 110"/>
                    <a:gd name="T39" fmla="*/ 25 h 35"/>
                    <a:gd name="T40" fmla="*/ 110 w 110"/>
                    <a:gd name="T41" fmla="*/ 25 h 35"/>
                    <a:gd name="T42" fmla="*/ 110 w 110"/>
                    <a:gd name="T43" fmla="*/ 25 h 35"/>
                    <a:gd name="T44" fmla="*/ 110 w 110"/>
                    <a:gd name="T45" fmla="*/ 25 h 35"/>
                    <a:gd name="T46" fmla="*/ 110 w 110"/>
                    <a:gd name="T47" fmla="*/ 25 h 35"/>
                    <a:gd name="T48" fmla="*/ 110 w 110"/>
                    <a:gd name="T49" fmla="*/ 25 h 35"/>
                    <a:gd name="T50" fmla="*/ 110 w 110"/>
                    <a:gd name="T51" fmla="*/ 25 h 35"/>
                    <a:gd name="T52" fmla="*/ 110 w 110"/>
                    <a:gd name="T53" fmla="*/ 25 h 35"/>
                    <a:gd name="T54" fmla="*/ 110 w 110"/>
                    <a:gd name="T55" fmla="*/ 25 h 35"/>
                    <a:gd name="T56" fmla="*/ 35 w 110"/>
                    <a:gd name="T57" fmla="*/ 0 h 35"/>
                    <a:gd name="T58" fmla="*/ 0 w 110"/>
                    <a:gd name="T59" fmla="*/ 35 h 35"/>
                    <a:gd name="T60" fmla="*/ 85 w 110"/>
                    <a:gd name="T61" fmla="*/ 35 h 35"/>
                    <a:gd name="T62" fmla="*/ 60 w 110"/>
                    <a:gd name="T63" fmla="*/ 25 h 35"/>
                    <a:gd name="T64" fmla="*/ 3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87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moveTo>
                        <a:pt x="88" y="35"/>
                      </a:moveTo>
                      <a:cubicBezTo>
                        <a:pt x="88" y="35"/>
                        <a:pt x="88" y="35"/>
                        <a:pt x="88" y="35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moveTo>
                        <a:pt x="98" y="33"/>
                      </a:moveTo>
                      <a:cubicBezTo>
                        <a:pt x="95" y="34"/>
                        <a:pt x="91" y="35"/>
                        <a:pt x="88" y="35"/>
                      </a:cubicBezTo>
                      <a:cubicBezTo>
                        <a:pt x="91" y="35"/>
                        <a:pt x="95" y="34"/>
                        <a:pt x="98" y="33"/>
                      </a:cubicBezTo>
                      <a:moveTo>
                        <a:pt x="98" y="33"/>
                      </a:move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moveTo>
                        <a:pt x="99" y="33"/>
                      </a:move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moveTo>
                        <a:pt x="110" y="26"/>
                      </a:move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35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76" y="35"/>
                        <a:pt x="67" y="32"/>
                        <a:pt x="60" y="25"/>
                      </a:cubicBezTo>
                      <a:cubicBezTo>
                        <a:pt x="35" y="0"/>
                        <a:pt x="35" y="0"/>
                        <a:pt x="35" y="0"/>
                      </a:cubicBezTo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300" name="Freeform 66">
                  <a:extLst>
                    <a:ext uri="{FF2B5EF4-FFF2-40B4-BE49-F238E27FC236}">
                      <a16:creationId xmlns:a16="http://schemas.microsoft.com/office/drawing/2014/main" id="{8B1E166F-6811-435E-815A-AD97837D1F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6323" y="2952338"/>
                  <a:ext cx="18548" cy="38880"/>
                </a:xfrm>
                <a:custGeom>
                  <a:avLst/>
                  <a:gdLst>
                    <a:gd name="T0" fmla="*/ 0 w 33"/>
                    <a:gd name="T1" fmla="*/ 70 h 70"/>
                    <a:gd name="T2" fmla="*/ 0 w 33"/>
                    <a:gd name="T3" fmla="*/ 70 h 70"/>
                    <a:gd name="T4" fmla="*/ 3 w 33"/>
                    <a:gd name="T5" fmla="*/ 70 h 70"/>
                    <a:gd name="T6" fmla="*/ 3 w 33"/>
                    <a:gd name="T7" fmla="*/ 70 h 70"/>
                    <a:gd name="T8" fmla="*/ 3 w 33"/>
                    <a:gd name="T9" fmla="*/ 70 h 70"/>
                    <a:gd name="T10" fmla="*/ 13 w 33"/>
                    <a:gd name="T11" fmla="*/ 68 h 70"/>
                    <a:gd name="T12" fmla="*/ 13 w 33"/>
                    <a:gd name="T13" fmla="*/ 68 h 70"/>
                    <a:gd name="T14" fmla="*/ 13 w 33"/>
                    <a:gd name="T15" fmla="*/ 68 h 70"/>
                    <a:gd name="T16" fmla="*/ 25 w 33"/>
                    <a:gd name="T17" fmla="*/ 61 h 70"/>
                    <a:gd name="T18" fmla="*/ 25 w 33"/>
                    <a:gd name="T19" fmla="*/ 61 h 70"/>
                    <a:gd name="T20" fmla="*/ 25 w 33"/>
                    <a:gd name="T21" fmla="*/ 61 h 70"/>
                    <a:gd name="T22" fmla="*/ 25 w 33"/>
                    <a:gd name="T23" fmla="*/ 60 h 70"/>
                    <a:gd name="T24" fmla="*/ 25 w 33"/>
                    <a:gd name="T25" fmla="*/ 60 h 70"/>
                    <a:gd name="T26" fmla="*/ 25 w 33"/>
                    <a:gd name="T27" fmla="*/ 60 h 70"/>
                    <a:gd name="T28" fmla="*/ 26 w 33"/>
                    <a:gd name="T29" fmla="*/ 60 h 70"/>
                    <a:gd name="T30" fmla="*/ 26 w 33"/>
                    <a:gd name="T31" fmla="*/ 60 h 70"/>
                    <a:gd name="T32" fmla="*/ 26 w 33"/>
                    <a:gd name="T33" fmla="*/ 60 h 70"/>
                    <a:gd name="T34" fmla="*/ 26 w 33"/>
                    <a:gd name="T35" fmla="*/ 59 h 70"/>
                    <a:gd name="T36" fmla="*/ 26 w 33"/>
                    <a:gd name="T37" fmla="*/ 59 h 70"/>
                    <a:gd name="T38" fmla="*/ 26 w 33"/>
                    <a:gd name="T39" fmla="*/ 59 h 70"/>
                    <a:gd name="T40" fmla="*/ 33 w 33"/>
                    <a:gd name="T41" fmla="*/ 49 h 70"/>
                    <a:gd name="T42" fmla="*/ 33 w 33"/>
                    <a:gd name="T43" fmla="*/ 49 h 70"/>
                    <a:gd name="T44" fmla="*/ 33 w 33"/>
                    <a:gd name="T45" fmla="*/ 20 h 70"/>
                    <a:gd name="T46" fmla="*/ 26 w 33"/>
                    <a:gd name="T47" fmla="*/ 11 h 70"/>
                    <a:gd name="T48" fmla="*/ 26 w 33"/>
                    <a:gd name="T49" fmla="*/ 11 h 70"/>
                    <a:gd name="T50" fmla="*/ 26 w 33"/>
                    <a:gd name="T51" fmla="*/ 11 h 70"/>
                    <a:gd name="T52" fmla="*/ 26 w 33"/>
                    <a:gd name="T53" fmla="*/ 11 h 70"/>
                    <a:gd name="T54" fmla="*/ 26 w 33"/>
                    <a:gd name="T55" fmla="*/ 11 h 70"/>
                    <a:gd name="T56" fmla="*/ 25 w 33"/>
                    <a:gd name="T57" fmla="*/ 9 h 70"/>
                    <a:gd name="T58" fmla="*/ 24 w 33"/>
                    <a:gd name="T59" fmla="*/ 9 h 70"/>
                    <a:gd name="T60" fmla="*/ 24 w 33"/>
                    <a:gd name="T61" fmla="*/ 9 h 70"/>
                    <a:gd name="T62" fmla="*/ 24 w 33"/>
                    <a:gd name="T63" fmla="*/ 9 h 70"/>
                    <a:gd name="T64" fmla="*/ 14 w 33"/>
                    <a:gd name="T65" fmla="*/ 2 h 70"/>
                    <a:gd name="T66" fmla="*/ 14 w 33"/>
                    <a:gd name="T67" fmla="*/ 2 h 70"/>
                    <a:gd name="T68" fmla="*/ 14 w 33"/>
                    <a:gd name="T69" fmla="*/ 2 h 70"/>
                    <a:gd name="T70" fmla="*/ 13 w 33"/>
                    <a:gd name="T71" fmla="*/ 2 h 70"/>
                    <a:gd name="T72" fmla="*/ 13 w 33"/>
                    <a:gd name="T73" fmla="*/ 2 h 70"/>
                    <a:gd name="T74" fmla="*/ 3 w 33"/>
                    <a:gd name="T75" fmla="*/ 0 h 70"/>
                    <a:gd name="T76" fmla="*/ 2 w 33"/>
                    <a:gd name="T77" fmla="*/ 0 h 70"/>
                    <a:gd name="T78" fmla="*/ 2 w 33"/>
                    <a:gd name="T79" fmla="*/ 0 h 70"/>
                    <a:gd name="T80" fmla="*/ 0 w 33"/>
                    <a:gd name="T81" fmla="*/ 0 h 70"/>
                    <a:gd name="T82" fmla="*/ 2 w 33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" h="70">
                      <a:moveTo>
                        <a:pt x="2" y="70"/>
                      </a:moveTo>
                      <a:cubicBezTo>
                        <a:pt x="2" y="70"/>
                        <a:pt x="1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1" y="70"/>
                        <a:pt x="2" y="70"/>
                        <a:pt x="2" y="70"/>
                      </a:cubicBezTo>
                      <a:moveTo>
                        <a:pt x="3" y="70"/>
                      </a:moveTo>
                      <a:cubicBezTo>
                        <a:pt x="3" y="70"/>
                        <a:pt x="2" y="70"/>
                        <a:pt x="2" y="70"/>
                      </a:cubicBezTo>
                      <a:cubicBezTo>
                        <a:pt x="2" y="70"/>
                        <a:pt x="3" y="70"/>
                        <a:pt x="3" y="70"/>
                      </a:cubicBezTo>
                      <a:moveTo>
                        <a:pt x="3" y="70"/>
                      </a:move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3" y="70"/>
                        <a:pt x="3" y="70"/>
                      </a:cubicBezTo>
                      <a:moveTo>
                        <a:pt x="13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moveTo>
                        <a:pt x="14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4" y="68"/>
                      </a:cubicBezTo>
                      <a:moveTo>
                        <a:pt x="25" y="61"/>
                      </a:moveTo>
                      <a:cubicBezTo>
                        <a:pt x="22" y="64"/>
                        <a:pt x="18" y="66"/>
                        <a:pt x="14" y="68"/>
                      </a:cubicBezTo>
                      <a:cubicBezTo>
                        <a:pt x="18" y="66"/>
                        <a:pt x="21" y="64"/>
                        <a:pt x="25" y="61"/>
                      </a:cubicBezTo>
                      <a:moveTo>
                        <a:pt x="25" y="60"/>
                      </a:moveTo>
                      <a:cubicBezTo>
                        <a:pt x="25" y="60"/>
                        <a:pt x="25" y="61"/>
                        <a:pt x="25" y="61"/>
                      </a:cubicBezTo>
                      <a:cubicBezTo>
                        <a:pt x="25" y="61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59"/>
                      </a:moveTo>
                      <a:cubicBezTo>
                        <a:pt x="26" y="59"/>
                        <a:pt x="26" y="59"/>
                        <a:pt x="26" y="60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moveTo>
                        <a:pt x="33" y="49"/>
                      </a:moveTo>
                      <a:cubicBezTo>
                        <a:pt x="31" y="53"/>
                        <a:pt x="29" y="56"/>
                        <a:pt x="26" y="59"/>
                      </a:cubicBezTo>
                      <a:cubicBezTo>
                        <a:pt x="29" y="56"/>
                        <a:pt x="31" y="53"/>
                        <a:pt x="33" y="49"/>
                      </a:cubicBezTo>
                      <a:moveTo>
                        <a:pt x="33" y="49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moveTo>
                        <a:pt x="32" y="20"/>
                      </a:move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20"/>
                        <a:pt x="33" y="20"/>
                        <a:pt x="32" y="20"/>
                      </a:cubicBezTo>
                      <a:moveTo>
                        <a:pt x="26" y="11"/>
                      </a:moveTo>
                      <a:cubicBezTo>
                        <a:pt x="29" y="14"/>
                        <a:pt x="31" y="17"/>
                        <a:pt x="32" y="20"/>
                      </a:cubicBezTo>
                      <a:cubicBezTo>
                        <a:pt x="31" y="17"/>
                        <a:pt x="29" y="14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5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moveTo>
                        <a:pt x="24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moveTo>
                        <a:pt x="14" y="2"/>
                      </a:moveTo>
                      <a:cubicBezTo>
                        <a:pt x="18" y="4"/>
                        <a:pt x="21" y="6"/>
                        <a:pt x="24" y="9"/>
                      </a:cubicBezTo>
                      <a:cubicBezTo>
                        <a:pt x="21" y="6"/>
                        <a:pt x="17" y="4"/>
                        <a:pt x="14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008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301" name="Freeform 67">
                  <a:extLst>
                    <a:ext uri="{FF2B5EF4-FFF2-40B4-BE49-F238E27FC236}">
                      <a16:creationId xmlns:a16="http://schemas.microsoft.com/office/drawing/2014/main" id="{3F3F7E9E-1596-4F53-A8AC-6E7779DF8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9503" y="2952338"/>
                  <a:ext cx="47624" cy="38880"/>
                </a:xfrm>
                <a:custGeom>
                  <a:avLst/>
                  <a:gdLst>
                    <a:gd name="T0" fmla="*/ 50 w 86"/>
                    <a:gd name="T1" fmla="*/ 0 h 70"/>
                    <a:gd name="T2" fmla="*/ 0 w 86"/>
                    <a:gd name="T3" fmla="*/ 35 h 70"/>
                    <a:gd name="T4" fmla="*/ 50 w 86"/>
                    <a:gd name="T5" fmla="*/ 70 h 70"/>
                    <a:gd name="T6" fmla="*/ 52 w 86"/>
                    <a:gd name="T7" fmla="*/ 70 h 70"/>
                    <a:gd name="T8" fmla="*/ 53 w 86"/>
                    <a:gd name="T9" fmla="*/ 70 h 70"/>
                    <a:gd name="T10" fmla="*/ 53 w 86"/>
                    <a:gd name="T11" fmla="*/ 70 h 70"/>
                    <a:gd name="T12" fmla="*/ 63 w 86"/>
                    <a:gd name="T13" fmla="*/ 68 h 70"/>
                    <a:gd name="T14" fmla="*/ 64 w 86"/>
                    <a:gd name="T15" fmla="*/ 68 h 70"/>
                    <a:gd name="T16" fmla="*/ 75 w 86"/>
                    <a:gd name="T17" fmla="*/ 61 h 70"/>
                    <a:gd name="T18" fmla="*/ 75 w 86"/>
                    <a:gd name="T19" fmla="*/ 60 h 70"/>
                    <a:gd name="T20" fmla="*/ 75 w 86"/>
                    <a:gd name="T21" fmla="*/ 60 h 70"/>
                    <a:gd name="T22" fmla="*/ 75 w 86"/>
                    <a:gd name="T23" fmla="*/ 60 h 70"/>
                    <a:gd name="T24" fmla="*/ 75 w 86"/>
                    <a:gd name="T25" fmla="*/ 60 h 70"/>
                    <a:gd name="T26" fmla="*/ 76 w 86"/>
                    <a:gd name="T27" fmla="*/ 60 h 70"/>
                    <a:gd name="T28" fmla="*/ 76 w 86"/>
                    <a:gd name="T29" fmla="*/ 60 h 70"/>
                    <a:gd name="T30" fmla="*/ 76 w 86"/>
                    <a:gd name="T31" fmla="*/ 59 h 70"/>
                    <a:gd name="T32" fmla="*/ 83 w 86"/>
                    <a:gd name="T33" fmla="*/ 49 h 70"/>
                    <a:gd name="T34" fmla="*/ 83 w 86"/>
                    <a:gd name="T35" fmla="*/ 49 h 70"/>
                    <a:gd name="T36" fmla="*/ 83 w 86"/>
                    <a:gd name="T37" fmla="*/ 20 h 70"/>
                    <a:gd name="T38" fmla="*/ 82 w 86"/>
                    <a:gd name="T39" fmla="*/ 20 h 70"/>
                    <a:gd name="T40" fmla="*/ 76 w 86"/>
                    <a:gd name="T41" fmla="*/ 11 h 70"/>
                    <a:gd name="T42" fmla="*/ 76 w 86"/>
                    <a:gd name="T43" fmla="*/ 11 h 70"/>
                    <a:gd name="T44" fmla="*/ 75 w 86"/>
                    <a:gd name="T45" fmla="*/ 10 h 70"/>
                    <a:gd name="T46" fmla="*/ 75 w 86"/>
                    <a:gd name="T47" fmla="*/ 9 h 70"/>
                    <a:gd name="T48" fmla="*/ 75 w 86"/>
                    <a:gd name="T49" fmla="*/ 9 h 70"/>
                    <a:gd name="T50" fmla="*/ 74 w 86"/>
                    <a:gd name="T51" fmla="*/ 9 h 70"/>
                    <a:gd name="T52" fmla="*/ 74 w 86"/>
                    <a:gd name="T53" fmla="*/ 9 h 70"/>
                    <a:gd name="T54" fmla="*/ 64 w 86"/>
                    <a:gd name="T55" fmla="*/ 2 h 70"/>
                    <a:gd name="T56" fmla="*/ 63 w 86"/>
                    <a:gd name="T57" fmla="*/ 2 h 70"/>
                    <a:gd name="T58" fmla="*/ 53 w 86"/>
                    <a:gd name="T59" fmla="*/ 0 h 70"/>
                    <a:gd name="T60" fmla="*/ 53 w 86"/>
                    <a:gd name="T61" fmla="*/ 0 h 70"/>
                    <a:gd name="T62" fmla="*/ 52 w 86"/>
                    <a:gd name="T6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70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32" y="3"/>
                        <a:pt x="25" y="1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32" y="67"/>
                        <a:pt x="41" y="70"/>
                        <a:pt x="50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0"/>
                        <a:pt x="52" y="70"/>
                        <a:pt x="52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6" y="70"/>
                        <a:pt x="60" y="69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68" y="66"/>
                        <a:pt x="72" y="64"/>
                        <a:pt x="75" y="61"/>
                      </a:cubicBezTo>
                      <a:cubicBezTo>
                        <a:pt x="75" y="61"/>
                        <a:pt x="75" y="61"/>
                        <a:pt x="75" y="61"/>
                      </a:cubicBezTo>
                      <a:cubicBezTo>
                        <a:pt x="75" y="61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9" y="56"/>
                        <a:pt x="81" y="53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5" y="45"/>
                        <a:pt x="86" y="40"/>
                        <a:pt x="86" y="35"/>
                      </a:cubicBezTo>
                      <a:cubicBezTo>
                        <a:pt x="86" y="30"/>
                        <a:pt x="85" y="25"/>
                        <a:pt x="83" y="20"/>
                      </a:cubicBezTo>
                      <a:cubicBezTo>
                        <a:pt x="83" y="20"/>
                        <a:pt x="83" y="20"/>
                        <a:pt x="82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17"/>
                        <a:pt x="79" y="14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1" y="6"/>
                        <a:pt x="68" y="4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0" y="1"/>
                        <a:pt x="56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0" y="0"/>
                      </a:cubicBezTo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8150024F-D14C-4FEE-AF69-1DBA38DF899B}"/>
                  </a:ext>
                </a:extLst>
              </p:cNvPr>
              <p:cNvGrpSpPr/>
              <p:nvPr/>
            </p:nvGrpSpPr>
            <p:grpSpPr>
              <a:xfrm rot="10800000">
                <a:off x="1623739" y="3030352"/>
                <a:ext cx="161018" cy="157037"/>
                <a:chOff x="1516109" y="2893260"/>
                <a:chExt cx="161018" cy="157037"/>
              </a:xfrm>
            </p:grpSpPr>
            <p:sp>
              <p:nvSpPr>
                <p:cNvPr id="288" name="Freeform 61">
                  <a:extLst>
                    <a:ext uri="{FF2B5EF4-FFF2-40B4-BE49-F238E27FC236}">
                      <a16:creationId xmlns:a16="http://schemas.microsoft.com/office/drawing/2014/main" id="{0DF8DFA0-14F8-46C8-8C5A-A5202F6F48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6109" y="2945499"/>
                  <a:ext cx="160265" cy="45719"/>
                </a:xfrm>
                <a:custGeom>
                  <a:avLst/>
                  <a:gdLst>
                    <a:gd name="T0" fmla="*/ 654 w 664"/>
                    <a:gd name="T1" fmla="*/ 60 h 70"/>
                    <a:gd name="T2" fmla="*/ 653 w 664"/>
                    <a:gd name="T3" fmla="*/ 60 h 70"/>
                    <a:gd name="T4" fmla="*/ 653 w 664"/>
                    <a:gd name="T5" fmla="*/ 60 h 70"/>
                    <a:gd name="T6" fmla="*/ 654 w 664"/>
                    <a:gd name="T7" fmla="*/ 60 h 70"/>
                    <a:gd name="T8" fmla="*/ 654 w 664"/>
                    <a:gd name="T9" fmla="*/ 60 h 70"/>
                    <a:gd name="T10" fmla="*/ 654 w 664"/>
                    <a:gd name="T11" fmla="*/ 60 h 70"/>
                    <a:gd name="T12" fmla="*/ 654 w 664"/>
                    <a:gd name="T13" fmla="*/ 60 h 70"/>
                    <a:gd name="T14" fmla="*/ 654 w 664"/>
                    <a:gd name="T15" fmla="*/ 60 h 70"/>
                    <a:gd name="T16" fmla="*/ 654 w 664"/>
                    <a:gd name="T17" fmla="*/ 60 h 70"/>
                    <a:gd name="T18" fmla="*/ 654 w 664"/>
                    <a:gd name="T19" fmla="*/ 60 h 70"/>
                    <a:gd name="T20" fmla="*/ 654 w 664"/>
                    <a:gd name="T21" fmla="*/ 59 h 70"/>
                    <a:gd name="T22" fmla="*/ 654 w 664"/>
                    <a:gd name="T23" fmla="*/ 59 h 70"/>
                    <a:gd name="T24" fmla="*/ 654 w 664"/>
                    <a:gd name="T25" fmla="*/ 59 h 70"/>
                    <a:gd name="T26" fmla="*/ 661 w 664"/>
                    <a:gd name="T27" fmla="*/ 49 h 70"/>
                    <a:gd name="T28" fmla="*/ 661 w 664"/>
                    <a:gd name="T29" fmla="*/ 49 h 70"/>
                    <a:gd name="T30" fmla="*/ 661 w 664"/>
                    <a:gd name="T31" fmla="*/ 49 h 70"/>
                    <a:gd name="T32" fmla="*/ 661 w 664"/>
                    <a:gd name="T33" fmla="*/ 20 h 70"/>
                    <a:gd name="T34" fmla="*/ 664 w 664"/>
                    <a:gd name="T35" fmla="*/ 35 h 70"/>
                    <a:gd name="T36" fmla="*/ 661 w 664"/>
                    <a:gd name="T37" fmla="*/ 49 h 70"/>
                    <a:gd name="T38" fmla="*/ 664 w 664"/>
                    <a:gd name="T39" fmla="*/ 35 h 70"/>
                    <a:gd name="T40" fmla="*/ 661 w 664"/>
                    <a:gd name="T41" fmla="*/ 20 h 70"/>
                    <a:gd name="T42" fmla="*/ 660 w 664"/>
                    <a:gd name="T43" fmla="*/ 20 h 70"/>
                    <a:gd name="T44" fmla="*/ 660 w 664"/>
                    <a:gd name="T45" fmla="*/ 20 h 70"/>
                    <a:gd name="T46" fmla="*/ 660 w 664"/>
                    <a:gd name="T47" fmla="*/ 20 h 70"/>
                    <a:gd name="T48" fmla="*/ 654 w 664"/>
                    <a:gd name="T49" fmla="*/ 11 h 70"/>
                    <a:gd name="T50" fmla="*/ 654 w 664"/>
                    <a:gd name="T51" fmla="*/ 11 h 70"/>
                    <a:gd name="T52" fmla="*/ 654 w 664"/>
                    <a:gd name="T53" fmla="*/ 11 h 70"/>
                    <a:gd name="T54" fmla="*/ 654 w 664"/>
                    <a:gd name="T55" fmla="*/ 11 h 70"/>
                    <a:gd name="T56" fmla="*/ 654 w 664"/>
                    <a:gd name="T57" fmla="*/ 11 h 70"/>
                    <a:gd name="T58" fmla="*/ 654 w 664"/>
                    <a:gd name="T59" fmla="*/ 11 h 70"/>
                    <a:gd name="T60" fmla="*/ 653 w 664"/>
                    <a:gd name="T61" fmla="*/ 10 h 70"/>
                    <a:gd name="T62" fmla="*/ 653 w 664"/>
                    <a:gd name="T63" fmla="*/ 10 h 70"/>
                    <a:gd name="T64" fmla="*/ 653 w 664"/>
                    <a:gd name="T65" fmla="*/ 10 h 70"/>
                    <a:gd name="T66" fmla="*/ 654 w 664"/>
                    <a:gd name="T67" fmla="*/ 11 h 70"/>
                    <a:gd name="T68" fmla="*/ 653 w 664"/>
                    <a:gd name="T69" fmla="*/ 10 h 70"/>
                    <a:gd name="T70" fmla="*/ 543 w 664"/>
                    <a:gd name="T71" fmla="*/ 0 h 70"/>
                    <a:gd name="T72" fmla="*/ 35 w 664"/>
                    <a:gd name="T73" fmla="*/ 0 h 70"/>
                    <a:gd name="T74" fmla="*/ 0 w 664"/>
                    <a:gd name="T75" fmla="*/ 35 h 70"/>
                    <a:gd name="T76" fmla="*/ 35 w 664"/>
                    <a:gd name="T77" fmla="*/ 70 h 70"/>
                    <a:gd name="T78" fmla="*/ 543 w 664"/>
                    <a:gd name="T79" fmla="*/ 70 h 70"/>
                    <a:gd name="T80" fmla="*/ 578 w 664"/>
                    <a:gd name="T81" fmla="*/ 35 h 70"/>
                    <a:gd name="T82" fmla="*/ 543 w 664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4" h="70">
                      <a:moveTo>
                        <a:pt x="654" y="60"/>
                      </a:move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3" y="60"/>
                      </a:cubicBezTo>
                      <a:cubicBezTo>
                        <a:pt x="653" y="60"/>
                        <a:pt x="653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60"/>
                      </a:moveTo>
                      <a:cubicBezTo>
                        <a:pt x="654" y="60"/>
                        <a:pt x="654" y="60"/>
                        <a:pt x="654" y="60"/>
                      </a:cubicBezTo>
                      <a:cubicBezTo>
                        <a:pt x="654" y="60"/>
                        <a:pt x="654" y="60"/>
                        <a:pt x="654" y="60"/>
                      </a:cubicBezTo>
                      <a:moveTo>
                        <a:pt x="654" y="59"/>
                      </a:moveTo>
                      <a:cubicBezTo>
                        <a:pt x="654" y="59"/>
                        <a:pt x="654" y="59"/>
                        <a:pt x="654" y="59"/>
                      </a:cubicBezTo>
                      <a:cubicBezTo>
                        <a:pt x="654" y="59"/>
                        <a:pt x="654" y="59"/>
                        <a:pt x="654" y="59"/>
                      </a:cubicBezTo>
                      <a:moveTo>
                        <a:pt x="661" y="49"/>
                      </a:moveTo>
                      <a:cubicBezTo>
                        <a:pt x="661" y="49"/>
                        <a:pt x="661" y="49"/>
                        <a:pt x="661" y="49"/>
                      </a:cubicBezTo>
                      <a:cubicBezTo>
                        <a:pt x="661" y="49"/>
                        <a:pt x="661" y="49"/>
                        <a:pt x="661" y="49"/>
                      </a:cubicBezTo>
                      <a:moveTo>
                        <a:pt x="661" y="20"/>
                      </a:moveTo>
                      <a:cubicBezTo>
                        <a:pt x="663" y="25"/>
                        <a:pt x="664" y="30"/>
                        <a:pt x="664" y="35"/>
                      </a:cubicBezTo>
                      <a:cubicBezTo>
                        <a:pt x="664" y="40"/>
                        <a:pt x="663" y="45"/>
                        <a:pt x="661" y="49"/>
                      </a:cubicBezTo>
                      <a:cubicBezTo>
                        <a:pt x="663" y="45"/>
                        <a:pt x="664" y="40"/>
                        <a:pt x="664" y="35"/>
                      </a:cubicBezTo>
                      <a:cubicBezTo>
                        <a:pt x="664" y="30"/>
                        <a:pt x="663" y="25"/>
                        <a:pt x="661" y="20"/>
                      </a:cubicBezTo>
                      <a:moveTo>
                        <a:pt x="660" y="20"/>
                      </a:moveTo>
                      <a:cubicBezTo>
                        <a:pt x="660" y="20"/>
                        <a:pt x="660" y="20"/>
                        <a:pt x="660" y="20"/>
                      </a:cubicBezTo>
                      <a:cubicBezTo>
                        <a:pt x="660" y="20"/>
                        <a:pt x="660" y="20"/>
                        <a:pt x="660" y="20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4" y="11"/>
                      </a:moveTo>
                      <a:cubicBezTo>
                        <a:pt x="654" y="11"/>
                        <a:pt x="654" y="11"/>
                        <a:pt x="654" y="11"/>
                      </a:cubicBezTo>
                      <a:cubicBezTo>
                        <a:pt x="654" y="11"/>
                        <a:pt x="654" y="11"/>
                        <a:pt x="654" y="11"/>
                      </a:cubicBezTo>
                      <a:moveTo>
                        <a:pt x="653" y="10"/>
                      </a:move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3" y="10"/>
                        <a:pt x="653" y="10"/>
                        <a:pt x="653" y="10"/>
                      </a:cubicBezTo>
                      <a:cubicBezTo>
                        <a:pt x="654" y="10"/>
                        <a:pt x="654" y="11"/>
                        <a:pt x="654" y="11"/>
                      </a:cubicBezTo>
                      <a:cubicBezTo>
                        <a:pt x="654" y="11"/>
                        <a:pt x="654" y="10"/>
                        <a:pt x="653" y="10"/>
                      </a:cubicBezTo>
                      <a:moveTo>
                        <a:pt x="543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5"/>
                        <a:pt x="15" y="70"/>
                        <a:pt x="35" y="70"/>
                      </a:cubicBezTo>
                      <a:cubicBezTo>
                        <a:pt x="543" y="70"/>
                        <a:pt x="543" y="70"/>
                        <a:pt x="543" y="70"/>
                      </a:cubicBezTo>
                      <a:cubicBezTo>
                        <a:pt x="578" y="35"/>
                        <a:pt x="578" y="35"/>
                        <a:pt x="578" y="35"/>
                      </a:cubicBezTo>
                      <a:cubicBezTo>
                        <a:pt x="543" y="0"/>
                        <a:pt x="543" y="0"/>
                        <a:pt x="543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89" name="Freeform 62">
                  <a:extLst>
                    <a:ext uri="{FF2B5EF4-FFF2-40B4-BE49-F238E27FC236}">
                      <a16:creationId xmlns:a16="http://schemas.microsoft.com/office/drawing/2014/main" id="{EA884883-940B-474A-9EDA-430BEC0CB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893260"/>
                  <a:ext cx="93242" cy="64633"/>
                </a:xfrm>
                <a:custGeom>
                  <a:avLst/>
                  <a:gdLst>
                    <a:gd name="T0" fmla="*/ 38 w 169"/>
                    <a:gd name="T1" fmla="*/ 0 h 116"/>
                    <a:gd name="T2" fmla="*/ 13 w 169"/>
                    <a:gd name="T3" fmla="*/ 10 h 116"/>
                    <a:gd name="T4" fmla="*/ 13 w 169"/>
                    <a:gd name="T5" fmla="*/ 60 h 116"/>
                    <a:gd name="T6" fmla="*/ 59 w 169"/>
                    <a:gd name="T7" fmla="*/ 106 h 116"/>
                    <a:gd name="T8" fmla="*/ 144 w 169"/>
                    <a:gd name="T9" fmla="*/ 106 h 116"/>
                    <a:gd name="T10" fmla="*/ 144 w 169"/>
                    <a:gd name="T11" fmla="*/ 106 h 116"/>
                    <a:gd name="T12" fmla="*/ 146 w 169"/>
                    <a:gd name="T13" fmla="*/ 106 h 116"/>
                    <a:gd name="T14" fmla="*/ 146 w 169"/>
                    <a:gd name="T15" fmla="*/ 106 h 116"/>
                    <a:gd name="T16" fmla="*/ 147 w 169"/>
                    <a:gd name="T17" fmla="*/ 106 h 116"/>
                    <a:gd name="T18" fmla="*/ 147 w 169"/>
                    <a:gd name="T19" fmla="*/ 106 h 116"/>
                    <a:gd name="T20" fmla="*/ 147 w 169"/>
                    <a:gd name="T21" fmla="*/ 106 h 116"/>
                    <a:gd name="T22" fmla="*/ 157 w 169"/>
                    <a:gd name="T23" fmla="*/ 108 h 116"/>
                    <a:gd name="T24" fmla="*/ 157 w 169"/>
                    <a:gd name="T25" fmla="*/ 108 h 116"/>
                    <a:gd name="T26" fmla="*/ 157 w 169"/>
                    <a:gd name="T27" fmla="*/ 108 h 116"/>
                    <a:gd name="T28" fmla="*/ 158 w 169"/>
                    <a:gd name="T29" fmla="*/ 108 h 116"/>
                    <a:gd name="T30" fmla="*/ 158 w 169"/>
                    <a:gd name="T31" fmla="*/ 108 h 116"/>
                    <a:gd name="T32" fmla="*/ 168 w 169"/>
                    <a:gd name="T33" fmla="*/ 115 h 116"/>
                    <a:gd name="T34" fmla="*/ 168 w 169"/>
                    <a:gd name="T35" fmla="*/ 115 h 116"/>
                    <a:gd name="T36" fmla="*/ 168 w 169"/>
                    <a:gd name="T37" fmla="*/ 115 h 116"/>
                    <a:gd name="T38" fmla="*/ 168 w 169"/>
                    <a:gd name="T39" fmla="*/ 115 h 116"/>
                    <a:gd name="T40" fmla="*/ 169 w 169"/>
                    <a:gd name="T41" fmla="*/ 115 h 116"/>
                    <a:gd name="T42" fmla="*/ 169 w 169"/>
                    <a:gd name="T43" fmla="*/ 115 h 116"/>
                    <a:gd name="T44" fmla="*/ 169 w 169"/>
                    <a:gd name="T45" fmla="*/ 115 h 116"/>
                    <a:gd name="T46" fmla="*/ 169 w 169"/>
                    <a:gd name="T47" fmla="*/ 116 h 116"/>
                    <a:gd name="T48" fmla="*/ 63 w 169"/>
                    <a:gd name="T49" fmla="*/ 10 h 116"/>
                    <a:gd name="T50" fmla="*/ 38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38" y="0"/>
                      </a:moveTo>
                      <a:cubicBezTo>
                        <a:pt x="29" y="0"/>
                        <a:pt x="20" y="3"/>
                        <a:pt x="13" y="10"/>
                      </a:cubicBezTo>
                      <a:cubicBezTo>
                        <a:pt x="0" y="24"/>
                        <a:pt x="0" y="46"/>
                        <a:pt x="13" y="60"/>
                      </a:cubicBezTo>
                      <a:cubicBezTo>
                        <a:pt x="59" y="106"/>
                        <a:pt x="59" y="106"/>
                        <a:pt x="59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45" y="106"/>
                        <a:pt x="146" y="106"/>
                        <a:pt x="146" y="106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6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50" y="106"/>
                        <a:pt x="154" y="107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61" y="110"/>
                        <a:pt x="165" y="112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5"/>
                        <a:pt x="169" y="115"/>
                        <a:pt x="169" y="115"/>
                      </a:cubicBezTo>
                      <a:cubicBezTo>
                        <a:pt x="169" y="116"/>
                        <a:pt x="169" y="116"/>
                        <a:pt x="169" y="116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57" y="3"/>
                        <a:pt x="48" y="0"/>
                        <a:pt x="38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0" name="Freeform 63">
                  <a:extLst>
                    <a:ext uri="{FF2B5EF4-FFF2-40B4-BE49-F238E27FC236}">
                      <a16:creationId xmlns:a16="http://schemas.microsoft.com/office/drawing/2014/main" id="{DBA5309D-EB32-4813-8092-AC52B04BDC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52338"/>
                  <a:ext cx="60657" cy="19188"/>
                </a:xfrm>
                <a:custGeom>
                  <a:avLst/>
                  <a:gdLst>
                    <a:gd name="T0" fmla="*/ 110 w 110"/>
                    <a:gd name="T1" fmla="*/ 9 h 35"/>
                    <a:gd name="T2" fmla="*/ 110 w 110"/>
                    <a:gd name="T3" fmla="*/ 10 h 35"/>
                    <a:gd name="T4" fmla="*/ 110 w 110"/>
                    <a:gd name="T5" fmla="*/ 10 h 35"/>
                    <a:gd name="T6" fmla="*/ 110 w 110"/>
                    <a:gd name="T7" fmla="*/ 9 h 35"/>
                    <a:gd name="T8" fmla="*/ 110 w 110"/>
                    <a:gd name="T9" fmla="*/ 9 h 35"/>
                    <a:gd name="T10" fmla="*/ 110 w 110"/>
                    <a:gd name="T11" fmla="*/ 9 h 35"/>
                    <a:gd name="T12" fmla="*/ 110 w 110"/>
                    <a:gd name="T13" fmla="*/ 9 h 35"/>
                    <a:gd name="T14" fmla="*/ 109 w 110"/>
                    <a:gd name="T15" fmla="*/ 9 h 35"/>
                    <a:gd name="T16" fmla="*/ 109 w 110"/>
                    <a:gd name="T17" fmla="*/ 9 h 35"/>
                    <a:gd name="T18" fmla="*/ 109 w 110"/>
                    <a:gd name="T19" fmla="*/ 9 h 35"/>
                    <a:gd name="T20" fmla="*/ 109 w 110"/>
                    <a:gd name="T21" fmla="*/ 9 h 35"/>
                    <a:gd name="T22" fmla="*/ 109 w 110"/>
                    <a:gd name="T23" fmla="*/ 9 h 35"/>
                    <a:gd name="T24" fmla="*/ 109 w 110"/>
                    <a:gd name="T25" fmla="*/ 9 h 35"/>
                    <a:gd name="T26" fmla="*/ 99 w 110"/>
                    <a:gd name="T27" fmla="*/ 2 h 35"/>
                    <a:gd name="T28" fmla="*/ 99 w 110"/>
                    <a:gd name="T29" fmla="*/ 2 h 35"/>
                    <a:gd name="T30" fmla="*/ 99 w 110"/>
                    <a:gd name="T31" fmla="*/ 2 h 35"/>
                    <a:gd name="T32" fmla="*/ 98 w 110"/>
                    <a:gd name="T33" fmla="*/ 2 h 35"/>
                    <a:gd name="T34" fmla="*/ 98 w 110"/>
                    <a:gd name="T35" fmla="*/ 2 h 35"/>
                    <a:gd name="T36" fmla="*/ 98 w 110"/>
                    <a:gd name="T37" fmla="*/ 2 h 35"/>
                    <a:gd name="T38" fmla="*/ 88 w 110"/>
                    <a:gd name="T39" fmla="*/ 0 h 35"/>
                    <a:gd name="T40" fmla="*/ 98 w 110"/>
                    <a:gd name="T41" fmla="*/ 2 h 35"/>
                    <a:gd name="T42" fmla="*/ 88 w 110"/>
                    <a:gd name="T43" fmla="*/ 0 h 35"/>
                    <a:gd name="T44" fmla="*/ 88 w 110"/>
                    <a:gd name="T45" fmla="*/ 0 h 35"/>
                    <a:gd name="T46" fmla="*/ 88 w 110"/>
                    <a:gd name="T47" fmla="*/ 0 h 35"/>
                    <a:gd name="T48" fmla="*/ 88 w 110"/>
                    <a:gd name="T49" fmla="*/ 0 h 35"/>
                    <a:gd name="T50" fmla="*/ 87 w 110"/>
                    <a:gd name="T51" fmla="*/ 0 h 35"/>
                    <a:gd name="T52" fmla="*/ 87 w 110"/>
                    <a:gd name="T53" fmla="*/ 0 h 35"/>
                    <a:gd name="T54" fmla="*/ 87 w 110"/>
                    <a:gd name="T55" fmla="*/ 0 h 35"/>
                    <a:gd name="T56" fmla="*/ 85 w 110"/>
                    <a:gd name="T57" fmla="*/ 0 h 35"/>
                    <a:gd name="T58" fmla="*/ 0 w 110"/>
                    <a:gd name="T59" fmla="*/ 0 h 35"/>
                    <a:gd name="T60" fmla="*/ 35 w 110"/>
                    <a:gd name="T61" fmla="*/ 35 h 35"/>
                    <a:gd name="T62" fmla="*/ 60 w 110"/>
                    <a:gd name="T63" fmla="*/ 10 h 35"/>
                    <a:gd name="T64" fmla="*/ 8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110" y="9"/>
                      </a:move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9"/>
                      </a:cubicBezTo>
                      <a:moveTo>
                        <a:pt x="110" y="9"/>
                      </a:move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109" y="9"/>
                      </a:move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2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moveTo>
                        <a:pt x="88" y="0"/>
                      </a:moveTo>
                      <a:cubicBezTo>
                        <a:pt x="91" y="0"/>
                        <a:pt x="95" y="1"/>
                        <a:pt x="98" y="2"/>
                      </a:cubicBezTo>
                      <a:cubicBezTo>
                        <a:pt x="95" y="1"/>
                        <a:pt x="91" y="0"/>
                        <a:pt x="88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7" y="3"/>
                        <a:pt x="76" y="0"/>
                        <a:pt x="85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1" name="Freeform 64">
                  <a:extLst>
                    <a:ext uri="{FF2B5EF4-FFF2-40B4-BE49-F238E27FC236}">
                      <a16:creationId xmlns:a16="http://schemas.microsoft.com/office/drawing/2014/main" id="{C399DD05-5952-4DD1-9E1B-8F9518F10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118" y="2985664"/>
                  <a:ext cx="93242" cy="64633"/>
                </a:xfrm>
                <a:custGeom>
                  <a:avLst/>
                  <a:gdLst>
                    <a:gd name="T0" fmla="*/ 169 w 169"/>
                    <a:gd name="T1" fmla="*/ 0 h 116"/>
                    <a:gd name="T2" fmla="*/ 169 w 169"/>
                    <a:gd name="T3" fmla="*/ 0 h 116"/>
                    <a:gd name="T4" fmla="*/ 169 w 169"/>
                    <a:gd name="T5" fmla="*/ 0 h 116"/>
                    <a:gd name="T6" fmla="*/ 169 w 169"/>
                    <a:gd name="T7" fmla="*/ 0 h 116"/>
                    <a:gd name="T8" fmla="*/ 169 w 169"/>
                    <a:gd name="T9" fmla="*/ 0 h 116"/>
                    <a:gd name="T10" fmla="*/ 169 w 169"/>
                    <a:gd name="T11" fmla="*/ 0 h 116"/>
                    <a:gd name="T12" fmla="*/ 169 w 169"/>
                    <a:gd name="T13" fmla="*/ 1 h 116"/>
                    <a:gd name="T14" fmla="*/ 169 w 169"/>
                    <a:gd name="T15" fmla="*/ 1 h 116"/>
                    <a:gd name="T16" fmla="*/ 158 w 169"/>
                    <a:gd name="T17" fmla="*/ 8 h 116"/>
                    <a:gd name="T18" fmla="*/ 158 w 169"/>
                    <a:gd name="T19" fmla="*/ 8 h 116"/>
                    <a:gd name="T20" fmla="*/ 157 w 169"/>
                    <a:gd name="T21" fmla="*/ 8 h 116"/>
                    <a:gd name="T22" fmla="*/ 157 w 169"/>
                    <a:gd name="T23" fmla="*/ 8 h 116"/>
                    <a:gd name="T24" fmla="*/ 157 w 169"/>
                    <a:gd name="T25" fmla="*/ 8 h 116"/>
                    <a:gd name="T26" fmla="*/ 147 w 169"/>
                    <a:gd name="T27" fmla="*/ 10 h 116"/>
                    <a:gd name="T28" fmla="*/ 147 w 169"/>
                    <a:gd name="T29" fmla="*/ 10 h 116"/>
                    <a:gd name="T30" fmla="*/ 147 w 169"/>
                    <a:gd name="T31" fmla="*/ 10 h 116"/>
                    <a:gd name="T32" fmla="*/ 146 w 169"/>
                    <a:gd name="T33" fmla="*/ 10 h 116"/>
                    <a:gd name="T34" fmla="*/ 146 w 169"/>
                    <a:gd name="T35" fmla="*/ 10 h 116"/>
                    <a:gd name="T36" fmla="*/ 144 w 169"/>
                    <a:gd name="T37" fmla="*/ 10 h 116"/>
                    <a:gd name="T38" fmla="*/ 144 w 169"/>
                    <a:gd name="T39" fmla="*/ 10 h 116"/>
                    <a:gd name="T40" fmla="*/ 59 w 169"/>
                    <a:gd name="T41" fmla="*/ 10 h 116"/>
                    <a:gd name="T42" fmla="*/ 13 w 169"/>
                    <a:gd name="T43" fmla="*/ 56 h 116"/>
                    <a:gd name="T44" fmla="*/ 13 w 169"/>
                    <a:gd name="T45" fmla="*/ 106 h 116"/>
                    <a:gd name="T46" fmla="*/ 38 w 169"/>
                    <a:gd name="T47" fmla="*/ 116 h 116"/>
                    <a:gd name="T48" fmla="*/ 63 w 169"/>
                    <a:gd name="T49" fmla="*/ 106 h 116"/>
                    <a:gd name="T50" fmla="*/ 169 w 169"/>
                    <a:gd name="T5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9" h="116">
                      <a:moveTo>
                        <a:pt x="169" y="0"/>
                      </a:move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0"/>
                        <a:pt x="169" y="1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5" y="4"/>
                        <a:pt x="162" y="6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4" y="9"/>
                        <a:pt x="150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7" y="10"/>
                        <a:pt x="146" y="10"/>
                        <a:pt x="146" y="10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6" y="10"/>
                        <a:pt x="145" y="10"/>
                        <a:pt x="144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0" y="70"/>
                        <a:pt x="0" y="92"/>
                        <a:pt x="13" y="106"/>
                      </a:cubicBezTo>
                      <a:cubicBezTo>
                        <a:pt x="20" y="113"/>
                        <a:pt x="29" y="116"/>
                        <a:pt x="38" y="116"/>
                      </a:cubicBezTo>
                      <a:cubicBezTo>
                        <a:pt x="48" y="116"/>
                        <a:pt x="57" y="113"/>
                        <a:pt x="63" y="106"/>
                      </a:cubicBezTo>
                      <a:cubicBezTo>
                        <a:pt x="169" y="0"/>
                        <a:pt x="169" y="0"/>
                        <a:pt x="169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2" name="Freeform 65">
                  <a:extLst>
                    <a:ext uri="{FF2B5EF4-FFF2-40B4-BE49-F238E27FC236}">
                      <a16:creationId xmlns:a16="http://schemas.microsoft.com/office/drawing/2014/main" id="{17BA68F1-030B-4F47-BA26-BF060ED2D2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702" y="2971526"/>
                  <a:ext cx="60657" cy="19693"/>
                </a:xfrm>
                <a:custGeom>
                  <a:avLst/>
                  <a:gdLst>
                    <a:gd name="T0" fmla="*/ 87 w 110"/>
                    <a:gd name="T1" fmla="*/ 35 h 35"/>
                    <a:gd name="T2" fmla="*/ 87 w 110"/>
                    <a:gd name="T3" fmla="*/ 35 h 35"/>
                    <a:gd name="T4" fmla="*/ 87 w 110"/>
                    <a:gd name="T5" fmla="*/ 35 h 35"/>
                    <a:gd name="T6" fmla="*/ 88 w 110"/>
                    <a:gd name="T7" fmla="*/ 35 h 35"/>
                    <a:gd name="T8" fmla="*/ 88 w 110"/>
                    <a:gd name="T9" fmla="*/ 35 h 35"/>
                    <a:gd name="T10" fmla="*/ 88 w 110"/>
                    <a:gd name="T11" fmla="*/ 35 h 35"/>
                    <a:gd name="T12" fmla="*/ 98 w 110"/>
                    <a:gd name="T13" fmla="*/ 33 h 35"/>
                    <a:gd name="T14" fmla="*/ 88 w 110"/>
                    <a:gd name="T15" fmla="*/ 35 h 35"/>
                    <a:gd name="T16" fmla="*/ 98 w 110"/>
                    <a:gd name="T17" fmla="*/ 33 h 35"/>
                    <a:gd name="T18" fmla="*/ 98 w 110"/>
                    <a:gd name="T19" fmla="*/ 33 h 35"/>
                    <a:gd name="T20" fmla="*/ 98 w 110"/>
                    <a:gd name="T21" fmla="*/ 33 h 35"/>
                    <a:gd name="T22" fmla="*/ 98 w 110"/>
                    <a:gd name="T23" fmla="*/ 33 h 35"/>
                    <a:gd name="T24" fmla="*/ 99 w 110"/>
                    <a:gd name="T25" fmla="*/ 33 h 35"/>
                    <a:gd name="T26" fmla="*/ 99 w 110"/>
                    <a:gd name="T27" fmla="*/ 33 h 35"/>
                    <a:gd name="T28" fmla="*/ 99 w 110"/>
                    <a:gd name="T29" fmla="*/ 33 h 35"/>
                    <a:gd name="T30" fmla="*/ 110 w 110"/>
                    <a:gd name="T31" fmla="*/ 26 h 35"/>
                    <a:gd name="T32" fmla="*/ 110 w 110"/>
                    <a:gd name="T33" fmla="*/ 26 h 35"/>
                    <a:gd name="T34" fmla="*/ 110 w 110"/>
                    <a:gd name="T35" fmla="*/ 26 h 35"/>
                    <a:gd name="T36" fmla="*/ 110 w 110"/>
                    <a:gd name="T37" fmla="*/ 25 h 35"/>
                    <a:gd name="T38" fmla="*/ 110 w 110"/>
                    <a:gd name="T39" fmla="*/ 25 h 35"/>
                    <a:gd name="T40" fmla="*/ 110 w 110"/>
                    <a:gd name="T41" fmla="*/ 25 h 35"/>
                    <a:gd name="T42" fmla="*/ 110 w 110"/>
                    <a:gd name="T43" fmla="*/ 25 h 35"/>
                    <a:gd name="T44" fmla="*/ 110 w 110"/>
                    <a:gd name="T45" fmla="*/ 25 h 35"/>
                    <a:gd name="T46" fmla="*/ 110 w 110"/>
                    <a:gd name="T47" fmla="*/ 25 h 35"/>
                    <a:gd name="T48" fmla="*/ 110 w 110"/>
                    <a:gd name="T49" fmla="*/ 25 h 35"/>
                    <a:gd name="T50" fmla="*/ 110 w 110"/>
                    <a:gd name="T51" fmla="*/ 25 h 35"/>
                    <a:gd name="T52" fmla="*/ 110 w 110"/>
                    <a:gd name="T53" fmla="*/ 25 h 35"/>
                    <a:gd name="T54" fmla="*/ 110 w 110"/>
                    <a:gd name="T55" fmla="*/ 25 h 35"/>
                    <a:gd name="T56" fmla="*/ 35 w 110"/>
                    <a:gd name="T57" fmla="*/ 0 h 35"/>
                    <a:gd name="T58" fmla="*/ 0 w 110"/>
                    <a:gd name="T59" fmla="*/ 35 h 35"/>
                    <a:gd name="T60" fmla="*/ 85 w 110"/>
                    <a:gd name="T61" fmla="*/ 35 h 35"/>
                    <a:gd name="T62" fmla="*/ 60 w 110"/>
                    <a:gd name="T63" fmla="*/ 25 h 35"/>
                    <a:gd name="T64" fmla="*/ 35 w 110"/>
                    <a:gd name="T6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35">
                      <a:moveTo>
                        <a:pt x="87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moveTo>
                        <a:pt x="88" y="35"/>
                      </a:moveTo>
                      <a:cubicBezTo>
                        <a:pt x="88" y="35"/>
                        <a:pt x="88" y="35"/>
                        <a:pt x="88" y="35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moveTo>
                        <a:pt x="98" y="33"/>
                      </a:moveTo>
                      <a:cubicBezTo>
                        <a:pt x="95" y="34"/>
                        <a:pt x="91" y="35"/>
                        <a:pt x="88" y="35"/>
                      </a:cubicBezTo>
                      <a:cubicBezTo>
                        <a:pt x="91" y="35"/>
                        <a:pt x="95" y="34"/>
                        <a:pt x="98" y="33"/>
                      </a:cubicBezTo>
                      <a:moveTo>
                        <a:pt x="98" y="33"/>
                      </a:move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moveTo>
                        <a:pt x="99" y="33"/>
                      </a:move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moveTo>
                        <a:pt x="110" y="26"/>
                      </a:move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10" y="25"/>
                        <a:pt x="110" y="25"/>
                        <a:pt x="110" y="25"/>
                      </a:cubicBezTo>
                      <a:moveTo>
                        <a:pt x="35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76" y="35"/>
                        <a:pt x="67" y="32"/>
                        <a:pt x="60" y="25"/>
                      </a:cubicBezTo>
                      <a:cubicBezTo>
                        <a:pt x="35" y="0"/>
                        <a:pt x="35" y="0"/>
                        <a:pt x="35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3" name="Freeform 66">
                  <a:extLst>
                    <a:ext uri="{FF2B5EF4-FFF2-40B4-BE49-F238E27FC236}">
                      <a16:creationId xmlns:a16="http://schemas.microsoft.com/office/drawing/2014/main" id="{15F8C9B8-4140-4C52-B3EA-3C8DD0675A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6323" y="2952338"/>
                  <a:ext cx="18548" cy="38880"/>
                </a:xfrm>
                <a:custGeom>
                  <a:avLst/>
                  <a:gdLst>
                    <a:gd name="T0" fmla="*/ 0 w 33"/>
                    <a:gd name="T1" fmla="*/ 70 h 70"/>
                    <a:gd name="T2" fmla="*/ 0 w 33"/>
                    <a:gd name="T3" fmla="*/ 70 h 70"/>
                    <a:gd name="T4" fmla="*/ 3 w 33"/>
                    <a:gd name="T5" fmla="*/ 70 h 70"/>
                    <a:gd name="T6" fmla="*/ 3 w 33"/>
                    <a:gd name="T7" fmla="*/ 70 h 70"/>
                    <a:gd name="T8" fmla="*/ 3 w 33"/>
                    <a:gd name="T9" fmla="*/ 70 h 70"/>
                    <a:gd name="T10" fmla="*/ 13 w 33"/>
                    <a:gd name="T11" fmla="*/ 68 h 70"/>
                    <a:gd name="T12" fmla="*/ 13 w 33"/>
                    <a:gd name="T13" fmla="*/ 68 h 70"/>
                    <a:gd name="T14" fmla="*/ 13 w 33"/>
                    <a:gd name="T15" fmla="*/ 68 h 70"/>
                    <a:gd name="T16" fmla="*/ 25 w 33"/>
                    <a:gd name="T17" fmla="*/ 61 h 70"/>
                    <a:gd name="T18" fmla="*/ 25 w 33"/>
                    <a:gd name="T19" fmla="*/ 61 h 70"/>
                    <a:gd name="T20" fmla="*/ 25 w 33"/>
                    <a:gd name="T21" fmla="*/ 61 h 70"/>
                    <a:gd name="T22" fmla="*/ 25 w 33"/>
                    <a:gd name="T23" fmla="*/ 60 h 70"/>
                    <a:gd name="T24" fmla="*/ 25 w 33"/>
                    <a:gd name="T25" fmla="*/ 60 h 70"/>
                    <a:gd name="T26" fmla="*/ 25 w 33"/>
                    <a:gd name="T27" fmla="*/ 60 h 70"/>
                    <a:gd name="T28" fmla="*/ 26 w 33"/>
                    <a:gd name="T29" fmla="*/ 60 h 70"/>
                    <a:gd name="T30" fmla="*/ 26 w 33"/>
                    <a:gd name="T31" fmla="*/ 60 h 70"/>
                    <a:gd name="T32" fmla="*/ 26 w 33"/>
                    <a:gd name="T33" fmla="*/ 60 h 70"/>
                    <a:gd name="T34" fmla="*/ 26 w 33"/>
                    <a:gd name="T35" fmla="*/ 59 h 70"/>
                    <a:gd name="T36" fmla="*/ 26 w 33"/>
                    <a:gd name="T37" fmla="*/ 59 h 70"/>
                    <a:gd name="T38" fmla="*/ 26 w 33"/>
                    <a:gd name="T39" fmla="*/ 59 h 70"/>
                    <a:gd name="T40" fmla="*/ 33 w 33"/>
                    <a:gd name="T41" fmla="*/ 49 h 70"/>
                    <a:gd name="T42" fmla="*/ 33 w 33"/>
                    <a:gd name="T43" fmla="*/ 49 h 70"/>
                    <a:gd name="T44" fmla="*/ 33 w 33"/>
                    <a:gd name="T45" fmla="*/ 20 h 70"/>
                    <a:gd name="T46" fmla="*/ 26 w 33"/>
                    <a:gd name="T47" fmla="*/ 11 h 70"/>
                    <a:gd name="T48" fmla="*/ 26 w 33"/>
                    <a:gd name="T49" fmla="*/ 11 h 70"/>
                    <a:gd name="T50" fmla="*/ 26 w 33"/>
                    <a:gd name="T51" fmla="*/ 11 h 70"/>
                    <a:gd name="T52" fmla="*/ 26 w 33"/>
                    <a:gd name="T53" fmla="*/ 11 h 70"/>
                    <a:gd name="T54" fmla="*/ 26 w 33"/>
                    <a:gd name="T55" fmla="*/ 11 h 70"/>
                    <a:gd name="T56" fmla="*/ 25 w 33"/>
                    <a:gd name="T57" fmla="*/ 9 h 70"/>
                    <a:gd name="T58" fmla="*/ 24 w 33"/>
                    <a:gd name="T59" fmla="*/ 9 h 70"/>
                    <a:gd name="T60" fmla="*/ 24 w 33"/>
                    <a:gd name="T61" fmla="*/ 9 h 70"/>
                    <a:gd name="T62" fmla="*/ 24 w 33"/>
                    <a:gd name="T63" fmla="*/ 9 h 70"/>
                    <a:gd name="T64" fmla="*/ 14 w 33"/>
                    <a:gd name="T65" fmla="*/ 2 h 70"/>
                    <a:gd name="T66" fmla="*/ 14 w 33"/>
                    <a:gd name="T67" fmla="*/ 2 h 70"/>
                    <a:gd name="T68" fmla="*/ 14 w 33"/>
                    <a:gd name="T69" fmla="*/ 2 h 70"/>
                    <a:gd name="T70" fmla="*/ 13 w 33"/>
                    <a:gd name="T71" fmla="*/ 2 h 70"/>
                    <a:gd name="T72" fmla="*/ 13 w 33"/>
                    <a:gd name="T73" fmla="*/ 2 h 70"/>
                    <a:gd name="T74" fmla="*/ 3 w 33"/>
                    <a:gd name="T75" fmla="*/ 0 h 70"/>
                    <a:gd name="T76" fmla="*/ 2 w 33"/>
                    <a:gd name="T77" fmla="*/ 0 h 70"/>
                    <a:gd name="T78" fmla="*/ 2 w 33"/>
                    <a:gd name="T79" fmla="*/ 0 h 70"/>
                    <a:gd name="T80" fmla="*/ 0 w 33"/>
                    <a:gd name="T81" fmla="*/ 0 h 70"/>
                    <a:gd name="T82" fmla="*/ 2 w 33"/>
                    <a:gd name="T8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" h="70">
                      <a:moveTo>
                        <a:pt x="2" y="70"/>
                      </a:moveTo>
                      <a:cubicBezTo>
                        <a:pt x="2" y="70"/>
                        <a:pt x="1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1" y="70"/>
                        <a:pt x="2" y="70"/>
                        <a:pt x="2" y="70"/>
                      </a:cubicBezTo>
                      <a:moveTo>
                        <a:pt x="3" y="70"/>
                      </a:moveTo>
                      <a:cubicBezTo>
                        <a:pt x="3" y="70"/>
                        <a:pt x="2" y="70"/>
                        <a:pt x="2" y="70"/>
                      </a:cubicBezTo>
                      <a:cubicBezTo>
                        <a:pt x="2" y="70"/>
                        <a:pt x="3" y="70"/>
                        <a:pt x="3" y="70"/>
                      </a:cubicBezTo>
                      <a:moveTo>
                        <a:pt x="3" y="70"/>
                      </a:move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3" y="70"/>
                        <a:pt x="3" y="70"/>
                      </a:cubicBezTo>
                      <a:moveTo>
                        <a:pt x="13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moveTo>
                        <a:pt x="14" y="68"/>
                      </a:move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3" y="68"/>
                        <a:pt x="13" y="68"/>
                        <a:pt x="14" y="68"/>
                      </a:cubicBezTo>
                      <a:moveTo>
                        <a:pt x="25" y="61"/>
                      </a:moveTo>
                      <a:cubicBezTo>
                        <a:pt x="22" y="64"/>
                        <a:pt x="18" y="66"/>
                        <a:pt x="14" y="68"/>
                      </a:cubicBezTo>
                      <a:cubicBezTo>
                        <a:pt x="18" y="66"/>
                        <a:pt x="21" y="64"/>
                        <a:pt x="25" y="61"/>
                      </a:cubicBezTo>
                      <a:moveTo>
                        <a:pt x="25" y="60"/>
                      </a:moveTo>
                      <a:cubicBezTo>
                        <a:pt x="25" y="60"/>
                        <a:pt x="25" y="61"/>
                        <a:pt x="25" y="61"/>
                      </a:cubicBezTo>
                      <a:cubicBezTo>
                        <a:pt x="25" y="61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5" y="60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60"/>
                      </a:move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moveTo>
                        <a:pt x="26" y="59"/>
                      </a:moveTo>
                      <a:cubicBezTo>
                        <a:pt x="26" y="59"/>
                        <a:pt x="26" y="59"/>
                        <a:pt x="26" y="60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moveTo>
                        <a:pt x="33" y="49"/>
                      </a:moveTo>
                      <a:cubicBezTo>
                        <a:pt x="31" y="53"/>
                        <a:pt x="29" y="56"/>
                        <a:pt x="26" y="59"/>
                      </a:cubicBezTo>
                      <a:cubicBezTo>
                        <a:pt x="29" y="56"/>
                        <a:pt x="31" y="53"/>
                        <a:pt x="33" y="49"/>
                      </a:cubicBezTo>
                      <a:moveTo>
                        <a:pt x="33" y="49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moveTo>
                        <a:pt x="32" y="20"/>
                      </a:move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20"/>
                        <a:pt x="33" y="20"/>
                        <a:pt x="32" y="20"/>
                      </a:cubicBezTo>
                      <a:moveTo>
                        <a:pt x="26" y="11"/>
                      </a:moveTo>
                      <a:cubicBezTo>
                        <a:pt x="29" y="14"/>
                        <a:pt x="31" y="17"/>
                        <a:pt x="32" y="20"/>
                      </a:cubicBezTo>
                      <a:cubicBezTo>
                        <a:pt x="31" y="17"/>
                        <a:pt x="29" y="14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6" y="11"/>
                      </a:move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moveTo>
                        <a:pt x="25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moveTo>
                        <a:pt x="24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moveTo>
                        <a:pt x="14" y="2"/>
                      </a:moveTo>
                      <a:cubicBezTo>
                        <a:pt x="18" y="4"/>
                        <a:pt x="21" y="6"/>
                        <a:pt x="24" y="9"/>
                      </a:cubicBezTo>
                      <a:cubicBezTo>
                        <a:pt x="21" y="6"/>
                        <a:pt x="17" y="4"/>
                        <a:pt x="14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008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  <p:sp>
              <p:nvSpPr>
                <p:cNvPr id="294" name="Freeform 67">
                  <a:extLst>
                    <a:ext uri="{FF2B5EF4-FFF2-40B4-BE49-F238E27FC236}">
                      <a16:creationId xmlns:a16="http://schemas.microsoft.com/office/drawing/2014/main" id="{57EA5AA2-3EED-4A78-990F-84236E528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9503" y="2952338"/>
                  <a:ext cx="47624" cy="38880"/>
                </a:xfrm>
                <a:custGeom>
                  <a:avLst/>
                  <a:gdLst>
                    <a:gd name="T0" fmla="*/ 50 w 86"/>
                    <a:gd name="T1" fmla="*/ 0 h 70"/>
                    <a:gd name="T2" fmla="*/ 0 w 86"/>
                    <a:gd name="T3" fmla="*/ 35 h 70"/>
                    <a:gd name="T4" fmla="*/ 50 w 86"/>
                    <a:gd name="T5" fmla="*/ 70 h 70"/>
                    <a:gd name="T6" fmla="*/ 52 w 86"/>
                    <a:gd name="T7" fmla="*/ 70 h 70"/>
                    <a:gd name="T8" fmla="*/ 53 w 86"/>
                    <a:gd name="T9" fmla="*/ 70 h 70"/>
                    <a:gd name="T10" fmla="*/ 53 w 86"/>
                    <a:gd name="T11" fmla="*/ 70 h 70"/>
                    <a:gd name="T12" fmla="*/ 63 w 86"/>
                    <a:gd name="T13" fmla="*/ 68 h 70"/>
                    <a:gd name="T14" fmla="*/ 64 w 86"/>
                    <a:gd name="T15" fmla="*/ 68 h 70"/>
                    <a:gd name="T16" fmla="*/ 75 w 86"/>
                    <a:gd name="T17" fmla="*/ 61 h 70"/>
                    <a:gd name="T18" fmla="*/ 75 w 86"/>
                    <a:gd name="T19" fmla="*/ 60 h 70"/>
                    <a:gd name="T20" fmla="*/ 75 w 86"/>
                    <a:gd name="T21" fmla="*/ 60 h 70"/>
                    <a:gd name="T22" fmla="*/ 75 w 86"/>
                    <a:gd name="T23" fmla="*/ 60 h 70"/>
                    <a:gd name="T24" fmla="*/ 75 w 86"/>
                    <a:gd name="T25" fmla="*/ 60 h 70"/>
                    <a:gd name="T26" fmla="*/ 76 w 86"/>
                    <a:gd name="T27" fmla="*/ 60 h 70"/>
                    <a:gd name="T28" fmla="*/ 76 w 86"/>
                    <a:gd name="T29" fmla="*/ 60 h 70"/>
                    <a:gd name="T30" fmla="*/ 76 w 86"/>
                    <a:gd name="T31" fmla="*/ 59 h 70"/>
                    <a:gd name="T32" fmla="*/ 83 w 86"/>
                    <a:gd name="T33" fmla="*/ 49 h 70"/>
                    <a:gd name="T34" fmla="*/ 83 w 86"/>
                    <a:gd name="T35" fmla="*/ 49 h 70"/>
                    <a:gd name="T36" fmla="*/ 83 w 86"/>
                    <a:gd name="T37" fmla="*/ 20 h 70"/>
                    <a:gd name="T38" fmla="*/ 82 w 86"/>
                    <a:gd name="T39" fmla="*/ 20 h 70"/>
                    <a:gd name="T40" fmla="*/ 76 w 86"/>
                    <a:gd name="T41" fmla="*/ 11 h 70"/>
                    <a:gd name="T42" fmla="*/ 76 w 86"/>
                    <a:gd name="T43" fmla="*/ 11 h 70"/>
                    <a:gd name="T44" fmla="*/ 75 w 86"/>
                    <a:gd name="T45" fmla="*/ 10 h 70"/>
                    <a:gd name="T46" fmla="*/ 75 w 86"/>
                    <a:gd name="T47" fmla="*/ 9 h 70"/>
                    <a:gd name="T48" fmla="*/ 75 w 86"/>
                    <a:gd name="T49" fmla="*/ 9 h 70"/>
                    <a:gd name="T50" fmla="*/ 74 w 86"/>
                    <a:gd name="T51" fmla="*/ 9 h 70"/>
                    <a:gd name="T52" fmla="*/ 74 w 86"/>
                    <a:gd name="T53" fmla="*/ 9 h 70"/>
                    <a:gd name="T54" fmla="*/ 64 w 86"/>
                    <a:gd name="T55" fmla="*/ 2 h 70"/>
                    <a:gd name="T56" fmla="*/ 63 w 86"/>
                    <a:gd name="T57" fmla="*/ 2 h 70"/>
                    <a:gd name="T58" fmla="*/ 53 w 86"/>
                    <a:gd name="T59" fmla="*/ 0 h 70"/>
                    <a:gd name="T60" fmla="*/ 53 w 86"/>
                    <a:gd name="T61" fmla="*/ 0 h 70"/>
                    <a:gd name="T62" fmla="*/ 52 w 86"/>
                    <a:gd name="T6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70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32" y="3"/>
                        <a:pt x="25" y="1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32" y="67"/>
                        <a:pt x="41" y="70"/>
                        <a:pt x="50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0"/>
                        <a:pt x="52" y="70"/>
                        <a:pt x="52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56" y="70"/>
                        <a:pt x="60" y="69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68" y="66"/>
                        <a:pt x="72" y="64"/>
                        <a:pt x="75" y="61"/>
                      </a:cubicBezTo>
                      <a:cubicBezTo>
                        <a:pt x="75" y="61"/>
                        <a:pt x="75" y="61"/>
                        <a:pt x="75" y="61"/>
                      </a:cubicBezTo>
                      <a:cubicBezTo>
                        <a:pt x="75" y="61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5" y="60"/>
                        <a:pt x="75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9" y="56"/>
                        <a:pt x="81" y="53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5" y="45"/>
                        <a:pt x="86" y="40"/>
                        <a:pt x="86" y="35"/>
                      </a:cubicBezTo>
                      <a:cubicBezTo>
                        <a:pt x="86" y="30"/>
                        <a:pt x="85" y="25"/>
                        <a:pt x="83" y="20"/>
                      </a:cubicBezTo>
                      <a:cubicBezTo>
                        <a:pt x="83" y="20"/>
                        <a:pt x="83" y="20"/>
                        <a:pt x="82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17"/>
                        <a:pt x="79" y="14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1" y="6"/>
                        <a:pt x="68" y="4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0" y="1"/>
                        <a:pt x="56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0" y="0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srgbClr val="FFFFFF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endParaRPr>
                </a:p>
              </p:txBody>
            </p:sp>
          </p:grpSp>
        </p:grp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1B77730-EA0B-4001-9183-7C91109FB4EE}"/>
              </a:ext>
            </a:extLst>
          </p:cNvPr>
          <p:cNvGrpSpPr/>
          <p:nvPr/>
        </p:nvGrpSpPr>
        <p:grpSpPr>
          <a:xfrm>
            <a:off x="1474071" y="4388285"/>
            <a:ext cx="2830513" cy="613263"/>
            <a:chOff x="1667978" y="4035693"/>
            <a:chExt cx="3132658" cy="565277"/>
          </a:xfrm>
        </p:grpSpPr>
        <p:sp>
          <p:nvSpPr>
            <p:cNvPr id="303" name="Rounded Rectangle 12">
              <a:extLst>
                <a:ext uri="{FF2B5EF4-FFF2-40B4-BE49-F238E27FC236}">
                  <a16:creationId xmlns:a16="http://schemas.microsoft.com/office/drawing/2014/main" id="{229C60BB-70C6-4CD7-9B8A-B166F7D10C82}"/>
                </a:ext>
              </a:extLst>
            </p:cNvPr>
            <p:cNvSpPr/>
            <p:nvPr/>
          </p:nvSpPr>
          <p:spPr>
            <a:xfrm>
              <a:off x="1668486" y="4035693"/>
              <a:ext cx="3132114" cy="565277"/>
            </a:xfrm>
            <a:prstGeom prst="roundRect">
              <a:avLst>
                <a:gd name="adj" fmla="val 332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171450" indent="-171450" algn="ctr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900" dirty="0">
                <a:solidFill>
                  <a:sysClr val="windowText" lastClr="000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アカウント侵害・フィッシング・悪意ある攻撃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304" name="Rounded Rectangle 6">
              <a:extLst>
                <a:ext uri="{FF2B5EF4-FFF2-40B4-BE49-F238E27FC236}">
                  <a16:creationId xmlns:a16="http://schemas.microsoft.com/office/drawing/2014/main" id="{FBDB21E0-62FE-4DC4-8951-015100B17813}"/>
                </a:ext>
              </a:extLst>
            </p:cNvPr>
            <p:cNvSpPr/>
            <p:nvPr/>
          </p:nvSpPr>
          <p:spPr>
            <a:xfrm>
              <a:off x="1667978" y="4035693"/>
              <a:ext cx="3132658" cy="27313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Email Security</a:t>
              </a: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9F7A7150-7EDD-459D-A53A-C5800CBD4043}"/>
              </a:ext>
            </a:extLst>
          </p:cNvPr>
          <p:cNvGrpSpPr/>
          <p:nvPr/>
        </p:nvGrpSpPr>
        <p:grpSpPr>
          <a:xfrm>
            <a:off x="1474605" y="1466580"/>
            <a:ext cx="2829914" cy="588648"/>
            <a:chOff x="1668486" y="1342602"/>
            <a:chExt cx="3131995" cy="542588"/>
          </a:xfrm>
        </p:grpSpPr>
        <p:sp>
          <p:nvSpPr>
            <p:cNvPr id="306" name="Rounded Rectangle 8">
              <a:extLst>
                <a:ext uri="{FF2B5EF4-FFF2-40B4-BE49-F238E27FC236}">
                  <a16:creationId xmlns:a16="http://schemas.microsoft.com/office/drawing/2014/main" id="{36A22DD2-D607-478E-A917-0FB3543F9294}"/>
                </a:ext>
              </a:extLst>
            </p:cNvPr>
            <p:cNvSpPr/>
            <p:nvPr/>
          </p:nvSpPr>
          <p:spPr>
            <a:xfrm>
              <a:off x="1668486" y="1355077"/>
              <a:ext cx="3131995" cy="530113"/>
            </a:xfrm>
            <a:prstGeom prst="roundRect">
              <a:avLst>
                <a:gd name="adj" fmla="val 2232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171450" indent="-171450" algn="ctr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ファイルベース</a:t>
              </a:r>
              <a:r>
                <a:rPr lang="en-US" altLang="ja-JP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/</a:t>
              </a: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フィルレスマルウェア・</a:t>
              </a:r>
              <a:r>
                <a:rPr lang="en-US" altLang="ja-JP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IOC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307" name="Rounded Rectangle 3">
              <a:extLst>
                <a:ext uri="{FF2B5EF4-FFF2-40B4-BE49-F238E27FC236}">
                  <a16:creationId xmlns:a16="http://schemas.microsoft.com/office/drawing/2014/main" id="{FA80CC32-EC28-44A6-9F20-0B1A353BB81A}"/>
                </a:ext>
              </a:extLst>
            </p:cNvPr>
            <p:cNvSpPr/>
            <p:nvPr/>
          </p:nvSpPr>
          <p:spPr>
            <a:xfrm>
              <a:off x="1668487" y="1342602"/>
              <a:ext cx="3131994" cy="27313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Endpoint Detection &amp; Response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983FF78-05CF-466F-8171-AB60118E9635}"/>
              </a:ext>
            </a:extLst>
          </p:cNvPr>
          <p:cNvGrpSpPr/>
          <p:nvPr/>
        </p:nvGrpSpPr>
        <p:grpSpPr>
          <a:xfrm>
            <a:off x="1474479" y="2930562"/>
            <a:ext cx="2830671" cy="576036"/>
            <a:chOff x="1668367" y="2692032"/>
            <a:chExt cx="3132832" cy="530963"/>
          </a:xfrm>
        </p:grpSpPr>
        <p:sp>
          <p:nvSpPr>
            <p:cNvPr id="309" name="Rounded Rectangle 10">
              <a:extLst>
                <a:ext uri="{FF2B5EF4-FFF2-40B4-BE49-F238E27FC236}">
                  <a16:creationId xmlns:a16="http://schemas.microsoft.com/office/drawing/2014/main" id="{BA0154D1-B881-49B3-ACF1-BBBAB6B312DD}"/>
                </a:ext>
              </a:extLst>
            </p:cNvPr>
            <p:cNvSpPr/>
            <p:nvPr/>
          </p:nvSpPr>
          <p:spPr>
            <a:xfrm>
              <a:off x="1668367" y="2698746"/>
              <a:ext cx="3132114" cy="524249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171450" indent="-171450" algn="ctr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感染・悪意のあるサイト・データ流出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310" name="Rounded Rectangle 4">
              <a:extLst>
                <a:ext uri="{FF2B5EF4-FFF2-40B4-BE49-F238E27FC236}">
                  <a16:creationId xmlns:a16="http://schemas.microsoft.com/office/drawing/2014/main" id="{3D9B5C74-F404-4891-B993-C8B0A246C74D}"/>
                </a:ext>
              </a:extLst>
            </p:cNvPr>
            <p:cNvSpPr/>
            <p:nvPr/>
          </p:nvSpPr>
          <p:spPr>
            <a:xfrm>
              <a:off x="1668541" y="2692032"/>
              <a:ext cx="3132658" cy="27146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Secure Internet Gateway</a:t>
              </a: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14C79D00-D18E-45DE-8B7E-8A13CC0825F1}"/>
              </a:ext>
            </a:extLst>
          </p:cNvPr>
          <p:cNvGrpSpPr/>
          <p:nvPr/>
        </p:nvGrpSpPr>
        <p:grpSpPr>
          <a:xfrm>
            <a:off x="1474604" y="3658515"/>
            <a:ext cx="2830513" cy="577853"/>
            <a:chOff x="1668486" y="3363025"/>
            <a:chExt cx="3132658" cy="532638"/>
          </a:xfrm>
        </p:grpSpPr>
        <p:sp>
          <p:nvSpPr>
            <p:cNvPr id="312" name="Rounded Rectangle 11">
              <a:extLst>
                <a:ext uri="{FF2B5EF4-FFF2-40B4-BE49-F238E27FC236}">
                  <a16:creationId xmlns:a16="http://schemas.microsoft.com/office/drawing/2014/main" id="{32EA297C-262A-4495-AE59-40EA6D6749EB}"/>
                </a:ext>
              </a:extLst>
            </p:cNvPr>
            <p:cNvSpPr/>
            <p:nvPr/>
          </p:nvSpPr>
          <p:spPr>
            <a:xfrm>
              <a:off x="1668486" y="3371786"/>
              <a:ext cx="3132114" cy="523877"/>
            </a:xfrm>
            <a:prstGeom prst="roundRect">
              <a:avLst>
                <a:gd name="adj" fmla="val 265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171450" indent="-171450" algn="ctr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悪意のあるサイト・データ損失・感染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313" name="Rounded Rectangle 5">
              <a:extLst>
                <a:ext uri="{FF2B5EF4-FFF2-40B4-BE49-F238E27FC236}">
                  <a16:creationId xmlns:a16="http://schemas.microsoft.com/office/drawing/2014/main" id="{EC340FB4-021F-48F0-96F0-B29219E779D5}"/>
                </a:ext>
              </a:extLst>
            </p:cNvPr>
            <p:cNvSpPr/>
            <p:nvPr/>
          </p:nvSpPr>
          <p:spPr>
            <a:xfrm>
              <a:off x="1668486" y="3363025"/>
              <a:ext cx="3132658" cy="27313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Web Security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BCB0F5F7-55D4-40AA-97CE-373DFAAB9335}"/>
              </a:ext>
            </a:extLst>
          </p:cNvPr>
          <p:cNvGrpSpPr/>
          <p:nvPr/>
        </p:nvGrpSpPr>
        <p:grpSpPr>
          <a:xfrm>
            <a:off x="1474604" y="2198571"/>
            <a:ext cx="2830022" cy="587358"/>
            <a:chOff x="1668486" y="2017317"/>
            <a:chExt cx="3132114" cy="541399"/>
          </a:xfrm>
        </p:grpSpPr>
        <p:sp>
          <p:nvSpPr>
            <p:cNvPr id="315" name="Rounded Rectangle 9">
              <a:extLst>
                <a:ext uri="{FF2B5EF4-FFF2-40B4-BE49-F238E27FC236}">
                  <a16:creationId xmlns:a16="http://schemas.microsoft.com/office/drawing/2014/main" id="{2B7CDE97-265F-4119-8C99-F0336A0BBA59}"/>
                </a:ext>
              </a:extLst>
            </p:cNvPr>
            <p:cNvSpPr/>
            <p:nvPr/>
          </p:nvSpPr>
          <p:spPr>
            <a:xfrm>
              <a:off x="1668486" y="2025220"/>
              <a:ext cx="3132114" cy="533496"/>
            </a:xfrm>
            <a:prstGeom prst="roundRect">
              <a:avLst>
                <a:gd name="adj" fmla="val 2811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171450" indent="-171450" algn="ctr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侵入試行・感染・悪意のあるサイト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316" name="Rounded Rectangle 7">
              <a:extLst>
                <a:ext uri="{FF2B5EF4-FFF2-40B4-BE49-F238E27FC236}">
                  <a16:creationId xmlns:a16="http://schemas.microsoft.com/office/drawing/2014/main" id="{B0D234B4-4D52-4448-AD33-53D3EA249BFA}"/>
                </a:ext>
              </a:extLst>
            </p:cNvPr>
            <p:cNvSpPr/>
            <p:nvPr/>
          </p:nvSpPr>
          <p:spPr>
            <a:xfrm>
              <a:off x="1670171" y="2017317"/>
              <a:ext cx="3130310" cy="27313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NGFW/NGIPS</a:t>
              </a: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F0EF0DB-F842-4874-8E00-6D773718C873}"/>
              </a:ext>
            </a:extLst>
          </p:cNvPr>
          <p:cNvGrpSpPr/>
          <p:nvPr/>
        </p:nvGrpSpPr>
        <p:grpSpPr>
          <a:xfrm>
            <a:off x="87549" y="1466581"/>
            <a:ext cx="1014735" cy="3534968"/>
            <a:chOff x="391531" y="1342602"/>
            <a:chExt cx="966978" cy="3258385"/>
          </a:xfrm>
        </p:grpSpPr>
        <p:sp>
          <p:nvSpPr>
            <p:cNvPr id="318" name="Rounded Rectangle 97">
              <a:extLst>
                <a:ext uri="{FF2B5EF4-FFF2-40B4-BE49-F238E27FC236}">
                  <a16:creationId xmlns:a16="http://schemas.microsoft.com/office/drawing/2014/main" id="{56F2838E-DDFA-4298-B99E-63E1D7825A9F}"/>
                </a:ext>
              </a:extLst>
            </p:cNvPr>
            <p:cNvSpPr/>
            <p:nvPr/>
          </p:nvSpPr>
          <p:spPr>
            <a:xfrm rot="5400000">
              <a:off x="-754164" y="2488297"/>
              <a:ext cx="3258368" cy="96697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grpSp>
          <p:nvGrpSpPr>
            <p:cNvPr id="319" name="Group 58">
              <a:extLst>
                <a:ext uri="{FF2B5EF4-FFF2-40B4-BE49-F238E27FC236}">
                  <a16:creationId xmlns:a16="http://schemas.microsoft.com/office/drawing/2014/main" id="{D07C063D-7B83-49C0-AACE-9066113E805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4059" y="1631807"/>
              <a:ext cx="691573" cy="167189"/>
              <a:chOff x="0" y="2898"/>
              <a:chExt cx="3153" cy="736"/>
            </a:xfrm>
            <a:solidFill>
              <a:schemeClr val="bg2">
                <a:lumMod val="75000"/>
              </a:schemeClr>
            </a:solidFill>
            <a:effectLst/>
          </p:grpSpPr>
          <p:sp>
            <p:nvSpPr>
              <p:cNvPr id="321" name="Freeform 59">
                <a:extLst>
                  <a:ext uri="{FF2B5EF4-FFF2-40B4-BE49-F238E27FC236}">
                    <a16:creationId xmlns:a16="http://schemas.microsoft.com/office/drawing/2014/main" id="{667DEF87-42BA-427F-BC49-8CD2A6D2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2904"/>
                <a:ext cx="584" cy="728"/>
              </a:xfrm>
              <a:custGeom>
                <a:avLst/>
                <a:gdLst>
                  <a:gd name="T0" fmla="*/ 1282 w 1291"/>
                  <a:gd name="T1" fmla="*/ 3 h 1605"/>
                  <a:gd name="T2" fmla="*/ 1156 w 1291"/>
                  <a:gd name="T3" fmla="*/ 171 h 1605"/>
                  <a:gd name="T4" fmla="*/ 504 w 1291"/>
                  <a:gd name="T5" fmla="*/ 171 h 1605"/>
                  <a:gd name="T6" fmla="*/ 351 w 1291"/>
                  <a:gd name="T7" fmla="*/ 302 h 1605"/>
                  <a:gd name="T8" fmla="*/ 331 w 1291"/>
                  <a:gd name="T9" fmla="*/ 589 h 1605"/>
                  <a:gd name="T10" fmla="*/ 431 w 1291"/>
                  <a:gd name="T11" fmla="*/ 689 h 1605"/>
                  <a:gd name="T12" fmla="*/ 1006 w 1291"/>
                  <a:gd name="T13" fmla="*/ 691 h 1605"/>
                  <a:gd name="T14" fmla="*/ 1289 w 1291"/>
                  <a:gd name="T15" fmla="*/ 966 h 1605"/>
                  <a:gd name="T16" fmla="*/ 1291 w 1291"/>
                  <a:gd name="T17" fmla="*/ 1312 h 1605"/>
                  <a:gd name="T18" fmla="*/ 992 w 1291"/>
                  <a:gd name="T19" fmla="*/ 1605 h 1605"/>
                  <a:gd name="T20" fmla="*/ 0 w 1291"/>
                  <a:gd name="T21" fmla="*/ 1605 h 1605"/>
                  <a:gd name="T22" fmla="*/ 203 w 1291"/>
                  <a:gd name="T23" fmla="*/ 1391 h 1605"/>
                  <a:gd name="T24" fmla="*/ 970 w 1291"/>
                  <a:gd name="T25" fmla="*/ 1390 h 1605"/>
                  <a:gd name="T26" fmla="*/ 1086 w 1291"/>
                  <a:gd name="T27" fmla="*/ 1262 h 1605"/>
                  <a:gd name="T28" fmla="*/ 1084 w 1291"/>
                  <a:gd name="T29" fmla="*/ 984 h 1605"/>
                  <a:gd name="T30" fmla="*/ 975 w 1291"/>
                  <a:gd name="T31" fmla="*/ 884 h 1605"/>
                  <a:gd name="T32" fmla="*/ 412 w 1291"/>
                  <a:gd name="T33" fmla="*/ 884 h 1605"/>
                  <a:gd name="T34" fmla="*/ 133 w 1291"/>
                  <a:gd name="T35" fmla="*/ 599 h 1605"/>
                  <a:gd name="T36" fmla="*/ 152 w 1291"/>
                  <a:gd name="T37" fmla="*/ 251 h 1605"/>
                  <a:gd name="T38" fmla="*/ 470 w 1291"/>
                  <a:gd name="T39" fmla="*/ 0 h 1605"/>
                  <a:gd name="T40" fmla="*/ 1282 w 1291"/>
                  <a:gd name="T41" fmla="*/ 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1" h="1605">
                    <a:moveTo>
                      <a:pt x="1282" y="3"/>
                    </a:moveTo>
                    <a:cubicBezTo>
                      <a:pt x="1282" y="3"/>
                      <a:pt x="1282" y="112"/>
                      <a:pt x="1156" y="171"/>
                    </a:cubicBezTo>
                    <a:cubicBezTo>
                      <a:pt x="1156" y="171"/>
                      <a:pt x="638" y="171"/>
                      <a:pt x="504" y="171"/>
                    </a:cubicBezTo>
                    <a:cubicBezTo>
                      <a:pt x="352" y="171"/>
                      <a:pt x="351" y="302"/>
                      <a:pt x="351" y="302"/>
                    </a:cubicBezTo>
                    <a:cubicBezTo>
                      <a:pt x="331" y="589"/>
                      <a:pt x="331" y="589"/>
                      <a:pt x="331" y="589"/>
                    </a:cubicBezTo>
                    <a:cubicBezTo>
                      <a:pt x="331" y="589"/>
                      <a:pt x="336" y="689"/>
                      <a:pt x="431" y="689"/>
                    </a:cubicBezTo>
                    <a:cubicBezTo>
                      <a:pt x="431" y="689"/>
                      <a:pt x="930" y="691"/>
                      <a:pt x="1006" y="691"/>
                    </a:cubicBezTo>
                    <a:cubicBezTo>
                      <a:pt x="1083" y="691"/>
                      <a:pt x="1289" y="747"/>
                      <a:pt x="1289" y="966"/>
                    </a:cubicBezTo>
                    <a:cubicBezTo>
                      <a:pt x="1289" y="1185"/>
                      <a:pt x="1291" y="1312"/>
                      <a:pt x="1291" y="1312"/>
                    </a:cubicBezTo>
                    <a:cubicBezTo>
                      <a:pt x="1291" y="1420"/>
                      <a:pt x="1197" y="1602"/>
                      <a:pt x="992" y="1605"/>
                    </a:cubicBezTo>
                    <a:cubicBezTo>
                      <a:pt x="0" y="1605"/>
                      <a:pt x="0" y="1605"/>
                      <a:pt x="0" y="1605"/>
                    </a:cubicBezTo>
                    <a:cubicBezTo>
                      <a:pt x="0" y="1605"/>
                      <a:pt x="37" y="1472"/>
                      <a:pt x="203" y="1391"/>
                    </a:cubicBezTo>
                    <a:cubicBezTo>
                      <a:pt x="970" y="1390"/>
                      <a:pt x="970" y="1390"/>
                      <a:pt x="970" y="1390"/>
                    </a:cubicBezTo>
                    <a:cubicBezTo>
                      <a:pt x="970" y="1390"/>
                      <a:pt x="1078" y="1378"/>
                      <a:pt x="1086" y="1262"/>
                    </a:cubicBezTo>
                    <a:cubicBezTo>
                      <a:pt x="1087" y="1255"/>
                      <a:pt x="1084" y="984"/>
                      <a:pt x="1084" y="984"/>
                    </a:cubicBezTo>
                    <a:cubicBezTo>
                      <a:pt x="1084" y="984"/>
                      <a:pt x="1079" y="884"/>
                      <a:pt x="975" y="884"/>
                    </a:cubicBezTo>
                    <a:cubicBezTo>
                      <a:pt x="883" y="884"/>
                      <a:pt x="412" y="884"/>
                      <a:pt x="412" y="884"/>
                    </a:cubicBezTo>
                    <a:cubicBezTo>
                      <a:pt x="124" y="865"/>
                      <a:pt x="133" y="599"/>
                      <a:pt x="133" y="599"/>
                    </a:cubicBezTo>
                    <a:cubicBezTo>
                      <a:pt x="152" y="251"/>
                      <a:pt x="152" y="251"/>
                      <a:pt x="152" y="251"/>
                    </a:cubicBezTo>
                    <a:cubicBezTo>
                      <a:pt x="152" y="251"/>
                      <a:pt x="185" y="5"/>
                      <a:pt x="470" y="0"/>
                    </a:cubicBezTo>
                    <a:lnTo>
                      <a:pt x="128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22" name="Freeform 60">
                <a:extLst>
                  <a:ext uri="{FF2B5EF4-FFF2-40B4-BE49-F238E27FC236}">
                    <a16:creationId xmlns:a16="http://schemas.microsoft.com/office/drawing/2014/main" id="{5438A044-AE39-43B6-A046-00D81C107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3036"/>
                <a:ext cx="583" cy="596"/>
              </a:xfrm>
              <a:custGeom>
                <a:avLst/>
                <a:gdLst>
                  <a:gd name="T0" fmla="*/ 858 w 1288"/>
                  <a:gd name="T1" fmla="*/ 1044 h 1315"/>
                  <a:gd name="T2" fmla="*/ 993 w 1288"/>
                  <a:gd name="T3" fmla="*/ 918 h 1315"/>
                  <a:gd name="T4" fmla="*/ 993 w 1288"/>
                  <a:gd name="T5" fmla="*/ 117 h 1315"/>
                  <a:gd name="T6" fmla="*/ 1102 w 1288"/>
                  <a:gd name="T7" fmla="*/ 0 h 1315"/>
                  <a:gd name="T8" fmla="*/ 1288 w 1288"/>
                  <a:gd name="T9" fmla="*/ 513 h 1315"/>
                  <a:gd name="T10" fmla="*/ 486 w 1288"/>
                  <a:gd name="T11" fmla="*/ 1315 h 1315"/>
                  <a:gd name="T12" fmla="*/ 0 w 1288"/>
                  <a:gd name="T13" fmla="*/ 1154 h 1315"/>
                  <a:gd name="T14" fmla="*/ 103 w 1288"/>
                  <a:gd name="T15" fmla="*/ 1043 h 1315"/>
                  <a:gd name="T16" fmla="*/ 858 w 1288"/>
                  <a:gd name="T17" fmla="*/ 1044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8" h="1315">
                    <a:moveTo>
                      <a:pt x="858" y="1044"/>
                    </a:moveTo>
                    <a:cubicBezTo>
                      <a:pt x="994" y="1039"/>
                      <a:pt x="993" y="918"/>
                      <a:pt x="993" y="918"/>
                    </a:cubicBezTo>
                    <a:cubicBezTo>
                      <a:pt x="993" y="117"/>
                      <a:pt x="993" y="117"/>
                      <a:pt x="993" y="117"/>
                    </a:cubicBezTo>
                    <a:cubicBezTo>
                      <a:pt x="1102" y="0"/>
                      <a:pt x="1102" y="0"/>
                      <a:pt x="1102" y="0"/>
                    </a:cubicBezTo>
                    <a:cubicBezTo>
                      <a:pt x="1102" y="0"/>
                      <a:pt x="1288" y="203"/>
                      <a:pt x="1288" y="513"/>
                    </a:cubicBezTo>
                    <a:cubicBezTo>
                      <a:pt x="1288" y="1046"/>
                      <a:pt x="843" y="1315"/>
                      <a:pt x="486" y="1315"/>
                    </a:cubicBezTo>
                    <a:cubicBezTo>
                      <a:pt x="186" y="1315"/>
                      <a:pt x="0" y="1154"/>
                      <a:pt x="0" y="1154"/>
                    </a:cubicBezTo>
                    <a:cubicBezTo>
                      <a:pt x="103" y="1043"/>
                      <a:pt x="103" y="1043"/>
                      <a:pt x="103" y="1043"/>
                    </a:cubicBezTo>
                    <a:lnTo>
                      <a:pt x="858" y="10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23" name="Freeform 61">
                <a:extLst>
                  <a:ext uri="{FF2B5EF4-FFF2-40B4-BE49-F238E27FC236}">
                    <a16:creationId xmlns:a16="http://schemas.microsoft.com/office/drawing/2014/main" id="{C29920BE-F7A6-49A5-9909-8863E0CD4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994"/>
                <a:ext cx="58" cy="58"/>
              </a:xfrm>
              <a:custGeom>
                <a:avLst/>
                <a:gdLst>
                  <a:gd name="T0" fmla="*/ 128 w 128"/>
                  <a:gd name="T1" fmla="*/ 46 h 129"/>
                  <a:gd name="T2" fmla="*/ 79 w 128"/>
                  <a:gd name="T3" fmla="*/ 0 h 129"/>
                  <a:gd name="T4" fmla="*/ 0 w 128"/>
                  <a:gd name="T5" fmla="*/ 82 h 129"/>
                  <a:gd name="T6" fmla="*/ 26 w 128"/>
                  <a:gd name="T7" fmla="*/ 101 h 129"/>
                  <a:gd name="T8" fmla="*/ 49 w 128"/>
                  <a:gd name="T9" fmla="*/ 129 h 129"/>
                  <a:gd name="T10" fmla="*/ 128 w 128"/>
                  <a:gd name="T11" fmla="*/ 4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29">
                    <a:moveTo>
                      <a:pt x="128" y="46"/>
                    </a:moveTo>
                    <a:cubicBezTo>
                      <a:pt x="116" y="28"/>
                      <a:pt x="79" y="0"/>
                      <a:pt x="79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18" y="92"/>
                      <a:pt x="26" y="101"/>
                    </a:cubicBezTo>
                    <a:cubicBezTo>
                      <a:pt x="34" y="109"/>
                      <a:pt x="49" y="129"/>
                      <a:pt x="49" y="129"/>
                    </a:cubicBezTo>
                    <a:lnTo>
                      <a:pt x="12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24" name="Freeform 62">
                <a:extLst>
                  <a:ext uri="{FF2B5EF4-FFF2-40B4-BE49-F238E27FC236}">
                    <a16:creationId xmlns:a16="http://schemas.microsoft.com/office/drawing/2014/main" id="{00A2D3E0-FFB2-4AFC-94D5-117986817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904"/>
                <a:ext cx="576" cy="590"/>
              </a:xfrm>
              <a:custGeom>
                <a:avLst/>
                <a:gdLst>
                  <a:gd name="T0" fmla="*/ 1166 w 1272"/>
                  <a:gd name="T1" fmla="*/ 265 h 1301"/>
                  <a:gd name="T2" fmla="*/ 1167 w 1272"/>
                  <a:gd name="T3" fmla="*/ 262 h 1301"/>
                  <a:gd name="T4" fmla="*/ 1272 w 1272"/>
                  <a:gd name="T5" fmla="*/ 154 h 1301"/>
                  <a:gd name="T6" fmla="*/ 800 w 1272"/>
                  <a:gd name="T7" fmla="*/ 0 h 1301"/>
                  <a:gd name="T8" fmla="*/ 0 w 1272"/>
                  <a:gd name="T9" fmla="*/ 806 h 1301"/>
                  <a:gd name="T10" fmla="*/ 175 w 1272"/>
                  <a:gd name="T11" fmla="*/ 1301 h 1301"/>
                  <a:gd name="T12" fmla="*/ 285 w 1272"/>
                  <a:gd name="T13" fmla="*/ 1183 h 1301"/>
                  <a:gd name="T14" fmla="*/ 284 w 1272"/>
                  <a:gd name="T15" fmla="*/ 392 h 1301"/>
                  <a:gd name="T16" fmla="*/ 411 w 1272"/>
                  <a:gd name="T17" fmla="*/ 265 h 1301"/>
                  <a:gd name="T18" fmla="*/ 1166 w 1272"/>
                  <a:gd name="T19" fmla="*/ 265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2" h="1301">
                    <a:moveTo>
                      <a:pt x="1166" y="265"/>
                    </a:moveTo>
                    <a:cubicBezTo>
                      <a:pt x="1167" y="262"/>
                      <a:pt x="1167" y="262"/>
                      <a:pt x="1167" y="262"/>
                    </a:cubicBezTo>
                    <a:cubicBezTo>
                      <a:pt x="1272" y="154"/>
                      <a:pt x="1272" y="154"/>
                      <a:pt x="1272" y="154"/>
                    </a:cubicBezTo>
                    <a:cubicBezTo>
                      <a:pt x="1272" y="154"/>
                      <a:pt x="1079" y="0"/>
                      <a:pt x="800" y="0"/>
                    </a:cubicBezTo>
                    <a:cubicBezTo>
                      <a:pt x="463" y="0"/>
                      <a:pt x="0" y="242"/>
                      <a:pt x="0" y="806"/>
                    </a:cubicBezTo>
                    <a:cubicBezTo>
                      <a:pt x="0" y="1105"/>
                      <a:pt x="175" y="1301"/>
                      <a:pt x="175" y="1301"/>
                    </a:cubicBezTo>
                    <a:cubicBezTo>
                      <a:pt x="285" y="1183"/>
                      <a:pt x="285" y="1183"/>
                      <a:pt x="285" y="1183"/>
                    </a:cubicBezTo>
                    <a:cubicBezTo>
                      <a:pt x="284" y="392"/>
                      <a:pt x="284" y="392"/>
                      <a:pt x="284" y="392"/>
                    </a:cubicBezTo>
                    <a:cubicBezTo>
                      <a:pt x="299" y="263"/>
                      <a:pt x="411" y="265"/>
                      <a:pt x="411" y="265"/>
                    </a:cubicBezTo>
                    <a:cubicBezTo>
                      <a:pt x="1166" y="265"/>
                      <a:pt x="1166" y="265"/>
                      <a:pt x="1166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25" name="Freeform 63">
                <a:extLst>
                  <a:ext uri="{FF2B5EF4-FFF2-40B4-BE49-F238E27FC236}">
                    <a16:creationId xmlns:a16="http://schemas.microsoft.com/office/drawing/2014/main" id="{49E6962D-B05C-469E-9696-8AEB26EA9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3479"/>
                <a:ext cx="56" cy="59"/>
              </a:xfrm>
              <a:custGeom>
                <a:avLst/>
                <a:gdLst>
                  <a:gd name="T0" fmla="*/ 80 w 125"/>
                  <a:gd name="T1" fmla="*/ 0 h 131"/>
                  <a:gd name="T2" fmla="*/ 125 w 125"/>
                  <a:gd name="T3" fmla="*/ 51 h 131"/>
                  <a:gd name="T4" fmla="*/ 48 w 125"/>
                  <a:gd name="T5" fmla="*/ 131 h 131"/>
                  <a:gd name="T6" fmla="*/ 0 w 125"/>
                  <a:gd name="T7" fmla="*/ 84 h 131"/>
                  <a:gd name="T8" fmla="*/ 80 w 125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31">
                    <a:moveTo>
                      <a:pt x="80" y="0"/>
                    </a:moveTo>
                    <a:cubicBezTo>
                      <a:pt x="80" y="0"/>
                      <a:pt x="84" y="23"/>
                      <a:pt x="125" y="51"/>
                    </a:cubicBezTo>
                    <a:cubicBezTo>
                      <a:pt x="48" y="131"/>
                      <a:pt x="48" y="131"/>
                      <a:pt x="48" y="131"/>
                    </a:cubicBezTo>
                    <a:cubicBezTo>
                      <a:pt x="48" y="131"/>
                      <a:pt x="5" y="93"/>
                      <a:pt x="0" y="84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26" name="Freeform 64">
                <a:extLst>
                  <a:ext uri="{FF2B5EF4-FFF2-40B4-BE49-F238E27FC236}">
                    <a16:creationId xmlns:a16="http://schemas.microsoft.com/office/drawing/2014/main" id="{0D962700-4542-4CF2-8CAF-EA618105F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2907"/>
                <a:ext cx="555" cy="724"/>
              </a:xfrm>
              <a:custGeom>
                <a:avLst/>
                <a:gdLst>
                  <a:gd name="T0" fmla="*/ 0 w 1229"/>
                  <a:gd name="T1" fmla="*/ 0 h 1598"/>
                  <a:gd name="T2" fmla="*/ 0 w 1229"/>
                  <a:gd name="T3" fmla="*/ 1374 h 1598"/>
                  <a:gd name="T4" fmla="*/ 198 w 1229"/>
                  <a:gd name="T5" fmla="*/ 1598 h 1598"/>
                  <a:gd name="T6" fmla="*/ 1229 w 1229"/>
                  <a:gd name="T7" fmla="*/ 1598 h 1598"/>
                  <a:gd name="T8" fmla="*/ 1022 w 1229"/>
                  <a:gd name="T9" fmla="*/ 1375 h 1598"/>
                  <a:gd name="T10" fmla="*/ 341 w 1229"/>
                  <a:gd name="T11" fmla="*/ 1374 h 1598"/>
                  <a:gd name="T12" fmla="*/ 233 w 1229"/>
                  <a:gd name="T13" fmla="*/ 1136 h 1598"/>
                  <a:gd name="T14" fmla="*/ 233 w 1229"/>
                  <a:gd name="T15" fmla="*/ 226 h 1598"/>
                  <a:gd name="T16" fmla="*/ 0 w 1229"/>
                  <a:gd name="T17" fmla="*/ 0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9" h="1598">
                    <a:moveTo>
                      <a:pt x="0" y="0"/>
                    </a:moveTo>
                    <a:cubicBezTo>
                      <a:pt x="0" y="0"/>
                      <a:pt x="0" y="1149"/>
                      <a:pt x="0" y="1374"/>
                    </a:cubicBezTo>
                    <a:cubicBezTo>
                      <a:pt x="0" y="1598"/>
                      <a:pt x="198" y="1598"/>
                      <a:pt x="198" y="1598"/>
                    </a:cubicBezTo>
                    <a:cubicBezTo>
                      <a:pt x="198" y="1598"/>
                      <a:pt x="1229" y="1598"/>
                      <a:pt x="1229" y="1598"/>
                    </a:cubicBezTo>
                    <a:cubicBezTo>
                      <a:pt x="1229" y="1598"/>
                      <a:pt x="1215" y="1375"/>
                      <a:pt x="1022" y="1375"/>
                    </a:cubicBezTo>
                    <a:cubicBezTo>
                      <a:pt x="822" y="1375"/>
                      <a:pt x="341" y="1374"/>
                      <a:pt x="341" y="1374"/>
                    </a:cubicBezTo>
                    <a:cubicBezTo>
                      <a:pt x="222" y="1374"/>
                      <a:pt x="233" y="1238"/>
                      <a:pt x="233" y="1136"/>
                    </a:cubicBezTo>
                    <a:cubicBezTo>
                      <a:pt x="233" y="1036"/>
                      <a:pt x="233" y="409"/>
                      <a:pt x="233" y="226"/>
                    </a:cubicBezTo>
                    <a:cubicBezTo>
                      <a:pt x="233" y="1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27" name="Freeform 65">
                <a:extLst>
                  <a:ext uri="{FF2B5EF4-FFF2-40B4-BE49-F238E27FC236}">
                    <a16:creationId xmlns:a16="http://schemas.microsoft.com/office/drawing/2014/main" id="{57B56C39-4BD2-44F6-8FEE-41FC95F41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903"/>
                <a:ext cx="681" cy="728"/>
              </a:xfrm>
              <a:custGeom>
                <a:avLst/>
                <a:gdLst>
                  <a:gd name="T0" fmla="*/ 898 w 1506"/>
                  <a:gd name="T1" fmla="*/ 213 h 1607"/>
                  <a:gd name="T2" fmla="*/ 866 w 1506"/>
                  <a:gd name="T3" fmla="*/ 286 h 1607"/>
                  <a:gd name="T4" fmla="*/ 866 w 1506"/>
                  <a:gd name="T5" fmla="*/ 1607 h 1607"/>
                  <a:gd name="T6" fmla="*/ 635 w 1506"/>
                  <a:gd name="T7" fmla="*/ 1380 h 1607"/>
                  <a:gd name="T8" fmla="*/ 635 w 1506"/>
                  <a:gd name="T9" fmla="*/ 287 h 1607"/>
                  <a:gd name="T10" fmla="*/ 608 w 1506"/>
                  <a:gd name="T11" fmla="*/ 216 h 1607"/>
                  <a:gd name="T12" fmla="*/ 536 w 1506"/>
                  <a:gd name="T13" fmla="*/ 188 h 1607"/>
                  <a:gd name="T14" fmla="*/ 253 w 1506"/>
                  <a:gd name="T15" fmla="*/ 188 h 1607"/>
                  <a:gd name="T16" fmla="*/ 0 w 1506"/>
                  <a:gd name="T17" fmla="*/ 0 h 1607"/>
                  <a:gd name="T18" fmla="*/ 1506 w 1506"/>
                  <a:gd name="T19" fmla="*/ 0 h 1607"/>
                  <a:gd name="T20" fmla="*/ 1253 w 1506"/>
                  <a:gd name="T21" fmla="*/ 190 h 1607"/>
                  <a:gd name="T22" fmla="*/ 965 w 1506"/>
                  <a:gd name="T23" fmla="*/ 188 h 1607"/>
                  <a:gd name="T24" fmla="*/ 898 w 1506"/>
                  <a:gd name="T25" fmla="*/ 213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6" h="1607">
                    <a:moveTo>
                      <a:pt x="898" y="213"/>
                    </a:moveTo>
                    <a:cubicBezTo>
                      <a:pt x="868" y="241"/>
                      <a:pt x="866" y="286"/>
                      <a:pt x="866" y="286"/>
                    </a:cubicBezTo>
                    <a:cubicBezTo>
                      <a:pt x="866" y="1607"/>
                      <a:pt x="866" y="1607"/>
                      <a:pt x="866" y="1607"/>
                    </a:cubicBezTo>
                    <a:cubicBezTo>
                      <a:pt x="866" y="1607"/>
                      <a:pt x="635" y="1596"/>
                      <a:pt x="635" y="1380"/>
                    </a:cubicBezTo>
                    <a:cubicBezTo>
                      <a:pt x="635" y="1206"/>
                      <a:pt x="635" y="287"/>
                      <a:pt x="635" y="287"/>
                    </a:cubicBezTo>
                    <a:cubicBezTo>
                      <a:pt x="635" y="287"/>
                      <a:pt x="639" y="255"/>
                      <a:pt x="608" y="216"/>
                    </a:cubicBezTo>
                    <a:cubicBezTo>
                      <a:pt x="582" y="182"/>
                      <a:pt x="536" y="188"/>
                      <a:pt x="536" y="188"/>
                    </a:cubicBezTo>
                    <a:cubicBezTo>
                      <a:pt x="536" y="188"/>
                      <a:pt x="365" y="188"/>
                      <a:pt x="253" y="188"/>
                    </a:cubicBezTo>
                    <a:cubicBezTo>
                      <a:pt x="26" y="188"/>
                      <a:pt x="0" y="0"/>
                      <a:pt x="0" y="0"/>
                    </a:cubicBezTo>
                    <a:cubicBezTo>
                      <a:pt x="1506" y="0"/>
                      <a:pt x="1506" y="0"/>
                      <a:pt x="1506" y="0"/>
                    </a:cubicBezTo>
                    <a:cubicBezTo>
                      <a:pt x="1506" y="0"/>
                      <a:pt x="1472" y="190"/>
                      <a:pt x="1253" y="190"/>
                    </a:cubicBezTo>
                    <a:cubicBezTo>
                      <a:pt x="965" y="188"/>
                      <a:pt x="965" y="188"/>
                      <a:pt x="965" y="188"/>
                    </a:cubicBezTo>
                    <a:cubicBezTo>
                      <a:pt x="965" y="188"/>
                      <a:pt x="927" y="185"/>
                      <a:pt x="898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28" name="Freeform 66">
                <a:extLst>
                  <a:ext uri="{FF2B5EF4-FFF2-40B4-BE49-F238E27FC236}">
                    <a16:creationId xmlns:a16="http://schemas.microsoft.com/office/drawing/2014/main" id="{BB3C2E27-130B-410D-8046-A854E64A2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" y="2898"/>
                <a:ext cx="617" cy="736"/>
              </a:xfrm>
              <a:custGeom>
                <a:avLst/>
                <a:gdLst>
                  <a:gd name="T0" fmla="*/ 756 w 1364"/>
                  <a:gd name="T1" fmla="*/ 188 h 1624"/>
                  <a:gd name="T2" fmla="*/ 326 w 1364"/>
                  <a:gd name="T3" fmla="*/ 188 h 1624"/>
                  <a:gd name="T4" fmla="*/ 200 w 1364"/>
                  <a:gd name="T5" fmla="*/ 15 h 1624"/>
                  <a:gd name="T6" fmla="*/ 636 w 1364"/>
                  <a:gd name="T7" fmla="*/ 15 h 1624"/>
                  <a:gd name="T8" fmla="*/ 766 w 1364"/>
                  <a:gd name="T9" fmla="*/ 13 h 1624"/>
                  <a:gd name="T10" fmla="*/ 1362 w 1364"/>
                  <a:gd name="T11" fmla="*/ 450 h 1624"/>
                  <a:gd name="T12" fmla="*/ 1364 w 1364"/>
                  <a:gd name="T13" fmla="*/ 1619 h 1624"/>
                  <a:gd name="T14" fmla="*/ 1190 w 1364"/>
                  <a:gd name="T15" fmla="*/ 1527 h 1624"/>
                  <a:gd name="T16" fmla="*/ 978 w 1364"/>
                  <a:gd name="T17" fmla="*/ 1617 h 1624"/>
                  <a:gd name="T18" fmla="*/ 361 w 1364"/>
                  <a:gd name="T19" fmla="*/ 1617 h 1624"/>
                  <a:gd name="T20" fmla="*/ 35 w 1364"/>
                  <a:gd name="T21" fmla="*/ 1390 h 1624"/>
                  <a:gd name="T22" fmla="*/ 52 w 1364"/>
                  <a:gd name="T23" fmla="*/ 1035 h 1624"/>
                  <a:gd name="T24" fmla="*/ 505 w 1364"/>
                  <a:gd name="T25" fmla="*/ 670 h 1624"/>
                  <a:gd name="T26" fmla="*/ 1090 w 1364"/>
                  <a:gd name="T27" fmla="*/ 670 h 1624"/>
                  <a:gd name="T28" fmla="*/ 1090 w 1364"/>
                  <a:gd name="T29" fmla="*/ 865 h 1624"/>
                  <a:gd name="T30" fmla="*/ 567 w 1364"/>
                  <a:gd name="T31" fmla="*/ 865 h 1624"/>
                  <a:gd name="T32" fmla="*/ 450 w 1364"/>
                  <a:gd name="T33" fmla="*/ 1427 h 1624"/>
                  <a:gd name="T34" fmla="*/ 923 w 1364"/>
                  <a:gd name="T35" fmla="*/ 1427 h 1624"/>
                  <a:gd name="T36" fmla="*/ 1150 w 1364"/>
                  <a:gd name="T37" fmla="*/ 1213 h 1624"/>
                  <a:gd name="T38" fmla="*/ 1152 w 1364"/>
                  <a:gd name="T39" fmla="*/ 865 h 1624"/>
                  <a:gd name="T40" fmla="*/ 1152 w 1364"/>
                  <a:gd name="T41" fmla="*/ 670 h 1624"/>
                  <a:gd name="T42" fmla="*/ 1150 w 1364"/>
                  <a:gd name="T43" fmla="*/ 435 h 1624"/>
                  <a:gd name="T44" fmla="*/ 906 w 1364"/>
                  <a:gd name="T45" fmla="*/ 187 h 1624"/>
                  <a:gd name="T46" fmla="*/ 756 w 1364"/>
                  <a:gd name="T47" fmla="*/ 188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64" h="1624">
                    <a:moveTo>
                      <a:pt x="756" y="188"/>
                    </a:moveTo>
                    <a:cubicBezTo>
                      <a:pt x="557" y="188"/>
                      <a:pt x="326" y="188"/>
                      <a:pt x="326" y="188"/>
                    </a:cubicBezTo>
                    <a:cubicBezTo>
                      <a:pt x="326" y="188"/>
                      <a:pt x="221" y="146"/>
                      <a:pt x="200" y="15"/>
                    </a:cubicBezTo>
                    <a:cubicBezTo>
                      <a:pt x="200" y="15"/>
                      <a:pt x="420" y="15"/>
                      <a:pt x="636" y="15"/>
                    </a:cubicBezTo>
                    <a:cubicBezTo>
                      <a:pt x="766" y="13"/>
                      <a:pt x="766" y="13"/>
                      <a:pt x="766" y="13"/>
                    </a:cubicBezTo>
                    <a:cubicBezTo>
                      <a:pt x="1271" y="0"/>
                      <a:pt x="1361" y="226"/>
                      <a:pt x="1362" y="450"/>
                    </a:cubicBezTo>
                    <a:cubicBezTo>
                      <a:pt x="1364" y="1619"/>
                      <a:pt x="1364" y="1619"/>
                      <a:pt x="1364" y="1619"/>
                    </a:cubicBezTo>
                    <a:cubicBezTo>
                      <a:pt x="1364" y="1619"/>
                      <a:pt x="1251" y="1590"/>
                      <a:pt x="1190" y="1527"/>
                    </a:cubicBezTo>
                    <a:cubicBezTo>
                      <a:pt x="1190" y="1527"/>
                      <a:pt x="1140" y="1608"/>
                      <a:pt x="978" y="1617"/>
                    </a:cubicBezTo>
                    <a:cubicBezTo>
                      <a:pt x="837" y="1624"/>
                      <a:pt x="446" y="1617"/>
                      <a:pt x="361" y="1617"/>
                    </a:cubicBezTo>
                    <a:cubicBezTo>
                      <a:pt x="227" y="1617"/>
                      <a:pt x="77" y="1549"/>
                      <a:pt x="35" y="1390"/>
                    </a:cubicBezTo>
                    <a:cubicBezTo>
                      <a:pt x="0" y="1255"/>
                      <a:pt x="20" y="1111"/>
                      <a:pt x="52" y="1035"/>
                    </a:cubicBezTo>
                    <a:cubicBezTo>
                      <a:pt x="102" y="915"/>
                      <a:pt x="250" y="670"/>
                      <a:pt x="505" y="670"/>
                    </a:cubicBezTo>
                    <a:cubicBezTo>
                      <a:pt x="665" y="670"/>
                      <a:pt x="1090" y="670"/>
                      <a:pt x="1090" y="670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567" y="865"/>
                      <a:pt x="567" y="865"/>
                      <a:pt x="567" y="865"/>
                    </a:cubicBezTo>
                    <a:cubicBezTo>
                      <a:pt x="178" y="841"/>
                      <a:pt x="86" y="1469"/>
                      <a:pt x="450" y="1427"/>
                    </a:cubicBezTo>
                    <a:cubicBezTo>
                      <a:pt x="923" y="1427"/>
                      <a:pt x="923" y="1427"/>
                      <a:pt x="923" y="1427"/>
                    </a:cubicBezTo>
                    <a:cubicBezTo>
                      <a:pt x="1142" y="1427"/>
                      <a:pt x="1150" y="1213"/>
                      <a:pt x="1150" y="1213"/>
                    </a:cubicBezTo>
                    <a:cubicBezTo>
                      <a:pt x="1152" y="865"/>
                      <a:pt x="1152" y="865"/>
                      <a:pt x="1152" y="865"/>
                    </a:cubicBezTo>
                    <a:cubicBezTo>
                      <a:pt x="1152" y="670"/>
                      <a:pt x="1152" y="670"/>
                      <a:pt x="1152" y="670"/>
                    </a:cubicBezTo>
                    <a:cubicBezTo>
                      <a:pt x="1150" y="435"/>
                      <a:pt x="1150" y="435"/>
                      <a:pt x="1150" y="435"/>
                    </a:cubicBezTo>
                    <a:cubicBezTo>
                      <a:pt x="1150" y="230"/>
                      <a:pt x="946" y="188"/>
                      <a:pt x="906" y="187"/>
                    </a:cubicBezTo>
                    <a:cubicBezTo>
                      <a:pt x="859" y="186"/>
                      <a:pt x="756" y="188"/>
                      <a:pt x="756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56" tIns="60929" rIns="121856" bIns="60929" numCol="1" anchor="t" anchorCtr="0" compatLnSpc="1">
                <a:prstTxWarp prst="textNoShape">
                  <a:avLst/>
                </a:prstTxWarp>
              </a:bodyPr>
              <a:lstStyle/>
              <a:p>
                <a:pPr defTabSz="457003">
                  <a:defRPr/>
                </a:pPr>
                <a:endParaRPr lang="en-CA" sz="800">
                  <a:solidFill>
                    <a:srgbClr val="00507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</p:grp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03DAA50-5FF9-4AEF-8C4B-3D86201BC8B5}"/>
                </a:ext>
              </a:extLst>
            </p:cNvPr>
            <p:cNvSpPr/>
            <p:nvPr/>
          </p:nvSpPr>
          <p:spPr>
            <a:xfrm>
              <a:off x="473099" y="1854081"/>
              <a:ext cx="793494" cy="2746906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Phishing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Ransomware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Trojan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Botnet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Wiper Attack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Dat</a:t>
              </a:r>
              <a:r>
                <a:rPr lang="en-US" sz="700" spc="5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a/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IP Theft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Monetary Theft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Data Manipulation/</a:t>
              </a:r>
              <a:b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Destruction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Spywar</a:t>
              </a:r>
              <a:r>
                <a:rPr lang="en-US" sz="700" spc="5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e/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Malware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Man in the Middle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Drive by Download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Malvertising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Unpatched Software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Rogue Software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DDoS</a:t>
              </a:r>
            </a:p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APT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4FD2C606-34AF-4A5F-AE6C-715A51E2840E}"/>
              </a:ext>
            </a:extLst>
          </p:cNvPr>
          <p:cNvGrpSpPr/>
          <p:nvPr/>
        </p:nvGrpSpPr>
        <p:grpSpPr>
          <a:xfrm>
            <a:off x="4808901" y="2174127"/>
            <a:ext cx="2737741" cy="902458"/>
            <a:chOff x="5108265" y="2217064"/>
            <a:chExt cx="3132114" cy="831843"/>
          </a:xfrm>
        </p:grpSpPr>
        <p:sp>
          <p:nvSpPr>
            <p:cNvPr id="330" name="Rounded Rectangle 14">
              <a:extLst>
                <a:ext uri="{FF2B5EF4-FFF2-40B4-BE49-F238E27FC236}">
                  <a16:creationId xmlns:a16="http://schemas.microsoft.com/office/drawing/2014/main" id="{C766F35E-E140-4317-A1FA-136080DA0943}"/>
                </a:ext>
              </a:extLst>
            </p:cNvPr>
            <p:cNvSpPr/>
            <p:nvPr/>
          </p:nvSpPr>
          <p:spPr>
            <a:xfrm>
              <a:off x="5108265" y="2217064"/>
              <a:ext cx="3132114" cy="831843"/>
            </a:xfrm>
            <a:prstGeom prst="roundRect">
              <a:avLst>
                <a:gd name="adj" fmla="val 2372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171450" indent="-171450" algn="ctr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Third-Party Intel · STIX/TAXII Feeds 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ファイルベース サンドボックス</a:t>
              </a:r>
              <a:br>
                <a:rPr 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レトロスペクティブマルウェアアラート</a:t>
              </a:r>
              <a:r>
                <a:rPr 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  </a:t>
              </a:r>
            </a:p>
          </p:txBody>
        </p:sp>
        <p:sp>
          <p:nvSpPr>
            <p:cNvPr id="331" name="Rounded Rectangle 15">
              <a:extLst>
                <a:ext uri="{FF2B5EF4-FFF2-40B4-BE49-F238E27FC236}">
                  <a16:creationId xmlns:a16="http://schemas.microsoft.com/office/drawing/2014/main" id="{B724FC78-5B50-4591-AEED-00BD5C995A2C}"/>
                </a:ext>
              </a:extLst>
            </p:cNvPr>
            <p:cNvSpPr/>
            <p:nvPr/>
          </p:nvSpPr>
          <p:spPr>
            <a:xfrm>
              <a:off x="5108266" y="2217064"/>
              <a:ext cx="3132113" cy="2731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5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脅威ベースの分析</a:t>
              </a:r>
              <a:r>
                <a:rPr lang="en-US" altLang="ja-JP" sz="105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(IOC)</a:t>
              </a:r>
              <a:endParaRPr lang="en-US" sz="105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685BBA9F-2BA2-4EDE-A746-143D47FC7733}"/>
              </a:ext>
            </a:extLst>
          </p:cNvPr>
          <p:cNvGrpSpPr/>
          <p:nvPr/>
        </p:nvGrpSpPr>
        <p:grpSpPr>
          <a:xfrm>
            <a:off x="4821687" y="3435387"/>
            <a:ext cx="2737933" cy="867267"/>
            <a:chOff x="5059739" y="3157356"/>
            <a:chExt cx="2609076" cy="799406"/>
          </a:xfrm>
        </p:grpSpPr>
        <p:sp>
          <p:nvSpPr>
            <p:cNvPr id="333" name="Rounded Rectangle 13">
              <a:extLst>
                <a:ext uri="{FF2B5EF4-FFF2-40B4-BE49-F238E27FC236}">
                  <a16:creationId xmlns:a16="http://schemas.microsoft.com/office/drawing/2014/main" id="{12F69A12-BC00-4F00-99D2-7C6EDB29F4C7}"/>
                </a:ext>
              </a:extLst>
            </p:cNvPr>
            <p:cNvSpPr/>
            <p:nvPr/>
          </p:nvSpPr>
          <p:spPr>
            <a:xfrm>
              <a:off x="5059739" y="3157356"/>
              <a:ext cx="2608893" cy="799406"/>
            </a:xfrm>
            <a:prstGeom prst="roundRect">
              <a:avLst>
                <a:gd name="adj" fmla="val 24985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37160" rIns="365760" rtlCol="0" anchor="t"/>
            <a:lstStyle/>
            <a:p>
              <a:pPr marL="171450" indent="-171450" algn="ctr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ネットワークトラフィックの分析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暗号化された脅威の分析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悪意ある挙動の分析</a:t>
              </a:r>
              <a:endParaRPr lang="en-US" sz="9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334" name="Rounded Rectangle 16">
              <a:extLst>
                <a:ext uri="{FF2B5EF4-FFF2-40B4-BE49-F238E27FC236}">
                  <a16:creationId xmlns:a16="http://schemas.microsoft.com/office/drawing/2014/main" id="{042F82B4-020F-4690-B60F-C869465ADF96}"/>
                </a:ext>
              </a:extLst>
            </p:cNvPr>
            <p:cNvSpPr/>
            <p:nvPr/>
          </p:nvSpPr>
          <p:spPr>
            <a:xfrm>
              <a:off x="5061425" y="3157356"/>
              <a:ext cx="2607390" cy="2731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5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挙動ベースの分析</a:t>
              </a:r>
              <a:endParaRPr lang="en-US" sz="105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26B4E4CF-320B-49E9-B6D4-36883D65B9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87249" y="3543377"/>
              <a:ext cx="274643" cy="284620"/>
              <a:chOff x="3492667" y="1426585"/>
              <a:chExt cx="467986" cy="484985"/>
            </a:xfrm>
            <a:solidFill>
              <a:schemeClr val="accent2"/>
            </a:solidFill>
          </p:grpSpPr>
          <p:sp>
            <p:nvSpPr>
              <p:cNvPr id="336" name="Freeform 597">
                <a:extLst>
                  <a:ext uri="{FF2B5EF4-FFF2-40B4-BE49-F238E27FC236}">
                    <a16:creationId xmlns:a16="http://schemas.microsoft.com/office/drawing/2014/main" id="{1CCE0223-785C-446B-9D5E-136EDF26BD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2667" y="1426585"/>
                <a:ext cx="221993" cy="484985"/>
              </a:xfrm>
              <a:custGeom>
                <a:avLst/>
                <a:gdLst>
                  <a:gd name="T0" fmla="*/ 69 w 94"/>
                  <a:gd name="T1" fmla="*/ 0 h 205"/>
                  <a:gd name="T2" fmla="*/ 47 w 94"/>
                  <a:gd name="T3" fmla="*/ 11 h 205"/>
                  <a:gd name="T4" fmla="*/ 22 w 94"/>
                  <a:gd name="T5" fmla="*/ 38 h 205"/>
                  <a:gd name="T6" fmla="*/ 10 w 94"/>
                  <a:gd name="T7" fmla="*/ 67 h 205"/>
                  <a:gd name="T8" fmla="*/ 0 w 94"/>
                  <a:gd name="T9" fmla="*/ 90 h 205"/>
                  <a:gd name="T10" fmla="*/ 0 w 94"/>
                  <a:gd name="T11" fmla="*/ 91 h 205"/>
                  <a:gd name="T12" fmla="*/ 2 w 94"/>
                  <a:gd name="T13" fmla="*/ 99 h 205"/>
                  <a:gd name="T14" fmla="*/ 4 w 94"/>
                  <a:gd name="T15" fmla="*/ 105 h 205"/>
                  <a:gd name="T16" fmla="*/ 7 w 94"/>
                  <a:gd name="T17" fmla="*/ 137 h 205"/>
                  <a:gd name="T18" fmla="*/ 21 w 94"/>
                  <a:gd name="T19" fmla="*/ 171 h 205"/>
                  <a:gd name="T20" fmla="*/ 23 w 94"/>
                  <a:gd name="T21" fmla="*/ 179 h 205"/>
                  <a:gd name="T22" fmla="*/ 53 w 94"/>
                  <a:gd name="T23" fmla="*/ 194 h 205"/>
                  <a:gd name="T24" fmla="*/ 88 w 94"/>
                  <a:gd name="T25" fmla="*/ 199 h 205"/>
                  <a:gd name="T26" fmla="*/ 94 w 94"/>
                  <a:gd name="T27" fmla="*/ 27 h 205"/>
                  <a:gd name="T28" fmla="*/ 70 w 94"/>
                  <a:gd name="T29" fmla="*/ 48 h 205"/>
                  <a:gd name="T30" fmla="*/ 86 w 94"/>
                  <a:gd name="T31" fmla="*/ 53 h 205"/>
                  <a:gd name="T32" fmla="*/ 47 w 94"/>
                  <a:gd name="T33" fmla="*/ 103 h 205"/>
                  <a:gd name="T34" fmla="*/ 29 w 94"/>
                  <a:gd name="T35" fmla="*/ 84 h 205"/>
                  <a:gd name="T36" fmla="*/ 46 w 94"/>
                  <a:gd name="T37" fmla="*/ 112 h 205"/>
                  <a:gd name="T38" fmla="*/ 86 w 94"/>
                  <a:gd name="T39" fmla="*/ 137 h 205"/>
                  <a:gd name="T40" fmla="*/ 39 w 94"/>
                  <a:gd name="T41" fmla="*/ 160 h 205"/>
                  <a:gd name="T42" fmla="*/ 48 w 94"/>
                  <a:gd name="T43" fmla="*/ 160 h 205"/>
                  <a:gd name="T44" fmla="*/ 86 w 94"/>
                  <a:gd name="T45" fmla="*/ 146 h 205"/>
                  <a:gd name="T46" fmla="*/ 74 w 94"/>
                  <a:gd name="T47" fmla="*/ 197 h 205"/>
                  <a:gd name="T48" fmla="*/ 72 w 94"/>
                  <a:gd name="T49" fmla="*/ 169 h 205"/>
                  <a:gd name="T50" fmla="*/ 64 w 94"/>
                  <a:gd name="T51" fmla="*/ 157 h 205"/>
                  <a:gd name="T52" fmla="*/ 62 w 94"/>
                  <a:gd name="T53" fmla="*/ 162 h 205"/>
                  <a:gd name="T54" fmla="*/ 54 w 94"/>
                  <a:gd name="T55" fmla="*/ 184 h 205"/>
                  <a:gd name="T56" fmla="*/ 46 w 94"/>
                  <a:gd name="T57" fmla="*/ 185 h 205"/>
                  <a:gd name="T58" fmla="*/ 30 w 94"/>
                  <a:gd name="T59" fmla="*/ 168 h 205"/>
                  <a:gd name="T60" fmla="*/ 13 w 94"/>
                  <a:gd name="T61" fmla="*/ 147 h 205"/>
                  <a:gd name="T62" fmla="*/ 15 w 94"/>
                  <a:gd name="T63" fmla="*/ 132 h 205"/>
                  <a:gd name="T64" fmla="*/ 13 w 94"/>
                  <a:gd name="T65" fmla="*/ 108 h 205"/>
                  <a:gd name="T66" fmla="*/ 8 w 94"/>
                  <a:gd name="T67" fmla="*/ 89 h 205"/>
                  <a:gd name="T68" fmla="*/ 48 w 94"/>
                  <a:gd name="T69" fmla="*/ 88 h 205"/>
                  <a:gd name="T70" fmla="*/ 56 w 94"/>
                  <a:gd name="T71" fmla="*/ 91 h 205"/>
                  <a:gd name="T72" fmla="*/ 28 w 94"/>
                  <a:gd name="T73" fmla="*/ 61 h 205"/>
                  <a:gd name="T74" fmla="*/ 17 w 94"/>
                  <a:gd name="T75" fmla="*/ 59 h 205"/>
                  <a:gd name="T76" fmla="*/ 31 w 94"/>
                  <a:gd name="T77" fmla="*/ 40 h 205"/>
                  <a:gd name="T78" fmla="*/ 31 w 94"/>
                  <a:gd name="T79" fmla="*/ 34 h 205"/>
                  <a:gd name="T80" fmla="*/ 47 w 94"/>
                  <a:gd name="T81" fmla="*/ 20 h 205"/>
                  <a:gd name="T82" fmla="*/ 68 w 94"/>
                  <a:gd name="T83" fmla="*/ 31 h 205"/>
                  <a:gd name="T84" fmla="*/ 57 w 94"/>
                  <a:gd name="T85" fmla="*/ 13 h 205"/>
                  <a:gd name="T86" fmla="*/ 86 w 94"/>
                  <a:gd name="T87" fmla="*/ 27 h 205"/>
                  <a:gd name="T88" fmla="*/ 75 w 94"/>
                  <a:gd name="T89" fmla="*/ 4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" h="205">
                    <a:moveTo>
                      <a:pt x="87" y="7"/>
                    </a:moveTo>
                    <a:cubicBezTo>
                      <a:pt x="82" y="2"/>
                      <a:pt x="76" y="0"/>
                      <a:pt x="69" y="0"/>
                    </a:cubicBezTo>
                    <a:cubicBezTo>
                      <a:pt x="60" y="0"/>
                      <a:pt x="52" y="4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33" y="11"/>
                      <a:pt x="22" y="22"/>
                      <a:pt x="22" y="36"/>
                    </a:cubicBezTo>
                    <a:cubicBezTo>
                      <a:pt x="22" y="37"/>
                      <a:pt x="22" y="37"/>
                      <a:pt x="22" y="38"/>
                    </a:cubicBezTo>
                    <a:cubicBezTo>
                      <a:pt x="14" y="41"/>
                      <a:pt x="8" y="50"/>
                      <a:pt x="8" y="59"/>
                    </a:cubicBezTo>
                    <a:cubicBezTo>
                      <a:pt x="8" y="62"/>
                      <a:pt x="9" y="64"/>
                      <a:pt x="10" y="67"/>
                    </a:cubicBezTo>
                    <a:cubicBezTo>
                      <a:pt x="3" y="73"/>
                      <a:pt x="0" y="81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4"/>
                      <a:pt x="1" y="97"/>
                      <a:pt x="2" y="99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3" y="102"/>
                      <a:pt x="3" y="103"/>
                      <a:pt x="4" y="105"/>
                    </a:cubicBezTo>
                    <a:cubicBezTo>
                      <a:pt x="1" y="109"/>
                      <a:pt x="0" y="114"/>
                      <a:pt x="0" y="120"/>
                    </a:cubicBezTo>
                    <a:cubicBezTo>
                      <a:pt x="0" y="126"/>
                      <a:pt x="2" y="132"/>
                      <a:pt x="7" y="137"/>
                    </a:cubicBezTo>
                    <a:cubicBezTo>
                      <a:pt x="5" y="140"/>
                      <a:pt x="5" y="143"/>
                      <a:pt x="5" y="147"/>
                    </a:cubicBezTo>
                    <a:cubicBezTo>
                      <a:pt x="5" y="157"/>
                      <a:pt x="11" y="167"/>
                      <a:pt x="21" y="171"/>
                    </a:cubicBezTo>
                    <a:cubicBezTo>
                      <a:pt x="21" y="174"/>
                      <a:pt x="22" y="176"/>
                      <a:pt x="23" y="178"/>
                    </a:cubicBezTo>
                    <a:cubicBezTo>
                      <a:pt x="23" y="179"/>
                      <a:pt x="23" y="179"/>
                      <a:pt x="23" y="179"/>
                    </a:cubicBezTo>
                    <a:cubicBezTo>
                      <a:pt x="27" y="188"/>
                      <a:pt x="36" y="194"/>
                      <a:pt x="46" y="194"/>
                    </a:cubicBezTo>
                    <a:cubicBezTo>
                      <a:pt x="48" y="194"/>
                      <a:pt x="51" y="194"/>
                      <a:pt x="53" y="194"/>
                    </a:cubicBezTo>
                    <a:cubicBezTo>
                      <a:pt x="58" y="201"/>
                      <a:pt x="65" y="205"/>
                      <a:pt x="74" y="205"/>
                    </a:cubicBezTo>
                    <a:cubicBezTo>
                      <a:pt x="80" y="205"/>
                      <a:pt x="84" y="203"/>
                      <a:pt x="88" y="199"/>
                    </a:cubicBezTo>
                    <a:cubicBezTo>
                      <a:pt x="93" y="195"/>
                      <a:pt x="94" y="189"/>
                      <a:pt x="94" y="183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19"/>
                      <a:pt x="92" y="12"/>
                      <a:pt x="87" y="7"/>
                    </a:cubicBezTo>
                    <a:close/>
                    <a:moveTo>
                      <a:pt x="70" y="48"/>
                    </a:moveTo>
                    <a:cubicBezTo>
                      <a:pt x="70" y="51"/>
                      <a:pt x="72" y="53"/>
                      <a:pt x="75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6" y="103"/>
                      <a:pt x="55" y="103"/>
                      <a:pt x="47" y="103"/>
                    </a:cubicBezTo>
                    <a:cubicBezTo>
                      <a:pt x="40" y="103"/>
                      <a:pt x="33" y="97"/>
                      <a:pt x="33" y="89"/>
                    </a:cubicBezTo>
                    <a:cubicBezTo>
                      <a:pt x="33" y="86"/>
                      <a:pt x="31" y="84"/>
                      <a:pt x="29" y="84"/>
                    </a:cubicBezTo>
                    <a:cubicBezTo>
                      <a:pt x="26" y="84"/>
                      <a:pt x="25" y="86"/>
                      <a:pt x="25" y="89"/>
                    </a:cubicBezTo>
                    <a:cubicBezTo>
                      <a:pt x="25" y="101"/>
                      <a:pt x="35" y="112"/>
                      <a:pt x="46" y="112"/>
                    </a:cubicBezTo>
                    <a:cubicBezTo>
                      <a:pt x="58" y="112"/>
                      <a:pt x="86" y="113"/>
                      <a:pt x="86" y="113"/>
                    </a:cubicBezTo>
                    <a:cubicBezTo>
                      <a:pt x="86" y="137"/>
                      <a:pt x="86" y="137"/>
                      <a:pt x="86" y="137"/>
                    </a:cubicBezTo>
                    <a:cubicBezTo>
                      <a:pt x="86" y="137"/>
                      <a:pt x="75" y="137"/>
                      <a:pt x="62" y="137"/>
                    </a:cubicBezTo>
                    <a:cubicBezTo>
                      <a:pt x="49" y="137"/>
                      <a:pt x="39" y="147"/>
                      <a:pt x="39" y="160"/>
                    </a:cubicBezTo>
                    <a:cubicBezTo>
                      <a:pt x="39" y="162"/>
                      <a:pt x="41" y="164"/>
                      <a:pt x="44" y="164"/>
                    </a:cubicBezTo>
                    <a:cubicBezTo>
                      <a:pt x="46" y="164"/>
                      <a:pt x="48" y="162"/>
                      <a:pt x="48" y="160"/>
                    </a:cubicBezTo>
                    <a:cubicBezTo>
                      <a:pt x="48" y="152"/>
                      <a:pt x="54" y="146"/>
                      <a:pt x="62" y="146"/>
                    </a:cubicBezTo>
                    <a:cubicBezTo>
                      <a:pt x="70" y="146"/>
                      <a:pt x="86" y="146"/>
                      <a:pt x="86" y="146"/>
                    </a:cubicBezTo>
                    <a:cubicBezTo>
                      <a:pt x="86" y="183"/>
                      <a:pt x="86" y="183"/>
                      <a:pt x="86" y="183"/>
                    </a:cubicBezTo>
                    <a:cubicBezTo>
                      <a:pt x="86" y="191"/>
                      <a:pt x="80" y="197"/>
                      <a:pt x="74" y="197"/>
                    </a:cubicBezTo>
                    <a:cubicBezTo>
                      <a:pt x="68" y="197"/>
                      <a:pt x="64" y="194"/>
                      <a:pt x="60" y="190"/>
                    </a:cubicBezTo>
                    <a:cubicBezTo>
                      <a:pt x="67" y="185"/>
                      <a:pt x="72" y="177"/>
                      <a:pt x="72" y="169"/>
                    </a:cubicBezTo>
                    <a:cubicBezTo>
                      <a:pt x="72" y="165"/>
                      <a:pt x="71" y="162"/>
                      <a:pt x="70" y="159"/>
                    </a:cubicBezTo>
                    <a:cubicBezTo>
                      <a:pt x="69" y="157"/>
                      <a:pt x="66" y="156"/>
                      <a:pt x="64" y="157"/>
                    </a:cubicBezTo>
                    <a:cubicBezTo>
                      <a:pt x="63" y="157"/>
                      <a:pt x="62" y="158"/>
                      <a:pt x="62" y="159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4"/>
                      <a:pt x="63" y="167"/>
                      <a:pt x="63" y="169"/>
                    </a:cubicBezTo>
                    <a:cubicBezTo>
                      <a:pt x="63" y="175"/>
                      <a:pt x="59" y="181"/>
                      <a:pt x="54" y="184"/>
                    </a:cubicBezTo>
                    <a:cubicBezTo>
                      <a:pt x="53" y="184"/>
                      <a:pt x="53" y="184"/>
                      <a:pt x="53" y="184"/>
                    </a:cubicBezTo>
                    <a:cubicBezTo>
                      <a:pt x="51" y="185"/>
                      <a:pt x="49" y="185"/>
                      <a:pt x="46" y="185"/>
                    </a:cubicBezTo>
                    <a:cubicBezTo>
                      <a:pt x="37" y="185"/>
                      <a:pt x="30" y="178"/>
                      <a:pt x="30" y="169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30" y="166"/>
                      <a:pt x="28" y="164"/>
                      <a:pt x="26" y="164"/>
                    </a:cubicBezTo>
                    <a:cubicBezTo>
                      <a:pt x="19" y="162"/>
                      <a:pt x="13" y="154"/>
                      <a:pt x="13" y="147"/>
                    </a:cubicBezTo>
                    <a:cubicBezTo>
                      <a:pt x="13" y="144"/>
                      <a:pt x="14" y="141"/>
                      <a:pt x="16" y="138"/>
                    </a:cubicBezTo>
                    <a:cubicBezTo>
                      <a:pt x="17" y="136"/>
                      <a:pt x="16" y="134"/>
                      <a:pt x="15" y="132"/>
                    </a:cubicBezTo>
                    <a:cubicBezTo>
                      <a:pt x="11" y="129"/>
                      <a:pt x="8" y="125"/>
                      <a:pt x="8" y="120"/>
                    </a:cubicBezTo>
                    <a:cubicBezTo>
                      <a:pt x="8" y="115"/>
                      <a:pt x="10" y="111"/>
                      <a:pt x="13" y="108"/>
                    </a:cubicBezTo>
                    <a:cubicBezTo>
                      <a:pt x="15" y="106"/>
                      <a:pt x="15" y="104"/>
                      <a:pt x="13" y="102"/>
                    </a:cubicBezTo>
                    <a:cubicBezTo>
                      <a:pt x="10" y="99"/>
                      <a:pt x="8" y="94"/>
                      <a:pt x="8" y="89"/>
                    </a:cubicBezTo>
                    <a:cubicBezTo>
                      <a:pt x="8" y="78"/>
                      <a:pt x="17" y="69"/>
                      <a:pt x="28" y="69"/>
                    </a:cubicBezTo>
                    <a:cubicBezTo>
                      <a:pt x="39" y="69"/>
                      <a:pt x="48" y="78"/>
                      <a:pt x="48" y="88"/>
                    </a:cubicBezTo>
                    <a:cubicBezTo>
                      <a:pt x="49" y="91"/>
                      <a:pt x="51" y="92"/>
                      <a:pt x="53" y="92"/>
                    </a:cubicBezTo>
                    <a:cubicBezTo>
                      <a:pt x="54" y="92"/>
                      <a:pt x="55" y="92"/>
                      <a:pt x="56" y="91"/>
                    </a:cubicBezTo>
                    <a:cubicBezTo>
                      <a:pt x="57" y="90"/>
                      <a:pt x="57" y="89"/>
                      <a:pt x="57" y="88"/>
                    </a:cubicBezTo>
                    <a:cubicBezTo>
                      <a:pt x="56" y="72"/>
                      <a:pt x="44" y="61"/>
                      <a:pt x="28" y="61"/>
                    </a:cubicBezTo>
                    <a:cubicBezTo>
                      <a:pt x="25" y="61"/>
                      <a:pt x="21" y="61"/>
                      <a:pt x="18" y="63"/>
                    </a:cubicBezTo>
                    <a:cubicBezTo>
                      <a:pt x="17" y="61"/>
                      <a:pt x="17" y="60"/>
                      <a:pt x="17" y="59"/>
                    </a:cubicBezTo>
                    <a:cubicBezTo>
                      <a:pt x="17" y="52"/>
                      <a:pt x="21" y="47"/>
                      <a:pt x="28" y="45"/>
                    </a:cubicBezTo>
                    <a:cubicBezTo>
                      <a:pt x="30" y="44"/>
                      <a:pt x="31" y="42"/>
                      <a:pt x="31" y="40"/>
                    </a:cubicBezTo>
                    <a:cubicBezTo>
                      <a:pt x="31" y="39"/>
                      <a:pt x="30" y="38"/>
                      <a:pt x="30" y="36"/>
                    </a:cubicBezTo>
                    <a:cubicBezTo>
                      <a:pt x="30" y="36"/>
                      <a:pt x="31" y="35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2" y="26"/>
                      <a:pt x="39" y="20"/>
                      <a:pt x="47" y="20"/>
                    </a:cubicBezTo>
                    <a:cubicBezTo>
                      <a:pt x="53" y="20"/>
                      <a:pt x="59" y="23"/>
                      <a:pt x="62" y="29"/>
                    </a:cubicBezTo>
                    <a:cubicBezTo>
                      <a:pt x="63" y="31"/>
                      <a:pt x="66" y="32"/>
                      <a:pt x="68" y="31"/>
                    </a:cubicBezTo>
                    <a:cubicBezTo>
                      <a:pt x="70" y="30"/>
                      <a:pt x="71" y="27"/>
                      <a:pt x="70" y="25"/>
                    </a:cubicBezTo>
                    <a:cubicBezTo>
                      <a:pt x="67" y="20"/>
                      <a:pt x="62" y="15"/>
                      <a:pt x="57" y="13"/>
                    </a:cubicBezTo>
                    <a:cubicBezTo>
                      <a:pt x="60" y="10"/>
                      <a:pt x="64" y="8"/>
                      <a:pt x="69" y="8"/>
                    </a:cubicBezTo>
                    <a:cubicBezTo>
                      <a:pt x="79" y="8"/>
                      <a:pt x="86" y="16"/>
                      <a:pt x="86" y="27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2" y="44"/>
                      <a:pt x="70" y="46"/>
                      <a:pt x="7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37" name="Freeform 598">
                <a:extLst>
                  <a:ext uri="{FF2B5EF4-FFF2-40B4-BE49-F238E27FC236}">
                    <a16:creationId xmlns:a16="http://schemas.microsoft.com/office/drawing/2014/main" id="{2EBBC75B-64FF-46C6-A4C7-417F9BA45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663" y="1563581"/>
                <a:ext cx="46999" cy="72998"/>
              </a:xfrm>
              <a:custGeom>
                <a:avLst/>
                <a:gdLst>
                  <a:gd name="T0" fmla="*/ 0 w 20"/>
                  <a:gd name="T1" fmla="*/ 5 h 31"/>
                  <a:gd name="T2" fmla="*/ 4 w 20"/>
                  <a:gd name="T3" fmla="*/ 9 h 31"/>
                  <a:gd name="T4" fmla="*/ 11 w 20"/>
                  <a:gd name="T5" fmla="*/ 16 h 31"/>
                  <a:gd name="T6" fmla="*/ 4 w 20"/>
                  <a:gd name="T7" fmla="*/ 22 h 31"/>
                  <a:gd name="T8" fmla="*/ 0 w 20"/>
                  <a:gd name="T9" fmla="*/ 27 h 31"/>
                  <a:gd name="T10" fmla="*/ 4 w 20"/>
                  <a:gd name="T11" fmla="*/ 31 h 31"/>
                  <a:gd name="T12" fmla="*/ 20 w 20"/>
                  <a:gd name="T13" fmla="*/ 16 h 31"/>
                  <a:gd name="T14" fmla="*/ 4 w 20"/>
                  <a:gd name="T15" fmla="*/ 0 h 31"/>
                  <a:gd name="T16" fmla="*/ 0 w 20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1">
                    <a:moveTo>
                      <a:pt x="0" y="5"/>
                    </a:moveTo>
                    <a:cubicBezTo>
                      <a:pt x="0" y="7"/>
                      <a:pt x="2" y="9"/>
                      <a:pt x="4" y="9"/>
                    </a:cubicBezTo>
                    <a:cubicBezTo>
                      <a:pt x="8" y="9"/>
                      <a:pt x="11" y="12"/>
                      <a:pt x="11" y="16"/>
                    </a:cubicBezTo>
                    <a:cubicBezTo>
                      <a:pt x="11" y="19"/>
                      <a:pt x="8" y="22"/>
                      <a:pt x="4" y="22"/>
                    </a:cubicBezTo>
                    <a:cubicBezTo>
                      <a:pt x="2" y="22"/>
                      <a:pt x="0" y="24"/>
                      <a:pt x="0" y="27"/>
                    </a:cubicBezTo>
                    <a:cubicBezTo>
                      <a:pt x="0" y="29"/>
                      <a:pt x="2" y="31"/>
                      <a:pt x="4" y="31"/>
                    </a:cubicBezTo>
                    <a:cubicBezTo>
                      <a:pt x="13" y="31"/>
                      <a:pt x="20" y="24"/>
                      <a:pt x="20" y="16"/>
                    </a:cubicBezTo>
                    <a:cubicBezTo>
                      <a:pt x="20" y="7"/>
                      <a:pt x="13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38" name="Freeform 599">
                <a:extLst>
                  <a:ext uri="{FF2B5EF4-FFF2-40B4-BE49-F238E27FC236}">
                    <a16:creationId xmlns:a16="http://schemas.microsoft.com/office/drawing/2014/main" id="{53EB2947-859E-4B3A-A1A1-E39331762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664" y="1497583"/>
                <a:ext cx="46999" cy="49998"/>
              </a:xfrm>
              <a:custGeom>
                <a:avLst/>
                <a:gdLst>
                  <a:gd name="T0" fmla="*/ 20 w 20"/>
                  <a:gd name="T1" fmla="*/ 17 h 21"/>
                  <a:gd name="T2" fmla="*/ 16 w 20"/>
                  <a:gd name="T3" fmla="*/ 12 h 21"/>
                  <a:gd name="T4" fmla="*/ 8 w 20"/>
                  <a:gd name="T5" fmla="*/ 5 h 21"/>
                  <a:gd name="T6" fmla="*/ 4 w 20"/>
                  <a:gd name="T7" fmla="*/ 0 h 21"/>
                  <a:gd name="T8" fmla="*/ 0 w 20"/>
                  <a:gd name="T9" fmla="*/ 5 h 21"/>
                  <a:gd name="T10" fmla="*/ 16 w 20"/>
                  <a:gd name="T11" fmla="*/ 21 h 21"/>
                  <a:gd name="T12" fmla="*/ 20 w 20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20" y="17"/>
                    </a:moveTo>
                    <a:cubicBezTo>
                      <a:pt x="20" y="14"/>
                      <a:pt x="18" y="12"/>
                      <a:pt x="16" y="12"/>
                    </a:cubicBezTo>
                    <a:cubicBezTo>
                      <a:pt x="12" y="12"/>
                      <a:pt x="8" y="9"/>
                      <a:pt x="8" y="5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"/>
                      <a:pt x="7" y="21"/>
                      <a:pt x="16" y="21"/>
                    </a:cubicBezTo>
                    <a:cubicBezTo>
                      <a:pt x="18" y="21"/>
                      <a:pt x="20" y="19"/>
                      <a:pt x="2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39" name="Freeform 600">
                <a:extLst>
                  <a:ext uri="{FF2B5EF4-FFF2-40B4-BE49-F238E27FC236}">
                    <a16:creationId xmlns:a16="http://schemas.microsoft.com/office/drawing/2014/main" id="{ABAF254D-7F26-43F2-8DCC-033448051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665" y="1710576"/>
                <a:ext cx="46999" cy="48999"/>
              </a:xfrm>
              <a:custGeom>
                <a:avLst/>
                <a:gdLst>
                  <a:gd name="T0" fmla="*/ 4 w 20"/>
                  <a:gd name="T1" fmla="*/ 21 h 21"/>
                  <a:gd name="T2" fmla="*/ 8 w 20"/>
                  <a:gd name="T3" fmla="*/ 16 h 21"/>
                  <a:gd name="T4" fmla="*/ 16 w 20"/>
                  <a:gd name="T5" fmla="*/ 9 h 21"/>
                  <a:gd name="T6" fmla="*/ 20 w 20"/>
                  <a:gd name="T7" fmla="*/ 4 h 21"/>
                  <a:gd name="T8" fmla="*/ 16 w 20"/>
                  <a:gd name="T9" fmla="*/ 0 h 21"/>
                  <a:gd name="T10" fmla="*/ 0 w 20"/>
                  <a:gd name="T11" fmla="*/ 16 h 21"/>
                  <a:gd name="T12" fmla="*/ 4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4" y="21"/>
                    </a:moveTo>
                    <a:cubicBezTo>
                      <a:pt x="6" y="21"/>
                      <a:pt x="8" y="19"/>
                      <a:pt x="8" y="16"/>
                    </a:cubicBezTo>
                    <a:cubicBezTo>
                      <a:pt x="8" y="12"/>
                      <a:pt x="12" y="9"/>
                      <a:pt x="16" y="9"/>
                    </a:cubicBezTo>
                    <a:cubicBezTo>
                      <a:pt x="18" y="9"/>
                      <a:pt x="20" y="7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9"/>
                      <a:pt x="1" y="21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40" name="Freeform 601">
                <a:extLst>
                  <a:ext uri="{FF2B5EF4-FFF2-40B4-BE49-F238E27FC236}">
                    <a16:creationId xmlns:a16="http://schemas.microsoft.com/office/drawing/2014/main" id="{C4CBCB36-49F0-4A61-ABCE-B6D769C1D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663" y="1710576"/>
                <a:ext cx="75998" cy="22999"/>
              </a:xfrm>
              <a:custGeom>
                <a:avLst/>
                <a:gdLst>
                  <a:gd name="T0" fmla="*/ 4 w 32"/>
                  <a:gd name="T1" fmla="*/ 10 h 10"/>
                  <a:gd name="T2" fmla="*/ 28 w 32"/>
                  <a:gd name="T3" fmla="*/ 10 h 10"/>
                  <a:gd name="T4" fmla="*/ 32 w 32"/>
                  <a:gd name="T5" fmla="*/ 5 h 10"/>
                  <a:gd name="T6" fmla="*/ 28 w 32"/>
                  <a:gd name="T7" fmla="*/ 0 h 10"/>
                  <a:gd name="T8" fmla="*/ 4 w 32"/>
                  <a:gd name="T9" fmla="*/ 0 h 10"/>
                  <a:gd name="T10" fmla="*/ 0 w 32"/>
                  <a:gd name="T11" fmla="*/ 5 h 10"/>
                  <a:gd name="T12" fmla="*/ 4 w 32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4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2" y="7"/>
                      <a:pt x="32" y="5"/>
                    </a:cubicBezTo>
                    <a:cubicBezTo>
                      <a:pt x="32" y="2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41" name="Freeform 602">
                <a:extLst>
                  <a:ext uri="{FF2B5EF4-FFF2-40B4-BE49-F238E27FC236}">
                    <a16:creationId xmlns:a16="http://schemas.microsoft.com/office/drawing/2014/main" id="{E0E27742-E9F1-440E-91E2-74A061A4F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7660" y="1426585"/>
                <a:ext cx="222993" cy="484985"/>
              </a:xfrm>
              <a:custGeom>
                <a:avLst/>
                <a:gdLst>
                  <a:gd name="T0" fmla="*/ 0 w 94"/>
                  <a:gd name="T1" fmla="*/ 183 h 205"/>
                  <a:gd name="T2" fmla="*/ 19 w 94"/>
                  <a:gd name="T3" fmla="*/ 205 h 205"/>
                  <a:gd name="T4" fmla="*/ 47 w 94"/>
                  <a:gd name="T5" fmla="*/ 194 h 205"/>
                  <a:gd name="T6" fmla="*/ 71 w 94"/>
                  <a:gd name="T7" fmla="*/ 178 h 205"/>
                  <a:gd name="T8" fmla="*/ 89 w 94"/>
                  <a:gd name="T9" fmla="*/ 147 h 205"/>
                  <a:gd name="T10" fmla="*/ 94 w 94"/>
                  <a:gd name="T11" fmla="*/ 120 h 205"/>
                  <a:gd name="T12" fmla="*/ 92 w 94"/>
                  <a:gd name="T13" fmla="*/ 100 h 205"/>
                  <a:gd name="T14" fmla="*/ 93 w 94"/>
                  <a:gd name="T15" fmla="*/ 91 h 205"/>
                  <a:gd name="T16" fmla="*/ 94 w 94"/>
                  <a:gd name="T17" fmla="*/ 90 h 205"/>
                  <a:gd name="T18" fmla="*/ 94 w 94"/>
                  <a:gd name="T19" fmla="*/ 89 h 205"/>
                  <a:gd name="T20" fmla="*/ 85 w 94"/>
                  <a:gd name="T21" fmla="*/ 59 h 205"/>
                  <a:gd name="T22" fmla="*/ 72 w 94"/>
                  <a:gd name="T23" fmla="*/ 36 h 205"/>
                  <a:gd name="T24" fmla="*/ 46 w 94"/>
                  <a:gd name="T25" fmla="*/ 11 h 205"/>
                  <a:gd name="T26" fmla="*/ 6 w 94"/>
                  <a:gd name="T27" fmla="*/ 7 h 205"/>
                  <a:gd name="T28" fmla="*/ 19 w 94"/>
                  <a:gd name="T29" fmla="*/ 44 h 205"/>
                  <a:gd name="T30" fmla="*/ 7 w 94"/>
                  <a:gd name="T31" fmla="*/ 27 h 205"/>
                  <a:gd name="T32" fmla="*/ 36 w 94"/>
                  <a:gd name="T33" fmla="*/ 13 h 205"/>
                  <a:gd name="T34" fmla="*/ 26 w 94"/>
                  <a:gd name="T35" fmla="*/ 31 h 205"/>
                  <a:gd name="T36" fmla="*/ 46 w 94"/>
                  <a:gd name="T37" fmla="*/ 20 h 205"/>
                  <a:gd name="T38" fmla="*/ 63 w 94"/>
                  <a:gd name="T39" fmla="*/ 34 h 205"/>
                  <a:gd name="T40" fmla="*/ 62 w 94"/>
                  <a:gd name="T41" fmla="*/ 40 h 205"/>
                  <a:gd name="T42" fmla="*/ 76 w 94"/>
                  <a:gd name="T43" fmla="*/ 59 h 205"/>
                  <a:gd name="T44" fmla="*/ 65 w 94"/>
                  <a:gd name="T45" fmla="*/ 61 h 205"/>
                  <a:gd name="T46" fmla="*/ 37 w 94"/>
                  <a:gd name="T47" fmla="*/ 91 h 205"/>
                  <a:gd name="T48" fmla="*/ 45 w 94"/>
                  <a:gd name="T49" fmla="*/ 88 h 205"/>
                  <a:gd name="T50" fmla="*/ 85 w 94"/>
                  <a:gd name="T51" fmla="*/ 89 h 205"/>
                  <a:gd name="T52" fmla="*/ 80 w 94"/>
                  <a:gd name="T53" fmla="*/ 108 h 205"/>
                  <a:gd name="T54" fmla="*/ 79 w 94"/>
                  <a:gd name="T55" fmla="*/ 132 h 205"/>
                  <a:gd name="T56" fmla="*/ 80 w 94"/>
                  <a:gd name="T57" fmla="*/ 147 h 205"/>
                  <a:gd name="T58" fmla="*/ 64 w 94"/>
                  <a:gd name="T59" fmla="*/ 168 h 205"/>
                  <a:gd name="T60" fmla="*/ 47 w 94"/>
                  <a:gd name="T61" fmla="*/ 185 h 205"/>
                  <a:gd name="T62" fmla="*/ 40 w 94"/>
                  <a:gd name="T63" fmla="*/ 184 h 205"/>
                  <a:gd name="T64" fmla="*/ 32 w 94"/>
                  <a:gd name="T65" fmla="*/ 162 h 205"/>
                  <a:gd name="T66" fmla="*/ 29 w 94"/>
                  <a:gd name="T67" fmla="*/ 157 h 205"/>
                  <a:gd name="T68" fmla="*/ 22 w 94"/>
                  <a:gd name="T69" fmla="*/ 169 h 205"/>
                  <a:gd name="T70" fmla="*/ 20 w 94"/>
                  <a:gd name="T71" fmla="*/ 197 h 205"/>
                  <a:gd name="T72" fmla="*/ 7 w 94"/>
                  <a:gd name="T73" fmla="*/ 146 h 205"/>
                  <a:gd name="T74" fmla="*/ 45 w 94"/>
                  <a:gd name="T75" fmla="*/ 160 h 205"/>
                  <a:gd name="T76" fmla="*/ 54 w 94"/>
                  <a:gd name="T77" fmla="*/ 160 h 205"/>
                  <a:gd name="T78" fmla="*/ 7 w 94"/>
                  <a:gd name="T79" fmla="*/ 137 h 205"/>
                  <a:gd name="T80" fmla="*/ 47 w 94"/>
                  <a:gd name="T81" fmla="*/ 112 h 205"/>
                  <a:gd name="T82" fmla="*/ 64 w 94"/>
                  <a:gd name="T83" fmla="*/ 84 h 205"/>
                  <a:gd name="T84" fmla="*/ 46 w 94"/>
                  <a:gd name="T85" fmla="*/ 103 h 205"/>
                  <a:gd name="T86" fmla="*/ 7 w 94"/>
                  <a:gd name="T87" fmla="*/ 53 h 205"/>
                  <a:gd name="T88" fmla="*/ 23 w 94"/>
                  <a:gd name="T89" fmla="*/ 4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" h="205">
                    <a:moveTo>
                      <a:pt x="0" y="27"/>
                    </a:move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9"/>
                      <a:pt x="1" y="195"/>
                      <a:pt x="5" y="199"/>
                    </a:cubicBezTo>
                    <a:cubicBezTo>
                      <a:pt x="9" y="203"/>
                      <a:pt x="13" y="205"/>
                      <a:pt x="19" y="205"/>
                    </a:cubicBezTo>
                    <a:cubicBezTo>
                      <a:pt x="28" y="205"/>
                      <a:pt x="35" y="201"/>
                      <a:pt x="41" y="194"/>
                    </a:cubicBezTo>
                    <a:cubicBezTo>
                      <a:pt x="43" y="194"/>
                      <a:pt x="45" y="194"/>
                      <a:pt x="47" y="194"/>
                    </a:cubicBezTo>
                    <a:cubicBezTo>
                      <a:pt x="57" y="194"/>
                      <a:pt x="66" y="188"/>
                      <a:pt x="70" y="179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72" y="176"/>
                      <a:pt x="72" y="174"/>
                      <a:pt x="72" y="171"/>
                    </a:cubicBezTo>
                    <a:cubicBezTo>
                      <a:pt x="82" y="167"/>
                      <a:pt x="89" y="157"/>
                      <a:pt x="89" y="147"/>
                    </a:cubicBezTo>
                    <a:cubicBezTo>
                      <a:pt x="89" y="143"/>
                      <a:pt x="88" y="140"/>
                      <a:pt x="87" y="137"/>
                    </a:cubicBezTo>
                    <a:cubicBezTo>
                      <a:pt x="91" y="132"/>
                      <a:pt x="94" y="126"/>
                      <a:pt x="94" y="120"/>
                    </a:cubicBezTo>
                    <a:cubicBezTo>
                      <a:pt x="94" y="114"/>
                      <a:pt x="92" y="109"/>
                      <a:pt x="89" y="105"/>
                    </a:cubicBezTo>
                    <a:cubicBezTo>
                      <a:pt x="90" y="103"/>
                      <a:pt x="91" y="102"/>
                      <a:pt x="92" y="100"/>
                    </a:cubicBezTo>
                    <a:cubicBezTo>
                      <a:pt x="92" y="99"/>
                      <a:pt x="92" y="99"/>
                      <a:pt x="92" y="99"/>
                    </a:cubicBezTo>
                    <a:cubicBezTo>
                      <a:pt x="93" y="97"/>
                      <a:pt x="93" y="94"/>
                      <a:pt x="93" y="91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4" y="81"/>
                      <a:pt x="90" y="73"/>
                      <a:pt x="83" y="67"/>
                    </a:cubicBezTo>
                    <a:cubicBezTo>
                      <a:pt x="84" y="64"/>
                      <a:pt x="85" y="62"/>
                      <a:pt x="85" y="59"/>
                    </a:cubicBezTo>
                    <a:cubicBezTo>
                      <a:pt x="85" y="50"/>
                      <a:pt x="80" y="41"/>
                      <a:pt x="72" y="38"/>
                    </a:cubicBezTo>
                    <a:cubicBezTo>
                      <a:pt x="72" y="37"/>
                      <a:pt x="72" y="37"/>
                      <a:pt x="72" y="36"/>
                    </a:cubicBezTo>
                    <a:cubicBezTo>
                      <a:pt x="72" y="22"/>
                      <a:pt x="60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1" y="4"/>
                      <a:pt x="34" y="0"/>
                      <a:pt x="25" y="0"/>
                    </a:cubicBezTo>
                    <a:cubicBezTo>
                      <a:pt x="18" y="0"/>
                      <a:pt x="11" y="2"/>
                      <a:pt x="6" y="7"/>
                    </a:cubicBezTo>
                    <a:cubicBezTo>
                      <a:pt x="1" y="12"/>
                      <a:pt x="0" y="19"/>
                      <a:pt x="0" y="27"/>
                    </a:cubicBezTo>
                    <a:close/>
                    <a:moveTo>
                      <a:pt x="19" y="44"/>
                    </a:moveTo>
                    <a:cubicBezTo>
                      <a:pt x="7" y="44"/>
                      <a:pt x="7" y="44"/>
                      <a:pt x="7" y="44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16"/>
                      <a:pt x="15" y="8"/>
                      <a:pt x="25" y="8"/>
                    </a:cubicBezTo>
                    <a:cubicBezTo>
                      <a:pt x="29" y="8"/>
                      <a:pt x="33" y="10"/>
                      <a:pt x="36" y="13"/>
                    </a:cubicBezTo>
                    <a:cubicBezTo>
                      <a:pt x="31" y="15"/>
                      <a:pt x="26" y="20"/>
                      <a:pt x="24" y="25"/>
                    </a:cubicBezTo>
                    <a:cubicBezTo>
                      <a:pt x="23" y="27"/>
                      <a:pt x="23" y="30"/>
                      <a:pt x="26" y="31"/>
                    </a:cubicBezTo>
                    <a:cubicBezTo>
                      <a:pt x="28" y="32"/>
                      <a:pt x="30" y="31"/>
                      <a:pt x="31" y="29"/>
                    </a:cubicBezTo>
                    <a:cubicBezTo>
                      <a:pt x="34" y="23"/>
                      <a:pt x="40" y="20"/>
                      <a:pt x="46" y="20"/>
                    </a:cubicBezTo>
                    <a:cubicBezTo>
                      <a:pt x="55" y="20"/>
                      <a:pt x="62" y="26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35"/>
                      <a:pt x="63" y="36"/>
                      <a:pt x="63" y="36"/>
                    </a:cubicBezTo>
                    <a:cubicBezTo>
                      <a:pt x="63" y="38"/>
                      <a:pt x="63" y="39"/>
                      <a:pt x="62" y="40"/>
                    </a:cubicBezTo>
                    <a:cubicBezTo>
                      <a:pt x="62" y="42"/>
                      <a:pt x="63" y="44"/>
                      <a:pt x="66" y="45"/>
                    </a:cubicBezTo>
                    <a:cubicBezTo>
                      <a:pt x="72" y="47"/>
                      <a:pt x="76" y="52"/>
                      <a:pt x="76" y="59"/>
                    </a:cubicBezTo>
                    <a:cubicBezTo>
                      <a:pt x="76" y="60"/>
                      <a:pt x="76" y="61"/>
                      <a:pt x="76" y="63"/>
                    </a:cubicBezTo>
                    <a:cubicBezTo>
                      <a:pt x="72" y="61"/>
                      <a:pt x="69" y="61"/>
                      <a:pt x="65" y="61"/>
                    </a:cubicBezTo>
                    <a:cubicBezTo>
                      <a:pt x="50" y="61"/>
                      <a:pt x="37" y="72"/>
                      <a:pt x="36" y="88"/>
                    </a:cubicBezTo>
                    <a:cubicBezTo>
                      <a:pt x="36" y="89"/>
                      <a:pt x="37" y="90"/>
                      <a:pt x="37" y="91"/>
                    </a:cubicBezTo>
                    <a:cubicBezTo>
                      <a:pt x="38" y="92"/>
                      <a:pt x="39" y="92"/>
                      <a:pt x="40" y="92"/>
                    </a:cubicBezTo>
                    <a:cubicBezTo>
                      <a:pt x="43" y="92"/>
                      <a:pt x="45" y="91"/>
                      <a:pt x="45" y="88"/>
                    </a:cubicBezTo>
                    <a:cubicBezTo>
                      <a:pt x="45" y="78"/>
                      <a:pt x="54" y="69"/>
                      <a:pt x="65" y="69"/>
                    </a:cubicBezTo>
                    <a:cubicBezTo>
                      <a:pt x="76" y="69"/>
                      <a:pt x="85" y="78"/>
                      <a:pt x="85" y="89"/>
                    </a:cubicBezTo>
                    <a:cubicBezTo>
                      <a:pt x="85" y="94"/>
                      <a:pt x="83" y="99"/>
                      <a:pt x="80" y="102"/>
                    </a:cubicBezTo>
                    <a:cubicBezTo>
                      <a:pt x="79" y="104"/>
                      <a:pt x="79" y="106"/>
                      <a:pt x="80" y="108"/>
                    </a:cubicBezTo>
                    <a:cubicBezTo>
                      <a:pt x="83" y="111"/>
                      <a:pt x="85" y="115"/>
                      <a:pt x="85" y="120"/>
                    </a:cubicBezTo>
                    <a:cubicBezTo>
                      <a:pt x="85" y="125"/>
                      <a:pt x="83" y="129"/>
                      <a:pt x="79" y="132"/>
                    </a:cubicBezTo>
                    <a:cubicBezTo>
                      <a:pt x="77" y="134"/>
                      <a:pt x="77" y="136"/>
                      <a:pt x="78" y="138"/>
                    </a:cubicBezTo>
                    <a:cubicBezTo>
                      <a:pt x="79" y="141"/>
                      <a:pt x="80" y="144"/>
                      <a:pt x="80" y="147"/>
                    </a:cubicBezTo>
                    <a:cubicBezTo>
                      <a:pt x="80" y="154"/>
                      <a:pt x="75" y="162"/>
                      <a:pt x="67" y="164"/>
                    </a:cubicBezTo>
                    <a:cubicBezTo>
                      <a:pt x="65" y="164"/>
                      <a:pt x="64" y="166"/>
                      <a:pt x="64" y="168"/>
                    </a:cubicBezTo>
                    <a:cubicBezTo>
                      <a:pt x="64" y="169"/>
                      <a:pt x="64" y="169"/>
                      <a:pt x="64" y="169"/>
                    </a:cubicBezTo>
                    <a:cubicBezTo>
                      <a:pt x="64" y="178"/>
                      <a:pt x="56" y="185"/>
                      <a:pt x="47" y="185"/>
                    </a:cubicBezTo>
                    <a:cubicBezTo>
                      <a:pt x="45" y="185"/>
                      <a:pt x="43" y="185"/>
                      <a:pt x="41" y="184"/>
                    </a:cubicBezTo>
                    <a:cubicBezTo>
                      <a:pt x="40" y="184"/>
                      <a:pt x="40" y="184"/>
                      <a:pt x="40" y="184"/>
                    </a:cubicBezTo>
                    <a:cubicBezTo>
                      <a:pt x="34" y="181"/>
                      <a:pt x="30" y="175"/>
                      <a:pt x="30" y="169"/>
                    </a:cubicBezTo>
                    <a:cubicBezTo>
                      <a:pt x="30" y="167"/>
                      <a:pt x="31" y="164"/>
                      <a:pt x="32" y="162"/>
                    </a:cubicBezTo>
                    <a:cubicBezTo>
                      <a:pt x="32" y="161"/>
                      <a:pt x="32" y="160"/>
                      <a:pt x="32" y="159"/>
                    </a:cubicBezTo>
                    <a:cubicBezTo>
                      <a:pt x="31" y="158"/>
                      <a:pt x="30" y="157"/>
                      <a:pt x="29" y="157"/>
                    </a:cubicBezTo>
                    <a:cubicBezTo>
                      <a:pt x="27" y="156"/>
                      <a:pt x="25" y="157"/>
                      <a:pt x="24" y="159"/>
                    </a:cubicBezTo>
                    <a:cubicBezTo>
                      <a:pt x="22" y="162"/>
                      <a:pt x="22" y="165"/>
                      <a:pt x="22" y="169"/>
                    </a:cubicBezTo>
                    <a:cubicBezTo>
                      <a:pt x="22" y="177"/>
                      <a:pt x="26" y="185"/>
                      <a:pt x="33" y="190"/>
                    </a:cubicBezTo>
                    <a:cubicBezTo>
                      <a:pt x="29" y="194"/>
                      <a:pt x="25" y="197"/>
                      <a:pt x="20" y="197"/>
                    </a:cubicBezTo>
                    <a:cubicBezTo>
                      <a:pt x="13" y="197"/>
                      <a:pt x="7" y="191"/>
                      <a:pt x="7" y="183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7" y="146"/>
                      <a:pt x="23" y="146"/>
                      <a:pt x="31" y="146"/>
                    </a:cubicBezTo>
                    <a:cubicBezTo>
                      <a:pt x="39" y="146"/>
                      <a:pt x="45" y="152"/>
                      <a:pt x="45" y="160"/>
                    </a:cubicBezTo>
                    <a:cubicBezTo>
                      <a:pt x="45" y="162"/>
                      <a:pt x="47" y="164"/>
                      <a:pt x="50" y="164"/>
                    </a:cubicBezTo>
                    <a:cubicBezTo>
                      <a:pt x="52" y="164"/>
                      <a:pt x="54" y="162"/>
                      <a:pt x="54" y="160"/>
                    </a:cubicBezTo>
                    <a:cubicBezTo>
                      <a:pt x="54" y="147"/>
                      <a:pt x="44" y="137"/>
                      <a:pt x="31" y="137"/>
                    </a:cubicBezTo>
                    <a:cubicBezTo>
                      <a:pt x="19" y="137"/>
                      <a:pt x="7" y="137"/>
                      <a:pt x="7" y="137"/>
                    </a:cubicBezTo>
                    <a:cubicBezTo>
                      <a:pt x="7" y="113"/>
                      <a:pt x="7" y="113"/>
                      <a:pt x="7" y="113"/>
                    </a:cubicBezTo>
                    <a:cubicBezTo>
                      <a:pt x="7" y="113"/>
                      <a:pt x="35" y="112"/>
                      <a:pt x="47" y="112"/>
                    </a:cubicBezTo>
                    <a:cubicBezTo>
                      <a:pt x="59" y="112"/>
                      <a:pt x="69" y="101"/>
                      <a:pt x="69" y="89"/>
                    </a:cubicBezTo>
                    <a:cubicBezTo>
                      <a:pt x="69" y="86"/>
                      <a:pt x="67" y="84"/>
                      <a:pt x="64" y="84"/>
                    </a:cubicBezTo>
                    <a:cubicBezTo>
                      <a:pt x="62" y="84"/>
                      <a:pt x="60" y="86"/>
                      <a:pt x="60" y="89"/>
                    </a:cubicBezTo>
                    <a:cubicBezTo>
                      <a:pt x="60" y="97"/>
                      <a:pt x="54" y="103"/>
                      <a:pt x="46" y="103"/>
                    </a:cubicBezTo>
                    <a:cubicBezTo>
                      <a:pt x="38" y="103"/>
                      <a:pt x="7" y="103"/>
                      <a:pt x="7" y="10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21" y="53"/>
                      <a:pt x="23" y="51"/>
                      <a:pt x="23" y="48"/>
                    </a:cubicBezTo>
                    <a:cubicBezTo>
                      <a:pt x="23" y="46"/>
                      <a:pt x="21" y="44"/>
                      <a:pt x="1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42" name="Freeform 603">
                <a:extLst>
                  <a:ext uri="{FF2B5EF4-FFF2-40B4-BE49-F238E27FC236}">
                    <a16:creationId xmlns:a16="http://schemas.microsoft.com/office/drawing/2014/main" id="{0C717FDE-C6C9-4FF1-A2C0-4E09FD785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659" y="1563581"/>
                <a:ext cx="44999" cy="72998"/>
              </a:xfrm>
              <a:custGeom>
                <a:avLst/>
                <a:gdLst>
                  <a:gd name="T0" fmla="*/ 19 w 19"/>
                  <a:gd name="T1" fmla="*/ 5 h 31"/>
                  <a:gd name="T2" fmla="*/ 15 w 19"/>
                  <a:gd name="T3" fmla="*/ 9 h 31"/>
                  <a:gd name="T4" fmla="*/ 8 w 19"/>
                  <a:gd name="T5" fmla="*/ 16 h 31"/>
                  <a:gd name="T6" fmla="*/ 15 w 19"/>
                  <a:gd name="T7" fmla="*/ 22 h 31"/>
                  <a:gd name="T8" fmla="*/ 19 w 19"/>
                  <a:gd name="T9" fmla="*/ 27 h 31"/>
                  <a:gd name="T10" fmla="*/ 15 w 19"/>
                  <a:gd name="T11" fmla="*/ 31 h 31"/>
                  <a:gd name="T12" fmla="*/ 0 w 19"/>
                  <a:gd name="T13" fmla="*/ 16 h 31"/>
                  <a:gd name="T14" fmla="*/ 15 w 19"/>
                  <a:gd name="T15" fmla="*/ 0 h 31"/>
                  <a:gd name="T16" fmla="*/ 19 w 19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1">
                    <a:moveTo>
                      <a:pt x="19" y="5"/>
                    </a:moveTo>
                    <a:cubicBezTo>
                      <a:pt x="19" y="7"/>
                      <a:pt x="18" y="9"/>
                      <a:pt x="15" y="9"/>
                    </a:cubicBezTo>
                    <a:cubicBezTo>
                      <a:pt x="11" y="9"/>
                      <a:pt x="8" y="12"/>
                      <a:pt x="8" y="16"/>
                    </a:cubicBezTo>
                    <a:cubicBezTo>
                      <a:pt x="8" y="19"/>
                      <a:pt x="11" y="22"/>
                      <a:pt x="15" y="22"/>
                    </a:cubicBezTo>
                    <a:cubicBezTo>
                      <a:pt x="18" y="22"/>
                      <a:pt x="19" y="24"/>
                      <a:pt x="19" y="27"/>
                    </a:cubicBezTo>
                    <a:cubicBezTo>
                      <a:pt x="19" y="29"/>
                      <a:pt x="18" y="31"/>
                      <a:pt x="15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8" y="0"/>
                      <a:pt x="19" y="2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43" name="Freeform 604">
                <a:extLst>
                  <a:ext uri="{FF2B5EF4-FFF2-40B4-BE49-F238E27FC236}">
                    <a16:creationId xmlns:a16="http://schemas.microsoft.com/office/drawing/2014/main" id="{89CE05EA-A463-421F-ACD1-E798684B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658" y="1497583"/>
                <a:ext cx="49998" cy="49998"/>
              </a:xfrm>
              <a:custGeom>
                <a:avLst/>
                <a:gdLst>
                  <a:gd name="T0" fmla="*/ 0 w 21"/>
                  <a:gd name="T1" fmla="*/ 17 h 21"/>
                  <a:gd name="T2" fmla="*/ 5 w 21"/>
                  <a:gd name="T3" fmla="*/ 12 h 21"/>
                  <a:gd name="T4" fmla="*/ 12 w 21"/>
                  <a:gd name="T5" fmla="*/ 5 h 21"/>
                  <a:gd name="T6" fmla="*/ 16 w 21"/>
                  <a:gd name="T7" fmla="*/ 0 h 21"/>
                  <a:gd name="T8" fmla="*/ 21 w 21"/>
                  <a:gd name="T9" fmla="*/ 5 h 21"/>
                  <a:gd name="T10" fmla="*/ 5 w 21"/>
                  <a:gd name="T11" fmla="*/ 21 h 21"/>
                  <a:gd name="T12" fmla="*/ 0 w 21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0" y="17"/>
                    </a:moveTo>
                    <a:cubicBezTo>
                      <a:pt x="0" y="14"/>
                      <a:pt x="2" y="12"/>
                      <a:pt x="5" y="12"/>
                    </a:cubicBezTo>
                    <a:cubicBezTo>
                      <a:pt x="9" y="12"/>
                      <a:pt x="12" y="9"/>
                      <a:pt x="12" y="5"/>
                    </a:cubicBezTo>
                    <a:cubicBezTo>
                      <a:pt x="12" y="2"/>
                      <a:pt x="14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14"/>
                      <a:pt x="13" y="21"/>
                      <a:pt x="5" y="21"/>
                    </a:cubicBezTo>
                    <a:cubicBezTo>
                      <a:pt x="2" y="21"/>
                      <a:pt x="0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44" name="Freeform 605">
                <a:extLst>
                  <a:ext uri="{FF2B5EF4-FFF2-40B4-BE49-F238E27FC236}">
                    <a16:creationId xmlns:a16="http://schemas.microsoft.com/office/drawing/2014/main" id="{D2078F00-4F9D-4C2F-A5B0-1D5C7E666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656" y="1710576"/>
                <a:ext cx="49998" cy="48999"/>
              </a:xfrm>
              <a:custGeom>
                <a:avLst/>
                <a:gdLst>
                  <a:gd name="T0" fmla="*/ 16 w 21"/>
                  <a:gd name="T1" fmla="*/ 21 h 21"/>
                  <a:gd name="T2" fmla="*/ 12 w 21"/>
                  <a:gd name="T3" fmla="*/ 16 h 21"/>
                  <a:gd name="T4" fmla="*/ 5 w 21"/>
                  <a:gd name="T5" fmla="*/ 9 h 21"/>
                  <a:gd name="T6" fmla="*/ 0 w 21"/>
                  <a:gd name="T7" fmla="*/ 4 h 21"/>
                  <a:gd name="T8" fmla="*/ 5 w 21"/>
                  <a:gd name="T9" fmla="*/ 0 h 21"/>
                  <a:gd name="T10" fmla="*/ 21 w 21"/>
                  <a:gd name="T11" fmla="*/ 16 h 21"/>
                  <a:gd name="T12" fmla="*/ 16 w 21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16" y="21"/>
                    </a:moveTo>
                    <a:cubicBezTo>
                      <a:pt x="14" y="21"/>
                      <a:pt x="12" y="19"/>
                      <a:pt x="12" y="16"/>
                    </a:cubicBezTo>
                    <a:cubicBezTo>
                      <a:pt x="12" y="12"/>
                      <a:pt x="9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4" y="0"/>
                      <a:pt x="21" y="7"/>
                      <a:pt x="21" y="16"/>
                    </a:cubicBezTo>
                    <a:cubicBezTo>
                      <a:pt x="21" y="19"/>
                      <a:pt x="19" y="21"/>
                      <a:pt x="1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sp>
            <p:nvSpPr>
              <p:cNvPr id="345" name="Freeform 606">
                <a:extLst>
                  <a:ext uri="{FF2B5EF4-FFF2-40B4-BE49-F238E27FC236}">
                    <a16:creationId xmlns:a16="http://schemas.microsoft.com/office/drawing/2014/main" id="{B463D1DB-579C-4378-AE30-EE8AC32D2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659" y="1710576"/>
                <a:ext cx="77998" cy="22999"/>
              </a:xfrm>
              <a:custGeom>
                <a:avLst/>
                <a:gdLst>
                  <a:gd name="T0" fmla="*/ 28 w 33"/>
                  <a:gd name="T1" fmla="*/ 10 h 10"/>
                  <a:gd name="T2" fmla="*/ 5 w 33"/>
                  <a:gd name="T3" fmla="*/ 10 h 10"/>
                  <a:gd name="T4" fmla="*/ 0 w 33"/>
                  <a:gd name="T5" fmla="*/ 5 h 10"/>
                  <a:gd name="T6" fmla="*/ 5 w 33"/>
                  <a:gd name="T7" fmla="*/ 0 h 10"/>
                  <a:gd name="T8" fmla="*/ 28 w 33"/>
                  <a:gd name="T9" fmla="*/ 0 h 10"/>
                  <a:gd name="T10" fmla="*/ 33 w 33"/>
                  <a:gd name="T11" fmla="*/ 5 h 10"/>
                  <a:gd name="T12" fmla="*/ 28 w 3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2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10"/>
                      <a:pt x="2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61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ound Same Side Corner Rectangle 59"/>
          <p:cNvSpPr/>
          <p:nvPr/>
        </p:nvSpPr>
        <p:spPr>
          <a:xfrm rot="5400000">
            <a:off x="3001100" y="-2997928"/>
            <a:ext cx="1291553" cy="72937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2" y="104247"/>
            <a:ext cx="6732406" cy="1112147"/>
          </a:xfrm>
        </p:spPr>
        <p:txBody>
          <a:bodyPr/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コンテキストによる検出を強化して</a:t>
            </a:r>
            <a:b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調査時間を短縮 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(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調査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362789" y="392427"/>
            <a:ext cx="1586006" cy="637756"/>
            <a:chOff x="324492" y="1447366"/>
            <a:chExt cx="8399830" cy="3447597"/>
          </a:xfrm>
        </p:grpSpPr>
        <p:sp>
          <p:nvSpPr>
            <p:cNvPr id="63" name="Freeform 62"/>
            <p:cNvSpPr/>
            <p:nvPr/>
          </p:nvSpPr>
          <p:spPr>
            <a:xfrm flipV="1">
              <a:off x="1712269" y="1941690"/>
              <a:ext cx="1042471" cy="2076235"/>
            </a:xfrm>
            <a:custGeom>
              <a:avLst/>
              <a:gdLst>
                <a:gd name="connsiteX0" fmla="*/ 758 w 655422"/>
                <a:gd name="connsiteY0" fmla="*/ 2076235 h 2076235"/>
                <a:gd name="connsiteX1" fmla="*/ 655422 w 655422"/>
                <a:gd name="connsiteY1" fmla="*/ 1449420 h 2076235"/>
                <a:gd name="connsiteX2" fmla="*/ 651427 w 655422"/>
                <a:gd name="connsiteY2" fmla="*/ 1449420 h 2076235"/>
                <a:gd name="connsiteX3" fmla="*/ 504663 w 655422"/>
                <a:gd name="connsiteY3" fmla="*/ 1405495 h 2076235"/>
                <a:gd name="connsiteX4" fmla="*/ 759 w 655422"/>
                <a:gd name="connsiteY4" fmla="*/ 0 h 2076235"/>
                <a:gd name="connsiteX5" fmla="*/ 759 w 655422"/>
                <a:gd name="connsiteY5" fmla="*/ 1449420 h 2076235"/>
                <a:gd name="connsiteX6" fmla="*/ 758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8" y="2076235"/>
                  </a:moveTo>
                  <a:cubicBezTo>
                    <a:pt x="73064" y="1770021"/>
                    <a:pt x="271831" y="1444350"/>
                    <a:pt x="655422" y="1449420"/>
                  </a:cubicBezTo>
                  <a:lnTo>
                    <a:pt x="651427" y="1449420"/>
                  </a:lnTo>
                  <a:lnTo>
                    <a:pt x="504663" y="1405495"/>
                  </a:lnTo>
                  <a:cubicBezTo>
                    <a:pt x="180293" y="1212564"/>
                    <a:pt x="-13742" y="431260"/>
                    <a:pt x="759" y="0"/>
                  </a:cubicBezTo>
                  <a:lnTo>
                    <a:pt x="759" y="1449420"/>
                  </a:lnTo>
                  <a:lnTo>
                    <a:pt x="758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861168" y="2708115"/>
              <a:ext cx="2306540" cy="525693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        Enrichment</a:t>
              </a:r>
            </a:p>
            <a:p>
              <a:endParaRPr lang="en-US" sz="1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        Context</a:t>
              </a:r>
            </a:p>
          </p:txBody>
        </p:sp>
        <p:sp>
          <p:nvSpPr>
            <p:cNvPr id="65" name="Freeform 64"/>
            <p:cNvSpPr/>
            <p:nvPr/>
          </p:nvSpPr>
          <p:spPr>
            <a:xfrm flipV="1">
              <a:off x="437767" y="3267157"/>
              <a:ext cx="8229578" cy="1205371"/>
            </a:xfrm>
            <a:custGeom>
              <a:avLst/>
              <a:gdLst>
                <a:gd name="connsiteX0" fmla="*/ 0 w 7854151"/>
                <a:gd name="connsiteY0" fmla="*/ 0 h 847788"/>
                <a:gd name="connsiteX1" fmla="*/ 4499332 w 7854151"/>
                <a:gd name="connsiteY1" fmla="*/ 744842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62042"/>
                <a:gd name="connsiteX1" fmla="*/ 4505388 w 7854151"/>
                <a:gd name="connsiteY1" fmla="*/ 732731 h 862042"/>
                <a:gd name="connsiteX2" fmla="*/ 7854151 w 7854151"/>
                <a:gd name="connsiteY2" fmla="*/ 847788 h 862042"/>
                <a:gd name="connsiteX0" fmla="*/ 0 w 7854151"/>
                <a:gd name="connsiteY0" fmla="*/ 0 h 859493"/>
                <a:gd name="connsiteX1" fmla="*/ 4505388 w 7854151"/>
                <a:gd name="connsiteY1" fmla="*/ 732731 h 859493"/>
                <a:gd name="connsiteX2" fmla="*/ 7854151 w 7854151"/>
                <a:gd name="connsiteY2" fmla="*/ 847788 h 859493"/>
                <a:gd name="connsiteX0" fmla="*/ 0 w 7854151"/>
                <a:gd name="connsiteY0" fmla="*/ 0 h 847788"/>
                <a:gd name="connsiteX1" fmla="*/ 3693934 w 7854151"/>
                <a:gd name="connsiteY1" fmla="*/ 684286 h 847788"/>
                <a:gd name="connsiteX2" fmla="*/ 7854151 w 7854151"/>
                <a:gd name="connsiteY2" fmla="*/ 847788 h 847788"/>
                <a:gd name="connsiteX0" fmla="*/ 0 w 7854151"/>
                <a:gd name="connsiteY0" fmla="*/ 147 h 847935"/>
                <a:gd name="connsiteX1" fmla="*/ 3693934 w 7854151"/>
                <a:gd name="connsiteY1" fmla="*/ 684433 h 847935"/>
                <a:gd name="connsiteX2" fmla="*/ 7854151 w 7854151"/>
                <a:gd name="connsiteY2" fmla="*/ 847935 h 847935"/>
                <a:gd name="connsiteX0" fmla="*/ 0 w 7127475"/>
                <a:gd name="connsiteY0" fmla="*/ 135 h 811589"/>
                <a:gd name="connsiteX1" fmla="*/ 3693934 w 7127475"/>
                <a:gd name="connsiteY1" fmla="*/ 684421 h 811589"/>
                <a:gd name="connsiteX2" fmla="*/ 7127475 w 7127475"/>
                <a:gd name="connsiteY2" fmla="*/ 811589 h 811589"/>
                <a:gd name="connsiteX0" fmla="*/ 0 w 7842040"/>
                <a:gd name="connsiteY0" fmla="*/ 136 h 860035"/>
                <a:gd name="connsiteX1" fmla="*/ 3693934 w 7842040"/>
                <a:gd name="connsiteY1" fmla="*/ 684422 h 860035"/>
                <a:gd name="connsiteX2" fmla="*/ 7842040 w 7842040"/>
                <a:gd name="connsiteY2" fmla="*/ 860035 h 860035"/>
                <a:gd name="connsiteX0" fmla="*/ 0 w 7842040"/>
                <a:gd name="connsiteY0" fmla="*/ 132 h 860031"/>
                <a:gd name="connsiteX1" fmla="*/ 3693934 w 7842040"/>
                <a:gd name="connsiteY1" fmla="*/ 684418 h 860031"/>
                <a:gd name="connsiteX2" fmla="*/ 7842040 w 7842040"/>
                <a:gd name="connsiteY2" fmla="*/ 860031 h 860031"/>
                <a:gd name="connsiteX0" fmla="*/ 0 w 7866263"/>
                <a:gd name="connsiteY0" fmla="*/ 135 h 823700"/>
                <a:gd name="connsiteX1" fmla="*/ 3693934 w 7866263"/>
                <a:gd name="connsiteY1" fmla="*/ 684421 h 823700"/>
                <a:gd name="connsiteX2" fmla="*/ 7866263 w 7866263"/>
                <a:gd name="connsiteY2" fmla="*/ 823700 h 823700"/>
                <a:gd name="connsiteX0" fmla="*/ 0 w 7854152"/>
                <a:gd name="connsiteY0" fmla="*/ 135 h 811589"/>
                <a:gd name="connsiteX1" fmla="*/ 3693934 w 7854152"/>
                <a:gd name="connsiteY1" fmla="*/ 684421 h 811589"/>
                <a:gd name="connsiteX2" fmla="*/ 7854152 w 7854152"/>
                <a:gd name="connsiteY2" fmla="*/ 811589 h 811589"/>
                <a:gd name="connsiteX0" fmla="*/ 0 w 7854152"/>
                <a:gd name="connsiteY0" fmla="*/ 137 h 811736"/>
                <a:gd name="connsiteX1" fmla="*/ 3693934 w 7854152"/>
                <a:gd name="connsiteY1" fmla="*/ 684423 h 811736"/>
                <a:gd name="connsiteX2" fmla="*/ 7854152 w 7854152"/>
                <a:gd name="connsiteY2" fmla="*/ 811591 h 811736"/>
                <a:gd name="connsiteX0" fmla="*/ 222682 w 8076834"/>
                <a:gd name="connsiteY0" fmla="*/ 38465 h 850064"/>
                <a:gd name="connsiteX1" fmla="*/ 289295 w 8076834"/>
                <a:gd name="connsiteY1" fmla="*/ 54537 h 850064"/>
                <a:gd name="connsiteX2" fmla="*/ 3916616 w 8076834"/>
                <a:gd name="connsiteY2" fmla="*/ 722751 h 850064"/>
                <a:gd name="connsiteX3" fmla="*/ 8076834 w 8076834"/>
                <a:gd name="connsiteY3" fmla="*/ 849919 h 850064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7801"/>
                <a:gd name="connsiteX1" fmla="*/ 3627321 w 7787539"/>
                <a:gd name="connsiteY1" fmla="*/ 668214 h 797801"/>
                <a:gd name="connsiteX2" fmla="*/ 7787539 w 7787539"/>
                <a:gd name="connsiteY2" fmla="*/ 795382 h 797801"/>
                <a:gd name="connsiteX0" fmla="*/ 0 w 7787539"/>
                <a:gd name="connsiteY0" fmla="*/ 0 h 643551"/>
                <a:gd name="connsiteX1" fmla="*/ 3627321 w 7787539"/>
                <a:gd name="connsiteY1" fmla="*/ 516382 h 643551"/>
                <a:gd name="connsiteX2" fmla="*/ 7787539 w 7787539"/>
                <a:gd name="connsiteY2" fmla="*/ 643550 h 643551"/>
                <a:gd name="connsiteX0" fmla="*/ 0 w 7787539"/>
                <a:gd name="connsiteY0" fmla="*/ 0 h 643550"/>
                <a:gd name="connsiteX1" fmla="*/ 3627321 w 7787539"/>
                <a:gd name="connsiteY1" fmla="*/ 516382 h 643550"/>
                <a:gd name="connsiteX2" fmla="*/ 7787539 w 7787539"/>
                <a:gd name="connsiteY2" fmla="*/ 643550 h 643550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585286 w 7787539"/>
                <a:gd name="connsiteY1" fmla="*/ 478425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82037"/>
                <a:gd name="connsiteX1" fmla="*/ 3585286 w 7787539"/>
                <a:gd name="connsiteY1" fmla="*/ 478425 h 682037"/>
                <a:gd name="connsiteX2" fmla="*/ 6990059 w 7787539"/>
                <a:gd name="connsiteY2" fmla="*/ 677141 h 682037"/>
                <a:gd name="connsiteX3" fmla="*/ 7787539 w 7787539"/>
                <a:gd name="connsiteY3" fmla="*/ 643550 h 682037"/>
                <a:gd name="connsiteX0" fmla="*/ 0 w 6990059"/>
                <a:gd name="connsiteY0" fmla="*/ 0 h 677140"/>
                <a:gd name="connsiteX1" fmla="*/ 3585286 w 6990059"/>
                <a:gd name="connsiteY1" fmla="*/ 478425 h 677140"/>
                <a:gd name="connsiteX2" fmla="*/ 6990059 w 6990059"/>
                <a:gd name="connsiteY2" fmla="*/ 677141 h 67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059" h="677140">
                  <a:moveTo>
                    <a:pt x="0" y="0"/>
                  </a:moveTo>
                  <a:cubicBezTo>
                    <a:pt x="542685" y="106098"/>
                    <a:pt x="2420276" y="365568"/>
                    <a:pt x="3585286" y="478425"/>
                  </a:cubicBezTo>
                  <a:cubicBezTo>
                    <a:pt x="4750296" y="591282"/>
                    <a:pt x="6296689" y="655946"/>
                    <a:pt x="6990059" y="677141"/>
                  </a:cubicBezTo>
                </a:path>
              </a:pathLst>
            </a:custGeom>
            <a:ln w="1270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7765" y="1447366"/>
              <a:ext cx="8229579" cy="1260750"/>
            </a:xfrm>
            <a:custGeom>
              <a:avLst/>
              <a:gdLst>
                <a:gd name="connsiteX0" fmla="*/ 0 w 7854151"/>
                <a:gd name="connsiteY0" fmla="*/ 0 h 847788"/>
                <a:gd name="connsiteX1" fmla="*/ 4499332 w 7854151"/>
                <a:gd name="connsiteY1" fmla="*/ 744842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62042"/>
                <a:gd name="connsiteX1" fmla="*/ 4505388 w 7854151"/>
                <a:gd name="connsiteY1" fmla="*/ 732731 h 862042"/>
                <a:gd name="connsiteX2" fmla="*/ 7854151 w 7854151"/>
                <a:gd name="connsiteY2" fmla="*/ 847788 h 862042"/>
                <a:gd name="connsiteX0" fmla="*/ 0 w 7854151"/>
                <a:gd name="connsiteY0" fmla="*/ 0 h 859493"/>
                <a:gd name="connsiteX1" fmla="*/ 4505388 w 7854151"/>
                <a:gd name="connsiteY1" fmla="*/ 732731 h 859493"/>
                <a:gd name="connsiteX2" fmla="*/ 7854151 w 7854151"/>
                <a:gd name="connsiteY2" fmla="*/ 847788 h 859493"/>
                <a:gd name="connsiteX0" fmla="*/ 0 w 7854151"/>
                <a:gd name="connsiteY0" fmla="*/ 0 h 847788"/>
                <a:gd name="connsiteX1" fmla="*/ 3693934 w 7854151"/>
                <a:gd name="connsiteY1" fmla="*/ 684286 h 847788"/>
                <a:gd name="connsiteX2" fmla="*/ 7854151 w 7854151"/>
                <a:gd name="connsiteY2" fmla="*/ 847788 h 847788"/>
                <a:gd name="connsiteX0" fmla="*/ 0 w 7854151"/>
                <a:gd name="connsiteY0" fmla="*/ 147 h 847935"/>
                <a:gd name="connsiteX1" fmla="*/ 3693934 w 7854151"/>
                <a:gd name="connsiteY1" fmla="*/ 684433 h 847935"/>
                <a:gd name="connsiteX2" fmla="*/ 7854151 w 7854151"/>
                <a:gd name="connsiteY2" fmla="*/ 847935 h 847935"/>
                <a:gd name="connsiteX0" fmla="*/ 0 w 7127475"/>
                <a:gd name="connsiteY0" fmla="*/ 135 h 811589"/>
                <a:gd name="connsiteX1" fmla="*/ 3693934 w 7127475"/>
                <a:gd name="connsiteY1" fmla="*/ 684421 h 811589"/>
                <a:gd name="connsiteX2" fmla="*/ 7127475 w 7127475"/>
                <a:gd name="connsiteY2" fmla="*/ 811589 h 811589"/>
                <a:gd name="connsiteX0" fmla="*/ 0 w 7842040"/>
                <a:gd name="connsiteY0" fmla="*/ 136 h 860035"/>
                <a:gd name="connsiteX1" fmla="*/ 3693934 w 7842040"/>
                <a:gd name="connsiteY1" fmla="*/ 684422 h 860035"/>
                <a:gd name="connsiteX2" fmla="*/ 7842040 w 7842040"/>
                <a:gd name="connsiteY2" fmla="*/ 860035 h 860035"/>
                <a:gd name="connsiteX0" fmla="*/ 0 w 7842040"/>
                <a:gd name="connsiteY0" fmla="*/ 132 h 860031"/>
                <a:gd name="connsiteX1" fmla="*/ 3693934 w 7842040"/>
                <a:gd name="connsiteY1" fmla="*/ 684418 h 860031"/>
                <a:gd name="connsiteX2" fmla="*/ 7842040 w 7842040"/>
                <a:gd name="connsiteY2" fmla="*/ 860031 h 860031"/>
                <a:gd name="connsiteX0" fmla="*/ 0 w 7866263"/>
                <a:gd name="connsiteY0" fmla="*/ 135 h 823700"/>
                <a:gd name="connsiteX1" fmla="*/ 3693934 w 7866263"/>
                <a:gd name="connsiteY1" fmla="*/ 684421 h 823700"/>
                <a:gd name="connsiteX2" fmla="*/ 7866263 w 7866263"/>
                <a:gd name="connsiteY2" fmla="*/ 823700 h 823700"/>
                <a:gd name="connsiteX0" fmla="*/ 0 w 7854152"/>
                <a:gd name="connsiteY0" fmla="*/ 135 h 811589"/>
                <a:gd name="connsiteX1" fmla="*/ 3693934 w 7854152"/>
                <a:gd name="connsiteY1" fmla="*/ 684421 h 811589"/>
                <a:gd name="connsiteX2" fmla="*/ 7854152 w 7854152"/>
                <a:gd name="connsiteY2" fmla="*/ 811589 h 811589"/>
                <a:gd name="connsiteX0" fmla="*/ 0 w 7854152"/>
                <a:gd name="connsiteY0" fmla="*/ 137 h 811736"/>
                <a:gd name="connsiteX1" fmla="*/ 3693934 w 7854152"/>
                <a:gd name="connsiteY1" fmla="*/ 684423 h 811736"/>
                <a:gd name="connsiteX2" fmla="*/ 7854152 w 7854152"/>
                <a:gd name="connsiteY2" fmla="*/ 811591 h 811736"/>
                <a:gd name="connsiteX0" fmla="*/ 222682 w 8076834"/>
                <a:gd name="connsiteY0" fmla="*/ 38465 h 850064"/>
                <a:gd name="connsiteX1" fmla="*/ 289295 w 8076834"/>
                <a:gd name="connsiteY1" fmla="*/ 54537 h 850064"/>
                <a:gd name="connsiteX2" fmla="*/ 3916616 w 8076834"/>
                <a:gd name="connsiteY2" fmla="*/ 722751 h 850064"/>
                <a:gd name="connsiteX3" fmla="*/ 8076834 w 8076834"/>
                <a:gd name="connsiteY3" fmla="*/ 849919 h 850064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7801"/>
                <a:gd name="connsiteX1" fmla="*/ 3627321 w 7787539"/>
                <a:gd name="connsiteY1" fmla="*/ 668214 h 797801"/>
                <a:gd name="connsiteX2" fmla="*/ 7787539 w 7787539"/>
                <a:gd name="connsiteY2" fmla="*/ 795382 h 797801"/>
                <a:gd name="connsiteX0" fmla="*/ 0 w 7787539"/>
                <a:gd name="connsiteY0" fmla="*/ 0 h 643551"/>
                <a:gd name="connsiteX1" fmla="*/ 3627321 w 7787539"/>
                <a:gd name="connsiteY1" fmla="*/ 516382 h 643551"/>
                <a:gd name="connsiteX2" fmla="*/ 7787539 w 7787539"/>
                <a:gd name="connsiteY2" fmla="*/ 643550 h 643551"/>
                <a:gd name="connsiteX0" fmla="*/ 0 w 7787539"/>
                <a:gd name="connsiteY0" fmla="*/ 0 h 643550"/>
                <a:gd name="connsiteX1" fmla="*/ 3627321 w 7787539"/>
                <a:gd name="connsiteY1" fmla="*/ 516382 h 643550"/>
                <a:gd name="connsiteX2" fmla="*/ 7787539 w 7787539"/>
                <a:gd name="connsiteY2" fmla="*/ 643550 h 643550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585286 w 7787539"/>
                <a:gd name="connsiteY1" fmla="*/ 478425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82037"/>
                <a:gd name="connsiteX1" fmla="*/ 3585286 w 7787539"/>
                <a:gd name="connsiteY1" fmla="*/ 478425 h 682037"/>
                <a:gd name="connsiteX2" fmla="*/ 6990059 w 7787539"/>
                <a:gd name="connsiteY2" fmla="*/ 677141 h 682037"/>
                <a:gd name="connsiteX3" fmla="*/ 7787539 w 7787539"/>
                <a:gd name="connsiteY3" fmla="*/ 643550 h 682037"/>
                <a:gd name="connsiteX0" fmla="*/ 0 w 6990059"/>
                <a:gd name="connsiteY0" fmla="*/ 0 h 677140"/>
                <a:gd name="connsiteX1" fmla="*/ 3585286 w 6990059"/>
                <a:gd name="connsiteY1" fmla="*/ 478425 h 677140"/>
                <a:gd name="connsiteX2" fmla="*/ 6990059 w 6990059"/>
                <a:gd name="connsiteY2" fmla="*/ 677141 h 67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059" h="677140">
                  <a:moveTo>
                    <a:pt x="0" y="0"/>
                  </a:moveTo>
                  <a:cubicBezTo>
                    <a:pt x="542685" y="106098"/>
                    <a:pt x="2420276" y="365568"/>
                    <a:pt x="3585286" y="478425"/>
                  </a:cubicBezTo>
                  <a:cubicBezTo>
                    <a:pt x="4750296" y="591282"/>
                    <a:pt x="6296689" y="655946"/>
                    <a:pt x="6990059" y="677141"/>
                  </a:cubicBezTo>
                </a:path>
              </a:pathLst>
            </a:custGeom>
            <a:ln w="1270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3334843" y="1503922"/>
              <a:ext cx="2124" cy="3353086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768935" y="1517515"/>
              <a:ext cx="1516" cy="3339493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ounded Rectangle 125"/>
            <p:cNvSpPr/>
            <p:nvPr/>
          </p:nvSpPr>
          <p:spPr>
            <a:xfrm>
              <a:off x="4973781" y="2825521"/>
              <a:ext cx="1025711" cy="29109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Visibility</a:t>
              </a:r>
              <a:endParaRPr lang="en-US" sz="1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5073642" y="1624238"/>
              <a:ext cx="1582252" cy="42408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Intelligence telemetry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(Cisco + Third-party)</a:t>
              </a:r>
            </a:p>
          </p:txBody>
        </p:sp>
        <p:sp>
          <p:nvSpPr>
            <p:cNvPr id="128" name="Pentagon 127"/>
            <p:cNvSpPr/>
            <p:nvPr/>
          </p:nvSpPr>
          <p:spPr>
            <a:xfrm>
              <a:off x="421921" y="4550109"/>
              <a:ext cx="3086418" cy="33910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DETECTION</a:t>
              </a:r>
            </a:p>
          </p:txBody>
        </p:sp>
        <p:sp>
          <p:nvSpPr>
            <p:cNvPr id="129" name="Chevron 128"/>
            <p:cNvSpPr/>
            <p:nvPr/>
          </p:nvSpPr>
          <p:spPr>
            <a:xfrm>
              <a:off x="3416124" y="4581911"/>
              <a:ext cx="3516675" cy="313052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INVESTIGATION</a:t>
              </a:r>
            </a:p>
          </p:txBody>
        </p:sp>
        <p:sp>
          <p:nvSpPr>
            <p:cNvPr id="130" name="Chevron 129"/>
            <p:cNvSpPr/>
            <p:nvPr/>
          </p:nvSpPr>
          <p:spPr>
            <a:xfrm>
              <a:off x="6859970" y="4567397"/>
              <a:ext cx="1864352" cy="313052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REMEDIATION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7148327" y="2825522"/>
              <a:ext cx="1391085" cy="291098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Pivot</a:t>
              </a: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266828" y="2333313"/>
              <a:ext cx="899800" cy="374803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Threat analytics</a:t>
              </a: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flipV="1">
              <a:off x="5860497" y="2048321"/>
              <a:ext cx="4271" cy="6770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3490913" y="1624237"/>
              <a:ext cx="1500812" cy="42408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Identity telemetry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(Cisco + Customer)</a:t>
              </a: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>
              <a:off x="4241319" y="2048321"/>
              <a:ext cx="0" cy="6754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5486400" y="2064190"/>
              <a:ext cx="237" cy="7613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reeform 136"/>
            <p:cNvSpPr/>
            <p:nvPr/>
          </p:nvSpPr>
          <p:spPr>
            <a:xfrm>
              <a:off x="1694511" y="1966896"/>
              <a:ext cx="1042471" cy="2076235"/>
            </a:xfrm>
            <a:custGeom>
              <a:avLst/>
              <a:gdLst>
                <a:gd name="connsiteX0" fmla="*/ 759 w 655422"/>
                <a:gd name="connsiteY0" fmla="*/ 0 h 2076235"/>
                <a:gd name="connsiteX1" fmla="*/ 504663 w 655422"/>
                <a:gd name="connsiteY1" fmla="*/ 1405495 h 2076235"/>
                <a:gd name="connsiteX2" fmla="*/ 651427 w 655422"/>
                <a:gd name="connsiteY2" fmla="*/ 1449420 h 2076235"/>
                <a:gd name="connsiteX3" fmla="*/ 655422 w 655422"/>
                <a:gd name="connsiteY3" fmla="*/ 1449420 h 2076235"/>
                <a:gd name="connsiteX4" fmla="*/ 758 w 655422"/>
                <a:gd name="connsiteY4" fmla="*/ 2076235 h 2076235"/>
                <a:gd name="connsiteX5" fmla="*/ 758 w 655422"/>
                <a:gd name="connsiteY5" fmla="*/ 1449420 h 2076235"/>
                <a:gd name="connsiteX6" fmla="*/ 759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9" y="0"/>
                  </a:moveTo>
                  <a:cubicBezTo>
                    <a:pt x="-13742" y="431260"/>
                    <a:pt x="180293" y="1212564"/>
                    <a:pt x="504663" y="1405495"/>
                  </a:cubicBezTo>
                  <a:lnTo>
                    <a:pt x="651427" y="1449420"/>
                  </a:lnTo>
                  <a:lnTo>
                    <a:pt x="655422" y="1449420"/>
                  </a:lnTo>
                  <a:cubicBezTo>
                    <a:pt x="271831" y="1444350"/>
                    <a:pt x="73064" y="1770021"/>
                    <a:pt x="758" y="2076235"/>
                  </a:cubicBezTo>
                  <a:lnTo>
                    <a:pt x="758" y="1449420"/>
                  </a:lnTo>
                  <a:lnTo>
                    <a:pt x="759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2266827" y="3230381"/>
              <a:ext cx="899800" cy="3776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Behavior analytics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37767" y="1828799"/>
              <a:ext cx="1293362" cy="2286000"/>
            </a:xfrm>
            <a:prstGeom prst="roundRect">
              <a:avLst>
                <a:gd name="adj" fmla="val 202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769753" y="1879827"/>
              <a:ext cx="913565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Endpoint</a:t>
              </a:r>
              <a:b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files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776177" y="2785677"/>
              <a:ext cx="913130" cy="3804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Internet requests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776177" y="3230381"/>
              <a:ext cx="913130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Web 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activity</a:t>
              </a: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769717" y="3681973"/>
              <a:ext cx="913130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Email messages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776121" y="2333313"/>
              <a:ext cx="912445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Network 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traffic</a:t>
              </a:r>
            </a:p>
          </p:txBody>
        </p:sp>
        <p:cxnSp>
          <p:nvCxnSpPr>
            <p:cNvPr id="145" name="Straight Arrow Connector 172"/>
            <p:cNvCxnSpPr/>
            <p:nvPr/>
          </p:nvCxnSpPr>
          <p:spPr>
            <a:xfrm rot="10800000">
              <a:off x="3166628" y="2520716"/>
              <a:ext cx="694540" cy="4502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73"/>
            <p:cNvCxnSpPr/>
            <p:nvPr/>
          </p:nvCxnSpPr>
          <p:spPr>
            <a:xfrm rot="10800000" flipV="1">
              <a:off x="3166628" y="2970961"/>
              <a:ext cx="694541" cy="44825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72"/>
            <p:cNvCxnSpPr/>
            <p:nvPr/>
          </p:nvCxnSpPr>
          <p:spPr>
            <a:xfrm rot="10800000">
              <a:off x="1683318" y="2071240"/>
              <a:ext cx="2177850" cy="899723"/>
            </a:xfrm>
            <a:prstGeom prst="bentConnector3">
              <a:avLst>
                <a:gd name="adj1" fmla="val 9064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72"/>
            <p:cNvCxnSpPr/>
            <p:nvPr/>
          </p:nvCxnSpPr>
          <p:spPr>
            <a:xfrm rot="10800000">
              <a:off x="1688566" y="2524726"/>
              <a:ext cx="2172602" cy="446237"/>
            </a:xfrm>
            <a:prstGeom prst="bentConnector3">
              <a:avLst>
                <a:gd name="adj1" fmla="val 91192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72"/>
            <p:cNvCxnSpPr/>
            <p:nvPr/>
          </p:nvCxnSpPr>
          <p:spPr>
            <a:xfrm flipH="1">
              <a:off x="1689307" y="2970962"/>
              <a:ext cx="2171861" cy="49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72"/>
            <p:cNvCxnSpPr/>
            <p:nvPr/>
          </p:nvCxnSpPr>
          <p:spPr>
            <a:xfrm rot="10800000" flipV="1">
              <a:off x="1689308" y="2970961"/>
              <a:ext cx="2171861" cy="450831"/>
            </a:xfrm>
            <a:prstGeom prst="bentConnector3">
              <a:avLst>
                <a:gd name="adj1" fmla="val 9120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72"/>
            <p:cNvCxnSpPr/>
            <p:nvPr/>
          </p:nvCxnSpPr>
          <p:spPr>
            <a:xfrm rot="10800000" flipV="1">
              <a:off x="1682848" y="2970961"/>
              <a:ext cx="2178321" cy="902423"/>
            </a:xfrm>
            <a:prstGeom prst="bentConnector3">
              <a:avLst>
                <a:gd name="adj1" fmla="val 9108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H="1" flipV="1">
              <a:off x="6167708" y="2970962"/>
              <a:ext cx="980619" cy="1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861168" y="2970962"/>
              <a:ext cx="1112613" cy="1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5486400" y="2734147"/>
              <a:ext cx="237" cy="913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 rot="16200000">
              <a:off x="-182445" y="2687419"/>
              <a:ext cx="1596199" cy="582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Product telemetry</a:t>
              </a:r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56" name="Chord 155"/>
            <p:cNvSpPr>
              <a:spLocks noChangeAspect="1"/>
            </p:cNvSpPr>
            <p:nvPr/>
          </p:nvSpPr>
          <p:spPr>
            <a:xfrm>
              <a:off x="4973782" y="2825520"/>
              <a:ext cx="283858" cy="282902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57" name="Chord 156"/>
            <p:cNvSpPr>
              <a:spLocks noChangeAspect="1"/>
            </p:cNvSpPr>
            <p:nvPr/>
          </p:nvSpPr>
          <p:spPr>
            <a:xfrm>
              <a:off x="767070" y="1879827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58" name="Chord 157"/>
            <p:cNvSpPr>
              <a:spLocks noChangeAspect="1"/>
            </p:cNvSpPr>
            <p:nvPr/>
          </p:nvSpPr>
          <p:spPr>
            <a:xfrm>
              <a:off x="774423" y="2335818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59" name="Chord 158"/>
            <p:cNvSpPr>
              <a:spLocks noChangeAspect="1"/>
            </p:cNvSpPr>
            <p:nvPr/>
          </p:nvSpPr>
          <p:spPr>
            <a:xfrm>
              <a:off x="774423" y="2785128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0" name="Chord 159"/>
            <p:cNvSpPr>
              <a:spLocks noChangeAspect="1"/>
            </p:cNvSpPr>
            <p:nvPr/>
          </p:nvSpPr>
          <p:spPr>
            <a:xfrm>
              <a:off x="778425" y="3229122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1" name="Chord 160"/>
            <p:cNvSpPr>
              <a:spLocks noChangeAspect="1"/>
            </p:cNvSpPr>
            <p:nvPr/>
          </p:nvSpPr>
          <p:spPr>
            <a:xfrm>
              <a:off x="774423" y="3682824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2" name="Chord 161"/>
            <p:cNvSpPr>
              <a:spLocks noChangeAspect="1"/>
            </p:cNvSpPr>
            <p:nvPr/>
          </p:nvSpPr>
          <p:spPr>
            <a:xfrm>
              <a:off x="2270375" y="2333851"/>
              <a:ext cx="375530" cy="374265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3" name="Chord 162"/>
            <p:cNvSpPr>
              <a:spLocks noChangeAspect="1"/>
            </p:cNvSpPr>
            <p:nvPr/>
          </p:nvSpPr>
          <p:spPr>
            <a:xfrm>
              <a:off x="2270302" y="3233037"/>
              <a:ext cx="368396" cy="367155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4" name="Chord 163"/>
            <p:cNvSpPr>
              <a:spLocks noChangeAspect="1"/>
            </p:cNvSpPr>
            <p:nvPr/>
          </p:nvSpPr>
          <p:spPr>
            <a:xfrm>
              <a:off x="3479057" y="1622363"/>
              <a:ext cx="427398" cy="425958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5" name="Chord 164"/>
            <p:cNvSpPr>
              <a:spLocks noChangeAspect="1"/>
            </p:cNvSpPr>
            <p:nvPr/>
          </p:nvSpPr>
          <p:spPr>
            <a:xfrm>
              <a:off x="5068083" y="1618727"/>
              <a:ext cx="427398" cy="425958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6" name="Chord 165"/>
            <p:cNvSpPr>
              <a:spLocks noChangeAspect="1"/>
            </p:cNvSpPr>
            <p:nvPr/>
          </p:nvSpPr>
          <p:spPr>
            <a:xfrm>
              <a:off x="7148327" y="2822691"/>
              <a:ext cx="293964" cy="29297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7" name="Chord 166"/>
            <p:cNvSpPr>
              <a:spLocks noChangeAspect="1"/>
            </p:cNvSpPr>
            <p:nvPr/>
          </p:nvSpPr>
          <p:spPr>
            <a:xfrm>
              <a:off x="3854406" y="2709990"/>
              <a:ext cx="520887" cy="519132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7919605" y="348752"/>
            <a:ext cx="609577" cy="7134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69" name="Rounded Rectangle 70">
            <a:extLst>
              <a:ext uri="{FF2B5EF4-FFF2-40B4-BE49-F238E27FC236}">
                <a16:creationId xmlns:a16="http://schemas.microsoft.com/office/drawing/2014/main" id="{42997820-B7A5-46AB-9A78-F9F0AADA324D}"/>
              </a:ext>
            </a:extLst>
          </p:cNvPr>
          <p:cNvSpPr/>
          <p:nvPr/>
        </p:nvSpPr>
        <p:spPr>
          <a:xfrm>
            <a:off x="542761" y="1429734"/>
            <a:ext cx="8054018" cy="13408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ja-JP" altLang="en-US" sz="24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エンリッチメントの自動化</a:t>
            </a:r>
            <a:endParaRPr lang="en-US" altLang="ja-JP" sz="24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77" name="Rounded Rectangle 69">
            <a:extLst>
              <a:ext uri="{FF2B5EF4-FFF2-40B4-BE49-F238E27FC236}">
                <a16:creationId xmlns:a16="http://schemas.microsoft.com/office/drawing/2014/main" id="{A88DCE71-EFF1-4936-874E-B7C948942DF2}"/>
              </a:ext>
            </a:extLst>
          </p:cNvPr>
          <p:cNvSpPr/>
          <p:nvPr/>
        </p:nvSpPr>
        <p:spPr>
          <a:xfrm>
            <a:off x="1563115" y="2428159"/>
            <a:ext cx="2596533" cy="2516509"/>
          </a:xfrm>
          <a:prstGeom prst="roundRect">
            <a:avLst>
              <a:gd name="adj" fmla="val 14337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Talos</a:t>
            </a:r>
            <a:endParaRPr lang="en-US" sz="16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VirusTotal</a:t>
            </a:r>
            <a:endParaRPr lang="en-US" sz="16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Umbrella Investigate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AMP Global Intel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 Grid Intel</a:t>
            </a:r>
            <a:endParaRPr lang="en-US" sz="14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065E2F0E-13E7-48AB-9E7C-86640EEF0392}"/>
              </a:ext>
            </a:extLst>
          </p:cNvPr>
          <p:cNvSpPr/>
          <p:nvPr/>
        </p:nvSpPr>
        <p:spPr>
          <a:xfrm>
            <a:off x="4842722" y="2304456"/>
            <a:ext cx="2596533" cy="26756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NGFW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Email &amp; Web Gateways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AMP Endpoint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Umbrella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Stealthwatch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SIEMs (</a:t>
            </a:r>
            <a:r>
              <a:rPr lang="en-US" sz="1600" dirty="0" err="1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e.g.SPLUNK</a:t>
            </a:r>
            <a:r>
              <a:rPr lang="en-US" sz="16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)</a:t>
            </a:r>
            <a:endParaRPr lang="en-US" sz="1200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80" name="Rounded Rectangle 73">
            <a:extLst>
              <a:ext uri="{FF2B5EF4-FFF2-40B4-BE49-F238E27FC236}">
                <a16:creationId xmlns:a16="http://schemas.microsoft.com/office/drawing/2014/main" id="{AF4AE757-5E68-420A-AF28-09FC497E2F2B}"/>
              </a:ext>
            </a:extLst>
          </p:cNvPr>
          <p:cNvSpPr/>
          <p:nvPr/>
        </p:nvSpPr>
        <p:spPr>
          <a:xfrm>
            <a:off x="1633562" y="2261928"/>
            <a:ext cx="2465574" cy="68194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16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脅威インテリジェンスの</a:t>
            </a:r>
            <a:b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16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コンテキスト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81" name="Rounded Rectangle 74">
            <a:extLst>
              <a:ext uri="{FF2B5EF4-FFF2-40B4-BE49-F238E27FC236}">
                <a16:creationId xmlns:a16="http://schemas.microsoft.com/office/drawing/2014/main" id="{9F31FC93-8F95-4B99-94DD-CDFB32EBF5DC}"/>
              </a:ext>
            </a:extLst>
          </p:cNvPr>
          <p:cNvSpPr/>
          <p:nvPr/>
        </p:nvSpPr>
        <p:spPr>
          <a:xfrm>
            <a:off x="4920994" y="2261928"/>
            <a:ext cx="2418413" cy="60652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16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組織環境の</a:t>
            </a:r>
            <a:endParaRPr lang="en-US" altLang="ja-JP" sz="16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16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コンテキスト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84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1802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ound Same Side Corner Rectangle 138"/>
          <p:cNvSpPr/>
          <p:nvPr/>
        </p:nvSpPr>
        <p:spPr>
          <a:xfrm rot="5400000">
            <a:off x="3020138" y="-3065492"/>
            <a:ext cx="1247228" cy="732967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8" y="266706"/>
            <a:ext cx="5876774" cy="731837"/>
          </a:xfrm>
        </p:spPr>
        <p:txBody>
          <a:bodyPr/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ポリシーの変更を自動化することで修復時間を短縮 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(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修正措置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cxnSp>
        <p:nvCxnSpPr>
          <p:cNvPr id="138" name="Straight Arrow Connector 24"/>
          <p:cNvCxnSpPr>
            <a:cxnSpLocks/>
            <a:stCxn id="83" idx="2"/>
          </p:cNvCxnSpPr>
          <p:nvPr/>
        </p:nvCxnSpPr>
        <p:spPr>
          <a:xfrm rot="16200000" flipH="1">
            <a:off x="4416236" y="2233672"/>
            <a:ext cx="1847489" cy="15717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stCxn id="83" idx="1"/>
            <a:endCxn id="73" idx="0"/>
          </p:cNvCxnSpPr>
          <p:nvPr/>
        </p:nvCxnSpPr>
        <p:spPr>
          <a:xfrm rot="10800000" flipV="1">
            <a:off x="1218208" y="1717089"/>
            <a:ext cx="763013" cy="9547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3" idx="2"/>
            <a:endCxn id="75" idx="0"/>
          </p:cNvCxnSpPr>
          <p:nvPr/>
        </p:nvCxnSpPr>
        <p:spPr>
          <a:xfrm rot="5400000">
            <a:off x="2746357" y="2203551"/>
            <a:ext cx="1915479" cy="17000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cxnSpLocks/>
            <a:stCxn id="83" idx="3"/>
            <a:endCxn id="137" idx="0"/>
          </p:cNvCxnSpPr>
          <p:nvPr/>
        </p:nvCxnSpPr>
        <p:spPr>
          <a:xfrm>
            <a:off x="7126972" y="1717090"/>
            <a:ext cx="716798" cy="9678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4"/>
          <p:cNvCxnSpPr>
            <a:cxnSpLocks/>
            <a:stCxn id="83" idx="2"/>
            <a:endCxn id="79" idx="0"/>
          </p:cNvCxnSpPr>
          <p:nvPr/>
        </p:nvCxnSpPr>
        <p:spPr>
          <a:xfrm rot="16200000" flipH="1">
            <a:off x="4266118" y="2383790"/>
            <a:ext cx="575986" cy="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42392" y="2671799"/>
            <a:ext cx="2151633" cy="1044063"/>
            <a:chOff x="577451" y="2964339"/>
            <a:chExt cx="1974676" cy="889689"/>
          </a:xfrm>
        </p:grpSpPr>
        <p:sp>
          <p:nvSpPr>
            <p:cNvPr id="72" name="Rounded Rectangle 71"/>
            <p:cNvSpPr/>
            <p:nvPr/>
          </p:nvSpPr>
          <p:spPr>
            <a:xfrm>
              <a:off x="577451" y="2964339"/>
              <a:ext cx="1974676" cy="88968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IP</a:t>
              </a: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・</a:t>
              </a:r>
              <a:r>
                <a:rPr lang="en-US" altLang="ja-JP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URL</a:t>
              </a: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のブロック</a:t>
              </a:r>
              <a:endParaRPr 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82898" y="2964339"/>
              <a:ext cx="1963781" cy="38141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NGFW / NGIPS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78278" y="4011291"/>
            <a:ext cx="2151633" cy="976074"/>
            <a:chOff x="2086092" y="3963403"/>
            <a:chExt cx="1974676" cy="889689"/>
          </a:xfrm>
        </p:grpSpPr>
        <p:sp>
          <p:nvSpPr>
            <p:cNvPr id="74" name="Rounded Rectangle 73"/>
            <p:cNvSpPr/>
            <p:nvPr/>
          </p:nvSpPr>
          <p:spPr>
            <a:xfrm>
              <a:off x="2086092" y="3963403"/>
              <a:ext cx="1974676" cy="88968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URL</a:t>
              </a: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のブロック</a:t>
              </a:r>
              <a:endParaRPr 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Email</a:t>
              </a: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の隔離</a:t>
              </a:r>
              <a:endParaRPr 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091539" y="3963403"/>
              <a:ext cx="1963781" cy="38141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Email &amp; Web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43630" y="2671799"/>
            <a:ext cx="2591586" cy="1104674"/>
            <a:chOff x="3550349" y="2902367"/>
            <a:chExt cx="2378446" cy="1006908"/>
          </a:xfrm>
        </p:grpSpPr>
        <p:sp>
          <p:nvSpPr>
            <p:cNvPr id="78" name="Rounded Rectangle 77"/>
            <p:cNvSpPr/>
            <p:nvPr/>
          </p:nvSpPr>
          <p:spPr>
            <a:xfrm>
              <a:off x="3550349" y="2964339"/>
              <a:ext cx="2378446" cy="94493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ハッシュのブロック</a:t>
              </a:r>
              <a:endParaRPr 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ファイル</a:t>
              </a:r>
              <a:r>
                <a:rPr lang="en-US" altLang="ja-JP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/</a:t>
              </a: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プロセスの隔離</a:t>
              </a:r>
              <a:endParaRPr 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771177" y="2902367"/>
              <a:ext cx="1963781" cy="443384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Endpoint Detection &amp; Response</a:t>
              </a:r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1981221" y="1338366"/>
            <a:ext cx="5145751" cy="7574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Cisco Threat Response 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からの修復措置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50049" y="4028771"/>
            <a:ext cx="2151633" cy="976074"/>
            <a:chOff x="5667279" y="3979336"/>
            <a:chExt cx="1974676" cy="889689"/>
          </a:xfrm>
        </p:grpSpPr>
        <p:sp>
          <p:nvSpPr>
            <p:cNvPr id="134" name="Rounded Rectangle 133"/>
            <p:cNvSpPr/>
            <p:nvPr/>
          </p:nvSpPr>
          <p:spPr>
            <a:xfrm>
              <a:off x="5667279" y="3979336"/>
              <a:ext cx="1974676" cy="88968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ドメインのブロック</a:t>
              </a:r>
              <a:endParaRPr 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5672726" y="3979336"/>
              <a:ext cx="1963781" cy="38141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Umbrella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85933" y="2684902"/>
            <a:ext cx="2315674" cy="1030959"/>
            <a:chOff x="6851546" y="2914311"/>
            <a:chExt cx="1974676" cy="939717"/>
          </a:xfrm>
        </p:grpSpPr>
        <p:sp>
          <p:nvSpPr>
            <p:cNvPr id="136" name="Rounded Rectangle 135"/>
            <p:cNvSpPr/>
            <p:nvPr/>
          </p:nvSpPr>
          <p:spPr>
            <a:xfrm>
              <a:off x="6851546" y="2964339"/>
              <a:ext cx="1974676" cy="88968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pPr marL="171450" indent="-171450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>
                  <a:solidFill>
                    <a:schemeClr val="tx1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エンドポイントの隔離</a:t>
              </a:r>
              <a:endParaRPr lang="en-US" sz="14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6856993" y="2914311"/>
              <a:ext cx="1963781" cy="43143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Cisco Identity Services Engine (ISE)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362789" y="392427"/>
            <a:ext cx="1623376" cy="637756"/>
            <a:chOff x="324492" y="1447366"/>
            <a:chExt cx="8399830" cy="3447597"/>
          </a:xfrm>
        </p:grpSpPr>
        <p:sp>
          <p:nvSpPr>
            <p:cNvPr id="141" name="Freeform 140"/>
            <p:cNvSpPr/>
            <p:nvPr/>
          </p:nvSpPr>
          <p:spPr>
            <a:xfrm flipV="1">
              <a:off x="1712269" y="1941690"/>
              <a:ext cx="1042471" cy="2076235"/>
            </a:xfrm>
            <a:custGeom>
              <a:avLst/>
              <a:gdLst>
                <a:gd name="connsiteX0" fmla="*/ 758 w 655422"/>
                <a:gd name="connsiteY0" fmla="*/ 2076235 h 2076235"/>
                <a:gd name="connsiteX1" fmla="*/ 655422 w 655422"/>
                <a:gd name="connsiteY1" fmla="*/ 1449420 h 2076235"/>
                <a:gd name="connsiteX2" fmla="*/ 651427 w 655422"/>
                <a:gd name="connsiteY2" fmla="*/ 1449420 h 2076235"/>
                <a:gd name="connsiteX3" fmla="*/ 504663 w 655422"/>
                <a:gd name="connsiteY3" fmla="*/ 1405495 h 2076235"/>
                <a:gd name="connsiteX4" fmla="*/ 759 w 655422"/>
                <a:gd name="connsiteY4" fmla="*/ 0 h 2076235"/>
                <a:gd name="connsiteX5" fmla="*/ 759 w 655422"/>
                <a:gd name="connsiteY5" fmla="*/ 1449420 h 2076235"/>
                <a:gd name="connsiteX6" fmla="*/ 758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8" y="2076235"/>
                  </a:moveTo>
                  <a:cubicBezTo>
                    <a:pt x="73064" y="1770021"/>
                    <a:pt x="271831" y="1444350"/>
                    <a:pt x="655422" y="1449420"/>
                  </a:cubicBezTo>
                  <a:lnTo>
                    <a:pt x="651427" y="1449420"/>
                  </a:lnTo>
                  <a:lnTo>
                    <a:pt x="504663" y="1405495"/>
                  </a:lnTo>
                  <a:cubicBezTo>
                    <a:pt x="180293" y="1212564"/>
                    <a:pt x="-13742" y="431260"/>
                    <a:pt x="759" y="0"/>
                  </a:cubicBezTo>
                  <a:lnTo>
                    <a:pt x="759" y="1449420"/>
                  </a:lnTo>
                  <a:lnTo>
                    <a:pt x="758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861168" y="2708115"/>
              <a:ext cx="2306540" cy="525693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        Enrichment</a:t>
              </a:r>
            </a:p>
            <a:p>
              <a:endParaRPr lang="en-US" sz="1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  <a:p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        Context</a:t>
              </a:r>
            </a:p>
          </p:txBody>
        </p:sp>
        <p:sp>
          <p:nvSpPr>
            <p:cNvPr id="143" name="Freeform 142"/>
            <p:cNvSpPr/>
            <p:nvPr/>
          </p:nvSpPr>
          <p:spPr>
            <a:xfrm flipV="1">
              <a:off x="437767" y="3267157"/>
              <a:ext cx="8229578" cy="1205371"/>
            </a:xfrm>
            <a:custGeom>
              <a:avLst/>
              <a:gdLst>
                <a:gd name="connsiteX0" fmla="*/ 0 w 7854151"/>
                <a:gd name="connsiteY0" fmla="*/ 0 h 847788"/>
                <a:gd name="connsiteX1" fmla="*/ 4499332 w 7854151"/>
                <a:gd name="connsiteY1" fmla="*/ 744842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62042"/>
                <a:gd name="connsiteX1" fmla="*/ 4505388 w 7854151"/>
                <a:gd name="connsiteY1" fmla="*/ 732731 h 862042"/>
                <a:gd name="connsiteX2" fmla="*/ 7854151 w 7854151"/>
                <a:gd name="connsiteY2" fmla="*/ 847788 h 862042"/>
                <a:gd name="connsiteX0" fmla="*/ 0 w 7854151"/>
                <a:gd name="connsiteY0" fmla="*/ 0 h 859493"/>
                <a:gd name="connsiteX1" fmla="*/ 4505388 w 7854151"/>
                <a:gd name="connsiteY1" fmla="*/ 732731 h 859493"/>
                <a:gd name="connsiteX2" fmla="*/ 7854151 w 7854151"/>
                <a:gd name="connsiteY2" fmla="*/ 847788 h 859493"/>
                <a:gd name="connsiteX0" fmla="*/ 0 w 7854151"/>
                <a:gd name="connsiteY0" fmla="*/ 0 h 847788"/>
                <a:gd name="connsiteX1" fmla="*/ 3693934 w 7854151"/>
                <a:gd name="connsiteY1" fmla="*/ 684286 h 847788"/>
                <a:gd name="connsiteX2" fmla="*/ 7854151 w 7854151"/>
                <a:gd name="connsiteY2" fmla="*/ 847788 h 847788"/>
                <a:gd name="connsiteX0" fmla="*/ 0 w 7854151"/>
                <a:gd name="connsiteY0" fmla="*/ 147 h 847935"/>
                <a:gd name="connsiteX1" fmla="*/ 3693934 w 7854151"/>
                <a:gd name="connsiteY1" fmla="*/ 684433 h 847935"/>
                <a:gd name="connsiteX2" fmla="*/ 7854151 w 7854151"/>
                <a:gd name="connsiteY2" fmla="*/ 847935 h 847935"/>
                <a:gd name="connsiteX0" fmla="*/ 0 w 7127475"/>
                <a:gd name="connsiteY0" fmla="*/ 135 h 811589"/>
                <a:gd name="connsiteX1" fmla="*/ 3693934 w 7127475"/>
                <a:gd name="connsiteY1" fmla="*/ 684421 h 811589"/>
                <a:gd name="connsiteX2" fmla="*/ 7127475 w 7127475"/>
                <a:gd name="connsiteY2" fmla="*/ 811589 h 811589"/>
                <a:gd name="connsiteX0" fmla="*/ 0 w 7842040"/>
                <a:gd name="connsiteY0" fmla="*/ 136 h 860035"/>
                <a:gd name="connsiteX1" fmla="*/ 3693934 w 7842040"/>
                <a:gd name="connsiteY1" fmla="*/ 684422 h 860035"/>
                <a:gd name="connsiteX2" fmla="*/ 7842040 w 7842040"/>
                <a:gd name="connsiteY2" fmla="*/ 860035 h 860035"/>
                <a:gd name="connsiteX0" fmla="*/ 0 w 7842040"/>
                <a:gd name="connsiteY0" fmla="*/ 132 h 860031"/>
                <a:gd name="connsiteX1" fmla="*/ 3693934 w 7842040"/>
                <a:gd name="connsiteY1" fmla="*/ 684418 h 860031"/>
                <a:gd name="connsiteX2" fmla="*/ 7842040 w 7842040"/>
                <a:gd name="connsiteY2" fmla="*/ 860031 h 860031"/>
                <a:gd name="connsiteX0" fmla="*/ 0 w 7866263"/>
                <a:gd name="connsiteY0" fmla="*/ 135 h 823700"/>
                <a:gd name="connsiteX1" fmla="*/ 3693934 w 7866263"/>
                <a:gd name="connsiteY1" fmla="*/ 684421 h 823700"/>
                <a:gd name="connsiteX2" fmla="*/ 7866263 w 7866263"/>
                <a:gd name="connsiteY2" fmla="*/ 823700 h 823700"/>
                <a:gd name="connsiteX0" fmla="*/ 0 w 7854152"/>
                <a:gd name="connsiteY0" fmla="*/ 135 h 811589"/>
                <a:gd name="connsiteX1" fmla="*/ 3693934 w 7854152"/>
                <a:gd name="connsiteY1" fmla="*/ 684421 h 811589"/>
                <a:gd name="connsiteX2" fmla="*/ 7854152 w 7854152"/>
                <a:gd name="connsiteY2" fmla="*/ 811589 h 811589"/>
                <a:gd name="connsiteX0" fmla="*/ 0 w 7854152"/>
                <a:gd name="connsiteY0" fmla="*/ 137 h 811736"/>
                <a:gd name="connsiteX1" fmla="*/ 3693934 w 7854152"/>
                <a:gd name="connsiteY1" fmla="*/ 684423 h 811736"/>
                <a:gd name="connsiteX2" fmla="*/ 7854152 w 7854152"/>
                <a:gd name="connsiteY2" fmla="*/ 811591 h 811736"/>
                <a:gd name="connsiteX0" fmla="*/ 222682 w 8076834"/>
                <a:gd name="connsiteY0" fmla="*/ 38465 h 850064"/>
                <a:gd name="connsiteX1" fmla="*/ 289295 w 8076834"/>
                <a:gd name="connsiteY1" fmla="*/ 54537 h 850064"/>
                <a:gd name="connsiteX2" fmla="*/ 3916616 w 8076834"/>
                <a:gd name="connsiteY2" fmla="*/ 722751 h 850064"/>
                <a:gd name="connsiteX3" fmla="*/ 8076834 w 8076834"/>
                <a:gd name="connsiteY3" fmla="*/ 849919 h 850064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7801"/>
                <a:gd name="connsiteX1" fmla="*/ 3627321 w 7787539"/>
                <a:gd name="connsiteY1" fmla="*/ 668214 h 797801"/>
                <a:gd name="connsiteX2" fmla="*/ 7787539 w 7787539"/>
                <a:gd name="connsiteY2" fmla="*/ 795382 h 797801"/>
                <a:gd name="connsiteX0" fmla="*/ 0 w 7787539"/>
                <a:gd name="connsiteY0" fmla="*/ 0 h 643551"/>
                <a:gd name="connsiteX1" fmla="*/ 3627321 w 7787539"/>
                <a:gd name="connsiteY1" fmla="*/ 516382 h 643551"/>
                <a:gd name="connsiteX2" fmla="*/ 7787539 w 7787539"/>
                <a:gd name="connsiteY2" fmla="*/ 643550 h 643551"/>
                <a:gd name="connsiteX0" fmla="*/ 0 w 7787539"/>
                <a:gd name="connsiteY0" fmla="*/ 0 h 643550"/>
                <a:gd name="connsiteX1" fmla="*/ 3627321 w 7787539"/>
                <a:gd name="connsiteY1" fmla="*/ 516382 h 643550"/>
                <a:gd name="connsiteX2" fmla="*/ 7787539 w 7787539"/>
                <a:gd name="connsiteY2" fmla="*/ 643550 h 643550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585286 w 7787539"/>
                <a:gd name="connsiteY1" fmla="*/ 478425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82037"/>
                <a:gd name="connsiteX1" fmla="*/ 3585286 w 7787539"/>
                <a:gd name="connsiteY1" fmla="*/ 478425 h 682037"/>
                <a:gd name="connsiteX2" fmla="*/ 6990059 w 7787539"/>
                <a:gd name="connsiteY2" fmla="*/ 677141 h 682037"/>
                <a:gd name="connsiteX3" fmla="*/ 7787539 w 7787539"/>
                <a:gd name="connsiteY3" fmla="*/ 643550 h 682037"/>
                <a:gd name="connsiteX0" fmla="*/ 0 w 6990059"/>
                <a:gd name="connsiteY0" fmla="*/ 0 h 677140"/>
                <a:gd name="connsiteX1" fmla="*/ 3585286 w 6990059"/>
                <a:gd name="connsiteY1" fmla="*/ 478425 h 677140"/>
                <a:gd name="connsiteX2" fmla="*/ 6990059 w 6990059"/>
                <a:gd name="connsiteY2" fmla="*/ 677141 h 67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059" h="677140">
                  <a:moveTo>
                    <a:pt x="0" y="0"/>
                  </a:moveTo>
                  <a:cubicBezTo>
                    <a:pt x="542685" y="106098"/>
                    <a:pt x="2420276" y="365568"/>
                    <a:pt x="3585286" y="478425"/>
                  </a:cubicBezTo>
                  <a:cubicBezTo>
                    <a:pt x="4750296" y="591282"/>
                    <a:pt x="6296689" y="655946"/>
                    <a:pt x="6990059" y="677141"/>
                  </a:cubicBezTo>
                </a:path>
              </a:pathLst>
            </a:custGeom>
            <a:ln w="1270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37765" y="1447366"/>
              <a:ext cx="8229579" cy="1260750"/>
            </a:xfrm>
            <a:custGeom>
              <a:avLst/>
              <a:gdLst>
                <a:gd name="connsiteX0" fmla="*/ 0 w 7854151"/>
                <a:gd name="connsiteY0" fmla="*/ 0 h 847788"/>
                <a:gd name="connsiteX1" fmla="*/ 4499332 w 7854151"/>
                <a:gd name="connsiteY1" fmla="*/ 744842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47788"/>
                <a:gd name="connsiteX1" fmla="*/ 4505388 w 7854151"/>
                <a:gd name="connsiteY1" fmla="*/ 732731 h 847788"/>
                <a:gd name="connsiteX2" fmla="*/ 7854151 w 7854151"/>
                <a:gd name="connsiteY2" fmla="*/ 847788 h 847788"/>
                <a:gd name="connsiteX0" fmla="*/ 0 w 7854151"/>
                <a:gd name="connsiteY0" fmla="*/ 0 h 862042"/>
                <a:gd name="connsiteX1" fmla="*/ 4505388 w 7854151"/>
                <a:gd name="connsiteY1" fmla="*/ 732731 h 862042"/>
                <a:gd name="connsiteX2" fmla="*/ 7854151 w 7854151"/>
                <a:gd name="connsiteY2" fmla="*/ 847788 h 862042"/>
                <a:gd name="connsiteX0" fmla="*/ 0 w 7854151"/>
                <a:gd name="connsiteY0" fmla="*/ 0 h 859493"/>
                <a:gd name="connsiteX1" fmla="*/ 4505388 w 7854151"/>
                <a:gd name="connsiteY1" fmla="*/ 732731 h 859493"/>
                <a:gd name="connsiteX2" fmla="*/ 7854151 w 7854151"/>
                <a:gd name="connsiteY2" fmla="*/ 847788 h 859493"/>
                <a:gd name="connsiteX0" fmla="*/ 0 w 7854151"/>
                <a:gd name="connsiteY0" fmla="*/ 0 h 847788"/>
                <a:gd name="connsiteX1" fmla="*/ 3693934 w 7854151"/>
                <a:gd name="connsiteY1" fmla="*/ 684286 h 847788"/>
                <a:gd name="connsiteX2" fmla="*/ 7854151 w 7854151"/>
                <a:gd name="connsiteY2" fmla="*/ 847788 h 847788"/>
                <a:gd name="connsiteX0" fmla="*/ 0 w 7854151"/>
                <a:gd name="connsiteY0" fmla="*/ 147 h 847935"/>
                <a:gd name="connsiteX1" fmla="*/ 3693934 w 7854151"/>
                <a:gd name="connsiteY1" fmla="*/ 684433 h 847935"/>
                <a:gd name="connsiteX2" fmla="*/ 7854151 w 7854151"/>
                <a:gd name="connsiteY2" fmla="*/ 847935 h 847935"/>
                <a:gd name="connsiteX0" fmla="*/ 0 w 7127475"/>
                <a:gd name="connsiteY0" fmla="*/ 135 h 811589"/>
                <a:gd name="connsiteX1" fmla="*/ 3693934 w 7127475"/>
                <a:gd name="connsiteY1" fmla="*/ 684421 h 811589"/>
                <a:gd name="connsiteX2" fmla="*/ 7127475 w 7127475"/>
                <a:gd name="connsiteY2" fmla="*/ 811589 h 811589"/>
                <a:gd name="connsiteX0" fmla="*/ 0 w 7842040"/>
                <a:gd name="connsiteY0" fmla="*/ 136 h 860035"/>
                <a:gd name="connsiteX1" fmla="*/ 3693934 w 7842040"/>
                <a:gd name="connsiteY1" fmla="*/ 684422 h 860035"/>
                <a:gd name="connsiteX2" fmla="*/ 7842040 w 7842040"/>
                <a:gd name="connsiteY2" fmla="*/ 860035 h 860035"/>
                <a:gd name="connsiteX0" fmla="*/ 0 w 7842040"/>
                <a:gd name="connsiteY0" fmla="*/ 132 h 860031"/>
                <a:gd name="connsiteX1" fmla="*/ 3693934 w 7842040"/>
                <a:gd name="connsiteY1" fmla="*/ 684418 h 860031"/>
                <a:gd name="connsiteX2" fmla="*/ 7842040 w 7842040"/>
                <a:gd name="connsiteY2" fmla="*/ 860031 h 860031"/>
                <a:gd name="connsiteX0" fmla="*/ 0 w 7866263"/>
                <a:gd name="connsiteY0" fmla="*/ 135 h 823700"/>
                <a:gd name="connsiteX1" fmla="*/ 3693934 w 7866263"/>
                <a:gd name="connsiteY1" fmla="*/ 684421 h 823700"/>
                <a:gd name="connsiteX2" fmla="*/ 7866263 w 7866263"/>
                <a:gd name="connsiteY2" fmla="*/ 823700 h 823700"/>
                <a:gd name="connsiteX0" fmla="*/ 0 w 7854152"/>
                <a:gd name="connsiteY0" fmla="*/ 135 h 811589"/>
                <a:gd name="connsiteX1" fmla="*/ 3693934 w 7854152"/>
                <a:gd name="connsiteY1" fmla="*/ 684421 h 811589"/>
                <a:gd name="connsiteX2" fmla="*/ 7854152 w 7854152"/>
                <a:gd name="connsiteY2" fmla="*/ 811589 h 811589"/>
                <a:gd name="connsiteX0" fmla="*/ 0 w 7854152"/>
                <a:gd name="connsiteY0" fmla="*/ 137 h 811736"/>
                <a:gd name="connsiteX1" fmla="*/ 3693934 w 7854152"/>
                <a:gd name="connsiteY1" fmla="*/ 684423 h 811736"/>
                <a:gd name="connsiteX2" fmla="*/ 7854152 w 7854152"/>
                <a:gd name="connsiteY2" fmla="*/ 811591 h 811736"/>
                <a:gd name="connsiteX0" fmla="*/ 222682 w 8076834"/>
                <a:gd name="connsiteY0" fmla="*/ 38465 h 850064"/>
                <a:gd name="connsiteX1" fmla="*/ 289295 w 8076834"/>
                <a:gd name="connsiteY1" fmla="*/ 54537 h 850064"/>
                <a:gd name="connsiteX2" fmla="*/ 3916616 w 8076834"/>
                <a:gd name="connsiteY2" fmla="*/ 722751 h 850064"/>
                <a:gd name="connsiteX3" fmla="*/ 8076834 w 8076834"/>
                <a:gd name="connsiteY3" fmla="*/ 849919 h 850064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5527"/>
                <a:gd name="connsiteX1" fmla="*/ 3627321 w 7787539"/>
                <a:gd name="connsiteY1" fmla="*/ 668214 h 795527"/>
                <a:gd name="connsiteX2" fmla="*/ 7787539 w 7787539"/>
                <a:gd name="connsiteY2" fmla="*/ 795382 h 795527"/>
                <a:gd name="connsiteX0" fmla="*/ 0 w 7787539"/>
                <a:gd name="connsiteY0" fmla="*/ 0 h 797801"/>
                <a:gd name="connsiteX1" fmla="*/ 3627321 w 7787539"/>
                <a:gd name="connsiteY1" fmla="*/ 668214 h 797801"/>
                <a:gd name="connsiteX2" fmla="*/ 7787539 w 7787539"/>
                <a:gd name="connsiteY2" fmla="*/ 795382 h 797801"/>
                <a:gd name="connsiteX0" fmla="*/ 0 w 7787539"/>
                <a:gd name="connsiteY0" fmla="*/ 0 h 643551"/>
                <a:gd name="connsiteX1" fmla="*/ 3627321 w 7787539"/>
                <a:gd name="connsiteY1" fmla="*/ 516382 h 643551"/>
                <a:gd name="connsiteX2" fmla="*/ 7787539 w 7787539"/>
                <a:gd name="connsiteY2" fmla="*/ 643550 h 643551"/>
                <a:gd name="connsiteX0" fmla="*/ 0 w 7787539"/>
                <a:gd name="connsiteY0" fmla="*/ 0 h 643550"/>
                <a:gd name="connsiteX1" fmla="*/ 3627321 w 7787539"/>
                <a:gd name="connsiteY1" fmla="*/ 516382 h 643550"/>
                <a:gd name="connsiteX2" fmla="*/ 7787539 w 7787539"/>
                <a:gd name="connsiteY2" fmla="*/ 643550 h 643550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627321 w 7787539"/>
                <a:gd name="connsiteY1" fmla="*/ 516382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54513"/>
                <a:gd name="connsiteX1" fmla="*/ 3585286 w 7787539"/>
                <a:gd name="connsiteY1" fmla="*/ 478425 h 654513"/>
                <a:gd name="connsiteX2" fmla="*/ 6984053 w 7787539"/>
                <a:gd name="connsiteY2" fmla="*/ 645509 h 654513"/>
                <a:gd name="connsiteX3" fmla="*/ 7787539 w 7787539"/>
                <a:gd name="connsiteY3" fmla="*/ 643550 h 654513"/>
                <a:gd name="connsiteX0" fmla="*/ 0 w 7787539"/>
                <a:gd name="connsiteY0" fmla="*/ 0 h 682037"/>
                <a:gd name="connsiteX1" fmla="*/ 3585286 w 7787539"/>
                <a:gd name="connsiteY1" fmla="*/ 478425 h 682037"/>
                <a:gd name="connsiteX2" fmla="*/ 6990059 w 7787539"/>
                <a:gd name="connsiteY2" fmla="*/ 677141 h 682037"/>
                <a:gd name="connsiteX3" fmla="*/ 7787539 w 7787539"/>
                <a:gd name="connsiteY3" fmla="*/ 643550 h 682037"/>
                <a:gd name="connsiteX0" fmla="*/ 0 w 6990059"/>
                <a:gd name="connsiteY0" fmla="*/ 0 h 677140"/>
                <a:gd name="connsiteX1" fmla="*/ 3585286 w 6990059"/>
                <a:gd name="connsiteY1" fmla="*/ 478425 h 677140"/>
                <a:gd name="connsiteX2" fmla="*/ 6990059 w 6990059"/>
                <a:gd name="connsiteY2" fmla="*/ 677141 h 67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059" h="677140">
                  <a:moveTo>
                    <a:pt x="0" y="0"/>
                  </a:moveTo>
                  <a:cubicBezTo>
                    <a:pt x="542685" y="106098"/>
                    <a:pt x="2420276" y="365568"/>
                    <a:pt x="3585286" y="478425"/>
                  </a:cubicBezTo>
                  <a:cubicBezTo>
                    <a:pt x="4750296" y="591282"/>
                    <a:pt x="6296689" y="655946"/>
                    <a:pt x="6990059" y="677141"/>
                  </a:cubicBezTo>
                </a:path>
              </a:pathLst>
            </a:custGeom>
            <a:ln w="1270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3334843" y="1503922"/>
              <a:ext cx="2124" cy="3353086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6768935" y="1517515"/>
              <a:ext cx="1516" cy="3339493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4973781" y="2825521"/>
              <a:ext cx="1025711" cy="29109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Visibility</a:t>
              </a:r>
              <a:endParaRPr lang="en-US" sz="100" dirty="0">
                <a:solidFill>
                  <a:schemeClr val="bg1">
                    <a:lumMod val="75000"/>
                  </a:schemeClr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073642" y="1624238"/>
              <a:ext cx="1582252" cy="42408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Intelligence telemetry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(Cisco + Third-party)</a:t>
              </a:r>
            </a:p>
          </p:txBody>
        </p:sp>
        <p:sp>
          <p:nvSpPr>
            <p:cNvPr id="149" name="Pentagon 148"/>
            <p:cNvSpPr/>
            <p:nvPr/>
          </p:nvSpPr>
          <p:spPr>
            <a:xfrm>
              <a:off x="421921" y="4550109"/>
              <a:ext cx="3086418" cy="33910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DETECTION</a:t>
              </a:r>
            </a:p>
          </p:txBody>
        </p:sp>
        <p:sp>
          <p:nvSpPr>
            <p:cNvPr id="150" name="Chevron 149"/>
            <p:cNvSpPr/>
            <p:nvPr/>
          </p:nvSpPr>
          <p:spPr>
            <a:xfrm>
              <a:off x="3416124" y="4581911"/>
              <a:ext cx="3516675" cy="313052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INVESTIGATION</a:t>
              </a:r>
            </a:p>
          </p:txBody>
        </p:sp>
        <p:sp>
          <p:nvSpPr>
            <p:cNvPr id="151" name="Chevron 150"/>
            <p:cNvSpPr/>
            <p:nvPr/>
          </p:nvSpPr>
          <p:spPr>
            <a:xfrm>
              <a:off x="6859970" y="4567397"/>
              <a:ext cx="1864352" cy="313052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tx2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REMEDIATION</a:t>
              </a: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7148327" y="2825522"/>
              <a:ext cx="1391085" cy="291098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Pivot</a:t>
              </a: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2266828" y="2333313"/>
              <a:ext cx="899800" cy="374803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Threat analytics</a:t>
              </a: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V="1">
              <a:off x="5860497" y="2048321"/>
              <a:ext cx="4271" cy="6770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3490913" y="1624237"/>
              <a:ext cx="1500812" cy="42408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Identity telemetry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(Cisco + Customer)</a:t>
              </a:r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>
              <a:off x="4241319" y="2048321"/>
              <a:ext cx="0" cy="6754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5486400" y="2064190"/>
              <a:ext cx="237" cy="7613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1694511" y="1966896"/>
              <a:ext cx="1042471" cy="2076235"/>
            </a:xfrm>
            <a:custGeom>
              <a:avLst/>
              <a:gdLst>
                <a:gd name="connsiteX0" fmla="*/ 759 w 655422"/>
                <a:gd name="connsiteY0" fmla="*/ 0 h 2076235"/>
                <a:gd name="connsiteX1" fmla="*/ 504663 w 655422"/>
                <a:gd name="connsiteY1" fmla="*/ 1405495 h 2076235"/>
                <a:gd name="connsiteX2" fmla="*/ 651427 w 655422"/>
                <a:gd name="connsiteY2" fmla="*/ 1449420 h 2076235"/>
                <a:gd name="connsiteX3" fmla="*/ 655422 w 655422"/>
                <a:gd name="connsiteY3" fmla="*/ 1449420 h 2076235"/>
                <a:gd name="connsiteX4" fmla="*/ 758 w 655422"/>
                <a:gd name="connsiteY4" fmla="*/ 2076235 h 2076235"/>
                <a:gd name="connsiteX5" fmla="*/ 758 w 655422"/>
                <a:gd name="connsiteY5" fmla="*/ 1449420 h 2076235"/>
                <a:gd name="connsiteX6" fmla="*/ 759 w 655422"/>
                <a:gd name="connsiteY6" fmla="*/ 1449420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22" h="2076235">
                  <a:moveTo>
                    <a:pt x="759" y="0"/>
                  </a:moveTo>
                  <a:cubicBezTo>
                    <a:pt x="-13742" y="431260"/>
                    <a:pt x="180293" y="1212564"/>
                    <a:pt x="504663" y="1405495"/>
                  </a:cubicBezTo>
                  <a:lnTo>
                    <a:pt x="651427" y="1449420"/>
                  </a:lnTo>
                  <a:lnTo>
                    <a:pt x="655422" y="1449420"/>
                  </a:lnTo>
                  <a:cubicBezTo>
                    <a:pt x="271831" y="1444350"/>
                    <a:pt x="73064" y="1770021"/>
                    <a:pt x="758" y="2076235"/>
                  </a:cubicBezTo>
                  <a:lnTo>
                    <a:pt x="758" y="1449420"/>
                  </a:lnTo>
                  <a:lnTo>
                    <a:pt x="759" y="14494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266827" y="3230381"/>
              <a:ext cx="899800" cy="3776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Behavior analytics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437767" y="1828799"/>
              <a:ext cx="1293362" cy="2286000"/>
            </a:xfrm>
            <a:prstGeom prst="roundRect">
              <a:avLst>
                <a:gd name="adj" fmla="val 202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769753" y="1879827"/>
              <a:ext cx="913565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Endpoint</a:t>
              </a:r>
              <a:b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</a:br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files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776177" y="2785677"/>
              <a:ext cx="913130" cy="3804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Internet requests</a:t>
              </a: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776177" y="3230381"/>
              <a:ext cx="913130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Web 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activity</a:t>
              </a: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769717" y="3681973"/>
              <a:ext cx="913130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Email messages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776121" y="2333313"/>
              <a:ext cx="912445" cy="3828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Network </a:t>
              </a:r>
            </a:p>
            <a:p>
              <a:pPr algn="ctr"/>
              <a:r>
                <a:rPr lang="en-US" sz="100" dirty="0">
                  <a:solidFill>
                    <a:schemeClr val="bg1">
                      <a:lumMod val="75000"/>
                    </a:schemeClr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traffic</a:t>
              </a:r>
            </a:p>
          </p:txBody>
        </p:sp>
        <p:cxnSp>
          <p:nvCxnSpPr>
            <p:cNvPr id="166" name="Straight Arrow Connector 172"/>
            <p:cNvCxnSpPr/>
            <p:nvPr/>
          </p:nvCxnSpPr>
          <p:spPr>
            <a:xfrm rot="10800000">
              <a:off x="3166628" y="2520716"/>
              <a:ext cx="694540" cy="4502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73"/>
            <p:cNvCxnSpPr/>
            <p:nvPr/>
          </p:nvCxnSpPr>
          <p:spPr>
            <a:xfrm rot="10800000" flipV="1">
              <a:off x="3166628" y="2970961"/>
              <a:ext cx="694541" cy="44825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72"/>
            <p:cNvCxnSpPr/>
            <p:nvPr/>
          </p:nvCxnSpPr>
          <p:spPr>
            <a:xfrm rot="10800000">
              <a:off x="1683318" y="2071240"/>
              <a:ext cx="2177850" cy="899723"/>
            </a:xfrm>
            <a:prstGeom prst="bentConnector3">
              <a:avLst>
                <a:gd name="adj1" fmla="val 9064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72"/>
            <p:cNvCxnSpPr/>
            <p:nvPr/>
          </p:nvCxnSpPr>
          <p:spPr>
            <a:xfrm rot="10800000">
              <a:off x="1688566" y="2524726"/>
              <a:ext cx="2172602" cy="446237"/>
            </a:xfrm>
            <a:prstGeom prst="bentConnector3">
              <a:avLst>
                <a:gd name="adj1" fmla="val 91192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72"/>
            <p:cNvCxnSpPr/>
            <p:nvPr/>
          </p:nvCxnSpPr>
          <p:spPr>
            <a:xfrm flipH="1">
              <a:off x="1689307" y="2970962"/>
              <a:ext cx="2171861" cy="49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2"/>
            <p:cNvCxnSpPr/>
            <p:nvPr/>
          </p:nvCxnSpPr>
          <p:spPr>
            <a:xfrm rot="10800000" flipV="1">
              <a:off x="1689308" y="2970961"/>
              <a:ext cx="2171861" cy="450831"/>
            </a:xfrm>
            <a:prstGeom prst="bentConnector3">
              <a:avLst>
                <a:gd name="adj1" fmla="val 9120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2"/>
            <p:cNvCxnSpPr/>
            <p:nvPr/>
          </p:nvCxnSpPr>
          <p:spPr>
            <a:xfrm rot="10800000" flipV="1">
              <a:off x="1682848" y="2970961"/>
              <a:ext cx="2178321" cy="902423"/>
            </a:xfrm>
            <a:prstGeom prst="bentConnector3">
              <a:avLst>
                <a:gd name="adj1" fmla="val 9108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H="1" flipV="1">
              <a:off x="6167708" y="2970962"/>
              <a:ext cx="980619" cy="1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3861168" y="2970962"/>
              <a:ext cx="1112613" cy="1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5486400" y="2734147"/>
              <a:ext cx="237" cy="913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 rot="16200000">
              <a:off x="-182445" y="2687419"/>
              <a:ext cx="1596199" cy="582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Product telemetry</a:t>
              </a:r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77" name="Chord 176"/>
            <p:cNvSpPr>
              <a:spLocks noChangeAspect="1"/>
            </p:cNvSpPr>
            <p:nvPr/>
          </p:nvSpPr>
          <p:spPr>
            <a:xfrm>
              <a:off x="4973782" y="2825520"/>
              <a:ext cx="283858" cy="282902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78" name="Chord 177"/>
            <p:cNvSpPr>
              <a:spLocks noChangeAspect="1"/>
            </p:cNvSpPr>
            <p:nvPr/>
          </p:nvSpPr>
          <p:spPr>
            <a:xfrm>
              <a:off x="767070" y="1879827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79" name="Chord 178"/>
            <p:cNvSpPr>
              <a:spLocks noChangeAspect="1"/>
            </p:cNvSpPr>
            <p:nvPr/>
          </p:nvSpPr>
          <p:spPr>
            <a:xfrm>
              <a:off x="774423" y="2335818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0" name="Chord 179"/>
            <p:cNvSpPr>
              <a:spLocks noChangeAspect="1"/>
            </p:cNvSpPr>
            <p:nvPr/>
          </p:nvSpPr>
          <p:spPr>
            <a:xfrm>
              <a:off x="774423" y="2785128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1" name="Chord 180"/>
            <p:cNvSpPr>
              <a:spLocks noChangeAspect="1"/>
            </p:cNvSpPr>
            <p:nvPr/>
          </p:nvSpPr>
          <p:spPr>
            <a:xfrm>
              <a:off x="778425" y="3229122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2" name="Chord 181"/>
            <p:cNvSpPr>
              <a:spLocks noChangeAspect="1"/>
            </p:cNvSpPr>
            <p:nvPr/>
          </p:nvSpPr>
          <p:spPr>
            <a:xfrm>
              <a:off x="774423" y="3682824"/>
              <a:ext cx="384118" cy="38282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3" name="Chord 182"/>
            <p:cNvSpPr>
              <a:spLocks noChangeAspect="1"/>
            </p:cNvSpPr>
            <p:nvPr/>
          </p:nvSpPr>
          <p:spPr>
            <a:xfrm>
              <a:off x="2270375" y="2333851"/>
              <a:ext cx="375530" cy="374265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4" name="Chord 183"/>
            <p:cNvSpPr>
              <a:spLocks noChangeAspect="1"/>
            </p:cNvSpPr>
            <p:nvPr/>
          </p:nvSpPr>
          <p:spPr>
            <a:xfrm>
              <a:off x="2270302" y="3233037"/>
              <a:ext cx="368396" cy="367155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5" name="Chord 184"/>
            <p:cNvSpPr>
              <a:spLocks noChangeAspect="1"/>
            </p:cNvSpPr>
            <p:nvPr/>
          </p:nvSpPr>
          <p:spPr>
            <a:xfrm>
              <a:off x="3479057" y="1622363"/>
              <a:ext cx="427398" cy="425958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6" name="Chord 185"/>
            <p:cNvSpPr>
              <a:spLocks noChangeAspect="1"/>
            </p:cNvSpPr>
            <p:nvPr/>
          </p:nvSpPr>
          <p:spPr>
            <a:xfrm>
              <a:off x="5068083" y="1618727"/>
              <a:ext cx="427398" cy="425958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7" name="Chord 186"/>
            <p:cNvSpPr>
              <a:spLocks noChangeAspect="1"/>
            </p:cNvSpPr>
            <p:nvPr/>
          </p:nvSpPr>
          <p:spPr>
            <a:xfrm>
              <a:off x="7148327" y="2822691"/>
              <a:ext cx="293964" cy="292974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  <p:sp>
          <p:nvSpPr>
            <p:cNvPr id="188" name="Chord 187"/>
            <p:cNvSpPr>
              <a:spLocks noChangeAspect="1"/>
            </p:cNvSpPr>
            <p:nvPr/>
          </p:nvSpPr>
          <p:spPr>
            <a:xfrm>
              <a:off x="3854406" y="2709990"/>
              <a:ext cx="520887" cy="519132"/>
            </a:xfrm>
            <a:prstGeom prst="chord">
              <a:avLst>
                <a:gd name="adj1" fmla="val 5345781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8447926" y="348752"/>
            <a:ext cx="623940" cy="7134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7C0077-9181-4545-8FB2-AACA08C5020A}"/>
              </a:ext>
            </a:extLst>
          </p:cNvPr>
          <p:cNvSpPr txBox="1"/>
          <p:nvPr/>
        </p:nvSpPr>
        <p:spPr>
          <a:xfrm>
            <a:off x="3013830" y="94311"/>
            <a:ext cx="271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+mn-lt"/>
              </a:rPr>
              <a:t>まとめ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3027D-C686-49AC-92BA-6676F9741336}"/>
              </a:ext>
            </a:extLst>
          </p:cNvPr>
          <p:cNvSpPr txBox="1"/>
          <p:nvPr/>
        </p:nvSpPr>
        <p:spPr>
          <a:xfrm>
            <a:off x="149666" y="1048256"/>
            <a:ext cx="8844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1. Cisco Threat Response 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は 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[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観測された脅威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] 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を、</a:t>
            </a:r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　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[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脅威インテリジェンス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] 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と 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[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管理環境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] 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へ照らし合わせて、</a:t>
            </a:r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　環境下への影響を即座に判断でき、同画面より連携された</a:t>
            </a:r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　製品への修復措置を行える、インシデントレスポンスツール</a:t>
            </a:r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2.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Cisco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Response 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は 包括的な製品ポートフォリオと、</a:t>
            </a:r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　世界最大規模の脅威インテリジェンス：</a:t>
            </a:r>
            <a:r>
              <a:rPr kumimoji="1"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TALOS 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を保有する、</a:t>
            </a:r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　</a:t>
            </a:r>
            <a:r>
              <a:rPr kumimoji="1" lang="en-US" altLang="ja-JP" sz="2400" u="sng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Cisco</a:t>
            </a:r>
            <a:r>
              <a:rPr kumimoji="1" lang="ja-JP" altLang="en-US" sz="2400" u="sng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だからこそ実現できる</a:t>
            </a:r>
            <a:r>
              <a:rPr kumimoji="1"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、統括セキュリティツール</a:t>
            </a:r>
            <a:endParaRPr kumimoji="1" lang="en-US" altLang="ja-JP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55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76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7C0E-DE7A-4DB2-AEF3-77E44F69C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0" y="1511849"/>
            <a:ext cx="8929319" cy="2119802"/>
          </a:xfrm>
        </p:spPr>
        <p:txBody>
          <a:bodyPr/>
          <a:lstStyle/>
          <a:p>
            <a:r>
              <a:rPr lang="ja-JP" altLang="en-US" sz="2400" u="sng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本セッションについて</a:t>
            </a:r>
            <a:b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b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本セッションでは</a:t>
            </a:r>
            <a: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2018</a:t>
            </a:r>
            <a:r>
              <a:rPr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年</a:t>
            </a:r>
            <a: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10</a:t>
            </a:r>
            <a:r>
              <a:rPr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月にグローバルのパートナー様と　シスコ社員向けに開催されたイベントでの、</a:t>
            </a:r>
            <a:b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[Cisco</a:t>
            </a:r>
            <a:r>
              <a:rPr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</a:t>
            </a:r>
            <a:r>
              <a:rPr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en-US" altLang="ja-JP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Response] </a:t>
            </a:r>
            <a:r>
              <a:rPr lang="ja-JP" altLang="en-US" sz="24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のセッションをまとめた内容を紹介いたします。</a:t>
            </a:r>
            <a:endParaRPr kumimoji="1" lang="ja-JP" altLang="en-US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62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8304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endParaRPr lang="en-US" sz="3200" dirty="0">
              <a:latin typeface="CiscoSansTT ExtraLight" panose="020B0303020201020303" pitchFamily="34" charset="0"/>
              <a:ea typeface="ＭＳ Ｐゴシック" panose="020B0600070205080204" pitchFamily="34" charset="-128"/>
              <a:sym typeface="CiscoSansTT ExtraLight" panose="020B0303020201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アジェンダ</a:t>
            </a:r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2502" y="542131"/>
            <a:ext cx="4451497" cy="405923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1. Cisco Threat Response</a:t>
            </a:r>
            <a:r>
              <a:rPr lang="ja-JP" altLang="en-US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とは </a:t>
            </a:r>
            <a:endParaRPr lang="en-US" sz="1800" dirty="0">
              <a:solidFill>
                <a:srgbClr val="FFC000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2.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デモンストレーション</a:t>
            </a:r>
            <a:endParaRPr lang="en-US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3.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ハンティング・ワークフロー</a:t>
            </a:r>
            <a:endParaRPr lang="en-US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4.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ロードマップ</a:t>
            </a:r>
            <a:endParaRPr lang="en-US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47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260FC97-B409-4AB1-993D-763AD581B886}"/>
              </a:ext>
            </a:extLst>
          </p:cNvPr>
          <p:cNvGrpSpPr/>
          <p:nvPr/>
        </p:nvGrpSpPr>
        <p:grpSpPr>
          <a:xfrm>
            <a:off x="155925" y="926236"/>
            <a:ext cx="4258978" cy="3842931"/>
            <a:chOff x="971090" y="1388251"/>
            <a:chExt cx="3413821" cy="3056070"/>
          </a:xfrm>
        </p:grpSpPr>
        <p:sp>
          <p:nvSpPr>
            <p:cNvPr id="81" name="Freeform 534">
              <a:extLst>
                <a:ext uri="{FF2B5EF4-FFF2-40B4-BE49-F238E27FC236}">
                  <a16:creationId xmlns:a16="http://schemas.microsoft.com/office/drawing/2014/main" id="{DFA88A1F-0EC6-284F-9D5A-7816C75AB6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19932" y="1694324"/>
              <a:ext cx="89197" cy="59141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bg2"/>
            </a:solidFill>
            <a:ln w="3175">
              <a:solidFill>
                <a:schemeClr val="bg2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4D2C2391-33EF-A949-98BD-74DF4EB26F77}"/>
                </a:ext>
              </a:extLst>
            </p:cNvPr>
            <p:cNvSpPr/>
            <p:nvPr/>
          </p:nvSpPr>
          <p:spPr>
            <a:xfrm>
              <a:off x="3029610" y="1476312"/>
              <a:ext cx="565327" cy="504399"/>
            </a:xfrm>
            <a:custGeom>
              <a:avLst/>
              <a:gdLst>
                <a:gd name="connsiteX0" fmla="*/ 236918 w 473836"/>
                <a:gd name="connsiteY0" fmla="*/ 0 h 473836"/>
                <a:gd name="connsiteX1" fmla="*/ 473836 w 473836"/>
                <a:gd name="connsiteY1" fmla="*/ 236918 h 473836"/>
                <a:gd name="connsiteX2" fmla="*/ 236918 w 473836"/>
                <a:gd name="connsiteY2" fmla="*/ 473836 h 473836"/>
                <a:gd name="connsiteX3" fmla="*/ 225795 w 473836"/>
                <a:gd name="connsiteY3" fmla="*/ 472715 h 473836"/>
                <a:gd name="connsiteX4" fmla="*/ 226445 w 473836"/>
                <a:gd name="connsiteY4" fmla="*/ 473836 h 473836"/>
                <a:gd name="connsiteX5" fmla="*/ 0 w 473836"/>
                <a:gd name="connsiteY5" fmla="*/ 473836 h 473836"/>
                <a:gd name="connsiteX6" fmla="*/ 52278 w 473836"/>
                <a:gd name="connsiteY6" fmla="*/ 383702 h 473836"/>
                <a:gd name="connsiteX7" fmla="*/ 40462 w 473836"/>
                <a:gd name="connsiteY7" fmla="*/ 369381 h 473836"/>
                <a:gd name="connsiteX8" fmla="*/ 0 w 473836"/>
                <a:gd name="connsiteY8" fmla="*/ 236918 h 473836"/>
                <a:gd name="connsiteX9" fmla="*/ 236918 w 473836"/>
                <a:gd name="connsiteY9" fmla="*/ 0 h 47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836" h="473836">
                  <a:moveTo>
                    <a:pt x="236918" y="0"/>
                  </a:moveTo>
                  <a:cubicBezTo>
                    <a:pt x="367764" y="0"/>
                    <a:pt x="473836" y="106072"/>
                    <a:pt x="473836" y="236918"/>
                  </a:cubicBezTo>
                  <a:cubicBezTo>
                    <a:pt x="473836" y="367764"/>
                    <a:pt x="367764" y="473836"/>
                    <a:pt x="236918" y="473836"/>
                  </a:cubicBezTo>
                  <a:lnTo>
                    <a:pt x="225795" y="472715"/>
                  </a:lnTo>
                  <a:lnTo>
                    <a:pt x="226445" y="473836"/>
                  </a:lnTo>
                  <a:lnTo>
                    <a:pt x="0" y="473836"/>
                  </a:lnTo>
                  <a:lnTo>
                    <a:pt x="52278" y="383702"/>
                  </a:lnTo>
                  <a:lnTo>
                    <a:pt x="40462" y="369381"/>
                  </a:lnTo>
                  <a:cubicBezTo>
                    <a:pt x="14917" y="331569"/>
                    <a:pt x="0" y="285985"/>
                    <a:pt x="0" y="236918"/>
                  </a:cubicBezTo>
                  <a:cubicBezTo>
                    <a:pt x="0" y="106072"/>
                    <a:pt x="106072" y="0"/>
                    <a:pt x="236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なぜ</a:t>
              </a:r>
              <a:r>
                <a:rPr 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?</a:t>
              </a: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BC31F998-13DC-4845-B323-E18CF250B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8496" y="2570769"/>
              <a:ext cx="1369514" cy="13695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AEF0E50-6BFC-5E49-8C05-B18FAC10B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3589" y="2725428"/>
              <a:ext cx="479331" cy="4793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Freeform: Shape 89">
              <a:extLst>
                <a:ext uri="{FF2B5EF4-FFF2-40B4-BE49-F238E27FC236}">
                  <a16:creationId xmlns:a16="http://schemas.microsoft.com/office/drawing/2014/main" id="{189E1E90-68C1-CB45-827E-4E0C76A6D288}"/>
                </a:ext>
              </a:extLst>
            </p:cNvPr>
            <p:cNvSpPr/>
            <p:nvPr/>
          </p:nvSpPr>
          <p:spPr>
            <a:xfrm>
              <a:off x="2165223" y="3326117"/>
              <a:ext cx="776057" cy="616253"/>
            </a:xfrm>
            <a:custGeom>
              <a:avLst/>
              <a:gdLst>
                <a:gd name="connsiteX0" fmla="*/ 155775 w 621792"/>
                <a:gd name="connsiteY0" fmla="*/ 0 h 493753"/>
                <a:gd name="connsiteX1" fmla="*/ 466017 w 621792"/>
                <a:gd name="connsiteY1" fmla="*/ 0 h 493753"/>
                <a:gd name="connsiteX2" fmla="*/ 621792 w 621792"/>
                <a:gd name="connsiteY2" fmla="*/ 155775 h 493753"/>
                <a:gd name="connsiteX3" fmla="*/ 621792 w 621792"/>
                <a:gd name="connsiteY3" fmla="*/ 396634 h 493753"/>
                <a:gd name="connsiteX4" fmla="*/ 617646 w 621792"/>
                <a:gd name="connsiteY4" fmla="*/ 400054 h 493753"/>
                <a:gd name="connsiteX5" fmla="*/ 310896 w 621792"/>
                <a:gd name="connsiteY5" fmla="*/ 493753 h 493753"/>
                <a:gd name="connsiteX6" fmla="*/ 4146 w 621792"/>
                <a:gd name="connsiteY6" fmla="*/ 400054 h 493753"/>
                <a:gd name="connsiteX7" fmla="*/ 0 w 621792"/>
                <a:gd name="connsiteY7" fmla="*/ 396634 h 493753"/>
                <a:gd name="connsiteX8" fmla="*/ 0 w 621792"/>
                <a:gd name="connsiteY8" fmla="*/ 155775 h 493753"/>
                <a:gd name="connsiteX9" fmla="*/ 155775 w 621792"/>
                <a:gd name="connsiteY9" fmla="*/ 0 h 49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792" h="493753">
                  <a:moveTo>
                    <a:pt x="155775" y="0"/>
                  </a:moveTo>
                  <a:lnTo>
                    <a:pt x="466017" y="0"/>
                  </a:lnTo>
                  <a:cubicBezTo>
                    <a:pt x="552049" y="0"/>
                    <a:pt x="621792" y="69743"/>
                    <a:pt x="621792" y="155775"/>
                  </a:cubicBezTo>
                  <a:lnTo>
                    <a:pt x="621792" y="396634"/>
                  </a:lnTo>
                  <a:lnTo>
                    <a:pt x="617646" y="400054"/>
                  </a:lnTo>
                  <a:cubicBezTo>
                    <a:pt x="530083" y="459211"/>
                    <a:pt x="424524" y="493753"/>
                    <a:pt x="310896" y="493753"/>
                  </a:cubicBezTo>
                  <a:cubicBezTo>
                    <a:pt x="197269" y="493753"/>
                    <a:pt x="91710" y="459211"/>
                    <a:pt x="4146" y="400054"/>
                  </a:cubicBezTo>
                  <a:lnTo>
                    <a:pt x="0" y="396634"/>
                  </a:lnTo>
                  <a:lnTo>
                    <a:pt x="0" y="155775"/>
                  </a:lnTo>
                  <a:cubicBezTo>
                    <a:pt x="0" y="69743"/>
                    <a:pt x="69743" y="0"/>
                    <a:pt x="1557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D6EBFA5-E600-5F47-8201-ABCB15CC138F}"/>
                </a:ext>
              </a:extLst>
            </p:cNvPr>
            <p:cNvSpPr txBox="1"/>
            <p:nvPr/>
          </p:nvSpPr>
          <p:spPr>
            <a:xfrm>
              <a:off x="2037303" y="3930330"/>
              <a:ext cx="1073149" cy="513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>
                  <a:latin typeface="+mn-lt"/>
                </a:rPr>
                <a:t>セキュリティ</a:t>
              </a:r>
              <a:endParaRPr lang="en-US" altLang="ja-JP" dirty="0">
                <a:latin typeface="+mn-lt"/>
              </a:endParaRPr>
            </a:p>
            <a:p>
              <a:pPr algn="ctr"/>
              <a:r>
                <a:rPr lang="ja-JP" altLang="en-US" dirty="0">
                  <a:latin typeface="+mn-lt"/>
                </a:rPr>
                <a:t>運用担当者</a:t>
              </a:r>
              <a:endParaRPr lang="en-US" dirty="0">
                <a:latin typeface="+mn-lt"/>
              </a:endParaRPr>
            </a:p>
          </p:txBody>
        </p:sp>
        <p:sp>
          <p:nvSpPr>
            <p:cNvPr id="188" name="Freeform 22">
              <a:extLst>
                <a:ext uri="{FF2B5EF4-FFF2-40B4-BE49-F238E27FC236}">
                  <a16:creationId xmlns:a16="http://schemas.microsoft.com/office/drawing/2014/main" id="{9D4617BC-562A-E249-85EE-17FB27D5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219" y="2019241"/>
              <a:ext cx="309090" cy="383127"/>
            </a:xfrm>
            <a:custGeom>
              <a:avLst/>
              <a:gdLst>
                <a:gd name="T0" fmla="*/ 36 w 432"/>
                <a:gd name="T1" fmla="*/ 0 h 536"/>
                <a:gd name="T2" fmla="*/ 0 w 432"/>
                <a:gd name="T3" fmla="*/ 36 h 536"/>
                <a:gd name="T4" fmla="*/ 0 w 432"/>
                <a:gd name="T5" fmla="*/ 500 h 536"/>
                <a:gd name="T6" fmla="*/ 36 w 432"/>
                <a:gd name="T7" fmla="*/ 536 h 536"/>
                <a:gd name="T8" fmla="*/ 396 w 432"/>
                <a:gd name="T9" fmla="*/ 536 h 536"/>
                <a:gd name="T10" fmla="*/ 432 w 432"/>
                <a:gd name="T11" fmla="*/ 500 h 536"/>
                <a:gd name="T12" fmla="*/ 432 w 432"/>
                <a:gd name="T13" fmla="*/ 135 h 536"/>
                <a:gd name="T14" fmla="*/ 299 w 432"/>
                <a:gd name="T15" fmla="*/ 0 h 536"/>
                <a:gd name="T16" fmla="*/ 36 w 432"/>
                <a:gd name="T1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536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20"/>
                    <a:pt x="16" y="536"/>
                    <a:pt x="36" y="536"/>
                  </a:cubicBezTo>
                  <a:cubicBezTo>
                    <a:pt x="396" y="536"/>
                    <a:pt x="396" y="536"/>
                    <a:pt x="396" y="536"/>
                  </a:cubicBezTo>
                  <a:cubicBezTo>
                    <a:pt x="415" y="536"/>
                    <a:pt x="432" y="520"/>
                    <a:pt x="432" y="500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27">
              <a:extLst>
                <a:ext uri="{FF2B5EF4-FFF2-40B4-BE49-F238E27FC236}">
                  <a16:creationId xmlns:a16="http://schemas.microsoft.com/office/drawing/2014/main" id="{792EC05C-71CE-A644-8D3D-2AB7C5B89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203" y="2019241"/>
              <a:ext cx="95105" cy="96308"/>
            </a:xfrm>
            <a:custGeom>
              <a:avLst/>
              <a:gdLst>
                <a:gd name="T0" fmla="*/ 133 w 133"/>
                <a:gd name="T1" fmla="*/ 135 h 135"/>
                <a:gd name="T2" fmla="*/ 0 w 133"/>
                <a:gd name="T3" fmla="*/ 0 h 135"/>
                <a:gd name="T4" fmla="*/ 0 w 133"/>
                <a:gd name="T5" fmla="*/ 0 h 135"/>
                <a:gd name="T6" fmla="*/ 0 w 133"/>
                <a:gd name="T7" fmla="*/ 99 h 135"/>
                <a:gd name="T8" fmla="*/ 36 w 133"/>
                <a:gd name="T9" fmla="*/ 135 h 135"/>
                <a:gd name="T10" fmla="*/ 133 w 133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35">
                  <a:moveTo>
                    <a:pt x="133" y="1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17" y="135"/>
                    <a:pt x="36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3B391350-615D-DB4C-8AF8-AB654EF52FA2}"/>
                </a:ext>
              </a:extLst>
            </p:cNvPr>
            <p:cNvSpPr/>
            <p:nvPr/>
          </p:nvSpPr>
          <p:spPr>
            <a:xfrm>
              <a:off x="971090" y="1388251"/>
              <a:ext cx="1536283" cy="557861"/>
            </a:xfrm>
            <a:custGeom>
              <a:avLst/>
              <a:gdLst>
                <a:gd name="connsiteX0" fmla="*/ 236918 w 473836"/>
                <a:gd name="connsiteY0" fmla="*/ 0 h 473836"/>
                <a:gd name="connsiteX1" fmla="*/ 473836 w 473836"/>
                <a:gd name="connsiteY1" fmla="*/ 236918 h 473836"/>
                <a:gd name="connsiteX2" fmla="*/ 433374 w 473836"/>
                <a:gd name="connsiteY2" fmla="*/ 369381 h 473836"/>
                <a:gd name="connsiteX3" fmla="*/ 410528 w 473836"/>
                <a:gd name="connsiteY3" fmla="*/ 397071 h 473836"/>
                <a:gd name="connsiteX4" fmla="*/ 455051 w 473836"/>
                <a:gd name="connsiteY4" fmla="*/ 473836 h 473836"/>
                <a:gd name="connsiteX5" fmla="*/ 236918 w 473836"/>
                <a:gd name="connsiteY5" fmla="*/ 473836 h 473836"/>
                <a:gd name="connsiteX6" fmla="*/ 228606 w 473836"/>
                <a:gd name="connsiteY6" fmla="*/ 473836 h 473836"/>
                <a:gd name="connsiteX7" fmla="*/ 229065 w 473836"/>
                <a:gd name="connsiteY7" fmla="*/ 473044 h 473836"/>
                <a:gd name="connsiteX8" fmla="*/ 189171 w 473836"/>
                <a:gd name="connsiteY8" fmla="*/ 469023 h 473836"/>
                <a:gd name="connsiteX9" fmla="*/ 0 w 473836"/>
                <a:gd name="connsiteY9" fmla="*/ 236918 h 473836"/>
                <a:gd name="connsiteX10" fmla="*/ 236918 w 473836"/>
                <a:gd name="connsiteY10" fmla="*/ 0 h 47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836" h="473836">
                  <a:moveTo>
                    <a:pt x="236918" y="0"/>
                  </a:moveTo>
                  <a:cubicBezTo>
                    <a:pt x="367764" y="0"/>
                    <a:pt x="473836" y="106072"/>
                    <a:pt x="473836" y="236918"/>
                  </a:cubicBezTo>
                  <a:cubicBezTo>
                    <a:pt x="473836" y="285985"/>
                    <a:pt x="458920" y="331569"/>
                    <a:pt x="433374" y="369381"/>
                  </a:cubicBezTo>
                  <a:lnTo>
                    <a:pt x="410528" y="397071"/>
                  </a:lnTo>
                  <a:lnTo>
                    <a:pt x="455051" y="473836"/>
                  </a:lnTo>
                  <a:lnTo>
                    <a:pt x="236918" y="473836"/>
                  </a:lnTo>
                  <a:lnTo>
                    <a:pt x="228606" y="473836"/>
                  </a:lnTo>
                  <a:lnTo>
                    <a:pt x="229065" y="473044"/>
                  </a:lnTo>
                  <a:lnTo>
                    <a:pt x="189171" y="469023"/>
                  </a:lnTo>
                  <a:cubicBezTo>
                    <a:pt x="81212" y="446931"/>
                    <a:pt x="0" y="351408"/>
                    <a:pt x="0" y="236918"/>
                  </a:cubicBezTo>
                  <a:cubicBezTo>
                    <a:pt x="0" y="106072"/>
                    <a:pt x="106072" y="0"/>
                    <a:pt x="236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どのように侵入した</a:t>
              </a:r>
              <a:r>
                <a:rPr 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?</a:t>
              </a:r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3789CB70-7A4E-F041-AC1E-A1BD3A64EC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3633" y="1964401"/>
              <a:ext cx="979105" cy="733944"/>
            </a:xfrm>
            <a:custGeom>
              <a:avLst/>
              <a:gdLst>
                <a:gd name="connsiteX0" fmla="*/ 366972 w 742462"/>
                <a:gd name="connsiteY0" fmla="*/ 0 h 733944"/>
                <a:gd name="connsiteX1" fmla="*/ 733944 w 742462"/>
                <a:gd name="connsiteY1" fmla="*/ 366972 h 733944"/>
                <a:gd name="connsiteX2" fmla="*/ 671271 w 742462"/>
                <a:gd name="connsiteY2" fmla="*/ 572150 h 733944"/>
                <a:gd name="connsiteX3" fmla="*/ 658697 w 742462"/>
                <a:gd name="connsiteY3" fmla="*/ 587389 h 733944"/>
                <a:gd name="connsiteX4" fmla="*/ 742462 w 742462"/>
                <a:gd name="connsiteY4" fmla="*/ 731812 h 733944"/>
                <a:gd name="connsiteX5" fmla="*/ 388121 w 742462"/>
                <a:gd name="connsiteY5" fmla="*/ 731812 h 733944"/>
                <a:gd name="connsiteX6" fmla="*/ 366972 w 742462"/>
                <a:gd name="connsiteY6" fmla="*/ 733944 h 733944"/>
                <a:gd name="connsiteX7" fmla="*/ 0 w 742462"/>
                <a:gd name="connsiteY7" fmla="*/ 366972 h 733944"/>
                <a:gd name="connsiteX8" fmla="*/ 366972 w 742462"/>
                <a:gd name="connsiteY8" fmla="*/ 0 h 73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462" h="733944">
                  <a:moveTo>
                    <a:pt x="366972" y="0"/>
                  </a:moveTo>
                  <a:cubicBezTo>
                    <a:pt x="569645" y="0"/>
                    <a:pt x="733944" y="164299"/>
                    <a:pt x="733944" y="366972"/>
                  </a:cubicBezTo>
                  <a:cubicBezTo>
                    <a:pt x="733944" y="442974"/>
                    <a:pt x="710840" y="513580"/>
                    <a:pt x="671271" y="572150"/>
                  </a:cubicBezTo>
                  <a:lnTo>
                    <a:pt x="658697" y="587389"/>
                  </a:lnTo>
                  <a:lnTo>
                    <a:pt x="742462" y="731812"/>
                  </a:lnTo>
                  <a:lnTo>
                    <a:pt x="388121" y="731812"/>
                  </a:lnTo>
                  <a:lnTo>
                    <a:pt x="366972" y="733944"/>
                  </a:lnTo>
                  <a:cubicBezTo>
                    <a:pt x="164299" y="733944"/>
                    <a:pt x="0" y="569645"/>
                    <a:pt x="0" y="366972"/>
                  </a:cubicBezTo>
                  <a:cubicBezTo>
                    <a:pt x="0" y="164299"/>
                    <a:pt x="164299" y="0"/>
                    <a:pt x="36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ja-JP" alt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マルウェア</a:t>
              </a:r>
              <a:r>
                <a:rPr 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?</a:t>
              </a: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30223B8D-A4B8-DA47-AAEE-59A25F37EC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5389" y="2148926"/>
              <a:ext cx="185950" cy="1855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7ABBA656-036E-4C4C-8630-936FD4C56A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13765" y="2169722"/>
              <a:ext cx="89197" cy="143975"/>
              <a:chOff x="8556512" y="2367556"/>
              <a:chExt cx="367989" cy="593982"/>
            </a:xfrm>
            <a:solidFill>
              <a:schemeClr val="bg2"/>
            </a:solidFill>
          </p:grpSpPr>
          <p:sp>
            <p:nvSpPr>
              <p:cNvPr id="253" name="Freeform 534">
                <a:extLst>
                  <a:ext uri="{FF2B5EF4-FFF2-40B4-BE49-F238E27FC236}">
                    <a16:creationId xmlns:a16="http://schemas.microsoft.com/office/drawing/2014/main" id="{55EEF29A-61C8-594C-B310-4D0273C2B2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6512" y="2367556"/>
                <a:ext cx="367989" cy="243993"/>
              </a:xfrm>
              <a:custGeom>
                <a:avLst/>
                <a:gdLst>
                  <a:gd name="T0" fmla="*/ 78 w 156"/>
                  <a:gd name="T1" fmla="*/ 0 h 103"/>
                  <a:gd name="T2" fmla="*/ 0 w 156"/>
                  <a:gd name="T3" fmla="*/ 78 h 103"/>
                  <a:gd name="T4" fmla="*/ 25 w 156"/>
                  <a:gd name="T5" fmla="*/ 103 h 103"/>
                  <a:gd name="T6" fmla="*/ 51 w 156"/>
                  <a:gd name="T7" fmla="*/ 78 h 103"/>
                  <a:gd name="T8" fmla="*/ 78 w 156"/>
                  <a:gd name="T9" fmla="*/ 51 h 103"/>
                  <a:gd name="T10" fmla="*/ 105 w 156"/>
                  <a:gd name="T11" fmla="*/ 78 h 103"/>
                  <a:gd name="T12" fmla="*/ 105 w 156"/>
                  <a:gd name="T13" fmla="*/ 78 h 103"/>
                  <a:gd name="T14" fmla="*/ 130 w 156"/>
                  <a:gd name="T15" fmla="*/ 52 h 103"/>
                  <a:gd name="T16" fmla="*/ 156 w 156"/>
                  <a:gd name="T17" fmla="*/ 78 h 103"/>
                  <a:gd name="T18" fmla="*/ 78 w 156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grpFill/>
              <a:ln w="3175">
                <a:solidFill>
                  <a:schemeClr val="bg2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254" name="Oval 535">
                <a:extLst>
                  <a:ext uri="{FF2B5EF4-FFF2-40B4-BE49-F238E27FC236}">
                    <a16:creationId xmlns:a16="http://schemas.microsoft.com/office/drawing/2014/main" id="{D1D492AF-65C2-5946-A88A-B71630412E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1508" y="2845542"/>
                <a:ext cx="115996" cy="115996"/>
              </a:xfrm>
              <a:prstGeom prst="ellipse">
                <a:avLst/>
              </a:prstGeom>
              <a:grpFill/>
              <a:ln w="3175">
                <a:solidFill>
                  <a:schemeClr val="bg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288" name="Freeform 536">
                <a:extLst>
                  <a:ext uri="{FF2B5EF4-FFF2-40B4-BE49-F238E27FC236}">
                    <a16:creationId xmlns:a16="http://schemas.microsoft.com/office/drawing/2014/main" id="{400ECB0B-D6DF-EC4B-9F67-9BA0E30E55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78508" y="2551551"/>
                <a:ext cx="245992" cy="245992"/>
              </a:xfrm>
              <a:custGeom>
                <a:avLst/>
                <a:gdLst>
                  <a:gd name="T0" fmla="*/ 104 w 104"/>
                  <a:gd name="T1" fmla="*/ 0 h 104"/>
                  <a:gd name="T2" fmla="*/ 78 w 104"/>
                  <a:gd name="T3" fmla="*/ 25 h 104"/>
                  <a:gd name="T4" fmla="*/ 53 w 104"/>
                  <a:gd name="T5" fmla="*/ 0 h 104"/>
                  <a:gd name="T6" fmla="*/ 53 w 104"/>
                  <a:gd name="T7" fmla="*/ 0 h 104"/>
                  <a:gd name="T8" fmla="*/ 37 w 104"/>
                  <a:gd name="T9" fmla="*/ 24 h 104"/>
                  <a:gd name="T10" fmla="*/ 0 w 104"/>
                  <a:gd name="T11" fmla="*/ 78 h 104"/>
                  <a:gd name="T12" fmla="*/ 26 w 104"/>
                  <a:gd name="T13" fmla="*/ 104 h 104"/>
                  <a:gd name="T14" fmla="*/ 51 w 104"/>
                  <a:gd name="T15" fmla="*/ 78 h 104"/>
                  <a:gd name="T16" fmla="*/ 59 w 104"/>
                  <a:gd name="T17" fmla="*/ 70 h 104"/>
                  <a:gd name="T18" fmla="*/ 104 w 104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grpFill/>
              <a:ln w="3175">
                <a:solidFill>
                  <a:schemeClr val="bg2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289" name="Freeform 537">
                <a:extLst>
                  <a:ext uri="{FF2B5EF4-FFF2-40B4-BE49-F238E27FC236}">
                    <a16:creationId xmlns:a16="http://schemas.microsoft.com/office/drawing/2014/main" id="{F4966A38-22CA-5441-B5D1-AFE0D006ED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4505" y="2490552"/>
                <a:ext cx="119996" cy="120996"/>
              </a:xfrm>
              <a:custGeom>
                <a:avLst/>
                <a:gdLst>
                  <a:gd name="T0" fmla="*/ 25 w 51"/>
                  <a:gd name="T1" fmla="*/ 0 h 51"/>
                  <a:gd name="T2" fmla="*/ 0 w 51"/>
                  <a:gd name="T3" fmla="*/ 26 h 51"/>
                  <a:gd name="T4" fmla="*/ 0 w 51"/>
                  <a:gd name="T5" fmla="*/ 26 h 51"/>
                  <a:gd name="T6" fmla="*/ 0 w 51"/>
                  <a:gd name="T7" fmla="*/ 26 h 51"/>
                  <a:gd name="T8" fmla="*/ 25 w 51"/>
                  <a:gd name="T9" fmla="*/ 51 h 51"/>
                  <a:gd name="T10" fmla="*/ 51 w 51"/>
                  <a:gd name="T11" fmla="*/ 26 h 51"/>
                  <a:gd name="T12" fmla="*/ 51 w 51"/>
                  <a:gd name="T13" fmla="*/ 26 h 51"/>
                  <a:gd name="T14" fmla="*/ 51 w 51"/>
                  <a:gd name="T15" fmla="*/ 26 h 51"/>
                  <a:gd name="T16" fmla="*/ 25 w 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grpFill/>
              <a:ln w="3175">
                <a:solidFill>
                  <a:schemeClr val="bg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D5BDEC35-4964-C644-B386-2A9F871F7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697" y="2019241"/>
              <a:ext cx="1239214" cy="679104"/>
            </a:xfrm>
            <a:custGeom>
              <a:avLst/>
              <a:gdLst>
                <a:gd name="connsiteX0" fmla="*/ 366972 w 733944"/>
                <a:gd name="connsiteY0" fmla="*/ 0 h 733944"/>
                <a:gd name="connsiteX1" fmla="*/ 733944 w 733944"/>
                <a:gd name="connsiteY1" fmla="*/ 366972 h 733944"/>
                <a:gd name="connsiteX2" fmla="*/ 366972 w 733944"/>
                <a:gd name="connsiteY2" fmla="*/ 733944 h 733944"/>
                <a:gd name="connsiteX3" fmla="*/ 345823 w 733944"/>
                <a:gd name="connsiteY3" fmla="*/ 731812 h 733944"/>
                <a:gd name="connsiteX4" fmla="*/ 6838 w 733944"/>
                <a:gd name="connsiteY4" fmla="*/ 731812 h 733944"/>
                <a:gd name="connsiteX5" fmla="*/ 84265 w 733944"/>
                <a:gd name="connsiteY5" fmla="*/ 598319 h 733944"/>
                <a:gd name="connsiteX6" fmla="*/ 62673 w 733944"/>
                <a:gd name="connsiteY6" fmla="*/ 572150 h 733944"/>
                <a:gd name="connsiteX7" fmla="*/ 0 w 733944"/>
                <a:gd name="connsiteY7" fmla="*/ 366972 h 733944"/>
                <a:gd name="connsiteX8" fmla="*/ 366972 w 733944"/>
                <a:gd name="connsiteY8" fmla="*/ 0 h 73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944" h="733944">
                  <a:moveTo>
                    <a:pt x="366972" y="0"/>
                  </a:moveTo>
                  <a:cubicBezTo>
                    <a:pt x="569645" y="0"/>
                    <a:pt x="733944" y="164299"/>
                    <a:pt x="733944" y="366972"/>
                  </a:cubicBezTo>
                  <a:cubicBezTo>
                    <a:pt x="733944" y="569645"/>
                    <a:pt x="569645" y="733944"/>
                    <a:pt x="366972" y="733944"/>
                  </a:cubicBezTo>
                  <a:lnTo>
                    <a:pt x="345823" y="731812"/>
                  </a:lnTo>
                  <a:lnTo>
                    <a:pt x="6838" y="731812"/>
                  </a:lnTo>
                  <a:lnTo>
                    <a:pt x="84265" y="598319"/>
                  </a:lnTo>
                  <a:lnTo>
                    <a:pt x="62673" y="572150"/>
                  </a:lnTo>
                  <a:cubicBezTo>
                    <a:pt x="23105" y="513580"/>
                    <a:pt x="0" y="442974"/>
                    <a:pt x="0" y="366972"/>
                  </a:cubicBezTo>
                  <a:cubicBezTo>
                    <a:pt x="0" y="164299"/>
                    <a:pt x="164299" y="0"/>
                    <a:pt x="36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ja-JP" altLang="en-US" sz="1400" dirty="0">
                  <a:latin typeface="CiscoSansJPN" pitchFamily="2" charset="-128"/>
                  <a:ea typeface="CiscoSansJPN" pitchFamily="2" charset="-128"/>
                  <a:cs typeface="CiscoSansJPN" pitchFamily="2" charset="-128"/>
                </a:rPr>
                <a:t>私達に影響は？</a:t>
              </a:r>
              <a:endParaRPr lang="en-US" sz="1400" dirty="0">
                <a:latin typeface="CiscoSansJPN" pitchFamily="2" charset="-128"/>
                <a:ea typeface="CiscoSansJPN" pitchFamily="2" charset="-128"/>
                <a:cs typeface="CiscoSansJPN" pitchFamily="2" charset="-128"/>
              </a:endParaRP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C3B6331B-6C77-9D4B-942C-5919D6BB9AFB}"/>
              </a:ext>
            </a:extLst>
          </p:cNvPr>
          <p:cNvSpPr txBox="1"/>
          <p:nvPr/>
        </p:nvSpPr>
        <p:spPr>
          <a:xfrm>
            <a:off x="2945095" y="-1601251"/>
            <a:ext cx="251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Policy and </a:t>
            </a:r>
            <a:r>
              <a:rPr lang="en-US" dirty="0" err="1">
                <a:latin typeface="+mn-lt"/>
              </a:rPr>
              <a:t>Enforcment</a:t>
            </a:r>
            <a:endParaRPr lang="en-US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5D4AB-22D1-4177-A9E1-8D90DAAD2DEE}"/>
              </a:ext>
            </a:extLst>
          </p:cNvPr>
          <p:cNvGrpSpPr/>
          <p:nvPr/>
        </p:nvGrpSpPr>
        <p:grpSpPr>
          <a:xfrm>
            <a:off x="4419558" y="744472"/>
            <a:ext cx="4658180" cy="4221210"/>
            <a:chOff x="4987053" y="1437366"/>
            <a:chExt cx="3588959" cy="3049279"/>
          </a:xfrm>
        </p:grpSpPr>
        <p:grpSp>
          <p:nvGrpSpPr>
            <p:cNvPr id="12" name="Group 11"/>
            <p:cNvGrpSpPr/>
            <p:nvPr/>
          </p:nvGrpSpPr>
          <p:grpSpPr>
            <a:xfrm>
              <a:off x="6569053" y="1506666"/>
              <a:ext cx="1175875" cy="840444"/>
              <a:chOff x="6357702" y="1926888"/>
              <a:chExt cx="1175875" cy="840444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A9BA189-21E5-5F43-8791-668C73AFDFF1}"/>
                  </a:ext>
                </a:extLst>
              </p:cNvPr>
              <p:cNvSpPr/>
              <p:nvPr/>
            </p:nvSpPr>
            <p:spPr>
              <a:xfrm>
                <a:off x="6357702" y="2489765"/>
                <a:ext cx="1175875" cy="277567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SIEM</a:t>
                </a:r>
                <a:endParaRPr lang="en-US" sz="1200" b="1" kern="0" spc="50" dirty="0">
                  <a:solidFill>
                    <a:schemeClr val="accent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58557EA-4067-3D48-8B73-28F8618B6D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26787" y="1926888"/>
                <a:ext cx="458178" cy="458178"/>
                <a:chOff x="1072566" y="934364"/>
                <a:chExt cx="3657600" cy="3657600"/>
              </a:xfrm>
            </p:grpSpPr>
            <p:sp>
              <p:nvSpPr>
                <p:cNvPr id="112" name="Oval 43">
                  <a:extLst>
                    <a:ext uri="{FF2B5EF4-FFF2-40B4-BE49-F238E27FC236}">
                      <a16:creationId xmlns:a16="http://schemas.microsoft.com/office/drawing/2014/main" id="{EDEC5EFC-51DB-EB42-A7CF-CA0EA5DEC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566" y="934364"/>
                  <a:ext cx="3657600" cy="3657600"/>
                </a:xfrm>
                <a:prstGeom prst="ellipse">
                  <a:avLst/>
                </a:prstGeom>
                <a:solidFill>
                  <a:srgbClr val="CDEB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FFFFFF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113" name="Freeform 44">
                  <a:extLst>
                    <a:ext uri="{FF2B5EF4-FFF2-40B4-BE49-F238E27FC236}">
                      <a16:creationId xmlns:a16="http://schemas.microsoft.com/office/drawing/2014/main" id="{EAAF1D6B-F709-B747-AB50-56E32DC63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528" y="1998794"/>
                  <a:ext cx="2900638" cy="2593166"/>
                </a:xfrm>
                <a:custGeom>
                  <a:avLst/>
                  <a:gdLst>
                    <a:gd name="T0" fmla="*/ 517 w 517"/>
                    <a:gd name="T1" fmla="*/ 237 h 531"/>
                    <a:gd name="T2" fmla="*/ 517 w 517"/>
                    <a:gd name="T3" fmla="*/ 237 h 531"/>
                    <a:gd name="T4" fmla="*/ 222 w 517"/>
                    <a:gd name="T5" fmla="*/ 0 h 531"/>
                    <a:gd name="T6" fmla="*/ 0 w 517"/>
                    <a:gd name="T7" fmla="*/ 387 h 531"/>
                    <a:gd name="T8" fmla="*/ 215 w 517"/>
                    <a:gd name="T9" fmla="*/ 531 h 531"/>
                    <a:gd name="T10" fmla="*/ 222 w 517"/>
                    <a:gd name="T11" fmla="*/ 531 h 531"/>
                    <a:gd name="T12" fmla="*/ 517 w 517"/>
                    <a:gd name="T13" fmla="*/ 237 h 531"/>
                    <a:gd name="connsiteX0" fmla="*/ 9045 w 9045"/>
                    <a:gd name="connsiteY0" fmla="*/ 4610 h 10147"/>
                    <a:gd name="connsiteX1" fmla="*/ 9045 w 9045"/>
                    <a:gd name="connsiteY1" fmla="*/ 4610 h 10147"/>
                    <a:gd name="connsiteX2" fmla="*/ 3339 w 9045"/>
                    <a:gd name="connsiteY2" fmla="*/ 147 h 10147"/>
                    <a:gd name="connsiteX3" fmla="*/ 0 w 9045"/>
                    <a:gd name="connsiteY3" fmla="*/ 7462 h 10147"/>
                    <a:gd name="connsiteX4" fmla="*/ 3204 w 9045"/>
                    <a:gd name="connsiteY4" fmla="*/ 10147 h 10147"/>
                    <a:gd name="connsiteX5" fmla="*/ 3339 w 9045"/>
                    <a:gd name="connsiteY5" fmla="*/ 10147 h 10147"/>
                    <a:gd name="connsiteX6" fmla="*/ 9045 w 9045"/>
                    <a:gd name="connsiteY6" fmla="*/ 4610 h 10147"/>
                    <a:gd name="connsiteX0" fmla="*/ 10000 w 10000"/>
                    <a:gd name="connsiteY0" fmla="*/ 4543 h 10000"/>
                    <a:gd name="connsiteX1" fmla="*/ 10000 w 10000"/>
                    <a:gd name="connsiteY1" fmla="*/ 4543 h 10000"/>
                    <a:gd name="connsiteX2" fmla="*/ 3692 w 10000"/>
                    <a:gd name="connsiteY2" fmla="*/ 145 h 10000"/>
                    <a:gd name="connsiteX3" fmla="*/ 0 w 10000"/>
                    <a:gd name="connsiteY3" fmla="*/ 7354 h 10000"/>
                    <a:gd name="connsiteX4" fmla="*/ 3542 w 10000"/>
                    <a:gd name="connsiteY4" fmla="*/ 10000 h 10000"/>
                    <a:gd name="connsiteX5" fmla="*/ 3692 w 10000"/>
                    <a:gd name="connsiteY5" fmla="*/ 10000 h 10000"/>
                    <a:gd name="connsiteX6" fmla="*/ 10000 w 10000"/>
                    <a:gd name="connsiteY6" fmla="*/ 4543 h 10000"/>
                    <a:gd name="connsiteX0" fmla="*/ 10040 w 10040"/>
                    <a:gd name="connsiteY0" fmla="*/ 1932 h 7389"/>
                    <a:gd name="connsiteX1" fmla="*/ 10040 w 10040"/>
                    <a:gd name="connsiteY1" fmla="*/ 1932 h 7389"/>
                    <a:gd name="connsiteX2" fmla="*/ 6495 w 10040"/>
                    <a:gd name="connsiteY2" fmla="*/ 71 h 7389"/>
                    <a:gd name="connsiteX3" fmla="*/ 40 w 10040"/>
                    <a:gd name="connsiteY3" fmla="*/ 4743 h 7389"/>
                    <a:gd name="connsiteX4" fmla="*/ 3582 w 10040"/>
                    <a:gd name="connsiteY4" fmla="*/ 7389 h 7389"/>
                    <a:gd name="connsiteX5" fmla="*/ 3732 w 10040"/>
                    <a:gd name="connsiteY5" fmla="*/ 7389 h 7389"/>
                    <a:gd name="connsiteX6" fmla="*/ 10040 w 10040"/>
                    <a:gd name="connsiteY6" fmla="*/ 1932 h 7389"/>
                    <a:gd name="connsiteX0" fmla="*/ 10000 w 10000"/>
                    <a:gd name="connsiteY0" fmla="*/ 2519 h 9904"/>
                    <a:gd name="connsiteX1" fmla="*/ 10000 w 10000"/>
                    <a:gd name="connsiteY1" fmla="*/ 2519 h 9904"/>
                    <a:gd name="connsiteX2" fmla="*/ 6469 w 10000"/>
                    <a:gd name="connsiteY2" fmla="*/ 0 h 9904"/>
                    <a:gd name="connsiteX3" fmla="*/ 40 w 10000"/>
                    <a:gd name="connsiteY3" fmla="*/ 6323 h 9904"/>
                    <a:gd name="connsiteX4" fmla="*/ 3568 w 10000"/>
                    <a:gd name="connsiteY4" fmla="*/ 9904 h 9904"/>
                    <a:gd name="connsiteX5" fmla="*/ 3717 w 10000"/>
                    <a:gd name="connsiteY5" fmla="*/ 9904 h 9904"/>
                    <a:gd name="connsiteX6" fmla="*/ 10000 w 10000"/>
                    <a:gd name="connsiteY6" fmla="*/ 2519 h 9904"/>
                    <a:gd name="connsiteX0" fmla="*/ 10000 w 10000"/>
                    <a:gd name="connsiteY0" fmla="*/ 2543 h 10000"/>
                    <a:gd name="connsiteX1" fmla="*/ 10000 w 10000"/>
                    <a:gd name="connsiteY1" fmla="*/ 2543 h 10000"/>
                    <a:gd name="connsiteX2" fmla="*/ 6469 w 10000"/>
                    <a:gd name="connsiteY2" fmla="*/ 0 h 10000"/>
                    <a:gd name="connsiteX3" fmla="*/ 40 w 10000"/>
                    <a:gd name="connsiteY3" fmla="*/ 6384 h 10000"/>
                    <a:gd name="connsiteX4" fmla="*/ 3568 w 10000"/>
                    <a:gd name="connsiteY4" fmla="*/ 10000 h 10000"/>
                    <a:gd name="connsiteX5" fmla="*/ 3717 w 10000"/>
                    <a:gd name="connsiteY5" fmla="*/ 10000 h 10000"/>
                    <a:gd name="connsiteX6" fmla="*/ 10000 w 10000"/>
                    <a:gd name="connsiteY6" fmla="*/ 2543 h 10000"/>
                    <a:gd name="connsiteX0" fmla="*/ 9960 w 9960"/>
                    <a:gd name="connsiteY0" fmla="*/ 2543 h 10000"/>
                    <a:gd name="connsiteX1" fmla="*/ 9960 w 9960"/>
                    <a:gd name="connsiteY1" fmla="*/ 2543 h 10000"/>
                    <a:gd name="connsiteX2" fmla="*/ 6429 w 9960"/>
                    <a:gd name="connsiteY2" fmla="*/ 0 h 10000"/>
                    <a:gd name="connsiteX3" fmla="*/ 0 w 9960"/>
                    <a:gd name="connsiteY3" fmla="*/ 6384 h 10000"/>
                    <a:gd name="connsiteX4" fmla="*/ 3528 w 9960"/>
                    <a:gd name="connsiteY4" fmla="*/ 10000 h 10000"/>
                    <a:gd name="connsiteX5" fmla="*/ 3677 w 9960"/>
                    <a:gd name="connsiteY5" fmla="*/ 10000 h 10000"/>
                    <a:gd name="connsiteX6" fmla="*/ 9960 w 9960"/>
                    <a:gd name="connsiteY6" fmla="*/ 2543 h 10000"/>
                    <a:gd name="connsiteX0" fmla="*/ 10000 w 10000"/>
                    <a:gd name="connsiteY0" fmla="*/ 2912 h 10369"/>
                    <a:gd name="connsiteX1" fmla="*/ 10000 w 10000"/>
                    <a:gd name="connsiteY1" fmla="*/ 2912 h 10369"/>
                    <a:gd name="connsiteX2" fmla="*/ 6890 w 10000"/>
                    <a:gd name="connsiteY2" fmla="*/ 0 h 10369"/>
                    <a:gd name="connsiteX3" fmla="*/ 0 w 10000"/>
                    <a:gd name="connsiteY3" fmla="*/ 6753 h 10369"/>
                    <a:gd name="connsiteX4" fmla="*/ 3542 w 10000"/>
                    <a:gd name="connsiteY4" fmla="*/ 10369 h 10369"/>
                    <a:gd name="connsiteX5" fmla="*/ 3692 w 10000"/>
                    <a:gd name="connsiteY5" fmla="*/ 10369 h 10369"/>
                    <a:gd name="connsiteX6" fmla="*/ 10000 w 10000"/>
                    <a:gd name="connsiteY6" fmla="*/ 2912 h 10369"/>
                    <a:gd name="connsiteX0" fmla="*/ 10000 w 10000"/>
                    <a:gd name="connsiteY0" fmla="*/ 3133 h 10590"/>
                    <a:gd name="connsiteX1" fmla="*/ 10000 w 10000"/>
                    <a:gd name="connsiteY1" fmla="*/ 3133 h 10590"/>
                    <a:gd name="connsiteX2" fmla="*/ 7014 w 10000"/>
                    <a:gd name="connsiteY2" fmla="*/ 0 h 10590"/>
                    <a:gd name="connsiteX3" fmla="*/ 0 w 10000"/>
                    <a:gd name="connsiteY3" fmla="*/ 6974 h 10590"/>
                    <a:gd name="connsiteX4" fmla="*/ 3542 w 10000"/>
                    <a:gd name="connsiteY4" fmla="*/ 10590 h 10590"/>
                    <a:gd name="connsiteX5" fmla="*/ 3692 w 10000"/>
                    <a:gd name="connsiteY5" fmla="*/ 10590 h 10590"/>
                    <a:gd name="connsiteX6" fmla="*/ 10000 w 10000"/>
                    <a:gd name="connsiteY6" fmla="*/ 3133 h 10590"/>
                    <a:gd name="connsiteX0" fmla="*/ 10000 w 10000"/>
                    <a:gd name="connsiteY0" fmla="*/ 3133 h 10590"/>
                    <a:gd name="connsiteX1" fmla="*/ 10000 w 10000"/>
                    <a:gd name="connsiteY1" fmla="*/ 3133 h 10590"/>
                    <a:gd name="connsiteX2" fmla="*/ 7014 w 10000"/>
                    <a:gd name="connsiteY2" fmla="*/ 0 h 10590"/>
                    <a:gd name="connsiteX3" fmla="*/ 0 w 10000"/>
                    <a:gd name="connsiteY3" fmla="*/ 6974 h 10590"/>
                    <a:gd name="connsiteX4" fmla="*/ 3542 w 10000"/>
                    <a:gd name="connsiteY4" fmla="*/ 10590 h 10590"/>
                    <a:gd name="connsiteX5" fmla="*/ 3692 w 10000"/>
                    <a:gd name="connsiteY5" fmla="*/ 10590 h 10590"/>
                    <a:gd name="connsiteX6" fmla="*/ 10000 w 10000"/>
                    <a:gd name="connsiteY6" fmla="*/ 3133 h 10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0" h="10590">
                      <a:moveTo>
                        <a:pt x="10000" y="3133"/>
                      </a:moveTo>
                      <a:lnTo>
                        <a:pt x="10000" y="3133"/>
                      </a:lnTo>
                      <a:lnTo>
                        <a:pt x="7014" y="0"/>
                      </a:lnTo>
                      <a:cubicBezTo>
                        <a:pt x="5347" y="639"/>
                        <a:pt x="3227" y="3782"/>
                        <a:pt x="0" y="6974"/>
                      </a:cubicBezTo>
                      <a:cubicBezTo>
                        <a:pt x="1066" y="8088"/>
                        <a:pt x="3542" y="10590"/>
                        <a:pt x="3542" y="10590"/>
                      </a:cubicBezTo>
                      <a:lnTo>
                        <a:pt x="3692" y="10590"/>
                      </a:lnTo>
                      <a:cubicBezTo>
                        <a:pt x="7177" y="10590"/>
                        <a:pt x="10000" y="7242"/>
                        <a:pt x="10000" y="3133"/>
                      </a:cubicBezTo>
                      <a:close/>
                    </a:path>
                  </a:pathLst>
                </a:custGeom>
                <a:solidFill>
                  <a:srgbClr val="CDEBF9">
                    <a:lumMod val="9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FFFFFF"/>
                    </a:solidFill>
                    <a:latin typeface="CiscoSansTT ExtraLight"/>
                  </a:endParaRPr>
                </a:p>
              </p:txBody>
            </p: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B2894DC6-D707-A547-BD11-6E96243CDF11}"/>
                    </a:ext>
                  </a:extLst>
                </p:cNvPr>
                <p:cNvGrpSpPr/>
                <p:nvPr/>
              </p:nvGrpSpPr>
              <p:grpSpPr>
                <a:xfrm>
                  <a:off x="1638439" y="1647164"/>
                  <a:ext cx="2374417" cy="1744050"/>
                  <a:chOff x="-1408229" y="1225656"/>
                  <a:chExt cx="1130209" cy="827778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8C3B53EA-2E43-3E46-AC44-6BD6A54AFBE3}"/>
                      </a:ext>
                    </a:extLst>
                  </p:cNvPr>
                  <p:cNvGrpSpPr/>
                  <p:nvPr/>
                </p:nvGrpSpPr>
                <p:grpSpPr>
                  <a:xfrm>
                    <a:off x="-984985" y="1277821"/>
                    <a:ext cx="657155" cy="657156"/>
                    <a:chOff x="-1150795" y="1373869"/>
                    <a:chExt cx="749077" cy="749075"/>
                  </a:xfrm>
                </p:grpSpPr>
                <p:sp>
                  <p:nvSpPr>
                    <p:cNvPr id="119" name="Oval 47">
                      <a:extLst>
                        <a:ext uri="{FF2B5EF4-FFF2-40B4-BE49-F238E27FC236}">
                          <a16:creationId xmlns:a16="http://schemas.microsoft.com/office/drawing/2014/main" id="{D460590F-EAE7-0442-AFBC-941097F409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1150795" y="1373869"/>
                      <a:ext cx="749077" cy="749075"/>
                    </a:xfrm>
                    <a:prstGeom prst="ellipse">
                      <a:avLst/>
                    </a:prstGeom>
                    <a:solidFill>
                      <a:srgbClr val="005073"/>
                    </a:solidFill>
                    <a:ln w="952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  <p:sp>
                  <p:nvSpPr>
                    <p:cNvPr id="120" name="Freeform 48">
                      <a:extLst>
                        <a:ext uri="{FF2B5EF4-FFF2-40B4-BE49-F238E27FC236}">
                          <a16:creationId xmlns:a16="http://schemas.microsoft.com/office/drawing/2014/main" id="{5B96BFA8-D339-F742-A38E-DA2D320C44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812857" y="1516665"/>
                      <a:ext cx="63843" cy="305542"/>
                    </a:xfrm>
                    <a:custGeom>
                      <a:avLst/>
                      <a:gdLst>
                        <a:gd name="T0" fmla="*/ 0 w 18"/>
                        <a:gd name="T1" fmla="*/ 9 h 85"/>
                        <a:gd name="T2" fmla="*/ 9 w 18"/>
                        <a:gd name="T3" fmla="*/ 0 h 85"/>
                        <a:gd name="T4" fmla="*/ 9 w 18"/>
                        <a:gd name="T5" fmla="*/ 0 h 85"/>
                        <a:gd name="T6" fmla="*/ 18 w 18"/>
                        <a:gd name="T7" fmla="*/ 9 h 85"/>
                        <a:gd name="T8" fmla="*/ 18 w 18"/>
                        <a:gd name="T9" fmla="*/ 76 h 85"/>
                        <a:gd name="T10" fmla="*/ 9 w 18"/>
                        <a:gd name="T11" fmla="*/ 85 h 85"/>
                        <a:gd name="T12" fmla="*/ 9 w 18"/>
                        <a:gd name="T13" fmla="*/ 85 h 85"/>
                        <a:gd name="T14" fmla="*/ 0 w 18"/>
                        <a:gd name="T15" fmla="*/ 76 h 85"/>
                        <a:gd name="T16" fmla="*/ 0 w 18"/>
                        <a:gd name="T17" fmla="*/ 9 h 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8" h="85">
                          <a:moveTo>
                            <a:pt x="0" y="9"/>
                          </a:moveTo>
                          <a:cubicBezTo>
                            <a:pt x="0" y="4"/>
                            <a:pt x="4" y="0"/>
                            <a:pt x="9" y="0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  <a:cubicBezTo>
                            <a:pt x="14" y="0"/>
                            <a:pt x="18" y="4"/>
                            <a:pt x="18" y="9"/>
                          </a:cubicBezTo>
                          <a:cubicBezTo>
                            <a:pt x="18" y="76"/>
                            <a:pt x="18" y="76"/>
                            <a:pt x="18" y="76"/>
                          </a:cubicBezTo>
                          <a:cubicBezTo>
                            <a:pt x="18" y="81"/>
                            <a:pt x="14" y="85"/>
                            <a:pt x="9" y="85"/>
                          </a:cubicBezTo>
                          <a:cubicBezTo>
                            <a:pt x="9" y="85"/>
                            <a:pt x="9" y="85"/>
                            <a:pt x="9" y="85"/>
                          </a:cubicBezTo>
                          <a:cubicBezTo>
                            <a:pt x="4" y="85"/>
                            <a:pt x="0" y="81"/>
                            <a:pt x="0" y="76"/>
                          </a:cubicBez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  <p:sp>
                  <p:nvSpPr>
                    <p:cNvPr id="121" name="Oval 49">
                      <a:extLst>
                        <a:ext uri="{FF2B5EF4-FFF2-40B4-BE49-F238E27FC236}">
                          <a16:creationId xmlns:a16="http://schemas.microsoft.com/office/drawing/2014/main" id="{A528D400-EB37-8B40-9C64-DA8085C04B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15866" y="1891706"/>
                      <a:ext cx="66856" cy="65517"/>
                    </a:xfrm>
                    <a:prstGeom prst="ellipse">
                      <a:avLst/>
                    </a:pr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</p:grpSp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2ACF2CB4-E26D-2941-9A7E-CD8319F144B0}"/>
                      </a:ext>
                    </a:extLst>
                  </p:cNvPr>
                  <p:cNvGrpSpPr/>
                  <p:nvPr/>
                </p:nvGrpSpPr>
                <p:grpSpPr>
                  <a:xfrm>
                    <a:off x="-1408229" y="1225656"/>
                    <a:ext cx="1130209" cy="827778"/>
                    <a:chOff x="-3406597" y="2475489"/>
                    <a:chExt cx="1130209" cy="827778"/>
                  </a:xfrm>
                </p:grpSpPr>
                <p:sp>
                  <p:nvSpPr>
                    <p:cNvPr id="117" name="Freeform 103">
                      <a:extLst>
                        <a:ext uri="{FF2B5EF4-FFF2-40B4-BE49-F238E27FC236}">
                          <a16:creationId xmlns:a16="http://schemas.microsoft.com/office/drawing/2014/main" id="{95FA8240-76EB-6446-ACAD-D861257F18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203019" flipH="1">
                      <a:off x="-3406597" y="3209775"/>
                      <a:ext cx="602446" cy="93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  <p:sp>
                  <p:nvSpPr>
                    <p:cNvPr id="118" name="Freeform 277">
                      <a:extLst>
                        <a:ext uri="{FF2B5EF4-FFF2-40B4-BE49-F238E27FC236}">
                          <a16:creationId xmlns:a16="http://schemas.microsoft.com/office/drawing/2014/main" id="{32AC6BFD-3B77-3C46-8533-A19D423BBCA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3036926" y="2475489"/>
                      <a:ext cx="760538" cy="760538"/>
                    </a:xfrm>
                    <a:prstGeom prst="donut">
                      <a:avLst>
                        <a:gd name="adj" fmla="val 11461"/>
                      </a:avLst>
                    </a:pr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</p:grp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6830442" y="2505889"/>
              <a:ext cx="653097" cy="955815"/>
              <a:chOff x="6622693" y="2926111"/>
              <a:chExt cx="653097" cy="955815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77AC748-8284-3747-8E3F-8EFB018B1938}"/>
                  </a:ext>
                </a:extLst>
              </p:cNvPr>
              <p:cNvSpPr/>
              <p:nvPr/>
            </p:nvSpPr>
            <p:spPr>
              <a:xfrm>
                <a:off x="6622693" y="3547316"/>
                <a:ext cx="653097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Email Security</a:t>
                </a:r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1D215931-4630-9F4D-B1D5-6B38D95ABF47}"/>
                  </a:ext>
                </a:extLst>
              </p:cNvPr>
              <p:cNvGrpSpPr/>
              <p:nvPr/>
            </p:nvGrpSpPr>
            <p:grpSpPr>
              <a:xfrm>
                <a:off x="6703848" y="2926111"/>
                <a:ext cx="458178" cy="458178"/>
                <a:chOff x="2102274" y="2353937"/>
                <a:chExt cx="914400" cy="914400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67FE32B0-3C09-E844-BED6-02B9A9BFB0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02274" y="2353937"/>
                  <a:ext cx="914400" cy="914400"/>
                </a:xfrm>
                <a:prstGeom prst="ellipse">
                  <a:avLst/>
                </a:prstGeom>
                <a:solidFill>
                  <a:srgbClr val="CDEBF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073"/>
                    </a:solidFill>
                    <a:effectLst/>
                    <a:uLnTx/>
                    <a:uFillTx/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40" name="Freeform 139">
                  <a:extLst>
                    <a:ext uri="{FF2B5EF4-FFF2-40B4-BE49-F238E27FC236}">
                      <a16:creationId xmlns:a16="http://schemas.microsoft.com/office/drawing/2014/main" id="{9DF8E1E7-C3D1-704F-8CBA-95249E01D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39702" y="2511727"/>
                  <a:ext cx="641440" cy="641928"/>
                </a:xfrm>
                <a:custGeom>
                  <a:avLst/>
                  <a:gdLst>
                    <a:gd name="T0" fmla="*/ 10703 w 11588"/>
                    <a:gd name="T1" fmla="*/ 1311 h 11596"/>
                    <a:gd name="T2" fmla="*/ 9966 w 11588"/>
                    <a:gd name="T3" fmla="*/ 575 h 11596"/>
                    <a:gd name="T4" fmla="*/ 9244 w 11588"/>
                    <a:gd name="T5" fmla="*/ 1178 h 11596"/>
                    <a:gd name="T6" fmla="*/ 6625 w 11588"/>
                    <a:gd name="T7" fmla="*/ 704 h 11596"/>
                    <a:gd name="T8" fmla="*/ 5892 w 11588"/>
                    <a:gd name="T9" fmla="*/ 0 h 11596"/>
                    <a:gd name="T10" fmla="*/ 5161 w 11588"/>
                    <a:gd name="T11" fmla="*/ 683 h 11596"/>
                    <a:gd name="T12" fmla="*/ 2349 w 11588"/>
                    <a:gd name="T13" fmla="*/ 1184 h 11596"/>
                    <a:gd name="T14" fmla="*/ 1626 w 11588"/>
                    <a:gd name="T15" fmla="*/ 575 h 11596"/>
                    <a:gd name="T16" fmla="*/ 890 w 11588"/>
                    <a:gd name="T17" fmla="*/ 1311 h 11596"/>
                    <a:gd name="T18" fmla="*/ 5770 w 11588"/>
                    <a:gd name="T19" fmla="*/ 11595 h 11596"/>
                    <a:gd name="T20" fmla="*/ 5794 w 11588"/>
                    <a:gd name="T21" fmla="*/ 11590 h 11596"/>
                    <a:gd name="T22" fmla="*/ 5818 w 11588"/>
                    <a:gd name="T23" fmla="*/ 11595 h 11596"/>
                    <a:gd name="T24" fmla="*/ 10703 w 11588"/>
                    <a:gd name="T25" fmla="*/ 1311 h 1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88" h="11596">
                      <a:moveTo>
                        <a:pt x="10703" y="1311"/>
                      </a:moveTo>
                      <a:cubicBezTo>
                        <a:pt x="10703" y="903"/>
                        <a:pt x="10372" y="575"/>
                        <a:pt x="9966" y="575"/>
                      </a:cubicBezTo>
                      <a:cubicBezTo>
                        <a:pt x="9604" y="575"/>
                        <a:pt x="9304" y="837"/>
                        <a:pt x="9244" y="1178"/>
                      </a:cubicBezTo>
                      <a:cubicBezTo>
                        <a:pt x="8412" y="1027"/>
                        <a:pt x="7096" y="786"/>
                        <a:pt x="6625" y="704"/>
                      </a:cubicBezTo>
                      <a:cubicBezTo>
                        <a:pt x="6609" y="312"/>
                        <a:pt x="6288" y="0"/>
                        <a:pt x="5892" y="0"/>
                      </a:cubicBezTo>
                      <a:cubicBezTo>
                        <a:pt x="5503" y="0"/>
                        <a:pt x="5188" y="302"/>
                        <a:pt x="5161" y="683"/>
                      </a:cubicBezTo>
                      <a:lnTo>
                        <a:pt x="2349" y="1184"/>
                      </a:lnTo>
                      <a:cubicBezTo>
                        <a:pt x="2288" y="839"/>
                        <a:pt x="1989" y="575"/>
                        <a:pt x="1626" y="575"/>
                      </a:cubicBezTo>
                      <a:cubicBezTo>
                        <a:pt x="1219" y="575"/>
                        <a:pt x="890" y="906"/>
                        <a:pt x="890" y="1311"/>
                      </a:cubicBezTo>
                      <a:cubicBezTo>
                        <a:pt x="0" y="9582"/>
                        <a:pt x="5153" y="11595"/>
                        <a:pt x="5770" y="11595"/>
                      </a:cubicBezTo>
                      <a:cubicBezTo>
                        <a:pt x="5778" y="11595"/>
                        <a:pt x="5786" y="11592"/>
                        <a:pt x="5794" y="11590"/>
                      </a:cubicBezTo>
                      <a:cubicBezTo>
                        <a:pt x="5802" y="11590"/>
                        <a:pt x="5810" y="11595"/>
                        <a:pt x="5818" y="11595"/>
                      </a:cubicBezTo>
                      <a:cubicBezTo>
                        <a:pt x="6434" y="11595"/>
                        <a:pt x="11587" y="9582"/>
                        <a:pt x="10703" y="1311"/>
                      </a:cubicBezTo>
                    </a:path>
                  </a:pathLst>
                </a:custGeom>
                <a:solidFill>
                  <a:srgbClr val="00BCEB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037EE837-CEDE-4E47-B51F-90DD496FD555}"/>
                    </a:ext>
                  </a:extLst>
                </p:cNvPr>
                <p:cNvSpPr/>
                <p:nvPr/>
              </p:nvSpPr>
              <p:spPr>
                <a:xfrm rot="18900000">
                  <a:off x="2446784" y="2733810"/>
                  <a:ext cx="414994" cy="317753"/>
                </a:xfrm>
                <a:custGeom>
                  <a:avLst/>
                  <a:gdLst>
                    <a:gd name="connsiteX0" fmla="*/ 1657173 w 1659975"/>
                    <a:gd name="connsiteY0" fmla="*/ 281121 h 1271011"/>
                    <a:gd name="connsiteX1" fmla="*/ 1659975 w 1659975"/>
                    <a:gd name="connsiteY1" fmla="*/ 808819 h 1271011"/>
                    <a:gd name="connsiteX2" fmla="*/ 1564567 w 1659975"/>
                    <a:gd name="connsiteY2" fmla="*/ 884586 h 1271011"/>
                    <a:gd name="connsiteX3" fmla="*/ 79507 w 1659975"/>
                    <a:gd name="connsiteY3" fmla="*/ 1222011 h 1271011"/>
                    <a:gd name="connsiteX4" fmla="*/ 0 w 1659975"/>
                    <a:gd name="connsiteY4" fmla="*/ 1196822 h 1271011"/>
                    <a:gd name="connsiteX5" fmla="*/ 0 w 1659975"/>
                    <a:gd name="connsiteY5" fmla="*/ 0 h 1271011"/>
                    <a:gd name="connsiteX6" fmla="*/ 1657173 w 1659975"/>
                    <a:gd name="connsiteY6" fmla="*/ 281121 h 127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975" h="1271011">
                      <a:moveTo>
                        <a:pt x="1657173" y="281121"/>
                      </a:moveTo>
                      <a:lnTo>
                        <a:pt x="1659975" y="808819"/>
                      </a:lnTo>
                      <a:lnTo>
                        <a:pt x="1564567" y="884586"/>
                      </a:lnTo>
                      <a:cubicBezTo>
                        <a:pt x="941215" y="1331061"/>
                        <a:pt x="387365" y="1305844"/>
                        <a:pt x="79507" y="1222011"/>
                      </a:cubicBezTo>
                      <a:lnTo>
                        <a:pt x="0" y="1196822"/>
                      </a:lnTo>
                      <a:lnTo>
                        <a:pt x="0" y="0"/>
                      </a:lnTo>
                      <a:lnTo>
                        <a:pt x="1657173" y="281121"/>
                      </a:lnTo>
                      <a:close/>
                    </a:path>
                  </a:pathLst>
                </a:custGeom>
                <a:solidFill>
                  <a:srgbClr val="CDEBF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073"/>
                    </a:solidFill>
                    <a:effectLst/>
                    <a:uLnTx/>
                    <a:uFillTx/>
                    <a:latin typeface="CiscoSansTT ExtraLight"/>
                    <a:ea typeface=""/>
                    <a:cs typeface=""/>
                  </a:endParaRP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15C9FB30-4F93-8549-A3B5-49C7D8FF7AEA}"/>
                    </a:ext>
                  </a:extLst>
                </p:cNvPr>
                <p:cNvGrpSpPr/>
                <p:nvPr/>
              </p:nvGrpSpPr>
              <p:grpSpPr>
                <a:xfrm>
                  <a:off x="2386867" y="2683031"/>
                  <a:ext cx="351172" cy="252481"/>
                  <a:chOff x="1568601" y="2147515"/>
                  <a:chExt cx="2245113" cy="1614162"/>
                </a:xfrm>
              </p:grpSpPr>
              <p:sp>
                <p:nvSpPr>
                  <p:cNvPr id="143" name="Round Same Side Corner Rectangle 142">
                    <a:extLst>
                      <a:ext uri="{FF2B5EF4-FFF2-40B4-BE49-F238E27FC236}">
                        <a16:creationId xmlns:a16="http://schemas.microsoft.com/office/drawing/2014/main" id="{702105D4-A44C-224A-88B3-09EEAAE0C36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568603" y="2147516"/>
                    <a:ext cx="2245111" cy="1614161"/>
                  </a:xfrm>
                  <a:prstGeom prst="round2SameRect">
                    <a:avLst>
                      <a:gd name="adj1" fmla="val 10680"/>
                      <a:gd name="adj2" fmla="val 0"/>
                    </a:avLst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073"/>
                      </a:solidFill>
                      <a:effectLst/>
                      <a:uLnTx/>
                      <a:uFillTx/>
                      <a:latin typeface="CiscoSansTT ExtraLight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53AD8643-EA04-4D48-A7E0-2ABCB1D990C2}"/>
                      </a:ext>
                    </a:extLst>
                  </p:cNvPr>
                  <p:cNvGrpSpPr/>
                  <p:nvPr/>
                </p:nvGrpSpPr>
                <p:grpSpPr>
                  <a:xfrm>
                    <a:off x="1568601" y="2147515"/>
                    <a:ext cx="2245113" cy="1614162"/>
                    <a:chOff x="1568601" y="2147515"/>
                    <a:chExt cx="2245113" cy="1614162"/>
                  </a:xfrm>
                </p:grpSpPr>
                <p:sp>
                  <p:nvSpPr>
                    <p:cNvPr id="145" name="Round Same Side Corner Rectangle 144">
                      <a:extLst>
                        <a:ext uri="{FF2B5EF4-FFF2-40B4-BE49-F238E27FC236}">
                          <a16:creationId xmlns:a16="http://schemas.microsoft.com/office/drawing/2014/main" id="{ADF8D413-1FE8-2E44-95EB-88F12EDD12D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568603" y="2147516"/>
                      <a:ext cx="2245111" cy="1614161"/>
                    </a:xfrm>
                    <a:prstGeom prst="round2SameRect">
                      <a:avLst>
                        <a:gd name="adj1" fmla="val 10680"/>
                        <a:gd name="adj2" fmla="val 0"/>
                      </a:avLst>
                    </a:prstGeom>
                    <a:solidFill>
                      <a:srgbClr val="FFFFFF">
                        <a:lumMod val="5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5073"/>
                        </a:solidFill>
                        <a:effectLst/>
                        <a:uLnTx/>
                        <a:uFillTx/>
                        <a:latin typeface="CiscoSansTT ExtraLight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146" name="Freeform 145">
                      <a:extLst>
                        <a:ext uri="{FF2B5EF4-FFF2-40B4-BE49-F238E27FC236}">
                          <a16:creationId xmlns:a16="http://schemas.microsoft.com/office/drawing/2014/main" id="{317AF1FD-6037-3247-95DE-3D0031EB7AE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568601" y="2147515"/>
                      <a:ext cx="2245110" cy="806914"/>
                    </a:xfrm>
                    <a:custGeom>
                      <a:avLst/>
                      <a:gdLst>
                        <a:gd name="connsiteX0" fmla="*/ 2245111 w 2245111"/>
                        <a:gd name="connsiteY0" fmla="*/ 806914 h 806914"/>
                        <a:gd name="connsiteX1" fmla="*/ 0 w 2245111"/>
                        <a:gd name="connsiteY1" fmla="*/ 806914 h 806914"/>
                        <a:gd name="connsiteX2" fmla="*/ 0 w 2245111"/>
                        <a:gd name="connsiteY2" fmla="*/ 800095 h 806914"/>
                        <a:gd name="connsiteX3" fmla="*/ 1122555 w 2245111"/>
                        <a:gd name="connsiteY3" fmla="*/ 0 h 806914"/>
                        <a:gd name="connsiteX4" fmla="*/ 2245111 w 2245111"/>
                        <a:gd name="connsiteY4" fmla="*/ 800095 h 806914"/>
                        <a:gd name="connsiteX5" fmla="*/ 2245111 w 2245111"/>
                        <a:gd name="connsiteY5" fmla="*/ 806914 h 80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45111" h="806914">
                          <a:moveTo>
                            <a:pt x="2245111" y="806914"/>
                          </a:moveTo>
                          <a:lnTo>
                            <a:pt x="0" y="806914"/>
                          </a:lnTo>
                          <a:lnTo>
                            <a:pt x="0" y="800095"/>
                          </a:lnTo>
                          <a:lnTo>
                            <a:pt x="1122555" y="0"/>
                          </a:lnTo>
                          <a:lnTo>
                            <a:pt x="2245111" y="800095"/>
                          </a:lnTo>
                          <a:lnTo>
                            <a:pt x="2245111" y="806914"/>
                          </a:lnTo>
                          <a:close/>
                        </a:path>
                      </a:pathLst>
                    </a:custGeom>
                    <a:solidFill>
                      <a:srgbClr val="676767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5073"/>
                        </a:solidFill>
                        <a:effectLst/>
                        <a:uLnTx/>
                        <a:uFillTx/>
                        <a:latin typeface="CiscoSansTT ExtraLight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147" name="Freeform 146">
                      <a:extLst>
                        <a:ext uri="{FF2B5EF4-FFF2-40B4-BE49-F238E27FC236}">
                          <a16:creationId xmlns:a16="http://schemas.microsoft.com/office/drawing/2014/main" id="{1789430E-E92E-6749-AA15-8FA532FF600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624396" y="2954430"/>
                      <a:ext cx="2133523" cy="807247"/>
                    </a:xfrm>
                    <a:custGeom>
                      <a:avLst/>
                      <a:gdLst>
                        <a:gd name="connsiteX0" fmla="*/ 1066761 w 2133523"/>
                        <a:gd name="connsiteY0" fmla="*/ 807247 h 807247"/>
                        <a:gd name="connsiteX1" fmla="*/ 0 w 2133523"/>
                        <a:gd name="connsiteY1" fmla="*/ 46919 h 807247"/>
                        <a:gd name="connsiteX2" fmla="*/ 49495 w 2133523"/>
                        <a:gd name="connsiteY2" fmla="*/ 13547 h 807247"/>
                        <a:gd name="connsiteX3" fmla="*/ 116598 w 2133523"/>
                        <a:gd name="connsiteY3" fmla="*/ 0 h 807247"/>
                        <a:gd name="connsiteX4" fmla="*/ 2016925 w 2133523"/>
                        <a:gd name="connsiteY4" fmla="*/ 0 h 807247"/>
                        <a:gd name="connsiteX5" fmla="*/ 2084028 w 2133523"/>
                        <a:gd name="connsiteY5" fmla="*/ 13547 h 807247"/>
                        <a:gd name="connsiteX6" fmla="*/ 2133523 w 2133523"/>
                        <a:gd name="connsiteY6" fmla="*/ 46919 h 807247"/>
                        <a:gd name="connsiteX7" fmla="*/ 1066761 w 2133523"/>
                        <a:gd name="connsiteY7" fmla="*/ 807247 h 807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33523" h="807247">
                          <a:moveTo>
                            <a:pt x="1066761" y="807247"/>
                          </a:moveTo>
                          <a:lnTo>
                            <a:pt x="0" y="46919"/>
                          </a:lnTo>
                          <a:lnTo>
                            <a:pt x="49495" y="13547"/>
                          </a:lnTo>
                          <a:cubicBezTo>
                            <a:pt x="70120" y="4824"/>
                            <a:pt x="92796" y="0"/>
                            <a:pt x="116598" y="0"/>
                          </a:cubicBezTo>
                          <a:lnTo>
                            <a:pt x="2016925" y="0"/>
                          </a:lnTo>
                          <a:cubicBezTo>
                            <a:pt x="2040727" y="0"/>
                            <a:pt x="2063403" y="4824"/>
                            <a:pt x="2084028" y="13547"/>
                          </a:cubicBezTo>
                          <a:lnTo>
                            <a:pt x="2133523" y="46919"/>
                          </a:lnTo>
                          <a:lnTo>
                            <a:pt x="1066761" y="80724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lumMod val="8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5073"/>
                        </a:solidFill>
                        <a:effectLst/>
                        <a:uLnTx/>
                        <a:uFillTx/>
                        <a:latin typeface="CiscoSansTT ExtraLight"/>
                        <a:ea typeface=""/>
                        <a:cs typeface=""/>
                      </a:endParaRPr>
                    </a:p>
                  </p:txBody>
                </p:sp>
              </p:grp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7710169" y="2511051"/>
              <a:ext cx="659859" cy="993908"/>
              <a:chOff x="7462860" y="2931273"/>
              <a:chExt cx="659859" cy="993908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48B4535-F05C-A840-A259-F4EEA75BA488}"/>
                  </a:ext>
                </a:extLst>
              </p:cNvPr>
              <p:cNvSpPr/>
              <p:nvPr/>
            </p:nvSpPr>
            <p:spPr>
              <a:xfrm>
                <a:off x="7462860" y="3573171"/>
                <a:ext cx="659859" cy="3520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lnSpc>
                    <a:spcPts val="1200"/>
                  </a:lnSpc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Web Security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3449C074-735A-0B49-9D12-9B64B41D6F5B}"/>
                  </a:ext>
                </a:extLst>
              </p:cNvPr>
              <p:cNvGrpSpPr/>
              <p:nvPr/>
            </p:nvGrpSpPr>
            <p:grpSpPr>
              <a:xfrm>
                <a:off x="7533577" y="2931273"/>
                <a:ext cx="458178" cy="458178"/>
                <a:chOff x="3834489" y="3939498"/>
                <a:chExt cx="548640" cy="54864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4A072663-2E73-904C-9747-9E4A3ADF963A}"/>
                    </a:ext>
                  </a:extLst>
                </p:cNvPr>
                <p:cNvGrpSpPr/>
                <p:nvPr/>
              </p:nvGrpSpPr>
              <p:grpSpPr>
                <a:xfrm>
                  <a:off x="3834489" y="3939498"/>
                  <a:ext cx="548640" cy="548640"/>
                  <a:chOff x="3834489" y="3883131"/>
                  <a:chExt cx="548640" cy="548640"/>
                </a:xfrm>
              </p:grpSpPr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2F740DBF-6B42-F245-B8B8-E78C2C98C4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34489" y="3883131"/>
                    <a:ext cx="548640" cy="548640"/>
                  </a:xfrm>
                  <a:prstGeom prst="ellipse">
                    <a:avLst/>
                  </a:prstGeom>
                  <a:solidFill>
                    <a:srgbClr val="CDEBF9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073"/>
                      </a:solidFill>
                      <a:effectLst/>
                      <a:uLnTx/>
                      <a:uFillTx/>
                      <a:latin typeface="CiscoSansTT ExtraLight"/>
                      <a:ea typeface=""/>
                      <a:cs typeface=""/>
                    </a:endParaRPr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03D6E267-7136-AD44-B77A-137A33DCD9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16377" y="3977805"/>
                    <a:ext cx="384864" cy="385157"/>
                  </a:xfrm>
                  <a:custGeom>
                    <a:avLst/>
                    <a:gdLst>
                      <a:gd name="T0" fmla="*/ 10703 w 11588"/>
                      <a:gd name="T1" fmla="*/ 1311 h 11596"/>
                      <a:gd name="T2" fmla="*/ 9966 w 11588"/>
                      <a:gd name="T3" fmla="*/ 575 h 11596"/>
                      <a:gd name="T4" fmla="*/ 9244 w 11588"/>
                      <a:gd name="T5" fmla="*/ 1178 h 11596"/>
                      <a:gd name="T6" fmla="*/ 6625 w 11588"/>
                      <a:gd name="T7" fmla="*/ 704 h 11596"/>
                      <a:gd name="T8" fmla="*/ 5892 w 11588"/>
                      <a:gd name="T9" fmla="*/ 0 h 11596"/>
                      <a:gd name="T10" fmla="*/ 5161 w 11588"/>
                      <a:gd name="T11" fmla="*/ 683 h 11596"/>
                      <a:gd name="T12" fmla="*/ 2349 w 11588"/>
                      <a:gd name="T13" fmla="*/ 1184 h 11596"/>
                      <a:gd name="T14" fmla="*/ 1626 w 11588"/>
                      <a:gd name="T15" fmla="*/ 575 h 11596"/>
                      <a:gd name="T16" fmla="*/ 890 w 11588"/>
                      <a:gd name="T17" fmla="*/ 1311 h 11596"/>
                      <a:gd name="T18" fmla="*/ 5770 w 11588"/>
                      <a:gd name="T19" fmla="*/ 11595 h 11596"/>
                      <a:gd name="T20" fmla="*/ 5794 w 11588"/>
                      <a:gd name="T21" fmla="*/ 11590 h 11596"/>
                      <a:gd name="T22" fmla="*/ 5818 w 11588"/>
                      <a:gd name="T23" fmla="*/ 11595 h 11596"/>
                      <a:gd name="T24" fmla="*/ 10703 w 11588"/>
                      <a:gd name="T25" fmla="*/ 1311 h 11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588" h="11596">
                        <a:moveTo>
                          <a:pt x="10703" y="1311"/>
                        </a:moveTo>
                        <a:cubicBezTo>
                          <a:pt x="10703" y="903"/>
                          <a:pt x="10372" y="575"/>
                          <a:pt x="9966" y="575"/>
                        </a:cubicBezTo>
                        <a:cubicBezTo>
                          <a:pt x="9604" y="575"/>
                          <a:pt x="9304" y="837"/>
                          <a:pt x="9244" y="1178"/>
                        </a:cubicBezTo>
                        <a:cubicBezTo>
                          <a:pt x="8412" y="1027"/>
                          <a:pt x="7096" y="786"/>
                          <a:pt x="6625" y="704"/>
                        </a:cubicBezTo>
                        <a:cubicBezTo>
                          <a:pt x="6609" y="312"/>
                          <a:pt x="6288" y="0"/>
                          <a:pt x="5892" y="0"/>
                        </a:cubicBezTo>
                        <a:cubicBezTo>
                          <a:pt x="5503" y="0"/>
                          <a:pt x="5188" y="302"/>
                          <a:pt x="5161" y="683"/>
                        </a:cubicBezTo>
                        <a:lnTo>
                          <a:pt x="2349" y="1184"/>
                        </a:lnTo>
                        <a:cubicBezTo>
                          <a:pt x="2288" y="839"/>
                          <a:pt x="1989" y="575"/>
                          <a:pt x="1626" y="575"/>
                        </a:cubicBezTo>
                        <a:cubicBezTo>
                          <a:pt x="1219" y="575"/>
                          <a:pt x="890" y="906"/>
                          <a:pt x="890" y="1311"/>
                        </a:cubicBezTo>
                        <a:cubicBezTo>
                          <a:pt x="0" y="9582"/>
                          <a:pt x="5153" y="11595"/>
                          <a:pt x="5770" y="11595"/>
                        </a:cubicBezTo>
                        <a:cubicBezTo>
                          <a:pt x="5778" y="11595"/>
                          <a:pt x="5786" y="11592"/>
                          <a:pt x="5794" y="11590"/>
                        </a:cubicBezTo>
                        <a:cubicBezTo>
                          <a:pt x="5802" y="11590"/>
                          <a:pt x="5810" y="11595"/>
                          <a:pt x="5818" y="11595"/>
                        </a:cubicBezTo>
                        <a:cubicBezTo>
                          <a:pt x="6434" y="11595"/>
                          <a:pt x="11587" y="9582"/>
                          <a:pt x="10703" y="1311"/>
                        </a:cubicBezTo>
                      </a:path>
                    </a:pathLst>
                  </a:custGeom>
                  <a:solidFill>
                    <a:srgbClr val="00BCEB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ExtraLight"/>
                    </a:endParaRPr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A7EDE374-5254-1A4C-BC29-5DF9AB12EC3C}"/>
                    </a:ext>
                  </a:extLst>
                </p:cNvPr>
                <p:cNvGrpSpPr/>
                <p:nvPr/>
              </p:nvGrpSpPr>
              <p:grpSpPr>
                <a:xfrm>
                  <a:off x="3975723" y="4163137"/>
                  <a:ext cx="266151" cy="100106"/>
                  <a:chOff x="3976755" y="4100419"/>
                  <a:chExt cx="301489" cy="113397"/>
                </a:xfrm>
                <a:solidFill>
                  <a:srgbClr val="005073"/>
                </a:solidFill>
              </p:grpSpPr>
              <p:sp>
                <p:nvSpPr>
                  <p:cNvPr id="151" name="Freeform 1">
                    <a:extLst>
                      <a:ext uri="{FF2B5EF4-FFF2-40B4-BE49-F238E27FC236}">
                        <a16:creationId xmlns:a16="http://schemas.microsoft.com/office/drawing/2014/main" id="{AC1D91C3-4FA9-B449-9E94-8CFC1CE07D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6755" y="4100419"/>
                    <a:ext cx="91889" cy="113397"/>
                  </a:xfrm>
                  <a:custGeom>
                    <a:avLst/>
                    <a:gdLst>
                      <a:gd name="T0" fmla="*/ 10223 w 11418"/>
                      <a:gd name="T1" fmla="*/ 136 h 14088"/>
                      <a:gd name="T2" fmla="*/ 8674 w 11418"/>
                      <a:gd name="T3" fmla="*/ 1191 h 14088"/>
                      <a:gd name="T4" fmla="*/ 7847 w 11418"/>
                      <a:gd name="T5" fmla="*/ 5554 h 14088"/>
                      <a:gd name="T6" fmla="*/ 7017 w 11418"/>
                      <a:gd name="T7" fmla="*/ 1191 h 14088"/>
                      <a:gd name="T8" fmla="*/ 5708 w 11418"/>
                      <a:gd name="T9" fmla="*/ 113 h 14088"/>
                      <a:gd name="T10" fmla="*/ 4399 w 11418"/>
                      <a:gd name="T11" fmla="*/ 1191 h 14088"/>
                      <a:gd name="T12" fmla="*/ 3570 w 11418"/>
                      <a:gd name="T13" fmla="*/ 5557 h 14088"/>
                      <a:gd name="T14" fmla="*/ 2740 w 11418"/>
                      <a:gd name="T15" fmla="*/ 1191 h 14088"/>
                      <a:gd name="T16" fmla="*/ 1191 w 11418"/>
                      <a:gd name="T17" fmla="*/ 136 h 14088"/>
                      <a:gd name="T18" fmla="*/ 135 w 11418"/>
                      <a:gd name="T19" fmla="*/ 1685 h 14088"/>
                      <a:gd name="T20" fmla="*/ 2263 w 11418"/>
                      <a:gd name="T21" fmla="*/ 12896 h 14088"/>
                      <a:gd name="T22" fmla="*/ 3812 w 11418"/>
                      <a:gd name="T23" fmla="*/ 13951 h 14088"/>
                      <a:gd name="T24" fmla="*/ 4856 w 11418"/>
                      <a:gd name="T25" fmla="*/ 12941 h 14088"/>
                      <a:gd name="T26" fmla="*/ 5705 w 11418"/>
                      <a:gd name="T27" fmla="*/ 8508 h 14088"/>
                      <a:gd name="T28" fmla="*/ 6554 w 11418"/>
                      <a:gd name="T29" fmla="*/ 12938 h 14088"/>
                      <a:gd name="T30" fmla="*/ 7598 w 11418"/>
                      <a:gd name="T31" fmla="*/ 13948 h 14088"/>
                      <a:gd name="T32" fmla="*/ 9148 w 11418"/>
                      <a:gd name="T33" fmla="*/ 12893 h 14088"/>
                      <a:gd name="T34" fmla="*/ 11276 w 11418"/>
                      <a:gd name="T35" fmla="*/ 1682 h 14088"/>
                      <a:gd name="T36" fmla="*/ 10223 w 11418"/>
                      <a:gd name="T37" fmla="*/ 136 h 140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418" h="14088">
                        <a:moveTo>
                          <a:pt x="10223" y="136"/>
                        </a:moveTo>
                        <a:cubicBezTo>
                          <a:pt x="9506" y="0"/>
                          <a:pt x="8809" y="474"/>
                          <a:pt x="8674" y="1191"/>
                        </a:cubicBezTo>
                        <a:lnTo>
                          <a:pt x="7847" y="5554"/>
                        </a:lnTo>
                        <a:lnTo>
                          <a:pt x="7017" y="1191"/>
                        </a:lnTo>
                        <a:cubicBezTo>
                          <a:pt x="6904" y="593"/>
                          <a:pt x="6414" y="113"/>
                          <a:pt x="5708" y="113"/>
                        </a:cubicBezTo>
                        <a:cubicBezTo>
                          <a:pt x="5003" y="113"/>
                          <a:pt x="4495" y="686"/>
                          <a:pt x="4399" y="1191"/>
                        </a:cubicBezTo>
                        <a:lnTo>
                          <a:pt x="3570" y="5557"/>
                        </a:lnTo>
                        <a:lnTo>
                          <a:pt x="2740" y="1191"/>
                        </a:lnTo>
                        <a:cubicBezTo>
                          <a:pt x="2604" y="474"/>
                          <a:pt x="1907" y="0"/>
                          <a:pt x="1191" y="136"/>
                        </a:cubicBezTo>
                        <a:cubicBezTo>
                          <a:pt x="474" y="271"/>
                          <a:pt x="0" y="968"/>
                          <a:pt x="135" y="1685"/>
                        </a:cubicBezTo>
                        <a:lnTo>
                          <a:pt x="2263" y="12896"/>
                        </a:lnTo>
                        <a:cubicBezTo>
                          <a:pt x="2398" y="13613"/>
                          <a:pt x="3095" y="14087"/>
                          <a:pt x="3812" y="13951"/>
                        </a:cubicBezTo>
                        <a:cubicBezTo>
                          <a:pt x="4346" y="13850"/>
                          <a:pt x="4744" y="13440"/>
                          <a:pt x="4856" y="12941"/>
                        </a:cubicBezTo>
                        <a:cubicBezTo>
                          <a:pt x="4862" y="12933"/>
                          <a:pt x="5705" y="8508"/>
                          <a:pt x="5705" y="8508"/>
                        </a:cubicBezTo>
                        <a:cubicBezTo>
                          <a:pt x="5705" y="8508"/>
                          <a:pt x="6546" y="12930"/>
                          <a:pt x="6554" y="12938"/>
                        </a:cubicBezTo>
                        <a:cubicBezTo>
                          <a:pt x="6667" y="13438"/>
                          <a:pt x="7068" y="13850"/>
                          <a:pt x="7598" y="13948"/>
                        </a:cubicBezTo>
                        <a:cubicBezTo>
                          <a:pt x="8315" y="14084"/>
                          <a:pt x="9012" y="13610"/>
                          <a:pt x="9148" y="12893"/>
                        </a:cubicBezTo>
                        <a:lnTo>
                          <a:pt x="11276" y="1682"/>
                        </a:lnTo>
                        <a:cubicBezTo>
                          <a:pt x="11417" y="971"/>
                          <a:pt x="10940" y="271"/>
                          <a:pt x="10223" y="136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2" name="Freeform 1">
                    <a:extLst>
                      <a:ext uri="{FF2B5EF4-FFF2-40B4-BE49-F238E27FC236}">
                        <a16:creationId xmlns:a16="http://schemas.microsoft.com/office/drawing/2014/main" id="{78E38228-9CEC-E54B-B663-562B80810B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1556" y="4100419"/>
                    <a:ext cx="91889" cy="113397"/>
                  </a:xfrm>
                  <a:custGeom>
                    <a:avLst/>
                    <a:gdLst>
                      <a:gd name="T0" fmla="*/ 10223 w 11418"/>
                      <a:gd name="T1" fmla="*/ 136 h 14088"/>
                      <a:gd name="T2" fmla="*/ 8674 w 11418"/>
                      <a:gd name="T3" fmla="*/ 1191 h 14088"/>
                      <a:gd name="T4" fmla="*/ 7847 w 11418"/>
                      <a:gd name="T5" fmla="*/ 5554 h 14088"/>
                      <a:gd name="T6" fmla="*/ 7017 w 11418"/>
                      <a:gd name="T7" fmla="*/ 1191 h 14088"/>
                      <a:gd name="T8" fmla="*/ 5708 w 11418"/>
                      <a:gd name="T9" fmla="*/ 113 h 14088"/>
                      <a:gd name="T10" fmla="*/ 4399 w 11418"/>
                      <a:gd name="T11" fmla="*/ 1191 h 14088"/>
                      <a:gd name="T12" fmla="*/ 3570 w 11418"/>
                      <a:gd name="T13" fmla="*/ 5557 h 14088"/>
                      <a:gd name="T14" fmla="*/ 2740 w 11418"/>
                      <a:gd name="T15" fmla="*/ 1191 h 14088"/>
                      <a:gd name="T16" fmla="*/ 1191 w 11418"/>
                      <a:gd name="T17" fmla="*/ 136 h 14088"/>
                      <a:gd name="T18" fmla="*/ 135 w 11418"/>
                      <a:gd name="T19" fmla="*/ 1685 h 14088"/>
                      <a:gd name="T20" fmla="*/ 2263 w 11418"/>
                      <a:gd name="T21" fmla="*/ 12896 h 14088"/>
                      <a:gd name="T22" fmla="*/ 3812 w 11418"/>
                      <a:gd name="T23" fmla="*/ 13951 h 14088"/>
                      <a:gd name="T24" fmla="*/ 4856 w 11418"/>
                      <a:gd name="T25" fmla="*/ 12941 h 14088"/>
                      <a:gd name="T26" fmla="*/ 5705 w 11418"/>
                      <a:gd name="T27" fmla="*/ 8508 h 14088"/>
                      <a:gd name="T28" fmla="*/ 6554 w 11418"/>
                      <a:gd name="T29" fmla="*/ 12938 h 14088"/>
                      <a:gd name="T30" fmla="*/ 7598 w 11418"/>
                      <a:gd name="T31" fmla="*/ 13948 h 14088"/>
                      <a:gd name="T32" fmla="*/ 9148 w 11418"/>
                      <a:gd name="T33" fmla="*/ 12893 h 14088"/>
                      <a:gd name="T34" fmla="*/ 11276 w 11418"/>
                      <a:gd name="T35" fmla="*/ 1682 h 14088"/>
                      <a:gd name="T36" fmla="*/ 10223 w 11418"/>
                      <a:gd name="T37" fmla="*/ 136 h 140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418" h="14088">
                        <a:moveTo>
                          <a:pt x="10223" y="136"/>
                        </a:moveTo>
                        <a:cubicBezTo>
                          <a:pt x="9506" y="0"/>
                          <a:pt x="8809" y="474"/>
                          <a:pt x="8674" y="1191"/>
                        </a:cubicBezTo>
                        <a:lnTo>
                          <a:pt x="7847" y="5554"/>
                        </a:lnTo>
                        <a:lnTo>
                          <a:pt x="7017" y="1191"/>
                        </a:lnTo>
                        <a:cubicBezTo>
                          <a:pt x="6904" y="593"/>
                          <a:pt x="6414" y="113"/>
                          <a:pt x="5708" y="113"/>
                        </a:cubicBezTo>
                        <a:cubicBezTo>
                          <a:pt x="5003" y="113"/>
                          <a:pt x="4495" y="686"/>
                          <a:pt x="4399" y="1191"/>
                        </a:cubicBezTo>
                        <a:lnTo>
                          <a:pt x="3570" y="5557"/>
                        </a:lnTo>
                        <a:lnTo>
                          <a:pt x="2740" y="1191"/>
                        </a:lnTo>
                        <a:cubicBezTo>
                          <a:pt x="2604" y="474"/>
                          <a:pt x="1907" y="0"/>
                          <a:pt x="1191" y="136"/>
                        </a:cubicBezTo>
                        <a:cubicBezTo>
                          <a:pt x="474" y="271"/>
                          <a:pt x="0" y="968"/>
                          <a:pt x="135" y="1685"/>
                        </a:cubicBezTo>
                        <a:lnTo>
                          <a:pt x="2263" y="12896"/>
                        </a:lnTo>
                        <a:cubicBezTo>
                          <a:pt x="2398" y="13613"/>
                          <a:pt x="3095" y="14087"/>
                          <a:pt x="3812" y="13951"/>
                        </a:cubicBezTo>
                        <a:cubicBezTo>
                          <a:pt x="4346" y="13850"/>
                          <a:pt x="4744" y="13440"/>
                          <a:pt x="4856" y="12941"/>
                        </a:cubicBezTo>
                        <a:cubicBezTo>
                          <a:pt x="4862" y="12933"/>
                          <a:pt x="5705" y="8508"/>
                          <a:pt x="5705" y="8508"/>
                        </a:cubicBezTo>
                        <a:cubicBezTo>
                          <a:pt x="5705" y="8508"/>
                          <a:pt x="6546" y="12930"/>
                          <a:pt x="6554" y="12938"/>
                        </a:cubicBezTo>
                        <a:cubicBezTo>
                          <a:pt x="6667" y="13438"/>
                          <a:pt x="7068" y="13850"/>
                          <a:pt x="7598" y="13948"/>
                        </a:cubicBezTo>
                        <a:cubicBezTo>
                          <a:pt x="8315" y="14084"/>
                          <a:pt x="9012" y="13610"/>
                          <a:pt x="9148" y="12893"/>
                        </a:cubicBezTo>
                        <a:lnTo>
                          <a:pt x="11276" y="1682"/>
                        </a:lnTo>
                        <a:cubicBezTo>
                          <a:pt x="11417" y="971"/>
                          <a:pt x="10940" y="271"/>
                          <a:pt x="10223" y="136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3" name="Freeform 1">
                    <a:extLst>
                      <a:ext uri="{FF2B5EF4-FFF2-40B4-BE49-F238E27FC236}">
                        <a16:creationId xmlns:a16="http://schemas.microsoft.com/office/drawing/2014/main" id="{8EE150CB-A440-7247-B765-1B648A30A4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86355" y="4100419"/>
                    <a:ext cx="91889" cy="113397"/>
                  </a:xfrm>
                  <a:custGeom>
                    <a:avLst/>
                    <a:gdLst>
                      <a:gd name="T0" fmla="*/ 10223 w 11418"/>
                      <a:gd name="T1" fmla="*/ 136 h 14088"/>
                      <a:gd name="T2" fmla="*/ 8674 w 11418"/>
                      <a:gd name="T3" fmla="*/ 1191 h 14088"/>
                      <a:gd name="T4" fmla="*/ 7847 w 11418"/>
                      <a:gd name="T5" fmla="*/ 5554 h 14088"/>
                      <a:gd name="T6" fmla="*/ 7017 w 11418"/>
                      <a:gd name="T7" fmla="*/ 1191 h 14088"/>
                      <a:gd name="T8" fmla="*/ 5708 w 11418"/>
                      <a:gd name="T9" fmla="*/ 113 h 14088"/>
                      <a:gd name="T10" fmla="*/ 4399 w 11418"/>
                      <a:gd name="T11" fmla="*/ 1191 h 14088"/>
                      <a:gd name="T12" fmla="*/ 3570 w 11418"/>
                      <a:gd name="T13" fmla="*/ 5557 h 14088"/>
                      <a:gd name="T14" fmla="*/ 2740 w 11418"/>
                      <a:gd name="T15" fmla="*/ 1191 h 14088"/>
                      <a:gd name="T16" fmla="*/ 1191 w 11418"/>
                      <a:gd name="T17" fmla="*/ 136 h 14088"/>
                      <a:gd name="T18" fmla="*/ 135 w 11418"/>
                      <a:gd name="T19" fmla="*/ 1685 h 14088"/>
                      <a:gd name="T20" fmla="*/ 2263 w 11418"/>
                      <a:gd name="T21" fmla="*/ 12896 h 14088"/>
                      <a:gd name="T22" fmla="*/ 3812 w 11418"/>
                      <a:gd name="T23" fmla="*/ 13951 h 14088"/>
                      <a:gd name="T24" fmla="*/ 4856 w 11418"/>
                      <a:gd name="T25" fmla="*/ 12941 h 14088"/>
                      <a:gd name="T26" fmla="*/ 5705 w 11418"/>
                      <a:gd name="T27" fmla="*/ 8508 h 14088"/>
                      <a:gd name="T28" fmla="*/ 6554 w 11418"/>
                      <a:gd name="T29" fmla="*/ 12938 h 14088"/>
                      <a:gd name="T30" fmla="*/ 7598 w 11418"/>
                      <a:gd name="T31" fmla="*/ 13948 h 14088"/>
                      <a:gd name="T32" fmla="*/ 9148 w 11418"/>
                      <a:gd name="T33" fmla="*/ 12893 h 14088"/>
                      <a:gd name="T34" fmla="*/ 11276 w 11418"/>
                      <a:gd name="T35" fmla="*/ 1682 h 14088"/>
                      <a:gd name="T36" fmla="*/ 10223 w 11418"/>
                      <a:gd name="T37" fmla="*/ 136 h 140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418" h="14088">
                        <a:moveTo>
                          <a:pt x="10223" y="136"/>
                        </a:moveTo>
                        <a:cubicBezTo>
                          <a:pt x="9506" y="0"/>
                          <a:pt x="8809" y="474"/>
                          <a:pt x="8674" y="1191"/>
                        </a:cubicBezTo>
                        <a:lnTo>
                          <a:pt x="7847" y="5554"/>
                        </a:lnTo>
                        <a:lnTo>
                          <a:pt x="7017" y="1191"/>
                        </a:lnTo>
                        <a:cubicBezTo>
                          <a:pt x="6904" y="593"/>
                          <a:pt x="6414" y="113"/>
                          <a:pt x="5708" y="113"/>
                        </a:cubicBezTo>
                        <a:cubicBezTo>
                          <a:pt x="5003" y="113"/>
                          <a:pt x="4495" y="686"/>
                          <a:pt x="4399" y="1191"/>
                        </a:cubicBezTo>
                        <a:lnTo>
                          <a:pt x="3570" y="5557"/>
                        </a:lnTo>
                        <a:lnTo>
                          <a:pt x="2740" y="1191"/>
                        </a:lnTo>
                        <a:cubicBezTo>
                          <a:pt x="2604" y="474"/>
                          <a:pt x="1907" y="0"/>
                          <a:pt x="1191" y="136"/>
                        </a:cubicBezTo>
                        <a:cubicBezTo>
                          <a:pt x="474" y="271"/>
                          <a:pt x="0" y="968"/>
                          <a:pt x="135" y="1685"/>
                        </a:cubicBezTo>
                        <a:lnTo>
                          <a:pt x="2263" y="12896"/>
                        </a:lnTo>
                        <a:cubicBezTo>
                          <a:pt x="2398" y="13613"/>
                          <a:pt x="3095" y="14087"/>
                          <a:pt x="3812" y="13951"/>
                        </a:cubicBezTo>
                        <a:cubicBezTo>
                          <a:pt x="4346" y="13850"/>
                          <a:pt x="4744" y="13440"/>
                          <a:pt x="4856" y="12941"/>
                        </a:cubicBezTo>
                        <a:cubicBezTo>
                          <a:pt x="4862" y="12933"/>
                          <a:pt x="5705" y="8508"/>
                          <a:pt x="5705" y="8508"/>
                        </a:cubicBezTo>
                        <a:cubicBezTo>
                          <a:pt x="5705" y="8508"/>
                          <a:pt x="6546" y="12930"/>
                          <a:pt x="6554" y="12938"/>
                        </a:cubicBezTo>
                        <a:cubicBezTo>
                          <a:pt x="6667" y="13438"/>
                          <a:pt x="7068" y="13850"/>
                          <a:pt x="7598" y="13948"/>
                        </a:cubicBezTo>
                        <a:cubicBezTo>
                          <a:pt x="8315" y="14084"/>
                          <a:pt x="9012" y="13610"/>
                          <a:pt x="9148" y="12893"/>
                        </a:cubicBezTo>
                        <a:lnTo>
                          <a:pt x="11276" y="1682"/>
                        </a:lnTo>
                        <a:cubicBezTo>
                          <a:pt x="11417" y="971"/>
                          <a:pt x="10940" y="271"/>
                          <a:pt x="10223" y="136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6" name="Group 15"/>
            <p:cNvGrpSpPr/>
            <p:nvPr/>
          </p:nvGrpSpPr>
          <p:grpSpPr>
            <a:xfrm>
              <a:off x="5007786" y="1480610"/>
              <a:ext cx="758313" cy="861868"/>
              <a:chOff x="5742372" y="960317"/>
              <a:chExt cx="758313" cy="861868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CEEB3C6-3B17-E94C-A5B2-37FA0083B68D}"/>
                  </a:ext>
                </a:extLst>
              </p:cNvPr>
              <p:cNvSpPr/>
              <p:nvPr/>
            </p:nvSpPr>
            <p:spPr>
              <a:xfrm>
                <a:off x="5742372" y="1487575"/>
                <a:ext cx="758313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Next-Gen Firewalls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A5BA892C-110F-3B48-BF89-EC4B6C90DB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71508" y="960317"/>
                <a:ext cx="458178" cy="458178"/>
                <a:chOff x="5888101" y="1285051"/>
                <a:chExt cx="2760599" cy="2760599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0B85276E-6FBB-4948-B7CA-7451B37F5C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88101" y="1285051"/>
                  <a:ext cx="2760599" cy="2760599"/>
                </a:xfrm>
                <a:prstGeom prst="ellipse">
                  <a:avLst/>
                </a:prstGeom>
                <a:solidFill>
                  <a:srgbClr val="CDEBF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58" name="Rounded Rectangle 157">
                  <a:extLst>
                    <a:ext uri="{FF2B5EF4-FFF2-40B4-BE49-F238E27FC236}">
                      <a16:creationId xmlns:a16="http://schemas.microsoft.com/office/drawing/2014/main" id="{CDC95131-8EA1-9747-BEEB-853806C5533E}"/>
                    </a:ext>
                  </a:extLst>
                </p:cNvPr>
                <p:cNvSpPr/>
                <p:nvPr/>
              </p:nvSpPr>
              <p:spPr>
                <a:xfrm rot="16200000">
                  <a:off x="7096547" y="1112592"/>
                  <a:ext cx="343706" cy="2249465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67676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66" name="Rounded Rectangle 165">
                  <a:extLst>
                    <a:ext uri="{FF2B5EF4-FFF2-40B4-BE49-F238E27FC236}">
                      <a16:creationId xmlns:a16="http://schemas.microsoft.com/office/drawing/2014/main" id="{03F2518A-23E0-5940-92C9-FE951BA3B2C0}"/>
                    </a:ext>
                  </a:extLst>
                </p:cNvPr>
                <p:cNvSpPr/>
                <p:nvPr/>
              </p:nvSpPr>
              <p:spPr>
                <a:xfrm rot="16200000">
                  <a:off x="7830593" y="1846638"/>
                  <a:ext cx="343706" cy="781374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67" name="Rounded Rectangle 166">
                  <a:extLst>
                    <a:ext uri="{FF2B5EF4-FFF2-40B4-BE49-F238E27FC236}">
                      <a16:creationId xmlns:a16="http://schemas.microsoft.com/office/drawing/2014/main" id="{F2122E64-553C-194D-9E9E-8EC4E3EB8DA4}"/>
                    </a:ext>
                  </a:extLst>
                </p:cNvPr>
                <p:cNvSpPr/>
                <p:nvPr/>
              </p:nvSpPr>
              <p:spPr>
                <a:xfrm rot="16200000">
                  <a:off x="7096547" y="1968643"/>
                  <a:ext cx="343706" cy="2249465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67676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68" name="Rounded Rectangle 167">
                  <a:extLst>
                    <a:ext uri="{FF2B5EF4-FFF2-40B4-BE49-F238E27FC236}">
                      <a16:creationId xmlns:a16="http://schemas.microsoft.com/office/drawing/2014/main" id="{ED1F8281-816E-7440-A8F3-C61C0F1FCF27}"/>
                    </a:ext>
                  </a:extLst>
                </p:cNvPr>
                <p:cNvSpPr/>
                <p:nvPr/>
              </p:nvSpPr>
              <p:spPr>
                <a:xfrm rot="16200000">
                  <a:off x="7830593" y="2702689"/>
                  <a:ext cx="343706" cy="781374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69" name="Rounded Rectangle 168">
                  <a:extLst>
                    <a:ext uri="{FF2B5EF4-FFF2-40B4-BE49-F238E27FC236}">
                      <a16:creationId xmlns:a16="http://schemas.microsoft.com/office/drawing/2014/main" id="{6B2EC966-73D2-7146-8477-77D51043F44E}"/>
                    </a:ext>
                  </a:extLst>
                </p:cNvPr>
                <p:cNvSpPr/>
                <p:nvPr/>
              </p:nvSpPr>
              <p:spPr>
                <a:xfrm rot="16200000">
                  <a:off x="7096548" y="1540617"/>
                  <a:ext cx="343706" cy="2249465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67676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70" name="Rounded Rectangle 169">
                  <a:extLst>
                    <a:ext uri="{FF2B5EF4-FFF2-40B4-BE49-F238E27FC236}">
                      <a16:creationId xmlns:a16="http://schemas.microsoft.com/office/drawing/2014/main" id="{FBC44A50-DCF9-8948-863C-D8D87F720F80}"/>
                    </a:ext>
                  </a:extLst>
                </p:cNvPr>
                <p:cNvSpPr/>
                <p:nvPr/>
              </p:nvSpPr>
              <p:spPr>
                <a:xfrm rot="16200000">
                  <a:off x="6362502" y="2274663"/>
                  <a:ext cx="343706" cy="781374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61EAF27B-A631-4245-94B4-9E28D7660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6303000" y="1761422"/>
                  <a:ext cx="1936525" cy="1937998"/>
                </a:xfrm>
                <a:custGeom>
                  <a:avLst/>
                  <a:gdLst>
                    <a:gd name="T0" fmla="*/ 10703 w 11588"/>
                    <a:gd name="T1" fmla="*/ 1311 h 11596"/>
                    <a:gd name="T2" fmla="*/ 9966 w 11588"/>
                    <a:gd name="T3" fmla="*/ 575 h 11596"/>
                    <a:gd name="T4" fmla="*/ 9244 w 11588"/>
                    <a:gd name="T5" fmla="*/ 1178 h 11596"/>
                    <a:gd name="T6" fmla="*/ 6625 w 11588"/>
                    <a:gd name="T7" fmla="*/ 704 h 11596"/>
                    <a:gd name="T8" fmla="*/ 5892 w 11588"/>
                    <a:gd name="T9" fmla="*/ 0 h 11596"/>
                    <a:gd name="T10" fmla="*/ 5161 w 11588"/>
                    <a:gd name="T11" fmla="*/ 683 h 11596"/>
                    <a:gd name="T12" fmla="*/ 2349 w 11588"/>
                    <a:gd name="T13" fmla="*/ 1184 h 11596"/>
                    <a:gd name="T14" fmla="*/ 1626 w 11588"/>
                    <a:gd name="T15" fmla="*/ 575 h 11596"/>
                    <a:gd name="T16" fmla="*/ 890 w 11588"/>
                    <a:gd name="T17" fmla="*/ 1311 h 11596"/>
                    <a:gd name="T18" fmla="*/ 5770 w 11588"/>
                    <a:gd name="T19" fmla="*/ 11595 h 11596"/>
                    <a:gd name="T20" fmla="*/ 5794 w 11588"/>
                    <a:gd name="T21" fmla="*/ 11590 h 11596"/>
                    <a:gd name="T22" fmla="*/ 5818 w 11588"/>
                    <a:gd name="T23" fmla="*/ 11595 h 11596"/>
                    <a:gd name="T24" fmla="*/ 10703 w 11588"/>
                    <a:gd name="T25" fmla="*/ 1311 h 1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88" h="11596">
                      <a:moveTo>
                        <a:pt x="10703" y="1311"/>
                      </a:moveTo>
                      <a:cubicBezTo>
                        <a:pt x="10703" y="903"/>
                        <a:pt x="10372" y="575"/>
                        <a:pt x="9966" y="575"/>
                      </a:cubicBezTo>
                      <a:cubicBezTo>
                        <a:pt x="9604" y="575"/>
                        <a:pt x="9304" y="837"/>
                        <a:pt x="9244" y="1178"/>
                      </a:cubicBezTo>
                      <a:cubicBezTo>
                        <a:pt x="8412" y="1027"/>
                        <a:pt x="7096" y="786"/>
                        <a:pt x="6625" y="704"/>
                      </a:cubicBezTo>
                      <a:cubicBezTo>
                        <a:pt x="6609" y="312"/>
                        <a:pt x="6288" y="0"/>
                        <a:pt x="5892" y="0"/>
                      </a:cubicBezTo>
                      <a:cubicBezTo>
                        <a:pt x="5503" y="0"/>
                        <a:pt x="5188" y="302"/>
                        <a:pt x="5161" y="683"/>
                      </a:cubicBezTo>
                      <a:lnTo>
                        <a:pt x="2349" y="1184"/>
                      </a:lnTo>
                      <a:cubicBezTo>
                        <a:pt x="2288" y="839"/>
                        <a:pt x="1989" y="575"/>
                        <a:pt x="1626" y="575"/>
                      </a:cubicBezTo>
                      <a:cubicBezTo>
                        <a:pt x="1219" y="575"/>
                        <a:pt x="890" y="906"/>
                        <a:pt x="890" y="1311"/>
                      </a:cubicBezTo>
                      <a:cubicBezTo>
                        <a:pt x="0" y="9582"/>
                        <a:pt x="5153" y="11595"/>
                        <a:pt x="5770" y="11595"/>
                      </a:cubicBezTo>
                      <a:cubicBezTo>
                        <a:pt x="5778" y="11595"/>
                        <a:pt x="5786" y="11592"/>
                        <a:pt x="5794" y="11590"/>
                      </a:cubicBezTo>
                      <a:cubicBezTo>
                        <a:pt x="5802" y="11590"/>
                        <a:pt x="5810" y="11595"/>
                        <a:pt x="5818" y="11595"/>
                      </a:cubicBezTo>
                      <a:cubicBezTo>
                        <a:pt x="6434" y="11595"/>
                        <a:pt x="11587" y="9582"/>
                        <a:pt x="10703" y="1311"/>
                      </a:cubicBezTo>
                    </a:path>
                  </a:pathLst>
                </a:custGeom>
                <a:solidFill>
                  <a:srgbClr val="00BCEB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>
                    <a:solidFill>
                      <a:srgbClr val="FFFFFF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172" name="Rectangle 697">
                  <a:extLst>
                    <a:ext uri="{FF2B5EF4-FFF2-40B4-BE49-F238E27FC236}">
                      <a16:creationId xmlns:a16="http://schemas.microsoft.com/office/drawing/2014/main" id="{59AB2618-7109-EE42-8FFA-5B176688173A}"/>
                    </a:ext>
                  </a:extLst>
                </p:cNvPr>
                <p:cNvSpPr/>
                <p:nvPr/>
              </p:nvSpPr>
              <p:spPr>
                <a:xfrm>
                  <a:off x="6668368" y="2090289"/>
                  <a:ext cx="1211594" cy="1357293"/>
                </a:xfrm>
                <a:custGeom>
                  <a:avLst/>
                  <a:gdLst>
                    <a:gd name="connsiteX0" fmla="*/ 0 w 1050878"/>
                    <a:gd name="connsiteY0" fmla="*/ 0 h 1095232"/>
                    <a:gd name="connsiteX1" fmla="*/ 1050878 w 1050878"/>
                    <a:gd name="connsiteY1" fmla="*/ 0 h 1095232"/>
                    <a:gd name="connsiteX2" fmla="*/ 1050878 w 1050878"/>
                    <a:gd name="connsiteY2" fmla="*/ 1095232 h 1095232"/>
                    <a:gd name="connsiteX3" fmla="*/ 0 w 1050878"/>
                    <a:gd name="connsiteY3" fmla="*/ 1095232 h 1095232"/>
                    <a:gd name="connsiteX4" fmla="*/ 0 w 1050878"/>
                    <a:gd name="connsiteY4" fmla="*/ 0 h 1095232"/>
                    <a:gd name="connsiteX0" fmla="*/ 85299 w 1050878"/>
                    <a:gd name="connsiteY0" fmla="*/ 177420 h 1095232"/>
                    <a:gd name="connsiteX1" fmla="*/ 1050878 w 1050878"/>
                    <a:gd name="connsiteY1" fmla="*/ 0 h 1095232"/>
                    <a:gd name="connsiteX2" fmla="*/ 1050878 w 1050878"/>
                    <a:gd name="connsiteY2" fmla="*/ 1095232 h 1095232"/>
                    <a:gd name="connsiteX3" fmla="*/ 0 w 1050878"/>
                    <a:gd name="connsiteY3" fmla="*/ 1095232 h 1095232"/>
                    <a:gd name="connsiteX4" fmla="*/ 85299 w 1050878"/>
                    <a:gd name="connsiteY4" fmla="*/ 177420 h 1095232"/>
                    <a:gd name="connsiteX0" fmla="*/ 85299 w 1050878"/>
                    <a:gd name="connsiteY0" fmla="*/ 44355 h 962167"/>
                    <a:gd name="connsiteX1" fmla="*/ 344607 w 1050878"/>
                    <a:gd name="connsiteY1" fmla="*/ 0 h 962167"/>
                    <a:gd name="connsiteX2" fmla="*/ 1050878 w 1050878"/>
                    <a:gd name="connsiteY2" fmla="*/ 962167 h 962167"/>
                    <a:gd name="connsiteX3" fmla="*/ 0 w 1050878"/>
                    <a:gd name="connsiteY3" fmla="*/ 962167 h 962167"/>
                    <a:gd name="connsiteX4" fmla="*/ 85299 w 1050878"/>
                    <a:gd name="connsiteY4" fmla="*/ 44355 h 962167"/>
                    <a:gd name="connsiteX0" fmla="*/ 85299 w 614149"/>
                    <a:gd name="connsiteY0" fmla="*/ 44355 h 962167"/>
                    <a:gd name="connsiteX1" fmla="*/ 344607 w 614149"/>
                    <a:gd name="connsiteY1" fmla="*/ 0 h 962167"/>
                    <a:gd name="connsiteX2" fmla="*/ 614149 w 614149"/>
                    <a:gd name="connsiteY2" fmla="*/ 61415 h 962167"/>
                    <a:gd name="connsiteX3" fmla="*/ 0 w 614149"/>
                    <a:gd name="connsiteY3" fmla="*/ 962167 h 962167"/>
                    <a:gd name="connsiteX4" fmla="*/ 85299 w 614149"/>
                    <a:gd name="connsiteY4" fmla="*/ 44355 h 962167"/>
                    <a:gd name="connsiteX0" fmla="*/ 0 w 528850"/>
                    <a:gd name="connsiteY0" fmla="*/ 44355 h 624385"/>
                    <a:gd name="connsiteX1" fmla="*/ 259308 w 528850"/>
                    <a:gd name="connsiteY1" fmla="*/ 0 h 624385"/>
                    <a:gd name="connsiteX2" fmla="*/ 528850 w 528850"/>
                    <a:gd name="connsiteY2" fmla="*/ 61415 h 624385"/>
                    <a:gd name="connsiteX3" fmla="*/ 269543 w 528850"/>
                    <a:gd name="connsiteY3" fmla="*/ 624385 h 624385"/>
                    <a:gd name="connsiteX4" fmla="*/ 0 w 528850"/>
                    <a:gd name="connsiteY4" fmla="*/ 44355 h 624385"/>
                    <a:gd name="connsiteX0" fmla="*/ 0 w 528850"/>
                    <a:gd name="connsiteY0" fmla="*/ 44355 h 624385"/>
                    <a:gd name="connsiteX1" fmla="*/ 259308 w 528850"/>
                    <a:gd name="connsiteY1" fmla="*/ 0 h 624385"/>
                    <a:gd name="connsiteX2" fmla="*/ 528850 w 528850"/>
                    <a:gd name="connsiteY2" fmla="*/ 61415 h 624385"/>
                    <a:gd name="connsiteX3" fmla="*/ 269543 w 528850"/>
                    <a:gd name="connsiteY3" fmla="*/ 624385 h 624385"/>
                    <a:gd name="connsiteX4" fmla="*/ 0 w 528850"/>
                    <a:gd name="connsiteY4" fmla="*/ 44355 h 624385"/>
                    <a:gd name="connsiteX0" fmla="*/ 0 w 530833"/>
                    <a:gd name="connsiteY0" fmla="*/ 44355 h 624385"/>
                    <a:gd name="connsiteX1" fmla="*/ 259308 w 530833"/>
                    <a:gd name="connsiteY1" fmla="*/ 0 h 624385"/>
                    <a:gd name="connsiteX2" fmla="*/ 528850 w 530833"/>
                    <a:gd name="connsiteY2" fmla="*/ 61415 h 624385"/>
                    <a:gd name="connsiteX3" fmla="*/ 269543 w 530833"/>
                    <a:gd name="connsiteY3" fmla="*/ 624385 h 624385"/>
                    <a:gd name="connsiteX4" fmla="*/ 0 w 530833"/>
                    <a:gd name="connsiteY4" fmla="*/ 44355 h 624385"/>
                    <a:gd name="connsiteX0" fmla="*/ 0 w 530833"/>
                    <a:gd name="connsiteY0" fmla="*/ 44355 h 624385"/>
                    <a:gd name="connsiteX1" fmla="*/ 259308 w 530833"/>
                    <a:gd name="connsiteY1" fmla="*/ 0 h 624385"/>
                    <a:gd name="connsiteX2" fmla="*/ 528850 w 530833"/>
                    <a:gd name="connsiteY2" fmla="*/ 61415 h 624385"/>
                    <a:gd name="connsiteX3" fmla="*/ 269543 w 530833"/>
                    <a:gd name="connsiteY3" fmla="*/ 624385 h 624385"/>
                    <a:gd name="connsiteX4" fmla="*/ 0 w 530833"/>
                    <a:gd name="connsiteY4" fmla="*/ 44355 h 624385"/>
                    <a:gd name="connsiteX0" fmla="*/ 3961 w 534794"/>
                    <a:gd name="connsiteY0" fmla="*/ 44355 h 624385"/>
                    <a:gd name="connsiteX1" fmla="*/ 263269 w 534794"/>
                    <a:gd name="connsiteY1" fmla="*/ 0 h 624385"/>
                    <a:gd name="connsiteX2" fmla="*/ 532811 w 534794"/>
                    <a:gd name="connsiteY2" fmla="*/ 61415 h 624385"/>
                    <a:gd name="connsiteX3" fmla="*/ 273504 w 534794"/>
                    <a:gd name="connsiteY3" fmla="*/ 624385 h 624385"/>
                    <a:gd name="connsiteX4" fmla="*/ 3961 w 534794"/>
                    <a:gd name="connsiteY4" fmla="*/ 44355 h 624385"/>
                    <a:gd name="connsiteX0" fmla="*/ 3961 w 534794"/>
                    <a:gd name="connsiteY0" fmla="*/ 55120 h 635150"/>
                    <a:gd name="connsiteX1" fmla="*/ 261577 w 534794"/>
                    <a:gd name="connsiteY1" fmla="*/ 0 h 635150"/>
                    <a:gd name="connsiteX2" fmla="*/ 532811 w 534794"/>
                    <a:gd name="connsiteY2" fmla="*/ 72180 h 635150"/>
                    <a:gd name="connsiteX3" fmla="*/ 273504 w 534794"/>
                    <a:gd name="connsiteY3" fmla="*/ 635150 h 635150"/>
                    <a:gd name="connsiteX4" fmla="*/ 3961 w 534794"/>
                    <a:gd name="connsiteY4" fmla="*/ 55120 h 63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794" h="635150">
                      <a:moveTo>
                        <a:pt x="3961" y="55120"/>
                      </a:moveTo>
                      <a:lnTo>
                        <a:pt x="261577" y="0"/>
                      </a:lnTo>
                      <a:cubicBezTo>
                        <a:pt x="351424" y="20472"/>
                        <a:pt x="442964" y="51708"/>
                        <a:pt x="532811" y="72180"/>
                      </a:cubicBezTo>
                      <a:cubicBezTo>
                        <a:pt x="545321" y="266661"/>
                        <a:pt x="503242" y="519143"/>
                        <a:pt x="273504" y="635150"/>
                      </a:cubicBezTo>
                      <a:cubicBezTo>
                        <a:pt x="30119" y="557813"/>
                        <a:pt x="-15373" y="248463"/>
                        <a:pt x="3961" y="55120"/>
                      </a:cubicBezTo>
                      <a:close/>
                    </a:path>
                  </a:pathLst>
                </a:cu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012972" y="2544315"/>
              <a:ext cx="747940" cy="879019"/>
              <a:chOff x="6599693" y="945968"/>
              <a:chExt cx="747940" cy="879019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CCF0562-43D6-ED4E-9C7F-4D28B4FEB5E4}"/>
                  </a:ext>
                </a:extLst>
              </p:cNvPr>
              <p:cNvSpPr/>
              <p:nvPr/>
            </p:nvSpPr>
            <p:spPr>
              <a:xfrm>
                <a:off x="6599693" y="1490377"/>
                <a:ext cx="747940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Malware</a:t>
                </a:r>
                <a:b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</a:b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Detection</a:t>
                </a: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AD2A973A-290A-B449-A1AE-8CA7DAB7DF39}"/>
                  </a:ext>
                </a:extLst>
              </p:cNvPr>
              <p:cNvGrpSpPr/>
              <p:nvPr/>
            </p:nvGrpSpPr>
            <p:grpSpPr>
              <a:xfrm>
                <a:off x="6730580" y="945968"/>
                <a:ext cx="458178" cy="458178"/>
                <a:chOff x="2644726" y="2546795"/>
                <a:chExt cx="548640" cy="548640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DC25B7DA-551F-2D47-BA9C-851D2DE958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44726" y="2546795"/>
                  <a:ext cx="548640" cy="548640"/>
                </a:xfrm>
                <a:prstGeom prst="ellipse">
                  <a:avLst/>
                </a:prstGeom>
                <a:solidFill>
                  <a:srgbClr val="CDEBF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3286DA06-2528-2D4F-A41E-DC5CDF60BF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87811" y="2689166"/>
                  <a:ext cx="405217" cy="405863"/>
                </a:xfrm>
                <a:custGeom>
                  <a:avLst/>
                  <a:gdLst>
                    <a:gd name="connsiteX0" fmla="*/ 1110782 w 1688406"/>
                    <a:gd name="connsiteY0" fmla="*/ 0 h 1691096"/>
                    <a:gd name="connsiteX1" fmla="*/ 1688406 w 1688406"/>
                    <a:gd name="connsiteY1" fmla="*/ 577623 h 1691096"/>
                    <a:gd name="connsiteX2" fmla="*/ 1683910 w 1688406"/>
                    <a:gd name="connsiteY2" fmla="*/ 666653 h 1691096"/>
                    <a:gd name="connsiteX3" fmla="*/ 663676 w 1688406"/>
                    <a:gd name="connsiteY3" fmla="*/ 1686887 h 1691096"/>
                    <a:gd name="connsiteX4" fmla="*/ 580314 w 1688406"/>
                    <a:gd name="connsiteY4" fmla="*/ 1691096 h 1691096"/>
                    <a:gd name="connsiteX5" fmla="*/ 0 w 1688406"/>
                    <a:gd name="connsiteY5" fmla="*/ 1110782 h 1691096"/>
                    <a:gd name="connsiteX6" fmla="*/ 14042 w 1688406"/>
                    <a:gd name="connsiteY6" fmla="*/ 1096740 h 1691096"/>
                    <a:gd name="connsiteX7" fmla="*/ 119406 w 1688406"/>
                    <a:gd name="connsiteY7" fmla="*/ 1183673 h 1691096"/>
                    <a:gd name="connsiteX8" fmla="*/ 546811 w 1688406"/>
                    <a:gd name="connsiteY8" fmla="*/ 1314227 h 1691096"/>
                    <a:gd name="connsiteX9" fmla="*/ 1311250 w 1688406"/>
                    <a:gd name="connsiteY9" fmla="*/ 549788 h 1691096"/>
                    <a:gd name="connsiteX10" fmla="*/ 1180696 w 1688406"/>
                    <a:gd name="connsiteY10" fmla="*/ 122383 h 1691096"/>
                    <a:gd name="connsiteX11" fmla="*/ 1093763 w 1688406"/>
                    <a:gd name="connsiteY11" fmla="*/ 17019 h 1691096"/>
                    <a:gd name="connsiteX12" fmla="*/ 1110782 w 1688406"/>
                    <a:gd name="connsiteY12" fmla="*/ 0 h 169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88406" h="1691096">
                      <a:moveTo>
                        <a:pt x="1110782" y="0"/>
                      </a:moveTo>
                      <a:lnTo>
                        <a:pt x="1688406" y="577623"/>
                      </a:lnTo>
                      <a:lnTo>
                        <a:pt x="1683910" y="666653"/>
                      </a:lnTo>
                      <a:cubicBezTo>
                        <a:pt x="1629279" y="1204593"/>
                        <a:pt x="1201616" y="1632256"/>
                        <a:pt x="663676" y="1686887"/>
                      </a:cubicBezTo>
                      <a:lnTo>
                        <a:pt x="580314" y="1691096"/>
                      </a:lnTo>
                      <a:lnTo>
                        <a:pt x="0" y="1110782"/>
                      </a:lnTo>
                      <a:lnTo>
                        <a:pt x="14042" y="1096740"/>
                      </a:lnTo>
                      <a:lnTo>
                        <a:pt x="119406" y="1183673"/>
                      </a:lnTo>
                      <a:cubicBezTo>
                        <a:pt x="241411" y="1266098"/>
                        <a:pt x="388491" y="1314227"/>
                        <a:pt x="546811" y="1314227"/>
                      </a:cubicBezTo>
                      <a:cubicBezTo>
                        <a:pt x="968999" y="1314227"/>
                        <a:pt x="1311250" y="971976"/>
                        <a:pt x="1311250" y="549788"/>
                      </a:cubicBezTo>
                      <a:cubicBezTo>
                        <a:pt x="1311250" y="391468"/>
                        <a:pt x="1263121" y="244388"/>
                        <a:pt x="1180696" y="122383"/>
                      </a:cubicBezTo>
                      <a:lnTo>
                        <a:pt x="1093763" y="17019"/>
                      </a:lnTo>
                      <a:lnTo>
                        <a:pt x="1110782" y="0"/>
                      </a:lnTo>
                      <a:close/>
                    </a:path>
                  </a:pathLst>
                </a:custGeom>
                <a:solidFill>
                  <a:srgbClr val="CDEBF9">
                    <a:lumMod val="9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672BF50D-9169-A944-9EB0-DA3A9D813D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89014" y="2590887"/>
                  <a:ext cx="460063" cy="460457"/>
                </a:xfrm>
                <a:custGeom>
                  <a:avLst/>
                  <a:gdLst>
                    <a:gd name="T0" fmla="*/ 614 w 632"/>
                    <a:gd name="T1" fmla="*/ 299 h 633"/>
                    <a:gd name="T2" fmla="*/ 586 w 632"/>
                    <a:gd name="T3" fmla="*/ 299 h 633"/>
                    <a:gd name="T4" fmla="*/ 334 w 632"/>
                    <a:gd name="T5" fmla="*/ 48 h 633"/>
                    <a:gd name="T6" fmla="*/ 334 w 632"/>
                    <a:gd name="T7" fmla="*/ 18 h 633"/>
                    <a:gd name="T8" fmla="*/ 316 w 632"/>
                    <a:gd name="T9" fmla="*/ 0 h 633"/>
                    <a:gd name="T10" fmla="*/ 298 w 632"/>
                    <a:gd name="T11" fmla="*/ 18 h 633"/>
                    <a:gd name="T12" fmla="*/ 298 w 632"/>
                    <a:gd name="T13" fmla="*/ 48 h 633"/>
                    <a:gd name="T14" fmla="*/ 46 w 632"/>
                    <a:gd name="T15" fmla="*/ 299 h 633"/>
                    <a:gd name="T16" fmla="*/ 18 w 632"/>
                    <a:gd name="T17" fmla="*/ 299 h 633"/>
                    <a:gd name="T18" fmla="*/ 0 w 632"/>
                    <a:gd name="T19" fmla="*/ 317 h 633"/>
                    <a:gd name="T20" fmla="*/ 18 w 632"/>
                    <a:gd name="T21" fmla="*/ 335 h 633"/>
                    <a:gd name="T22" fmla="*/ 46 w 632"/>
                    <a:gd name="T23" fmla="*/ 335 h 633"/>
                    <a:gd name="T24" fmla="*/ 298 w 632"/>
                    <a:gd name="T25" fmla="*/ 587 h 633"/>
                    <a:gd name="T26" fmla="*/ 298 w 632"/>
                    <a:gd name="T27" fmla="*/ 615 h 633"/>
                    <a:gd name="T28" fmla="*/ 316 w 632"/>
                    <a:gd name="T29" fmla="*/ 633 h 633"/>
                    <a:gd name="T30" fmla="*/ 334 w 632"/>
                    <a:gd name="T31" fmla="*/ 615 h 633"/>
                    <a:gd name="T32" fmla="*/ 334 w 632"/>
                    <a:gd name="T33" fmla="*/ 587 h 633"/>
                    <a:gd name="T34" fmla="*/ 586 w 632"/>
                    <a:gd name="T35" fmla="*/ 335 h 633"/>
                    <a:gd name="T36" fmla="*/ 614 w 632"/>
                    <a:gd name="T37" fmla="*/ 335 h 633"/>
                    <a:gd name="T38" fmla="*/ 632 w 632"/>
                    <a:gd name="T39" fmla="*/ 317 h 633"/>
                    <a:gd name="T40" fmla="*/ 614 w 632"/>
                    <a:gd name="T41" fmla="*/ 299 h 633"/>
                    <a:gd name="T42" fmla="*/ 334 w 632"/>
                    <a:gd name="T43" fmla="*/ 559 h 633"/>
                    <a:gd name="T44" fmla="*/ 334 w 632"/>
                    <a:gd name="T45" fmla="*/ 531 h 633"/>
                    <a:gd name="T46" fmla="*/ 316 w 632"/>
                    <a:gd name="T47" fmla="*/ 513 h 633"/>
                    <a:gd name="T48" fmla="*/ 298 w 632"/>
                    <a:gd name="T49" fmla="*/ 531 h 633"/>
                    <a:gd name="T50" fmla="*/ 298 w 632"/>
                    <a:gd name="T51" fmla="*/ 559 h 633"/>
                    <a:gd name="T52" fmla="*/ 74 w 632"/>
                    <a:gd name="T53" fmla="*/ 335 h 633"/>
                    <a:gd name="T54" fmla="*/ 101 w 632"/>
                    <a:gd name="T55" fmla="*/ 335 h 633"/>
                    <a:gd name="T56" fmla="*/ 119 w 632"/>
                    <a:gd name="T57" fmla="*/ 317 h 633"/>
                    <a:gd name="T58" fmla="*/ 101 w 632"/>
                    <a:gd name="T59" fmla="*/ 299 h 633"/>
                    <a:gd name="T60" fmla="*/ 75 w 632"/>
                    <a:gd name="T61" fmla="*/ 299 h 633"/>
                    <a:gd name="T62" fmla="*/ 298 w 632"/>
                    <a:gd name="T63" fmla="*/ 76 h 633"/>
                    <a:gd name="T64" fmla="*/ 298 w 632"/>
                    <a:gd name="T65" fmla="*/ 102 h 633"/>
                    <a:gd name="T66" fmla="*/ 316 w 632"/>
                    <a:gd name="T67" fmla="*/ 120 h 633"/>
                    <a:gd name="T68" fmla="*/ 334 w 632"/>
                    <a:gd name="T69" fmla="*/ 102 h 633"/>
                    <a:gd name="T70" fmla="*/ 334 w 632"/>
                    <a:gd name="T71" fmla="*/ 76 h 633"/>
                    <a:gd name="T72" fmla="*/ 558 w 632"/>
                    <a:gd name="T73" fmla="*/ 299 h 633"/>
                    <a:gd name="T74" fmla="*/ 531 w 632"/>
                    <a:gd name="T75" fmla="*/ 299 h 633"/>
                    <a:gd name="T76" fmla="*/ 513 w 632"/>
                    <a:gd name="T77" fmla="*/ 317 h 633"/>
                    <a:gd name="T78" fmla="*/ 531 w 632"/>
                    <a:gd name="T79" fmla="*/ 335 h 633"/>
                    <a:gd name="T80" fmla="*/ 558 w 632"/>
                    <a:gd name="T81" fmla="*/ 335 h 633"/>
                    <a:gd name="T82" fmla="*/ 334 w 632"/>
                    <a:gd name="T83" fmla="*/ 559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32" h="633">
                      <a:moveTo>
                        <a:pt x="614" y="299"/>
                      </a:moveTo>
                      <a:cubicBezTo>
                        <a:pt x="586" y="299"/>
                        <a:pt x="586" y="299"/>
                        <a:pt x="586" y="299"/>
                      </a:cubicBezTo>
                      <a:cubicBezTo>
                        <a:pt x="576" y="164"/>
                        <a:pt x="469" y="57"/>
                        <a:pt x="334" y="48"/>
                      </a:cubicBezTo>
                      <a:cubicBezTo>
                        <a:pt x="334" y="18"/>
                        <a:pt x="334" y="18"/>
                        <a:pt x="334" y="18"/>
                      </a:cubicBezTo>
                      <a:cubicBezTo>
                        <a:pt x="334" y="9"/>
                        <a:pt x="326" y="0"/>
                        <a:pt x="316" y="0"/>
                      </a:cubicBezTo>
                      <a:cubicBezTo>
                        <a:pt x="306" y="0"/>
                        <a:pt x="298" y="9"/>
                        <a:pt x="298" y="18"/>
                      </a:cubicBezTo>
                      <a:cubicBezTo>
                        <a:pt x="298" y="48"/>
                        <a:pt x="298" y="48"/>
                        <a:pt x="298" y="48"/>
                      </a:cubicBezTo>
                      <a:cubicBezTo>
                        <a:pt x="164" y="57"/>
                        <a:pt x="56" y="164"/>
                        <a:pt x="46" y="299"/>
                      </a:cubicBezTo>
                      <a:cubicBezTo>
                        <a:pt x="18" y="299"/>
                        <a:pt x="18" y="299"/>
                        <a:pt x="18" y="299"/>
                      </a:cubicBezTo>
                      <a:cubicBezTo>
                        <a:pt x="8" y="299"/>
                        <a:pt x="0" y="307"/>
                        <a:pt x="0" y="317"/>
                      </a:cubicBezTo>
                      <a:cubicBezTo>
                        <a:pt x="0" y="327"/>
                        <a:pt x="8" y="335"/>
                        <a:pt x="18" y="335"/>
                      </a:cubicBezTo>
                      <a:cubicBezTo>
                        <a:pt x="46" y="335"/>
                        <a:pt x="46" y="335"/>
                        <a:pt x="46" y="335"/>
                      </a:cubicBezTo>
                      <a:cubicBezTo>
                        <a:pt x="55" y="470"/>
                        <a:pt x="163" y="578"/>
                        <a:pt x="298" y="587"/>
                      </a:cubicBezTo>
                      <a:cubicBezTo>
                        <a:pt x="298" y="615"/>
                        <a:pt x="298" y="615"/>
                        <a:pt x="298" y="615"/>
                      </a:cubicBezTo>
                      <a:cubicBezTo>
                        <a:pt x="298" y="625"/>
                        <a:pt x="306" y="633"/>
                        <a:pt x="316" y="633"/>
                      </a:cubicBezTo>
                      <a:cubicBezTo>
                        <a:pt x="326" y="633"/>
                        <a:pt x="334" y="625"/>
                        <a:pt x="334" y="615"/>
                      </a:cubicBezTo>
                      <a:cubicBezTo>
                        <a:pt x="334" y="587"/>
                        <a:pt x="334" y="587"/>
                        <a:pt x="334" y="587"/>
                      </a:cubicBezTo>
                      <a:cubicBezTo>
                        <a:pt x="469" y="578"/>
                        <a:pt x="577" y="470"/>
                        <a:pt x="586" y="335"/>
                      </a:cubicBezTo>
                      <a:cubicBezTo>
                        <a:pt x="614" y="335"/>
                        <a:pt x="614" y="335"/>
                        <a:pt x="614" y="335"/>
                      </a:cubicBezTo>
                      <a:cubicBezTo>
                        <a:pt x="624" y="335"/>
                        <a:pt x="632" y="327"/>
                        <a:pt x="632" y="317"/>
                      </a:cubicBezTo>
                      <a:cubicBezTo>
                        <a:pt x="632" y="307"/>
                        <a:pt x="624" y="299"/>
                        <a:pt x="614" y="299"/>
                      </a:cubicBezTo>
                      <a:close/>
                      <a:moveTo>
                        <a:pt x="334" y="559"/>
                      </a:moveTo>
                      <a:cubicBezTo>
                        <a:pt x="334" y="531"/>
                        <a:pt x="334" y="531"/>
                        <a:pt x="334" y="531"/>
                      </a:cubicBezTo>
                      <a:cubicBezTo>
                        <a:pt x="334" y="522"/>
                        <a:pt x="326" y="513"/>
                        <a:pt x="316" y="513"/>
                      </a:cubicBezTo>
                      <a:cubicBezTo>
                        <a:pt x="306" y="513"/>
                        <a:pt x="298" y="522"/>
                        <a:pt x="298" y="531"/>
                      </a:cubicBezTo>
                      <a:cubicBezTo>
                        <a:pt x="298" y="559"/>
                        <a:pt x="298" y="559"/>
                        <a:pt x="298" y="559"/>
                      </a:cubicBezTo>
                      <a:cubicBezTo>
                        <a:pt x="179" y="550"/>
                        <a:pt x="83" y="454"/>
                        <a:pt x="74" y="335"/>
                      </a:cubicBezTo>
                      <a:cubicBezTo>
                        <a:pt x="101" y="335"/>
                        <a:pt x="101" y="335"/>
                        <a:pt x="101" y="335"/>
                      </a:cubicBezTo>
                      <a:cubicBezTo>
                        <a:pt x="111" y="335"/>
                        <a:pt x="119" y="327"/>
                        <a:pt x="119" y="317"/>
                      </a:cubicBezTo>
                      <a:cubicBezTo>
                        <a:pt x="119" y="307"/>
                        <a:pt x="111" y="299"/>
                        <a:pt x="101" y="299"/>
                      </a:cubicBezTo>
                      <a:cubicBezTo>
                        <a:pt x="75" y="299"/>
                        <a:pt x="75" y="299"/>
                        <a:pt x="75" y="299"/>
                      </a:cubicBezTo>
                      <a:cubicBezTo>
                        <a:pt x="84" y="180"/>
                        <a:pt x="179" y="85"/>
                        <a:pt x="298" y="76"/>
                      </a:cubicBezTo>
                      <a:cubicBezTo>
                        <a:pt x="298" y="102"/>
                        <a:pt x="298" y="102"/>
                        <a:pt x="298" y="102"/>
                      </a:cubicBezTo>
                      <a:cubicBezTo>
                        <a:pt x="298" y="112"/>
                        <a:pt x="306" y="120"/>
                        <a:pt x="316" y="120"/>
                      </a:cubicBezTo>
                      <a:cubicBezTo>
                        <a:pt x="326" y="120"/>
                        <a:pt x="334" y="112"/>
                        <a:pt x="334" y="102"/>
                      </a:cubicBezTo>
                      <a:cubicBezTo>
                        <a:pt x="334" y="76"/>
                        <a:pt x="334" y="76"/>
                        <a:pt x="334" y="76"/>
                      </a:cubicBezTo>
                      <a:cubicBezTo>
                        <a:pt x="453" y="85"/>
                        <a:pt x="549" y="180"/>
                        <a:pt x="558" y="299"/>
                      </a:cubicBezTo>
                      <a:cubicBezTo>
                        <a:pt x="531" y="299"/>
                        <a:pt x="531" y="299"/>
                        <a:pt x="531" y="299"/>
                      </a:cubicBezTo>
                      <a:cubicBezTo>
                        <a:pt x="521" y="299"/>
                        <a:pt x="513" y="307"/>
                        <a:pt x="513" y="317"/>
                      </a:cubicBezTo>
                      <a:cubicBezTo>
                        <a:pt x="513" y="327"/>
                        <a:pt x="521" y="335"/>
                        <a:pt x="531" y="335"/>
                      </a:cubicBezTo>
                      <a:cubicBezTo>
                        <a:pt x="558" y="335"/>
                        <a:pt x="558" y="335"/>
                        <a:pt x="558" y="335"/>
                      </a:cubicBezTo>
                      <a:cubicBezTo>
                        <a:pt x="549" y="454"/>
                        <a:pt x="453" y="550"/>
                        <a:pt x="334" y="559"/>
                      </a:cubicBezTo>
                      <a:close/>
                    </a:path>
                  </a:pathLst>
                </a:custGeom>
                <a:solidFill>
                  <a:srgbClr val="00BC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FFFFFF"/>
                    </a:solidFill>
                    <a:latin typeface="CiscoSansTT Light"/>
                    <a:cs typeface="CiscoSansTT Light"/>
                  </a:endParaRPr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4863A9AD-55C9-194B-8CFC-949C1FC42DD9}"/>
                    </a:ext>
                  </a:extLst>
                </p:cNvPr>
                <p:cNvGrpSpPr/>
                <p:nvPr/>
              </p:nvGrpSpPr>
              <p:grpSpPr>
                <a:xfrm>
                  <a:off x="2807854" y="2691293"/>
                  <a:ext cx="222384" cy="241602"/>
                  <a:chOff x="6083483" y="1803813"/>
                  <a:chExt cx="926598" cy="1006677"/>
                </a:xfrm>
                <a:solidFill>
                  <a:srgbClr val="005073"/>
                </a:solidFill>
              </p:grpSpPr>
              <p:sp>
                <p:nvSpPr>
                  <p:cNvPr id="179" name="Freeform 178">
                    <a:extLst>
                      <a:ext uri="{FF2B5EF4-FFF2-40B4-BE49-F238E27FC236}">
                        <a16:creationId xmlns:a16="http://schemas.microsoft.com/office/drawing/2014/main" id="{8A44A394-2017-AD45-882E-12D1A8C80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83483" y="2127388"/>
                    <a:ext cx="444506" cy="683102"/>
                  </a:xfrm>
                  <a:custGeom>
                    <a:avLst/>
                    <a:gdLst>
                      <a:gd name="T0" fmla="*/ 73 w 147"/>
                      <a:gd name="T1" fmla="*/ 0 h 225"/>
                      <a:gd name="T2" fmla="*/ 62 w 147"/>
                      <a:gd name="T3" fmla="*/ 25 h 225"/>
                      <a:gd name="T4" fmla="*/ 25 w 147"/>
                      <a:gd name="T5" fmla="*/ 9 h 225"/>
                      <a:gd name="T6" fmla="*/ 11 w 147"/>
                      <a:gd name="T7" fmla="*/ 15 h 225"/>
                      <a:gd name="T8" fmla="*/ 18 w 147"/>
                      <a:gd name="T9" fmla="*/ 29 h 225"/>
                      <a:gd name="T10" fmla="*/ 56 w 147"/>
                      <a:gd name="T11" fmla="*/ 46 h 225"/>
                      <a:gd name="T12" fmla="*/ 52 w 147"/>
                      <a:gd name="T13" fmla="*/ 79 h 225"/>
                      <a:gd name="T14" fmla="*/ 11 w 147"/>
                      <a:gd name="T15" fmla="*/ 79 h 225"/>
                      <a:gd name="T16" fmla="*/ 0 w 147"/>
                      <a:gd name="T17" fmla="*/ 90 h 225"/>
                      <a:gd name="T18" fmla="*/ 11 w 147"/>
                      <a:gd name="T19" fmla="*/ 101 h 225"/>
                      <a:gd name="T20" fmla="*/ 52 w 147"/>
                      <a:gd name="T21" fmla="*/ 101 h 225"/>
                      <a:gd name="T22" fmla="*/ 56 w 147"/>
                      <a:gd name="T23" fmla="*/ 134 h 225"/>
                      <a:gd name="T24" fmla="*/ 18 w 147"/>
                      <a:gd name="T25" fmla="*/ 151 h 225"/>
                      <a:gd name="T26" fmla="*/ 11 w 147"/>
                      <a:gd name="T27" fmla="*/ 166 h 225"/>
                      <a:gd name="T28" fmla="*/ 22 w 147"/>
                      <a:gd name="T29" fmla="*/ 173 h 225"/>
                      <a:gd name="T30" fmla="*/ 25 w 147"/>
                      <a:gd name="T31" fmla="*/ 172 h 225"/>
                      <a:gd name="T32" fmla="*/ 64 w 147"/>
                      <a:gd name="T33" fmla="*/ 155 h 225"/>
                      <a:gd name="T34" fmla="*/ 147 w 147"/>
                      <a:gd name="T35" fmla="*/ 225 h 225"/>
                      <a:gd name="T36" fmla="*/ 147 w 147"/>
                      <a:gd name="T37" fmla="*/ 20 h 225"/>
                      <a:gd name="T38" fmla="*/ 78 w 147"/>
                      <a:gd name="T39" fmla="*/ 4 h 225"/>
                      <a:gd name="T40" fmla="*/ 73 w 147"/>
                      <a:gd name="T41" fmla="*/ 0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7" h="225">
                        <a:moveTo>
                          <a:pt x="73" y="0"/>
                        </a:moveTo>
                        <a:cubicBezTo>
                          <a:pt x="68" y="8"/>
                          <a:pt x="65" y="16"/>
                          <a:pt x="62" y="25"/>
                        </a:cubicBezTo>
                        <a:cubicBezTo>
                          <a:pt x="25" y="9"/>
                          <a:pt x="25" y="9"/>
                          <a:pt x="25" y="9"/>
                        </a:cubicBezTo>
                        <a:cubicBezTo>
                          <a:pt x="20" y="7"/>
                          <a:pt x="13" y="9"/>
                          <a:pt x="11" y="15"/>
                        </a:cubicBezTo>
                        <a:cubicBezTo>
                          <a:pt x="9" y="20"/>
                          <a:pt x="12" y="27"/>
                          <a:pt x="18" y="29"/>
                        </a:cubicBezTo>
                        <a:cubicBezTo>
                          <a:pt x="56" y="46"/>
                          <a:pt x="56" y="46"/>
                          <a:pt x="56" y="46"/>
                        </a:cubicBezTo>
                        <a:cubicBezTo>
                          <a:pt x="54" y="57"/>
                          <a:pt x="52" y="68"/>
                          <a:pt x="52" y="79"/>
                        </a:cubicBezTo>
                        <a:cubicBezTo>
                          <a:pt x="11" y="79"/>
                          <a:pt x="11" y="79"/>
                          <a:pt x="11" y="79"/>
                        </a:cubicBezTo>
                        <a:cubicBezTo>
                          <a:pt x="4" y="79"/>
                          <a:pt x="0" y="83"/>
                          <a:pt x="0" y="90"/>
                        </a:cubicBezTo>
                        <a:cubicBezTo>
                          <a:pt x="0" y="95"/>
                          <a:pt x="4" y="101"/>
                          <a:pt x="11" y="101"/>
                        </a:cubicBezTo>
                        <a:cubicBezTo>
                          <a:pt x="52" y="101"/>
                          <a:pt x="52" y="101"/>
                          <a:pt x="52" y="101"/>
                        </a:cubicBezTo>
                        <a:cubicBezTo>
                          <a:pt x="52" y="113"/>
                          <a:pt x="54" y="124"/>
                          <a:pt x="56" y="134"/>
                        </a:cubicBezTo>
                        <a:cubicBezTo>
                          <a:pt x="18" y="151"/>
                          <a:pt x="18" y="151"/>
                          <a:pt x="18" y="151"/>
                        </a:cubicBezTo>
                        <a:cubicBezTo>
                          <a:pt x="11" y="154"/>
                          <a:pt x="9" y="161"/>
                          <a:pt x="11" y="166"/>
                        </a:cubicBezTo>
                        <a:cubicBezTo>
                          <a:pt x="13" y="169"/>
                          <a:pt x="18" y="173"/>
                          <a:pt x="22" y="173"/>
                        </a:cubicBezTo>
                        <a:cubicBezTo>
                          <a:pt x="23" y="173"/>
                          <a:pt x="24" y="172"/>
                          <a:pt x="25" y="172"/>
                        </a:cubicBezTo>
                        <a:cubicBezTo>
                          <a:pt x="64" y="155"/>
                          <a:pt x="64" y="155"/>
                          <a:pt x="64" y="155"/>
                        </a:cubicBezTo>
                        <a:cubicBezTo>
                          <a:pt x="79" y="190"/>
                          <a:pt x="109" y="211"/>
                          <a:pt x="147" y="225"/>
                        </a:cubicBezTo>
                        <a:cubicBezTo>
                          <a:pt x="147" y="20"/>
                          <a:pt x="147" y="20"/>
                          <a:pt x="147" y="20"/>
                        </a:cubicBezTo>
                        <a:cubicBezTo>
                          <a:pt x="120" y="20"/>
                          <a:pt x="97" y="13"/>
                          <a:pt x="78" y="4"/>
                        </a:cubicBezTo>
                        <a:cubicBezTo>
                          <a:pt x="77" y="2"/>
                          <a:pt x="75" y="1"/>
                          <a:pt x="73" y="0"/>
                        </a:cubicBezTo>
                        <a:close/>
                      </a:path>
                    </a:pathLst>
                  </a:custGeom>
                  <a:solidFill>
                    <a:srgbClr val="0050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200" kern="0" dirty="0">
                      <a:solidFill>
                        <a:srgbClr val="FFFFFF"/>
                      </a:solidFill>
                      <a:latin typeface="CiscoSansTT Light"/>
                      <a:cs typeface="CiscoSansTT Light"/>
                    </a:endParaRPr>
                  </a:p>
                </p:txBody>
              </p:sp>
              <p:sp>
                <p:nvSpPr>
                  <p:cNvPr id="181" name="Freeform 180">
                    <a:extLst>
                      <a:ext uri="{FF2B5EF4-FFF2-40B4-BE49-F238E27FC236}">
                        <a16:creationId xmlns:a16="http://schemas.microsoft.com/office/drawing/2014/main" id="{0EDC409A-1AF0-294B-9D25-8A6EB4E01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7210" y="2127388"/>
                    <a:ext cx="442871" cy="683102"/>
                  </a:xfrm>
                  <a:custGeom>
                    <a:avLst/>
                    <a:gdLst>
                      <a:gd name="T0" fmla="*/ 134 w 146"/>
                      <a:gd name="T1" fmla="*/ 101 h 225"/>
                      <a:gd name="T2" fmla="*/ 146 w 146"/>
                      <a:gd name="T3" fmla="*/ 90 h 225"/>
                      <a:gd name="T4" fmla="*/ 135 w 146"/>
                      <a:gd name="T5" fmla="*/ 79 h 225"/>
                      <a:gd name="T6" fmla="*/ 95 w 146"/>
                      <a:gd name="T7" fmla="*/ 79 h 225"/>
                      <a:gd name="T8" fmla="*/ 91 w 146"/>
                      <a:gd name="T9" fmla="*/ 46 h 225"/>
                      <a:gd name="T10" fmla="*/ 129 w 146"/>
                      <a:gd name="T11" fmla="*/ 29 h 225"/>
                      <a:gd name="T12" fmla="*/ 134 w 146"/>
                      <a:gd name="T13" fmla="*/ 15 h 225"/>
                      <a:gd name="T14" fmla="*/ 120 w 146"/>
                      <a:gd name="T15" fmla="*/ 9 h 225"/>
                      <a:gd name="T16" fmla="*/ 84 w 146"/>
                      <a:gd name="T17" fmla="*/ 23 h 225"/>
                      <a:gd name="T18" fmla="*/ 74 w 146"/>
                      <a:gd name="T19" fmla="*/ 0 h 225"/>
                      <a:gd name="T20" fmla="*/ 69 w 146"/>
                      <a:gd name="T21" fmla="*/ 4 h 225"/>
                      <a:gd name="T22" fmla="*/ 0 w 146"/>
                      <a:gd name="T23" fmla="*/ 20 h 225"/>
                      <a:gd name="T24" fmla="*/ 0 w 146"/>
                      <a:gd name="T25" fmla="*/ 225 h 225"/>
                      <a:gd name="T26" fmla="*/ 83 w 146"/>
                      <a:gd name="T27" fmla="*/ 156 h 225"/>
                      <a:gd name="T28" fmla="*/ 120 w 146"/>
                      <a:gd name="T29" fmla="*/ 172 h 225"/>
                      <a:gd name="T30" fmla="*/ 124 w 146"/>
                      <a:gd name="T31" fmla="*/ 173 h 225"/>
                      <a:gd name="T32" fmla="*/ 134 w 146"/>
                      <a:gd name="T33" fmla="*/ 166 h 225"/>
                      <a:gd name="T34" fmla="*/ 129 w 146"/>
                      <a:gd name="T35" fmla="*/ 151 h 225"/>
                      <a:gd name="T36" fmla="*/ 90 w 146"/>
                      <a:gd name="T37" fmla="*/ 135 h 225"/>
                      <a:gd name="T38" fmla="*/ 95 w 146"/>
                      <a:gd name="T39" fmla="*/ 101 h 225"/>
                      <a:gd name="T40" fmla="*/ 134 w 146"/>
                      <a:gd name="T41" fmla="*/ 10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6" h="225">
                        <a:moveTo>
                          <a:pt x="134" y="101"/>
                        </a:moveTo>
                        <a:cubicBezTo>
                          <a:pt x="141" y="101"/>
                          <a:pt x="145" y="95"/>
                          <a:pt x="146" y="90"/>
                        </a:cubicBezTo>
                        <a:cubicBezTo>
                          <a:pt x="146" y="83"/>
                          <a:pt x="141" y="79"/>
                          <a:pt x="135" y="79"/>
                        </a:cubicBezTo>
                        <a:cubicBezTo>
                          <a:pt x="95" y="79"/>
                          <a:pt x="95" y="79"/>
                          <a:pt x="95" y="79"/>
                        </a:cubicBezTo>
                        <a:cubicBezTo>
                          <a:pt x="95" y="67"/>
                          <a:pt x="93" y="56"/>
                          <a:pt x="91" y="46"/>
                        </a:cubicBezTo>
                        <a:cubicBezTo>
                          <a:pt x="129" y="29"/>
                          <a:pt x="129" y="29"/>
                          <a:pt x="129" y="29"/>
                        </a:cubicBezTo>
                        <a:cubicBezTo>
                          <a:pt x="134" y="27"/>
                          <a:pt x="136" y="20"/>
                          <a:pt x="134" y="15"/>
                        </a:cubicBezTo>
                        <a:cubicBezTo>
                          <a:pt x="132" y="9"/>
                          <a:pt x="125" y="7"/>
                          <a:pt x="120" y="9"/>
                        </a:cubicBezTo>
                        <a:cubicBezTo>
                          <a:pt x="84" y="23"/>
                          <a:pt x="84" y="23"/>
                          <a:pt x="84" y="23"/>
                        </a:cubicBezTo>
                        <a:cubicBezTo>
                          <a:pt x="82" y="16"/>
                          <a:pt x="79" y="8"/>
                          <a:pt x="74" y="0"/>
                        </a:cubicBezTo>
                        <a:cubicBezTo>
                          <a:pt x="72" y="1"/>
                          <a:pt x="70" y="2"/>
                          <a:pt x="69" y="4"/>
                        </a:cubicBezTo>
                        <a:cubicBezTo>
                          <a:pt x="50" y="13"/>
                          <a:pt x="27" y="20"/>
                          <a:pt x="0" y="20"/>
                        </a:cubicBezTo>
                        <a:cubicBezTo>
                          <a:pt x="0" y="225"/>
                          <a:pt x="0" y="225"/>
                          <a:pt x="0" y="225"/>
                        </a:cubicBezTo>
                        <a:cubicBezTo>
                          <a:pt x="37" y="213"/>
                          <a:pt x="67" y="190"/>
                          <a:pt x="83" y="156"/>
                        </a:cubicBezTo>
                        <a:cubicBezTo>
                          <a:pt x="120" y="172"/>
                          <a:pt x="120" y="172"/>
                          <a:pt x="120" y="172"/>
                        </a:cubicBezTo>
                        <a:cubicBezTo>
                          <a:pt x="121" y="172"/>
                          <a:pt x="123" y="173"/>
                          <a:pt x="124" y="173"/>
                        </a:cubicBezTo>
                        <a:cubicBezTo>
                          <a:pt x="129" y="173"/>
                          <a:pt x="133" y="169"/>
                          <a:pt x="134" y="166"/>
                        </a:cubicBezTo>
                        <a:cubicBezTo>
                          <a:pt x="136" y="161"/>
                          <a:pt x="134" y="154"/>
                          <a:pt x="129" y="151"/>
                        </a:cubicBezTo>
                        <a:cubicBezTo>
                          <a:pt x="90" y="135"/>
                          <a:pt x="90" y="135"/>
                          <a:pt x="90" y="135"/>
                        </a:cubicBezTo>
                        <a:cubicBezTo>
                          <a:pt x="93" y="124"/>
                          <a:pt x="95" y="113"/>
                          <a:pt x="95" y="101"/>
                        </a:cubicBezTo>
                        <a:lnTo>
                          <a:pt x="134" y="101"/>
                        </a:lnTo>
                        <a:close/>
                      </a:path>
                    </a:pathLst>
                  </a:custGeom>
                  <a:solidFill>
                    <a:srgbClr val="0050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200" kern="0" dirty="0">
                      <a:solidFill>
                        <a:srgbClr val="FFFFFF"/>
                      </a:solidFill>
                      <a:latin typeface="CiscoSansTT Light"/>
                      <a:cs typeface="CiscoSansTT Light"/>
                    </a:endParaRPr>
                  </a:p>
                </p:txBody>
              </p:sp>
              <p:sp>
                <p:nvSpPr>
                  <p:cNvPr id="190" name="Freeform 189">
                    <a:extLst>
                      <a:ext uri="{FF2B5EF4-FFF2-40B4-BE49-F238E27FC236}">
                        <a16:creationId xmlns:a16="http://schemas.microsoft.com/office/drawing/2014/main" id="{915B6C95-3A40-C348-A810-015C3E1E4C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8928" y="1803813"/>
                    <a:ext cx="632440" cy="348088"/>
                  </a:xfrm>
                  <a:custGeom>
                    <a:avLst/>
                    <a:gdLst>
                      <a:gd name="T0" fmla="*/ 179 w 209"/>
                      <a:gd name="T1" fmla="*/ 96 h 115"/>
                      <a:gd name="T2" fmla="*/ 156 w 209"/>
                      <a:gd name="T3" fmla="*/ 72 h 115"/>
                      <a:gd name="T4" fmla="*/ 185 w 209"/>
                      <a:gd name="T5" fmla="*/ 39 h 115"/>
                      <a:gd name="T6" fmla="*/ 189 w 209"/>
                      <a:gd name="T7" fmla="*/ 39 h 115"/>
                      <a:gd name="T8" fmla="*/ 209 w 209"/>
                      <a:gd name="T9" fmla="*/ 19 h 115"/>
                      <a:gd name="T10" fmla="*/ 189 w 209"/>
                      <a:gd name="T11" fmla="*/ 0 h 115"/>
                      <a:gd name="T12" fmla="*/ 170 w 209"/>
                      <a:gd name="T13" fmla="*/ 19 h 115"/>
                      <a:gd name="T14" fmla="*/ 172 w 209"/>
                      <a:gd name="T15" fmla="*/ 28 h 115"/>
                      <a:gd name="T16" fmla="*/ 142 w 209"/>
                      <a:gd name="T17" fmla="*/ 62 h 115"/>
                      <a:gd name="T18" fmla="*/ 106 w 209"/>
                      <a:gd name="T19" fmla="*/ 53 h 115"/>
                      <a:gd name="T20" fmla="*/ 67 w 209"/>
                      <a:gd name="T21" fmla="*/ 63 h 115"/>
                      <a:gd name="T22" fmla="*/ 37 w 209"/>
                      <a:gd name="T23" fmla="*/ 28 h 115"/>
                      <a:gd name="T24" fmla="*/ 39 w 209"/>
                      <a:gd name="T25" fmla="*/ 19 h 115"/>
                      <a:gd name="T26" fmla="*/ 19 w 209"/>
                      <a:gd name="T27" fmla="*/ 0 h 115"/>
                      <a:gd name="T28" fmla="*/ 0 w 209"/>
                      <a:gd name="T29" fmla="*/ 19 h 115"/>
                      <a:gd name="T30" fmla="*/ 19 w 209"/>
                      <a:gd name="T31" fmla="*/ 39 h 115"/>
                      <a:gd name="T32" fmla="*/ 24 w 209"/>
                      <a:gd name="T33" fmla="*/ 39 h 115"/>
                      <a:gd name="T34" fmla="*/ 52 w 209"/>
                      <a:gd name="T35" fmla="*/ 73 h 115"/>
                      <a:gd name="T36" fmla="*/ 33 w 209"/>
                      <a:gd name="T37" fmla="*/ 96 h 115"/>
                      <a:gd name="T38" fmla="*/ 37 w 209"/>
                      <a:gd name="T39" fmla="*/ 99 h 115"/>
                      <a:gd name="T40" fmla="*/ 106 w 209"/>
                      <a:gd name="T41" fmla="*/ 115 h 115"/>
                      <a:gd name="T42" fmla="*/ 174 w 209"/>
                      <a:gd name="T43" fmla="*/ 99 h 115"/>
                      <a:gd name="T44" fmla="*/ 179 w 209"/>
                      <a:gd name="T45" fmla="*/ 96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09" h="115">
                        <a:moveTo>
                          <a:pt x="179" y="96"/>
                        </a:moveTo>
                        <a:cubicBezTo>
                          <a:pt x="173" y="86"/>
                          <a:pt x="165" y="78"/>
                          <a:pt x="156" y="72"/>
                        </a:cubicBezTo>
                        <a:cubicBezTo>
                          <a:pt x="177" y="49"/>
                          <a:pt x="183" y="41"/>
                          <a:pt x="185" y="39"/>
                        </a:cubicBezTo>
                        <a:cubicBezTo>
                          <a:pt x="187" y="39"/>
                          <a:pt x="188" y="39"/>
                          <a:pt x="189" y="39"/>
                        </a:cubicBezTo>
                        <a:cubicBezTo>
                          <a:pt x="200" y="39"/>
                          <a:pt x="209" y="30"/>
                          <a:pt x="209" y="19"/>
                        </a:cubicBezTo>
                        <a:cubicBezTo>
                          <a:pt x="209" y="9"/>
                          <a:pt x="200" y="0"/>
                          <a:pt x="189" y="0"/>
                        </a:cubicBezTo>
                        <a:cubicBezTo>
                          <a:pt x="178" y="0"/>
                          <a:pt x="170" y="9"/>
                          <a:pt x="170" y="19"/>
                        </a:cubicBezTo>
                        <a:cubicBezTo>
                          <a:pt x="170" y="23"/>
                          <a:pt x="170" y="25"/>
                          <a:pt x="172" y="28"/>
                        </a:cubicBezTo>
                        <a:cubicBezTo>
                          <a:pt x="142" y="62"/>
                          <a:pt x="142" y="62"/>
                          <a:pt x="142" y="62"/>
                        </a:cubicBezTo>
                        <a:cubicBezTo>
                          <a:pt x="131" y="56"/>
                          <a:pt x="119" y="53"/>
                          <a:pt x="106" y="53"/>
                        </a:cubicBezTo>
                        <a:cubicBezTo>
                          <a:pt x="92" y="53"/>
                          <a:pt x="79" y="56"/>
                          <a:pt x="67" y="63"/>
                        </a:cubicBezTo>
                        <a:cubicBezTo>
                          <a:pt x="45" y="38"/>
                          <a:pt x="38" y="30"/>
                          <a:pt x="37" y="28"/>
                        </a:cubicBezTo>
                        <a:cubicBezTo>
                          <a:pt x="38" y="26"/>
                          <a:pt x="39" y="23"/>
                          <a:pt x="39" y="19"/>
                        </a:cubicBezTo>
                        <a:cubicBezTo>
                          <a:pt x="39" y="9"/>
                          <a:pt x="30" y="0"/>
                          <a:pt x="19" y="0"/>
                        </a:cubicBezTo>
                        <a:cubicBezTo>
                          <a:pt x="8" y="0"/>
                          <a:pt x="0" y="9"/>
                          <a:pt x="0" y="19"/>
                        </a:cubicBezTo>
                        <a:cubicBezTo>
                          <a:pt x="0" y="30"/>
                          <a:pt x="8" y="39"/>
                          <a:pt x="19" y="39"/>
                        </a:cubicBezTo>
                        <a:cubicBezTo>
                          <a:pt x="21" y="39"/>
                          <a:pt x="22" y="39"/>
                          <a:pt x="24" y="39"/>
                        </a:cubicBezTo>
                        <a:cubicBezTo>
                          <a:pt x="52" y="73"/>
                          <a:pt x="52" y="73"/>
                          <a:pt x="52" y="73"/>
                        </a:cubicBezTo>
                        <a:cubicBezTo>
                          <a:pt x="45" y="80"/>
                          <a:pt x="38" y="87"/>
                          <a:pt x="33" y="96"/>
                        </a:cubicBezTo>
                        <a:cubicBezTo>
                          <a:pt x="34" y="97"/>
                          <a:pt x="35" y="98"/>
                          <a:pt x="37" y="99"/>
                        </a:cubicBezTo>
                        <a:cubicBezTo>
                          <a:pt x="55" y="108"/>
                          <a:pt x="79" y="115"/>
                          <a:pt x="106" y="115"/>
                        </a:cubicBezTo>
                        <a:cubicBezTo>
                          <a:pt x="132" y="115"/>
                          <a:pt x="156" y="108"/>
                          <a:pt x="174" y="99"/>
                        </a:cubicBezTo>
                        <a:cubicBezTo>
                          <a:pt x="176" y="98"/>
                          <a:pt x="177" y="97"/>
                          <a:pt x="179" y="96"/>
                        </a:cubicBezTo>
                        <a:close/>
                      </a:path>
                    </a:pathLst>
                  </a:custGeom>
                  <a:solidFill>
                    <a:srgbClr val="0050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200" kern="0" dirty="0">
                      <a:solidFill>
                        <a:srgbClr val="FFFFFF"/>
                      </a:solidFill>
                      <a:latin typeface="CiscoSansTT Light"/>
                      <a:cs typeface="CiscoSansTT Light"/>
                    </a:endParaRPr>
                  </a:p>
                </p:txBody>
              </p:sp>
            </p:grpSp>
          </p:grpSp>
        </p:grpSp>
        <p:grpSp>
          <p:nvGrpSpPr>
            <p:cNvPr id="13" name="Group 12"/>
            <p:cNvGrpSpPr/>
            <p:nvPr/>
          </p:nvGrpSpPr>
          <p:grpSpPr>
            <a:xfrm>
              <a:off x="7676909" y="1497512"/>
              <a:ext cx="758313" cy="905923"/>
              <a:chOff x="7380373" y="1917734"/>
              <a:chExt cx="758313" cy="905923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DBF109B-3BF6-8C46-8856-E1A6AA52343D}"/>
                  </a:ext>
                </a:extLst>
              </p:cNvPr>
              <p:cNvSpPr/>
              <p:nvPr/>
            </p:nvSpPr>
            <p:spPr>
              <a:xfrm>
                <a:off x="7380373" y="2489047"/>
                <a:ext cx="758313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Next-Gen IPS</a:t>
                </a: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F7F8AA5E-FCF7-DD42-8507-F34D259014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9509" y="1917734"/>
                <a:ext cx="458178" cy="458178"/>
                <a:chOff x="5888101" y="1285051"/>
                <a:chExt cx="2760599" cy="2760599"/>
              </a:xfrm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0620DD8-7647-F64D-9EA5-9F84865114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88101" y="1285051"/>
                  <a:ext cx="2760599" cy="2760599"/>
                </a:xfrm>
                <a:prstGeom prst="ellipse">
                  <a:avLst/>
                </a:prstGeom>
                <a:solidFill>
                  <a:srgbClr val="CDEBF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94" name="Rounded Rectangle 193">
                  <a:extLst>
                    <a:ext uri="{FF2B5EF4-FFF2-40B4-BE49-F238E27FC236}">
                      <a16:creationId xmlns:a16="http://schemas.microsoft.com/office/drawing/2014/main" id="{76937238-DF66-BF40-9F9D-26A6E34B1F1F}"/>
                    </a:ext>
                  </a:extLst>
                </p:cNvPr>
                <p:cNvSpPr/>
                <p:nvPr/>
              </p:nvSpPr>
              <p:spPr>
                <a:xfrm rot="16200000">
                  <a:off x="7096547" y="1112592"/>
                  <a:ext cx="343706" cy="2249465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67676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95" name="Rounded Rectangle 194">
                  <a:extLst>
                    <a:ext uri="{FF2B5EF4-FFF2-40B4-BE49-F238E27FC236}">
                      <a16:creationId xmlns:a16="http://schemas.microsoft.com/office/drawing/2014/main" id="{AA3E9705-B8F5-0045-92A4-A0F1E8CE8665}"/>
                    </a:ext>
                  </a:extLst>
                </p:cNvPr>
                <p:cNvSpPr/>
                <p:nvPr/>
              </p:nvSpPr>
              <p:spPr>
                <a:xfrm rot="16200000">
                  <a:off x="7830593" y="1846638"/>
                  <a:ext cx="343706" cy="781374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96" name="Rounded Rectangle 195">
                  <a:extLst>
                    <a:ext uri="{FF2B5EF4-FFF2-40B4-BE49-F238E27FC236}">
                      <a16:creationId xmlns:a16="http://schemas.microsoft.com/office/drawing/2014/main" id="{06352800-9BE6-9646-B2E5-77B0AD4C2CE6}"/>
                    </a:ext>
                  </a:extLst>
                </p:cNvPr>
                <p:cNvSpPr/>
                <p:nvPr/>
              </p:nvSpPr>
              <p:spPr>
                <a:xfrm rot="16200000">
                  <a:off x="7096547" y="1968643"/>
                  <a:ext cx="343706" cy="2249465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67676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97" name="Rounded Rectangle 196">
                  <a:extLst>
                    <a:ext uri="{FF2B5EF4-FFF2-40B4-BE49-F238E27FC236}">
                      <a16:creationId xmlns:a16="http://schemas.microsoft.com/office/drawing/2014/main" id="{2D61E3BE-D3C2-6F45-9219-BC15BF23A9F7}"/>
                    </a:ext>
                  </a:extLst>
                </p:cNvPr>
                <p:cNvSpPr/>
                <p:nvPr/>
              </p:nvSpPr>
              <p:spPr>
                <a:xfrm rot="16200000">
                  <a:off x="7830593" y="2702689"/>
                  <a:ext cx="343706" cy="781374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98" name="Rounded Rectangle 197">
                  <a:extLst>
                    <a:ext uri="{FF2B5EF4-FFF2-40B4-BE49-F238E27FC236}">
                      <a16:creationId xmlns:a16="http://schemas.microsoft.com/office/drawing/2014/main" id="{2F74C92C-DA19-0347-8B53-1DE0C1D69A76}"/>
                    </a:ext>
                  </a:extLst>
                </p:cNvPr>
                <p:cNvSpPr/>
                <p:nvPr/>
              </p:nvSpPr>
              <p:spPr>
                <a:xfrm rot="16200000">
                  <a:off x="7096548" y="1540617"/>
                  <a:ext cx="343706" cy="2249465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67676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199" name="Rounded Rectangle 198">
                  <a:extLst>
                    <a:ext uri="{FF2B5EF4-FFF2-40B4-BE49-F238E27FC236}">
                      <a16:creationId xmlns:a16="http://schemas.microsoft.com/office/drawing/2014/main" id="{49C85E23-AC53-A84F-A3E7-FB7FB107C4A6}"/>
                    </a:ext>
                  </a:extLst>
                </p:cNvPr>
                <p:cNvSpPr/>
                <p:nvPr/>
              </p:nvSpPr>
              <p:spPr>
                <a:xfrm rot="16200000">
                  <a:off x="6362502" y="2274663"/>
                  <a:ext cx="343706" cy="781374"/>
                </a:xfrm>
                <a:prstGeom prst="roundRect">
                  <a:avLst>
                    <a:gd name="adj" fmla="val 25079"/>
                  </a:avLst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D8DB69FF-F9A3-844C-A1DE-C8F4FC0B5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6303000" y="1761422"/>
                  <a:ext cx="1936525" cy="1937998"/>
                </a:xfrm>
                <a:custGeom>
                  <a:avLst/>
                  <a:gdLst>
                    <a:gd name="T0" fmla="*/ 10703 w 11588"/>
                    <a:gd name="T1" fmla="*/ 1311 h 11596"/>
                    <a:gd name="T2" fmla="*/ 9966 w 11588"/>
                    <a:gd name="T3" fmla="*/ 575 h 11596"/>
                    <a:gd name="T4" fmla="*/ 9244 w 11588"/>
                    <a:gd name="T5" fmla="*/ 1178 h 11596"/>
                    <a:gd name="T6" fmla="*/ 6625 w 11588"/>
                    <a:gd name="T7" fmla="*/ 704 h 11596"/>
                    <a:gd name="T8" fmla="*/ 5892 w 11588"/>
                    <a:gd name="T9" fmla="*/ 0 h 11596"/>
                    <a:gd name="T10" fmla="*/ 5161 w 11588"/>
                    <a:gd name="T11" fmla="*/ 683 h 11596"/>
                    <a:gd name="T12" fmla="*/ 2349 w 11588"/>
                    <a:gd name="T13" fmla="*/ 1184 h 11596"/>
                    <a:gd name="T14" fmla="*/ 1626 w 11588"/>
                    <a:gd name="T15" fmla="*/ 575 h 11596"/>
                    <a:gd name="T16" fmla="*/ 890 w 11588"/>
                    <a:gd name="T17" fmla="*/ 1311 h 11596"/>
                    <a:gd name="T18" fmla="*/ 5770 w 11588"/>
                    <a:gd name="T19" fmla="*/ 11595 h 11596"/>
                    <a:gd name="T20" fmla="*/ 5794 w 11588"/>
                    <a:gd name="T21" fmla="*/ 11590 h 11596"/>
                    <a:gd name="T22" fmla="*/ 5818 w 11588"/>
                    <a:gd name="T23" fmla="*/ 11595 h 11596"/>
                    <a:gd name="T24" fmla="*/ 10703 w 11588"/>
                    <a:gd name="T25" fmla="*/ 1311 h 1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88" h="11596">
                      <a:moveTo>
                        <a:pt x="10703" y="1311"/>
                      </a:moveTo>
                      <a:cubicBezTo>
                        <a:pt x="10703" y="903"/>
                        <a:pt x="10372" y="575"/>
                        <a:pt x="9966" y="575"/>
                      </a:cubicBezTo>
                      <a:cubicBezTo>
                        <a:pt x="9604" y="575"/>
                        <a:pt x="9304" y="837"/>
                        <a:pt x="9244" y="1178"/>
                      </a:cubicBezTo>
                      <a:cubicBezTo>
                        <a:pt x="8412" y="1027"/>
                        <a:pt x="7096" y="786"/>
                        <a:pt x="6625" y="704"/>
                      </a:cubicBezTo>
                      <a:cubicBezTo>
                        <a:pt x="6609" y="312"/>
                        <a:pt x="6288" y="0"/>
                        <a:pt x="5892" y="0"/>
                      </a:cubicBezTo>
                      <a:cubicBezTo>
                        <a:pt x="5503" y="0"/>
                        <a:pt x="5188" y="302"/>
                        <a:pt x="5161" y="683"/>
                      </a:cubicBezTo>
                      <a:lnTo>
                        <a:pt x="2349" y="1184"/>
                      </a:lnTo>
                      <a:cubicBezTo>
                        <a:pt x="2288" y="839"/>
                        <a:pt x="1989" y="575"/>
                        <a:pt x="1626" y="575"/>
                      </a:cubicBezTo>
                      <a:cubicBezTo>
                        <a:pt x="1219" y="575"/>
                        <a:pt x="890" y="906"/>
                        <a:pt x="890" y="1311"/>
                      </a:cubicBezTo>
                      <a:cubicBezTo>
                        <a:pt x="0" y="9582"/>
                        <a:pt x="5153" y="11595"/>
                        <a:pt x="5770" y="11595"/>
                      </a:cubicBezTo>
                      <a:cubicBezTo>
                        <a:pt x="5778" y="11595"/>
                        <a:pt x="5786" y="11592"/>
                        <a:pt x="5794" y="11590"/>
                      </a:cubicBezTo>
                      <a:cubicBezTo>
                        <a:pt x="5802" y="11590"/>
                        <a:pt x="5810" y="11595"/>
                        <a:pt x="5818" y="11595"/>
                      </a:cubicBezTo>
                      <a:cubicBezTo>
                        <a:pt x="6434" y="11595"/>
                        <a:pt x="11587" y="9582"/>
                        <a:pt x="10703" y="1311"/>
                      </a:cubicBezTo>
                    </a:path>
                  </a:pathLst>
                </a:custGeom>
                <a:solidFill>
                  <a:srgbClr val="00BCEB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>
                    <a:solidFill>
                      <a:srgbClr val="FFFFFF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207" name="Rectangle 697">
                  <a:extLst>
                    <a:ext uri="{FF2B5EF4-FFF2-40B4-BE49-F238E27FC236}">
                      <a16:creationId xmlns:a16="http://schemas.microsoft.com/office/drawing/2014/main" id="{53D2A5E3-C827-044E-B7C4-AD01DE5EECFD}"/>
                    </a:ext>
                  </a:extLst>
                </p:cNvPr>
                <p:cNvSpPr/>
                <p:nvPr/>
              </p:nvSpPr>
              <p:spPr>
                <a:xfrm>
                  <a:off x="6668368" y="2090289"/>
                  <a:ext cx="1211594" cy="1357293"/>
                </a:xfrm>
                <a:custGeom>
                  <a:avLst/>
                  <a:gdLst>
                    <a:gd name="connsiteX0" fmla="*/ 0 w 1050878"/>
                    <a:gd name="connsiteY0" fmla="*/ 0 h 1095232"/>
                    <a:gd name="connsiteX1" fmla="*/ 1050878 w 1050878"/>
                    <a:gd name="connsiteY1" fmla="*/ 0 h 1095232"/>
                    <a:gd name="connsiteX2" fmla="*/ 1050878 w 1050878"/>
                    <a:gd name="connsiteY2" fmla="*/ 1095232 h 1095232"/>
                    <a:gd name="connsiteX3" fmla="*/ 0 w 1050878"/>
                    <a:gd name="connsiteY3" fmla="*/ 1095232 h 1095232"/>
                    <a:gd name="connsiteX4" fmla="*/ 0 w 1050878"/>
                    <a:gd name="connsiteY4" fmla="*/ 0 h 1095232"/>
                    <a:gd name="connsiteX0" fmla="*/ 85299 w 1050878"/>
                    <a:gd name="connsiteY0" fmla="*/ 177420 h 1095232"/>
                    <a:gd name="connsiteX1" fmla="*/ 1050878 w 1050878"/>
                    <a:gd name="connsiteY1" fmla="*/ 0 h 1095232"/>
                    <a:gd name="connsiteX2" fmla="*/ 1050878 w 1050878"/>
                    <a:gd name="connsiteY2" fmla="*/ 1095232 h 1095232"/>
                    <a:gd name="connsiteX3" fmla="*/ 0 w 1050878"/>
                    <a:gd name="connsiteY3" fmla="*/ 1095232 h 1095232"/>
                    <a:gd name="connsiteX4" fmla="*/ 85299 w 1050878"/>
                    <a:gd name="connsiteY4" fmla="*/ 177420 h 1095232"/>
                    <a:gd name="connsiteX0" fmla="*/ 85299 w 1050878"/>
                    <a:gd name="connsiteY0" fmla="*/ 44355 h 962167"/>
                    <a:gd name="connsiteX1" fmla="*/ 344607 w 1050878"/>
                    <a:gd name="connsiteY1" fmla="*/ 0 h 962167"/>
                    <a:gd name="connsiteX2" fmla="*/ 1050878 w 1050878"/>
                    <a:gd name="connsiteY2" fmla="*/ 962167 h 962167"/>
                    <a:gd name="connsiteX3" fmla="*/ 0 w 1050878"/>
                    <a:gd name="connsiteY3" fmla="*/ 962167 h 962167"/>
                    <a:gd name="connsiteX4" fmla="*/ 85299 w 1050878"/>
                    <a:gd name="connsiteY4" fmla="*/ 44355 h 962167"/>
                    <a:gd name="connsiteX0" fmla="*/ 85299 w 614149"/>
                    <a:gd name="connsiteY0" fmla="*/ 44355 h 962167"/>
                    <a:gd name="connsiteX1" fmla="*/ 344607 w 614149"/>
                    <a:gd name="connsiteY1" fmla="*/ 0 h 962167"/>
                    <a:gd name="connsiteX2" fmla="*/ 614149 w 614149"/>
                    <a:gd name="connsiteY2" fmla="*/ 61415 h 962167"/>
                    <a:gd name="connsiteX3" fmla="*/ 0 w 614149"/>
                    <a:gd name="connsiteY3" fmla="*/ 962167 h 962167"/>
                    <a:gd name="connsiteX4" fmla="*/ 85299 w 614149"/>
                    <a:gd name="connsiteY4" fmla="*/ 44355 h 962167"/>
                    <a:gd name="connsiteX0" fmla="*/ 0 w 528850"/>
                    <a:gd name="connsiteY0" fmla="*/ 44355 h 624385"/>
                    <a:gd name="connsiteX1" fmla="*/ 259308 w 528850"/>
                    <a:gd name="connsiteY1" fmla="*/ 0 h 624385"/>
                    <a:gd name="connsiteX2" fmla="*/ 528850 w 528850"/>
                    <a:gd name="connsiteY2" fmla="*/ 61415 h 624385"/>
                    <a:gd name="connsiteX3" fmla="*/ 269543 w 528850"/>
                    <a:gd name="connsiteY3" fmla="*/ 624385 h 624385"/>
                    <a:gd name="connsiteX4" fmla="*/ 0 w 528850"/>
                    <a:gd name="connsiteY4" fmla="*/ 44355 h 624385"/>
                    <a:gd name="connsiteX0" fmla="*/ 0 w 528850"/>
                    <a:gd name="connsiteY0" fmla="*/ 44355 h 624385"/>
                    <a:gd name="connsiteX1" fmla="*/ 259308 w 528850"/>
                    <a:gd name="connsiteY1" fmla="*/ 0 h 624385"/>
                    <a:gd name="connsiteX2" fmla="*/ 528850 w 528850"/>
                    <a:gd name="connsiteY2" fmla="*/ 61415 h 624385"/>
                    <a:gd name="connsiteX3" fmla="*/ 269543 w 528850"/>
                    <a:gd name="connsiteY3" fmla="*/ 624385 h 624385"/>
                    <a:gd name="connsiteX4" fmla="*/ 0 w 528850"/>
                    <a:gd name="connsiteY4" fmla="*/ 44355 h 624385"/>
                    <a:gd name="connsiteX0" fmla="*/ 0 w 530833"/>
                    <a:gd name="connsiteY0" fmla="*/ 44355 h 624385"/>
                    <a:gd name="connsiteX1" fmla="*/ 259308 w 530833"/>
                    <a:gd name="connsiteY1" fmla="*/ 0 h 624385"/>
                    <a:gd name="connsiteX2" fmla="*/ 528850 w 530833"/>
                    <a:gd name="connsiteY2" fmla="*/ 61415 h 624385"/>
                    <a:gd name="connsiteX3" fmla="*/ 269543 w 530833"/>
                    <a:gd name="connsiteY3" fmla="*/ 624385 h 624385"/>
                    <a:gd name="connsiteX4" fmla="*/ 0 w 530833"/>
                    <a:gd name="connsiteY4" fmla="*/ 44355 h 624385"/>
                    <a:gd name="connsiteX0" fmla="*/ 0 w 530833"/>
                    <a:gd name="connsiteY0" fmla="*/ 44355 h 624385"/>
                    <a:gd name="connsiteX1" fmla="*/ 259308 w 530833"/>
                    <a:gd name="connsiteY1" fmla="*/ 0 h 624385"/>
                    <a:gd name="connsiteX2" fmla="*/ 528850 w 530833"/>
                    <a:gd name="connsiteY2" fmla="*/ 61415 h 624385"/>
                    <a:gd name="connsiteX3" fmla="*/ 269543 w 530833"/>
                    <a:gd name="connsiteY3" fmla="*/ 624385 h 624385"/>
                    <a:gd name="connsiteX4" fmla="*/ 0 w 530833"/>
                    <a:gd name="connsiteY4" fmla="*/ 44355 h 624385"/>
                    <a:gd name="connsiteX0" fmla="*/ 3961 w 534794"/>
                    <a:gd name="connsiteY0" fmla="*/ 44355 h 624385"/>
                    <a:gd name="connsiteX1" fmla="*/ 263269 w 534794"/>
                    <a:gd name="connsiteY1" fmla="*/ 0 h 624385"/>
                    <a:gd name="connsiteX2" fmla="*/ 532811 w 534794"/>
                    <a:gd name="connsiteY2" fmla="*/ 61415 h 624385"/>
                    <a:gd name="connsiteX3" fmla="*/ 273504 w 534794"/>
                    <a:gd name="connsiteY3" fmla="*/ 624385 h 624385"/>
                    <a:gd name="connsiteX4" fmla="*/ 3961 w 534794"/>
                    <a:gd name="connsiteY4" fmla="*/ 44355 h 624385"/>
                    <a:gd name="connsiteX0" fmla="*/ 3961 w 534794"/>
                    <a:gd name="connsiteY0" fmla="*/ 55120 h 635150"/>
                    <a:gd name="connsiteX1" fmla="*/ 261577 w 534794"/>
                    <a:gd name="connsiteY1" fmla="*/ 0 h 635150"/>
                    <a:gd name="connsiteX2" fmla="*/ 532811 w 534794"/>
                    <a:gd name="connsiteY2" fmla="*/ 72180 h 635150"/>
                    <a:gd name="connsiteX3" fmla="*/ 273504 w 534794"/>
                    <a:gd name="connsiteY3" fmla="*/ 635150 h 635150"/>
                    <a:gd name="connsiteX4" fmla="*/ 3961 w 534794"/>
                    <a:gd name="connsiteY4" fmla="*/ 55120 h 63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794" h="635150">
                      <a:moveTo>
                        <a:pt x="3961" y="55120"/>
                      </a:moveTo>
                      <a:lnTo>
                        <a:pt x="261577" y="0"/>
                      </a:lnTo>
                      <a:cubicBezTo>
                        <a:pt x="351424" y="20472"/>
                        <a:pt x="442964" y="51708"/>
                        <a:pt x="532811" y="72180"/>
                      </a:cubicBezTo>
                      <a:cubicBezTo>
                        <a:pt x="545321" y="266661"/>
                        <a:pt x="503242" y="519143"/>
                        <a:pt x="273504" y="635150"/>
                      </a:cubicBezTo>
                      <a:cubicBezTo>
                        <a:pt x="30119" y="557813"/>
                        <a:pt x="-15373" y="248463"/>
                        <a:pt x="3961" y="55120"/>
                      </a:cubicBezTo>
                      <a:close/>
                    </a:path>
                  </a:pathLst>
                </a:cu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rgbClr val="005073"/>
                    </a:solidFill>
                    <a:latin typeface="CiscoSansTT ExtraLight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5947324" y="1437366"/>
              <a:ext cx="747940" cy="915194"/>
              <a:chOff x="5685047" y="1918545"/>
              <a:chExt cx="747940" cy="91519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78E09E5-1623-8347-9D5B-4B5DF0EC1CC1}"/>
                  </a:ext>
                </a:extLst>
              </p:cNvPr>
              <p:cNvSpPr/>
              <p:nvPr/>
            </p:nvSpPr>
            <p:spPr>
              <a:xfrm>
                <a:off x="5685047" y="2499129"/>
                <a:ext cx="747940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Endpoint Security</a:t>
                </a:r>
              </a:p>
            </p:txBody>
          </p:sp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E8A7C407-3976-BB40-BCED-3E50E3C89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825" y="1918545"/>
                <a:ext cx="557861" cy="557861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780614" y="2459748"/>
              <a:ext cx="1081360" cy="978193"/>
              <a:chOff x="5542828" y="2920608"/>
              <a:chExt cx="1081360" cy="978193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D623729-208F-D040-81CE-D2051068EAAE}"/>
                  </a:ext>
                </a:extLst>
              </p:cNvPr>
              <p:cNvSpPr/>
              <p:nvPr/>
            </p:nvSpPr>
            <p:spPr>
              <a:xfrm>
                <a:off x="5542828" y="3564191"/>
                <a:ext cx="1081360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Secure Internet Gateway</a:t>
                </a:r>
                <a:endParaRPr lang="en-US" sz="1200" b="1" kern="0" spc="50" dirty="0">
                  <a:solidFill>
                    <a:schemeClr val="accent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CE1DD127-2AC8-2D42-9079-9CE8CDB74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3959" y="2920608"/>
                <a:ext cx="543743" cy="543743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4987053" y="3614435"/>
              <a:ext cx="758313" cy="858452"/>
              <a:chOff x="7377959" y="950809"/>
              <a:chExt cx="758313" cy="858452"/>
            </a:xfrm>
          </p:grpSpPr>
          <p:pic>
            <p:nvPicPr>
              <p:cNvPr id="232" name="Picture 231">
                <a:extLst>
                  <a:ext uri="{FF2B5EF4-FFF2-40B4-BE49-F238E27FC236}">
                    <a16:creationId xmlns:a16="http://schemas.microsoft.com/office/drawing/2014/main" id="{5AB20BCA-1E3E-274C-A906-60BAC6139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0209" y="950809"/>
                <a:ext cx="439855" cy="439855"/>
              </a:xfrm>
              <a:prstGeom prst="rect">
                <a:avLst/>
              </a:prstGeom>
              <a:noFill/>
            </p:spPr>
          </p:pic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B33140AF-FD3F-4A47-8897-118D76BE775B}"/>
                  </a:ext>
                </a:extLst>
              </p:cNvPr>
              <p:cNvSpPr/>
              <p:nvPr/>
            </p:nvSpPr>
            <p:spPr>
              <a:xfrm>
                <a:off x="7377959" y="1474651"/>
                <a:ext cx="758313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3rd party</a:t>
                </a:r>
              </a:p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Sources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780614" y="3609881"/>
              <a:ext cx="1081360" cy="854598"/>
              <a:chOff x="5595698" y="3928507"/>
              <a:chExt cx="1081360" cy="854598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8A14A70-90FC-8E4A-9D7C-76422C2A1D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92439" y="3928507"/>
                <a:ext cx="458178" cy="458178"/>
                <a:chOff x="1072566" y="934364"/>
                <a:chExt cx="3657600" cy="3657600"/>
              </a:xfrm>
            </p:grpSpPr>
            <p:sp>
              <p:nvSpPr>
                <p:cNvPr id="131" name="Oval 43">
                  <a:extLst>
                    <a:ext uri="{FF2B5EF4-FFF2-40B4-BE49-F238E27FC236}">
                      <a16:creationId xmlns:a16="http://schemas.microsoft.com/office/drawing/2014/main" id="{9AF9FAA3-07B0-BD47-A1DB-F8611DE2F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566" y="934364"/>
                  <a:ext cx="3657600" cy="3657600"/>
                </a:xfrm>
                <a:prstGeom prst="ellipse">
                  <a:avLst/>
                </a:prstGeom>
                <a:solidFill>
                  <a:srgbClr val="CDEB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FFFFFF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132" name="Freeform 44">
                  <a:extLst>
                    <a:ext uri="{FF2B5EF4-FFF2-40B4-BE49-F238E27FC236}">
                      <a16:creationId xmlns:a16="http://schemas.microsoft.com/office/drawing/2014/main" id="{9A536778-8C68-6647-8275-09D5845F9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528" y="1998794"/>
                  <a:ext cx="2900638" cy="2593166"/>
                </a:xfrm>
                <a:custGeom>
                  <a:avLst/>
                  <a:gdLst>
                    <a:gd name="T0" fmla="*/ 517 w 517"/>
                    <a:gd name="T1" fmla="*/ 237 h 531"/>
                    <a:gd name="T2" fmla="*/ 517 w 517"/>
                    <a:gd name="T3" fmla="*/ 237 h 531"/>
                    <a:gd name="T4" fmla="*/ 222 w 517"/>
                    <a:gd name="T5" fmla="*/ 0 h 531"/>
                    <a:gd name="T6" fmla="*/ 0 w 517"/>
                    <a:gd name="T7" fmla="*/ 387 h 531"/>
                    <a:gd name="T8" fmla="*/ 215 w 517"/>
                    <a:gd name="T9" fmla="*/ 531 h 531"/>
                    <a:gd name="T10" fmla="*/ 222 w 517"/>
                    <a:gd name="T11" fmla="*/ 531 h 531"/>
                    <a:gd name="T12" fmla="*/ 517 w 517"/>
                    <a:gd name="T13" fmla="*/ 237 h 531"/>
                    <a:gd name="connsiteX0" fmla="*/ 9045 w 9045"/>
                    <a:gd name="connsiteY0" fmla="*/ 4610 h 10147"/>
                    <a:gd name="connsiteX1" fmla="*/ 9045 w 9045"/>
                    <a:gd name="connsiteY1" fmla="*/ 4610 h 10147"/>
                    <a:gd name="connsiteX2" fmla="*/ 3339 w 9045"/>
                    <a:gd name="connsiteY2" fmla="*/ 147 h 10147"/>
                    <a:gd name="connsiteX3" fmla="*/ 0 w 9045"/>
                    <a:gd name="connsiteY3" fmla="*/ 7462 h 10147"/>
                    <a:gd name="connsiteX4" fmla="*/ 3204 w 9045"/>
                    <a:gd name="connsiteY4" fmla="*/ 10147 h 10147"/>
                    <a:gd name="connsiteX5" fmla="*/ 3339 w 9045"/>
                    <a:gd name="connsiteY5" fmla="*/ 10147 h 10147"/>
                    <a:gd name="connsiteX6" fmla="*/ 9045 w 9045"/>
                    <a:gd name="connsiteY6" fmla="*/ 4610 h 10147"/>
                    <a:gd name="connsiteX0" fmla="*/ 10000 w 10000"/>
                    <a:gd name="connsiteY0" fmla="*/ 4543 h 10000"/>
                    <a:gd name="connsiteX1" fmla="*/ 10000 w 10000"/>
                    <a:gd name="connsiteY1" fmla="*/ 4543 h 10000"/>
                    <a:gd name="connsiteX2" fmla="*/ 3692 w 10000"/>
                    <a:gd name="connsiteY2" fmla="*/ 145 h 10000"/>
                    <a:gd name="connsiteX3" fmla="*/ 0 w 10000"/>
                    <a:gd name="connsiteY3" fmla="*/ 7354 h 10000"/>
                    <a:gd name="connsiteX4" fmla="*/ 3542 w 10000"/>
                    <a:gd name="connsiteY4" fmla="*/ 10000 h 10000"/>
                    <a:gd name="connsiteX5" fmla="*/ 3692 w 10000"/>
                    <a:gd name="connsiteY5" fmla="*/ 10000 h 10000"/>
                    <a:gd name="connsiteX6" fmla="*/ 10000 w 10000"/>
                    <a:gd name="connsiteY6" fmla="*/ 4543 h 10000"/>
                    <a:gd name="connsiteX0" fmla="*/ 10040 w 10040"/>
                    <a:gd name="connsiteY0" fmla="*/ 1932 h 7389"/>
                    <a:gd name="connsiteX1" fmla="*/ 10040 w 10040"/>
                    <a:gd name="connsiteY1" fmla="*/ 1932 h 7389"/>
                    <a:gd name="connsiteX2" fmla="*/ 6495 w 10040"/>
                    <a:gd name="connsiteY2" fmla="*/ 71 h 7389"/>
                    <a:gd name="connsiteX3" fmla="*/ 40 w 10040"/>
                    <a:gd name="connsiteY3" fmla="*/ 4743 h 7389"/>
                    <a:gd name="connsiteX4" fmla="*/ 3582 w 10040"/>
                    <a:gd name="connsiteY4" fmla="*/ 7389 h 7389"/>
                    <a:gd name="connsiteX5" fmla="*/ 3732 w 10040"/>
                    <a:gd name="connsiteY5" fmla="*/ 7389 h 7389"/>
                    <a:gd name="connsiteX6" fmla="*/ 10040 w 10040"/>
                    <a:gd name="connsiteY6" fmla="*/ 1932 h 7389"/>
                    <a:gd name="connsiteX0" fmla="*/ 10000 w 10000"/>
                    <a:gd name="connsiteY0" fmla="*/ 2519 h 9904"/>
                    <a:gd name="connsiteX1" fmla="*/ 10000 w 10000"/>
                    <a:gd name="connsiteY1" fmla="*/ 2519 h 9904"/>
                    <a:gd name="connsiteX2" fmla="*/ 6469 w 10000"/>
                    <a:gd name="connsiteY2" fmla="*/ 0 h 9904"/>
                    <a:gd name="connsiteX3" fmla="*/ 40 w 10000"/>
                    <a:gd name="connsiteY3" fmla="*/ 6323 h 9904"/>
                    <a:gd name="connsiteX4" fmla="*/ 3568 w 10000"/>
                    <a:gd name="connsiteY4" fmla="*/ 9904 h 9904"/>
                    <a:gd name="connsiteX5" fmla="*/ 3717 w 10000"/>
                    <a:gd name="connsiteY5" fmla="*/ 9904 h 9904"/>
                    <a:gd name="connsiteX6" fmla="*/ 10000 w 10000"/>
                    <a:gd name="connsiteY6" fmla="*/ 2519 h 9904"/>
                    <a:gd name="connsiteX0" fmla="*/ 10000 w 10000"/>
                    <a:gd name="connsiteY0" fmla="*/ 2543 h 10000"/>
                    <a:gd name="connsiteX1" fmla="*/ 10000 w 10000"/>
                    <a:gd name="connsiteY1" fmla="*/ 2543 h 10000"/>
                    <a:gd name="connsiteX2" fmla="*/ 6469 w 10000"/>
                    <a:gd name="connsiteY2" fmla="*/ 0 h 10000"/>
                    <a:gd name="connsiteX3" fmla="*/ 40 w 10000"/>
                    <a:gd name="connsiteY3" fmla="*/ 6384 h 10000"/>
                    <a:gd name="connsiteX4" fmla="*/ 3568 w 10000"/>
                    <a:gd name="connsiteY4" fmla="*/ 10000 h 10000"/>
                    <a:gd name="connsiteX5" fmla="*/ 3717 w 10000"/>
                    <a:gd name="connsiteY5" fmla="*/ 10000 h 10000"/>
                    <a:gd name="connsiteX6" fmla="*/ 10000 w 10000"/>
                    <a:gd name="connsiteY6" fmla="*/ 2543 h 10000"/>
                    <a:gd name="connsiteX0" fmla="*/ 9960 w 9960"/>
                    <a:gd name="connsiteY0" fmla="*/ 2543 h 10000"/>
                    <a:gd name="connsiteX1" fmla="*/ 9960 w 9960"/>
                    <a:gd name="connsiteY1" fmla="*/ 2543 h 10000"/>
                    <a:gd name="connsiteX2" fmla="*/ 6429 w 9960"/>
                    <a:gd name="connsiteY2" fmla="*/ 0 h 10000"/>
                    <a:gd name="connsiteX3" fmla="*/ 0 w 9960"/>
                    <a:gd name="connsiteY3" fmla="*/ 6384 h 10000"/>
                    <a:gd name="connsiteX4" fmla="*/ 3528 w 9960"/>
                    <a:gd name="connsiteY4" fmla="*/ 10000 h 10000"/>
                    <a:gd name="connsiteX5" fmla="*/ 3677 w 9960"/>
                    <a:gd name="connsiteY5" fmla="*/ 10000 h 10000"/>
                    <a:gd name="connsiteX6" fmla="*/ 9960 w 9960"/>
                    <a:gd name="connsiteY6" fmla="*/ 2543 h 10000"/>
                    <a:gd name="connsiteX0" fmla="*/ 10000 w 10000"/>
                    <a:gd name="connsiteY0" fmla="*/ 2912 h 10369"/>
                    <a:gd name="connsiteX1" fmla="*/ 10000 w 10000"/>
                    <a:gd name="connsiteY1" fmla="*/ 2912 h 10369"/>
                    <a:gd name="connsiteX2" fmla="*/ 6890 w 10000"/>
                    <a:gd name="connsiteY2" fmla="*/ 0 h 10369"/>
                    <a:gd name="connsiteX3" fmla="*/ 0 w 10000"/>
                    <a:gd name="connsiteY3" fmla="*/ 6753 h 10369"/>
                    <a:gd name="connsiteX4" fmla="*/ 3542 w 10000"/>
                    <a:gd name="connsiteY4" fmla="*/ 10369 h 10369"/>
                    <a:gd name="connsiteX5" fmla="*/ 3692 w 10000"/>
                    <a:gd name="connsiteY5" fmla="*/ 10369 h 10369"/>
                    <a:gd name="connsiteX6" fmla="*/ 10000 w 10000"/>
                    <a:gd name="connsiteY6" fmla="*/ 2912 h 10369"/>
                    <a:gd name="connsiteX0" fmla="*/ 10000 w 10000"/>
                    <a:gd name="connsiteY0" fmla="*/ 3133 h 10590"/>
                    <a:gd name="connsiteX1" fmla="*/ 10000 w 10000"/>
                    <a:gd name="connsiteY1" fmla="*/ 3133 h 10590"/>
                    <a:gd name="connsiteX2" fmla="*/ 7014 w 10000"/>
                    <a:gd name="connsiteY2" fmla="*/ 0 h 10590"/>
                    <a:gd name="connsiteX3" fmla="*/ 0 w 10000"/>
                    <a:gd name="connsiteY3" fmla="*/ 6974 h 10590"/>
                    <a:gd name="connsiteX4" fmla="*/ 3542 w 10000"/>
                    <a:gd name="connsiteY4" fmla="*/ 10590 h 10590"/>
                    <a:gd name="connsiteX5" fmla="*/ 3692 w 10000"/>
                    <a:gd name="connsiteY5" fmla="*/ 10590 h 10590"/>
                    <a:gd name="connsiteX6" fmla="*/ 10000 w 10000"/>
                    <a:gd name="connsiteY6" fmla="*/ 3133 h 10590"/>
                    <a:gd name="connsiteX0" fmla="*/ 10000 w 10000"/>
                    <a:gd name="connsiteY0" fmla="*/ 3133 h 10590"/>
                    <a:gd name="connsiteX1" fmla="*/ 10000 w 10000"/>
                    <a:gd name="connsiteY1" fmla="*/ 3133 h 10590"/>
                    <a:gd name="connsiteX2" fmla="*/ 7014 w 10000"/>
                    <a:gd name="connsiteY2" fmla="*/ 0 h 10590"/>
                    <a:gd name="connsiteX3" fmla="*/ 0 w 10000"/>
                    <a:gd name="connsiteY3" fmla="*/ 6974 h 10590"/>
                    <a:gd name="connsiteX4" fmla="*/ 3542 w 10000"/>
                    <a:gd name="connsiteY4" fmla="*/ 10590 h 10590"/>
                    <a:gd name="connsiteX5" fmla="*/ 3692 w 10000"/>
                    <a:gd name="connsiteY5" fmla="*/ 10590 h 10590"/>
                    <a:gd name="connsiteX6" fmla="*/ 10000 w 10000"/>
                    <a:gd name="connsiteY6" fmla="*/ 3133 h 10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0" h="10590">
                      <a:moveTo>
                        <a:pt x="10000" y="3133"/>
                      </a:moveTo>
                      <a:lnTo>
                        <a:pt x="10000" y="3133"/>
                      </a:lnTo>
                      <a:lnTo>
                        <a:pt x="7014" y="0"/>
                      </a:lnTo>
                      <a:cubicBezTo>
                        <a:pt x="5347" y="639"/>
                        <a:pt x="3227" y="3782"/>
                        <a:pt x="0" y="6974"/>
                      </a:cubicBezTo>
                      <a:cubicBezTo>
                        <a:pt x="1066" y="8088"/>
                        <a:pt x="3542" y="10590"/>
                        <a:pt x="3542" y="10590"/>
                      </a:cubicBezTo>
                      <a:lnTo>
                        <a:pt x="3692" y="10590"/>
                      </a:lnTo>
                      <a:cubicBezTo>
                        <a:pt x="7177" y="10590"/>
                        <a:pt x="10000" y="7242"/>
                        <a:pt x="10000" y="3133"/>
                      </a:cubicBezTo>
                      <a:close/>
                    </a:path>
                  </a:pathLst>
                </a:custGeom>
                <a:solidFill>
                  <a:srgbClr val="CDEBF9">
                    <a:lumMod val="9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kern="0" dirty="0">
                    <a:solidFill>
                      <a:srgbClr val="FFFFFF"/>
                    </a:solidFill>
                    <a:latin typeface="CiscoSansTT ExtraLight"/>
                  </a:endParaRPr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511021E-6DDB-DA48-A31C-F15B56F84342}"/>
                    </a:ext>
                  </a:extLst>
                </p:cNvPr>
                <p:cNvGrpSpPr/>
                <p:nvPr/>
              </p:nvGrpSpPr>
              <p:grpSpPr>
                <a:xfrm>
                  <a:off x="1638439" y="1647164"/>
                  <a:ext cx="2374417" cy="1744050"/>
                  <a:chOff x="-1408229" y="1225656"/>
                  <a:chExt cx="1130209" cy="827778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21CEAC21-92B2-2C48-824B-1B19F355EAC4}"/>
                      </a:ext>
                    </a:extLst>
                  </p:cNvPr>
                  <p:cNvGrpSpPr/>
                  <p:nvPr/>
                </p:nvGrpSpPr>
                <p:grpSpPr>
                  <a:xfrm>
                    <a:off x="-984985" y="1277821"/>
                    <a:ext cx="657155" cy="657156"/>
                    <a:chOff x="-1150795" y="1373869"/>
                    <a:chExt cx="749077" cy="749075"/>
                  </a:xfrm>
                </p:grpSpPr>
                <p:sp>
                  <p:nvSpPr>
                    <p:cNvPr id="159" name="Oval 47">
                      <a:extLst>
                        <a:ext uri="{FF2B5EF4-FFF2-40B4-BE49-F238E27FC236}">
                          <a16:creationId xmlns:a16="http://schemas.microsoft.com/office/drawing/2014/main" id="{BE81B880-B7F3-7243-A614-BD47472A84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1150795" y="1373869"/>
                      <a:ext cx="749077" cy="749075"/>
                    </a:xfrm>
                    <a:prstGeom prst="ellipse">
                      <a:avLst/>
                    </a:prstGeom>
                    <a:solidFill>
                      <a:srgbClr val="005073"/>
                    </a:solidFill>
                    <a:ln w="952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  <p:sp>
                  <p:nvSpPr>
                    <p:cNvPr id="160" name="Freeform 48">
                      <a:extLst>
                        <a:ext uri="{FF2B5EF4-FFF2-40B4-BE49-F238E27FC236}">
                          <a16:creationId xmlns:a16="http://schemas.microsoft.com/office/drawing/2014/main" id="{0F8E970B-42C3-4E43-996D-2D608F90BA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812857" y="1516665"/>
                      <a:ext cx="63843" cy="305542"/>
                    </a:xfrm>
                    <a:custGeom>
                      <a:avLst/>
                      <a:gdLst>
                        <a:gd name="T0" fmla="*/ 0 w 18"/>
                        <a:gd name="T1" fmla="*/ 9 h 85"/>
                        <a:gd name="T2" fmla="*/ 9 w 18"/>
                        <a:gd name="T3" fmla="*/ 0 h 85"/>
                        <a:gd name="T4" fmla="*/ 9 w 18"/>
                        <a:gd name="T5" fmla="*/ 0 h 85"/>
                        <a:gd name="T6" fmla="*/ 18 w 18"/>
                        <a:gd name="T7" fmla="*/ 9 h 85"/>
                        <a:gd name="T8" fmla="*/ 18 w 18"/>
                        <a:gd name="T9" fmla="*/ 76 h 85"/>
                        <a:gd name="T10" fmla="*/ 9 w 18"/>
                        <a:gd name="T11" fmla="*/ 85 h 85"/>
                        <a:gd name="T12" fmla="*/ 9 w 18"/>
                        <a:gd name="T13" fmla="*/ 85 h 85"/>
                        <a:gd name="T14" fmla="*/ 0 w 18"/>
                        <a:gd name="T15" fmla="*/ 76 h 85"/>
                        <a:gd name="T16" fmla="*/ 0 w 18"/>
                        <a:gd name="T17" fmla="*/ 9 h 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8" h="85">
                          <a:moveTo>
                            <a:pt x="0" y="9"/>
                          </a:moveTo>
                          <a:cubicBezTo>
                            <a:pt x="0" y="4"/>
                            <a:pt x="4" y="0"/>
                            <a:pt x="9" y="0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  <a:cubicBezTo>
                            <a:pt x="14" y="0"/>
                            <a:pt x="18" y="4"/>
                            <a:pt x="18" y="9"/>
                          </a:cubicBezTo>
                          <a:cubicBezTo>
                            <a:pt x="18" y="76"/>
                            <a:pt x="18" y="76"/>
                            <a:pt x="18" y="76"/>
                          </a:cubicBezTo>
                          <a:cubicBezTo>
                            <a:pt x="18" y="81"/>
                            <a:pt x="14" y="85"/>
                            <a:pt x="9" y="85"/>
                          </a:cubicBezTo>
                          <a:cubicBezTo>
                            <a:pt x="9" y="85"/>
                            <a:pt x="9" y="85"/>
                            <a:pt x="9" y="85"/>
                          </a:cubicBezTo>
                          <a:cubicBezTo>
                            <a:pt x="4" y="85"/>
                            <a:pt x="0" y="81"/>
                            <a:pt x="0" y="76"/>
                          </a:cubicBez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  <p:sp>
                  <p:nvSpPr>
                    <p:cNvPr id="161" name="Oval 49">
                      <a:extLst>
                        <a:ext uri="{FF2B5EF4-FFF2-40B4-BE49-F238E27FC236}">
                          <a16:creationId xmlns:a16="http://schemas.microsoft.com/office/drawing/2014/main" id="{B3B6CAFD-9757-654E-9741-6C4A0B4356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15866" y="1891706"/>
                      <a:ext cx="66856" cy="65517"/>
                    </a:xfrm>
                    <a:prstGeom prst="ellipse">
                      <a:avLst/>
                    </a:pr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1905ADC1-CA17-7B41-8C53-8CF0DCAB680F}"/>
                      </a:ext>
                    </a:extLst>
                  </p:cNvPr>
                  <p:cNvGrpSpPr/>
                  <p:nvPr/>
                </p:nvGrpSpPr>
                <p:grpSpPr>
                  <a:xfrm>
                    <a:off x="-1408229" y="1225656"/>
                    <a:ext cx="1130209" cy="827778"/>
                    <a:chOff x="-3406597" y="2475489"/>
                    <a:chExt cx="1130209" cy="827778"/>
                  </a:xfrm>
                </p:grpSpPr>
                <p:sp>
                  <p:nvSpPr>
                    <p:cNvPr id="136" name="Freeform 103">
                      <a:extLst>
                        <a:ext uri="{FF2B5EF4-FFF2-40B4-BE49-F238E27FC236}">
                          <a16:creationId xmlns:a16="http://schemas.microsoft.com/office/drawing/2014/main" id="{33E03461-6DA8-1547-9DBF-3A47C5DD3D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203019" flipH="1">
                      <a:off x="-3406597" y="3209775"/>
                      <a:ext cx="602446" cy="93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  <p:sp>
                  <p:nvSpPr>
                    <p:cNvPr id="137" name="Freeform 277">
                      <a:extLst>
                        <a:ext uri="{FF2B5EF4-FFF2-40B4-BE49-F238E27FC236}">
                          <a16:creationId xmlns:a16="http://schemas.microsoft.com/office/drawing/2014/main" id="{A89D8CAB-E586-A244-BA8F-D65B389CD77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3036926" y="2475489"/>
                      <a:ext cx="760538" cy="760538"/>
                    </a:xfrm>
                    <a:prstGeom prst="donut">
                      <a:avLst>
                        <a:gd name="adj" fmla="val 11461"/>
                      </a:avLst>
                    </a:prstGeom>
                    <a:solidFill>
                      <a:srgbClr val="00BCEB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dirty="0">
                        <a:solidFill>
                          <a:srgbClr val="FFFFFF"/>
                        </a:solidFill>
                        <a:latin typeface="CiscoSansTT ExtraLight"/>
                      </a:endParaRPr>
                    </a:p>
                  </p:txBody>
                </p:sp>
              </p:grpSp>
            </p:grp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C8A65EC-352D-A24F-B051-AF70B7A65A0E}"/>
                  </a:ext>
                </a:extLst>
              </p:cNvPr>
              <p:cNvSpPr/>
              <p:nvPr/>
            </p:nvSpPr>
            <p:spPr>
              <a:xfrm>
                <a:off x="5595698" y="4448495"/>
                <a:ext cx="1081360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Network</a:t>
                </a:r>
                <a:b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</a:b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Analytics</a:t>
                </a:r>
                <a:endParaRPr lang="en-US" sz="1200" b="1" kern="0" spc="50" dirty="0">
                  <a:solidFill>
                    <a:schemeClr val="accent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616310" y="3601686"/>
              <a:ext cx="1081360" cy="866342"/>
              <a:chOff x="6439761" y="3920312"/>
              <a:chExt cx="1081360" cy="866342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227CBE6-EC61-6941-A9FF-B6DA534F6604}"/>
                  </a:ext>
                </a:extLst>
              </p:cNvPr>
              <p:cNvGrpSpPr/>
              <p:nvPr/>
            </p:nvGrpSpPr>
            <p:grpSpPr>
              <a:xfrm>
                <a:off x="6709029" y="3920312"/>
                <a:ext cx="497208" cy="494064"/>
                <a:chOff x="2238045" y="3335517"/>
                <a:chExt cx="725592" cy="725590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DEA4F153-A8BB-3142-8B31-073D14F58898}"/>
                    </a:ext>
                  </a:extLst>
                </p:cNvPr>
                <p:cNvSpPr/>
                <p:nvPr/>
              </p:nvSpPr>
              <p:spPr>
                <a:xfrm>
                  <a:off x="2238045" y="3335517"/>
                  <a:ext cx="725592" cy="72559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ED166FD2-7C71-DC4A-84E0-76B1336C54DC}"/>
                    </a:ext>
                  </a:extLst>
                </p:cNvPr>
                <p:cNvGrpSpPr/>
                <p:nvPr/>
              </p:nvGrpSpPr>
              <p:grpSpPr>
                <a:xfrm>
                  <a:off x="2392434" y="3568589"/>
                  <a:ext cx="422074" cy="241185"/>
                  <a:chOff x="2284221" y="3405702"/>
                  <a:chExt cx="800100" cy="457200"/>
                </a:xfrm>
              </p:grpSpPr>
              <p:sp>
                <p:nvSpPr>
                  <p:cNvPr id="126" name="Freeform 21">
                    <a:extLst>
                      <a:ext uri="{FF2B5EF4-FFF2-40B4-BE49-F238E27FC236}">
                        <a16:creationId xmlns:a16="http://schemas.microsoft.com/office/drawing/2014/main" id="{276BC755-18EE-9848-8267-90798FBFD5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4221" y="3405702"/>
                    <a:ext cx="800100" cy="457200"/>
                  </a:xfrm>
                  <a:custGeom>
                    <a:avLst/>
                    <a:gdLst>
                      <a:gd name="T0" fmla="*/ 1202 w 1203"/>
                      <a:gd name="T1" fmla="*/ 341 h 681"/>
                      <a:gd name="T2" fmla="*/ 601 w 1203"/>
                      <a:gd name="T3" fmla="*/ 680 h 681"/>
                      <a:gd name="T4" fmla="*/ 0 w 1203"/>
                      <a:gd name="T5" fmla="*/ 341 h 681"/>
                      <a:gd name="T6" fmla="*/ 601 w 1203"/>
                      <a:gd name="T7" fmla="*/ 2 h 681"/>
                      <a:gd name="T8" fmla="*/ 1202 w 1203"/>
                      <a:gd name="T9" fmla="*/ 341 h 6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3" h="681">
                        <a:moveTo>
                          <a:pt x="1202" y="341"/>
                        </a:moveTo>
                        <a:cubicBezTo>
                          <a:pt x="1202" y="341"/>
                          <a:pt x="932" y="680"/>
                          <a:pt x="601" y="680"/>
                        </a:cubicBezTo>
                        <a:cubicBezTo>
                          <a:pt x="270" y="680"/>
                          <a:pt x="0" y="341"/>
                          <a:pt x="0" y="341"/>
                        </a:cubicBezTo>
                        <a:cubicBezTo>
                          <a:pt x="0" y="341"/>
                          <a:pt x="270" y="2"/>
                          <a:pt x="601" y="2"/>
                        </a:cubicBezTo>
                        <a:cubicBezTo>
                          <a:pt x="932" y="0"/>
                          <a:pt x="1202" y="341"/>
                          <a:pt x="1202" y="341"/>
                        </a:cubicBezTo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+mn-lt"/>
                      <a:ea typeface="ＭＳ Ｐゴシック" pitchFamily="34" charset="-128"/>
                      <a:cs typeface="Apple LiGothic Medium"/>
                    </a:endParaRPr>
                  </a:p>
                </p:txBody>
              </p:sp>
              <p:sp>
                <p:nvSpPr>
                  <p:cNvPr id="127" name="Freeform 22">
                    <a:extLst>
                      <a:ext uri="{FF2B5EF4-FFF2-40B4-BE49-F238E27FC236}">
                        <a16:creationId xmlns:a16="http://schemas.microsoft.com/office/drawing/2014/main" id="{10B2E6FC-D637-1148-8287-F8782D5C6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3337" y="3482891"/>
                    <a:ext cx="298938" cy="302820"/>
                  </a:xfrm>
                  <a:custGeom>
                    <a:avLst/>
                    <a:gdLst>
                      <a:gd name="T0" fmla="*/ 450 w 451"/>
                      <a:gd name="T1" fmla="*/ 225 h 451"/>
                      <a:gd name="T2" fmla="*/ 420 w 451"/>
                      <a:gd name="T3" fmla="*/ 338 h 451"/>
                      <a:gd name="T4" fmla="*/ 338 w 451"/>
                      <a:gd name="T5" fmla="*/ 420 h 451"/>
                      <a:gd name="T6" fmla="*/ 225 w 451"/>
                      <a:gd name="T7" fmla="*/ 450 h 451"/>
                      <a:gd name="T8" fmla="*/ 112 w 451"/>
                      <a:gd name="T9" fmla="*/ 420 h 451"/>
                      <a:gd name="T10" fmla="*/ 30 w 451"/>
                      <a:gd name="T11" fmla="*/ 338 h 451"/>
                      <a:gd name="T12" fmla="*/ 0 w 451"/>
                      <a:gd name="T13" fmla="*/ 225 h 451"/>
                      <a:gd name="T14" fmla="*/ 30 w 451"/>
                      <a:gd name="T15" fmla="*/ 113 h 451"/>
                      <a:gd name="T16" fmla="*/ 112 w 451"/>
                      <a:gd name="T17" fmla="*/ 30 h 451"/>
                      <a:gd name="T18" fmla="*/ 225 w 451"/>
                      <a:gd name="T19" fmla="*/ 0 h 451"/>
                      <a:gd name="T20" fmla="*/ 338 w 451"/>
                      <a:gd name="T21" fmla="*/ 30 h 451"/>
                      <a:gd name="T22" fmla="*/ 420 w 451"/>
                      <a:gd name="T23" fmla="*/ 113 h 451"/>
                      <a:gd name="T24" fmla="*/ 450 w 451"/>
                      <a:gd name="T25" fmla="*/ 225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51" h="451">
                        <a:moveTo>
                          <a:pt x="450" y="225"/>
                        </a:moveTo>
                        <a:cubicBezTo>
                          <a:pt x="450" y="267"/>
                          <a:pt x="441" y="302"/>
                          <a:pt x="420" y="338"/>
                        </a:cubicBezTo>
                        <a:cubicBezTo>
                          <a:pt x="399" y="374"/>
                          <a:pt x="373" y="399"/>
                          <a:pt x="338" y="420"/>
                        </a:cubicBezTo>
                        <a:cubicBezTo>
                          <a:pt x="302" y="441"/>
                          <a:pt x="266" y="450"/>
                          <a:pt x="225" y="450"/>
                        </a:cubicBezTo>
                        <a:cubicBezTo>
                          <a:pt x="184" y="450"/>
                          <a:pt x="147" y="441"/>
                          <a:pt x="112" y="420"/>
                        </a:cubicBezTo>
                        <a:cubicBezTo>
                          <a:pt x="76" y="399"/>
                          <a:pt x="51" y="374"/>
                          <a:pt x="30" y="338"/>
                        </a:cubicBezTo>
                        <a:cubicBezTo>
                          <a:pt x="9" y="302"/>
                          <a:pt x="0" y="266"/>
                          <a:pt x="0" y="225"/>
                        </a:cubicBezTo>
                        <a:cubicBezTo>
                          <a:pt x="0" y="183"/>
                          <a:pt x="9" y="149"/>
                          <a:pt x="30" y="113"/>
                        </a:cubicBezTo>
                        <a:cubicBezTo>
                          <a:pt x="51" y="77"/>
                          <a:pt x="76" y="51"/>
                          <a:pt x="112" y="30"/>
                        </a:cubicBezTo>
                        <a:cubicBezTo>
                          <a:pt x="147" y="9"/>
                          <a:pt x="184" y="0"/>
                          <a:pt x="225" y="0"/>
                        </a:cubicBezTo>
                        <a:cubicBezTo>
                          <a:pt x="266" y="0"/>
                          <a:pt x="302" y="9"/>
                          <a:pt x="338" y="30"/>
                        </a:cubicBezTo>
                        <a:cubicBezTo>
                          <a:pt x="373" y="51"/>
                          <a:pt x="399" y="77"/>
                          <a:pt x="420" y="113"/>
                        </a:cubicBezTo>
                        <a:cubicBezTo>
                          <a:pt x="441" y="149"/>
                          <a:pt x="450" y="184"/>
                          <a:pt x="450" y="22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rnd">
                        <a:solidFill>
                          <a:srgbClr val="049FD9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+mn-lt"/>
                      <a:ea typeface="ＭＳ Ｐゴシック" pitchFamily="34" charset="-128"/>
                      <a:cs typeface="Apple LiGothic Medium"/>
                    </a:endParaRPr>
                  </a:p>
                </p:txBody>
              </p:sp>
              <p:sp>
                <p:nvSpPr>
                  <p:cNvPr id="128" name="Freeform 23">
                    <a:extLst>
                      <a:ext uri="{FF2B5EF4-FFF2-40B4-BE49-F238E27FC236}">
                        <a16:creationId xmlns:a16="http://schemas.microsoft.com/office/drawing/2014/main" id="{9544BF66-6F21-AE49-B810-E854828876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3337" y="3482891"/>
                    <a:ext cx="298938" cy="302820"/>
                  </a:xfrm>
                  <a:custGeom>
                    <a:avLst/>
                    <a:gdLst>
                      <a:gd name="T0" fmla="*/ 450 w 451"/>
                      <a:gd name="T1" fmla="*/ 225 h 451"/>
                      <a:gd name="T2" fmla="*/ 420 w 451"/>
                      <a:gd name="T3" fmla="*/ 338 h 451"/>
                      <a:gd name="T4" fmla="*/ 338 w 451"/>
                      <a:gd name="T5" fmla="*/ 420 h 451"/>
                      <a:gd name="T6" fmla="*/ 225 w 451"/>
                      <a:gd name="T7" fmla="*/ 450 h 451"/>
                      <a:gd name="T8" fmla="*/ 112 w 451"/>
                      <a:gd name="T9" fmla="*/ 420 h 451"/>
                      <a:gd name="T10" fmla="*/ 30 w 451"/>
                      <a:gd name="T11" fmla="*/ 338 h 451"/>
                      <a:gd name="T12" fmla="*/ 0 w 451"/>
                      <a:gd name="T13" fmla="*/ 225 h 451"/>
                      <a:gd name="T14" fmla="*/ 30 w 451"/>
                      <a:gd name="T15" fmla="*/ 113 h 451"/>
                      <a:gd name="T16" fmla="*/ 112 w 451"/>
                      <a:gd name="T17" fmla="*/ 30 h 451"/>
                      <a:gd name="T18" fmla="*/ 225 w 451"/>
                      <a:gd name="T19" fmla="*/ 0 h 451"/>
                      <a:gd name="T20" fmla="*/ 338 w 451"/>
                      <a:gd name="T21" fmla="*/ 30 h 451"/>
                      <a:gd name="T22" fmla="*/ 420 w 451"/>
                      <a:gd name="T23" fmla="*/ 113 h 451"/>
                      <a:gd name="T24" fmla="*/ 450 w 451"/>
                      <a:gd name="T25" fmla="*/ 225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51" h="451">
                        <a:moveTo>
                          <a:pt x="450" y="225"/>
                        </a:moveTo>
                        <a:cubicBezTo>
                          <a:pt x="450" y="267"/>
                          <a:pt x="441" y="302"/>
                          <a:pt x="420" y="338"/>
                        </a:cubicBezTo>
                        <a:cubicBezTo>
                          <a:pt x="399" y="374"/>
                          <a:pt x="373" y="399"/>
                          <a:pt x="338" y="420"/>
                        </a:cubicBezTo>
                        <a:cubicBezTo>
                          <a:pt x="302" y="441"/>
                          <a:pt x="266" y="450"/>
                          <a:pt x="225" y="450"/>
                        </a:cubicBezTo>
                        <a:cubicBezTo>
                          <a:pt x="184" y="450"/>
                          <a:pt x="147" y="441"/>
                          <a:pt x="112" y="420"/>
                        </a:cubicBezTo>
                        <a:cubicBezTo>
                          <a:pt x="76" y="399"/>
                          <a:pt x="51" y="374"/>
                          <a:pt x="30" y="338"/>
                        </a:cubicBezTo>
                        <a:cubicBezTo>
                          <a:pt x="9" y="302"/>
                          <a:pt x="0" y="266"/>
                          <a:pt x="0" y="225"/>
                        </a:cubicBezTo>
                        <a:cubicBezTo>
                          <a:pt x="0" y="183"/>
                          <a:pt x="9" y="149"/>
                          <a:pt x="30" y="113"/>
                        </a:cubicBezTo>
                        <a:cubicBezTo>
                          <a:pt x="51" y="77"/>
                          <a:pt x="76" y="51"/>
                          <a:pt x="112" y="30"/>
                        </a:cubicBezTo>
                        <a:cubicBezTo>
                          <a:pt x="147" y="9"/>
                          <a:pt x="184" y="0"/>
                          <a:pt x="225" y="0"/>
                        </a:cubicBezTo>
                        <a:cubicBezTo>
                          <a:pt x="266" y="0"/>
                          <a:pt x="302" y="9"/>
                          <a:pt x="338" y="30"/>
                        </a:cubicBezTo>
                        <a:cubicBezTo>
                          <a:pt x="373" y="51"/>
                          <a:pt x="399" y="77"/>
                          <a:pt x="420" y="113"/>
                        </a:cubicBezTo>
                        <a:cubicBezTo>
                          <a:pt x="441" y="149"/>
                          <a:pt x="450" y="184"/>
                          <a:pt x="450" y="225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+mn-lt"/>
                      <a:ea typeface="ＭＳ Ｐゴシック" pitchFamily="34" charset="-128"/>
                      <a:cs typeface="Apple LiGothic Medium"/>
                    </a:endParaRPr>
                  </a:p>
                </p:txBody>
              </p:sp>
              <p:sp>
                <p:nvSpPr>
                  <p:cNvPr id="129" name="Freeform 24">
                    <a:extLst>
                      <a:ext uri="{FF2B5EF4-FFF2-40B4-BE49-F238E27FC236}">
                        <a16:creationId xmlns:a16="http://schemas.microsoft.com/office/drawing/2014/main" id="{4DE819D5-D6AD-CE45-BB42-7707E672D4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1952" y="3542268"/>
                    <a:ext cx="178777" cy="181098"/>
                  </a:xfrm>
                  <a:custGeom>
                    <a:avLst/>
                    <a:gdLst>
                      <a:gd name="T0" fmla="*/ 204 w 271"/>
                      <a:gd name="T1" fmla="*/ 135 h 271"/>
                      <a:gd name="T2" fmla="*/ 135 w 271"/>
                      <a:gd name="T3" fmla="*/ 66 h 271"/>
                      <a:gd name="T4" fmla="*/ 175 w 271"/>
                      <a:gd name="T5" fmla="*/ 6 h 271"/>
                      <a:gd name="T6" fmla="*/ 135 w 271"/>
                      <a:gd name="T7" fmla="*/ 0 h 271"/>
                      <a:gd name="T8" fmla="*/ 0 w 271"/>
                      <a:gd name="T9" fmla="*/ 135 h 271"/>
                      <a:gd name="T10" fmla="*/ 135 w 271"/>
                      <a:gd name="T11" fmla="*/ 270 h 271"/>
                      <a:gd name="T12" fmla="*/ 270 w 271"/>
                      <a:gd name="T13" fmla="*/ 135 h 271"/>
                      <a:gd name="T14" fmla="*/ 265 w 271"/>
                      <a:gd name="T15" fmla="*/ 96 h 271"/>
                      <a:gd name="T16" fmla="*/ 204 w 271"/>
                      <a:gd name="T17" fmla="*/ 135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1" h="271">
                        <a:moveTo>
                          <a:pt x="204" y="135"/>
                        </a:moveTo>
                        <a:cubicBezTo>
                          <a:pt x="167" y="135"/>
                          <a:pt x="135" y="106"/>
                          <a:pt x="135" y="66"/>
                        </a:cubicBezTo>
                        <a:cubicBezTo>
                          <a:pt x="135" y="40"/>
                          <a:pt x="151" y="16"/>
                          <a:pt x="175" y="6"/>
                        </a:cubicBezTo>
                        <a:cubicBezTo>
                          <a:pt x="162" y="3"/>
                          <a:pt x="149" y="0"/>
                          <a:pt x="135" y="0"/>
                        </a:cubicBezTo>
                        <a:cubicBezTo>
                          <a:pt x="61" y="0"/>
                          <a:pt x="0" y="61"/>
                          <a:pt x="0" y="135"/>
                        </a:cubicBezTo>
                        <a:cubicBezTo>
                          <a:pt x="0" y="209"/>
                          <a:pt x="60" y="270"/>
                          <a:pt x="135" y="270"/>
                        </a:cubicBezTo>
                        <a:cubicBezTo>
                          <a:pt x="209" y="270"/>
                          <a:pt x="270" y="209"/>
                          <a:pt x="270" y="135"/>
                        </a:cubicBezTo>
                        <a:cubicBezTo>
                          <a:pt x="270" y="122"/>
                          <a:pt x="268" y="109"/>
                          <a:pt x="265" y="96"/>
                        </a:cubicBezTo>
                        <a:cubicBezTo>
                          <a:pt x="257" y="119"/>
                          <a:pt x="233" y="135"/>
                          <a:pt x="204" y="135"/>
                        </a:cubicBezTo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rnd">
                        <a:solidFill>
                          <a:srgbClr val="049FD9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+mn-lt"/>
                      <a:ea typeface="ＭＳ Ｐゴシック" pitchFamily="34" charset="-128"/>
                      <a:cs typeface="Apple LiGothic Medium"/>
                    </a:endParaRPr>
                  </a:p>
                </p:txBody>
              </p:sp>
            </p:grpSp>
          </p:grp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DF94D1D-AA49-8A44-B8E2-14629CEA2DF7}"/>
                  </a:ext>
                </a:extLst>
              </p:cNvPr>
              <p:cNvSpPr/>
              <p:nvPr/>
            </p:nvSpPr>
            <p:spPr>
              <a:xfrm>
                <a:off x="6439761" y="4452044"/>
                <a:ext cx="1081360" cy="334610"/>
              </a:xfrm>
              <a:prstGeom prst="rect">
                <a:avLst/>
              </a:prstGeom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Threat Intel</a:t>
                </a:r>
                <a:endParaRPr lang="en-US" sz="1200" b="1" kern="0" spc="50" dirty="0">
                  <a:solidFill>
                    <a:schemeClr val="accent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494652" y="3633188"/>
              <a:ext cx="1081360" cy="853457"/>
              <a:chOff x="7304034" y="3945036"/>
              <a:chExt cx="1081360" cy="853457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6CF8E08F-93DF-D249-BFCB-EC213F144D1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84190" y="3945036"/>
                <a:ext cx="458178" cy="458178"/>
                <a:chOff x="4964166" y="1773695"/>
                <a:chExt cx="2286000" cy="2286000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3B9B4E6E-BE5D-8548-AE30-32A1B96BD65F}"/>
                    </a:ext>
                  </a:extLst>
                </p:cNvPr>
                <p:cNvSpPr/>
                <p:nvPr/>
              </p:nvSpPr>
              <p:spPr>
                <a:xfrm>
                  <a:off x="4964166" y="1773695"/>
                  <a:ext cx="2286000" cy="2286000"/>
                </a:xfrm>
                <a:prstGeom prst="ellipse">
                  <a:avLst/>
                </a:prstGeom>
                <a:solidFill>
                  <a:srgbClr val="CDEBF9">
                    <a:lumMod val="9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073"/>
                    </a:solidFill>
                    <a:effectLst/>
                    <a:uLnTx/>
                    <a:uFillTx/>
                    <a:latin typeface="CiscoSansTT ExtraLight"/>
                    <a:ea typeface=""/>
                    <a:cs typeface=""/>
                  </a:endParaRPr>
                </a:p>
              </p:txBody>
            </p: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C193B81D-27D9-2045-A50F-E246FBA3AB3A}"/>
                    </a:ext>
                  </a:extLst>
                </p:cNvPr>
                <p:cNvGrpSpPr/>
                <p:nvPr/>
              </p:nvGrpSpPr>
              <p:grpSpPr>
                <a:xfrm>
                  <a:off x="5394244" y="2462878"/>
                  <a:ext cx="1425845" cy="1031690"/>
                  <a:chOff x="5394597" y="2462878"/>
                  <a:chExt cx="1425845" cy="1031690"/>
                </a:xfrm>
                <a:solidFill>
                  <a:srgbClr val="C5EDF6"/>
                </a:solidFill>
              </p:grpSpPr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9FF65A62-5965-A848-92F3-4DFBE2A88EA1}"/>
                      </a:ext>
                    </a:extLst>
                  </p:cNvPr>
                  <p:cNvGrpSpPr/>
                  <p:nvPr/>
                </p:nvGrpSpPr>
                <p:grpSpPr>
                  <a:xfrm>
                    <a:off x="5394597" y="2462878"/>
                    <a:ext cx="474578" cy="1031690"/>
                    <a:chOff x="5137297" y="2647950"/>
                    <a:chExt cx="652130" cy="1417674"/>
                  </a:xfrm>
                  <a:grpFill/>
                </p:grpSpPr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66BFB5E7-FB6F-4545-AFF8-B78DF8312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0" y="2647950"/>
                      <a:ext cx="411125" cy="411125"/>
                    </a:xfrm>
                    <a:prstGeom prst="ellipse">
                      <a:avLst/>
                    </a:prstGeom>
                    <a:solidFill>
                      <a:srgbClr val="005073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5073"/>
                        </a:solidFill>
                        <a:effectLst/>
                        <a:uLnTx/>
                        <a:uFillTx/>
                        <a:latin typeface="CiscoSansTT ExtraLight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219" name="Rounded Rectangle 218">
                      <a:extLst>
                        <a:ext uri="{FF2B5EF4-FFF2-40B4-BE49-F238E27FC236}">
                          <a16:creationId xmlns:a16="http://schemas.microsoft.com/office/drawing/2014/main" id="{6DB29489-55DF-E248-A4B7-103CC23DF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297" y="3165401"/>
                      <a:ext cx="652130" cy="900223"/>
                    </a:xfrm>
                    <a:prstGeom prst="roundRect">
                      <a:avLst>
                        <a:gd name="adj" fmla="val 24276"/>
                      </a:avLst>
                    </a:prstGeom>
                    <a:solidFill>
                      <a:srgbClr val="005073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5073"/>
                        </a:solidFill>
                        <a:effectLst/>
                        <a:uLnTx/>
                        <a:uFillTx/>
                        <a:latin typeface="CiscoSansTT ExtraLight"/>
                        <a:ea typeface=""/>
                        <a:cs typeface=""/>
                      </a:endParaRPr>
                    </a:p>
                  </p:txBody>
                </p:sp>
              </p:grpSp>
              <p:grpSp>
                <p:nvGrpSpPr>
                  <p:cNvPr id="215" name="Group 214">
                    <a:extLst>
                      <a:ext uri="{FF2B5EF4-FFF2-40B4-BE49-F238E27FC236}">
                        <a16:creationId xmlns:a16="http://schemas.microsoft.com/office/drawing/2014/main" id="{3115CAE0-75C9-E64A-9D25-22AAFB0F3639}"/>
                      </a:ext>
                    </a:extLst>
                  </p:cNvPr>
                  <p:cNvGrpSpPr/>
                  <p:nvPr/>
                </p:nvGrpSpPr>
                <p:grpSpPr>
                  <a:xfrm>
                    <a:off x="6345864" y="2462878"/>
                    <a:ext cx="474578" cy="1031690"/>
                    <a:chOff x="5137297" y="2647950"/>
                    <a:chExt cx="652130" cy="1417674"/>
                  </a:xfrm>
                  <a:grpFill/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4446CF40-AE6C-0A48-8335-FE9183EADA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0" y="2647950"/>
                      <a:ext cx="411125" cy="411125"/>
                    </a:xfrm>
                    <a:prstGeom prst="ellipse">
                      <a:avLst/>
                    </a:prstGeom>
                    <a:solidFill>
                      <a:srgbClr val="005073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5073"/>
                        </a:solidFill>
                        <a:effectLst/>
                        <a:uLnTx/>
                        <a:uFillTx/>
                        <a:latin typeface="CiscoSansTT ExtraLight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217" name="Rounded Rectangle 216">
                      <a:extLst>
                        <a:ext uri="{FF2B5EF4-FFF2-40B4-BE49-F238E27FC236}">
                          <a16:creationId xmlns:a16="http://schemas.microsoft.com/office/drawing/2014/main" id="{7965F1BF-93BA-AF43-B469-DCC3561AEB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297" y="3165401"/>
                      <a:ext cx="652130" cy="900223"/>
                    </a:xfrm>
                    <a:prstGeom prst="roundRect">
                      <a:avLst>
                        <a:gd name="adj" fmla="val 24276"/>
                      </a:avLst>
                    </a:prstGeom>
                    <a:solidFill>
                      <a:srgbClr val="005073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5073"/>
                        </a:solidFill>
                        <a:effectLst/>
                        <a:uLnTx/>
                        <a:uFillTx/>
                        <a:latin typeface="CiscoSansTT ExtraLight"/>
                        <a:ea typeface=""/>
                        <a:cs typeface=""/>
                      </a:endParaRPr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63AD9B0C-E2DD-4240-936A-4455EDBDA172}"/>
                    </a:ext>
                  </a:extLst>
                </p:cNvPr>
                <p:cNvGrpSpPr/>
                <p:nvPr/>
              </p:nvGrpSpPr>
              <p:grpSpPr>
                <a:xfrm>
                  <a:off x="5781101" y="2204483"/>
                  <a:ext cx="652130" cy="1417674"/>
                  <a:chOff x="5781101" y="2204483"/>
                  <a:chExt cx="652130" cy="1417674"/>
                </a:xfrm>
                <a:solidFill>
                  <a:srgbClr val="005073"/>
                </a:solidFill>
              </p:grpSpPr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2B0973E9-ECA4-664F-BF9F-734271DCCEFB}"/>
                      </a:ext>
                    </a:extLst>
                  </p:cNvPr>
                  <p:cNvSpPr/>
                  <p:nvPr/>
                </p:nvSpPr>
                <p:spPr>
                  <a:xfrm>
                    <a:off x="5901604" y="2204483"/>
                    <a:ext cx="411125" cy="411125"/>
                  </a:xfrm>
                  <a:prstGeom prst="ellipse">
                    <a:avLst/>
                  </a:prstGeom>
                  <a:solidFill>
                    <a:srgbClr val="00BCE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073"/>
                      </a:solidFill>
                      <a:effectLst/>
                      <a:uLnTx/>
                      <a:uFillTx/>
                      <a:latin typeface="CiscoSansTT ExtraLight"/>
                      <a:ea typeface=""/>
                      <a:cs typeface=""/>
                    </a:endParaRPr>
                  </a:p>
                </p:txBody>
              </p:sp>
              <p:sp>
                <p:nvSpPr>
                  <p:cNvPr id="213" name="Rounded Rectangle 212">
                    <a:extLst>
                      <a:ext uri="{FF2B5EF4-FFF2-40B4-BE49-F238E27FC236}">
                        <a16:creationId xmlns:a16="http://schemas.microsoft.com/office/drawing/2014/main" id="{E4A50B5F-AB22-6B48-B70E-7E32A82B0B2C}"/>
                      </a:ext>
                    </a:extLst>
                  </p:cNvPr>
                  <p:cNvSpPr/>
                  <p:nvPr/>
                </p:nvSpPr>
                <p:spPr>
                  <a:xfrm>
                    <a:off x="5781101" y="2721934"/>
                    <a:ext cx="652130" cy="900223"/>
                  </a:xfrm>
                  <a:prstGeom prst="roundRect">
                    <a:avLst>
                      <a:gd name="adj" fmla="val 24276"/>
                    </a:avLst>
                  </a:prstGeom>
                  <a:solidFill>
                    <a:srgbClr val="00BCE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073"/>
                      </a:solidFill>
                      <a:effectLst/>
                      <a:uLnTx/>
                      <a:uFillTx/>
                      <a:latin typeface="CiscoSansTT ExtraLight"/>
                      <a:ea typeface=""/>
                      <a:cs typeface=""/>
                    </a:endParaRPr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6D791309-62D8-9740-9784-1415DA6F888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856472" y="2914744"/>
                  <a:ext cx="504183" cy="499381"/>
                  <a:chOff x="7217552" y="3327527"/>
                  <a:chExt cx="524984" cy="519984"/>
                </a:xfrm>
                <a:solidFill>
                  <a:srgbClr val="005073"/>
                </a:solidFill>
              </p:grpSpPr>
              <p:sp>
                <p:nvSpPr>
                  <p:cNvPr id="205" name="Freeform 108">
                    <a:extLst>
                      <a:ext uri="{FF2B5EF4-FFF2-40B4-BE49-F238E27FC236}">
                        <a16:creationId xmlns:a16="http://schemas.microsoft.com/office/drawing/2014/main" id="{FC92DBF4-7A32-A647-BDCC-A8E299781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5552" y="3327527"/>
                    <a:ext cx="516984" cy="387988"/>
                  </a:xfrm>
                  <a:custGeom>
                    <a:avLst/>
                    <a:gdLst>
                      <a:gd name="T0" fmla="*/ 199 w 219"/>
                      <a:gd name="T1" fmla="*/ 164 h 164"/>
                      <a:gd name="T2" fmla="*/ 197 w 219"/>
                      <a:gd name="T3" fmla="*/ 164 h 164"/>
                      <a:gd name="T4" fmla="*/ 194 w 219"/>
                      <a:gd name="T5" fmla="*/ 156 h 164"/>
                      <a:gd name="T6" fmla="*/ 199 w 219"/>
                      <a:gd name="T7" fmla="*/ 81 h 164"/>
                      <a:gd name="T8" fmla="*/ 150 w 219"/>
                      <a:gd name="T9" fmla="*/ 25 h 164"/>
                      <a:gd name="T10" fmla="*/ 75 w 219"/>
                      <a:gd name="T11" fmla="*/ 20 h 164"/>
                      <a:gd name="T12" fmla="*/ 19 w 219"/>
                      <a:gd name="T13" fmla="*/ 70 h 164"/>
                      <a:gd name="T14" fmla="*/ 12 w 219"/>
                      <a:gd name="T15" fmla="*/ 90 h 164"/>
                      <a:gd name="T16" fmla="*/ 5 w 219"/>
                      <a:gd name="T17" fmla="*/ 94 h 164"/>
                      <a:gd name="T18" fmla="*/ 0 w 219"/>
                      <a:gd name="T19" fmla="*/ 87 h 164"/>
                      <a:gd name="T20" fmla="*/ 9 w 219"/>
                      <a:gd name="T21" fmla="*/ 65 h 164"/>
                      <a:gd name="T22" fmla="*/ 71 w 219"/>
                      <a:gd name="T23" fmla="*/ 10 h 164"/>
                      <a:gd name="T24" fmla="*/ 155 w 219"/>
                      <a:gd name="T25" fmla="*/ 15 h 164"/>
                      <a:gd name="T26" fmla="*/ 210 w 219"/>
                      <a:gd name="T27" fmla="*/ 78 h 164"/>
                      <a:gd name="T28" fmla="*/ 204 w 219"/>
                      <a:gd name="T29" fmla="*/ 161 h 164"/>
                      <a:gd name="T30" fmla="*/ 199 w 219"/>
                      <a:gd name="T31" fmla="*/ 16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9" h="164">
                        <a:moveTo>
                          <a:pt x="199" y="164"/>
                        </a:moveTo>
                        <a:cubicBezTo>
                          <a:pt x="198" y="164"/>
                          <a:pt x="197" y="164"/>
                          <a:pt x="197" y="164"/>
                        </a:cubicBezTo>
                        <a:cubicBezTo>
                          <a:pt x="194" y="162"/>
                          <a:pt x="193" y="159"/>
                          <a:pt x="194" y="156"/>
                        </a:cubicBezTo>
                        <a:cubicBezTo>
                          <a:pt x="206" y="133"/>
                          <a:pt x="207" y="106"/>
                          <a:pt x="199" y="81"/>
                        </a:cubicBezTo>
                        <a:cubicBezTo>
                          <a:pt x="191" y="57"/>
                          <a:pt x="173" y="37"/>
                          <a:pt x="150" y="25"/>
                        </a:cubicBezTo>
                        <a:cubicBezTo>
                          <a:pt x="126" y="14"/>
                          <a:pt x="100" y="12"/>
                          <a:pt x="75" y="20"/>
                        </a:cubicBezTo>
                        <a:cubicBezTo>
                          <a:pt x="50" y="29"/>
                          <a:pt x="31" y="46"/>
                          <a:pt x="19" y="70"/>
                        </a:cubicBezTo>
                        <a:cubicBezTo>
                          <a:pt x="16" y="76"/>
                          <a:pt x="13" y="83"/>
                          <a:pt x="12" y="90"/>
                        </a:cubicBezTo>
                        <a:cubicBezTo>
                          <a:pt x="11" y="93"/>
                          <a:pt x="8" y="95"/>
                          <a:pt x="5" y="94"/>
                        </a:cubicBezTo>
                        <a:cubicBezTo>
                          <a:pt x="2" y="94"/>
                          <a:pt x="0" y="90"/>
                          <a:pt x="0" y="87"/>
                        </a:cubicBezTo>
                        <a:cubicBezTo>
                          <a:pt x="2" y="80"/>
                          <a:pt x="5" y="72"/>
                          <a:pt x="9" y="65"/>
                        </a:cubicBezTo>
                        <a:cubicBezTo>
                          <a:pt x="22" y="38"/>
                          <a:pt x="44" y="19"/>
                          <a:pt x="71" y="10"/>
                        </a:cubicBezTo>
                        <a:cubicBezTo>
                          <a:pt x="99" y="0"/>
                          <a:pt x="129" y="2"/>
                          <a:pt x="155" y="15"/>
                        </a:cubicBezTo>
                        <a:cubicBezTo>
                          <a:pt x="181" y="28"/>
                          <a:pt x="200" y="50"/>
                          <a:pt x="210" y="78"/>
                        </a:cubicBezTo>
                        <a:cubicBezTo>
                          <a:pt x="219" y="105"/>
                          <a:pt x="217" y="135"/>
                          <a:pt x="204" y="161"/>
                        </a:cubicBezTo>
                        <a:cubicBezTo>
                          <a:pt x="203" y="163"/>
                          <a:pt x="201" y="164"/>
                          <a:pt x="199" y="1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8" name="Freeform 109">
                    <a:extLst>
                      <a:ext uri="{FF2B5EF4-FFF2-40B4-BE49-F238E27FC236}">
                        <a16:creationId xmlns:a16="http://schemas.microsoft.com/office/drawing/2014/main" id="{4F64184F-4197-6449-8288-DFB76A662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55551" y="3509521"/>
                    <a:ext cx="302991" cy="316990"/>
                  </a:xfrm>
                  <a:custGeom>
                    <a:avLst/>
                    <a:gdLst>
                      <a:gd name="T0" fmla="*/ 50 w 128"/>
                      <a:gd name="T1" fmla="*/ 134 h 134"/>
                      <a:gd name="T2" fmla="*/ 45 w 128"/>
                      <a:gd name="T3" fmla="*/ 131 h 134"/>
                      <a:gd name="T4" fmla="*/ 47 w 128"/>
                      <a:gd name="T5" fmla="*/ 123 h 134"/>
                      <a:gd name="T6" fmla="*/ 94 w 128"/>
                      <a:gd name="T7" fmla="*/ 81 h 134"/>
                      <a:gd name="T8" fmla="*/ 113 w 128"/>
                      <a:gd name="T9" fmla="*/ 40 h 134"/>
                      <a:gd name="T10" fmla="*/ 102 w 128"/>
                      <a:gd name="T11" fmla="*/ 18 h 134"/>
                      <a:gd name="T12" fmla="*/ 76 w 128"/>
                      <a:gd name="T13" fmla="*/ 27 h 134"/>
                      <a:gd name="T14" fmla="*/ 71 w 128"/>
                      <a:gd name="T15" fmla="*/ 37 h 134"/>
                      <a:gd name="T16" fmla="*/ 53 w 128"/>
                      <a:gd name="T17" fmla="*/ 70 h 134"/>
                      <a:gd name="T18" fmla="*/ 8 w 128"/>
                      <a:gd name="T19" fmla="*/ 96 h 134"/>
                      <a:gd name="T20" fmla="*/ 1 w 128"/>
                      <a:gd name="T21" fmla="*/ 92 h 134"/>
                      <a:gd name="T22" fmla="*/ 4 w 128"/>
                      <a:gd name="T23" fmla="*/ 85 h 134"/>
                      <a:gd name="T24" fmla="*/ 44 w 128"/>
                      <a:gd name="T25" fmla="*/ 63 h 134"/>
                      <a:gd name="T26" fmla="*/ 61 w 128"/>
                      <a:gd name="T27" fmla="*/ 32 h 134"/>
                      <a:gd name="T28" fmla="*/ 65 w 128"/>
                      <a:gd name="T29" fmla="*/ 22 h 134"/>
                      <a:gd name="T30" fmla="*/ 107 w 128"/>
                      <a:gd name="T31" fmla="*/ 8 h 134"/>
                      <a:gd name="T32" fmla="*/ 123 w 128"/>
                      <a:gd name="T33" fmla="*/ 44 h 134"/>
                      <a:gd name="T34" fmla="*/ 104 w 128"/>
                      <a:gd name="T35" fmla="*/ 88 h 134"/>
                      <a:gd name="T36" fmla="*/ 52 w 128"/>
                      <a:gd name="T37" fmla="*/ 133 h 134"/>
                      <a:gd name="T38" fmla="*/ 50 w 128"/>
                      <a:gd name="T39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28" h="134">
                        <a:moveTo>
                          <a:pt x="50" y="134"/>
                        </a:moveTo>
                        <a:cubicBezTo>
                          <a:pt x="48" y="134"/>
                          <a:pt x="46" y="133"/>
                          <a:pt x="45" y="131"/>
                        </a:cubicBezTo>
                        <a:cubicBezTo>
                          <a:pt x="43" y="128"/>
                          <a:pt x="44" y="125"/>
                          <a:pt x="47" y="123"/>
                        </a:cubicBezTo>
                        <a:cubicBezTo>
                          <a:pt x="47" y="123"/>
                          <a:pt x="78" y="106"/>
                          <a:pt x="94" y="81"/>
                        </a:cubicBezTo>
                        <a:cubicBezTo>
                          <a:pt x="104" y="67"/>
                          <a:pt x="110" y="48"/>
                          <a:pt x="113" y="40"/>
                        </a:cubicBezTo>
                        <a:cubicBezTo>
                          <a:pt x="116" y="30"/>
                          <a:pt x="113" y="23"/>
                          <a:pt x="102" y="18"/>
                        </a:cubicBezTo>
                        <a:cubicBezTo>
                          <a:pt x="93" y="13"/>
                          <a:pt x="81" y="17"/>
                          <a:pt x="76" y="27"/>
                        </a:cubicBezTo>
                        <a:cubicBezTo>
                          <a:pt x="74" y="30"/>
                          <a:pt x="73" y="33"/>
                          <a:pt x="71" y="37"/>
                        </a:cubicBezTo>
                        <a:cubicBezTo>
                          <a:pt x="66" y="47"/>
                          <a:pt x="61" y="60"/>
                          <a:pt x="53" y="70"/>
                        </a:cubicBezTo>
                        <a:cubicBezTo>
                          <a:pt x="41" y="86"/>
                          <a:pt x="9" y="96"/>
                          <a:pt x="8" y="96"/>
                        </a:cubicBezTo>
                        <a:cubicBezTo>
                          <a:pt x="5" y="97"/>
                          <a:pt x="2" y="95"/>
                          <a:pt x="1" y="92"/>
                        </a:cubicBezTo>
                        <a:cubicBezTo>
                          <a:pt x="0" y="89"/>
                          <a:pt x="1" y="86"/>
                          <a:pt x="4" y="85"/>
                        </a:cubicBezTo>
                        <a:cubicBezTo>
                          <a:pt x="13" y="83"/>
                          <a:pt x="36" y="74"/>
                          <a:pt x="44" y="63"/>
                        </a:cubicBezTo>
                        <a:cubicBezTo>
                          <a:pt x="51" y="54"/>
                          <a:pt x="56" y="42"/>
                          <a:pt x="61" y="32"/>
                        </a:cubicBezTo>
                        <a:cubicBezTo>
                          <a:pt x="62" y="28"/>
                          <a:pt x="64" y="25"/>
                          <a:pt x="65" y="22"/>
                        </a:cubicBezTo>
                        <a:cubicBezTo>
                          <a:pt x="73" y="6"/>
                          <a:pt x="92" y="0"/>
                          <a:pt x="107" y="8"/>
                        </a:cubicBezTo>
                        <a:cubicBezTo>
                          <a:pt x="123" y="15"/>
                          <a:pt x="128" y="28"/>
                          <a:pt x="123" y="44"/>
                        </a:cubicBezTo>
                        <a:cubicBezTo>
                          <a:pt x="121" y="52"/>
                          <a:pt x="114" y="72"/>
                          <a:pt x="104" y="88"/>
                        </a:cubicBezTo>
                        <a:cubicBezTo>
                          <a:pt x="86" y="115"/>
                          <a:pt x="54" y="132"/>
                          <a:pt x="52" y="133"/>
                        </a:cubicBezTo>
                        <a:cubicBezTo>
                          <a:pt x="51" y="134"/>
                          <a:pt x="51" y="134"/>
                          <a:pt x="50" y="1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9" name="Freeform 110">
                    <a:extLst>
                      <a:ext uri="{FF2B5EF4-FFF2-40B4-BE49-F238E27FC236}">
                        <a16:creationId xmlns:a16="http://schemas.microsoft.com/office/drawing/2014/main" id="{15EA0AC1-25EE-3544-9E55-CC079EE22A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7552" y="3455523"/>
                    <a:ext cx="398988" cy="391988"/>
                  </a:xfrm>
                  <a:custGeom>
                    <a:avLst/>
                    <a:gdLst>
                      <a:gd name="T0" fmla="*/ 94 w 169"/>
                      <a:gd name="T1" fmla="*/ 166 h 166"/>
                      <a:gd name="T2" fmla="*/ 89 w 169"/>
                      <a:gd name="T3" fmla="*/ 164 h 166"/>
                      <a:gd name="T4" fmla="*/ 90 w 169"/>
                      <a:gd name="T5" fmla="*/ 156 h 166"/>
                      <a:gd name="T6" fmla="*/ 129 w 169"/>
                      <a:gd name="T7" fmla="*/ 117 h 166"/>
                      <a:gd name="T8" fmla="*/ 147 w 169"/>
                      <a:gd name="T9" fmla="*/ 77 h 166"/>
                      <a:gd name="T10" fmla="*/ 126 w 169"/>
                      <a:gd name="T11" fmla="*/ 18 h 166"/>
                      <a:gd name="T12" fmla="*/ 64 w 169"/>
                      <a:gd name="T13" fmla="*/ 39 h 166"/>
                      <a:gd name="T14" fmla="*/ 63 w 169"/>
                      <a:gd name="T15" fmla="*/ 42 h 166"/>
                      <a:gd name="T16" fmla="*/ 49 w 169"/>
                      <a:gd name="T17" fmla="*/ 71 h 166"/>
                      <a:gd name="T18" fmla="*/ 7 w 169"/>
                      <a:gd name="T19" fmla="*/ 96 h 166"/>
                      <a:gd name="T20" fmla="*/ 0 w 169"/>
                      <a:gd name="T21" fmla="*/ 92 h 166"/>
                      <a:gd name="T22" fmla="*/ 5 w 169"/>
                      <a:gd name="T23" fmla="*/ 85 h 166"/>
                      <a:gd name="T24" fmla="*/ 40 w 169"/>
                      <a:gd name="T25" fmla="*/ 65 h 166"/>
                      <a:gd name="T26" fmla="*/ 52 w 169"/>
                      <a:gd name="T27" fmla="*/ 39 h 166"/>
                      <a:gd name="T28" fmla="*/ 54 w 169"/>
                      <a:gd name="T29" fmla="*/ 33 h 166"/>
                      <a:gd name="T30" fmla="*/ 87 w 169"/>
                      <a:gd name="T31" fmla="*/ 5 h 166"/>
                      <a:gd name="T32" fmla="*/ 131 w 169"/>
                      <a:gd name="T33" fmla="*/ 7 h 166"/>
                      <a:gd name="T34" fmla="*/ 158 w 169"/>
                      <a:gd name="T35" fmla="*/ 81 h 166"/>
                      <a:gd name="T36" fmla="*/ 138 w 169"/>
                      <a:gd name="T37" fmla="*/ 123 h 166"/>
                      <a:gd name="T38" fmla="*/ 97 w 169"/>
                      <a:gd name="T39" fmla="*/ 165 h 166"/>
                      <a:gd name="T40" fmla="*/ 94 w 169"/>
                      <a:gd name="T41" fmla="*/ 166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69" h="166">
                        <a:moveTo>
                          <a:pt x="94" y="166"/>
                        </a:moveTo>
                        <a:cubicBezTo>
                          <a:pt x="92" y="166"/>
                          <a:pt x="91" y="166"/>
                          <a:pt x="89" y="164"/>
                        </a:cubicBezTo>
                        <a:cubicBezTo>
                          <a:pt x="87" y="162"/>
                          <a:pt x="88" y="158"/>
                          <a:pt x="90" y="156"/>
                        </a:cubicBezTo>
                        <a:cubicBezTo>
                          <a:pt x="91" y="156"/>
                          <a:pt x="115" y="137"/>
                          <a:pt x="129" y="117"/>
                        </a:cubicBezTo>
                        <a:cubicBezTo>
                          <a:pt x="136" y="106"/>
                          <a:pt x="142" y="93"/>
                          <a:pt x="147" y="77"/>
                        </a:cubicBezTo>
                        <a:cubicBezTo>
                          <a:pt x="157" y="48"/>
                          <a:pt x="150" y="29"/>
                          <a:pt x="126" y="18"/>
                        </a:cubicBezTo>
                        <a:cubicBezTo>
                          <a:pt x="103" y="6"/>
                          <a:pt x="77" y="16"/>
                          <a:pt x="64" y="39"/>
                        </a:cubicBezTo>
                        <a:cubicBezTo>
                          <a:pt x="64" y="39"/>
                          <a:pt x="63" y="41"/>
                          <a:pt x="63" y="42"/>
                        </a:cubicBezTo>
                        <a:cubicBezTo>
                          <a:pt x="60" y="49"/>
                          <a:pt x="56" y="60"/>
                          <a:pt x="49" y="71"/>
                        </a:cubicBezTo>
                        <a:cubicBezTo>
                          <a:pt x="39" y="88"/>
                          <a:pt x="9" y="96"/>
                          <a:pt x="7" y="96"/>
                        </a:cubicBezTo>
                        <a:cubicBezTo>
                          <a:pt x="4" y="97"/>
                          <a:pt x="1" y="95"/>
                          <a:pt x="0" y="92"/>
                        </a:cubicBezTo>
                        <a:cubicBezTo>
                          <a:pt x="0" y="89"/>
                          <a:pt x="2" y="86"/>
                          <a:pt x="5" y="85"/>
                        </a:cubicBezTo>
                        <a:cubicBezTo>
                          <a:pt x="12" y="83"/>
                          <a:pt x="33" y="76"/>
                          <a:pt x="40" y="65"/>
                        </a:cubicBezTo>
                        <a:cubicBezTo>
                          <a:pt x="46" y="55"/>
                          <a:pt x="50" y="45"/>
                          <a:pt x="52" y="39"/>
                        </a:cubicBezTo>
                        <a:cubicBezTo>
                          <a:pt x="53" y="36"/>
                          <a:pt x="53" y="34"/>
                          <a:pt x="54" y="33"/>
                        </a:cubicBezTo>
                        <a:cubicBezTo>
                          <a:pt x="62" y="20"/>
                          <a:pt x="73" y="10"/>
                          <a:pt x="87" y="5"/>
                        </a:cubicBezTo>
                        <a:cubicBezTo>
                          <a:pt x="102" y="0"/>
                          <a:pt x="117" y="1"/>
                          <a:pt x="131" y="7"/>
                        </a:cubicBezTo>
                        <a:cubicBezTo>
                          <a:pt x="160" y="22"/>
                          <a:pt x="169" y="46"/>
                          <a:pt x="158" y="81"/>
                        </a:cubicBezTo>
                        <a:cubicBezTo>
                          <a:pt x="152" y="98"/>
                          <a:pt x="146" y="112"/>
                          <a:pt x="138" y="123"/>
                        </a:cubicBezTo>
                        <a:cubicBezTo>
                          <a:pt x="123" y="145"/>
                          <a:pt x="98" y="164"/>
                          <a:pt x="97" y="165"/>
                        </a:cubicBezTo>
                        <a:cubicBezTo>
                          <a:pt x="96" y="166"/>
                          <a:pt x="95" y="166"/>
                          <a:pt x="94" y="1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0" name="Freeform 111">
                    <a:extLst>
                      <a:ext uri="{FF2B5EF4-FFF2-40B4-BE49-F238E27FC236}">
                        <a16:creationId xmlns:a16="http://schemas.microsoft.com/office/drawing/2014/main" id="{AC96638F-4F81-EF43-B8D3-F256131903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7552" y="3370526"/>
                    <a:ext cx="479985" cy="464986"/>
                  </a:xfrm>
                  <a:custGeom>
                    <a:avLst/>
                    <a:gdLst>
                      <a:gd name="T0" fmla="*/ 141 w 203"/>
                      <a:gd name="T1" fmla="*/ 197 h 197"/>
                      <a:gd name="T2" fmla="*/ 137 w 203"/>
                      <a:gd name="T3" fmla="*/ 196 h 197"/>
                      <a:gd name="T4" fmla="*/ 137 w 203"/>
                      <a:gd name="T5" fmla="*/ 188 h 197"/>
                      <a:gd name="T6" fmla="*/ 171 w 203"/>
                      <a:gd name="T7" fmla="*/ 133 h 197"/>
                      <a:gd name="T8" fmla="*/ 141 w 203"/>
                      <a:gd name="T9" fmla="*/ 30 h 197"/>
                      <a:gd name="T10" fmla="*/ 45 w 203"/>
                      <a:gd name="T11" fmla="*/ 63 h 197"/>
                      <a:gd name="T12" fmla="*/ 41 w 203"/>
                      <a:gd name="T13" fmla="*/ 75 h 197"/>
                      <a:gd name="T14" fmla="*/ 38 w 203"/>
                      <a:gd name="T15" fmla="*/ 82 h 197"/>
                      <a:gd name="T16" fmla="*/ 7 w 203"/>
                      <a:gd name="T17" fmla="*/ 106 h 197"/>
                      <a:gd name="T18" fmla="*/ 0 w 203"/>
                      <a:gd name="T19" fmla="*/ 102 h 197"/>
                      <a:gd name="T20" fmla="*/ 5 w 203"/>
                      <a:gd name="T21" fmla="*/ 95 h 197"/>
                      <a:gd name="T22" fmla="*/ 28 w 203"/>
                      <a:gd name="T23" fmla="*/ 78 h 197"/>
                      <a:gd name="T24" fmla="*/ 30 w 203"/>
                      <a:gd name="T25" fmla="*/ 72 h 197"/>
                      <a:gd name="T26" fmla="*/ 35 w 203"/>
                      <a:gd name="T27" fmla="*/ 58 h 197"/>
                      <a:gd name="T28" fmla="*/ 146 w 203"/>
                      <a:gd name="T29" fmla="*/ 20 h 197"/>
                      <a:gd name="T30" fmla="*/ 182 w 203"/>
                      <a:gd name="T31" fmla="*/ 137 h 197"/>
                      <a:gd name="T32" fmla="*/ 146 w 203"/>
                      <a:gd name="T33" fmla="*/ 195 h 197"/>
                      <a:gd name="T34" fmla="*/ 141 w 203"/>
                      <a:gd name="T35" fmla="*/ 197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03" h="197">
                        <a:moveTo>
                          <a:pt x="141" y="197"/>
                        </a:moveTo>
                        <a:cubicBezTo>
                          <a:pt x="140" y="197"/>
                          <a:pt x="139" y="197"/>
                          <a:pt x="137" y="196"/>
                        </a:cubicBezTo>
                        <a:cubicBezTo>
                          <a:pt x="135" y="194"/>
                          <a:pt x="135" y="190"/>
                          <a:pt x="137" y="188"/>
                        </a:cubicBezTo>
                        <a:cubicBezTo>
                          <a:pt x="137" y="188"/>
                          <a:pt x="159" y="163"/>
                          <a:pt x="171" y="133"/>
                        </a:cubicBezTo>
                        <a:cubicBezTo>
                          <a:pt x="190" y="86"/>
                          <a:pt x="179" y="49"/>
                          <a:pt x="141" y="30"/>
                        </a:cubicBezTo>
                        <a:cubicBezTo>
                          <a:pt x="106" y="13"/>
                          <a:pt x="62" y="27"/>
                          <a:pt x="45" y="63"/>
                        </a:cubicBezTo>
                        <a:cubicBezTo>
                          <a:pt x="43" y="67"/>
                          <a:pt x="42" y="71"/>
                          <a:pt x="41" y="75"/>
                        </a:cubicBezTo>
                        <a:cubicBezTo>
                          <a:pt x="40" y="77"/>
                          <a:pt x="39" y="80"/>
                          <a:pt x="38" y="82"/>
                        </a:cubicBezTo>
                        <a:cubicBezTo>
                          <a:pt x="32" y="100"/>
                          <a:pt x="8" y="106"/>
                          <a:pt x="7" y="106"/>
                        </a:cubicBezTo>
                        <a:cubicBezTo>
                          <a:pt x="4" y="107"/>
                          <a:pt x="1" y="105"/>
                          <a:pt x="0" y="102"/>
                        </a:cubicBezTo>
                        <a:cubicBezTo>
                          <a:pt x="0" y="99"/>
                          <a:pt x="1" y="96"/>
                          <a:pt x="5" y="95"/>
                        </a:cubicBezTo>
                        <a:cubicBezTo>
                          <a:pt x="5" y="95"/>
                          <a:pt x="24" y="91"/>
                          <a:pt x="28" y="78"/>
                        </a:cubicBezTo>
                        <a:cubicBezTo>
                          <a:pt x="28" y="76"/>
                          <a:pt x="29" y="74"/>
                          <a:pt x="30" y="72"/>
                        </a:cubicBezTo>
                        <a:cubicBezTo>
                          <a:pt x="31" y="67"/>
                          <a:pt x="32" y="63"/>
                          <a:pt x="35" y="58"/>
                        </a:cubicBezTo>
                        <a:cubicBezTo>
                          <a:pt x="55" y="17"/>
                          <a:pt x="105" y="0"/>
                          <a:pt x="146" y="20"/>
                        </a:cubicBezTo>
                        <a:cubicBezTo>
                          <a:pt x="190" y="41"/>
                          <a:pt x="203" y="85"/>
                          <a:pt x="182" y="137"/>
                        </a:cubicBezTo>
                        <a:cubicBezTo>
                          <a:pt x="169" y="169"/>
                          <a:pt x="146" y="194"/>
                          <a:pt x="146" y="195"/>
                        </a:cubicBezTo>
                        <a:cubicBezTo>
                          <a:pt x="144" y="197"/>
                          <a:pt x="143" y="197"/>
                          <a:pt x="141" y="1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1" name="Freeform 112">
                    <a:extLst>
                      <a:ext uri="{FF2B5EF4-FFF2-40B4-BE49-F238E27FC236}">
                        <a16:creationId xmlns:a16="http://schemas.microsoft.com/office/drawing/2014/main" id="{D47ED8BD-34F4-DE47-A012-7F10EF243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5550" y="3585519"/>
                    <a:ext cx="191994" cy="202994"/>
                  </a:xfrm>
                  <a:custGeom>
                    <a:avLst/>
                    <a:gdLst>
                      <a:gd name="T0" fmla="*/ 7 w 81"/>
                      <a:gd name="T1" fmla="*/ 86 h 86"/>
                      <a:gd name="T2" fmla="*/ 2 w 81"/>
                      <a:gd name="T3" fmla="*/ 83 h 86"/>
                      <a:gd name="T4" fmla="*/ 4 w 81"/>
                      <a:gd name="T5" fmla="*/ 75 h 86"/>
                      <a:gd name="T6" fmla="*/ 45 w 81"/>
                      <a:gd name="T7" fmla="*/ 48 h 86"/>
                      <a:gd name="T8" fmla="*/ 69 w 81"/>
                      <a:gd name="T9" fmla="*/ 5 h 86"/>
                      <a:gd name="T10" fmla="*/ 76 w 81"/>
                      <a:gd name="T11" fmla="*/ 0 h 86"/>
                      <a:gd name="T12" fmla="*/ 81 w 81"/>
                      <a:gd name="T13" fmla="*/ 7 h 86"/>
                      <a:gd name="T14" fmla="*/ 54 w 81"/>
                      <a:gd name="T15" fmla="*/ 56 h 86"/>
                      <a:gd name="T16" fmla="*/ 9 w 81"/>
                      <a:gd name="T17" fmla="*/ 86 h 86"/>
                      <a:gd name="T18" fmla="*/ 7 w 81"/>
                      <a:gd name="T19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1" h="86">
                        <a:moveTo>
                          <a:pt x="7" y="86"/>
                        </a:moveTo>
                        <a:cubicBezTo>
                          <a:pt x="5" y="86"/>
                          <a:pt x="3" y="85"/>
                          <a:pt x="2" y="83"/>
                        </a:cubicBezTo>
                        <a:cubicBezTo>
                          <a:pt x="0" y="80"/>
                          <a:pt x="2" y="76"/>
                          <a:pt x="4" y="75"/>
                        </a:cubicBezTo>
                        <a:cubicBezTo>
                          <a:pt x="5" y="75"/>
                          <a:pt x="33" y="62"/>
                          <a:pt x="45" y="48"/>
                        </a:cubicBezTo>
                        <a:cubicBezTo>
                          <a:pt x="65" y="26"/>
                          <a:pt x="69" y="5"/>
                          <a:pt x="69" y="5"/>
                        </a:cubicBezTo>
                        <a:cubicBezTo>
                          <a:pt x="70" y="2"/>
                          <a:pt x="73" y="0"/>
                          <a:pt x="76" y="0"/>
                        </a:cubicBezTo>
                        <a:cubicBezTo>
                          <a:pt x="79" y="1"/>
                          <a:pt x="81" y="4"/>
                          <a:pt x="81" y="7"/>
                        </a:cubicBezTo>
                        <a:cubicBezTo>
                          <a:pt x="80" y="8"/>
                          <a:pt x="75" y="31"/>
                          <a:pt x="54" y="56"/>
                        </a:cubicBezTo>
                        <a:cubicBezTo>
                          <a:pt x="39" y="72"/>
                          <a:pt x="10" y="85"/>
                          <a:pt x="9" y="86"/>
                        </a:cubicBezTo>
                        <a:cubicBezTo>
                          <a:pt x="8" y="86"/>
                          <a:pt x="8" y="86"/>
                          <a:pt x="7" y="8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2A6F4F91-1730-E14B-A81A-8778C4E698B4}"/>
                  </a:ext>
                </a:extLst>
              </p:cNvPr>
              <p:cNvSpPr/>
              <p:nvPr/>
            </p:nvSpPr>
            <p:spPr>
              <a:xfrm>
                <a:off x="7304034" y="4463883"/>
                <a:ext cx="1081360" cy="334610"/>
              </a:xfrm>
              <a:prstGeom prst="rect">
                <a:avLst/>
              </a:prstGeom>
              <a:noFill/>
            </p:spPr>
            <p:txBody>
              <a:bodyPr wrap="square" tIns="45720" bIns="45720" anchor="ctr">
                <a:noAutofit/>
              </a:bodyPr>
              <a:lstStyle/>
              <a:p>
                <a:pPr algn="ctr" defTabSz="456989">
                  <a:defRPr/>
                </a:pPr>
                <a: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Identity </a:t>
                </a:r>
                <a:br>
                  <a:rPr lang="en-US" sz="1200" b="1" kern="0" dirty="0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</a:br>
                <a:r>
                  <a:rPr lang="en-US" sz="1200" b="1" kern="0" dirty="0" err="1">
                    <a:solidFill>
                      <a:schemeClr val="accent3"/>
                    </a:solidFill>
                    <a:latin typeface="CiscoSansJPN" pitchFamily="2" charset="-128"/>
                    <a:ea typeface="CiscoSansJPN" pitchFamily="2" charset="-128"/>
                    <a:cs typeface="CiscoSansJPN" pitchFamily="2" charset="-128"/>
                  </a:rPr>
                  <a:t>Mgmt</a:t>
                </a:r>
                <a:endParaRPr lang="en-US" sz="1200" b="1" kern="0" spc="50" dirty="0">
                  <a:solidFill>
                    <a:schemeClr val="accent3"/>
                  </a:solidFill>
                  <a:latin typeface="CiscoSansJPN" pitchFamily="2" charset="-128"/>
                  <a:ea typeface="CiscoSansJPN" pitchFamily="2" charset="-128"/>
                  <a:cs typeface="CiscoSansJPN" pitchFamily="2" charset="-128"/>
                </a:endParaRPr>
              </a:p>
            </p:txBody>
          </p:sp>
        </p:grpSp>
      </p:grpSp>
      <p:sp>
        <p:nvSpPr>
          <p:cNvPr id="220" name="Title 2"/>
          <p:cNvSpPr txBox="1">
            <a:spLocks/>
          </p:cNvSpPr>
          <p:nvPr/>
        </p:nvSpPr>
        <p:spPr>
          <a:xfrm>
            <a:off x="333613" y="134442"/>
            <a:ext cx="8476774" cy="51036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Cisco</a:t>
            </a: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Threat</a:t>
            </a: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en-US" altLang="ja-JP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Response </a:t>
            </a:r>
            <a:r>
              <a:rPr lang="ja-JP" altLang="en-US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とは？</a:t>
            </a:r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29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9B9222FA-90F3-4C96-9361-967322A14DC3}"/>
              </a:ext>
            </a:extLst>
          </p:cNvPr>
          <p:cNvSpPr/>
          <p:nvPr/>
        </p:nvSpPr>
        <p:spPr>
          <a:xfrm>
            <a:off x="4718501" y="973674"/>
            <a:ext cx="4278881" cy="393542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E80D0C-9AAD-47DA-867B-D92E098963FD}"/>
              </a:ext>
            </a:extLst>
          </p:cNvPr>
          <p:cNvSpPr txBox="1">
            <a:spLocks/>
          </p:cNvSpPr>
          <p:nvPr/>
        </p:nvSpPr>
        <p:spPr>
          <a:xfrm>
            <a:off x="118872" y="154898"/>
            <a:ext cx="8906256" cy="839003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rgbClr val="00B0F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脅威対応に必要な情報を１画面に表示</a:t>
            </a:r>
            <a:endParaRPr lang="en-US" altLang="ja-JP" dirty="0">
              <a:solidFill>
                <a:srgbClr val="00B0F0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シスコ インテグレーテッド セキュリティ アーキテクチャを強力に</a:t>
            </a:r>
            <a:endParaRPr lang="ja-JP" altLang="en-US" dirty="0">
              <a:solidFill>
                <a:schemeClr val="tx1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0A5E2-323B-4227-871B-B976F266FD05}"/>
              </a:ext>
            </a:extLst>
          </p:cNvPr>
          <p:cNvSpPr txBox="1"/>
          <p:nvPr/>
        </p:nvSpPr>
        <p:spPr>
          <a:xfrm>
            <a:off x="4720096" y="973674"/>
            <a:ext cx="4204448" cy="3935429"/>
          </a:xfrm>
          <a:prstGeom prst="rect">
            <a:avLst/>
          </a:prstGeom>
          <a:noFill/>
        </p:spPr>
        <p:txBody>
          <a:bodyPr lIns="243840" tIns="243840"/>
          <a:lstStyle/>
          <a:p>
            <a:pPr>
              <a:spcBef>
                <a:spcPts val="1600"/>
              </a:spcBef>
              <a:spcAft>
                <a:spcPts val="800"/>
              </a:spcAft>
              <a:defRPr/>
            </a:pPr>
            <a:r>
              <a:rPr lang="ja-JP" altLang="en-US" dirty="0">
                <a:solidFill>
                  <a:schemeClr val="accent5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セキュリティの統合によって迅速な対応を実現</a:t>
            </a:r>
            <a:endParaRPr lang="en-US" dirty="0">
              <a:solidFill>
                <a:schemeClr val="accent5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58747" indent="-158747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シスコ セキュリティ 製品を動的に連携</a:t>
            </a:r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58747" indent="-158747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TALOS</a:t>
            </a:r>
            <a:r>
              <a:rPr lang="ja-JP" altLang="en-US" sz="1600" dirty="0">
                <a:solidFill>
                  <a:srgbClr val="FFFFFF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の先進的な脅威情報の取り込み</a:t>
            </a:r>
            <a:endParaRPr lang="en-US" altLang="ja-JP" sz="1600" dirty="0">
              <a:solidFill>
                <a:srgbClr val="FFFFFF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58747" indent="-158747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セキュリティ運用における時間と工数を削減</a:t>
            </a:r>
            <a:r>
              <a:rPr 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: </a:t>
            </a:r>
          </a:p>
          <a:p>
            <a:pPr marL="541853" lvl="1" indent="-224361"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ja-JP" altLang="en-US" sz="16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検知</a:t>
            </a:r>
            <a:endParaRPr lang="en-US" sz="1600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541853" lvl="1" indent="-22436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ja-JP" altLang="en-US" sz="16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調査</a:t>
            </a:r>
            <a:endParaRPr lang="en-US" sz="1600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541853" lvl="1" indent="-22436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ja-JP" altLang="en-US" sz="16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修復</a:t>
            </a:r>
            <a:endParaRPr lang="en-US" sz="1600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58747" indent="-158747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AMP for Endpoints / Threat Grid </a:t>
            </a: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の</a:t>
            </a:r>
            <a:br>
              <a:rPr lang="en-US" altLang="ja-JP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ライセンスがあれば無償で利用可能</a:t>
            </a:r>
            <a:endParaRPr lang="en-US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381576-E4D7-4DF0-9EEF-EA908AFC23EF}"/>
              </a:ext>
            </a:extLst>
          </p:cNvPr>
          <p:cNvGrpSpPr/>
          <p:nvPr/>
        </p:nvGrpSpPr>
        <p:grpSpPr>
          <a:xfrm>
            <a:off x="49206" y="1105609"/>
            <a:ext cx="4613086" cy="3651842"/>
            <a:chOff x="419100" y="1701800"/>
            <a:chExt cx="3924300" cy="28463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9B0A7C-9B56-4F38-8697-3A5313DFC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8" y="1900238"/>
              <a:ext cx="3571875" cy="206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Thunderbolt_Desktop-Monitor_Cutout.png">
              <a:extLst>
                <a:ext uri="{FF2B5EF4-FFF2-40B4-BE49-F238E27FC236}">
                  <a16:creationId xmlns:a16="http://schemas.microsoft.com/office/drawing/2014/main" id="{778CC86A-836F-41A5-A800-BC2A4AC07EE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1701800"/>
              <a:ext cx="3924300" cy="284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4F525700-DBBB-4AC9-88A7-B433F4270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8" y="1908175"/>
              <a:ext cx="3578225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F44A80-0B4E-4F6C-B7B7-62BF7D9CD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" y="1855788"/>
              <a:ext cx="3602038" cy="210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EA92F6FF-4306-49EF-A827-A978C0182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788" y="3279775"/>
              <a:ext cx="1116012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1FCC8-4E61-4348-8403-35FB935EA149}"/>
              </a:ext>
            </a:extLst>
          </p:cNvPr>
          <p:cNvSpPr/>
          <p:nvPr/>
        </p:nvSpPr>
        <p:spPr>
          <a:xfrm rot="2700000">
            <a:off x="4560791" y="2701859"/>
            <a:ext cx="345793" cy="3325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53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31078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endParaRPr lang="en-US" sz="3200" dirty="0">
              <a:latin typeface="CiscoSansTT ExtraLight" panose="020B0303020201020303" pitchFamily="34" charset="0"/>
              <a:ea typeface="ＭＳ Ｐゴシック" panose="020B0600070205080204" pitchFamily="34" charset="-128"/>
              <a:sym typeface="CiscoSansTT ExtraLight" panose="020B0303020201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EF34AECB-5CFF-43A5-8225-AA65C9A04F52}" type="datetime'Agenda'">
              <a:rPr lang="en-US" altLang="en-US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pPr/>
              <a:t>Agenda</a:t>
            </a:fld>
            <a:endParaRPr lang="en-US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06679" y="531812"/>
            <a:ext cx="4302642" cy="405923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1. Cisco Threat Response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とは 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2. </a:t>
            </a:r>
            <a:r>
              <a:rPr lang="ja-JP" altLang="en-US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デモンストレーション</a:t>
            </a:r>
            <a:endParaRPr lang="en-US" altLang="ja-JP" sz="1800" dirty="0">
              <a:solidFill>
                <a:srgbClr val="FFC000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3.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ハンティング・ワークフロー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4.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ロードマップ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15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0560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1271627" y="-1271627"/>
            <a:ext cx="1937306" cy="448056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5E756A6-11A1-9748-AC12-118805651AC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8752F9C-F35D-4330-9F13-810E41392A1D}"/>
              </a:ext>
            </a:extLst>
          </p:cNvPr>
          <p:cNvSpPr txBox="1">
            <a:spLocks/>
          </p:cNvSpPr>
          <p:nvPr/>
        </p:nvSpPr>
        <p:spPr bwMode="auto">
          <a:xfrm>
            <a:off x="4572000" y="168580"/>
            <a:ext cx="448055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u="none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CIO </a:t>
            </a:r>
            <a:r>
              <a:rPr lang="ja-JP" altLang="en-US" sz="2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から情報セキュリティ部員へのよくある質問</a:t>
            </a:r>
            <a:endParaRPr lang="en-US" sz="2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D6447D-DA4D-48ED-8401-A189A6C15F01}"/>
              </a:ext>
            </a:extLst>
          </p:cNvPr>
          <p:cNvSpPr txBox="1">
            <a:spLocks/>
          </p:cNvSpPr>
          <p:nvPr/>
        </p:nvSpPr>
        <p:spPr>
          <a:xfrm>
            <a:off x="4356408" y="1470773"/>
            <a:ext cx="5064983" cy="3270880"/>
          </a:xfrm>
          <a:prstGeom prst="rect">
            <a:avLst/>
          </a:prstGeom>
        </p:spPr>
        <p:txBody>
          <a:bodyPr anchor="t" anchorCtr="0"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-148163">
              <a:spcBef>
                <a:spcPts val="800"/>
              </a:spcBef>
              <a:buNone/>
            </a:pPr>
            <a:r>
              <a:rPr lang="en-US" altLang="ja-JP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ja-JP" altLang="en-US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CIO </a:t>
            </a:r>
            <a:r>
              <a:rPr lang="ja-JP" altLang="en-US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は私に、新たに公開された</a:t>
            </a:r>
            <a:br>
              <a:rPr lang="en-US" altLang="ja-JP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ランサムウェアについて尋ねて</a:t>
            </a:r>
            <a:br>
              <a:rPr lang="en-US" altLang="ja-JP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2400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きた、、、</a:t>
            </a:r>
            <a:endParaRPr lang="en-US" altLang="ja-JP" sz="2400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60863" indent="-148163">
              <a:spcBef>
                <a:spcPts val="800"/>
              </a:spcBef>
              <a:buNone/>
            </a:pPr>
            <a:endParaRPr lang="en-US" sz="2400" i="1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160863" indent="-148163">
              <a:spcBef>
                <a:spcPts val="800"/>
              </a:spcBef>
              <a:buNone/>
            </a:pPr>
            <a:r>
              <a:rPr lang="en-US" altLang="ja-JP" sz="2400" i="1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“</a:t>
            </a:r>
            <a:r>
              <a:rPr lang="ja-JP" altLang="en-US" sz="2400" b="1" i="1" dirty="0">
                <a:solidFill>
                  <a:schemeClr val="accent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今すぐ知る必要があるのだが、、</a:t>
            </a:r>
            <a:br>
              <a:rPr lang="en-US" altLang="ja-JP" sz="2400" b="1" i="1" dirty="0">
                <a:solidFill>
                  <a:schemeClr val="accent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</a:br>
            <a:r>
              <a:rPr lang="ja-JP" altLang="en-US" sz="2400" b="1" i="1" dirty="0">
                <a:solidFill>
                  <a:schemeClr val="accent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私たちに影響はあるのか？</a:t>
            </a:r>
            <a:r>
              <a:rPr lang="en-US" altLang="ja-JP" sz="2400" i="1" dirty="0">
                <a:solidFill>
                  <a:schemeClr val="tx2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”</a:t>
            </a:r>
          </a:p>
          <a:p>
            <a:pPr marL="160863" indent="-148163">
              <a:spcBef>
                <a:spcPts val="800"/>
              </a:spcBef>
              <a:buNone/>
            </a:pPr>
            <a:endParaRPr lang="en-US" sz="2400" i="1" dirty="0">
              <a:solidFill>
                <a:schemeClr val="tx2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81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1A52-6B00-1F43-AEC9-028575A2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220145"/>
            <a:ext cx="8613133" cy="731837"/>
          </a:xfrm>
        </p:spPr>
        <p:txBody>
          <a:bodyPr/>
          <a:lstStyle/>
          <a:p>
            <a:r>
              <a:rPr lang="en-US" sz="2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Cisco Threat Response</a:t>
            </a:r>
            <a:r>
              <a:rPr lang="ja-JP" altLang="en-US" sz="22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 を利用しているお客様が実現できること</a:t>
            </a:r>
            <a:endParaRPr lang="en-US" sz="22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40E84-40C9-604F-909F-68426D2D9C5E}"/>
              </a:ext>
            </a:extLst>
          </p:cNvPr>
          <p:cNvSpPr txBox="1"/>
          <p:nvPr/>
        </p:nvSpPr>
        <p:spPr>
          <a:xfrm>
            <a:off x="437766" y="790121"/>
            <a:ext cx="790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endParaRPr lang="en-US" sz="12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56A22-BBF9-D74C-8308-A9C72A76CBAA}"/>
              </a:ext>
            </a:extLst>
          </p:cNvPr>
          <p:cNvSpPr txBox="1"/>
          <p:nvPr/>
        </p:nvSpPr>
        <p:spPr>
          <a:xfrm>
            <a:off x="67339" y="1048256"/>
            <a:ext cx="9009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観測された事象</a:t>
            </a:r>
            <a:r>
              <a:rPr lang="en-US" altLang="ja-JP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(</a:t>
            </a: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調査を行う対象</a:t>
            </a:r>
            <a:r>
              <a:rPr lang="en-US" altLang="ja-JP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)</a:t>
            </a: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を、</a:t>
            </a:r>
            <a:r>
              <a:rPr lang="en-US" altLang="ja-JP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TALOS</a:t>
            </a: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およびサードパーティーの脅威インテリジェンスへてらし合わせて、接続先情報等を含んだ、対象のディスポジションが確認できます。</a:t>
            </a:r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連携された製品のログを基に、対象へのアクセス有無を洗い出し、管理環境で影響のあった　端末を即座に特定できます。</a:t>
            </a:r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同画面より、対象をブラックリストへの追加および解除を設定でき、連携製品へその設定内容が追加されます。</a:t>
            </a:r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複数の製品のコンソールを開いて確認＋対応を行うことなく、</a:t>
            </a:r>
            <a:r>
              <a:rPr lang="en-US" altLang="ja-JP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</a:t>
            </a:r>
            <a:r>
              <a:rPr lang="ja-JP" altLang="en-US" sz="16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画面で確認＋対応が可能です。</a:t>
            </a:r>
            <a:endParaRPr lang="en-US" altLang="ja-JP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endParaRPr lang="ja-JP" altLang="en-US" sz="16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66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endParaRPr lang="en-US" sz="3200" dirty="0">
              <a:latin typeface="CiscoSansTT ExtraLight" panose="020B0303020201020303" pitchFamily="34" charset="0"/>
              <a:ea typeface="ＭＳ Ｐゴシック" panose="020B0600070205080204" pitchFamily="34" charset="-128"/>
              <a:sym typeface="CiscoSansTT ExtraLight" panose="020B0303020201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EF34AECB-5CFF-43A5-8225-AA65C9A04F52}" type="datetime'Agenda'">
              <a:rPr lang="en-US" altLang="en-US"/>
              <a:pPr/>
              <a:t>Agenda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59464" y="531812"/>
            <a:ext cx="4715124" cy="405923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1. Cisco Threat Response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とは 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2.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デモンストレーション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3. </a:t>
            </a:r>
            <a:r>
              <a:rPr lang="ja-JP" altLang="en-US" sz="1800" dirty="0">
                <a:solidFill>
                  <a:srgbClr val="FFC000"/>
                </a:solidFill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ハンティング・ワークフロー</a:t>
            </a:r>
            <a:endParaRPr lang="en-US" altLang="ja-JP" sz="1800" dirty="0">
              <a:solidFill>
                <a:srgbClr val="FFC000"/>
              </a:solidFill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4. </a:t>
            </a:r>
            <a:r>
              <a:rPr lang="ja-JP" altLang="en-US" sz="1800" dirty="0">
                <a:latin typeface="CiscoSansJPN" pitchFamily="2" charset="-128"/>
                <a:ea typeface="CiscoSansJPN" pitchFamily="2" charset="-128"/>
                <a:cs typeface="CiscoSansJPN" pitchFamily="2" charset="-128"/>
              </a:rPr>
              <a:t>ロードマップ</a:t>
            </a:r>
            <a:endParaRPr lang="en-US" altLang="ja-JP" sz="1800" dirty="0">
              <a:latin typeface="CiscoSansJPN" pitchFamily="2" charset="-128"/>
              <a:ea typeface="CiscoSansJPN" pitchFamily="2" charset="-128"/>
              <a:cs typeface="CiscoSansJPN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438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84152&quot;&gt;&lt;property id=&quot;20148&quot; value=&quot;5&quot;/&gt;&lt;property id=&quot;20300&quot; value=&quot;Slide 1 - &amp;quot;Please read&amp;quot;&quot;/&gt;&lt;property id=&quot;20307&quot; value=&quot;283&quot;/&gt;&lt;/object&gt;&lt;object type=&quot;3&quot; unique_id=&quot;184153&quot;&gt;&lt;property id=&quot;20148&quot; value=&quot;5&quot;/&gt;&lt;property id=&quot;20300&quot; value=&quot;Slide 5 - &amp;quot;Presentation Title Goes Here&amp;quot;&quot;/&gt;&lt;property id=&quot;20307&quot; value=&quot;257&quot;/&gt;&lt;/object&gt;&lt;object type=&quot;3&quot; unique_id=&quot;184154&quot;&gt;&lt;property id=&quot;20148&quot; value=&quot;5&quot;/&gt;&lt;property id=&quot;20300&quot; value=&quot;Slide 6 - &amp;quot;Use this slide for transitions&amp;quot;&quot;/&gt;&lt;property id=&quot;20307&quot; value=&quot;258&quot;/&gt;&lt;/object&gt;&lt;object type=&quot;3&quot; unique_id=&quot;184155&quot;&gt;&lt;property id=&quot;20148&quot; value=&quot;5&quot;/&gt;&lt;property id=&quot;20300&quot; value=&quot;Slide 7 - &amp;quot;Use this slide for transitions&amp;quot;&quot;/&gt;&lt;property id=&quot;20307&quot; value=&quot;259&quot;/&gt;&lt;/object&gt;&lt;object type=&quot;3&quot; unique_id=&quot;184156&quot;&gt;&lt;property id=&quot;20148&quot; value=&quot;5&quot;/&gt;&lt;property id=&quot;20300&quot; value=&quot;Slide 8 - &amp;quot;“Design is the silent  ambassador of your brand.”&amp;quot;&quot;/&gt;&lt;property id=&quot;20307&quot; value=&quot;260&quot;/&gt;&lt;/object&gt;&lt;object type=&quot;3&quot; unique_id=&quot;184157&quot;&gt;&lt;property id=&quot;20148&quot; value=&quot;5&quot;/&gt;&lt;property id=&quot;20300&quot; value=&quot;Slide 9 - &amp;quot;“Design is the silent  ambassador of your brand.”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3 - &amp;quot;Two-column layout&amp;quot;&quot;/&gt;&lt;property id=&quot;20307&quot; value=&quot;265&quot;/&gt;&lt;/object&gt;&lt;object type=&quot;3&quot; unique_id=&quot;184162&quot;&gt;&lt;property id=&quot;20148&quot; value=&quot;5&quot;/&gt;&lt;property id=&quot;20300&quot; value=&quot;Slide 14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5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16 - &amp;quot;This is a sample headline&amp;quot;&quot;/&gt;&lt;property id=&quot;20307&quot; value=&quot;268&quot;/&gt;&lt;/object&gt;&lt;object type=&quot;3&quot; unique_id=&quot;184165&quot;&gt;&lt;property id=&quot;20148&quot; value=&quot;5&quot;/&gt;&lt;property id=&quot;20300&quot; value=&quot;Slide 17 - &amp;quot;Bar charts&amp;quot;&quot;/&gt;&lt;property id=&quot;20307&quot; value=&quot;269&quot;/&gt;&lt;/object&gt;&lt;object type=&quot;3&quot; unique_id=&quot;184166&quot;&gt;&lt;property id=&quot;20148&quot; value=&quot;5&quot;/&gt;&lt;property id=&quot;20300&quot; value=&quot;Slide 18 - &amp;quot;Line charts&amp;quot;&quot;/&gt;&lt;property id=&quot;20307&quot; value=&quot;270&quot;/&gt;&lt;/object&gt;&lt;object type=&quot;3&quot; unique_id=&quot;184167&quot;&gt;&lt;property id=&quot;20148&quot; value=&quot;5&quot;/&gt;&lt;property id=&quot;20300&quot; value=&quot;Slide 19 - &amp;quot;This is a sample headline&amp;quot;&quot;/&gt;&lt;property id=&quot;20307&quot; value=&quot;271&quot;/&gt;&lt;/object&gt;&lt;object type=&quot;3&quot; unique_id=&quot;184168&quot;&gt;&lt;property id=&quot;20148&quot; value=&quot;5&quot;/&gt;&lt;property id=&quot;20300&quot; value=&quot;Slide 20 - &amp;quot;Slide title&amp;quot;&quot;/&gt;&lt;property id=&quot;20307&quot; value=&quot;272&quot;/&gt;&lt;/object&gt;&lt;object type=&quot;3&quot; unique_id=&quot;184169&quot;&gt;&lt;property id=&quot;20148&quot; value=&quot;5&quot;/&gt;&lt;property id=&quot;20300&quot; value=&quot;Slide 21 - &amp;quot;Use this layout when pairing words with a picture.&amp;quot;&quot;/&gt;&lt;property id=&quot;20307&quot; value=&quot;273&quot;/&gt;&lt;/object&gt;&lt;object type=&quot;3&quot; unique_id=&quot;184170&quot;&gt;&lt;property id=&quot;20148&quot; value=&quot;5&quot;/&gt;&lt;property id=&quot;20300&quot; value=&quot;Slide 22 - &amp;quot;Use this layout when pairing words with a picture.&amp;quot;&quot;/&gt;&lt;property id=&quot;20307&quot; value=&quot;274&quot;/&gt;&lt;/object&gt;&lt;object type=&quot;3&quot; unique_id=&quot;184171&quot;&gt;&lt;property id=&quot;20148&quot; value=&quot;5&quot;/&gt;&lt;property id=&quot;20300&quot; value=&quot;Slide 23&quot;/&gt;&lt;property id=&quot;20307&quot; value=&quot;275&quot;/&gt;&lt;/object&gt;&lt;object type=&quot;3&quot; unique_id=&quot;184172&quot;&gt;&lt;property id=&quot;20148&quot; value=&quot;5&quot;/&gt;&lt;property id=&quot;20300&quot; value=&quot;Slide 24 - &amp;quot;Best practices&amp;quot;&quot;/&gt;&lt;property id=&quot;20307&quot; value=&quot;276&quot;/&gt;&lt;/object&gt;&lt;object type=&quot;3&quot; unique_id=&quot;184173&quot;&gt;&lt;property id=&quot;20148&quot; value=&quot;5&quot;/&gt;&lt;property id=&quot;20300&quot; value=&quot;Slide 25 - &amp;quot;Color palette&amp;quot;&quot;/&gt;&lt;property id=&quot;20307&quot; value=&quot;277&quot;/&gt;&lt;/object&gt;&lt;object type=&quot;3&quot; unique_id=&quot;184174&quot;&gt;&lt;property id=&quot;20148&quot; value=&quot;5&quot;/&gt;&lt;property id=&quot;20300&quot; value=&quot;Slide 26 - &amp;quot;Only use the themes provided&amp;quot;&quot;/&gt;&lt;property id=&quot;20307&quot; value=&quot;278&quot;/&gt;&lt;/object&gt;&lt;object type=&quot;3&quot; unique_id=&quot;184175&quot;&gt;&lt;property id=&quot;20148&quot; value=&quot;5&quot;/&gt;&lt;property id=&quot;20300&quot; value=&quot;Slide 26 - &amp;quot;Color themes&amp;quot;&quot;/&gt;&lt;property id=&quot;20307&quot; value=&quot;279&quot;/&gt;&lt;/object&gt;&lt;object type=&quot;3&quot; unique_id=&quot;184176&quot;&gt;&lt;property id=&quot;20148&quot; value=&quot;5&quot;/&gt;&lt;property id=&quot;20300&quot; value=&quot;Slide 27 - &amp;quot;Seven tips for better presentations&amp;quot;&quot;/&gt;&lt;property id=&quot;20307&quot; value=&quot;280&quot;/&gt;&lt;/object&gt;&lt;object type=&quot;3&quot; unique_id=&quot;184178&quot;&gt;&lt;property id=&quot;20148&quot; value=&quot;5&quot;/&gt;&lt;property id=&quot;20300&quot; value=&quot;Slide 28&quot;/&gt;&lt;property id=&quot;20307&quot; value=&quot;282&quot;/&gt;&lt;/object&gt;&lt;object type=&quot;3&quot; unique_id=&quot;198815&quot;&gt;&lt;property id=&quot;20148&quot; value=&quot;5&quot;/&gt;&lt;property id=&quot;20300&quot; value=&quot;Slide 2 - &amp;quot;Everyone is responsible for security&amp;quot;&quot;/&gt;&lt;property id=&quot;20307&quot; value=&quot;286&quot;/&gt;&lt;/object&gt;&lt;object type=&quot;3&quot; unique_id=&quot;198816&quot;&gt;&lt;property id=&quot;20148&quot; value=&quot;5&quot;/&gt;&lt;property id=&quot;20300&quot; value=&quot;Slide 3 - &amp;quot;Please read&amp;quot;&quot;/&gt;&lt;property id=&quot;20307&quot; value=&quot;287&quot;/&gt;&lt;/object&gt;&lt;object type=&quot;3&quot; unique_id=&quot;198998&quot;&gt;&lt;property id=&quot;20148&quot; value=&quot;5&quot;/&gt;&lt;property id=&quot;20300&quot; value=&quot;Slide 4 - &amp;quot;Color themes&amp;quot;&quot;/&gt;&lt;property id=&quot;20307&quot; value=&quot;288&quot;/&gt;&lt;/object&gt;&lt;/object&gt;&lt;object type=&quot;8&quot; unique_id=&quot;10268&quot;&gt;&lt;/object&gt;&lt;/object&gt;&lt;/database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mWugBvQCOcF_ZacVGz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mWugBvQCOcF_ZacVGz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mWugBvQCOcF_ZacVGzn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4ODW0qRkyWs3Pkzea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mWugBvQCOcF_ZacVGzn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ue theme 2015 16x9">
  <a:themeElements>
    <a:clrScheme name="Cisco Dark Template Colors_FINAL">
      <a:dk1>
        <a:srgbClr val="FFFFFF"/>
      </a:dk1>
      <a:lt1>
        <a:srgbClr val="005073"/>
      </a:lt1>
      <a:dk2>
        <a:srgbClr val="00BCEB"/>
      </a:dk2>
      <a:lt2>
        <a:srgbClr val="005073"/>
      </a:lt2>
      <a:accent1>
        <a:srgbClr val="00BCEB"/>
      </a:accent1>
      <a:accent2>
        <a:srgbClr val="6EBE4A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Default">
  <a:themeElements>
    <a:clrScheme name="Cisco Dark Template Colors_FINAL">
      <a:dk1>
        <a:srgbClr val="FFFFFF"/>
      </a:dk1>
      <a:lt1>
        <a:srgbClr val="005073"/>
      </a:lt1>
      <a:dk2>
        <a:srgbClr val="00BCEB"/>
      </a:dk2>
      <a:lt2>
        <a:srgbClr val="005073"/>
      </a:lt2>
      <a:accent1>
        <a:srgbClr val="00BCEB"/>
      </a:accent1>
      <a:accent2>
        <a:srgbClr val="6EBE4A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" id="{E687109A-5CC9-3642-954F-0D8F9F2D96A0}" vid="{AE6B1ECC-DDEE-DE45-A1D9-F41A2749B913}"/>
    </a:ext>
  </a:extLst>
</a:theme>
</file>

<file path=ppt/theme/theme4.xml><?xml version="1.0" encoding="utf-8"?>
<a:theme xmlns:a="http://schemas.openxmlformats.org/drawingml/2006/main" name="2_Blue theme 2015 16x9">
  <a:themeElements>
    <a:clrScheme name="Cisco Dark Template Colors_FINAL">
      <a:dk1>
        <a:srgbClr val="FFFFFF"/>
      </a:dk1>
      <a:lt1>
        <a:srgbClr val="005073"/>
      </a:lt1>
      <a:dk2>
        <a:srgbClr val="00BCEB"/>
      </a:dk2>
      <a:lt2>
        <a:srgbClr val="005073"/>
      </a:lt2>
      <a:accent1>
        <a:srgbClr val="00BCEB"/>
      </a:accent1>
      <a:accent2>
        <a:srgbClr val="6EBE4A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5.xml><?xml version="1.0" encoding="utf-8"?>
<a:theme xmlns:a="http://schemas.openxmlformats.org/drawingml/2006/main" name="3_Blue theme 2015 16x9">
  <a:themeElements>
    <a:clrScheme name="Cisco Dark Template Colors_FINAL">
      <a:dk1>
        <a:srgbClr val="FFFFFF"/>
      </a:dk1>
      <a:lt1>
        <a:srgbClr val="005073"/>
      </a:lt1>
      <a:dk2>
        <a:srgbClr val="00BCEB"/>
      </a:dk2>
      <a:lt2>
        <a:srgbClr val="005073"/>
      </a:lt2>
      <a:accent1>
        <a:srgbClr val="00BCEB"/>
      </a:accent1>
      <a:accent2>
        <a:srgbClr val="6EBE4A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6.xml><?xml version="1.0" encoding="utf-8"?>
<a:theme xmlns:a="http://schemas.openxmlformats.org/drawingml/2006/main" name="4_Blue theme 2015 16x9">
  <a:themeElements>
    <a:clrScheme name="Cisco Dark Template Colors_FINAL">
      <a:dk1>
        <a:srgbClr val="FFFFFF"/>
      </a:dk1>
      <a:lt1>
        <a:srgbClr val="005073"/>
      </a:lt1>
      <a:dk2>
        <a:srgbClr val="00BCEB"/>
      </a:dk2>
      <a:lt2>
        <a:srgbClr val="005073"/>
      </a:lt2>
      <a:accent1>
        <a:srgbClr val="00BCEB"/>
      </a:accent1>
      <a:accent2>
        <a:srgbClr val="6EBE4A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7.xml><?xml version="1.0" encoding="utf-8"?>
<a:theme xmlns:a="http://schemas.openxmlformats.org/drawingml/2006/main" name="5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_16x9_Corporate template_default" id="{53B69586-F394-C043-B330-2AD6FF5923A5}" vid="{0719C7D1-7F71-1141-B656-BDE9B639C9A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74513</TotalTime>
  <Words>922</Words>
  <Application>Microsoft Macintosh PowerPoint</Application>
  <PresentationFormat>On-screen Show (16:9)</PresentationFormat>
  <Paragraphs>325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.HelveticaNeueDeskInterface-Regular</vt:lpstr>
      <vt:lpstr>Apple LiGothic Medium</vt:lpstr>
      <vt:lpstr>Ciscolight</vt:lpstr>
      <vt:lpstr>CiscoSansJPN</vt:lpstr>
      <vt:lpstr>ＭＳ Ｐゴシック</vt:lpstr>
      <vt:lpstr>Tipo de letra del sistema Fina</vt:lpstr>
      <vt:lpstr>Arial</vt:lpstr>
      <vt:lpstr>Calibri</vt:lpstr>
      <vt:lpstr>CiscoSans</vt:lpstr>
      <vt:lpstr>CiscoSans ExtraLight</vt:lpstr>
      <vt:lpstr>CiscoSans Thin</vt:lpstr>
      <vt:lpstr>CiscoSansTT ExtraLight</vt:lpstr>
      <vt:lpstr>CiscoSansTT Light</vt:lpstr>
      <vt:lpstr>CiscoSansTT Thin</vt:lpstr>
      <vt:lpstr>Wingdings</vt:lpstr>
      <vt:lpstr>Blue theme 2015 16x9</vt:lpstr>
      <vt:lpstr>1_Blue theme 2015 16x9</vt:lpstr>
      <vt:lpstr>Default</vt:lpstr>
      <vt:lpstr>2_Blue theme 2015 16x9</vt:lpstr>
      <vt:lpstr>3_Blue theme 2015 16x9</vt:lpstr>
      <vt:lpstr>4_Blue theme 2015 16x9</vt:lpstr>
      <vt:lpstr>5_Blue theme 2015 16x9</vt:lpstr>
      <vt:lpstr>think-cell Slide</vt:lpstr>
      <vt:lpstr>Cisco Threat Response  機能とロードマップの紹介</vt:lpstr>
      <vt:lpstr>本セッションについて  本セッションでは2018年10月にグローバルのパートナー様と　シスコ社員向けに開催されたイベントでの、 [Cisco Threat Response] のセッションをまとめた内容を紹介いたします。</vt:lpstr>
      <vt:lpstr>アジェンダ</vt:lpstr>
      <vt:lpstr>PowerPoint Presentation</vt:lpstr>
      <vt:lpstr>PowerPoint Presentation</vt:lpstr>
      <vt:lpstr>Agenda</vt:lpstr>
      <vt:lpstr>PowerPoint Presentation</vt:lpstr>
      <vt:lpstr>Cisco Threat Response を利用しているお客様が実現できること</vt:lpstr>
      <vt:lpstr>Agenda</vt:lpstr>
      <vt:lpstr>PowerPoint Presentation</vt:lpstr>
      <vt:lpstr>(今後)ハンティング・ワークフロー</vt:lpstr>
      <vt:lpstr>Agenda</vt:lpstr>
      <vt:lpstr>SBG 統合ビジョン  – 4つのフェーズのアプローチ –</vt:lpstr>
      <vt:lpstr>Ciscoの統合セキュリティ・ アーキテクチャーの構成要素</vt:lpstr>
      <vt:lpstr>様々な分析手法とインテリジェンスを 使用して検出時間を短縮 (検知)</vt:lpstr>
      <vt:lpstr>コンテキストによる検出を強化して 調査時間を短縮 (調査)</vt:lpstr>
      <vt:lpstr>ポリシーの変更を自動化することで修復時間を短縮 (修正措置)</vt:lpstr>
      <vt:lpstr>PowerPoint Presentation</vt:lpstr>
      <vt:lpstr>PowerPoint Presentation</vt:lpstr>
    </vt:vector>
  </TitlesOfParts>
  <Company>NDS Limited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Microsoft Office ユーザー</cp:lastModifiedBy>
  <cp:revision>1339</cp:revision>
  <cp:lastPrinted>2018-08-06T22:40:03Z</cp:lastPrinted>
  <dcterms:created xsi:type="dcterms:W3CDTF">2014-07-09T19:55:36Z</dcterms:created>
  <dcterms:modified xsi:type="dcterms:W3CDTF">2018-12-10T03:05:20Z</dcterms:modified>
</cp:coreProperties>
</file>