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4017" r:id="rId2"/>
  </p:sldMasterIdLst>
  <p:notesMasterIdLst>
    <p:notesMasterId r:id="rId72"/>
  </p:notesMasterIdLst>
  <p:handoutMasterIdLst>
    <p:handoutMasterId r:id="rId73"/>
  </p:handoutMasterIdLst>
  <p:sldIdLst>
    <p:sldId id="256" r:id="rId3"/>
    <p:sldId id="368" r:id="rId4"/>
    <p:sldId id="1692" r:id="rId5"/>
    <p:sldId id="258" r:id="rId6"/>
    <p:sldId id="355" r:id="rId7"/>
    <p:sldId id="1709" r:id="rId8"/>
    <p:sldId id="1710" r:id="rId9"/>
    <p:sldId id="297" r:id="rId10"/>
    <p:sldId id="328" r:id="rId11"/>
    <p:sldId id="1213" r:id="rId12"/>
    <p:sldId id="1705" r:id="rId13"/>
    <p:sldId id="1706" r:id="rId14"/>
    <p:sldId id="1711" r:id="rId15"/>
    <p:sldId id="1712" r:id="rId16"/>
    <p:sldId id="1714" r:id="rId17"/>
    <p:sldId id="1713" r:id="rId18"/>
    <p:sldId id="1715" r:id="rId19"/>
    <p:sldId id="1703" r:id="rId20"/>
    <p:sldId id="1220" r:id="rId21"/>
    <p:sldId id="1704" r:id="rId22"/>
    <p:sldId id="1221" r:id="rId23"/>
    <p:sldId id="1699" r:id="rId24"/>
    <p:sldId id="1698" r:id="rId25"/>
    <p:sldId id="1222" r:id="rId26"/>
    <p:sldId id="1700" r:id="rId27"/>
    <p:sldId id="1697" r:id="rId28"/>
    <p:sldId id="1223" r:id="rId29"/>
    <p:sldId id="1224" r:id="rId30"/>
    <p:sldId id="1225" r:id="rId31"/>
    <p:sldId id="1226" r:id="rId32"/>
    <p:sldId id="1701" r:id="rId33"/>
    <p:sldId id="1723" r:id="rId34"/>
    <p:sldId id="1702" r:id="rId35"/>
    <p:sldId id="1229" r:id="rId36"/>
    <p:sldId id="1228" r:id="rId37"/>
    <p:sldId id="1693" r:id="rId38"/>
    <p:sldId id="1651" r:id="rId39"/>
    <p:sldId id="1658" r:id="rId40"/>
    <p:sldId id="1659" r:id="rId41"/>
    <p:sldId id="1685" r:id="rId42"/>
    <p:sldId id="265" r:id="rId43"/>
    <p:sldId id="257" r:id="rId44"/>
    <p:sldId id="1708" r:id="rId45"/>
    <p:sldId id="440" r:id="rId46"/>
    <p:sldId id="441" r:id="rId47"/>
    <p:sldId id="448" r:id="rId48"/>
    <p:sldId id="449" r:id="rId49"/>
    <p:sldId id="444" r:id="rId50"/>
    <p:sldId id="1694" r:id="rId51"/>
    <p:sldId id="342" r:id="rId52"/>
    <p:sldId id="487" r:id="rId53"/>
    <p:sldId id="1219" r:id="rId54"/>
    <p:sldId id="511" r:id="rId55"/>
    <p:sldId id="1707" r:id="rId56"/>
    <p:sldId id="1232" r:id="rId57"/>
    <p:sldId id="1716" r:id="rId58"/>
    <p:sldId id="1724" r:id="rId59"/>
    <p:sldId id="1717" r:id="rId60"/>
    <p:sldId id="1718" r:id="rId61"/>
    <p:sldId id="1725" r:id="rId62"/>
    <p:sldId id="520" r:id="rId63"/>
    <p:sldId id="1240" r:id="rId64"/>
    <p:sldId id="1720" r:id="rId65"/>
    <p:sldId id="1721" r:id="rId66"/>
    <p:sldId id="1241" r:id="rId67"/>
    <p:sldId id="1234" r:id="rId68"/>
    <p:sldId id="1719" r:id="rId69"/>
    <p:sldId id="1063" r:id="rId70"/>
    <p:sldId id="1239" r:id="rId71"/>
  </p:sldIdLst>
  <p:sldSz cx="9144000" cy="5143500" type="screen16x9"/>
  <p:notesSz cx="6858000" cy="9144000"/>
  <p:custDataLst>
    <p:tags r:id="rId74"/>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PRESENTATION TEMPLATE" id="{C13F667F-1959-4C14-A383-79A02E779B94}">
          <p14:sldIdLst>
            <p14:sldId id="256"/>
            <p14:sldId id="368"/>
            <p14:sldId id="1692"/>
            <p14:sldId id="258"/>
            <p14:sldId id="355"/>
            <p14:sldId id="1709"/>
            <p14:sldId id="1710"/>
            <p14:sldId id="297"/>
            <p14:sldId id="328"/>
            <p14:sldId id="1213"/>
            <p14:sldId id="1705"/>
            <p14:sldId id="1706"/>
            <p14:sldId id="1711"/>
            <p14:sldId id="1712"/>
            <p14:sldId id="1714"/>
            <p14:sldId id="1713"/>
            <p14:sldId id="1715"/>
            <p14:sldId id="1703"/>
            <p14:sldId id="1220"/>
            <p14:sldId id="1704"/>
            <p14:sldId id="1221"/>
            <p14:sldId id="1699"/>
            <p14:sldId id="1698"/>
            <p14:sldId id="1222"/>
            <p14:sldId id="1700"/>
            <p14:sldId id="1697"/>
            <p14:sldId id="1223"/>
            <p14:sldId id="1224"/>
            <p14:sldId id="1225"/>
            <p14:sldId id="1226"/>
            <p14:sldId id="1701"/>
            <p14:sldId id="1723"/>
            <p14:sldId id="1702"/>
            <p14:sldId id="1229"/>
            <p14:sldId id="1228"/>
            <p14:sldId id="1693"/>
            <p14:sldId id="1651"/>
            <p14:sldId id="1658"/>
            <p14:sldId id="1659"/>
            <p14:sldId id="1685"/>
            <p14:sldId id="265"/>
            <p14:sldId id="257"/>
            <p14:sldId id="1708"/>
            <p14:sldId id="440"/>
            <p14:sldId id="441"/>
            <p14:sldId id="448"/>
            <p14:sldId id="449"/>
            <p14:sldId id="444"/>
          </p14:sldIdLst>
        </p14:section>
        <p14:section name="Title Card" id="{E113EA40-A2FC-4795-A5A2-1B18985589FD}">
          <p14:sldIdLst>
            <p14:sldId id="1694"/>
          </p14:sldIdLst>
        </p14:section>
        <p14:section name="Problem &amp; Solution" id="{984AB4CC-7A90-B642-8FC1-44E9A2030D86}">
          <p14:sldIdLst>
            <p14:sldId id="342"/>
            <p14:sldId id="487"/>
            <p14:sldId id="1219"/>
            <p14:sldId id="511"/>
          </p14:sldIdLst>
        </p14:section>
        <p14:section name="Intro For Private Network" id="{44CEF7E9-E512-4CDD-A243-EB45BD24C9B4}">
          <p14:sldIdLst>
            <p14:sldId id="1707"/>
            <p14:sldId id="1232"/>
            <p14:sldId id="1716"/>
            <p14:sldId id="1724"/>
            <p14:sldId id="1717"/>
            <p14:sldId id="1718"/>
            <p14:sldId id="1725"/>
            <p14:sldId id="520"/>
            <p14:sldId id="1240"/>
            <p14:sldId id="1720"/>
            <p14:sldId id="1721"/>
            <p14:sldId id="1241"/>
            <p14:sldId id="1234"/>
            <p14:sldId id="1719"/>
            <p14:sldId id="1063"/>
            <p14:sldId id="1239"/>
          </p14:sldIdLst>
        </p14:section>
      </p14:sectionLst>
    </p:ext>
    <p:ext uri="{EFAFB233-063F-42B5-8137-9DF3F51BA10A}">
      <p15:sldGuideLst xmlns:p15="http://schemas.microsoft.com/office/powerpoint/2012/main">
        <p15:guide id="1" pos="3144"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Kate Ryan" initials="KR" lastIdx="11" clrIdx="1">
    <p:extLst>
      <p:ext uri="{19B8F6BF-5375-455C-9EA6-DF929625EA0E}">
        <p15:presenceInfo xmlns:p15="http://schemas.microsoft.com/office/powerpoint/2012/main" userId="Kate Ry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9FD9"/>
    <a:srgbClr val="0048A9"/>
    <a:srgbClr val="9891A0"/>
    <a:srgbClr val="86DBF2"/>
    <a:srgbClr val="1FAED4"/>
    <a:srgbClr val="72C059"/>
    <a:srgbClr val="B2D171"/>
    <a:srgbClr val="B8E1D0"/>
    <a:srgbClr val="26194B"/>
    <a:srgbClr val="11307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7" autoAdjust="0"/>
    <p:restoredTop sz="73383" autoAdjust="0"/>
  </p:normalViewPr>
  <p:slideViewPr>
    <p:cSldViewPr snapToGrid="0" snapToObjects="1" showGuides="1">
      <p:cViewPr varScale="1">
        <p:scale>
          <a:sx n="93" d="100"/>
          <a:sy n="93" d="100"/>
        </p:scale>
        <p:origin x="784" y="192"/>
      </p:cViewPr>
      <p:guideLst>
        <p:guide pos="3144"/>
        <p:guide orient="horz" pos="1620"/>
      </p:guideLst>
    </p:cSldViewPr>
  </p:slideViewPr>
  <p:notesTextViewPr>
    <p:cViewPr>
      <p:scale>
        <a:sx n="100" d="100"/>
        <a:sy n="100" d="100"/>
      </p:scale>
      <p:origin x="0" y="0"/>
    </p:cViewPr>
  </p:notesTextViewPr>
  <p:sorterViewPr>
    <p:cViewPr varScale="1">
      <p:scale>
        <a:sx n="1" d="1"/>
        <a:sy n="1" d="1"/>
      </p:scale>
      <p:origin x="0" y="-7816"/>
    </p:cViewPr>
  </p:sorterViewPr>
  <p:notesViewPr>
    <p:cSldViewPr snapToGrid="0" snapToObjects="1" showGuides="1">
      <p:cViewPr varScale="1">
        <p:scale>
          <a:sx n="50" d="100"/>
          <a:sy n="50" d="100"/>
        </p:scale>
        <p:origin x="1784" y="2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0293CC-F58D-5141-A998-C58E404211EA}" type="doc">
      <dgm:prSet loTypeId="urn:microsoft.com/office/officeart/2005/8/layout/chevron1" loCatId="" qsTypeId="urn:microsoft.com/office/officeart/2005/8/quickstyle/simple4" qsCatId="simple" csTypeId="urn:microsoft.com/office/officeart/2005/8/colors/accent1_2" csCatId="accent1" phldr="1"/>
      <dgm:spPr/>
    </dgm:pt>
    <dgm:pt modelId="{F9CB53DA-274A-FA4D-8A54-E49593504EE4}">
      <dgm:prSet phldrT="[Text]" custT="1"/>
      <dgm:spPr>
        <a:gradFill rotWithShape="0">
          <a:gsLst>
            <a:gs pos="0">
              <a:schemeClr val="accent1">
                <a:hueOff val="0"/>
                <a:satOff val="0"/>
                <a:lumOff val="0"/>
                <a:alphaOff val="0"/>
                <a:shade val="93000"/>
                <a:satMod val="130000"/>
              </a:schemeClr>
            </a:gs>
            <a:gs pos="0">
              <a:schemeClr val="accent1">
                <a:hueOff val="0"/>
                <a:satOff val="0"/>
                <a:lumOff val="0"/>
                <a:alphaOff val="0"/>
                <a:shade val="94000"/>
                <a:satMod val="135000"/>
              </a:schemeClr>
            </a:gs>
          </a:gsLst>
        </a:gradFill>
      </dgm:spPr>
      <dgm:t>
        <a:bodyPr/>
        <a:lstStyle/>
        <a:p>
          <a:r>
            <a:rPr lang="en-US" sz="1200" dirty="0"/>
            <a:t>Dashboard</a:t>
          </a:r>
        </a:p>
      </dgm:t>
    </dgm:pt>
    <dgm:pt modelId="{2F155A0A-B2C1-1644-90DB-7F4AF0461E69}" type="parTrans" cxnId="{AA9EF43D-FA8D-3F4E-821A-89707800AFE1}">
      <dgm:prSet/>
      <dgm:spPr/>
      <dgm:t>
        <a:bodyPr/>
        <a:lstStyle/>
        <a:p>
          <a:endParaRPr lang="en-US"/>
        </a:p>
      </dgm:t>
    </dgm:pt>
    <dgm:pt modelId="{045B7583-B19F-6640-A2CC-39D1BB901207}" type="sibTrans" cxnId="{AA9EF43D-FA8D-3F4E-821A-89707800AFE1}">
      <dgm:prSet/>
      <dgm:spPr/>
      <dgm:t>
        <a:bodyPr/>
        <a:lstStyle/>
        <a:p>
          <a:endParaRPr lang="en-US"/>
        </a:p>
      </dgm:t>
    </dgm:pt>
    <dgm:pt modelId="{79DE184C-6E12-CB47-AB6C-1B77787A73DC}">
      <dgm:prSet phldrT="[Text]" custT="1"/>
      <dgm:spPr>
        <a:gradFill rotWithShape="0">
          <a:gsLst>
            <a:gs pos="0">
              <a:schemeClr val="accent1">
                <a:hueOff val="0"/>
                <a:satOff val="0"/>
                <a:lumOff val="0"/>
                <a:alphaOff val="0"/>
                <a:shade val="93000"/>
                <a:satMod val="130000"/>
              </a:schemeClr>
            </a:gs>
            <a:gs pos="0">
              <a:schemeClr val="accent1">
                <a:hueOff val="0"/>
                <a:satOff val="0"/>
                <a:lumOff val="0"/>
                <a:alphaOff val="0"/>
                <a:shade val="94000"/>
                <a:satMod val="135000"/>
              </a:schemeClr>
            </a:gs>
          </a:gsLst>
        </a:gradFill>
      </dgm:spPr>
      <dgm:t>
        <a:bodyPr/>
        <a:lstStyle/>
        <a:p>
          <a:r>
            <a:rPr lang="en-US" sz="1200" dirty="0"/>
            <a:t>Visibility Assessment</a:t>
          </a:r>
        </a:p>
      </dgm:t>
    </dgm:pt>
    <dgm:pt modelId="{E07CDC99-1525-AB44-9782-F42ECF77CC0C}" type="sibTrans" cxnId="{E504A4DA-73DF-084C-AB39-B89CFBA83300}">
      <dgm:prSet/>
      <dgm:spPr/>
      <dgm:t>
        <a:bodyPr/>
        <a:lstStyle/>
        <a:p>
          <a:endParaRPr lang="en-US"/>
        </a:p>
      </dgm:t>
    </dgm:pt>
    <dgm:pt modelId="{101A9CA8-38F7-4347-8980-EF2F3B667155}" type="parTrans" cxnId="{E504A4DA-73DF-084C-AB39-B89CFBA83300}">
      <dgm:prSet/>
      <dgm:spPr/>
      <dgm:t>
        <a:bodyPr/>
        <a:lstStyle/>
        <a:p>
          <a:endParaRPr lang="en-US"/>
        </a:p>
      </dgm:t>
    </dgm:pt>
    <dgm:pt modelId="{CBC51018-1338-914B-8905-3DC2F8270A84}" type="pres">
      <dgm:prSet presAssocID="{B60293CC-F58D-5141-A998-C58E404211EA}" presName="Name0" presStyleCnt="0">
        <dgm:presLayoutVars>
          <dgm:dir/>
          <dgm:animLvl val="lvl"/>
          <dgm:resizeHandles val="exact"/>
        </dgm:presLayoutVars>
      </dgm:prSet>
      <dgm:spPr/>
    </dgm:pt>
    <dgm:pt modelId="{1260D3C0-B824-BB49-9A7F-02B3DFB780CF}" type="pres">
      <dgm:prSet presAssocID="{F9CB53DA-274A-FA4D-8A54-E49593504EE4}" presName="parTxOnly" presStyleLbl="node1" presStyleIdx="0" presStyleCnt="2" custScaleX="31816" custLinFactNeighborX="-69840">
        <dgm:presLayoutVars>
          <dgm:chMax val="0"/>
          <dgm:chPref val="0"/>
          <dgm:bulletEnabled val="1"/>
        </dgm:presLayoutVars>
      </dgm:prSet>
      <dgm:spPr/>
    </dgm:pt>
    <dgm:pt modelId="{4E232EAB-1D52-294B-AA04-A42B4826F4FA}" type="pres">
      <dgm:prSet presAssocID="{045B7583-B19F-6640-A2CC-39D1BB901207}" presName="parTxOnlySpace" presStyleCnt="0"/>
      <dgm:spPr/>
    </dgm:pt>
    <dgm:pt modelId="{6CB31FA7-0485-9D42-A5E7-BD3D61F6DEF5}" type="pres">
      <dgm:prSet presAssocID="{79DE184C-6E12-CB47-AB6C-1B77787A73DC}" presName="parTxOnly" presStyleLbl="node1" presStyleIdx="1" presStyleCnt="2" custScaleX="41999">
        <dgm:presLayoutVars>
          <dgm:chMax val="0"/>
          <dgm:chPref val="0"/>
          <dgm:bulletEnabled val="1"/>
        </dgm:presLayoutVars>
      </dgm:prSet>
      <dgm:spPr/>
    </dgm:pt>
  </dgm:ptLst>
  <dgm:cxnLst>
    <dgm:cxn modelId="{3A46752F-FFED-F848-A9E9-D000143A80B4}" type="presOf" srcId="{B60293CC-F58D-5141-A998-C58E404211EA}" destId="{CBC51018-1338-914B-8905-3DC2F8270A84}" srcOrd="0" destOrd="0" presId="urn:microsoft.com/office/officeart/2005/8/layout/chevron1"/>
    <dgm:cxn modelId="{AA9EF43D-FA8D-3F4E-821A-89707800AFE1}" srcId="{B60293CC-F58D-5141-A998-C58E404211EA}" destId="{F9CB53DA-274A-FA4D-8A54-E49593504EE4}" srcOrd="0" destOrd="0" parTransId="{2F155A0A-B2C1-1644-90DB-7F4AF0461E69}" sibTransId="{045B7583-B19F-6640-A2CC-39D1BB901207}"/>
    <dgm:cxn modelId="{9887D060-6062-8D4C-A2BE-CE95DA564EDC}" type="presOf" srcId="{79DE184C-6E12-CB47-AB6C-1B77787A73DC}" destId="{6CB31FA7-0485-9D42-A5E7-BD3D61F6DEF5}" srcOrd="0" destOrd="0" presId="urn:microsoft.com/office/officeart/2005/8/layout/chevron1"/>
    <dgm:cxn modelId="{E504A4DA-73DF-084C-AB39-B89CFBA83300}" srcId="{B60293CC-F58D-5141-A998-C58E404211EA}" destId="{79DE184C-6E12-CB47-AB6C-1B77787A73DC}" srcOrd="1" destOrd="0" parTransId="{101A9CA8-38F7-4347-8980-EF2F3B667155}" sibTransId="{E07CDC99-1525-AB44-9782-F42ECF77CC0C}"/>
    <dgm:cxn modelId="{EE8220DF-9D2E-CD48-9CAE-2AFFD09394F1}" type="presOf" srcId="{F9CB53DA-274A-FA4D-8A54-E49593504EE4}" destId="{1260D3C0-B824-BB49-9A7F-02B3DFB780CF}" srcOrd="0" destOrd="0" presId="urn:microsoft.com/office/officeart/2005/8/layout/chevron1"/>
    <dgm:cxn modelId="{A0FD5214-9F33-8A4B-B01D-B0F22B7882B1}" type="presParOf" srcId="{CBC51018-1338-914B-8905-3DC2F8270A84}" destId="{1260D3C0-B824-BB49-9A7F-02B3DFB780CF}" srcOrd="0" destOrd="0" presId="urn:microsoft.com/office/officeart/2005/8/layout/chevron1"/>
    <dgm:cxn modelId="{7A75FB8A-F45D-0046-973A-58357F3FB334}" type="presParOf" srcId="{CBC51018-1338-914B-8905-3DC2F8270A84}" destId="{4E232EAB-1D52-294B-AA04-A42B4826F4FA}" srcOrd="1" destOrd="0" presId="urn:microsoft.com/office/officeart/2005/8/layout/chevron1"/>
    <dgm:cxn modelId="{DE3264CC-4DE5-564B-ABE2-5BEE9F70B901}" type="presParOf" srcId="{CBC51018-1338-914B-8905-3DC2F8270A84}" destId="{6CB31FA7-0485-9D42-A5E7-BD3D61F6DEF5}"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0293CC-F58D-5141-A998-C58E404211EA}" type="doc">
      <dgm:prSet loTypeId="urn:microsoft.com/office/officeart/2005/8/layout/chevron1" loCatId="" qsTypeId="urn:microsoft.com/office/officeart/2005/8/quickstyle/simple4" qsCatId="simple" csTypeId="urn:microsoft.com/office/officeart/2005/8/colors/accent1_2" csCatId="accent1" phldr="1"/>
      <dgm:spPr/>
    </dgm:pt>
    <dgm:pt modelId="{F9CB53DA-274A-FA4D-8A54-E49593504EE4}">
      <dgm:prSet phldrT="[Text]" custT="1"/>
      <dgm:spPr>
        <a:gradFill rotWithShape="0">
          <a:gsLst>
            <a:gs pos="0">
              <a:schemeClr val="accent1">
                <a:hueOff val="0"/>
                <a:satOff val="0"/>
                <a:lumOff val="0"/>
                <a:alphaOff val="0"/>
                <a:shade val="93000"/>
                <a:satMod val="130000"/>
              </a:schemeClr>
            </a:gs>
            <a:gs pos="0">
              <a:schemeClr val="accent1">
                <a:hueOff val="0"/>
                <a:satOff val="0"/>
                <a:lumOff val="0"/>
                <a:alphaOff val="0"/>
                <a:shade val="94000"/>
                <a:satMod val="135000"/>
              </a:schemeClr>
            </a:gs>
          </a:gsLst>
        </a:gradFill>
      </dgm:spPr>
      <dgm:t>
        <a:bodyPr/>
        <a:lstStyle/>
        <a:p>
          <a:r>
            <a:rPr lang="en-US" sz="1000" dirty="0"/>
            <a:t>Configure</a:t>
          </a:r>
        </a:p>
      </dgm:t>
    </dgm:pt>
    <dgm:pt modelId="{2F155A0A-B2C1-1644-90DB-7F4AF0461E69}" type="parTrans" cxnId="{AA9EF43D-FA8D-3F4E-821A-89707800AFE1}">
      <dgm:prSet/>
      <dgm:spPr/>
      <dgm:t>
        <a:bodyPr/>
        <a:lstStyle/>
        <a:p>
          <a:endParaRPr lang="en-US"/>
        </a:p>
      </dgm:t>
    </dgm:pt>
    <dgm:pt modelId="{045B7583-B19F-6640-A2CC-39D1BB901207}" type="sibTrans" cxnId="{AA9EF43D-FA8D-3F4E-821A-89707800AFE1}">
      <dgm:prSet/>
      <dgm:spPr/>
      <dgm:t>
        <a:bodyPr/>
        <a:lstStyle/>
        <a:p>
          <a:endParaRPr lang="en-US"/>
        </a:p>
      </dgm:t>
    </dgm:pt>
    <dgm:pt modelId="{79DE184C-6E12-CB47-AB6C-1B77787A73DC}">
      <dgm:prSet phldrT="[Text]" custT="1"/>
      <dgm:spPr>
        <a:gradFill rotWithShape="0">
          <a:gsLst>
            <a:gs pos="0">
              <a:schemeClr val="accent1">
                <a:hueOff val="0"/>
                <a:satOff val="0"/>
                <a:lumOff val="0"/>
                <a:alphaOff val="0"/>
                <a:shade val="93000"/>
                <a:satMod val="130000"/>
              </a:schemeClr>
            </a:gs>
            <a:gs pos="0">
              <a:schemeClr val="accent1">
                <a:hueOff val="0"/>
                <a:satOff val="0"/>
                <a:lumOff val="0"/>
                <a:alphaOff val="0"/>
                <a:shade val="94000"/>
                <a:satMod val="135000"/>
              </a:schemeClr>
            </a:gs>
          </a:gsLst>
        </a:gradFill>
      </dgm:spPr>
      <dgm:t>
        <a:bodyPr/>
        <a:lstStyle/>
        <a:p>
          <a:r>
            <a:rPr lang="en-US" sz="1000" dirty="0"/>
            <a:t>Host</a:t>
          </a:r>
          <a:r>
            <a:rPr lang="en-US" sz="1000" baseline="0" dirty="0"/>
            <a:t> Group</a:t>
          </a:r>
          <a:r>
            <a:rPr lang="en-US" sz="1000" dirty="0"/>
            <a:t> Management</a:t>
          </a:r>
        </a:p>
      </dgm:t>
    </dgm:pt>
    <dgm:pt modelId="{101A9CA8-38F7-4347-8980-EF2F3B667155}" type="parTrans" cxnId="{E504A4DA-73DF-084C-AB39-B89CFBA83300}">
      <dgm:prSet/>
      <dgm:spPr/>
      <dgm:t>
        <a:bodyPr/>
        <a:lstStyle/>
        <a:p>
          <a:endParaRPr lang="en-US"/>
        </a:p>
      </dgm:t>
    </dgm:pt>
    <dgm:pt modelId="{E07CDC99-1525-AB44-9782-F42ECF77CC0C}" type="sibTrans" cxnId="{E504A4DA-73DF-084C-AB39-B89CFBA83300}">
      <dgm:prSet/>
      <dgm:spPr/>
      <dgm:t>
        <a:bodyPr/>
        <a:lstStyle/>
        <a:p>
          <a:endParaRPr lang="en-US"/>
        </a:p>
      </dgm:t>
    </dgm:pt>
    <dgm:pt modelId="{E0C1B7ED-2563-9041-B933-D9B91AA4408E}">
      <dgm:prSet phldrT="[Text]" custT="1"/>
      <dgm:spPr>
        <a:gradFill rotWithShape="0">
          <a:gsLst>
            <a:gs pos="0">
              <a:schemeClr val="accent1">
                <a:hueOff val="0"/>
                <a:satOff val="0"/>
                <a:lumOff val="0"/>
                <a:alphaOff val="0"/>
                <a:shade val="93000"/>
                <a:satMod val="130000"/>
              </a:schemeClr>
            </a:gs>
            <a:gs pos="0">
              <a:schemeClr val="accent1">
                <a:hueOff val="0"/>
                <a:satOff val="0"/>
                <a:lumOff val="0"/>
                <a:alphaOff val="0"/>
                <a:shade val="94000"/>
                <a:satMod val="135000"/>
              </a:schemeClr>
            </a:gs>
          </a:gsLst>
        </a:gradFill>
      </dgm:spPr>
      <dgm:t>
        <a:bodyPr/>
        <a:lstStyle/>
        <a:p>
          <a:r>
            <a:rPr lang="en-US" sz="1000" dirty="0"/>
            <a:t> Review Suggested Classification</a:t>
          </a:r>
        </a:p>
      </dgm:t>
    </dgm:pt>
    <dgm:pt modelId="{1175E016-296B-CF4E-82F5-BEFDAA80AB6A}" type="parTrans" cxnId="{90DEFDED-D7F1-EB42-9214-3ABAE4AEFD17}">
      <dgm:prSet/>
      <dgm:spPr/>
      <dgm:t>
        <a:bodyPr/>
        <a:lstStyle/>
        <a:p>
          <a:endParaRPr lang="en-US"/>
        </a:p>
      </dgm:t>
    </dgm:pt>
    <dgm:pt modelId="{EAFE5161-2556-3443-A68B-E529DAD9B460}" type="sibTrans" cxnId="{90DEFDED-D7F1-EB42-9214-3ABAE4AEFD17}">
      <dgm:prSet/>
      <dgm:spPr/>
      <dgm:t>
        <a:bodyPr/>
        <a:lstStyle/>
        <a:p>
          <a:endParaRPr lang="en-US"/>
        </a:p>
      </dgm:t>
    </dgm:pt>
    <dgm:pt modelId="{CBC51018-1338-914B-8905-3DC2F8270A84}" type="pres">
      <dgm:prSet presAssocID="{B60293CC-F58D-5141-A998-C58E404211EA}" presName="Name0" presStyleCnt="0">
        <dgm:presLayoutVars>
          <dgm:dir/>
          <dgm:animLvl val="lvl"/>
          <dgm:resizeHandles val="exact"/>
        </dgm:presLayoutVars>
      </dgm:prSet>
      <dgm:spPr/>
    </dgm:pt>
    <dgm:pt modelId="{1260D3C0-B824-BB49-9A7F-02B3DFB780CF}" type="pres">
      <dgm:prSet presAssocID="{F9CB53DA-274A-FA4D-8A54-E49593504EE4}" presName="parTxOnly" presStyleLbl="node1" presStyleIdx="0" presStyleCnt="3">
        <dgm:presLayoutVars>
          <dgm:chMax val="0"/>
          <dgm:chPref val="0"/>
          <dgm:bulletEnabled val="1"/>
        </dgm:presLayoutVars>
      </dgm:prSet>
      <dgm:spPr/>
    </dgm:pt>
    <dgm:pt modelId="{4E232EAB-1D52-294B-AA04-A42B4826F4FA}" type="pres">
      <dgm:prSet presAssocID="{045B7583-B19F-6640-A2CC-39D1BB901207}" presName="parTxOnlySpace" presStyleCnt="0"/>
      <dgm:spPr/>
    </dgm:pt>
    <dgm:pt modelId="{6CB31FA7-0485-9D42-A5E7-BD3D61F6DEF5}" type="pres">
      <dgm:prSet presAssocID="{79DE184C-6E12-CB47-AB6C-1B77787A73DC}" presName="parTxOnly" presStyleLbl="node1" presStyleIdx="1" presStyleCnt="3">
        <dgm:presLayoutVars>
          <dgm:chMax val="0"/>
          <dgm:chPref val="0"/>
          <dgm:bulletEnabled val="1"/>
        </dgm:presLayoutVars>
      </dgm:prSet>
      <dgm:spPr/>
    </dgm:pt>
    <dgm:pt modelId="{088AF2A8-12A8-8944-975D-E1086B645629}" type="pres">
      <dgm:prSet presAssocID="{E07CDC99-1525-AB44-9782-F42ECF77CC0C}" presName="parTxOnlySpace" presStyleCnt="0"/>
      <dgm:spPr/>
    </dgm:pt>
    <dgm:pt modelId="{5B9485BC-BB39-004D-8E12-531CF97A0036}" type="pres">
      <dgm:prSet presAssocID="{E0C1B7ED-2563-9041-B933-D9B91AA4408E}" presName="parTxOnly" presStyleLbl="node1" presStyleIdx="2" presStyleCnt="3">
        <dgm:presLayoutVars>
          <dgm:chMax val="0"/>
          <dgm:chPref val="0"/>
          <dgm:bulletEnabled val="1"/>
        </dgm:presLayoutVars>
      </dgm:prSet>
      <dgm:spPr/>
    </dgm:pt>
  </dgm:ptLst>
  <dgm:cxnLst>
    <dgm:cxn modelId="{2C5FCB12-6F8D-634B-BC2F-53AE6CDC5F7B}" type="presOf" srcId="{E0C1B7ED-2563-9041-B933-D9B91AA4408E}" destId="{5B9485BC-BB39-004D-8E12-531CF97A0036}" srcOrd="0" destOrd="0" presId="urn:microsoft.com/office/officeart/2005/8/layout/chevron1"/>
    <dgm:cxn modelId="{1E2D8914-FD75-9041-A7CB-55972FE74120}" type="presOf" srcId="{B60293CC-F58D-5141-A998-C58E404211EA}" destId="{CBC51018-1338-914B-8905-3DC2F8270A84}" srcOrd="0" destOrd="0" presId="urn:microsoft.com/office/officeart/2005/8/layout/chevron1"/>
    <dgm:cxn modelId="{BBB18730-EA9E-C247-9556-6464E376D89F}" type="presOf" srcId="{F9CB53DA-274A-FA4D-8A54-E49593504EE4}" destId="{1260D3C0-B824-BB49-9A7F-02B3DFB780CF}" srcOrd="0" destOrd="0" presId="urn:microsoft.com/office/officeart/2005/8/layout/chevron1"/>
    <dgm:cxn modelId="{AA9EF43D-FA8D-3F4E-821A-89707800AFE1}" srcId="{B60293CC-F58D-5141-A998-C58E404211EA}" destId="{F9CB53DA-274A-FA4D-8A54-E49593504EE4}" srcOrd="0" destOrd="0" parTransId="{2F155A0A-B2C1-1644-90DB-7F4AF0461E69}" sibTransId="{045B7583-B19F-6640-A2CC-39D1BB901207}"/>
    <dgm:cxn modelId="{5D67584D-2F8D-3144-A780-271E63FE1328}" type="presOf" srcId="{79DE184C-6E12-CB47-AB6C-1B77787A73DC}" destId="{6CB31FA7-0485-9D42-A5E7-BD3D61F6DEF5}" srcOrd="0" destOrd="0" presId="urn:microsoft.com/office/officeart/2005/8/layout/chevron1"/>
    <dgm:cxn modelId="{E504A4DA-73DF-084C-AB39-B89CFBA83300}" srcId="{B60293CC-F58D-5141-A998-C58E404211EA}" destId="{79DE184C-6E12-CB47-AB6C-1B77787A73DC}" srcOrd="1" destOrd="0" parTransId="{101A9CA8-38F7-4347-8980-EF2F3B667155}" sibTransId="{E07CDC99-1525-AB44-9782-F42ECF77CC0C}"/>
    <dgm:cxn modelId="{90DEFDED-D7F1-EB42-9214-3ABAE4AEFD17}" srcId="{B60293CC-F58D-5141-A998-C58E404211EA}" destId="{E0C1B7ED-2563-9041-B933-D9B91AA4408E}" srcOrd="2" destOrd="0" parTransId="{1175E016-296B-CF4E-82F5-BEFDAA80AB6A}" sibTransId="{EAFE5161-2556-3443-A68B-E529DAD9B460}"/>
    <dgm:cxn modelId="{EADD83D7-25B4-A044-81F3-57FF4E63F35D}" type="presParOf" srcId="{CBC51018-1338-914B-8905-3DC2F8270A84}" destId="{1260D3C0-B824-BB49-9A7F-02B3DFB780CF}" srcOrd="0" destOrd="0" presId="urn:microsoft.com/office/officeart/2005/8/layout/chevron1"/>
    <dgm:cxn modelId="{FD9E6F79-9093-C94F-85E3-46888346ED06}" type="presParOf" srcId="{CBC51018-1338-914B-8905-3DC2F8270A84}" destId="{4E232EAB-1D52-294B-AA04-A42B4826F4FA}" srcOrd="1" destOrd="0" presId="urn:microsoft.com/office/officeart/2005/8/layout/chevron1"/>
    <dgm:cxn modelId="{D839345E-7A0C-2C48-A498-CB2611885108}" type="presParOf" srcId="{CBC51018-1338-914B-8905-3DC2F8270A84}" destId="{6CB31FA7-0485-9D42-A5E7-BD3D61F6DEF5}" srcOrd="2" destOrd="0" presId="urn:microsoft.com/office/officeart/2005/8/layout/chevron1"/>
    <dgm:cxn modelId="{8C29A811-3A1D-4045-BAD1-D40BA259C34C}" type="presParOf" srcId="{CBC51018-1338-914B-8905-3DC2F8270A84}" destId="{088AF2A8-12A8-8944-975D-E1086B645629}" srcOrd="3" destOrd="0" presId="urn:microsoft.com/office/officeart/2005/8/layout/chevron1"/>
    <dgm:cxn modelId="{3EA077FA-FCD4-1945-A419-40508817C96F}" type="presParOf" srcId="{CBC51018-1338-914B-8905-3DC2F8270A84}" destId="{5B9485BC-BB39-004D-8E12-531CF97A0036}"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0D3C0-B824-BB49-9A7F-02B3DFB780CF}">
      <dsp:nvSpPr>
        <dsp:cNvPr id="0" name=""/>
        <dsp:cNvSpPr/>
      </dsp:nvSpPr>
      <dsp:spPr>
        <a:xfrm>
          <a:off x="509617" y="0"/>
          <a:ext cx="1453207" cy="407608"/>
        </a:xfrm>
        <a:prstGeom prst="chevron">
          <a:avLst/>
        </a:prstGeom>
        <a:gradFill rotWithShape="0">
          <a:gsLst>
            <a:gs pos="0">
              <a:schemeClr val="accent1">
                <a:hueOff val="0"/>
                <a:satOff val="0"/>
                <a:lumOff val="0"/>
                <a:alphaOff val="0"/>
                <a:shade val="93000"/>
                <a:satMod val="130000"/>
              </a:schemeClr>
            </a:gs>
            <a:gs pos="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Dashboard</a:t>
          </a:r>
        </a:p>
      </dsp:txBody>
      <dsp:txXfrm>
        <a:off x="713421" y="0"/>
        <a:ext cx="1045599" cy="407608"/>
      </dsp:txXfrm>
    </dsp:sp>
    <dsp:sp modelId="{6CB31FA7-0485-9D42-A5E7-BD3D61F6DEF5}">
      <dsp:nvSpPr>
        <dsp:cNvPr id="0" name=""/>
        <dsp:cNvSpPr/>
      </dsp:nvSpPr>
      <dsp:spPr>
        <a:xfrm>
          <a:off x="1825067" y="0"/>
          <a:ext cx="1918319" cy="407608"/>
        </a:xfrm>
        <a:prstGeom prst="chevron">
          <a:avLst/>
        </a:prstGeom>
        <a:gradFill rotWithShape="0">
          <a:gsLst>
            <a:gs pos="0">
              <a:schemeClr val="accent1">
                <a:hueOff val="0"/>
                <a:satOff val="0"/>
                <a:lumOff val="0"/>
                <a:alphaOff val="0"/>
                <a:shade val="93000"/>
                <a:satMod val="130000"/>
              </a:schemeClr>
            </a:gs>
            <a:gs pos="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Visibility Assessment</a:t>
          </a:r>
        </a:p>
      </dsp:txBody>
      <dsp:txXfrm>
        <a:off x="2028871" y="0"/>
        <a:ext cx="1510711" cy="4076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0D3C0-B824-BB49-9A7F-02B3DFB780CF}">
      <dsp:nvSpPr>
        <dsp:cNvPr id="0" name=""/>
        <dsp:cNvSpPr/>
      </dsp:nvSpPr>
      <dsp:spPr>
        <a:xfrm>
          <a:off x="1339" y="0"/>
          <a:ext cx="1631900" cy="407608"/>
        </a:xfrm>
        <a:prstGeom prst="chevron">
          <a:avLst/>
        </a:prstGeom>
        <a:gradFill rotWithShape="0">
          <a:gsLst>
            <a:gs pos="0">
              <a:schemeClr val="accent1">
                <a:hueOff val="0"/>
                <a:satOff val="0"/>
                <a:lumOff val="0"/>
                <a:alphaOff val="0"/>
                <a:shade val="93000"/>
                <a:satMod val="130000"/>
              </a:schemeClr>
            </a:gs>
            <a:gs pos="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Configure</a:t>
          </a:r>
        </a:p>
      </dsp:txBody>
      <dsp:txXfrm>
        <a:off x="205143" y="0"/>
        <a:ext cx="1224292" cy="407608"/>
      </dsp:txXfrm>
    </dsp:sp>
    <dsp:sp modelId="{6CB31FA7-0485-9D42-A5E7-BD3D61F6DEF5}">
      <dsp:nvSpPr>
        <dsp:cNvPr id="0" name=""/>
        <dsp:cNvSpPr/>
      </dsp:nvSpPr>
      <dsp:spPr>
        <a:xfrm>
          <a:off x="1470050" y="0"/>
          <a:ext cx="1631900" cy="407608"/>
        </a:xfrm>
        <a:prstGeom prst="chevron">
          <a:avLst/>
        </a:prstGeom>
        <a:gradFill rotWithShape="0">
          <a:gsLst>
            <a:gs pos="0">
              <a:schemeClr val="accent1">
                <a:hueOff val="0"/>
                <a:satOff val="0"/>
                <a:lumOff val="0"/>
                <a:alphaOff val="0"/>
                <a:shade val="93000"/>
                <a:satMod val="130000"/>
              </a:schemeClr>
            </a:gs>
            <a:gs pos="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Host</a:t>
          </a:r>
          <a:r>
            <a:rPr lang="en-US" sz="1000" kern="1200" baseline="0" dirty="0"/>
            <a:t> Group</a:t>
          </a:r>
          <a:r>
            <a:rPr lang="en-US" sz="1000" kern="1200" dirty="0"/>
            <a:t> Management</a:t>
          </a:r>
        </a:p>
      </dsp:txBody>
      <dsp:txXfrm>
        <a:off x="1673854" y="0"/>
        <a:ext cx="1224292" cy="407608"/>
      </dsp:txXfrm>
    </dsp:sp>
    <dsp:sp modelId="{5B9485BC-BB39-004D-8E12-531CF97A0036}">
      <dsp:nvSpPr>
        <dsp:cNvPr id="0" name=""/>
        <dsp:cNvSpPr/>
      </dsp:nvSpPr>
      <dsp:spPr>
        <a:xfrm>
          <a:off x="2938760" y="0"/>
          <a:ext cx="1631900" cy="407608"/>
        </a:xfrm>
        <a:prstGeom prst="chevron">
          <a:avLst/>
        </a:prstGeom>
        <a:gradFill rotWithShape="0">
          <a:gsLst>
            <a:gs pos="0">
              <a:schemeClr val="accent1">
                <a:hueOff val="0"/>
                <a:satOff val="0"/>
                <a:lumOff val="0"/>
                <a:alphaOff val="0"/>
                <a:shade val="93000"/>
                <a:satMod val="130000"/>
              </a:schemeClr>
            </a:gs>
            <a:gs pos="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dirty="0"/>
            <a:t> Review Suggested Classification</a:t>
          </a:r>
        </a:p>
      </dsp:txBody>
      <dsp:txXfrm>
        <a:off x="3142564" y="0"/>
        <a:ext cx="1224292" cy="4076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12/10/18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12/10/18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1</a:t>
            </a:fld>
            <a:endParaRPr lang="en-US"/>
          </a:p>
        </p:txBody>
      </p:sp>
    </p:spTree>
    <p:extLst>
      <p:ext uri="{BB962C8B-B14F-4D97-AF65-F5344CB8AC3E}">
        <p14:creationId xmlns:p14="http://schemas.microsoft.com/office/powerpoint/2010/main" val="3960185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09B64E7E-D113-5E45-9A51-D68B1F9CEA6D}" type="slidenum">
              <a:rPr lang="en-US" smtClean="0"/>
              <a:t>12</a:t>
            </a:fld>
            <a:endParaRPr lang="en-US"/>
          </a:p>
        </p:txBody>
      </p:sp>
    </p:spTree>
    <p:extLst>
      <p:ext uri="{BB962C8B-B14F-4D97-AF65-F5344CB8AC3E}">
        <p14:creationId xmlns:p14="http://schemas.microsoft.com/office/powerpoint/2010/main" val="204066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09B64E7E-D113-5E45-9A51-D68B1F9CEA6D}" type="slidenum">
              <a:rPr lang="en-US" smtClean="0"/>
              <a:t>13</a:t>
            </a:fld>
            <a:endParaRPr lang="en-US"/>
          </a:p>
        </p:txBody>
      </p:sp>
    </p:spTree>
    <p:extLst>
      <p:ext uri="{BB962C8B-B14F-4D97-AF65-F5344CB8AC3E}">
        <p14:creationId xmlns:p14="http://schemas.microsoft.com/office/powerpoint/2010/main" val="1091527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09B64E7E-D113-5E45-9A51-D68B1F9CEA6D}" type="slidenum">
              <a:rPr lang="en-US" smtClean="0"/>
              <a:t>14</a:t>
            </a:fld>
            <a:endParaRPr lang="en-US"/>
          </a:p>
        </p:txBody>
      </p:sp>
    </p:spTree>
    <p:extLst>
      <p:ext uri="{BB962C8B-B14F-4D97-AF65-F5344CB8AC3E}">
        <p14:creationId xmlns:p14="http://schemas.microsoft.com/office/powerpoint/2010/main" val="890469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09B64E7E-D113-5E45-9A51-D68B1F9CEA6D}" type="slidenum">
              <a:rPr lang="en-US" smtClean="0"/>
              <a:t>15</a:t>
            </a:fld>
            <a:endParaRPr lang="en-US"/>
          </a:p>
        </p:txBody>
      </p:sp>
    </p:spTree>
    <p:extLst>
      <p:ext uri="{BB962C8B-B14F-4D97-AF65-F5344CB8AC3E}">
        <p14:creationId xmlns:p14="http://schemas.microsoft.com/office/powerpoint/2010/main" val="3582000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09B64E7E-D113-5E45-9A51-D68B1F9CEA6D}" type="slidenum">
              <a:rPr lang="en-US" smtClean="0"/>
              <a:t>16</a:t>
            </a:fld>
            <a:endParaRPr lang="en-US"/>
          </a:p>
        </p:txBody>
      </p:sp>
    </p:spTree>
    <p:extLst>
      <p:ext uri="{BB962C8B-B14F-4D97-AF65-F5344CB8AC3E}">
        <p14:creationId xmlns:p14="http://schemas.microsoft.com/office/powerpoint/2010/main" val="13144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09B64E7E-D113-5E45-9A51-D68B1F9CEA6D}" type="slidenum">
              <a:rPr lang="en-US" smtClean="0"/>
              <a:t>17</a:t>
            </a:fld>
            <a:endParaRPr lang="en-US"/>
          </a:p>
        </p:txBody>
      </p:sp>
    </p:spTree>
    <p:extLst>
      <p:ext uri="{BB962C8B-B14F-4D97-AF65-F5344CB8AC3E}">
        <p14:creationId xmlns:p14="http://schemas.microsoft.com/office/powerpoint/2010/main" val="903570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pPr>
            <a:endParaRPr lang="en-US" sz="1200" dirty="0">
              <a:latin typeface="+mn-lt"/>
            </a:endParaRPr>
          </a:p>
          <a:p>
            <a:pPr algn="l">
              <a:spcAft>
                <a:spcPts val="600"/>
              </a:spcAft>
            </a:pPr>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E2211-36C0-7E47-B3AE-81A8B919E7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158441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pPr>
            <a:endParaRPr lang="en-US" sz="1200" dirty="0">
              <a:latin typeface="+mn-lt"/>
            </a:endParaRPr>
          </a:p>
          <a:p>
            <a:pPr algn="l">
              <a:spcAft>
                <a:spcPts val="600"/>
              </a:spcAft>
            </a:pPr>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E2211-36C0-7E47-B3AE-81A8B919E7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782095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pPr>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E2211-36C0-7E47-B3AE-81A8B919E7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550966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30</a:t>
            </a:fld>
            <a:endParaRPr lang="en-US"/>
          </a:p>
        </p:txBody>
      </p:sp>
    </p:spTree>
    <p:extLst>
      <p:ext uri="{BB962C8B-B14F-4D97-AF65-F5344CB8AC3E}">
        <p14:creationId xmlns:p14="http://schemas.microsoft.com/office/powerpoint/2010/main" val="2734642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3</a:t>
            </a:fld>
            <a:endParaRPr lang="en-US"/>
          </a:p>
        </p:txBody>
      </p:sp>
    </p:spTree>
    <p:extLst>
      <p:ext uri="{BB962C8B-B14F-4D97-AF65-F5344CB8AC3E}">
        <p14:creationId xmlns:p14="http://schemas.microsoft.com/office/powerpoint/2010/main" val="2786935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pPr>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E2211-36C0-7E47-B3AE-81A8B919E7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4249955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ja-JP" dirty="0"/>
          </a:p>
          <a:p>
            <a:endParaRPr lang="en-US" altLang="ja-JP"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32</a:t>
            </a:fld>
            <a:endParaRPr lang="en-US"/>
          </a:p>
        </p:txBody>
      </p:sp>
    </p:spTree>
    <p:extLst>
      <p:ext uri="{BB962C8B-B14F-4D97-AF65-F5344CB8AC3E}">
        <p14:creationId xmlns:p14="http://schemas.microsoft.com/office/powerpoint/2010/main" val="3234815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pPr>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E2211-36C0-7E47-B3AE-81A8B919E7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549720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34</a:t>
            </a:fld>
            <a:endParaRPr lang="en-US"/>
          </a:p>
        </p:txBody>
      </p:sp>
    </p:spTree>
    <p:extLst>
      <p:ext uri="{BB962C8B-B14F-4D97-AF65-F5344CB8AC3E}">
        <p14:creationId xmlns:p14="http://schemas.microsoft.com/office/powerpoint/2010/main" val="3524944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35</a:t>
            </a:fld>
            <a:endParaRPr lang="en-US"/>
          </a:p>
        </p:txBody>
      </p:sp>
    </p:spTree>
    <p:extLst>
      <p:ext uri="{BB962C8B-B14F-4D97-AF65-F5344CB8AC3E}">
        <p14:creationId xmlns:p14="http://schemas.microsoft.com/office/powerpoint/2010/main" val="773608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bg2"/>
              </a:solidFill>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36</a:t>
            </a:fld>
            <a:endParaRPr lang="en-US"/>
          </a:p>
        </p:txBody>
      </p:sp>
    </p:spTree>
    <p:extLst>
      <p:ext uri="{BB962C8B-B14F-4D97-AF65-F5344CB8AC3E}">
        <p14:creationId xmlns:p14="http://schemas.microsoft.com/office/powerpoint/2010/main" val="3634635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39</a:t>
            </a:fld>
            <a:endParaRPr lang="en-US"/>
          </a:p>
        </p:txBody>
      </p:sp>
    </p:spTree>
    <p:extLst>
      <p:ext uri="{BB962C8B-B14F-4D97-AF65-F5344CB8AC3E}">
        <p14:creationId xmlns:p14="http://schemas.microsoft.com/office/powerpoint/2010/main" val="2462117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8F7639-F15C-4671-B772-DF5E67699034}" type="slidenum">
              <a:rPr lang="en-US" smtClean="0"/>
              <a:pPr/>
              <a:t>44</a:t>
            </a:fld>
            <a:endParaRPr lang="en-US" dirty="0"/>
          </a:p>
        </p:txBody>
      </p:sp>
    </p:spTree>
    <p:extLst>
      <p:ext uri="{BB962C8B-B14F-4D97-AF65-F5344CB8AC3E}">
        <p14:creationId xmlns:p14="http://schemas.microsoft.com/office/powerpoint/2010/main" val="368845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98F7639-F15C-4671-B772-DF5E67699034}" type="slidenum">
              <a:rPr lang="en-US" smtClean="0"/>
              <a:pPr/>
              <a:t>45</a:t>
            </a:fld>
            <a:endParaRPr lang="en-US" dirty="0"/>
          </a:p>
        </p:txBody>
      </p:sp>
    </p:spTree>
    <p:extLst>
      <p:ext uri="{BB962C8B-B14F-4D97-AF65-F5344CB8AC3E}">
        <p14:creationId xmlns:p14="http://schemas.microsoft.com/office/powerpoint/2010/main" val="3143074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6EFED0-4558-1B4D-A288-2E8792DECFB9}" type="slidenum">
              <a:rPr lang="en-US" smtClean="0"/>
              <a:t>46</a:t>
            </a:fld>
            <a:endParaRPr lang="en-US"/>
          </a:p>
        </p:txBody>
      </p:sp>
    </p:spTree>
    <p:extLst>
      <p:ext uri="{BB962C8B-B14F-4D97-AF65-F5344CB8AC3E}">
        <p14:creationId xmlns:p14="http://schemas.microsoft.com/office/powerpoint/2010/main" val="1587382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259139-12CA-42EA-A797-A31D337AC5C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460357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47</a:t>
            </a:fld>
            <a:endParaRPr lang="en-US"/>
          </a:p>
        </p:txBody>
      </p:sp>
    </p:spTree>
    <p:extLst>
      <p:ext uri="{BB962C8B-B14F-4D97-AF65-F5344CB8AC3E}">
        <p14:creationId xmlns:p14="http://schemas.microsoft.com/office/powerpoint/2010/main" val="2814504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48</a:t>
            </a:fld>
            <a:endParaRPr lang="en-US"/>
          </a:p>
        </p:txBody>
      </p:sp>
    </p:spTree>
    <p:extLst>
      <p:ext uri="{BB962C8B-B14F-4D97-AF65-F5344CB8AC3E}">
        <p14:creationId xmlns:p14="http://schemas.microsoft.com/office/powerpoint/2010/main" val="1383568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50</a:t>
            </a:fld>
            <a:endParaRPr lang="en-US" dirty="0"/>
          </a:p>
        </p:txBody>
      </p:sp>
    </p:spTree>
    <p:extLst>
      <p:ext uri="{BB962C8B-B14F-4D97-AF65-F5344CB8AC3E}">
        <p14:creationId xmlns:p14="http://schemas.microsoft.com/office/powerpoint/2010/main" val="1661889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51</a:t>
            </a:fld>
            <a:endParaRPr lang="en-US" dirty="0"/>
          </a:p>
        </p:txBody>
      </p:sp>
    </p:spTree>
    <p:extLst>
      <p:ext uri="{BB962C8B-B14F-4D97-AF65-F5344CB8AC3E}">
        <p14:creationId xmlns:p14="http://schemas.microsoft.com/office/powerpoint/2010/main" val="4220993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6910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pPr>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E2211-36C0-7E47-B3AE-81A8B919E7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2688654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pPr>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E2211-36C0-7E47-B3AE-81A8B919E7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838431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pPr>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E2211-36C0-7E47-B3AE-81A8B919E7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201466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pPr>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E2211-36C0-7E47-B3AE-81A8B919E7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50449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pPr>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E2211-36C0-7E47-B3AE-81A8B919E7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974370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6</a:t>
            </a:fld>
            <a:endParaRPr lang="en-US" dirty="0"/>
          </a:p>
        </p:txBody>
      </p:sp>
    </p:spTree>
    <p:extLst>
      <p:ext uri="{BB962C8B-B14F-4D97-AF65-F5344CB8AC3E}">
        <p14:creationId xmlns:p14="http://schemas.microsoft.com/office/powerpoint/2010/main" val="6997849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bg2"/>
              </a:solidFill>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60</a:t>
            </a:fld>
            <a:endParaRPr lang="en-US"/>
          </a:p>
        </p:txBody>
      </p:sp>
    </p:spTree>
    <p:extLst>
      <p:ext uri="{BB962C8B-B14F-4D97-AF65-F5344CB8AC3E}">
        <p14:creationId xmlns:p14="http://schemas.microsoft.com/office/powerpoint/2010/main" val="6848571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bg2"/>
              </a:solidFill>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61</a:t>
            </a:fld>
            <a:endParaRPr lang="en-US"/>
          </a:p>
        </p:txBody>
      </p:sp>
    </p:spTree>
    <p:extLst>
      <p:ext uri="{BB962C8B-B14F-4D97-AF65-F5344CB8AC3E}">
        <p14:creationId xmlns:p14="http://schemas.microsoft.com/office/powerpoint/2010/main" val="29373797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FCB79-2C0C-F84D-A224-30C295992FCE}" type="slidenum">
              <a:rPr kumimoji="0" lang="en-US" sz="1200" b="0" i="0" u="none" strike="noStrike" kern="1200" cap="none" spc="0" normalizeH="0" baseline="0" noProof="0" smtClean="0">
                <a:ln>
                  <a:noFill/>
                </a:ln>
                <a:solidFill>
                  <a:srgbClr val="000000"/>
                </a:solidFill>
                <a:effectLst/>
                <a:uLnTx/>
                <a:uFillTx/>
                <a:latin typeface="CiscoSansTT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srgbClr val="000000"/>
              </a:solidFill>
              <a:effectLst/>
              <a:uLnTx/>
              <a:uFillTx/>
              <a:latin typeface="CiscoSansTT ExtraLight"/>
              <a:ea typeface="+mn-ea"/>
              <a:cs typeface="+mn-cs"/>
            </a:endParaRPr>
          </a:p>
        </p:txBody>
      </p:sp>
    </p:spTree>
    <p:extLst>
      <p:ext uri="{BB962C8B-B14F-4D97-AF65-F5344CB8AC3E}">
        <p14:creationId xmlns:p14="http://schemas.microsoft.com/office/powerpoint/2010/main" val="16828725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FCB79-2C0C-F84D-A224-30C295992FCE}" type="slidenum">
              <a:rPr kumimoji="0" lang="en-US" sz="1200" b="0" i="0" u="none" strike="noStrike" kern="1200" cap="none" spc="0" normalizeH="0" baseline="0" noProof="0" smtClean="0">
                <a:ln>
                  <a:noFill/>
                </a:ln>
                <a:solidFill>
                  <a:srgbClr val="000000"/>
                </a:solidFill>
                <a:effectLst/>
                <a:uLnTx/>
                <a:uFillTx/>
                <a:latin typeface="CiscoSansTT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srgbClr val="000000"/>
              </a:solidFill>
              <a:effectLst/>
              <a:uLnTx/>
              <a:uFillTx/>
              <a:latin typeface="CiscoSansTT ExtraLight"/>
              <a:ea typeface="+mn-ea"/>
              <a:cs typeface="+mn-cs"/>
            </a:endParaRPr>
          </a:p>
        </p:txBody>
      </p:sp>
    </p:spTree>
    <p:extLst>
      <p:ext uri="{BB962C8B-B14F-4D97-AF65-F5344CB8AC3E}">
        <p14:creationId xmlns:p14="http://schemas.microsoft.com/office/powerpoint/2010/main" val="2343941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FCB79-2C0C-F84D-A224-30C295992FCE}" type="slidenum">
              <a:rPr kumimoji="0" lang="en-US" sz="1200" b="0" i="0" u="none" strike="noStrike" kern="1200" cap="none" spc="0" normalizeH="0" baseline="0" noProof="0" smtClean="0">
                <a:ln>
                  <a:noFill/>
                </a:ln>
                <a:solidFill>
                  <a:srgbClr val="000000"/>
                </a:solidFill>
                <a:effectLst/>
                <a:uLnTx/>
                <a:uFillTx/>
                <a:latin typeface="CiscoSansTT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srgbClr val="000000"/>
              </a:solidFill>
              <a:effectLst/>
              <a:uLnTx/>
              <a:uFillTx/>
              <a:latin typeface="CiscoSansTT ExtraLight"/>
              <a:ea typeface="+mn-ea"/>
              <a:cs typeface="+mn-cs"/>
            </a:endParaRPr>
          </a:p>
        </p:txBody>
      </p:sp>
    </p:spTree>
    <p:extLst>
      <p:ext uri="{BB962C8B-B14F-4D97-AF65-F5344CB8AC3E}">
        <p14:creationId xmlns:p14="http://schemas.microsoft.com/office/powerpoint/2010/main" val="2413853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FCB79-2C0C-F84D-A224-30C295992FCE}" type="slidenum">
              <a:rPr kumimoji="0" lang="en-US" sz="1200" b="0" i="0" u="none" strike="noStrike" kern="1200" cap="none" spc="0" normalizeH="0" baseline="0" noProof="0" smtClean="0">
                <a:ln>
                  <a:noFill/>
                </a:ln>
                <a:solidFill>
                  <a:srgbClr val="000000"/>
                </a:solidFill>
                <a:effectLst/>
                <a:uLnTx/>
                <a:uFillTx/>
                <a:latin typeface="CiscoSansTT Extra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srgbClr val="000000"/>
              </a:solidFill>
              <a:effectLst/>
              <a:uLnTx/>
              <a:uFillTx/>
              <a:latin typeface="CiscoSansTT ExtraLight"/>
              <a:ea typeface="+mn-ea"/>
              <a:cs typeface="+mn-cs"/>
            </a:endParaRPr>
          </a:p>
        </p:txBody>
      </p:sp>
    </p:spTree>
    <p:extLst>
      <p:ext uri="{BB962C8B-B14F-4D97-AF65-F5344CB8AC3E}">
        <p14:creationId xmlns:p14="http://schemas.microsoft.com/office/powerpoint/2010/main" val="17076409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pPr>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E2211-36C0-7E47-B3AE-81A8B919E7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5780409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pPr>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E2211-36C0-7E47-B3AE-81A8B919E7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8645757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B735F54-12E6-7043-87C9-86A9A80B88A2}" type="slidenum">
              <a:t>68</a:t>
            </a:fld>
            <a:endParaRPr lang="fr-FR"/>
          </a:p>
        </p:txBody>
      </p:sp>
    </p:spTree>
    <p:extLst>
      <p:ext uri="{BB962C8B-B14F-4D97-AF65-F5344CB8AC3E}">
        <p14:creationId xmlns:p14="http://schemas.microsoft.com/office/powerpoint/2010/main" val="762115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7</a:t>
            </a:fld>
            <a:endParaRPr lang="en-US" dirty="0"/>
          </a:p>
        </p:txBody>
      </p:sp>
    </p:spTree>
    <p:extLst>
      <p:ext uri="{BB962C8B-B14F-4D97-AF65-F5344CB8AC3E}">
        <p14:creationId xmlns:p14="http://schemas.microsoft.com/office/powerpoint/2010/main" val="3754839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latin typeface="Calibri"/>
              </a:rPr>
              <a:pPr>
                <a:defRPr/>
              </a:pPr>
              <a:t>8</a:t>
            </a:fld>
            <a:endParaRPr lang="en-US">
              <a:solidFill>
                <a:prstClr val="black"/>
              </a:solidFill>
              <a:latin typeface="Calibri"/>
            </a:endParaRPr>
          </a:p>
        </p:txBody>
      </p:sp>
    </p:spTree>
    <p:extLst>
      <p:ext uri="{BB962C8B-B14F-4D97-AF65-F5344CB8AC3E}">
        <p14:creationId xmlns:p14="http://schemas.microsoft.com/office/powerpoint/2010/main" val="3061082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DCA54D9-8CD8-7845-A17D-F7739B1DFFBA}" type="slidenum">
              <a:rPr kumimoji="1" lang="ja-JP" altLang="en-US" smtClean="0"/>
              <a:t>9</a:t>
            </a:fld>
            <a:endParaRPr kumimoji="1" lang="ja-JP" altLang="en-US"/>
          </a:p>
        </p:txBody>
      </p:sp>
    </p:spTree>
    <p:extLst>
      <p:ext uri="{BB962C8B-B14F-4D97-AF65-F5344CB8AC3E}">
        <p14:creationId xmlns:p14="http://schemas.microsoft.com/office/powerpoint/2010/main" val="1898169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09B64E7E-D113-5E45-9A51-D68B1F9CEA6D}" type="slidenum">
              <a:rPr lang="en-US" smtClean="0"/>
              <a:t>10</a:t>
            </a:fld>
            <a:endParaRPr lang="en-US"/>
          </a:p>
        </p:txBody>
      </p:sp>
    </p:spTree>
    <p:extLst>
      <p:ext uri="{BB962C8B-B14F-4D97-AF65-F5344CB8AC3E}">
        <p14:creationId xmlns:p14="http://schemas.microsoft.com/office/powerpoint/2010/main" val="1004623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09B64E7E-D113-5E45-9A51-D68B1F9CEA6D}" type="slidenum">
              <a:rPr lang="en-US" smtClean="0"/>
              <a:t>11</a:t>
            </a:fld>
            <a:endParaRPr lang="en-US"/>
          </a:p>
        </p:txBody>
      </p:sp>
    </p:spTree>
    <p:extLst>
      <p:ext uri="{BB962C8B-B14F-4D97-AF65-F5344CB8AC3E}">
        <p14:creationId xmlns:p14="http://schemas.microsoft.com/office/powerpoint/2010/main" val="965243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lain 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Light" panose="020B0503020201020303" pitchFamily="34" charset="0"/>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8" name="Text Placeholder 40"/>
          <p:cNvSpPr>
            <a:spLocks noGrp="1"/>
          </p:cNvSpPr>
          <p:nvPr>
            <p:ph type="body" sz="quarter" idx="12" hasCustomPrompt="1"/>
          </p:nvPr>
        </p:nvSpPr>
        <p:spPr>
          <a:xfrm>
            <a:off x="469496" y="4204696"/>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Light" panose="020B0503020201020303"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n-lt"/>
                <a:cs typeface="CiscoSansTT Light" panose="020B0503020201020303" pitchFamily="34" charset="0"/>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Light" panose="020B0503020201020303" pitchFamily="34" charset="0"/>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C4B7515-111C-DD4D-8DD3-B9A4EE6326D0}"/>
              </a:ext>
            </a:extLst>
          </p:cNvPr>
          <p:cNvSpPr txBox="1"/>
          <p:nvPr userDrawn="1"/>
        </p:nvSpPr>
        <p:spPr>
          <a:xfrm>
            <a:off x="7571675" y="4694661"/>
            <a:ext cx="1561172" cy="446276"/>
          </a:xfrm>
          <a:prstGeom prst="rect">
            <a:avLst/>
          </a:prstGeom>
          <a:noFill/>
        </p:spPr>
        <p:txBody>
          <a:bodyPr wrap="square" rtlCol="0">
            <a:spAutoFit/>
          </a:bodyPr>
          <a:lstStyle/>
          <a:p>
            <a:r>
              <a:rPr lang="en-US" sz="1100" b="1" spc="150" baseline="0" dirty="0">
                <a:solidFill>
                  <a:schemeClr val="bg2"/>
                </a:solidFill>
                <a:latin typeface="+mn-lt"/>
              </a:rPr>
              <a:t>Global</a:t>
            </a:r>
          </a:p>
          <a:p>
            <a:r>
              <a:rPr lang="en-US" sz="1200" spc="150" baseline="0" dirty="0">
                <a:solidFill>
                  <a:schemeClr val="tx1">
                    <a:lumMod val="90000"/>
                    <a:lumOff val="10000"/>
                  </a:schemeClr>
                </a:solidFill>
                <a:latin typeface="+mn-lt"/>
              </a:rPr>
              <a:t>Sales Training</a:t>
            </a:r>
          </a:p>
        </p:txBody>
      </p:sp>
    </p:spTree>
    <p:extLst>
      <p:ext uri="{BB962C8B-B14F-4D97-AF65-F5344CB8AC3E}">
        <p14:creationId xmlns:p14="http://schemas.microsoft.com/office/powerpoint/2010/main" val="212294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NAP Prime 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876300"/>
            <a:ext cx="8277344" cy="3714750"/>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685800" indent="-109538">
              <a:buClr>
                <a:schemeClr val="tx1"/>
              </a:buClr>
              <a:buSzPct val="80000"/>
              <a:buFont typeface="Arial"/>
              <a:buChar char="•"/>
              <a:defRPr sz="16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911035" indent="-171415">
              <a:buClr>
                <a:schemeClr val="tx1"/>
              </a:buClr>
              <a:buSzPct val="80000"/>
              <a:buFont typeface="Arial"/>
              <a:buChar char="•"/>
              <a:defRPr sz="1400" b="0"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082450" indent="-168240">
              <a:buClr>
                <a:schemeClr val="tx1"/>
              </a:buClr>
              <a:buSzPct val="80000"/>
              <a:buFont typeface="Arial"/>
              <a:buChar char="•"/>
              <a:defRPr sz="1200" b="0" i="0">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18288" y="27432"/>
            <a:ext cx="8345488" cy="64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latin typeface="Arial" panose="020B0604020202020204" pitchFamily="34" charset="0"/>
                <a:cs typeface="Arial" panose="020B0604020202020204" pitchFamily="34"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3874152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NAP Prime 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939800"/>
            <a:ext cx="3886200" cy="3349192"/>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Arial" panose="020B0604020202020204" pitchFamily="34" charset="0"/>
                <a:cs typeface="Arial" panose="020B0604020202020204" pitchFamily="34" charset="0"/>
              </a:defRPr>
            </a:lvl1pPr>
            <a:lvl2pPr marL="288925" indent="-114300">
              <a:lnSpc>
                <a:spcPct val="95000"/>
              </a:lnSpc>
              <a:spcBef>
                <a:spcPts val="450"/>
              </a:spcBef>
              <a:buClr>
                <a:schemeClr val="tx1"/>
              </a:buClr>
              <a:buSzPct val="60000"/>
              <a:buFont typeface="Arial"/>
              <a:buChar char="•"/>
              <a:defRPr sz="1800" b="0" i="0">
                <a:solidFill>
                  <a:schemeClr val="tx1"/>
                </a:solidFill>
                <a:latin typeface="Arial" panose="020B0604020202020204" pitchFamily="34" charset="0"/>
                <a:cs typeface="Arial" panose="020B0604020202020204" pitchFamily="34" charset="0"/>
              </a:defRPr>
            </a:lvl2pPr>
            <a:lvl3pPr marL="403225" indent="-114300">
              <a:buClr>
                <a:schemeClr val="tx1"/>
              </a:buClr>
              <a:buSzPct val="60000"/>
              <a:buFont typeface="Arial"/>
              <a:buChar char="•"/>
              <a:defRPr sz="1600" b="0" i="0">
                <a:solidFill>
                  <a:schemeClr val="tx1"/>
                </a:solidFill>
                <a:latin typeface="Arial" panose="020B0604020202020204" pitchFamily="34" charset="0"/>
                <a:cs typeface="Arial" panose="020B0604020202020204" pitchFamily="34" charset="0"/>
              </a:defRPr>
            </a:lvl3pPr>
            <a:lvl4pPr marL="517525" indent="-114300">
              <a:buClr>
                <a:schemeClr val="tx1"/>
              </a:buClr>
              <a:buSzPct val="60000"/>
              <a:buFont typeface="Arial"/>
              <a:buChar char="•"/>
              <a:defRPr sz="1400" b="0" i="0">
                <a:solidFill>
                  <a:schemeClr val="tx1"/>
                </a:solidFill>
                <a:latin typeface="Arial" panose="020B0604020202020204" pitchFamily="34" charset="0"/>
                <a:cs typeface="Arial" panose="020B0604020202020204" pitchFamily="34" charset="0"/>
              </a:defRPr>
            </a:lvl4pPr>
            <a:lvl5pPr marL="631825" indent="-114300">
              <a:buClr>
                <a:schemeClr val="tx1"/>
              </a:buClr>
              <a:buSzPct val="60000"/>
              <a:buFont typeface="Arial"/>
              <a:buChar char="•"/>
              <a:defRPr sz="1200"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939800"/>
            <a:ext cx="3886200" cy="3349192"/>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Arial" panose="020B0604020202020204" pitchFamily="34" charset="0"/>
                <a:cs typeface="Arial" panose="020B0604020202020204" pitchFamily="34" charset="0"/>
              </a:defRPr>
            </a:lvl1pPr>
            <a:lvl2pPr marL="288925" indent="-114300">
              <a:lnSpc>
                <a:spcPct val="95000"/>
              </a:lnSpc>
              <a:spcBef>
                <a:spcPts val="450"/>
              </a:spcBef>
              <a:buClr>
                <a:schemeClr val="tx1"/>
              </a:buClr>
              <a:buSzPct val="60000"/>
              <a:buFont typeface="Arial"/>
              <a:buChar char="•"/>
              <a:defRPr sz="1800" b="0" i="0">
                <a:solidFill>
                  <a:schemeClr val="tx1"/>
                </a:solidFill>
                <a:latin typeface="Arial" panose="020B0604020202020204" pitchFamily="34" charset="0"/>
                <a:cs typeface="Arial" panose="020B0604020202020204" pitchFamily="34" charset="0"/>
              </a:defRPr>
            </a:lvl2pPr>
            <a:lvl3pPr marL="403225" indent="-114300">
              <a:buClr>
                <a:schemeClr val="tx1"/>
              </a:buClr>
              <a:buSzPct val="60000"/>
              <a:buFont typeface="Arial"/>
              <a:buChar char="•"/>
              <a:defRPr sz="1600" b="0" i="0">
                <a:solidFill>
                  <a:schemeClr val="tx1"/>
                </a:solidFill>
                <a:latin typeface="Arial" panose="020B0604020202020204" pitchFamily="34" charset="0"/>
                <a:cs typeface="Arial" panose="020B0604020202020204" pitchFamily="34" charset="0"/>
              </a:defRPr>
            </a:lvl3pPr>
            <a:lvl4pPr marL="517525" indent="-114300">
              <a:buClr>
                <a:schemeClr val="tx1"/>
              </a:buClr>
              <a:buSzPct val="60000"/>
              <a:buFont typeface="Arial"/>
              <a:buChar char="•"/>
              <a:defRPr sz="1400" b="0" i="0">
                <a:solidFill>
                  <a:schemeClr val="tx1"/>
                </a:solidFill>
                <a:latin typeface="Arial" panose="020B0604020202020204" pitchFamily="34" charset="0"/>
                <a:cs typeface="Arial" panose="020B0604020202020204" pitchFamily="34" charset="0"/>
              </a:defRPr>
            </a:lvl4pPr>
            <a:lvl5pPr marL="631825" indent="-114300">
              <a:buClr>
                <a:schemeClr val="tx1"/>
              </a:buClr>
              <a:buSzPct val="60000"/>
              <a:buFont typeface="Arial"/>
              <a:buChar char="•"/>
              <a:defRPr sz="1200" b="0" i="0">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18288" y="27432"/>
            <a:ext cx="8345488" cy="649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cs typeface="Arial" panose="020B0604020202020204" pitchFamily="34" charset="0"/>
              </a:defRPr>
            </a:lvl1pPr>
          </a:lstStyle>
          <a:p>
            <a:pPr lvl="0"/>
            <a:r>
              <a:rPr lang="en-US"/>
              <a:t>Click to edit Master title style</a:t>
            </a:r>
            <a:endParaRPr lang="en-GB" dirty="0"/>
          </a:p>
        </p:txBody>
      </p:sp>
    </p:spTree>
    <p:extLst>
      <p:ext uri="{BB962C8B-B14F-4D97-AF65-F5344CB8AC3E}">
        <p14:creationId xmlns:p14="http://schemas.microsoft.com/office/powerpoint/2010/main" val="1672944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llenge Question">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18288" y="27432"/>
            <a:ext cx="8345488" cy="64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latin typeface="Arial" panose="020B0604020202020204" pitchFamily="34" charset="0"/>
                <a:cs typeface="Arial" panose="020B0604020202020204" pitchFamily="34" charset="0"/>
              </a:defRPr>
            </a:lvl1pPr>
          </a:lstStyle>
          <a:p>
            <a:pPr lvl="0"/>
            <a:r>
              <a:rPr lang="en-US"/>
              <a:t>Click to edit Master title style</a:t>
            </a:r>
            <a:endParaRPr lang="en-GB" dirty="0"/>
          </a:p>
        </p:txBody>
      </p:sp>
      <p:grpSp>
        <p:nvGrpSpPr>
          <p:cNvPr id="4" name="Group 3"/>
          <p:cNvGrpSpPr/>
          <p:nvPr userDrawn="1"/>
        </p:nvGrpSpPr>
        <p:grpSpPr>
          <a:xfrm>
            <a:off x="1461196" y="1227576"/>
            <a:ext cx="6144800" cy="2387250"/>
            <a:chOff x="1461195" y="1227576"/>
            <a:chExt cx="6144800" cy="2387250"/>
          </a:xfrm>
          <a:solidFill>
            <a:schemeClr val="accent1"/>
          </a:solidFill>
        </p:grpSpPr>
        <p:sp>
          <p:nvSpPr>
            <p:cNvPr id="5" name="Rounded Rectangle 4"/>
            <p:cNvSpPr/>
            <p:nvPr/>
          </p:nvSpPr>
          <p:spPr>
            <a:xfrm>
              <a:off x="1461195" y="1227576"/>
              <a:ext cx="6144800" cy="2387250"/>
            </a:xfrm>
            <a:prstGeom prst="roundRect">
              <a:avLst/>
            </a:prstGeom>
            <a:grpFill/>
            <a:ln>
              <a:solidFill>
                <a:schemeClr val="bg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1502552" y="1276156"/>
              <a:ext cx="6062086" cy="2290090"/>
            </a:xfrm>
            <a:prstGeom prst="roundRect">
              <a:avLst/>
            </a:prstGeom>
            <a:solidFill>
              <a:schemeClr val="bg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p:cNvGrpSpPr/>
          <p:nvPr userDrawn="1"/>
        </p:nvGrpSpPr>
        <p:grpSpPr>
          <a:xfrm>
            <a:off x="1133565" y="865658"/>
            <a:ext cx="914400" cy="914400"/>
            <a:chOff x="1133565" y="865658"/>
            <a:chExt cx="914400" cy="914400"/>
          </a:xfrm>
        </p:grpSpPr>
        <p:sp>
          <p:nvSpPr>
            <p:cNvPr id="8" name="Oval 7"/>
            <p:cNvSpPr/>
            <p:nvPr/>
          </p:nvSpPr>
          <p:spPr>
            <a:xfrm>
              <a:off x="1133565" y="865658"/>
              <a:ext cx="914400" cy="914400"/>
            </a:xfrm>
            <a:prstGeom prst="ellipse">
              <a:avLst/>
            </a:prstGeom>
            <a:solidFill>
              <a:schemeClr val="accent1"/>
            </a:solidFill>
            <a:ln>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a:grayscl/>
              <a:extLst>
                <a:ext uri="{BEBA8EAE-BF5A-486C-A8C5-ECC9F3942E4B}">
                  <a14:imgProps xmlns:a14="http://schemas.microsoft.com/office/drawing/2010/main">
                    <a14:imgLayer r:embed="rId3">
                      <a14:imgEffect>
                        <a14:backgroundRemoval t="2000" b="94000" l="10000" r="82667">
                          <a14:foregroundMark x1="35000" y1="74667" x2="35000" y2="74667"/>
                        </a14:backgroundRemoval>
                      </a14:imgEffect>
                    </a14:imgLayer>
                  </a14:imgProps>
                </a:ext>
                <a:ext uri="{28A0092B-C50C-407E-A947-70E740481C1C}">
                  <a14:useLocalDpi xmlns:a14="http://schemas.microsoft.com/office/drawing/2010/main" val="0"/>
                </a:ext>
              </a:extLst>
            </a:blip>
            <a:stretch>
              <a:fillRect/>
            </a:stretch>
          </p:blipFill>
          <p:spPr>
            <a:xfrm>
              <a:off x="1201708" y="933801"/>
              <a:ext cx="778115" cy="778115"/>
            </a:xfrm>
            <a:prstGeom prst="rect">
              <a:avLst/>
            </a:prstGeom>
          </p:spPr>
        </p:pic>
      </p:grpSp>
      <p:sp>
        <p:nvSpPr>
          <p:cNvPr id="10" name="Text Placeholder 9"/>
          <p:cNvSpPr>
            <a:spLocks noGrp="1"/>
          </p:cNvSpPr>
          <p:nvPr>
            <p:ph type="body" sz="quarter" idx="10"/>
          </p:nvPr>
        </p:nvSpPr>
        <p:spPr>
          <a:xfrm>
            <a:off x="1897380" y="2005690"/>
            <a:ext cx="5471795" cy="1461409"/>
          </a:xfrm>
          <a:prstGeom prst="rect">
            <a:avLst/>
          </a:prstGeom>
        </p:spPr>
        <p:txBody>
          <a:bodyPr/>
          <a:lstStyle>
            <a:lvl1pPr marL="342900" indent="-342900">
              <a:buFont typeface="+mj-lt"/>
              <a:buAutoNum type="arabicPeriod"/>
              <a:defRPr>
                <a:solidFill>
                  <a:schemeClr val="bg1"/>
                </a:solidFill>
                <a:latin typeface="Arial" panose="020B0604020202020204" pitchFamily="34" charset="0"/>
                <a:cs typeface="Arial" panose="020B0604020202020204" pitchFamily="34" charset="0"/>
              </a:defRPr>
            </a:lvl1pPr>
          </a:lstStyle>
          <a:p>
            <a:pPr lvl="0"/>
            <a:r>
              <a:rPr lang="en-US" dirty="0"/>
              <a:t>Edit Master text styles</a:t>
            </a:r>
          </a:p>
        </p:txBody>
      </p:sp>
      <p:cxnSp>
        <p:nvCxnSpPr>
          <p:cNvPr id="11" name="Straight Connector 10"/>
          <p:cNvCxnSpPr/>
          <p:nvPr userDrawn="1"/>
        </p:nvCxnSpPr>
        <p:spPr>
          <a:xfrm>
            <a:off x="3951424" y="1921198"/>
            <a:ext cx="118484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2" name="TextBox 11"/>
          <p:cNvSpPr txBox="1"/>
          <p:nvPr userDrawn="1"/>
        </p:nvSpPr>
        <p:spPr>
          <a:xfrm>
            <a:off x="1512803" y="1537211"/>
            <a:ext cx="6062086" cy="36933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Challenge Question </a:t>
            </a:r>
          </a:p>
        </p:txBody>
      </p:sp>
    </p:spTree>
    <p:extLst>
      <p:ext uri="{BB962C8B-B14F-4D97-AF65-F5344CB8AC3E}">
        <p14:creationId xmlns:p14="http://schemas.microsoft.com/office/powerpoint/2010/main" val="3365405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SNAP Prime 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18288" y="27432"/>
            <a:ext cx="8345488" cy="64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latin typeface="Arial" panose="020B0604020202020204" pitchFamily="34" charset="0"/>
                <a:cs typeface="Arial" panose="020B0604020202020204" pitchFamily="34" charset="0"/>
              </a:defRPr>
            </a:lvl1pPr>
          </a:lstStyle>
          <a:p>
            <a:pPr lvl="0"/>
            <a:r>
              <a:rPr lang="en-US"/>
              <a:t>Click to edit Master title style</a:t>
            </a:r>
            <a:endParaRPr lang="en-GB" dirty="0"/>
          </a:p>
        </p:txBody>
      </p:sp>
    </p:spTree>
    <p:extLst>
      <p:ext uri="{BB962C8B-B14F-4D97-AF65-F5344CB8AC3E}">
        <p14:creationId xmlns:p14="http://schemas.microsoft.com/office/powerpoint/2010/main" val="3774862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382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rgbClr val="049FD9"/>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9423" y="4659331"/>
            <a:ext cx="1347219" cy="426721"/>
          </a:xfrm>
          <a:prstGeom prst="rect">
            <a:avLst/>
          </a:prstGeom>
        </p:spPr>
      </p:pic>
      <p:sp>
        <p:nvSpPr>
          <p:cNvPr id="7" name="Rectangle 6"/>
          <p:cNvSpPr/>
          <p:nvPr userDrawn="1"/>
        </p:nvSpPr>
        <p:spPr>
          <a:xfrm>
            <a:off x="0" y="0"/>
            <a:ext cx="9144000" cy="5143500"/>
          </a:xfrm>
          <a:prstGeom prst="rect">
            <a:avLst/>
          </a:prstGeom>
          <a:solidFill>
            <a:srgbClr val="049F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0" name="TextBox 9">
            <a:extLst>
              <a:ext uri="{FF2B5EF4-FFF2-40B4-BE49-F238E27FC236}">
                <a16:creationId xmlns:a16="http://schemas.microsoft.com/office/drawing/2014/main" id="{06760B17-8DFC-1449-AAF4-565C7CEE0C16}"/>
              </a:ext>
            </a:extLst>
          </p:cNvPr>
          <p:cNvSpPr txBox="1"/>
          <p:nvPr userDrawn="1"/>
        </p:nvSpPr>
        <p:spPr>
          <a:xfrm>
            <a:off x="7571675" y="4694661"/>
            <a:ext cx="1561172" cy="446276"/>
          </a:xfrm>
          <a:prstGeom prst="rect">
            <a:avLst/>
          </a:prstGeom>
          <a:noFill/>
        </p:spPr>
        <p:txBody>
          <a:bodyPr wrap="square" rtlCol="0">
            <a:spAutoFit/>
          </a:bodyPr>
          <a:lstStyle/>
          <a:p>
            <a:r>
              <a:rPr lang="en-US" sz="1100" b="1" spc="150" baseline="0" dirty="0">
                <a:solidFill>
                  <a:schemeClr val="bg2"/>
                </a:solidFill>
                <a:latin typeface="+mn-lt"/>
              </a:rPr>
              <a:t>Global</a:t>
            </a:r>
          </a:p>
          <a:p>
            <a:r>
              <a:rPr lang="en-US" sz="1200" spc="150" baseline="0" dirty="0">
                <a:solidFill>
                  <a:schemeClr val="tx1">
                    <a:lumMod val="90000"/>
                    <a:lumOff val="10000"/>
                  </a:schemeClr>
                </a:solidFill>
                <a:latin typeface="+mn-lt"/>
              </a:rPr>
              <a:t>Sales Training</a:t>
            </a:r>
          </a:p>
        </p:txBody>
      </p:sp>
    </p:spTree>
    <p:extLst>
      <p:ext uri="{BB962C8B-B14F-4D97-AF65-F5344CB8AC3E}">
        <p14:creationId xmlns:p14="http://schemas.microsoft.com/office/powerpoint/2010/main" val="734580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Multi_title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6" name="Text Placeholder 2"/>
          <p:cNvSpPr>
            <a:spLocks noGrp="1"/>
          </p:cNvSpPr>
          <p:nvPr>
            <p:ph type="body" sz="quarter" idx="13"/>
          </p:nvPr>
        </p:nvSpPr>
        <p:spPr>
          <a:xfrm>
            <a:off x="246888" y="466344"/>
            <a:ext cx="8302625" cy="365760"/>
          </a:xfrm>
          <a:prstGeom prst="rect">
            <a:avLst/>
          </a:prstGeom>
        </p:spPr>
        <p:txBody>
          <a:bodyPr lIns="91420" tIns="45710" rIns="91420" bIns="45710" anchor="ctr"/>
          <a:lstStyle>
            <a:lvl1pPr marL="0" indent="0">
              <a:buFont typeface="Arial" panose="020B0604020202020204" pitchFamily="34" charset="0"/>
              <a:buNone/>
              <a:defRPr sz="1800" i="1" baseline="0">
                <a:solidFill>
                  <a:schemeClr val="bg1"/>
                </a:solidFill>
                <a:latin typeface="Arial" panose="020B0604020202020204" pitchFamily="34" charset="0"/>
                <a:cs typeface="Arial" panose="020B0604020202020204" pitchFamily="34" charset="0"/>
              </a:defRPr>
            </a:lvl1pPr>
            <a:lvl2pPr marL="304781" indent="0">
              <a:buNone/>
              <a:defRPr/>
            </a:lvl2pPr>
            <a:lvl3pPr marL="427401" indent="0">
              <a:buNone/>
              <a:defRPr/>
            </a:lvl3pPr>
            <a:lvl4pPr marL="516694" indent="0">
              <a:buNone/>
              <a:defRPr/>
            </a:lvl4pPr>
            <a:lvl5pPr marL="601221" indent="0">
              <a:buNone/>
              <a:defRPr/>
            </a:lvl5pPr>
          </a:lstStyle>
          <a:p>
            <a:pPr lvl="0"/>
            <a:r>
              <a:rPr lang="en-US" dirty="0"/>
              <a:t>Edit Master text styles</a:t>
            </a:r>
          </a:p>
        </p:txBody>
      </p:sp>
      <p:sp>
        <p:nvSpPr>
          <p:cNvPr id="7"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2800" b="0" i="0" spc="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92021476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NAP Prime Multi_title_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189408"/>
            <a:ext cx="8345488" cy="3326590"/>
          </a:xfrm>
          <a:prstGeom prst="rect">
            <a:avLst/>
          </a:prstGeom>
        </p:spPr>
        <p:txBody>
          <a:bodyPr lIns="91420" tIns="45710" rIns="91420" bIns="45710">
            <a:noAutofit/>
          </a:bodyPr>
          <a:lstStyle>
            <a:lvl1pPr marL="347663" indent="-290513">
              <a:lnSpc>
                <a:spcPct val="95000"/>
              </a:lnSpc>
              <a:spcBef>
                <a:spcPts val="1110"/>
              </a:spcBef>
              <a:buClr>
                <a:schemeClr val="tx2"/>
              </a:buClr>
              <a:buSzPct val="80000"/>
              <a:buFont typeface="Wingdings" panose="05000000000000000000" pitchFamily="2" charset="2"/>
              <a:buChar char="§"/>
              <a:defRPr sz="2400" b="0" i="0">
                <a:solidFill>
                  <a:schemeClr val="tx2"/>
                </a:solidFill>
                <a:latin typeface="Arial" panose="020B0604020202020204" pitchFamily="34" charset="0"/>
                <a:cs typeface="Arial" panose="020B0604020202020204" pitchFamily="34" charset="0"/>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dirty="0"/>
              <a:t>Edit Master text styles</a:t>
            </a:r>
          </a:p>
        </p:txBody>
      </p:sp>
      <p:sp>
        <p:nvSpPr>
          <p:cNvPr id="5"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Arial" panose="020B0604020202020204" pitchFamily="34" charset="0"/>
                <a:cs typeface="Arial" panose="020B0604020202020204" pitchFamily="34" charset="0"/>
              </a:defRPr>
            </a:lvl1pPr>
            <a:lvl2pPr marL="304781" indent="0">
              <a:buNone/>
              <a:defRPr/>
            </a:lvl2pPr>
            <a:lvl3pPr marL="427401" indent="0">
              <a:buNone/>
              <a:defRPr/>
            </a:lvl3pPr>
            <a:lvl4pPr marL="516694" indent="0">
              <a:buNone/>
              <a:defRPr/>
            </a:lvl4pPr>
            <a:lvl5pPr marL="601221" indent="0">
              <a:buNone/>
              <a:defRPr/>
            </a:lvl5pPr>
          </a:lstStyle>
          <a:p>
            <a:pPr lvl="0"/>
            <a:r>
              <a:rPr lang="en-US" dirty="0"/>
              <a:t>Edit Master text styles</a:t>
            </a:r>
          </a:p>
        </p:txBody>
      </p:sp>
      <p:sp>
        <p:nvSpPr>
          <p:cNvPr id="7"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2800" b="0" i="0" spc="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58078853"/>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lank">
    <p:bg>
      <p:bgPr>
        <a:solidFill>
          <a:srgbClr val="049F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68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nap Prime Quote Slide_blue">
    <p:bg>
      <p:bgPr>
        <a:solidFill>
          <a:srgbClr val="049FD9"/>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640715" y="4206241"/>
            <a:ext cx="3497263" cy="674688"/>
          </a:xfrm>
          <a:prstGeom prst="rect">
            <a:avLst/>
          </a:prstGeom>
        </p:spPr>
        <p:txBody>
          <a:bodyPr/>
          <a:lstStyle>
            <a:lvl1pPr marL="0" indent="0">
              <a:buNone/>
              <a:defRPr sz="2000">
                <a:solidFill>
                  <a:schemeClr val="bg2"/>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8" name="Text Placeholder 7"/>
          <p:cNvSpPr>
            <a:spLocks noGrp="1"/>
          </p:cNvSpPr>
          <p:nvPr>
            <p:ph type="body" sz="quarter" idx="12"/>
          </p:nvPr>
        </p:nvSpPr>
        <p:spPr>
          <a:xfrm>
            <a:off x="292100" y="1544638"/>
            <a:ext cx="7273925" cy="2343150"/>
          </a:xfrm>
          <a:prstGeom prst="rect">
            <a:avLst/>
          </a:prstGeom>
        </p:spPr>
        <p:txBody>
          <a:bodyPr anchor="ctr" anchorCtr="0"/>
          <a:lstStyle>
            <a:lvl1pPr marL="0" indent="0">
              <a:buNone/>
              <a:defRPr sz="3200" i="1">
                <a:solidFill>
                  <a:schemeClr val="bg1"/>
                </a:solidFill>
                <a:latin typeface="Arial" panose="020B0604020202020204" pitchFamily="34" charset="0"/>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2437225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NAP Prime 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873303"/>
            <a:ext cx="8277344" cy="3717747"/>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Arial" panose="020B0604020202020204" pitchFamily="34" charset="0"/>
                <a:cs typeface="Arial" panose="020B0604020202020204" pitchFamily="34"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Arial" panose="020B0604020202020204" pitchFamily="34" charset="0"/>
                <a:cs typeface="Arial" panose="020B0604020202020204" pitchFamily="34" charset="0"/>
              </a:defRPr>
            </a:lvl2pPr>
            <a:lvl3pPr marL="685800" indent="-109538">
              <a:buClr>
                <a:schemeClr val="tx1"/>
              </a:buClr>
              <a:buSzPct val="80000"/>
              <a:buFont typeface="Arial"/>
              <a:buChar char="•"/>
              <a:defRPr sz="1600" b="0" i="0">
                <a:solidFill>
                  <a:schemeClr val="tx1"/>
                </a:solidFill>
                <a:latin typeface="+mn-lt"/>
                <a:ea typeface="Arial" panose="020B0604020202020204" pitchFamily="34" charset="0"/>
                <a:cs typeface="Arial" panose="020B0604020202020204" pitchFamily="34" charset="0"/>
              </a:defRPr>
            </a:lvl3pPr>
            <a:lvl4pPr marL="911035" indent="-171415">
              <a:buClr>
                <a:schemeClr val="tx1"/>
              </a:buClr>
              <a:buSzPct val="80000"/>
              <a:buFont typeface="Arial"/>
              <a:buChar char="•"/>
              <a:defRPr sz="1400" b="0" i="0">
                <a:solidFill>
                  <a:schemeClr val="tx1"/>
                </a:solidFill>
                <a:latin typeface="+mn-lt"/>
                <a:ea typeface="Arial" panose="020B0604020202020204" pitchFamily="34" charset="0"/>
                <a:cs typeface="Arial" panose="020B0604020202020204" pitchFamily="34" charset="0"/>
              </a:defRPr>
            </a:lvl4pPr>
            <a:lvl5pPr marL="1082450" indent="-168240">
              <a:buClr>
                <a:schemeClr val="tx1"/>
              </a:buClr>
              <a:buSzPct val="80000"/>
              <a:buFont typeface="Arial"/>
              <a:buChar char="•"/>
              <a:defRPr sz="1200" b="0" i="0">
                <a:solidFill>
                  <a:schemeClr val="tx1"/>
                </a:solidFill>
                <a:latin typeface="+mn-lt"/>
                <a:ea typeface="Arial" panose="020B0604020202020204" pitchFamily="34" charset="0"/>
                <a:cs typeface="Arial" panose="020B06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18288" y="27432"/>
            <a:ext cx="8345488" cy="64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latin typeface="+mj-lt"/>
                <a:cs typeface="Arial" panose="020B0604020202020204" pitchFamily="34"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nap Prime Quote Slide_white">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640715" y="4206241"/>
            <a:ext cx="3497263" cy="674688"/>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8" name="Text Placeholder 7"/>
          <p:cNvSpPr>
            <a:spLocks noGrp="1"/>
          </p:cNvSpPr>
          <p:nvPr>
            <p:ph type="body" sz="quarter" idx="12"/>
          </p:nvPr>
        </p:nvSpPr>
        <p:spPr>
          <a:xfrm>
            <a:off x="292100" y="1544638"/>
            <a:ext cx="7273925" cy="2343150"/>
          </a:xfrm>
          <a:prstGeom prst="rect">
            <a:avLst/>
          </a:prstGeom>
        </p:spPr>
        <p:txBody>
          <a:bodyPr anchor="ctr" anchorCtr="0"/>
          <a:lstStyle>
            <a:lvl1pPr marL="0" indent="0">
              <a:buNone/>
              <a:defRPr sz="3200" i="1">
                <a:solidFill>
                  <a:schemeClr val="bg1"/>
                </a:solidFill>
                <a:latin typeface="Arial" panose="020B0604020202020204" pitchFamily="34" charset="0"/>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20436219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Headline Slide Without Bullets">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rgbClr val="049F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rial" panose="020B0604020202020204" pitchFamily="34" charset="0"/>
              <a:cs typeface="Arial" panose="020B0604020202020204" pitchFamily="34" charset="0"/>
            </a:endParaRPr>
          </a:p>
        </p:txBody>
      </p:sp>
      <p:sp>
        <p:nvSpPr>
          <p:cNvPr id="3" name="Title Placeholder 5"/>
          <p:cNvSpPr>
            <a:spLocks noGrp="1"/>
          </p:cNvSpPr>
          <p:nvPr>
            <p:ph type="title"/>
          </p:nvPr>
        </p:nvSpPr>
        <p:spPr bwMode="auto">
          <a:xfrm>
            <a:off x="438912" y="2167128"/>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Arial" panose="020B0604020202020204" pitchFamily="34" charset="0"/>
                <a:ea typeface="ＭＳ Ｐゴシック" charset="0"/>
                <a:cs typeface="Arial" panose="020B0604020202020204" pitchFamily="34" charset="0"/>
              </a:defRPr>
            </a:lvl1pPr>
          </a:lstStyle>
          <a:p>
            <a:pPr lvl="0"/>
            <a:r>
              <a:rPr lang="en-US" dirty="0"/>
              <a:t>Click to edit Master title style</a:t>
            </a:r>
            <a:endParaRPr lang="en-GB" dirty="0"/>
          </a:p>
        </p:txBody>
      </p:sp>
      <p:sp>
        <p:nvSpPr>
          <p:cNvPr id="6" name="Text Placeholder 5"/>
          <p:cNvSpPr>
            <a:spLocks noGrp="1"/>
          </p:cNvSpPr>
          <p:nvPr>
            <p:ph type="body" sz="quarter" idx="10" hasCustomPrompt="1"/>
          </p:nvPr>
        </p:nvSpPr>
        <p:spPr>
          <a:xfrm>
            <a:off x="5097463" y="531812"/>
            <a:ext cx="3551237" cy="4059237"/>
          </a:xfrm>
          <a:prstGeom prst="rect">
            <a:avLst/>
          </a:prstGeom>
        </p:spPr>
        <p:txBody>
          <a:bodyPr lIns="0" rIns="0" anchor="ctr" anchorCtr="0"/>
          <a:lstStyle>
            <a:lvl1pPr marL="0" indent="0">
              <a:lnSpc>
                <a:spcPct val="100000"/>
              </a:lnSpc>
              <a:buClr>
                <a:schemeClr val="tx1"/>
              </a:buClr>
              <a:buSzPct val="60000"/>
              <a:buFont typeface="Arial" panose="020B0604020202020204" pitchFamily="34" charset="0"/>
              <a:buNone/>
              <a:tabLst>
                <a:tab pos="228600" algn="l"/>
              </a:tabLst>
              <a:defRPr sz="2200">
                <a:latin typeface="Arial" panose="020B0604020202020204" pitchFamily="34" charset="0"/>
                <a:cs typeface="Arial" panose="020B0604020202020204" pitchFamily="34" charset="0"/>
              </a:defRPr>
            </a:lvl1pPr>
            <a:lvl2pPr marL="174625" indent="0">
              <a:lnSpc>
                <a:spcPct val="100000"/>
              </a:lnSpc>
              <a:buClr>
                <a:schemeClr val="tx1"/>
              </a:buClr>
              <a:buSzPct val="60000"/>
              <a:buFont typeface="Arial" panose="020B0604020202020204" pitchFamily="34" charset="0"/>
              <a:buNone/>
              <a:defRPr sz="2200">
                <a:latin typeface="Arial" panose="020B0604020202020204" pitchFamily="34" charset="0"/>
                <a:cs typeface="Arial" panose="020B0604020202020204" pitchFamily="34" charset="0"/>
              </a:defRPr>
            </a:lvl2pPr>
            <a:lvl3pPr marL="339725" indent="0">
              <a:lnSpc>
                <a:spcPct val="100000"/>
              </a:lnSpc>
              <a:buClr>
                <a:schemeClr val="tx1"/>
              </a:buClr>
              <a:buSzPct val="60000"/>
              <a:buFont typeface="Arial" panose="020B0604020202020204" pitchFamily="34" charset="0"/>
              <a:buNone/>
              <a:defRPr sz="2000">
                <a:latin typeface="Arial" panose="020B0604020202020204" pitchFamily="34" charset="0"/>
                <a:cs typeface="Arial" panose="020B0604020202020204" pitchFamily="34" charset="0"/>
              </a:defRPr>
            </a:lvl3pPr>
            <a:lvl4pPr marL="457200" indent="0">
              <a:lnSpc>
                <a:spcPct val="100000"/>
              </a:lnSpc>
              <a:buClr>
                <a:schemeClr val="tx1"/>
              </a:buClr>
              <a:buSzPct val="60000"/>
              <a:buFont typeface="Arial" panose="020B0604020202020204" pitchFamily="34" charset="0"/>
              <a:buNone/>
              <a:tabLst/>
              <a:defRPr sz="1800">
                <a:latin typeface="Arial" panose="020B0604020202020204" pitchFamily="34" charset="0"/>
                <a:cs typeface="Arial" panose="020B0604020202020204" pitchFamily="34" charset="0"/>
              </a:defRPr>
            </a:lvl4pPr>
            <a:lvl5pPr marL="631825" indent="0">
              <a:lnSpc>
                <a:spcPct val="100000"/>
              </a:lnSpc>
              <a:buClr>
                <a:schemeClr val="tx1"/>
              </a:buClr>
              <a:buSzPct val="60000"/>
              <a:buFont typeface="Arial" panose="020B0604020202020204" pitchFamily="34" charset="0"/>
              <a:buNone/>
              <a:defRPr sz="18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marL="0" marR="0" indent="0" algn="l" defTabSz="610744" rtl="0" eaLnBrk="1" fontAlgn="auto" latinLnBrk="0" hangingPunct="1">
              <a:lnSpc>
                <a:spcPct val="100000"/>
              </a:lnSpc>
              <a:spcBef>
                <a:spcPts val="0"/>
              </a:spcBef>
              <a:spcAft>
                <a:spcPts val="0"/>
              </a:spcAft>
              <a:buClrTx/>
              <a:buSzTx/>
              <a:buFontTx/>
              <a:buNone/>
              <a:tabLst/>
              <a:defRPr/>
            </a:pPr>
            <a:r>
              <a:rPr lang="en-US" sz="600" kern="1200" spc="20" baseline="0" dirty="0">
                <a:solidFill>
                  <a:schemeClr val="accent1">
                    <a:lumMod val="75000"/>
                  </a:schemeClr>
                </a:solidFill>
                <a:latin typeface="Arial" panose="020B0604020202020204" pitchFamily="34" charset="0"/>
                <a:ea typeface="+mn-ea"/>
                <a:cs typeface="Arial" panose="020B0604020202020204" pitchFamily="34" charset="0"/>
              </a:rPr>
              <a:t>© 2018  Cisco and/or its affiliates. All rights reserved. Cisco Public</a:t>
            </a:r>
          </a:p>
        </p:txBody>
      </p:sp>
    </p:spTree>
    <p:extLst>
      <p:ext uri="{BB962C8B-B14F-4D97-AF65-F5344CB8AC3E}">
        <p14:creationId xmlns:p14="http://schemas.microsoft.com/office/powerpoint/2010/main" val="2925965568"/>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chback Activity">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461963" y="874270"/>
            <a:ext cx="3809518" cy="770461"/>
          </a:xfrm>
          <a:prstGeom prst="rect">
            <a:avLst/>
          </a:prstGeom>
        </p:spPr>
        <p:txBody>
          <a:bodyPr lIns="91420" tIns="45710" rIns="91420" bIns="45710" anchor="b" anchorCtr="0">
            <a:noAutofit/>
          </a:bodyPr>
          <a:lstStyle>
            <a:lvl1pPr marL="0" marR="0" indent="0" algn="ctr" defTabSz="685720" rtl="0" eaLnBrk="1" fontAlgn="auto" latinLnBrk="0" hangingPunct="1">
              <a:lnSpc>
                <a:spcPct val="80000"/>
              </a:lnSpc>
              <a:spcBef>
                <a:spcPct val="0"/>
              </a:spcBef>
              <a:spcAft>
                <a:spcPts val="0"/>
              </a:spcAft>
              <a:buClrTx/>
              <a:buSzTx/>
              <a:buFontTx/>
              <a:buNone/>
              <a:tabLst/>
              <a:defRPr kumimoji="0" lang="en-US" sz="2400" b="0" i="0" u="none" strike="noStrike" kern="1200" cap="none" spc="-75" normalizeH="0" baseline="0" noProof="0" dirty="0" smtClean="0">
                <a:ln>
                  <a:noFill/>
                </a:ln>
                <a:solidFill>
                  <a:schemeClr val="tx2"/>
                </a:solidFill>
                <a:effectLst/>
                <a:uLnTx/>
                <a:uFillTx/>
                <a:latin typeface="Arial" panose="020B0604020202020204" pitchFamily="34" charset="0"/>
                <a:ea typeface="+mj-ea"/>
                <a:cs typeface="Arial" panose="020B0604020202020204" pitchFamily="34" charset="0"/>
              </a:defRPr>
            </a:lvl1pPr>
          </a:lstStyle>
          <a:p>
            <a:pPr lvl="0"/>
            <a:r>
              <a:rPr lang="en-US" dirty="0"/>
              <a:t>Click to edit Master text styles</a:t>
            </a:r>
          </a:p>
        </p:txBody>
      </p:sp>
      <p:sp>
        <p:nvSpPr>
          <p:cNvPr id="10" name="Text Placeholder 17"/>
          <p:cNvSpPr>
            <a:spLocks noGrp="1"/>
          </p:cNvSpPr>
          <p:nvPr>
            <p:ph type="body" sz="quarter" idx="22"/>
          </p:nvPr>
        </p:nvSpPr>
        <p:spPr>
          <a:xfrm>
            <a:off x="4863470" y="874269"/>
            <a:ext cx="3813048" cy="770461"/>
          </a:xfrm>
          <a:prstGeom prst="rect">
            <a:avLst/>
          </a:prstGeom>
        </p:spPr>
        <p:txBody>
          <a:bodyPr lIns="91420" tIns="45710" rIns="91420" bIns="45710" anchor="b" anchorCtr="0">
            <a:noAutofit/>
          </a:bodyPr>
          <a:lstStyle>
            <a:lvl1pPr marL="0" marR="0" indent="0" algn="ctr" defTabSz="685720" rtl="0" eaLnBrk="1" fontAlgn="auto" latinLnBrk="0" hangingPunct="1">
              <a:lnSpc>
                <a:spcPct val="80000"/>
              </a:lnSpc>
              <a:spcBef>
                <a:spcPct val="0"/>
              </a:spcBef>
              <a:spcAft>
                <a:spcPts val="0"/>
              </a:spcAft>
              <a:buClrTx/>
              <a:buSzTx/>
              <a:buFontTx/>
              <a:buNone/>
              <a:tabLst/>
              <a:defRPr kumimoji="0" lang="en-US" sz="2400" b="0" i="0" u="none" strike="noStrike" kern="1200" cap="none" spc="-75" normalizeH="0" baseline="0" noProof="0" dirty="0" smtClean="0">
                <a:ln>
                  <a:noFill/>
                </a:ln>
                <a:solidFill>
                  <a:schemeClr val="tx2"/>
                </a:solidFill>
                <a:effectLst/>
                <a:uLnTx/>
                <a:uFillTx/>
                <a:latin typeface="Arial" panose="020B0604020202020204" pitchFamily="34" charset="0"/>
                <a:ea typeface="+mj-ea"/>
                <a:cs typeface="Arial" panose="020B0604020202020204" pitchFamily="34" charset="0"/>
              </a:defRPr>
            </a:lvl1pPr>
          </a:lstStyle>
          <a:p>
            <a:pPr lvl="0"/>
            <a:r>
              <a:rPr lang="en-US" dirty="0"/>
              <a:t>Click to edit Master text styles</a:t>
            </a:r>
          </a:p>
        </p:txBody>
      </p:sp>
      <p:sp>
        <p:nvSpPr>
          <p:cNvPr id="13" name="Text Placeholder 3"/>
          <p:cNvSpPr>
            <a:spLocks noGrp="1"/>
          </p:cNvSpPr>
          <p:nvPr>
            <p:ph type="body" sz="quarter" idx="11" hasCustomPrompt="1"/>
          </p:nvPr>
        </p:nvSpPr>
        <p:spPr>
          <a:xfrm>
            <a:off x="461963" y="1786854"/>
            <a:ext cx="3809520" cy="2724912"/>
          </a:xfrm>
          <a:prstGeom prst="rect">
            <a:avLst/>
          </a:prstGeom>
        </p:spPr>
        <p:txBody>
          <a:bodyPr lIns="91420" tIns="45710" rIns="91420" bIns="45710">
            <a:noAutofit/>
          </a:bodyPr>
          <a:lstStyle>
            <a:lvl1pPr marL="61901" indent="0">
              <a:lnSpc>
                <a:spcPct val="95000"/>
              </a:lnSpc>
              <a:spcBef>
                <a:spcPts val="1110"/>
              </a:spcBef>
              <a:buClr>
                <a:schemeClr val="tx2"/>
              </a:buClr>
              <a:buSzPct val="80000"/>
              <a:buFont typeface="Arial"/>
              <a:buNone/>
              <a:defRPr sz="1800" b="0" i="0" baseline="0">
                <a:solidFill>
                  <a:schemeClr val="tx2"/>
                </a:solidFill>
                <a:latin typeface="Arial" panose="020B0604020202020204" pitchFamily="34" charset="0"/>
                <a:cs typeface="Arial" panose="020B0604020202020204" pitchFamily="34" charset="0"/>
              </a:defRPr>
            </a:lvl1pPr>
            <a:lvl2pPr marL="142875" indent="0">
              <a:lnSpc>
                <a:spcPct val="95000"/>
              </a:lnSpc>
              <a:spcBef>
                <a:spcPts val="450"/>
              </a:spcBef>
              <a:buClr>
                <a:schemeClr val="tx2"/>
              </a:buClr>
              <a:buSzPct val="80000"/>
              <a:buNone/>
              <a:defRPr sz="1600" b="0" i="0">
                <a:solidFill>
                  <a:schemeClr val="tx2"/>
                </a:solidFill>
                <a:latin typeface="Arial" panose="020B0604020202020204" pitchFamily="34" charset="0"/>
                <a:cs typeface="Arial" panose="020B0604020202020204" pitchFamily="34" charset="0"/>
              </a:defRPr>
            </a:lvl2pPr>
            <a:lvl3pPr marL="260495" indent="0">
              <a:buClr>
                <a:schemeClr val="tx2"/>
              </a:buClr>
              <a:buSzPct val="80000"/>
              <a:buFont typeface="Arial"/>
              <a:buNone/>
              <a:defRPr sz="1400" b="0" i="0">
                <a:solidFill>
                  <a:schemeClr val="tx2"/>
                </a:solidFill>
                <a:latin typeface="Arial" panose="020B0604020202020204" pitchFamily="34" charset="0"/>
                <a:cs typeface="Arial" panose="020B0604020202020204" pitchFamily="34" charset="0"/>
              </a:defRPr>
            </a:lvl3pPr>
            <a:lvl4pPr marL="333375" indent="0">
              <a:buClr>
                <a:schemeClr val="tx2"/>
              </a:buClr>
              <a:buSzPct val="80000"/>
              <a:buNone/>
              <a:defRPr b="0" i="0">
                <a:solidFill>
                  <a:schemeClr val="tx2"/>
                </a:solidFill>
                <a:latin typeface="Arial" panose="020B0604020202020204" pitchFamily="34" charset="0"/>
                <a:cs typeface="Arial" panose="020B0604020202020204" pitchFamily="34" charset="0"/>
              </a:defRPr>
            </a:lvl4pPr>
            <a:lvl5pPr marL="404812" indent="0">
              <a:buClr>
                <a:schemeClr val="tx2"/>
              </a:buClr>
              <a:buSzPct val="80000"/>
              <a:buNone/>
              <a:defRPr b="0" i="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6" name="Text Placeholder 3"/>
          <p:cNvSpPr>
            <a:spLocks noGrp="1"/>
          </p:cNvSpPr>
          <p:nvPr>
            <p:ph type="body" sz="quarter" idx="26" hasCustomPrompt="1"/>
          </p:nvPr>
        </p:nvSpPr>
        <p:spPr>
          <a:xfrm>
            <a:off x="4856008" y="1786853"/>
            <a:ext cx="3813048" cy="2728371"/>
          </a:xfrm>
          <a:prstGeom prst="rect">
            <a:avLst/>
          </a:prstGeom>
        </p:spPr>
        <p:txBody>
          <a:bodyPr lIns="91420" tIns="45710" rIns="91420" bIns="45710">
            <a:noAutofit/>
          </a:bodyPr>
          <a:lstStyle>
            <a:lvl1pPr marL="61901" indent="0">
              <a:lnSpc>
                <a:spcPct val="95000"/>
              </a:lnSpc>
              <a:spcBef>
                <a:spcPts val="1110"/>
              </a:spcBef>
              <a:buClr>
                <a:schemeClr val="tx2"/>
              </a:buClr>
              <a:buSzPct val="80000"/>
              <a:buFont typeface="Arial"/>
              <a:buNone/>
              <a:defRPr sz="1800" b="0" i="0" baseline="0">
                <a:solidFill>
                  <a:schemeClr val="tx2"/>
                </a:solidFill>
                <a:latin typeface="Arial" panose="020B0604020202020204" pitchFamily="34" charset="0"/>
                <a:cs typeface="Arial" panose="020B0604020202020204" pitchFamily="34" charset="0"/>
              </a:defRPr>
            </a:lvl1pPr>
            <a:lvl2pPr marL="142875" indent="0">
              <a:lnSpc>
                <a:spcPct val="95000"/>
              </a:lnSpc>
              <a:spcBef>
                <a:spcPts val="450"/>
              </a:spcBef>
              <a:buClr>
                <a:schemeClr val="tx2"/>
              </a:buClr>
              <a:buSzPct val="80000"/>
              <a:buNone/>
              <a:defRPr sz="1600" b="0" i="0">
                <a:solidFill>
                  <a:schemeClr val="tx2"/>
                </a:solidFill>
                <a:latin typeface="Arial" panose="020B0604020202020204" pitchFamily="34" charset="0"/>
                <a:cs typeface="Arial" panose="020B0604020202020204" pitchFamily="34" charset="0"/>
              </a:defRPr>
            </a:lvl2pPr>
            <a:lvl3pPr marL="260495" indent="0">
              <a:buClr>
                <a:schemeClr val="tx2"/>
              </a:buClr>
              <a:buSzPct val="80000"/>
              <a:buFont typeface="Arial"/>
              <a:buNone/>
              <a:defRPr sz="1400" b="0" i="0">
                <a:solidFill>
                  <a:schemeClr val="tx2"/>
                </a:solidFill>
                <a:latin typeface="Arial" panose="020B0604020202020204" pitchFamily="34" charset="0"/>
                <a:cs typeface="Arial" panose="020B0604020202020204" pitchFamily="34" charset="0"/>
              </a:defRPr>
            </a:lvl3pPr>
            <a:lvl4pPr marL="333375" indent="0">
              <a:buClr>
                <a:schemeClr val="tx2"/>
              </a:buClr>
              <a:buSzPct val="80000"/>
              <a:buNone/>
              <a:defRPr b="0" i="0">
                <a:solidFill>
                  <a:schemeClr val="tx2"/>
                </a:solidFill>
                <a:latin typeface="Arial" panose="020B0604020202020204" pitchFamily="34" charset="0"/>
                <a:cs typeface="Arial" panose="020B0604020202020204" pitchFamily="34" charset="0"/>
              </a:defRPr>
            </a:lvl4pPr>
            <a:lvl5pPr marL="404812" indent="0">
              <a:buClr>
                <a:schemeClr val="tx2"/>
              </a:buClr>
              <a:buSzPct val="80000"/>
              <a:buNone/>
              <a:defRPr b="0" i="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683462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88811" y="2349016"/>
            <a:ext cx="2756725" cy="770461"/>
          </a:xfrm>
          <a:prstGeom prst="rect">
            <a:avLst/>
          </a:prstGeom>
        </p:spPr>
        <p:txBody>
          <a:bodyPr lIns="91420" tIns="45710" rIns="91420" bIns="45710" anchor="b" anchorCtr="0">
            <a:noAutofit/>
          </a:bodyPr>
          <a:lstStyle>
            <a:lvl1pPr marL="0" marR="0" indent="0" algn="ctr" defTabSz="685720" rtl="0" eaLnBrk="1" fontAlgn="auto" latinLnBrk="0" hangingPunct="1">
              <a:lnSpc>
                <a:spcPct val="80000"/>
              </a:lnSpc>
              <a:spcBef>
                <a:spcPct val="0"/>
              </a:spcBef>
              <a:spcAft>
                <a:spcPts val="0"/>
              </a:spcAft>
              <a:buClrTx/>
              <a:buSzTx/>
              <a:buFontTx/>
              <a:buNone/>
              <a:tabLst/>
              <a:defRPr kumimoji="0" lang="en-US" sz="2400" b="0" i="0" u="none" strike="noStrike" kern="1200" cap="none" spc="-75" normalizeH="0" baseline="0" noProof="0" dirty="0" smtClean="0">
                <a:ln>
                  <a:noFill/>
                </a:ln>
                <a:solidFill>
                  <a:schemeClr val="tx2"/>
                </a:solidFill>
                <a:effectLst/>
                <a:uLnTx/>
                <a:uFillTx/>
                <a:latin typeface="Arial" panose="020B0604020202020204" pitchFamily="34" charset="0"/>
                <a:ea typeface="+mj-ea"/>
                <a:cs typeface="Arial" panose="020B0604020202020204" pitchFamily="34" charset="0"/>
              </a:defRPr>
            </a:lvl1pPr>
          </a:lstStyle>
          <a:p>
            <a:pPr lvl="0"/>
            <a:r>
              <a:rPr lang="en-US" dirty="0"/>
              <a:t>Click to edit Master text styles</a:t>
            </a:r>
          </a:p>
        </p:txBody>
      </p:sp>
      <p:sp>
        <p:nvSpPr>
          <p:cNvPr id="16" name="Text Placeholder 3"/>
          <p:cNvSpPr>
            <a:spLocks noGrp="1"/>
          </p:cNvSpPr>
          <p:nvPr>
            <p:ph type="body" sz="quarter" idx="26" hasCustomPrompt="1"/>
          </p:nvPr>
        </p:nvSpPr>
        <p:spPr>
          <a:xfrm>
            <a:off x="3785616" y="996695"/>
            <a:ext cx="4883440" cy="3518529"/>
          </a:xfrm>
          <a:prstGeom prst="rect">
            <a:avLst/>
          </a:prstGeom>
        </p:spPr>
        <p:txBody>
          <a:bodyPr lIns="91420" tIns="45710" rIns="91420" bIns="45710">
            <a:noAutofit/>
          </a:bodyPr>
          <a:lstStyle>
            <a:lvl1pPr marL="404801" indent="-342900">
              <a:lnSpc>
                <a:spcPct val="95000"/>
              </a:lnSpc>
              <a:spcBef>
                <a:spcPts val="1110"/>
              </a:spcBef>
              <a:buClr>
                <a:schemeClr val="tx2"/>
              </a:buClr>
              <a:buSzPct val="80000"/>
              <a:buFont typeface="+mj-lt"/>
              <a:buAutoNum type="arabicPeriod"/>
              <a:defRPr sz="1800" b="0" i="0" baseline="0">
                <a:solidFill>
                  <a:schemeClr val="tx2"/>
                </a:solidFill>
                <a:latin typeface="Arial" panose="020B0604020202020204" pitchFamily="34" charset="0"/>
                <a:cs typeface="Arial" panose="020B0604020202020204" pitchFamily="34" charset="0"/>
              </a:defRPr>
            </a:lvl1pPr>
            <a:lvl2pPr marL="142875" indent="0">
              <a:lnSpc>
                <a:spcPct val="95000"/>
              </a:lnSpc>
              <a:spcBef>
                <a:spcPts val="450"/>
              </a:spcBef>
              <a:buClr>
                <a:schemeClr val="tx2"/>
              </a:buClr>
              <a:buSzPct val="80000"/>
              <a:buNone/>
              <a:defRPr sz="1600" b="0" i="0">
                <a:solidFill>
                  <a:schemeClr val="tx2"/>
                </a:solidFill>
                <a:latin typeface="Arial" panose="020B0604020202020204" pitchFamily="34" charset="0"/>
                <a:cs typeface="Arial" panose="020B0604020202020204" pitchFamily="34" charset="0"/>
              </a:defRPr>
            </a:lvl2pPr>
            <a:lvl3pPr marL="260495" indent="0">
              <a:buClr>
                <a:schemeClr val="tx2"/>
              </a:buClr>
              <a:buSzPct val="80000"/>
              <a:buFont typeface="Arial"/>
              <a:buNone/>
              <a:defRPr sz="1400" b="0" i="0">
                <a:solidFill>
                  <a:schemeClr val="tx2"/>
                </a:solidFill>
                <a:latin typeface="Arial" panose="020B0604020202020204" pitchFamily="34" charset="0"/>
                <a:cs typeface="Arial" panose="020B0604020202020204" pitchFamily="34" charset="0"/>
              </a:defRPr>
            </a:lvl3pPr>
            <a:lvl4pPr marL="333375" indent="0">
              <a:buClr>
                <a:schemeClr val="tx2"/>
              </a:buClr>
              <a:buSzPct val="80000"/>
              <a:buNone/>
              <a:defRPr b="0" i="0">
                <a:solidFill>
                  <a:schemeClr val="tx2"/>
                </a:solidFill>
                <a:latin typeface="Arial" panose="020B0604020202020204" pitchFamily="34" charset="0"/>
                <a:cs typeface="Arial" panose="020B0604020202020204" pitchFamily="34" charset="0"/>
              </a:defRPr>
            </a:lvl4pPr>
            <a:lvl5pPr marL="404812" indent="0">
              <a:buClr>
                <a:schemeClr val="tx2"/>
              </a:buClr>
              <a:buSzPct val="80000"/>
              <a:buNone/>
              <a:defRPr b="0" i="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683261644"/>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16" name="Text Placeholder 3"/>
          <p:cNvSpPr>
            <a:spLocks noGrp="1"/>
          </p:cNvSpPr>
          <p:nvPr>
            <p:ph type="body" sz="quarter" idx="26" hasCustomPrompt="1"/>
          </p:nvPr>
        </p:nvSpPr>
        <p:spPr>
          <a:xfrm>
            <a:off x="3377728" y="996695"/>
            <a:ext cx="5291328" cy="3518529"/>
          </a:xfrm>
          <a:prstGeom prst="rect">
            <a:avLst/>
          </a:prstGeom>
        </p:spPr>
        <p:txBody>
          <a:bodyPr lIns="91420" tIns="45710" rIns="91420" bIns="45710" anchor="ctr" anchorCtr="0">
            <a:noAutofit/>
          </a:bodyPr>
          <a:lstStyle>
            <a:lvl1pPr marL="61901" indent="0">
              <a:lnSpc>
                <a:spcPct val="95000"/>
              </a:lnSpc>
              <a:spcBef>
                <a:spcPts val="1110"/>
              </a:spcBef>
              <a:buClr>
                <a:schemeClr val="tx2"/>
              </a:buClr>
              <a:buSzPct val="80000"/>
              <a:buFont typeface="+mj-lt"/>
              <a:buNone/>
              <a:defRPr sz="1800" b="0" i="0" baseline="0">
                <a:solidFill>
                  <a:schemeClr val="tx2"/>
                </a:solidFill>
                <a:latin typeface="Arial" panose="020B0604020202020204" pitchFamily="34" charset="0"/>
                <a:cs typeface="Arial" panose="020B0604020202020204" pitchFamily="34" charset="0"/>
              </a:defRPr>
            </a:lvl1pPr>
            <a:lvl2pPr marL="142875" indent="0">
              <a:lnSpc>
                <a:spcPct val="95000"/>
              </a:lnSpc>
              <a:spcBef>
                <a:spcPts val="450"/>
              </a:spcBef>
              <a:buClr>
                <a:schemeClr val="tx2"/>
              </a:buClr>
              <a:buSzPct val="80000"/>
              <a:buNone/>
              <a:defRPr sz="1600" b="0" i="0">
                <a:solidFill>
                  <a:schemeClr val="tx2"/>
                </a:solidFill>
                <a:latin typeface="Arial" panose="020B0604020202020204" pitchFamily="34" charset="0"/>
                <a:cs typeface="Arial" panose="020B0604020202020204" pitchFamily="34" charset="0"/>
              </a:defRPr>
            </a:lvl2pPr>
            <a:lvl3pPr marL="260495" indent="0">
              <a:buClr>
                <a:schemeClr val="tx2"/>
              </a:buClr>
              <a:buSzPct val="80000"/>
              <a:buFont typeface="Arial"/>
              <a:buNone/>
              <a:defRPr sz="1400" b="0" i="0">
                <a:solidFill>
                  <a:schemeClr val="tx2"/>
                </a:solidFill>
                <a:latin typeface="Arial" panose="020B0604020202020204" pitchFamily="34" charset="0"/>
                <a:cs typeface="Arial" panose="020B0604020202020204" pitchFamily="34" charset="0"/>
              </a:defRPr>
            </a:lvl3pPr>
            <a:lvl4pPr marL="333375" indent="0">
              <a:buClr>
                <a:schemeClr val="tx2"/>
              </a:buClr>
              <a:buSzPct val="80000"/>
              <a:buNone/>
              <a:defRPr b="0" i="0">
                <a:solidFill>
                  <a:schemeClr val="tx2"/>
                </a:solidFill>
                <a:latin typeface="Arial" panose="020B0604020202020204" pitchFamily="34" charset="0"/>
                <a:cs typeface="Arial" panose="020B0604020202020204" pitchFamily="34" charset="0"/>
              </a:defRPr>
            </a:lvl4pPr>
            <a:lvl5pPr marL="404812" indent="0">
              <a:buClr>
                <a:schemeClr val="tx2"/>
              </a:buClr>
              <a:buSzPct val="80000"/>
              <a:buNone/>
              <a:defRPr b="0" i="0">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5" name="Picture Placeholder 4"/>
          <p:cNvSpPr>
            <a:spLocks noGrp="1"/>
          </p:cNvSpPr>
          <p:nvPr>
            <p:ph type="pic" sz="quarter" idx="29"/>
          </p:nvPr>
        </p:nvSpPr>
        <p:spPr>
          <a:xfrm>
            <a:off x="487462" y="2350008"/>
            <a:ext cx="1847850" cy="1027113"/>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832666608"/>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2000" b="0" i="0">
                <a:solidFill>
                  <a:schemeClr val="tx2"/>
                </a:solidFill>
                <a:latin typeface="Arial" panose="020B0604020202020204" pitchFamily="34" charset="0"/>
                <a:cs typeface="Arial" panose="020B0604020202020204" pitchFamily="34" charset="0"/>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a:t>Click to edit Master text styles</a:t>
            </a:r>
          </a:p>
        </p:txBody>
      </p:sp>
      <p:sp>
        <p:nvSpPr>
          <p:cNvPr id="5"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Arial" panose="020B0604020202020204" pitchFamily="34" charset="0"/>
                <a:cs typeface="Arial" panose="020B0604020202020204" pitchFamily="34" charset="0"/>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7"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2800" b="0" i="0" spc="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239501283"/>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accent6"/>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2500301159"/>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873335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514083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872EB2-3D9B-BD4A-8CF3-7A5DDDEA1F06}" type="datetimeFigureOut">
              <a:rPr lang="en-US" smtClean="0"/>
              <a:t>12/10/18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8C8255-8B35-B849-B280-07357063AC12}" type="slidenum">
              <a:rPr lang="en-US" smtClean="0"/>
              <a:t>‹#›</a:t>
            </a:fld>
            <a:endParaRPr lang="en-US"/>
          </a:p>
        </p:txBody>
      </p:sp>
    </p:spTree>
    <p:extLst>
      <p:ext uri="{BB962C8B-B14F-4D97-AF65-F5344CB8AC3E}">
        <p14:creationId xmlns:p14="http://schemas.microsoft.com/office/powerpoint/2010/main" val="3959022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que_Transition_Bl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49F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3200" b="0" i="0" spc="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dirty="0"/>
              <a:t>Section Title Goes Here</a:t>
            </a:r>
            <a:endParaRPr lang="en-US" dirty="0"/>
          </a:p>
        </p:txBody>
      </p:sp>
      <p:sp>
        <p:nvSpPr>
          <p:cNvPr id="5" name="TextBox 4">
            <a:extLst>
              <a:ext uri="{FF2B5EF4-FFF2-40B4-BE49-F238E27FC236}">
                <a16:creationId xmlns:a16="http://schemas.microsoft.com/office/drawing/2014/main" id="{79095497-5B32-8142-B3B9-ED002EE722DE}"/>
              </a:ext>
            </a:extLst>
          </p:cNvPr>
          <p:cNvSpPr txBox="1"/>
          <p:nvPr userDrawn="1"/>
        </p:nvSpPr>
        <p:spPr>
          <a:xfrm>
            <a:off x="7571675" y="4694661"/>
            <a:ext cx="1561172" cy="446276"/>
          </a:xfrm>
          <a:prstGeom prst="rect">
            <a:avLst/>
          </a:prstGeom>
          <a:noFill/>
        </p:spPr>
        <p:txBody>
          <a:bodyPr wrap="square" rtlCol="0">
            <a:spAutoFit/>
          </a:bodyPr>
          <a:lstStyle/>
          <a:p>
            <a:r>
              <a:rPr lang="en-US" sz="1100" b="1" spc="150" baseline="0" dirty="0">
                <a:solidFill>
                  <a:schemeClr val="bg2"/>
                </a:solidFill>
                <a:latin typeface="+mn-lt"/>
              </a:rPr>
              <a:t>Global</a:t>
            </a:r>
          </a:p>
          <a:p>
            <a:r>
              <a:rPr lang="en-US" sz="1200" spc="150" baseline="0" dirty="0">
                <a:solidFill>
                  <a:schemeClr val="tx1">
                    <a:lumMod val="90000"/>
                    <a:lumOff val="10000"/>
                  </a:schemeClr>
                </a:solidFill>
                <a:latin typeface="+mn-lt"/>
              </a:rPr>
              <a:t>Sales Training</a:t>
            </a:r>
          </a:p>
        </p:txBody>
      </p:sp>
    </p:spTree>
    <p:extLst>
      <p:ext uri="{BB962C8B-B14F-4D97-AF65-F5344CB8AC3E}">
        <p14:creationId xmlns:p14="http://schemas.microsoft.com/office/powerpoint/2010/main" val="37121915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05244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2_Half_Page_Tex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Public</a:t>
            </a:r>
          </a:p>
        </p:txBody>
      </p:sp>
    </p:spTree>
    <p:extLst>
      <p:ext uri="{BB962C8B-B14F-4D97-AF65-F5344CB8AC3E}">
        <p14:creationId xmlns:p14="http://schemas.microsoft.com/office/powerpoint/2010/main" val="315044737"/>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タイトル スライド">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122549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309301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gue_Transition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3200" b="0" i="0" spc="0" baseline="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GB" dirty="0"/>
              <a:t>Section Title Goes Here</a:t>
            </a:r>
            <a:endParaRPr lang="en-US" dirty="0"/>
          </a:p>
        </p:txBody>
      </p:sp>
      <p:sp>
        <p:nvSpPr>
          <p:cNvPr id="5" name="TextBox 4">
            <a:extLst>
              <a:ext uri="{FF2B5EF4-FFF2-40B4-BE49-F238E27FC236}">
                <a16:creationId xmlns:a16="http://schemas.microsoft.com/office/drawing/2014/main" id="{21F0691E-0D8B-F64F-A9D1-F25884167D78}"/>
              </a:ext>
            </a:extLst>
          </p:cNvPr>
          <p:cNvSpPr txBox="1"/>
          <p:nvPr userDrawn="1"/>
        </p:nvSpPr>
        <p:spPr>
          <a:xfrm>
            <a:off x="7571675" y="4694661"/>
            <a:ext cx="1561172" cy="446276"/>
          </a:xfrm>
          <a:prstGeom prst="rect">
            <a:avLst/>
          </a:prstGeom>
          <a:noFill/>
        </p:spPr>
        <p:txBody>
          <a:bodyPr wrap="square" rtlCol="0">
            <a:spAutoFit/>
          </a:bodyPr>
          <a:lstStyle/>
          <a:p>
            <a:r>
              <a:rPr lang="en-US" sz="1100" b="1" spc="150" baseline="0" dirty="0">
                <a:solidFill>
                  <a:srgbClr val="0070C0"/>
                </a:solidFill>
                <a:latin typeface="+mn-lt"/>
              </a:rPr>
              <a:t>Global</a:t>
            </a:r>
          </a:p>
          <a:p>
            <a:r>
              <a:rPr lang="en-US" sz="1200" spc="150" baseline="0" dirty="0">
                <a:solidFill>
                  <a:schemeClr val="tx1">
                    <a:lumMod val="90000"/>
                    <a:lumOff val="10000"/>
                  </a:schemeClr>
                </a:solidFill>
                <a:latin typeface="+mn-lt"/>
              </a:rPr>
              <a:t>Sales Training</a:t>
            </a:r>
          </a:p>
        </p:txBody>
      </p:sp>
    </p:spTree>
    <p:extLst>
      <p:ext uri="{BB962C8B-B14F-4D97-AF65-F5344CB8AC3E}">
        <p14:creationId xmlns:p14="http://schemas.microsoft.com/office/powerpoint/2010/main" val="391677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 Slide Blu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rgbClr val="049F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Arial" panose="020B0604020202020204" pitchFamily="34" charset="0"/>
              <a:cs typeface="Arial" panose="020B0604020202020204" pitchFamily="34" charset="0"/>
            </a:endParaRPr>
          </a:p>
        </p:txBody>
      </p:sp>
      <p:sp>
        <p:nvSpPr>
          <p:cNvPr id="3" name="Text Placeholder 9"/>
          <p:cNvSpPr>
            <a:spLocks noGrp="1"/>
          </p:cNvSpPr>
          <p:nvPr>
            <p:ph type="body" sz="quarter" idx="11"/>
          </p:nvPr>
        </p:nvSpPr>
        <p:spPr>
          <a:xfrm>
            <a:off x="647363" y="3916058"/>
            <a:ext cx="761280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2"/>
                </a:solidFill>
                <a:latin typeface="Arial" panose="020B0604020202020204" pitchFamily="34" charset="0"/>
                <a:cs typeface="Arial" panose="020B0604020202020204" pitchFamily="34" charset="0"/>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3200" b="0" i="1" spc="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Box 6">
            <a:extLst>
              <a:ext uri="{FF2B5EF4-FFF2-40B4-BE49-F238E27FC236}">
                <a16:creationId xmlns:a16="http://schemas.microsoft.com/office/drawing/2014/main" id="{94ADB991-168A-3647-AC56-A90523613510}"/>
              </a:ext>
            </a:extLst>
          </p:cNvPr>
          <p:cNvSpPr txBox="1"/>
          <p:nvPr userDrawn="1"/>
        </p:nvSpPr>
        <p:spPr>
          <a:xfrm>
            <a:off x="7571675" y="4694661"/>
            <a:ext cx="1561172" cy="446276"/>
          </a:xfrm>
          <a:prstGeom prst="rect">
            <a:avLst/>
          </a:prstGeom>
          <a:noFill/>
        </p:spPr>
        <p:txBody>
          <a:bodyPr wrap="square" rtlCol="0">
            <a:spAutoFit/>
          </a:bodyPr>
          <a:lstStyle/>
          <a:p>
            <a:r>
              <a:rPr lang="en-US" sz="1100" b="1" spc="150" baseline="0" dirty="0">
                <a:solidFill>
                  <a:schemeClr val="bg2"/>
                </a:solidFill>
                <a:latin typeface="+mn-lt"/>
              </a:rPr>
              <a:t>Global</a:t>
            </a:r>
          </a:p>
          <a:p>
            <a:r>
              <a:rPr lang="en-US" sz="1200" spc="150" baseline="0" dirty="0">
                <a:solidFill>
                  <a:schemeClr val="tx1">
                    <a:lumMod val="90000"/>
                    <a:lumOff val="10000"/>
                  </a:schemeClr>
                </a:solidFill>
                <a:latin typeface="+mn-lt"/>
              </a:rPr>
              <a:t>Sales Training</a:t>
            </a:r>
          </a:p>
        </p:txBody>
      </p:sp>
    </p:spTree>
    <p:extLst>
      <p:ext uri="{BB962C8B-B14F-4D97-AF65-F5344CB8AC3E}">
        <p14:creationId xmlns:p14="http://schemas.microsoft.com/office/powerpoint/2010/main" val="1099897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ote Slide_whit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Arial" panose="020B0604020202020204" pitchFamily="34" charset="0"/>
              <a:cs typeface="Arial" panose="020B0604020202020204" pitchFamily="34" charset="0"/>
            </a:endParaRPr>
          </a:p>
        </p:txBody>
      </p:sp>
      <p:sp>
        <p:nvSpPr>
          <p:cNvPr id="3" name="Text Placeholder 9"/>
          <p:cNvSpPr>
            <a:spLocks noGrp="1"/>
          </p:cNvSpPr>
          <p:nvPr>
            <p:ph type="body" sz="quarter" idx="11"/>
          </p:nvPr>
        </p:nvSpPr>
        <p:spPr>
          <a:xfrm>
            <a:off x="655455" y="3916058"/>
            <a:ext cx="7604716"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Arial" panose="020B0604020202020204" pitchFamily="34" charset="0"/>
                <a:cs typeface="Arial" panose="020B0604020202020204" pitchFamily="34" charset="0"/>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3200" b="0" i="1" spc="0" baseline="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Box 6">
            <a:extLst>
              <a:ext uri="{FF2B5EF4-FFF2-40B4-BE49-F238E27FC236}">
                <a16:creationId xmlns:a16="http://schemas.microsoft.com/office/drawing/2014/main" id="{4E041E9F-0762-1D4A-ABC1-0AEDDFF83ED6}"/>
              </a:ext>
            </a:extLst>
          </p:cNvPr>
          <p:cNvSpPr txBox="1"/>
          <p:nvPr userDrawn="1"/>
        </p:nvSpPr>
        <p:spPr>
          <a:xfrm>
            <a:off x="7571675" y="4694661"/>
            <a:ext cx="1561172" cy="446276"/>
          </a:xfrm>
          <a:prstGeom prst="rect">
            <a:avLst/>
          </a:prstGeom>
          <a:noFill/>
        </p:spPr>
        <p:txBody>
          <a:bodyPr wrap="square" rtlCol="0">
            <a:spAutoFit/>
          </a:bodyPr>
          <a:lstStyle/>
          <a:p>
            <a:r>
              <a:rPr lang="en-US" sz="1100" b="1" spc="150" baseline="0" dirty="0">
                <a:solidFill>
                  <a:srgbClr val="0070C0"/>
                </a:solidFill>
                <a:latin typeface="+mn-lt"/>
              </a:rPr>
              <a:t>Global</a:t>
            </a:r>
          </a:p>
          <a:p>
            <a:r>
              <a:rPr lang="en-US" sz="1200" spc="150" baseline="0" dirty="0">
                <a:solidFill>
                  <a:schemeClr val="tx1">
                    <a:lumMod val="90000"/>
                    <a:lumOff val="10000"/>
                  </a:schemeClr>
                </a:solidFill>
                <a:latin typeface="+mn-lt"/>
              </a:rPr>
              <a:t>Sales Training</a:t>
            </a:r>
          </a:p>
        </p:txBody>
      </p:sp>
    </p:spTree>
    <p:extLst>
      <p:ext uri="{BB962C8B-B14F-4D97-AF65-F5344CB8AC3E}">
        <p14:creationId xmlns:p14="http://schemas.microsoft.com/office/powerpoint/2010/main" val="1619484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_blu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9423" y="4659331"/>
            <a:ext cx="1347219" cy="426721"/>
          </a:xfrm>
          <a:prstGeom prst="rect">
            <a:avLst/>
          </a:prstGeom>
        </p:spPr>
      </p:pic>
      <p:sp>
        <p:nvSpPr>
          <p:cNvPr id="5" name="Rectangle 4"/>
          <p:cNvSpPr/>
          <p:nvPr userDrawn="1"/>
        </p:nvSpPr>
        <p:spPr>
          <a:xfrm>
            <a:off x="0" y="0"/>
            <a:ext cx="9144000" cy="5143500"/>
          </a:xfrm>
          <a:prstGeom prst="rect">
            <a:avLst/>
          </a:prstGeom>
          <a:solidFill>
            <a:srgbClr val="049F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F61FFCB-6876-1D4D-AC87-D16EBC00C86D}"/>
              </a:ext>
            </a:extLst>
          </p:cNvPr>
          <p:cNvSpPr txBox="1"/>
          <p:nvPr userDrawn="1"/>
        </p:nvSpPr>
        <p:spPr>
          <a:xfrm>
            <a:off x="7571675" y="4694661"/>
            <a:ext cx="1561172" cy="446276"/>
          </a:xfrm>
          <a:prstGeom prst="rect">
            <a:avLst/>
          </a:prstGeom>
          <a:noFill/>
        </p:spPr>
        <p:txBody>
          <a:bodyPr wrap="square" rtlCol="0">
            <a:spAutoFit/>
          </a:bodyPr>
          <a:lstStyle/>
          <a:p>
            <a:r>
              <a:rPr lang="en-US" sz="1100" b="1" spc="150" baseline="0" dirty="0">
                <a:solidFill>
                  <a:schemeClr val="bg2"/>
                </a:solidFill>
                <a:latin typeface="+mn-lt"/>
              </a:rPr>
              <a:t>Global</a:t>
            </a:r>
          </a:p>
          <a:p>
            <a:r>
              <a:rPr lang="en-US" sz="1200" spc="150" baseline="0" dirty="0">
                <a:solidFill>
                  <a:schemeClr val="tx1">
                    <a:lumMod val="90000"/>
                    <a:lumOff val="10000"/>
                  </a:schemeClr>
                </a:solidFill>
                <a:latin typeface="+mn-lt"/>
              </a:rPr>
              <a:t>Sales Training</a:t>
            </a:r>
          </a:p>
        </p:txBody>
      </p:sp>
    </p:spTree>
    <p:extLst>
      <p:ext uri="{BB962C8B-B14F-4D97-AF65-F5344CB8AC3E}">
        <p14:creationId xmlns:p14="http://schemas.microsoft.com/office/powerpoint/2010/main" val="4189113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_whit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9424" y="4656864"/>
            <a:ext cx="1347219" cy="426721"/>
          </a:xfrm>
          <a:prstGeom prst="rect">
            <a:avLst/>
          </a:prstGeom>
        </p:spPr>
      </p:pic>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5498F56-FF3A-F34D-9645-DE6E46E5E4CF}"/>
              </a:ext>
            </a:extLst>
          </p:cNvPr>
          <p:cNvSpPr txBox="1"/>
          <p:nvPr userDrawn="1"/>
        </p:nvSpPr>
        <p:spPr>
          <a:xfrm>
            <a:off x="7571675" y="4694661"/>
            <a:ext cx="1561172" cy="446276"/>
          </a:xfrm>
          <a:prstGeom prst="rect">
            <a:avLst/>
          </a:prstGeom>
          <a:noFill/>
        </p:spPr>
        <p:txBody>
          <a:bodyPr wrap="square" rtlCol="0">
            <a:spAutoFit/>
          </a:bodyPr>
          <a:lstStyle/>
          <a:p>
            <a:r>
              <a:rPr lang="en-US" sz="1100" b="1" spc="150" baseline="0" dirty="0">
                <a:solidFill>
                  <a:srgbClr val="0070C0"/>
                </a:solidFill>
                <a:latin typeface="+mn-lt"/>
              </a:rPr>
              <a:t>Global</a:t>
            </a:r>
          </a:p>
          <a:p>
            <a:r>
              <a:rPr lang="en-US" sz="1200" spc="150" baseline="0" dirty="0">
                <a:solidFill>
                  <a:schemeClr val="tx1">
                    <a:lumMod val="90000"/>
                    <a:lumOff val="10000"/>
                  </a:schemeClr>
                </a:solidFill>
                <a:latin typeface="+mn-lt"/>
              </a:rPr>
              <a:t>Sales Training</a:t>
            </a:r>
          </a:p>
        </p:txBody>
      </p:sp>
    </p:spTree>
    <p:extLst>
      <p:ext uri="{BB962C8B-B14F-4D97-AF65-F5344CB8AC3E}">
        <p14:creationId xmlns:p14="http://schemas.microsoft.com/office/powerpoint/2010/main" val="3736044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NAP Prime Agenda Slide">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3200" b="0" kern="1200" spc="0" baseline="0" dirty="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Arial" panose="020B0604020202020204" pitchFamily="34" charset="0"/>
                <a:cs typeface="Arial" panose="020B0604020202020204" pitchFamily="34" charset="0"/>
              </a:defRPr>
            </a:lvl1pPr>
            <a:lvl2pPr>
              <a:defRPr sz="1500"/>
            </a:lvl2pPr>
            <a:lvl3pPr>
              <a:defRPr sz="1500"/>
            </a:lvl3pPr>
            <a:lvl4pPr>
              <a:defRPr sz="1500"/>
            </a:lvl4pPr>
            <a:lvl5pPr>
              <a:defRPr sz="1500"/>
            </a:lvl5pPr>
          </a:lstStyle>
          <a:p>
            <a:pPr lvl="0"/>
            <a:r>
              <a:rPr lang="en-US" dirty="0"/>
              <a:t>Edit Master text styles</a:t>
            </a:r>
          </a:p>
        </p:txBody>
      </p:sp>
    </p:spTree>
    <p:extLst>
      <p:ext uri="{BB962C8B-B14F-4D97-AF65-F5344CB8AC3E}">
        <p14:creationId xmlns:p14="http://schemas.microsoft.com/office/powerpoint/2010/main" val="80911339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theme" Target="../theme/theme2.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18288" y="27432"/>
            <a:ext cx="8345488" cy="64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Arial" panose="020B0604020202020204" pitchFamily="34" charset="0"/>
                <a:ea typeface="+mn-ea"/>
                <a:cs typeface="Arial" panose="020B0604020202020204" pitchFamily="34" charset="0"/>
              </a:rPr>
              <a:t>© 2018  Cisco and/or its affiliates. All rights reserved.   Cisco Public</a:t>
            </a:r>
          </a:p>
        </p:txBody>
      </p:sp>
      <p:sp>
        <p:nvSpPr>
          <p:cNvPr id="5" name="TextBox 4">
            <a:extLst>
              <a:ext uri="{FF2B5EF4-FFF2-40B4-BE49-F238E27FC236}">
                <a16:creationId xmlns:a16="http://schemas.microsoft.com/office/drawing/2014/main" id="{4C417EB4-14CA-8449-B21E-E6C132C92492}"/>
              </a:ext>
            </a:extLst>
          </p:cNvPr>
          <p:cNvSpPr txBox="1"/>
          <p:nvPr userDrawn="1"/>
        </p:nvSpPr>
        <p:spPr>
          <a:xfrm>
            <a:off x="7571675" y="4694661"/>
            <a:ext cx="1561172" cy="446276"/>
          </a:xfrm>
          <a:prstGeom prst="rect">
            <a:avLst/>
          </a:prstGeom>
          <a:noFill/>
        </p:spPr>
        <p:txBody>
          <a:bodyPr wrap="square" rtlCol="0">
            <a:spAutoFit/>
          </a:bodyPr>
          <a:lstStyle/>
          <a:p>
            <a:r>
              <a:rPr lang="en-US" sz="1100" b="1" spc="150" baseline="0" dirty="0">
                <a:solidFill>
                  <a:srgbClr val="0070C0"/>
                </a:solidFill>
                <a:latin typeface="+mn-lt"/>
              </a:rPr>
              <a:t>Global</a:t>
            </a:r>
          </a:p>
          <a:p>
            <a:r>
              <a:rPr lang="en-US" sz="1200" spc="150" baseline="0" dirty="0">
                <a:solidFill>
                  <a:schemeClr val="tx1">
                    <a:lumMod val="90000"/>
                    <a:lumOff val="10000"/>
                  </a:schemeClr>
                </a:solidFill>
                <a:latin typeface="+mn-lt"/>
              </a:rPr>
              <a:t>Sales Training</a:t>
            </a:r>
          </a:p>
        </p:txBody>
      </p:sp>
    </p:spTree>
  </p:cSld>
  <p:clrMap bg1="lt1" tx1="dk1" bg2="lt2" tx2="dk2" accent1="accent1" accent2="accent2" accent3="accent3" accent4="accent4" accent5="accent5" accent6="accent6" hlink="hlink" folHlink="folHlink"/>
  <p:sldLayoutIdLst>
    <p:sldLayoutId id="2147483874" r:id="rId1"/>
    <p:sldLayoutId id="2147483879" r:id="rId2"/>
  </p:sldLayoutIdLst>
  <p:txStyles>
    <p:titleStyle>
      <a:lvl1pPr algn="l" defTabSz="684213" rtl="0" eaLnBrk="1" fontAlgn="base" hangingPunct="1">
        <a:lnSpc>
          <a:spcPct val="80000"/>
        </a:lnSpc>
        <a:spcBef>
          <a:spcPct val="0"/>
        </a:spcBef>
        <a:spcAft>
          <a:spcPct val="0"/>
        </a:spcAft>
        <a:defRPr lang="en-US" sz="2800" b="0" i="0" u="none" kern="1200" dirty="0">
          <a:solidFill>
            <a:schemeClr val="bg1"/>
          </a:solidFill>
          <a:latin typeface="+mj-lt"/>
          <a:ea typeface="CiscoSansTT Light" panose="020B0503020201020303" pitchFamily="34" charset="0"/>
          <a:cs typeface="CiscoSansTT Light" panose="020B0503020201020303" pitchFamily="34"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18288" y="27432"/>
            <a:ext cx="8339328" cy="64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Arial" panose="020B0604020202020204" pitchFamily="34" charset="0"/>
                <a:ea typeface="+mn-ea"/>
                <a:cs typeface="Arial" panose="020B0604020202020204" pitchFamily="34" charset="0"/>
              </a:rPr>
              <a:t>© 2018  Cisco and/or its affiliates. All rights reserved.   Cisco Public</a:t>
            </a:r>
          </a:p>
        </p:txBody>
      </p:sp>
      <p:sp>
        <p:nvSpPr>
          <p:cNvPr id="7" name="TextBox 6">
            <a:extLst>
              <a:ext uri="{FF2B5EF4-FFF2-40B4-BE49-F238E27FC236}">
                <a16:creationId xmlns:a16="http://schemas.microsoft.com/office/drawing/2014/main" id="{9AFDD3CB-8A49-FF44-BD4C-F0B70CF137A9}"/>
              </a:ext>
            </a:extLst>
          </p:cNvPr>
          <p:cNvSpPr txBox="1"/>
          <p:nvPr userDrawn="1"/>
        </p:nvSpPr>
        <p:spPr>
          <a:xfrm>
            <a:off x="7571675" y="4694661"/>
            <a:ext cx="1561172" cy="446276"/>
          </a:xfrm>
          <a:prstGeom prst="rect">
            <a:avLst/>
          </a:prstGeom>
          <a:noFill/>
        </p:spPr>
        <p:txBody>
          <a:bodyPr wrap="square" rtlCol="0">
            <a:spAutoFit/>
          </a:bodyPr>
          <a:lstStyle/>
          <a:p>
            <a:r>
              <a:rPr lang="en-US" sz="1100" b="1" spc="150" baseline="0" dirty="0">
                <a:solidFill>
                  <a:srgbClr val="0070C0"/>
                </a:solidFill>
                <a:latin typeface="+mn-lt"/>
              </a:rPr>
              <a:t>Global</a:t>
            </a:r>
          </a:p>
          <a:p>
            <a:r>
              <a:rPr lang="en-US" sz="1200" spc="150" baseline="0" dirty="0">
                <a:solidFill>
                  <a:schemeClr val="tx1">
                    <a:lumMod val="90000"/>
                    <a:lumOff val="10000"/>
                  </a:schemeClr>
                </a:solidFill>
                <a:latin typeface="+mn-lt"/>
              </a:rPr>
              <a:t>Sales Training</a:t>
            </a:r>
          </a:p>
        </p:txBody>
      </p:sp>
    </p:spTree>
    <p:extLst>
      <p:ext uri="{BB962C8B-B14F-4D97-AF65-F5344CB8AC3E}">
        <p14:creationId xmlns:p14="http://schemas.microsoft.com/office/powerpoint/2010/main" val="1973290129"/>
      </p:ext>
    </p:extLst>
  </p:cSld>
  <p:clrMap bg1="lt1" tx1="dk1" bg2="lt2" tx2="dk2" accent1="accent1" accent2="accent2" accent3="accent3" accent4="accent4" accent5="accent5" accent6="accent6" hlink="hlink" folHlink="folHlink"/>
  <p:sldLayoutIdLst>
    <p:sldLayoutId id="2147483876" r:id="rId1"/>
    <p:sldLayoutId id="2147484013" r:id="rId2"/>
    <p:sldLayoutId id="2147483982" r:id="rId3"/>
    <p:sldLayoutId id="2147484014" r:id="rId4"/>
    <p:sldLayoutId id="2147484019" r:id="rId5"/>
    <p:sldLayoutId id="2147484020" r:id="rId6"/>
    <p:sldLayoutId id="2147484047" r:id="rId7"/>
    <p:sldLayoutId id="2147484027" r:id="rId8"/>
    <p:sldLayoutId id="2147484028" r:id="rId9"/>
    <p:sldLayoutId id="2147484029" r:id="rId10"/>
    <p:sldLayoutId id="2147484067" r:id="rId11"/>
    <p:sldLayoutId id="2147484030" r:id="rId12"/>
    <p:sldLayoutId id="2147484042" r:id="rId13"/>
    <p:sldLayoutId id="2147484045" r:id="rId14"/>
    <p:sldLayoutId id="2147484046" r:id="rId15"/>
    <p:sldLayoutId id="2147484050" r:id="rId16"/>
    <p:sldLayoutId id="2147484057" r:id="rId17"/>
    <p:sldLayoutId id="2147484060" r:id="rId18"/>
    <p:sldLayoutId id="2147484058" r:id="rId19"/>
    <p:sldLayoutId id="2147484068" r:id="rId20"/>
    <p:sldLayoutId id="2147484069" r:id="rId21"/>
    <p:sldLayoutId id="2147484070" r:id="rId22"/>
    <p:sldLayoutId id="2147484066" r:id="rId23"/>
    <p:sldLayoutId id="2147484127" r:id="rId24"/>
    <p:sldLayoutId id="2147484130" r:id="rId25"/>
    <p:sldLayoutId id="2147484131" r:id="rId26"/>
    <p:sldLayoutId id="2147484133" r:id="rId27"/>
    <p:sldLayoutId id="2147484134" r:id="rId28"/>
    <p:sldLayoutId id="2147484138" r:id="rId29"/>
    <p:sldLayoutId id="2147484141" r:id="rId30"/>
    <p:sldLayoutId id="2147484142" r:id="rId31"/>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Arial" panose="020B0604020202020204" pitchFamily="34" charset="0"/>
          <a:ea typeface="Arial" panose="020B0604020202020204" pitchFamily="34" charset="0"/>
          <a:cs typeface="Arial" panose="020B0604020202020204" pitchFamily="34"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8" orient="horz" pos="2892" userDrawn="1">
          <p15:clr>
            <a:srgbClr val="F26B43"/>
          </p15:clr>
        </p15:guide>
        <p15:guide id="9" pos="336" userDrawn="1">
          <p15:clr>
            <a:srgbClr val="F26B43"/>
          </p15:clr>
        </p15:guide>
        <p15:guide id="10" pos="5448" userDrawn="1">
          <p15:clr>
            <a:srgbClr val="F26B43"/>
          </p15:clr>
        </p15:guide>
        <p15:guide id="11" orient="horz" pos="757" userDrawn="1">
          <p15:clr>
            <a:srgbClr val="F26B43"/>
          </p15:clr>
        </p15:guide>
        <p15:guide id="12" orient="horz" pos="335" userDrawn="1">
          <p15:clr>
            <a:srgbClr val="F26B43"/>
          </p15:clr>
        </p15:guide>
        <p15:guide id="13" pos="2876" userDrawn="1">
          <p15:clr>
            <a:srgbClr val="F26B43"/>
          </p15:clr>
        </p15:guide>
        <p15:guide id="14" orient="horz" pos="104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24.emf"/><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hyperlink" Target="https://www.cisco.com/c/m/ja_jp/partners/training/psuweek2018-nov.html" TargetMode="Externa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24.emf"/><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1.xml"/><Relationship Id="rId5" Type="http://schemas.openxmlformats.org/officeDocument/2006/relationships/image" Target="../media/image27.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1.xml"/><Relationship Id="rId6" Type="http://schemas.openxmlformats.org/officeDocument/2006/relationships/image" Target="../media/image29.png"/><Relationship Id="rId5" Type="http://schemas.openxmlformats.org/officeDocument/2006/relationships/image" Target="../media/image23.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1.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24.emf"/><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1.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1.xml"/><Relationship Id="rId7" Type="http://schemas.openxmlformats.org/officeDocument/2006/relationships/image" Target="../media/image35.tiff"/><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6.png"/><Relationship Id="rId7" Type="http://schemas.openxmlformats.org/officeDocument/2006/relationships/diagramColors" Target="../diagrams/colors2.xml"/><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8.xml"/><Relationship Id="rId5" Type="http://schemas.openxmlformats.org/officeDocument/2006/relationships/image" Target="../media/image24.emf"/><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image" Target="../media/image24.emf"/><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hyperlink" Target="https://www.cisco.com/c/en/us/products/security/stealthwatch/visibility-and-control.html" TargetMode="External"/><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image" Target="../media/image24.emf"/><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9.xml"/><Relationship Id="rId6" Type="http://schemas.openxmlformats.org/officeDocument/2006/relationships/image" Target="../media/image47.gif"/><Relationship Id="rId5" Type="http://schemas.openxmlformats.org/officeDocument/2006/relationships/image" Target="../media/image51.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7.xml"/><Relationship Id="rId6" Type="http://schemas.openxmlformats.org/officeDocument/2006/relationships/image" Target="../media/image8.png"/><Relationship Id="rId5" Type="http://schemas.openxmlformats.org/officeDocument/2006/relationships/image" Target="../media/image7.emf"/><Relationship Id="rId10" Type="http://schemas.openxmlformats.org/officeDocument/2006/relationships/image" Target="../media/image12.png"/><Relationship Id="rId4" Type="http://schemas.openxmlformats.org/officeDocument/2006/relationships/image" Target="../media/image6.emf"/><Relationship Id="rId9" Type="http://schemas.openxmlformats.org/officeDocument/2006/relationships/image" Target="../media/image1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7.xml"/><Relationship Id="rId5" Type="http://schemas.openxmlformats.org/officeDocument/2006/relationships/image" Target="../media/image59.png"/><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5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5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5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2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5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28.xml"/><Relationship Id="rId5" Type="http://schemas.openxmlformats.org/officeDocument/2006/relationships/hyperlink" Target="https://www.cisco.com/go/stealthwatch-cloud" TargetMode="Externa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28.xml"/><Relationship Id="rId5" Type="http://schemas.openxmlformats.org/officeDocument/2006/relationships/image" Target="../media/image69.emf"/><Relationship Id="rId4" Type="http://schemas.openxmlformats.org/officeDocument/2006/relationships/image" Target="../media/image24.emf"/></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28.xml"/><Relationship Id="rId5" Type="http://schemas.openxmlformats.org/officeDocument/2006/relationships/image" Target="../media/image69.emf"/><Relationship Id="rId4" Type="http://schemas.openxmlformats.org/officeDocument/2006/relationships/image" Target="../media/image24.emf"/></Relationships>
</file>

<file path=ppt/slides/_rels/slide68.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8.png"/><Relationship Id="rId5" Type="http://schemas.openxmlformats.org/officeDocument/2006/relationships/image" Target="../media/image7.emf"/><Relationship Id="rId10" Type="http://schemas.openxmlformats.org/officeDocument/2006/relationships/image" Target="../media/image12.png"/><Relationship Id="rId4" Type="http://schemas.openxmlformats.org/officeDocument/2006/relationships/image" Target="../media/image6.emf"/><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a:xfrm>
            <a:off x="425765" y="2697017"/>
            <a:ext cx="8340152" cy="644730"/>
          </a:xfrm>
        </p:spPr>
        <p:txBody>
          <a:bodyPr/>
          <a:lstStyle/>
          <a:p>
            <a:br>
              <a:rPr lang="en-US" altLang="ja-JP" dirty="0">
                <a:latin typeface="CiscoSansTT ExtraLight" charset="0"/>
                <a:ea typeface="ＭＳ Ｐゴシック" charset="-128"/>
                <a:cs typeface="Arial" panose="020B0604020202020204" pitchFamily="34" charset="0"/>
              </a:rPr>
            </a:br>
            <a:r>
              <a:rPr lang="en-US" altLang="ja-JP" dirty="0" err="1">
                <a:latin typeface="CiscoSansTT ExtraLight" charset="0"/>
                <a:ea typeface="ＭＳ Ｐゴシック" charset="-128"/>
                <a:cs typeface="Arial" panose="020B0604020202020204" pitchFamily="34" charset="0"/>
              </a:rPr>
              <a:t>Stealthwatch</a:t>
            </a:r>
            <a:r>
              <a:rPr lang="en-US" altLang="ja-JP" dirty="0">
                <a:latin typeface="CiscoSansTT ExtraLight" charset="0"/>
                <a:ea typeface="ＭＳ Ｐゴシック" charset="-128"/>
                <a:cs typeface="Arial" panose="020B0604020202020204" pitchFamily="34" charset="0"/>
              </a:rPr>
              <a:t> Enterprise &amp; Cloud </a:t>
            </a:r>
            <a:r>
              <a:rPr lang="ja-JP" altLang="en-US" dirty="0">
                <a:latin typeface="CiscoSansTT ExtraLight" charset="0"/>
                <a:ea typeface="ＭＳ Ｐゴシック" charset="-128"/>
                <a:cs typeface="Arial" panose="020B0604020202020204" pitchFamily="34" charset="0"/>
              </a:rPr>
              <a:t>アップデート</a:t>
            </a:r>
            <a:r>
              <a:rPr lang="en-US" altLang="ja-JP" dirty="0">
                <a:latin typeface="CiscoSansTT ExtraLight" charset="0"/>
                <a:ea typeface="ＭＳ Ｐゴシック" charset="-128"/>
                <a:cs typeface="Arial" panose="020B0604020202020204" pitchFamily="34" charset="0"/>
              </a:rPr>
              <a:t> </a:t>
            </a:r>
            <a:endParaRPr kumimoji="1" lang="ja-JP" altLang="en-US" dirty="0">
              <a:latin typeface="CiscoSansTT ExtraLight" charset="0"/>
              <a:ea typeface="ＭＳ Ｐゴシック" charset="-128"/>
              <a:cs typeface="Arial" panose="020B0604020202020204" pitchFamily="34" charset="0"/>
            </a:endParaRPr>
          </a:p>
        </p:txBody>
      </p:sp>
      <p:sp>
        <p:nvSpPr>
          <p:cNvPr id="7" name="サブタイトル 1"/>
          <p:cNvSpPr txBox="1">
            <a:spLocks/>
          </p:cNvSpPr>
          <p:nvPr/>
        </p:nvSpPr>
        <p:spPr>
          <a:xfrm>
            <a:off x="470894" y="3842166"/>
            <a:ext cx="8296421" cy="288131"/>
          </a:xfrm>
          <a:prstGeom prst="rect">
            <a:avLst/>
          </a:prstGeom>
        </p:spPr>
        <p:txBody>
          <a:bodyPr lIns="91420" tIns="45710" rIns="91420" bIns="45710" anchor="b" anchorCtr="0">
            <a:noAutofit/>
          </a:bodyPr>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kumimoji="1" lang="en-US" sz="1600" b="0" i="0" kern="1200">
                <a:solidFill>
                  <a:schemeClr val="bg1"/>
                </a:solidFill>
                <a:latin typeface="+mn-lt"/>
                <a:ea typeface="ＭＳ Ｐゴシック" charset="0"/>
                <a:cs typeface="CiscoSansTT ExtraLight"/>
              </a:defRPr>
            </a:lvl1pPr>
            <a:lvl2pPr marL="342856" indent="0" algn="ctr" defTabSz="684213" rtl="0" eaLnBrk="1" fontAlgn="base" hangingPunct="1">
              <a:lnSpc>
                <a:spcPct val="95000"/>
              </a:lnSpc>
              <a:spcBef>
                <a:spcPts val="600"/>
              </a:spcBef>
              <a:spcAft>
                <a:spcPct val="0"/>
              </a:spcAft>
              <a:buClr>
                <a:schemeClr val="tx2"/>
              </a:buClr>
              <a:buFont typeface="Arial" charset="0"/>
              <a:buNone/>
              <a:defRPr kumimoji="1" lang="en-US" sz="1400" kern="1200">
                <a:solidFill>
                  <a:schemeClr val="tx1">
                    <a:tint val="75000"/>
                  </a:schemeClr>
                </a:solidFill>
                <a:latin typeface="+mn-lt"/>
                <a:ea typeface="ＭＳ Ｐゴシック" charset="0"/>
                <a:cs typeface="CiscoSans"/>
              </a:defRPr>
            </a:lvl2pPr>
            <a:lvl3pPr marL="685720" indent="0" algn="ctr" defTabSz="684213" rtl="0" eaLnBrk="1" fontAlgn="base" hangingPunct="1">
              <a:lnSpc>
                <a:spcPct val="95000"/>
              </a:lnSpc>
              <a:spcBef>
                <a:spcPts val="625"/>
              </a:spcBef>
              <a:spcAft>
                <a:spcPct val="0"/>
              </a:spcAft>
              <a:buFont typeface="Arial" charset="0"/>
              <a:buNone/>
              <a:defRPr kumimoji="1" lang="en-US" sz="1200" kern="1200">
                <a:solidFill>
                  <a:schemeClr val="tx1">
                    <a:tint val="75000"/>
                  </a:schemeClr>
                </a:solidFill>
                <a:latin typeface="+mn-lt"/>
                <a:ea typeface="ＭＳ Ｐゴシック" charset="0"/>
                <a:cs typeface="CiscoSans"/>
              </a:defRPr>
            </a:lvl3pPr>
            <a:lvl4pPr marL="1028579"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4pPr>
            <a:lvl5pPr marL="1371441"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5pPr>
            <a:lvl6pPr marL="1714297" indent="0" algn="ctr" defTabSz="685777" rtl="0" eaLnBrk="1" latinLnBrk="0" hangingPunct="1">
              <a:spcBef>
                <a:spcPts val="600"/>
              </a:spcBef>
              <a:buFont typeface="Arial" pitchFamily="34" charset="0"/>
              <a:buNone/>
              <a:defRPr kumimoji="1" sz="900" kern="1200" baseline="0">
                <a:solidFill>
                  <a:schemeClr val="tx1">
                    <a:tint val="75000"/>
                  </a:schemeClr>
                </a:solidFill>
                <a:latin typeface="+mn-lt"/>
                <a:ea typeface="+mn-ea"/>
                <a:cs typeface="+mn-cs"/>
              </a:defRPr>
            </a:lvl6pPr>
            <a:lvl7pPr marL="2057161" indent="0" algn="ctr" defTabSz="685777" rtl="0" eaLnBrk="1" latinLnBrk="0" hangingPunct="1">
              <a:spcBef>
                <a:spcPts val="600"/>
              </a:spcBef>
              <a:buFont typeface="Arial" pitchFamily="34" charset="0"/>
              <a:buNone/>
              <a:defRPr kumimoji="1" sz="800" kern="1200" baseline="0">
                <a:solidFill>
                  <a:schemeClr val="tx1">
                    <a:tint val="75000"/>
                  </a:schemeClr>
                </a:solidFill>
                <a:latin typeface="+mn-lt"/>
                <a:ea typeface="+mn-ea"/>
                <a:cs typeface="+mn-cs"/>
              </a:defRPr>
            </a:lvl7pPr>
            <a:lvl8pPr marL="2400020"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8pPr>
            <a:lvl9pPr marL="2742882"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9pPr>
          </a:lstStyle>
          <a:p>
            <a:r>
              <a:rPr lang="ja-JP" altLang="en-US" dirty="0">
                <a:latin typeface="CiscoSansTT ExtraLight" charset="0"/>
                <a:ea typeface="ＭＳ Ｐゴシック" charset="-128"/>
              </a:rPr>
              <a:t>シスコシステムズ合同会社</a:t>
            </a:r>
            <a:endParaRPr lang="is-IS" altLang="ja-JP" dirty="0">
              <a:latin typeface="CiscoSansTT ExtraLight" charset="0"/>
              <a:ea typeface="ＭＳ Ｐゴシック" charset="-128"/>
            </a:endParaRPr>
          </a:p>
        </p:txBody>
      </p:sp>
      <p:sp>
        <p:nvSpPr>
          <p:cNvPr id="8" name="サブタイトル 1"/>
          <p:cNvSpPr txBox="1">
            <a:spLocks/>
          </p:cNvSpPr>
          <p:nvPr/>
        </p:nvSpPr>
        <p:spPr>
          <a:xfrm>
            <a:off x="472292" y="4332959"/>
            <a:ext cx="8296421" cy="288131"/>
          </a:xfrm>
          <a:prstGeom prst="rect">
            <a:avLst/>
          </a:prstGeom>
        </p:spPr>
        <p:txBody>
          <a:bodyPr lIns="91420" tIns="45710" rIns="91420" bIns="45710" anchor="b" anchorCtr="0">
            <a:noAutofit/>
          </a:bodyPr>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kumimoji="1" lang="en-US" sz="1600" b="0" i="0" kern="1200">
                <a:solidFill>
                  <a:schemeClr val="bg1"/>
                </a:solidFill>
                <a:latin typeface="+mn-lt"/>
                <a:ea typeface="ＭＳ Ｐゴシック" charset="0"/>
                <a:cs typeface="CiscoSansTT ExtraLight"/>
              </a:defRPr>
            </a:lvl1pPr>
            <a:lvl2pPr marL="342856" indent="0" algn="ctr" defTabSz="684213" rtl="0" eaLnBrk="1" fontAlgn="base" hangingPunct="1">
              <a:lnSpc>
                <a:spcPct val="95000"/>
              </a:lnSpc>
              <a:spcBef>
                <a:spcPts val="600"/>
              </a:spcBef>
              <a:spcAft>
                <a:spcPct val="0"/>
              </a:spcAft>
              <a:buClr>
                <a:schemeClr val="tx2"/>
              </a:buClr>
              <a:buFont typeface="Arial" charset="0"/>
              <a:buNone/>
              <a:defRPr kumimoji="1" lang="en-US" sz="1400" kern="1200">
                <a:solidFill>
                  <a:schemeClr val="tx1">
                    <a:tint val="75000"/>
                  </a:schemeClr>
                </a:solidFill>
                <a:latin typeface="+mn-lt"/>
                <a:ea typeface="ＭＳ Ｐゴシック" charset="0"/>
                <a:cs typeface="CiscoSans"/>
              </a:defRPr>
            </a:lvl2pPr>
            <a:lvl3pPr marL="685720" indent="0" algn="ctr" defTabSz="684213" rtl="0" eaLnBrk="1" fontAlgn="base" hangingPunct="1">
              <a:lnSpc>
                <a:spcPct val="95000"/>
              </a:lnSpc>
              <a:spcBef>
                <a:spcPts val="625"/>
              </a:spcBef>
              <a:spcAft>
                <a:spcPct val="0"/>
              </a:spcAft>
              <a:buFont typeface="Arial" charset="0"/>
              <a:buNone/>
              <a:defRPr kumimoji="1" lang="en-US" sz="1200" kern="1200">
                <a:solidFill>
                  <a:schemeClr val="tx1">
                    <a:tint val="75000"/>
                  </a:schemeClr>
                </a:solidFill>
                <a:latin typeface="+mn-lt"/>
                <a:ea typeface="ＭＳ Ｐゴシック" charset="0"/>
                <a:cs typeface="CiscoSans"/>
              </a:defRPr>
            </a:lvl3pPr>
            <a:lvl4pPr marL="1028579"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4pPr>
            <a:lvl5pPr marL="1371441"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5pPr>
            <a:lvl6pPr marL="1714297" indent="0" algn="ctr" defTabSz="685777" rtl="0" eaLnBrk="1" latinLnBrk="0" hangingPunct="1">
              <a:spcBef>
                <a:spcPts val="600"/>
              </a:spcBef>
              <a:buFont typeface="Arial" pitchFamily="34" charset="0"/>
              <a:buNone/>
              <a:defRPr kumimoji="1" sz="900" kern="1200" baseline="0">
                <a:solidFill>
                  <a:schemeClr val="tx1">
                    <a:tint val="75000"/>
                  </a:schemeClr>
                </a:solidFill>
                <a:latin typeface="+mn-lt"/>
                <a:ea typeface="+mn-ea"/>
                <a:cs typeface="+mn-cs"/>
              </a:defRPr>
            </a:lvl6pPr>
            <a:lvl7pPr marL="2057161" indent="0" algn="ctr" defTabSz="685777" rtl="0" eaLnBrk="1" latinLnBrk="0" hangingPunct="1">
              <a:spcBef>
                <a:spcPts val="600"/>
              </a:spcBef>
              <a:buFont typeface="Arial" pitchFamily="34" charset="0"/>
              <a:buNone/>
              <a:defRPr kumimoji="1" sz="800" kern="1200" baseline="0">
                <a:solidFill>
                  <a:schemeClr val="tx1">
                    <a:tint val="75000"/>
                  </a:schemeClr>
                </a:solidFill>
                <a:latin typeface="+mn-lt"/>
                <a:ea typeface="+mn-ea"/>
                <a:cs typeface="+mn-cs"/>
              </a:defRPr>
            </a:lvl7pPr>
            <a:lvl8pPr marL="2400020"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8pPr>
            <a:lvl9pPr marL="2742882"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9pPr>
          </a:lstStyle>
          <a:p>
            <a:r>
              <a:rPr lang="ja-JP" altLang="en-US" dirty="0">
                <a:latin typeface="CiscoSansTT ExtraLight" charset="0"/>
                <a:ea typeface="ＭＳ Ｐゴシック" charset="-128"/>
              </a:rPr>
              <a:t>二宮 瑞樹</a:t>
            </a:r>
            <a:endParaRPr lang="is-IS" altLang="ja-JP" dirty="0">
              <a:latin typeface="CiscoSansTT ExtraLight" charset="0"/>
              <a:ea typeface="ＭＳ Ｐゴシック" charset="-128"/>
            </a:endParaRPr>
          </a:p>
        </p:txBody>
      </p:sp>
      <p:sp>
        <p:nvSpPr>
          <p:cNvPr id="9" name="サブタイトル 1"/>
          <p:cNvSpPr txBox="1">
            <a:spLocks/>
          </p:cNvSpPr>
          <p:nvPr/>
        </p:nvSpPr>
        <p:spPr>
          <a:xfrm>
            <a:off x="469496" y="4096669"/>
            <a:ext cx="8296421" cy="288131"/>
          </a:xfrm>
          <a:prstGeom prst="rect">
            <a:avLst/>
          </a:prstGeom>
        </p:spPr>
        <p:txBody>
          <a:bodyPr lIns="91420" tIns="45710" rIns="91420" bIns="45710" anchor="b" anchorCtr="0">
            <a:noAutofit/>
          </a:bodyPr>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kumimoji="1" lang="en-US" sz="1600" b="0" i="0" kern="1200">
                <a:solidFill>
                  <a:schemeClr val="bg1"/>
                </a:solidFill>
                <a:latin typeface="+mn-lt"/>
                <a:ea typeface="ＭＳ Ｐゴシック" charset="0"/>
                <a:cs typeface="CiscoSansTT ExtraLight"/>
              </a:defRPr>
            </a:lvl1pPr>
            <a:lvl2pPr marL="342856" indent="0" algn="ctr" defTabSz="684213" rtl="0" eaLnBrk="1" fontAlgn="base" hangingPunct="1">
              <a:lnSpc>
                <a:spcPct val="95000"/>
              </a:lnSpc>
              <a:spcBef>
                <a:spcPts val="600"/>
              </a:spcBef>
              <a:spcAft>
                <a:spcPct val="0"/>
              </a:spcAft>
              <a:buClr>
                <a:schemeClr val="tx2"/>
              </a:buClr>
              <a:buFont typeface="Arial" charset="0"/>
              <a:buNone/>
              <a:defRPr kumimoji="1" lang="en-US" sz="1400" kern="1200">
                <a:solidFill>
                  <a:schemeClr val="tx1">
                    <a:tint val="75000"/>
                  </a:schemeClr>
                </a:solidFill>
                <a:latin typeface="+mn-lt"/>
                <a:ea typeface="ＭＳ Ｐゴシック" charset="0"/>
                <a:cs typeface="CiscoSans"/>
              </a:defRPr>
            </a:lvl2pPr>
            <a:lvl3pPr marL="685720" indent="0" algn="ctr" defTabSz="684213" rtl="0" eaLnBrk="1" fontAlgn="base" hangingPunct="1">
              <a:lnSpc>
                <a:spcPct val="95000"/>
              </a:lnSpc>
              <a:spcBef>
                <a:spcPts val="625"/>
              </a:spcBef>
              <a:spcAft>
                <a:spcPct val="0"/>
              </a:spcAft>
              <a:buFont typeface="Arial" charset="0"/>
              <a:buNone/>
              <a:defRPr kumimoji="1" lang="en-US" sz="1200" kern="1200">
                <a:solidFill>
                  <a:schemeClr val="tx1">
                    <a:tint val="75000"/>
                  </a:schemeClr>
                </a:solidFill>
                <a:latin typeface="+mn-lt"/>
                <a:ea typeface="ＭＳ Ｐゴシック" charset="0"/>
                <a:cs typeface="CiscoSans"/>
              </a:defRPr>
            </a:lvl3pPr>
            <a:lvl4pPr marL="1028579"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4pPr>
            <a:lvl5pPr marL="1371441"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5pPr>
            <a:lvl6pPr marL="1714297" indent="0" algn="ctr" defTabSz="685777" rtl="0" eaLnBrk="1" latinLnBrk="0" hangingPunct="1">
              <a:spcBef>
                <a:spcPts val="600"/>
              </a:spcBef>
              <a:buFont typeface="Arial" pitchFamily="34" charset="0"/>
              <a:buNone/>
              <a:defRPr kumimoji="1" sz="900" kern="1200" baseline="0">
                <a:solidFill>
                  <a:schemeClr val="tx1">
                    <a:tint val="75000"/>
                  </a:schemeClr>
                </a:solidFill>
                <a:latin typeface="+mn-lt"/>
                <a:ea typeface="+mn-ea"/>
                <a:cs typeface="+mn-cs"/>
              </a:defRPr>
            </a:lvl6pPr>
            <a:lvl7pPr marL="2057161" indent="0" algn="ctr" defTabSz="685777" rtl="0" eaLnBrk="1" latinLnBrk="0" hangingPunct="1">
              <a:spcBef>
                <a:spcPts val="600"/>
              </a:spcBef>
              <a:buFont typeface="Arial" pitchFamily="34" charset="0"/>
              <a:buNone/>
              <a:defRPr kumimoji="1" sz="800" kern="1200" baseline="0">
                <a:solidFill>
                  <a:schemeClr val="tx1">
                    <a:tint val="75000"/>
                  </a:schemeClr>
                </a:solidFill>
                <a:latin typeface="+mn-lt"/>
                <a:ea typeface="+mn-ea"/>
                <a:cs typeface="+mn-cs"/>
              </a:defRPr>
            </a:lvl7pPr>
            <a:lvl8pPr marL="2400020"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8pPr>
            <a:lvl9pPr marL="2742882"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9pPr>
          </a:lstStyle>
          <a:p>
            <a:r>
              <a:rPr lang="ja-JP" altLang="en-US" dirty="0">
                <a:latin typeface="CiscoSansTT ExtraLight" charset="0"/>
                <a:ea typeface="ＭＳ Ｐゴシック" charset="-128"/>
              </a:rPr>
              <a:t>セキュリティ事業</a:t>
            </a:r>
            <a:r>
              <a:rPr lang="en-US" altLang="ja-JP" dirty="0">
                <a:latin typeface="CiscoSansTT ExtraLight" charset="0"/>
                <a:ea typeface="ＭＳ Ｐゴシック" charset="-128"/>
              </a:rPr>
              <a:t> </a:t>
            </a:r>
            <a:r>
              <a:rPr lang="ja-JP" altLang="en-US" dirty="0">
                <a:latin typeface="CiscoSansTT ExtraLight" charset="0"/>
                <a:ea typeface="ＭＳ Ｐゴシック" charset="-128"/>
              </a:rPr>
              <a:t>コンサルティングシステムズエンジニア</a:t>
            </a:r>
            <a:endParaRPr lang="is-IS" altLang="ja-JP" dirty="0">
              <a:latin typeface="CiscoSansTT ExtraLight" charset="0"/>
              <a:ea typeface="ＭＳ Ｐゴシック" charset="-128"/>
            </a:endParaRPr>
          </a:p>
        </p:txBody>
      </p:sp>
      <p:sp>
        <p:nvSpPr>
          <p:cNvPr id="11" name="サブタイトル 1"/>
          <p:cNvSpPr txBox="1">
            <a:spLocks/>
          </p:cNvSpPr>
          <p:nvPr/>
        </p:nvSpPr>
        <p:spPr>
          <a:xfrm>
            <a:off x="469496" y="3572248"/>
            <a:ext cx="8296421" cy="288131"/>
          </a:xfrm>
          <a:prstGeom prst="rect">
            <a:avLst/>
          </a:prstGeom>
        </p:spPr>
        <p:txBody>
          <a:bodyPr lIns="91420" tIns="45710" rIns="91420" bIns="45710" anchor="b" anchorCtr="0">
            <a:noAutofit/>
          </a:bodyPr>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kumimoji="1" lang="en-US" sz="1600" b="0" i="0" kern="1200">
                <a:solidFill>
                  <a:schemeClr val="bg1"/>
                </a:solidFill>
                <a:latin typeface="+mn-lt"/>
                <a:ea typeface="ＭＳ Ｐゴシック" charset="0"/>
                <a:cs typeface="CiscoSansTT ExtraLight"/>
              </a:defRPr>
            </a:lvl1pPr>
            <a:lvl2pPr marL="342856" indent="0" algn="ctr" defTabSz="684213" rtl="0" eaLnBrk="1" fontAlgn="base" hangingPunct="1">
              <a:lnSpc>
                <a:spcPct val="95000"/>
              </a:lnSpc>
              <a:spcBef>
                <a:spcPts val="600"/>
              </a:spcBef>
              <a:spcAft>
                <a:spcPct val="0"/>
              </a:spcAft>
              <a:buClr>
                <a:schemeClr val="tx2"/>
              </a:buClr>
              <a:buFont typeface="Arial" charset="0"/>
              <a:buNone/>
              <a:defRPr kumimoji="1" lang="en-US" sz="1400" kern="1200">
                <a:solidFill>
                  <a:schemeClr val="tx1">
                    <a:tint val="75000"/>
                  </a:schemeClr>
                </a:solidFill>
                <a:latin typeface="+mn-lt"/>
                <a:ea typeface="ＭＳ Ｐゴシック" charset="0"/>
                <a:cs typeface="CiscoSans"/>
              </a:defRPr>
            </a:lvl2pPr>
            <a:lvl3pPr marL="685720" indent="0" algn="ctr" defTabSz="684213" rtl="0" eaLnBrk="1" fontAlgn="base" hangingPunct="1">
              <a:lnSpc>
                <a:spcPct val="95000"/>
              </a:lnSpc>
              <a:spcBef>
                <a:spcPts val="625"/>
              </a:spcBef>
              <a:spcAft>
                <a:spcPct val="0"/>
              </a:spcAft>
              <a:buFont typeface="Arial" charset="0"/>
              <a:buNone/>
              <a:defRPr kumimoji="1" lang="en-US" sz="1200" kern="1200">
                <a:solidFill>
                  <a:schemeClr val="tx1">
                    <a:tint val="75000"/>
                  </a:schemeClr>
                </a:solidFill>
                <a:latin typeface="+mn-lt"/>
                <a:ea typeface="ＭＳ Ｐゴシック" charset="0"/>
                <a:cs typeface="CiscoSans"/>
              </a:defRPr>
            </a:lvl3pPr>
            <a:lvl4pPr marL="1028579"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4pPr>
            <a:lvl5pPr marL="1371441"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5pPr>
            <a:lvl6pPr marL="1714297" indent="0" algn="ctr" defTabSz="685777" rtl="0" eaLnBrk="1" latinLnBrk="0" hangingPunct="1">
              <a:spcBef>
                <a:spcPts val="600"/>
              </a:spcBef>
              <a:buFont typeface="Arial" pitchFamily="34" charset="0"/>
              <a:buNone/>
              <a:defRPr kumimoji="1" sz="900" kern="1200" baseline="0">
                <a:solidFill>
                  <a:schemeClr val="tx1">
                    <a:tint val="75000"/>
                  </a:schemeClr>
                </a:solidFill>
                <a:latin typeface="+mn-lt"/>
                <a:ea typeface="+mn-ea"/>
                <a:cs typeface="+mn-cs"/>
              </a:defRPr>
            </a:lvl6pPr>
            <a:lvl7pPr marL="2057161" indent="0" algn="ctr" defTabSz="685777" rtl="0" eaLnBrk="1" latinLnBrk="0" hangingPunct="1">
              <a:spcBef>
                <a:spcPts val="600"/>
              </a:spcBef>
              <a:buFont typeface="Arial" pitchFamily="34" charset="0"/>
              <a:buNone/>
              <a:defRPr kumimoji="1" sz="800" kern="1200" baseline="0">
                <a:solidFill>
                  <a:schemeClr val="tx1">
                    <a:tint val="75000"/>
                  </a:schemeClr>
                </a:solidFill>
                <a:latin typeface="+mn-lt"/>
                <a:ea typeface="+mn-ea"/>
                <a:cs typeface="+mn-cs"/>
              </a:defRPr>
            </a:lvl7pPr>
            <a:lvl8pPr marL="2400020"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8pPr>
            <a:lvl9pPr marL="2742882"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9pPr>
          </a:lstStyle>
          <a:p>
            <a:r>
              <a:rPr lang="en-US" altLang="ja-JP" dirty="0">
                <a:latin typeface="CiscoSansTT ExtraLight" charset="0"/>
                <a:ea typeface="ＭＳ Ｐゴシック" charset="-128"/>
              </a:rPr>
              <a:t>2018</a:t>
            </a:r>
            <a:r>
              <a:rPr lang="ja-JP" altLang="en-US" dirty="0">
                <a:latin typeface="CiscoSansTT ExtraLight" charset="0"/>
                <a:ea typeface="ＭＳ Ｐゴシック" charset="-128"/>
              </a:rPr>
              <a:t>年</a:t>
            </a:r>
            <a:r>
              <a:rPr lang="en-US" altLang="ja-JP" dirty="0">
                <a:latin typeface="CiscoSansTT ExtraLight" charset="0"/>
                <a:ea typeface="ＭＳ Ｐゴシック" charset="-128"/>
              </a:rPr>
              <a:t>12</a:t>
            </a:r>
            <a:r>
              <a:rPr lang="ja-JP" altLang="en-US" dirty="0">
                <a:latin typeface="CiscoSansTT ExtraLight" charset="0"/>
                <a:ea typeface="ＭＳ Ｐゴシック" charset="-128"/>
              </a:rPr>
              <a:t>月</a:t>
            </a:r>
            <a:r>
              <a:rPr lang="en-US" altLang="ja-JP" dirty="0">
                <a:latin typeface="CiscoSansTT ExtraLight" charset="0"/>
                <a:ea typeface="ＭＳ Ｐゴシック" charset="-128"/>
              </a:rPr>
              <a:t>7</a:t>
            </a:r>
            <a:r>
              <a:rPr lang="ja-JP" altLang="en-US" dirty="0">
                <a:latin typeface="CiscoSansTT ExtraLight" charset="0"/>
                <a:ea typeface="ＭＳ Ｐゴシック" charset="-128"/>
              </a:rPr>
              <a:t>日</a:t>
            </a:r>
            <a:endParaRPr lang="is-IS" altLang="ja-JP" dirty="0">
              <a:latin typeface="CiscoSansTT ExtraLight" charset="0"/>
              <a:ea typeface="ＭＳ Ｐゴシック" charset="-128"/>
            </a:endParaRPr>
          </a:p>
        </p:txBody>
      </p:sp>
      <p:pic>
        <p:nvPicPr>
          <p:cNvPr id="10" name="Picture 352">
            <a:extLst>
              <a:ext uri="{FF2B5EF4-FFF2-40B4-BE49-F238E27FC236}">
                <a16:creationId xmlns:a16="http://schemas.microsoft.com/office/drawing/2014/main" id="{396C426E-8064-4310-A5F5-A93977D22A79}"/>
              </a:ext>
            </a:extLst>
          </p:cNvPr>
          <p:cNvPicPr>
            <a:picLocks noChangeAspect="1"/>
          </p:cNvPicPr>
          <p:nvPr/>
        </p:nvPicPr>
        <p:blipFill>
          <a:blip r:embed="rId3"/>
          <a:stretch>
            <a:fillRect/>
          </a:stretch>
        </p:blipFill>
        <p:spPr>
          <a:xfrm>
            <a:off x="5422403" y="-504754"/>
            <a:ext cx="3673960" cy="3376529"/>
          </a:xfrm>
          <a:prstGeom prst="rect">
            <a:avLst/>
          </a:prstGeom>
          <a:noFill/>
        </p:spPr>
      </p:pic>
    </p:spTree>
    <p:extLst>
      <p:ext uri="{BB962C8B-B14F-4D97-AF65-F5344CB8AC3E}">
        <p14:creationId xmlns:p14="http://schemas.microsoft.com/office/powerpoint/2010/main" val="1509722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BF5483-153C-F94E-8701-290D08AAC9EA}"/>
              </a:ext>
            </a:extLst>
          </p:cNvPr>
          <p:cNvSpPr>
            <a:spLocks noGrp="1"/>
          </p:cNvSpPr>
          <p:nvPr>
            <p:ph type="title"/>
          </p:nvPr>
        </p:nvSpPr>
        <p:spPr>
          <a:xfrm>
            <a:off x="277238" y="205514"/>
            <a:ext cx="8506016" cy="731837"/>
          </a:xfrm>
        </p:spPr>
        <p:txBody>
          <a:bodyPr/>
          <a:lstStyle/>
          <a:p>
            <a:r>
              <a:rPr lang="ja-JP" altLang="en-US" dirty="0"/>
              <a:t>セキュリティ分析</a:t>
            </a:r>
            <a:br>
              <a:rPr lang="en-US" dirty="0"/>
            </a:br>
            <a:r>
              <a:rPr lang="ja-JP" altLang="en-US" sz="1800" dirty="0"/>
              <a:t>マーケットの移行予測</a:t>
            </a:r>
            <a:endParaRPr lang="en-US" dirty="0"/>
          </a:p>
        </p:txBody>
      </p:sp>
      <p:sp>
        <p:nvSpPr>
          <p:cNvPr id="4" name="Oval 3">
            <a:extLst>
              <a:ext uri="{FF2B5EF4-FFF2-40B4-BE49-F238E27FC236}">
                <a16:creationId xmlns:a16="http://schemas.microsoft.com/office/drawing/2014/main" id="{353D248C-C8DB-5949-946C-9FB8CDF97B91}"/>
              </a:ext>
            </a:extLst>
          </p:cNvPr>
          <p:cNvSpPr/>
          <p:nvPr/>
        </p:nvSpPr>
        <p:spPr>
          <a:xfrm>
            <a:off x="887073" y="1036492"/>
            <a:ext cx="1058211" cy="996805"/>
          </a:xfrm>
          <a:prstGeom prst="ellipse">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CASB</a:t>
            </a:r>
            <a:endParaRPr lang="en-US" dirty="0"/>
          </a:p>
          <a:p>
            <a:pPr algn="ctr"/>
            <a:r>
              <a:rPr lang="en-US" sz="1200" dirty="0"/>
              <a:t>$0.3B</a:t>
            </a:r>
          </a:p>
          <a:p>
            <a:pPr algn="ctr"/>
            <a:endParaRPr lang="en-US" sz="1200" dirty="0"/>
          </a:p>
        </p:txBody>
      </p:sp>
      <p:sp>
        <p:nvSpPr>
          <p:cNvPr id="5" name="Oval 4">
            <a:extLst>
              <a:ext uri="{FF2B5EF4-FFF2-40B4-BE49-F238E27FC236}">
                <a16:creationId xmlns:a16="http://schemas.microsoft.com/office/drawing/2014/main" id="{3C66E4C0-D61B-E445-A583-3E421935F72B}"/>
              </a:ext>
            </a:extLst>
          </p:cNvPr>
          <p:cNvSpPr/>
          <p:nvPr/>
        </p:nvSpPr>
        <p:spPr>
          <a:xfrm>
            <a:off x="2493191" y="862282"/>
            <a:ext cx="1376306" cy="1338761"/>
          </a:xfrm>
          <a:prstGeom prst="ellipse">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EDR</a:t>
            </a:r>
            <a:endParaRPr lang="en-US" dirty="0"/>
          </a:p>
          <a:p>
            <a:pPr algn="ctr"/>
            <a:r>
              <a:rPr lang="en-US" sz="1200" dirty="0"/>
              <a:t>$0.5B</a:t>
            </a:r>
          </a:p>
        </p:txBody>
      </p:sp>
      <p:sp>
        <p:nvSpPr>
          <p:cNvPr id="6" name="Oval 5">
            <a:extLst>
              <a:ext uri="{FF2B5EF4-FFF2-40B4-BE49-F238E27FC236}">
                <a16:creationId xmlns:a16="http://schemas.microsoft.com/office/drawing/2014/main" id="{19F8F8E8-ED8A-F247-ACE2-634317B5B745}"/>
              </a:ext>
            </a:extLst>
          </p:cNvPr>
          <p:cNvSpPr/>
          <p:nvPr/>
        </p:nvSpPr>
        <p:spPr>
          <a:xfrm>
            <a:off x="2485815" y="2021061"/>
            <a:ext cx="1060735" cy="98671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NTA</a:t>
            </a:r>
          </a:p>
          <a:p>
            <a:pPr algn="ctr"/>
            <a:r>
              <a:rPr lang="en-US" sz="1600" dirty="0"/>
              <a:t>$0.2B</a:t>
            </a:r>
            <a:endParaRPr lang="en-US" dirty="0"/>
          </a:p>
        </p:txBody>
      </p:sp>
      <p:sp>
        <p:nvSpPr>
          <p:cNvPr id="7" name="Oval 6">
            <a:extLst>
              <a:ext uri="{FF2B5EF4-FFF2-40B4-BE49-F238E27FC236}">
                <a16:creationId xmlns:a16="http://schemas.microsoft.com/office/drawing/2014/main" id="{6FDA028D-36EA-4244-9773-B14A13424577}"/>
              </a:ext>
            </a:extLst>
          </p:cNvPr>
          <p:cNvSpPr/>
          <p:nvPr/>
        </p:nvSpPr>
        <p:spPr>
          <a:xfrm>
            <a:off x="770255" y="1645277"/>
            <a:ext cx="1021537" cy="958732"/>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UEBA</a:t>
            </a:r>
            <a:endParaRPr lang="en-US" dirty="0"/>
          </a:p>
          <a:p>
            <a:pPr algn="ctr"/>
            <a:r>
              <a:rPr lang="en-US" sz="1200" dirty="0"/>
              <a:t>$0.2B</a:t>
            </a:r>
          </a:p>
        </p:txBody>
      </p:sp>
      <p:sp>
        <p:nvSpPr>
          <p:cNvPr id="8" name="Oval 7">
            <a:extLst>
              <a:ext uri="{FF2B5EF4-FFF2-40B4-BE49-F238E27FC236}">
                <a16:creationId xmlns:a16="http://schemas.microsoft.com/office/drawing/2014/main" id="{C8CBFD98-E860-5049-A193-6B0DAC935D6D}"/>
              </a:ext>
            </a:extLst>
          </p:cNvPr>
          <p:cNvSpPr/>
          <p:nvPr/>
        </p:nvSpPr>
        <p:spPr>
          <a:xfrm>
            <a:off x="703872" y="2300184"/>
            <a:ext cx="2335794" cy="2331280"/>
          </a:xfrm>
          <a:prstGeom prst="ellipse">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Security Management</a:t>
            </a:r>
          </a:p>
          <a:p>
            <a:pPr algn="ctr"/>
            <a:r>
              <a:rPr lang="en-US" dirty="0"/>
              <a:t>$5.2B</a:t>
            </a:r>
          </a:p>
          <a:p>
            <a:pPr algn="ctr"/>
            <a:endParaRPr lang="en-US" sz="900" dirty="0"/>
          </a:p>
          <a:p>
            <a:pPr algn="ctr"/>
            <a:r>
              <a:rPr lang="en-US" sz="900" dirty="0"/>
              <a:t>SIEM ($2.6B)</a:t>
            </a:r>
          </a:p>
          <a:p>
            <a:pPr algn="ctr"/>
            <a:r>
              <a:rPr lang="en-US" sz="900" dirty="0"/>
              <a:t>Forensics ($0.6B)</a:t>
            </a:r>
          </a:p>
          <a:p>
            <a:pPr algn="ctr"/>
            <a:r>
              <a:rPr lang="en-US" sz="900" dirty="0"/>
              <a:t>Policy ($2B)</a:t>
            </a:r>
          </a:p>
        </p:txBody>
      </p:sp>
      <p:sp>
        <p:nvSpPr>
          <p:cNvPr id="9" name="Oval 8">
            <a:extLst>
              <a:ext uri="{FF2B5EF4-FFF2-40B4-BE49-F238E27FC236}">
                <a16:creationId xmlns:a16="http://schemas.microsoft.com/office/drawing/2014/main" id="{C08BE7E9-5991-D242-A68C-CD49AA661602}"/>
              </a:ext>
            </a:extLst>
          </p:cNvPr>
          <p:cNvSpPr/>
          <p:nvPr/>
        </p:nvSpPr>
        <p:spPr>
          <a:xfrm>
            <a:off x="1639819" y="1457735"/>
            <a:ext cx="1105860" cy="1067450"/>
          </a:xfrm>
          <a:prstGeom prst="ellipse">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SOAR</a:t>
            </a:r>
            <a:endParaRPr lang="en-US" dirty="0"/>
          </a:p>
          <a:p>
            <a:pPr algn="ctr"/>
            <a:r>
              <a:rPr lang="en-US" sz="700" dirty="0"/>
              <a:t>Security Orchestration, Automation and Response</a:t>
            </a:r>
            <a:endParaRPr lang="en-US" dirty="0"/>
          </a:p>
        </p:txBody>
      </p:sp>
      <p:sp>
        <p:nvSpPr>
          <p:cNvPr id="10" name="Oval 9">
            <a:extLst>
              <a:ext uri="{FF2B5EF4-FFF2-40B4-BE49-F238E27FC236}">
                <a16:creationId xmlns:a16="http://schemas.microsoft.com/office/drawing/2014/main" id="{4F922A18-1EDE-E84C-9212-62A1B6880A42}"/>
              </a:ext>
            </a:extLst>
          </p:cNvPr>
          <p:cNvSpPr/>
          <p:nvPr/>
        </p:nvSpPr>
        <p:spPr>
          <a:xfrm>
            <a:off x="5688733" y="2001620"/>
            <a:ext cx="3107458" cy="2838274"/>
          </a:xfrm>
          <a:prstGeom prst="ellipse">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dirty="0"/>
              <a:t>Security Mgmt. $6.4B</a:t>
            </a:r>
            <a:endParaRPr lang="en-US" sz="900" dirty="0"/>
          </a:p>
          <a:p>
            <a:pPr algn="ctr"/>
            <a:r>
              <a:rPr lang="en-US" sz="800" dirty="0"/>
              <a:t>SIEM ($3.2B)</a:t>
            </a:r>
          </a:p>
          <a:p>
            <a:pPr algn="ctr"/>
            <a:r>
              <a:rPr lang="en-US" sz="800" dirty="0"/>
              <a:t>Forensics and investigation ($0.8B)</a:t>
            </a:r>
          </a:p>
          <a:p>
            <a:pPr algn="ctr"/>
            <a:r>
              <a:rPr lang="en-US" sz="800" dirty="0"/>
              <a:t>Policy and compliance ($2.4B)</a:t>
            </a:r>
          </a:p>
        </p:txBody>
      </p:sp>
      <p:sp>
        <p:nvSpPr>
          <p:cNvPr id="11" name="Oval 10">
            <a:extLst>
              <a:ext uri="{FF2B5EF4-FFF2-40B4-BE49-F238E27FC236}">
                <a16:creationId xmlns:a16="http://schemas.microsoft.com/office/drawing/2014/main" id="{BD772D6C-CFA2-634B-BA63-7FB19F5A0D0E}"/>
              </a:ext>
            </a:extLst>
          </p:cNvPr>
          <p:cNvSpPr/>
          <p:nvPr/>
        </p:nvSpPr>
        <p:spPr>
          <a:xfrm>
            <a:off x="6738879" y="862282"/>
            <a:ext cx="2284232" cy="2266932"/>
          </a:xfrm>
          <a:prstGeom prst="ellipse">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Oval 11">
            <a:extLst>
              <a:ext uri="{FF2B5EF4-FFF2-40B4-BE49-F238E27FC236}">
                <a16:creationId xmlns:a16="http://schemas.microsoft.com/office/drawing/2014/main" id="{1EB91565-DBC7-CB4E-B99B-0230EAD6095E}"/>
              </a:ext>
            </a:extLst>
          </p:cNvPr>
          <p:cNvSpPr/>
          <p:nvPr/>
        </p:nvSpPr>
        <p:spPr>
          <a:xfrm>
            <a:off x="6013681" y="2124643"/>
            <a:ext cx="1380958" cy="1366733"/>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UEBA</a:t>
            </a:r>
          </a:p>
          <a:p>
            <a:pPr algn="ctr"/>
            <a:r>
              <a:rPr lang="en-US" sz="1200" dirty="0"/>
              <a:t>$0.4B</a:t>
            </a:r>
          </a:p>
        </p:txBody>
      </p:sp>
      <p:sp>
        <p:nvSpPr>
          <p:cNvPr id="13" name="Oval 12">
            <a:extLst>
              <a:ext uri="{FF2B5EF4-FFF2-40B4-BE49-F238E27FC236}">
                <a16:creationId xmlns:a16="http://schemas.microsoft.com/office/drawing/2014/main" id="{FBAC1056-E026-FD4B-B49B-34C099F3094B}"/>
              </a:ext>
            </a:extLst>
          </p:cNvPr>
          <p:cNvSpPr/>
          <p:nvPr/>
        </p:nvSpPr>
        <p:spPr>
          <a:xfrm>
            <a:off x="4689348" y="2199819"/>
            <a:ext cx="1775642" cy="175162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NTA</a:t>
            </a:r>
          </a:p>
          <a:p>
            <a:pPr algn="ctr"/>
            <a:r>
              <a:rPr lang="en-US" sz="1600" dirty="0"/>
              <a:t>$0.3</a:t>
            </a:r>
            <a:r>
              <a:rPr lang="ja-JP" altLang="en-US" sz="1600" dirty="0"/>
              <a:t>～</a:t>
            </a:r>
            <a:r>
              <a:rPr lang="en-US" altLang="ja-JP" sz="1600" dirty="0"/>
              <a:t>0.4B</a:t>
            </a:r>
            <a:endParaRPr lang="en-US" sz="1600" dirty="0"/>
          </a:p>
        </p:txBody>
      </p:sp>
      <p:sp>
        <p:nvSpPr>
          <p:cNvPr id="14" name="Oval 13">
            <a:extLst>
              <a:ext uri="{FF2B5EF4-FFF2-40B4-BE49-F238E27FC236}">
                <a16:creationId xmlns:a16="http://schemas.microsoft.com/office/drawing/2014/main" id="{51A38580-98F0-264B-BDBA-03A52690951D}"/>
              </a:ext>
            </a:extLst>
          </p:cNvPr>
          <p:cNvSpPr/>
          <p:nvPr/>
        </p:nvSpPr>
        <p:spPr>
          <a:xfrm>
            <a:off x="6954652" y="345448"/>
            <a:ext cx="1262523" cy="1196102"/>
          </a:xfrm>
          <a:prstGeom prst="ellipse">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a:p>
            <a:pPr algn="ctr"/>
            <a:r>
              <a:rPr lang="en-US" sz="700" dirty="0"/>
              <a:t>Security Orchestration, Automation and Response</a:t>
            </a:r>
            <a:endParaRPr lang="en-US" dirty="0"/>
          </a:p>
        </p:txBody>
      </p:sp>
      <p:sp>
        <p:nvSpPr>
          <p:cNvPr id="15" name="Oval 14">
            <a:extLst>
              <a:ext uri="{FF2B5EF4-FFF2-40B4-BE49-F238E27FC236}">
                <a16:creationId xmlns:a16="http://schemas.microsoft.com/office/drawing/2014/main" id="{6D594CAC-B79A-DF4D-B733-3A0A637FEE21}"/>
              </a:ext>
            </a:extLst>
          </p:cNvPr>
          <p:cNvSpPr/>
          <p:nvPr/>
        </p:nvSpPr>
        <p:spPr>
          <a:xfrm>
            <a:off x="4607677" y="399750"/>
            <a:ext cx="1466411" cy="1455780"/>
          </a:xfrm>
          <a:prstGeom prst="ellipse">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CASB</a:t>
            </a:r>
          </a:p>
          <a:p>
            <a:pPr algn="ctr"/>
            <a:r>
              <a:rPr lang="en-US" sz="1200" dirty="0"/>
              <a:t>$0.7B</a:t>
            </a:r>
          </a:p>
        </p:txBody>
      </p:sp>
      <p:sp>
        <p:nvSpPr>
          <p:cNvPr id="17" name="TextBox 16">
            <a:extLst>
              <a:ext uri="{FF2B5EF4-FFF2-40B4-BE49-F238E27FC236}">
                <a16:creationId xmlns:a16="http://schemas.microsoft.com/office/drawing/2014/main" id="{0D9D9680-EF45-FC49-BE67-47F56D1F24C8}"/>
              </a:ext>
            </a:extLst>
          </p:cNvPr>
          <p:cNvSpPr txBox="1"/>
          <p:nvPr/>
        </p:nvSpPr>
        <p:spPr>
          <a:xfrm>
            <a:off x="1395705" y="4527375"/>
            <a:ext cx="1293944" cy="646331"/>
          </a:xfrm>
          <a:prstGeom prst="rect">
            <a:avLst/>
          </a:prstGeom>
          <a:noFill/>
        </p:spPr>
        <p:txBody>
          <a:bodyPr wrap="none" rtlCol="0">
            <a:spAutoFit/>
          </a:bodyPr>
          <a:lstStyle/>
          <a:p>
            <a:r>
              <a:rPr lang="en-US" sz="3600" b="1" dirty="0">
                <a:latin typeface="+mn-lt"/>
              </a:rPr>
              <a:t>2018</a:t>
            </a:r>
          </a:p>
        </p:txBody>
      </p:sp>
      <p:sp>
        <p:nvSpPr>
          <p:cNvPr id="18" name="TextBox 17">
            <a:extLst>
              <a:ext uri="{FF2B5EF4-FFF2-40B4-BE49-F238E27FC236}">
                <a16:creationId xmlns:a16="http://schemas.microsoft.com/office/drawing/2014/main" id="{5CA86342-B8A6-2241-8CF4-E38318119901}"/>
              </a:ext>
            </a:extLst>
          </p:cNvPr>
          <p:cNvSpPr txBox="1"/>
          <p:nvPr/>
        </p:nvSpPr>
        <p:spPr>
          <a:xfrm>
            <a:off x="6389612" y="4527375"/>
            <a:ext cx="1293944" cy="646331"/>
          </a:xfrm>
          <a:prstGeom prst="rect">
            <a:avLst/>
          </a:prstGeom>
          <a:noFill/>
        </p:spPr>
        <p:txBody>
          <a:bodyPr wrap="none" rtlCol="0">
            <a:spAutoFit/>
          </a:bodyPr>
          <a:lstStyle/>
          <a:p>
            <a:r>
              <a:rPr lang="en-US" sz="3600" b="1" dirty="0">
                <a:latin typeface="+mn-lt"/>
              </a:rPr>
              <a:t>2020</a:t>
            </a:r>
          </a:p>
        </p:txBody>
      </p:sp>
      <p:sp>
        <p:nvSpPr>
          <p:cNvPr id="19" name="TextBox 18">
            <a:extLst>
              <a:ext uri="{FF2B5EF4-FFF2-40B4-BE49-F238E27FC236}">
                <a16:creationId xmlns:a16="http://schemas.microsoft.com/office/drawing/2014/main" id="{0F853DCC-4FD4-5A4E-8A82-ED4403D7D5B3}"/>
              </a:ext>
            </a:extLst>
          </p:cNvPr>
          <p:cNvSpPr txBox="1"/>
          <p:nvPr/>
        </p:nvSpPr>
        <p:spPr>
          <a:xfrm>
            <a:off x="5019201" y="1758576"/>
            <a:ext cx="2630848" cy="461665"/>
          </a:xfrm>
          <a:prstGeom prst="rect">
            <a:avLst/>
          </a:prstGeom>
          <a:noFill/>
        </p:spPr>
        <p:txBody>
          <a:bodyPr wrap="none" rtlCol="0">
            <a:spAutoFit/>
          </a:bodyPr>
          <a:lstStyle/>
          <a:p>
            <a:r>
              <a:rPr lang="en-US" sz="2400" dirty="0">
                <a:highlight>
                  <a:srgbClr val="FFFF00"/>
                </a:highlight>
                <a:latin typeface="+mn-lt"/>
              </a:rPr>
              <a:t>Security Analytics</a:t>
            </a:r>
          </a:p>
        </p:txBody>
      </p:sp>
      <p:sp>
        <p:nvSpPr>
          <p:cNvPr id="20" name="Oval 19">
            <a:extLst>
              <a:ext uri="{FF2B5EF4-FFF2-40B4-BE49-F238E27FC236}">
                <a16:creationId xmlns:a16="http://schemas.microsoft.com/office/drawing/2014/main" id="{1D24FC88-3919-2C48-A446-6EB7001C68BC}"/>
              </a:ext>
            </a:extLst>
          </p:cNvPr>
          <p:cNvSpPr/>
          <p:nvPr/>
        </p:nvSpPr>
        <p:spPr>
          <a:xfrm>
            <a:off x="4545935" y="1027237"/>
            <a:ext cx="3205562" cy="3307301"/>
          </a:xfrm>
          <a:prstGeom prst="ellipse">
            <a:avLst/>
          </a:prstGeom>
          <a:solidFill>
            <a:srgbClr val="6EBE4A">
              <a:alpha val="20000"/>
            </a:srgbClr>
          </a:solidFill>
          <a:ln>
            <a:solidFill>
              <a:srgbClr val="005073">
                <a:alpha val="50196"/>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Arrow 20">
            <a:extLst>
              <a:ext uri="{FF2B5EF4-FFF2-40B4-BE49-F238E27FC236}">
                <a16:creationId xmlns:a16="http://schemas.microsoft.com/office/drawing/2014/main" id="{670151BB-6FB0-2845-B9C0-39E3FCE2387A}"/>
              </a:ext>
            </a:extLst>
          </p:cNvPr>
          <p:cNvSpPr/>
          <p:nvPr/>
        </p:nvSpPr>
        <p:spPr>
          <a:xfrm>
            <a:off x="3876748" y="2274885"/>
            <a:ext cx="640659" cy="749298"/>
          </a:xfrm>
          <a:prstGeom prst="right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F62C3C35-9073-544F-ABCE-BD49945FC5B3}"/>
              </a:ext>
            </a:extLst>
          </p:cNvPr>
          <p:cNvSpPr txBox="1"/>
          <p:nvPr/>
        </p:nvSpPr>
        <p:spPr>
          <a:xfrm>
            <a:off x="4181813" y="4220674"/>
            <a:ext cx="2170786" cy="830997"/>
          </a:xfrm>
          <a:prstGeom prst="rect">
            <a:avLst/>
          </a:prstGeom>
          <a:noFill/>
        </p:spPr>
        <p:txBody>
          <a:bodyPr wrap="none" rtlCol="0">
            <a:spAutoFit/>
          </a:bodyPr>
          <a:lstStyle/>
          <a:p>
            <a:pPr algn="r"/>
            <a:r>
              <a:rPr lang="en-US" sz="1200" u="sng" dirty="0"/>
              <a:t>Shared Detection Use-Cases</a:t>
            </a:r>
          </a:p>
          <a:p>
            <a:pPr algn="r"/>
            <a:r>
              <a:rPr lang="en-US" sz="900" dirty="0"/>
              <a:t>Malicious Insider</a:t>
            </a:r>
          </a:p>
          <a:p>
            <a:pPr algn="r"/>
            <a:r>
              <a:rPr lang="en-US" sz="900" dirty="0"/>
              <a:t>Compromised Insider</a:t>
            </a:r>
          </a:p>
          <a:p>
            <a:pPr algn="r"/>
            <a:r>
              <a:rPr lang="en-US" sz="900" dirty="0"/>
              <a:t>Unknown Threats</a:t>
            </a:r>
          </a:p>
          <a:p>
            <a:pPr algn="r"/>
            <a:r>
              <a:rPr lang="en-US" sz="900" dirty="0"/>
              <a:t>Known Threats</a:t>
            </a:r>
          </a:p>
        </p:txBody>
      </p:sp>
      <p:cxnSp>
        <p:nvCxnSpPr>
          <p:cNvPr id="24" name="Straight Connector 23">
            <a:extLst>
              <a:ext uri="{FF2B5EF4-FFF2-40B4-BE49-F238E27FC236}">
                <a16:creationId xmlns:a16="http://schemas.microsoft.com/office/drawing/2014/main" id="{8FE19915-D8C5-6A48-93A4-718CA089F3A7}"/>
              </a:ext>
            </a:extLst>
          </p:cNvPr>
          <p:cNvCxnSpPr>
            <a:cxnSpLocks/>
          </p:cNvCxnSpPr>
          <p:nvPr/>
        </p:nvCxnSpPr>
        <p:spPr>
          <a:xfrm>
            <a:off x="6311505" y="2201043"/>
            <a:ext cx="0" cy="2801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BEC0F3F-6D46-FA41-81C5-B0186B23FCAE}"/>
              </a:ext>
            </a:extLst>
          </p:cNvPr>
          <p:cNvCxnSpPr>
            <a:cxnSpLocks/>
          </p:cNvCxnSpPr>
          <p:nvPr/>
        </p:nvCxnSpPr>
        <p:spPr>
          <a:xfrm>
            <a:off x="5108634" y="2201043"/>
            <a:ext cx="24057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2536224-0CC7-3B49-8D4C-70317206CCA9}"/>
              </a:ext>
            </a:extLst>
          </p:cNvPr>
          <p:cNvSpPr txBox="1"/>
          <p:nvPr/>
        </p:nvSpPr>
        <p:spPr>
          <a:xfrm>
            <a:off x="7183398" y="506636"/>
            <a:ext cx="805029" cy="369332"/>
          </a:xfrm>
          <a:prstGeom prst="rect">
            <a:avLst/>
          </a:prstGeom>
          <a:noFill/>
        </p:spPr>
        <p:txBody>
          <a:bodyPr wrap="none" rtlCol="0">
            <a:spAutoFit/>
          </a:bodyPr>
          <a:lstStyle/>
          <a:p>
            <a:r>
              <a:rPr lang="en-US" dirty="0">
                <a:solidFill>
                  <a:schemeClr val="tx2"/>
                </a:solidFill>
                <a:latin typeface="+mn-lt"/>
              </a:rPr>
              <a:t>SOAR</a:t>
            </a:r>
          </a:p>
        </p:txBody>
      </p:sp>
      <p:sp>
        <p:nvSpPr>
          <p:cNvPr id="31" name="TextBox 30">
            <a:extLst>
              <a:ext uri="{FF2B5EF4-FFF2-40B4-BE49-F238E27FC236}">
                <a16:creationId xmlns:a16="http://schemas.microsoft.com/office/drawing/2014/main" id="{047B5928-7A8E-BE44-A45A-B76E97E5C6DC}"/>
              </a:ext>
            </a:extLst>
          </p:cNvPr>
          <p:cNvSpPr txBox="1"/>
          <p:nvPr/>
        </p:nvSpPr>
        <p:spPr>
          <a:xfrm>
            <a:off x="7799952" y="1629662"/>
            <a:ext cx="617477" cy="553998"/>
          </a:xfrm>
          <a:prstGeom prst="rect">
            <a:avLst/>
          </a:prstGeom>
          <a:noFill/>
        </p:spPr>
        <p:txBody>
          <a:bodyPr wrap="none" rtlCol="0">
            <a:spAutoFit/>
          </a:bodyPr>
          <a:lstStyle/>
          <a:p>
            <a:pPr algn="ctr"/>
            <a:r>
              <a:rPr lang="en-US" dirty="0">
                <a:solidFill>
                  <a:schemeClr val="tx2"/>
                </a:solidFill>
                <a:latin typeface="+mn-lt"/>
              </a:rPr>
              <a:t>EDR</a:t>
            </a:r>
          </a:p>
          <a:p>
            <a:pPr algn="ctr"/>
            <a:r>
              <a:rPr lang="en-US" sz="1200" dirty="0">
                <a:solidFill>
                  <a:schemeClr val="tx2"/>
                </a:solidFill>
                <a:latin typeface="+mn-lt"/>
              </a:rPr>
              <a:t>$1.5B</a:t>
            </a:r>
          </a:p>
        </p:txBody>
      </p:sp>
      <p:sp>
        <p:nvSpPr>
          <p:cNvPr id="27" name="TextBox 26">
            <a:extLst>
              <a:ext uri="{FF2B5EF4-FFF2-40B4-BE49-F238E27FC236}">
                <a16:creationId xmlns:a16="http://schemas.microsoft.com/office/drawing/2014/main" id="{B0757F75-D8EA-D44B-B7D0-D1FFA3E8533F}"/>
              </a:ext>
            </a:extLst>
          </p:cNvPr>
          <p:cNvSpPr txBox="1"/>
          <p:nvPr/>
        </p:nvSpPr>
        <p:spPr>
          <a:xfrm>
            <a:off x="6004766" y="1506414"/>
            <a:ext cx="607859" cy="369332"/>
          </a:xfrm>
          <a:prstGeom prst="rect">
            <a:avLst/>
          </a:prstGeom>
          <a:noFill/>
        </p:spPr>
        <p:txBody>
          <a:bodyPr wrap="none" rtlCol="0">
            <a:spAutoFit/>
          </a:bodyPr>
          <a:lstStyle/>
          <a:p>
            <a:pPr algn="ctr"/>
            <a:r>
              <a:rPr lang="en-US" dirty="0">
                <a:solidFill>
                  <a:schemeClr val="bg1">
                    <a:lumMod val="50000"/>
                  </a:schemeClr>
                </a:solidFill>
                <a:highlight>
                  <a:srgbClr val="FFFF00"/>
                </a:highlight>
                <a:latin typeface="+mn-lt"/>
              </a:rPr>
              <a:t>$4B</a:t>
            </a:r>
          </a:p>
        </p:txBody>
      </p:sp>
    </p:spTree>
    <p:extLst>
      <p:ext uri="{BB962C8B-B14F-4D97-AF65-F5344CB8AC3E}">
        <p14:creationId xmlns:p14="http://schemas.microsoft.com/office/powerpoint/2010/main" val="1476587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BF5483-153C-F94E-8701-290D08AAC9EA}"/>
              </a:ext>
            </a:extLst>
          </p:cNvPr>
          <p:cNvSpPr>
            <a:spLocks noGrp="1"/>
          </p:cNvSpPr>
          <p:nvPr>
            <p:ph type="title"/>
          </p:nvPr>
        </p:nvSpPr>
        <p:spPr>
          <a:xfrm>
            <a:off x="277238" y="205514"/>
            <a:ext cx="8506016" cy="731837"/>
          </a:xfrm>
        </p:spPr>
        <p:txBody>
          <a:bodyPr/>
          <a:lstStyle/>
          <a:p>
            <a:r>
              <a:rPr lang="ja-JP" altLang="en-US" dirty="0"/>
              <a:t>セキュリティ分析</a:t>
            </a:r>
            <a:br>
              <a:rPr lang="en-US" dirty="0"/>
            </a:br>
            <a:r>
              <a:rPr lang="ja-JP" altLang="en-US" sz="1800" dirty="0"/>
              <a:t>マーケットの移行予測</a:t>
            </a:r>
            <a:endParaRPr lang="en-US" dirty="0"/>
          </a:p>
        </p:txBody>
      </p:sp>
      <p:sp>
        <p:nvSpPr>
          <p:cNvPr id="4" name="Oval 3">
            <a:extLst>
              <a:ext uri="{FF2B5EF4-FFF2-40B4-BE49-F238E27FC236}">
                <a16:creationId xmlns:a16="http://schemas.microsoft.com/office/drawing/2014/main" id="{353D248C-C8DB-5949-946C-9FB8CDF97B91}"/>
              </a:ext>
            </a:extLst>
          </p:cNvPr>
          <p:cNvSpPr/>
          <p:nvPr/>
        </p:nvSpPr>
        <p:spPr>
          <a:xfrm>
            <a:off x="887073" y="1036492"/>
            <a:ext cx="1058211" cy="996805"/>
          </a:xfrm>
          <a:prstGeom prst="ellipse">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CASB</a:t>
            </a:r>
            <a:endParaRPr lang="en-US" dirty="0"/>
          </a:p>
          <a:p>
            <a:pPr algn="ctr"/>
            <a:r>
              <a:rPr lang="en-US" sz="1200" dirty="0"/>
              <a:t>$0.3B</a:t>
            </a:r>
          </a:p>
          <a:p>
            <a:pPr algn="ctr"/>
            <a:endParaRPr lang="en-US" sz="1200" dirty="0"/>
          </a:p>
        </p:txBody>
      </p:sp>
      <p:sp>
        <p:nvSpPr>
          <p:cNvPr id="5" name="Oval 4">
            <a:extLst>
              <a:ext uri="{FF2B5EF4-FFF2-40B4-BE49-F238E27FC236}">
                <a16:creationId xmlns:a16="http://schemas.microsoft.com/office/drawing/2014/main" id="{3C66E4C0-D61B-E445-A583-3E421935F72B}"/>
              </a:ext>
            </a:extLst>
          </p:cNvPr>
          <p:cNvSpPr/>
          <p:nvPr/>
        </p:nvSpPr>
        <p:spPr>
          <a:xfrm>
            <a:off x="2493191" y="862282"/>
            <a:ext cx="1376306" cy="1338761"/>
          </a:xfrm>
          <a:prstGeom prst="ellipse">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EDR</a:t>
            </a:r>
            <a:endParaRPr lang="en-US" dirty="0"/>
          </a:p>
          <a:p>
            <a:pPr algn="ctr"/>
            <a:r>
              <a:rPr lang="en-US" sz="1200" dirty="0"/>
              <a:t>$0.5B</a:t>
            </a:r>
          </a:p>
        </p:txBody>
      </p:sp>
      <p:sp>
        <p:nvSpPr>
          <p:cNvPr id="6" name="Oval 5">
            <a:extLst>
              <a:ext uri="{FF2B5EF4-FFF2-40B4-BE49-F238E27FC236}">
                <a16:creationId xmlns:a16="http://schemas.microsoft.com/office/drawing/2014/main" id="{19F8F8E8-ED8A-F247-ACE2-634317B5B745}"/>
              </a:ext>
            </a:extLst>
          </p:cNvPr>
          <p:cNvSpPr/>
          <p:nvPr/>
        </p:nvSpPr>
        <p:spPr>
          <a:xfrm>
            <a:off x="2485815" y="2021061"/>
            <a:ext cx="1060735" cy="98671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NTA</a:t>
            </a:r>
          </a:p>
          <a:p>
            <a:pPr algn="ctr"/>
            <a:r>
              <a:rPr lang="en-US" sz="1600" dirty="0"/>
              <a:t>$0.2B</a:t>
            </a:r>
            <a:endParaRPr lang="en-US" dirty="0"/>
          </a:p>
        </p:txBody>
      </p:sp>
      <p:sp>
        <p:nvSpPr>
          <p:cNvPr id="7" name="Oval 6">
            <a:extLst>
              <a:ext uri="{FF2B5EF4-FFF2-40B4-BE49-F238E27FC236}">
                <a16:creationId xmlns:a16="http://schemas.microsoft.com/office/drawing/2014/main" id="{6FDA028D-36EA-4244-9773-B14A13424577}"/>
              </a:ext>
            </a:extLst>
          </p:cNvPr>
          <p:cNvSpPr/>
          <p:nvPr/>
        </p:nvSpPr>
        <p:spPr>
          <a:xfrm>
            <a:off x="770255" y="1645277"/>
            <a:ext cx="1021537" cy="958732"/>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UEBA</a:t>
            </a:r>
            <a:endParaRPr lang="en-US" dirty="0"/>
          </a:p>
          <a:p>
            <a:pPr algn="ctr"/>
            <a:r>
              <a:rPr lang="en-US" sz="1200" dirty="0"/>
              <a:t>$0.2B</a:t>
            </a:r>
          </a:p>
        </p:txBody>
      </p:sp>
      <p:sp>
        <p:nvSpPr>
          <p:cNvPr id="8" name="Oval 7">
            <a:extLst>
              <a:ext uri="{FF2B5EF4-FFF2-40B4-BE49-F238E27FC236}">
                <a16:creationId xmlns:a16="http://schemas.microsoft.com/office/drawing/2014/main" id="{C8CBFD98-E860-5049-A193-6B0DAC935D6D}"/>
              </a:ext>
            </a:extLst>
          </p:cNvPr>
          <p:cNvSpPr/>
          <p:nvPr/>
        </p:nvSpPr>
        <p:spPr>
          <a:xfrm>
            <a:off x="703872" y="2300184"/>
            <a:ext cx="2335794" cy="2331280"/>
          </a:xfrm>
          <a:prstGeom prst="ellipse">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Security Management</a:t>
            </a:r>
          </a:p>
          <a:p>
            <a:pPr algn="ctr"/>
            <a:r>
              <a:rPr lang="en-US" dirty="0"/>
              <a:t>$5.2B</a:t>
            </a:r>
          </a:p>
          <a:p>
            <a:pPr algn="ctr"/>
            <a:endParaRPr lang="en-US" sz="900" dirty="0"/>
          </a:p>
          <a:p>
            <a:pPr algn="ctr"/>
            <a:r>
              <a:rPr lang="en-US" sz="900" dirty="0"/>
              <a:t>SIEM ($2.6B)</a:t>
            </a:r>
          </a:p>
          <a:p>
            <a:pPr algn="ctr"/>
            <a:r>
              <a:rPr lang="en-US" sz="900" dirty="0"/>
              <a:t>Forensics ($0.6B)</a:t>
            </a:r>
          </a:p>
          <a:p>
            <a:pPr algn="ctr"/>
            <a:r>
              <a:rPr lang="en-US" sz="900" dirty="0"/>
              <a:t>Policy ($2B)</a:t>
            </a:r>
          </a:p>
        </p:txBody>
      </p:sp>
      <p:sp>
        <p:nvSpPr>
          <p:cNvPr id="9" name="Oval 8">
            <a:extLst>
              <a:ext uri="{FF2B5EF4-FFF2-40B4-BE49-F238E27FC236}">
                <a16:creationId xmlns:a16="http://schemas.microsoft.com/office/drawing/2014/main" id="{C08BE7E9-5991-D242-A68C-CD49AA661602}"/>
              </a:ext>
            </a:extLst>
          </p:cNvPr>
          <p:cNvSpPr/>
          <p:nvPr/>
        </p:nvSpPr>
        <p:spPr>
          <a:xfrm>
            <a:off x="1639819" y="1457735"/>
            <a:ext cx="1105860" cy="1067450"/>
          </a:xfrm>
          <a:prstGeom prst="ellipse">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SOAR</a:t>
            </a:r>
            <a:endParaRPr lang="en-US" dirty="0"/>
          </a:p>
          <a:p>
            <a:pPr algn="ctr"/>
            <a:r>
              <a:rPr lang="en-US" sz="700" dirty="0"/>
              <a:t>Security Orchestration, Automation and Response</a:t>
            </a:r>
            <a:endParaRPr lang="en-US" dirty="0"/>
          </a:p>
        </p:txBody>
      </p:sp>
      <p:sp>
        <p:nvSpPr>
          <p:cNvPr id="10" name="Oval 9">
            <a:extLst>
              <a:ext uri="{FF2B5EF4-FFF2-40B4-BE49-F238E27FC236}">
                <a16:creationId xmlns:a16="http://schemas.microsoft.com/office/drawing/2014/main" id="{4F922A18-1EDE-E84C-9212-62A1B6880A42}"/>
              </a:ext>
            </a:extLst>
          </p:cNvPr>
          <p:cNvSpPr/>
          <p:nvPr/>
        </p:nvSpPr>
        <p:spPr>
          <a:xfrm>
            <a:off x="5688733" y="2001620"/>
            <a:ext cx="3107458" cy="2838274"/>
          </a:xfrm>
          <a:prstGeom prst="ellipse">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dirty="0"/>
              <a:t>Security Mgmt. $6.4B</a:t>
            </a:r>
            <a:endParaRPr lang="en-US" sz="900" dirty="0"/>
          </a:p>
          <a:p>
            <a:pPr algn="ctr"/>
            <a:r>
              <a:rPr lang="en-US" sz="800" dirty="0"/>
              <a:t>SIEM ($3.2B)</a:t>
            </a:r>
          </a:p>
          <a:p>
            <a:pPr algn="ctr"/>
            <a:r>
              <a:rPr lang="en-US" sz="800" dirty="0"/>
              <a:t>Forensics and investigation ($0.8B)</a:t>
            </a:r>
          </a:p>
          <a:p>
            <a:pPr algn="ctr"/>
            <a:r>
              <a:rPr lang="en-US" sz="800" dirty="0"/>
              <a:t>Policy and compliance ($2.4B)</a:t>
            </a:r>
          </a:p>
        </p:txBody>
      </p:sp>
      <p:sp>
        <p:nvSpPr>
          <p:cNvPr id="11" name="Oval 10">
            <a:extLst>
              <a:ext uri="{FF2B5EF4-FFF2-40B4-BE49-F238E27FC236}">
                <a16:creationId xmlns:a16="http://schemas.microsoft.com/office/drawing/2014/main" id="{BD772D6C-CFA2-634B-BA63-7FB19F5A0D0E}"/>
              </a:ext>
            </a:extLst>
          </p:cNvPr>
          <p:cNvSpPr/>
          <p:nvPr/>
        </p:nvSpPr>
        <p:spPr>
          <a:xfrm>
            <a:off x="6738879" y="862282"/>
            <a:ext cx="2284232" cy="2266932"/>
          </a:xfrm>
          <a:prstGeom prst="ellipse">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Oval 11">
            <a:extLst>
              <a:ext uri="{FF2B5EF4-FFF2-40B4-BE49-F238E27FC236}">
                <a16:creationId xmlns:a16="http://schemas.microsoft.com/office/drawing/2014/main" id="{1EB91565-DBC7-CB4E-B99B-0230EAD6095E}"/>
              </a:ext>
            </a:extLst>
          </p:cNvPr>
          <p:cNvSpPr/>
          <p:nvPr/>
        </p:nvSpPr>
        <p:spPr>
          <a:xfrm>
            <a:off x="6013681" y="2124643"/>
            <a:ext cx="1380958" cy="1366733"/>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UEBA</a:t>
            </a:r>
          </a:p>
          <a:p>
            <a:pPr algn="ctr"/>
            <a:r>
              <a:rPr lang="en-US" sz="1200" dirty="0"/>
              <a:t>$0.4B</a:t>
            </a:r>
          </a:p>
        </p:txBody>
      </p:sp>
      <p:sp>
        <p:nvSpPr>
          <p:cNvPr id="13" name="Oval 12">
            <a:extLst>
              <a:ext uri="{FF2B5EF4-FFF2-40B4-BE49-F238E27FC236}">
                <a16:creationId xmlns:a16="http://schemas.microsoft.com/office/drawing/2014/main" id="{FBAC1056-E026-FD4B-B49B-34C099F3094B}"/>
              </a:ext>
            </a:extLst>
          </p:cNvPr>
          <p:cNvSpPr/>
          <p:nvPr/>
        </p:nvSpPr>
        <p:spPr>
          <a:xfrm>
            <a:off x="4689348" y="2199819"/>
            <a:ext cx="1775642" cy="175162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NTA</a:t>
            </a:r>
          </a:p>
          <a:p>
            <a:pPr algn="ctr"/>
            <a:r>
              <a:rPr lang="en-US" sz="1600" dirty="0"/>
              <a:t>$0.3</a:t>
            </a:r>
            <a:r>
              <a:rPr lang="ja-JP" altLang="en-US" sz="1600" dirty="0"/>
              <a:t>～</a:t>
            </a:r>
            <a:r>
              <a:rPr lang="en-US" altLang="ja-JP" sz="1600" dirty="0"/>
              <a:t>0.4B</a:t>
            </a:r>
            <a:endParaRPr lang="en-US" sz="1600" dirty="0"/>
          </a:p>
        </p:txBody>
      </p:sp>
      <p:sp>
        <p:nvSpPr>
          <p:cNvPr id="14" name="Oval 13">
            <a:extLst>
              <a:ext uri="{FF2B5EF4-FFF2-40B4-BE49-F238E27FC236}">
                <a16:creationId xmlns:a16="http://schemas.microsoft.com/office/drawing/2014/main" id="{51A38580-98F0-264B-BDBA-03A52690951D}"/>
              </a:ext>
            </a:extLst>
          </p:cNvPr>
          <p:cNvSpPr/>
          <p:nvPr/>
        </p:nvSpPr>
        <p:spPr>
          <a:xfrm>
            <a:off x="6954652" y="345448"/>
            <a:ext cx="1262523" cy="1196102"/>
          </a:xfrm>
          <a:prstGeom prst="ellipse">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a:p>
            <a:pPr algn="ctr"/>
            <a:r>
              <a:rPr lang="en-US" sz="700" dirty="0"/>
              <a:t>Security Orchestration, Automation and Response</a:t>
            </a:r>
            <a:endParaRPr lang="en-US" dirty="0"/>
          </a:p>
        </p:txBody>
      </p:sp>
      <p:sp>
        <p:nvSpPr>
          <p:cNvPr id="15" name="Oval 14">
            <a:extLst>
              <a:ext uri="{FF2B5EF4-FFF2-40B4-BE49-F238E27FC236}">
                <a16:creationId xmlns:a16="http://schemas.microsoft.com/office/drawing/2014/main" id="{6D594CAC-B79A-DF4D-B733-3A0A637FEE21}"/>
              </a:ext>
            </a:extLst>
          </p:cNvPr>
          <p:cNvSpPr/>
          <p:nvPr/>
        </p:nvSpPr>
        <p:spPr>
          <a:xfrm>
            <a:off x="4607677" y="399750"/>
            <a:ext cx="1466411" cy="1455780"/>
          </a:xfrm>
          <a:prstGeom prst="ellipse">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CASB</a:t>
            </a:r>
          </a:p>
          <a:p>
            <a:pPr algn="ctr"/>
            <a:r>
              <a:rPr lang="en-US" sz="1200" dirty="0"/>
              <a:t>$0.7B</a:t>
            </a:r>
          </a:p>
        </p:txBody>
      </p:sp>
      <p:sp>
        <p:nvSpPr>
          <p:cNvPr id="17" name="TextBox 16">
            <a:extLst>
              <a:ext uri="{FF2B5EF4-FFF2-40B4-BE49-F238E27FC236}">
                <a16:creationId xmlns:a16="http://schemas.microsoft.com/office/drawing/2014/main" id="{0D9D9680-EF45-FC49-BE67-47F56D1F24C8}"/>
              </a:ext>
            </a:extLst>
          </p:cNvPr>
          <p:cNvSpPr txBox="1"/>
          <p:nvPr/>
        </p:nvSpPr>
        <p:spPr>
          <a:xfrm>
            <a:off x="1395705" y="4527375"/>
            <a:ext cx="1293944" cy="646331"/>
          </a:xfrm>
          <a:prstGeom prst="rect">
            <a:avLst/>
          </a:prstGeom>
          <a:noFill/>
        </p:spPr>
        <p:txBody>
          <a:bodyPr wrap="none" rtlCol="0">
            <a:spAutoFit/>
          </a:bodyPr>
          <a:lstStyle/>
          <a:p>
            <a:r>
              <a:rPr lang="en-US" sz="3600" b="1" dirty="0">
                <a:latin typeface="+mn-lt"/>
              </a:rPr>
              <a:t>2018</a:t>
            </a:r>
          </a:p>
        </p:txBody>
      </p:sp>
      <p:sp>
        <p:nvSpPr>
          <p:cNvPr id="18" name="TextBox 17">
            <a:extLst>
              <a:ext uri="{FF2B5EF4-FFF2-40B4-BE49-F238E27FC236}">
                <a16:creationId xmlns:a16="http://schemas.microsoft.com/office/drawing/2014/main" id="{5CA86342-B8A6-2241-8CF4-E38318119901}"/>
              </a:ext>
            </a:extLst>
          </p:cNvPr>
          <p:cNvSpPr txBox="1"/>
          <p:nvPr/>
        </p:nvSpPr>
        <p:spPr>
          <a:xfrm>
            <a:off x="6389612" y="4527375"/>
            <a:ext cx="1293944" cy="646331"/>
          </a:xfrm>
          <a:prstGeom prst="rect">
            <a:avLst/>
          </a:prstGeom>
          <a:noFill/>
        </p:spPr>
        <p:txBody>
          <a:bodyPr wrap="none" rtlCol="0">
            <a:spAutoFit/>
          </a:bodyPr>
          <a:lstStyle/>
          <a:p>
            <a:r>
              <a:rPr lang="en-US" sz="3600" b="1" dirty="0">
                <a:latin typeface="+mn-lt"/>
              </a:rPr>
              <a:t>2020</a:t>
            </a:r>
          </a:p>
        </p:txBody>
      </p:sp>
      <p:sp>
        <p:nvSpPr>
          <p:cNvPr id="19" name="TextBox 18">
            <a:extLst>
              <a:ext uri="{FF2B5EF4-FFF2-40B4-BE49-F238E27FC236}">
                <a16:creationId xmlns:a16="http://schemas.microsoft.com/office/drawing/2014/main" id="{0F853DCC-4FD4-5A4E-8A82-ED4403D7D5B3}"/>
              </a:ext>
            </a:extLst>
          </p:cNvPr>
          <p:cNvSpPr txBox="1"/>
          <p:nvPr/>
        </p:nvSpPr>
        <p:spPr>
          <a:xfrm>
            <a:off x="5019201" y="1758576"/>
            <a:ext cx="2630848" cy="461665"/>
          </a:xfrm>
          <a:prstGeom prst="rect">
            <a:avLst/>
          </a:prstGeom>
          <a:noFill/>
        </p:spPr>
        <p:txBody>
          <a:bodyPr wrap="none" rtlCol="0">
            <a:spAutoFit/>
          </a:bodyPr>
          <a:lstStyle/>
          <a:p>
            <a:r>
              <a:rPr lang="en-US" sz="2400" dirty="0">
                <a:highlight>
                  <a:srgbClr val="FFFF00"/>
                </a:highlight>
                <a:latin typeface="+mn-lt"/>
              </a:rPr>
              <a:t>Security Analytics</a:t>
            </a:r>
          </a:p>
        </p:txBody>
      </p:sp>
      <p:sp>
        <p:nvSpPr>
          <p:cNvPr id="20" name="Oval 19">
            <a:extLst>
              <a:ext uri="{FF2B5EF4-FFF2-40B4-BE49-F238E27FC236}">
                <a16:creationId xmlns:a16="http://schemas.microsoft.com/office/drawing/2014/main" id="{1D24FC88-3919-2C48-A446-6EB7001C68BC}"/>
              </a:ext>
            </a:extLst>
          </p:cNvPr>
          <p:cNvSpPr/>
          <p:nvPr/>
        </p:nvSpPr>
        <p:spPr>
          <a:xfrm>
            <a:off x="4545935" y="1027237"/>
            <a:ext cx="3205562" cy="3307301"/>
          </a:xfrm>
          <a:prstGeom prst="ellipse">
            <a:avLst/>
          </a:prstGeom>
          <a:solidFill>
            <a:srgbClr val="6EBE4A">
              <a:alpha val="20000"/>
            </a:srgbClr>
          </a:solidFill>
          <a:ln>
            <a:solidFill>
              <a:srgbClr val="005073">
                <a:alpha val="50196"/>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Arrow 20">
            <a:extLst>
              <a:ext uri="{FF2B5EF4-FFF2-40B4-BE49-F238E27FC236}">
                <a16:creationId xmlns:a16="http://schemas.microsoft.com/office/drawing/2014/main" id="{670151BB-6FB0-2845-B9C0-39E3FCE2387A}"/>
              </a:ext>
            </a:extLst>
          </p:cNvPr>
          <p:cNvSpPr/>
          <p:nvPr/>
        </p:nvSpPr>
        <p:spPr>
          <a:xfrm>
            <a:off x="3876748" y="2274885"/>
            <a:ext cx="640659" cy="749298"/>
          </a:xfrm>
          <a:prstGeom prst="right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F62C3C35-9073-544F-ABCE-BD49945FC5B3}"/>
              </a:ext>
            </a:extLst>
          </p:cNvPr>
          <p:cNvSpPr txBox="1"/>
          <p:nvPr/>
        </p:nvSpPr>
        <p:spPr>
          <a:xfrm>
            <a:off x="4181813" y="4220674"/>
            <a:ext cx="2170786" cy="830997"/>
          </a:xfrm>
          <a:prstGeom prst="rect">
            <a:avLst/>
          </a:prstGeom>
          <a:noFill/>
        </p:spPr>
        <p:txBody>
          <a:bodyPr wrap="none" rtlCol="0">
            <a:spAutoFit/>
          </a:bodyPr>
          <a:lstStyle/>
          <a:p>
            <a:pPr algn="r"/>
            <a:r>
              <a:rPr lang="en-US" sz="1200" u="sng" dirty="0"/>
              <a:t>Shared Detection Use-Cases</a:t>
            </a:r>
          </a:p>
          <a:p>
            <a:pPr algn="r"/>
            <a:r>
              <a:rPr lang="en-US" sz="900" dirty="0"/>
              <a:t>Malicious Insider</a:t>
            </a:r>
          </a:p>
          <a:p>
            <a:pPr algn="r"/>
            <a:r>
              <a:rPr lang="en-US" sz="900" dirty="0"/>
              <a:t>Compromised Insider</a:t>
            </a:r>
          </a:p>
          <a:p>
            <a:pPr algn="r"/>
            <a:r>
              <a:rPr lang="en-US" sz="900" dirty="0"/>
              <a:t>Unknown Threats</a:t>
            </a:r>
          </a:p>
          <a:p>
            <a:pPr algn="r"/>
            <a:r>
              <a:rPr lang="en-US" sz="900" dirty="0"/>
              <a:t>Known Threats</a:t>
            </a:r>
          </a:p>
        </p:txBody>
      </p:sp>
      <p:cxnSp>
        <p:nvCxnSpPr>
          <p:cNvPr id="24" name="Straight Connector 23">
            <a:extLst>
              <a:ext uri="{FF2B5EF4-FFF2-40B4-BE49-F238E27FC236}">
                <a16:creationId xmlns:a16="http://schemas.microsoft.com/office/drawing/2014/main" id="{8FE19915-D8C5-6A48-93A4-718CA089F3A7}"/>
              </a:ext>
            </a:extLst>
          </p:cNvPr>
          <p:cNvCxnSpPr>
            <a:cxnSpLocks/>
          </p:cNvCxnSpPr>
          <p:nvPr/>
        </p:nvCxnSpPr>
        <p:spPr>
          <a:xfrm>
            <a:off x="6311505" y="2201043"/>
            <a:ext cx="0" cy="28014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BEC0F3F-6D46-FA41-81C5-B0186B23FCAE}"/>
              </a:ext>
            </a:extLst>
          </p:cNvPr>
          <p:cNvCxnSpPr>
            <a:cxnSpLocks/>
          </p:cNvCxnSpPr>
          <p:nvPr/>
        </p:nvCxnSpPr>
        <p:spPr>
          <a:xfrm>
            <a:off x="5108634" y="2201043"/>
            <a:ext cx="24057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2536224-0CC7-3B49-8D4C-70317206CCA9}"/>
              </a:ext>
            </a:extLst>
          </p:cNvPr>
          <p:cNvSpPr txBox="1"/>
          <p:nvPr/>
        </p:nvSpPr>
        <p:spPr>
          <a:xfrm>
            <a:off x="7183398" y="506636"/>
            <a:ext cx="805029" cy="369332"/>
          </a:xfrm>
          <a:prstGeom prst="rect">
            <a:avLst/>
          </a:prstGeom>
          <a:noFill/>
        </p:spPr>
        <p:txBody>
          <a:bodyPr wrap="none" rtlCol="0">
            <a:spAutoFit/>
          </a:bodyPr>
          <a:lstStyle/>
          <a:p>
            <a:r>
              <a:rPr lang="en-US" dirty="0">
                <a:solidFill>
                  <a:schemeClr val="tx2"/>
                </a:solidFill>
                <a:latin typeface="+mn-lt"/>
              </a:rPr>
              <a:t>SOAR</a:t>
            </a:r>
          </a:p>
        </p:txBody>
      </p:sp>
      <p:sp>
        <p:nvSpPr>
          <p:cNvPr id="31" name="TextBox 30">
            <a:extLst>
              <a:ext uri="{FF2B5EF4-FFF2-40B4-BE49-F238E27FC236}">
                <a16:creationId xmlns:a16="http://schemas.microsoft.com/office/drawing/2014/main" id="{047B5928-7A8E-BE44-A45A-B76E97E5C6DC}"/>
              </a:ext>
            </a:extLst>
          </p:cNvPr>
          <p:cNvSpPr txBox="1"/>
          <p:nvPr/>
        </p:nvSpPr>
        <p:spPr>
          <a:xfrm>
            <a:off x="7799952" y="1629662"/>
            <a:ext cx="617477" cy="553998"/>
          </a:xfrm>
          <a:prstGeom prst="rect">
            <a:avLst/>
          </a:prstGeom>
          <a:noFill/>
        </p:spPr>
        <p:txBody>
          <a:bodyPr wrap="none" rtlCol="0">
            <a:spAutoFit/>
          </a:bodyPr>
          <a:lstStyle/>
          <a:p>
            <a:pPr algn="ctr"/>
            <a:r>
              <a:rPr lang="en-US" dirty="0">
                <a:solidFill>
                  <a:schemeClr val="tx2"/>
                </a:solidFill>
                <a:latin typeface="+mn-lt"/>
              </a:rPr>
              <a:t>EDR</a:t>
            </a:r>
          </a:p>
          <a:p>
            <a:pPr algn="ctr"/>
            <a:r>
              <a:rPr lang="en-US" sz="1200" dirty="0">
                <a:solidFill>
                  <a:schemeClr val="tx2"/>
                </a:solidFill>
                <a:latin typeface="+mn-lt"/>
              </a:rPr>
              <a:t>$1.5B</a:t>
            </a:r>
          </a:p>
        </p:txBody>
      </p:sp>
      <p:sp>
        <p:nvSpPr>
          <p:cNvPr id="27" name="TextBox 26">
            <a:extLst>
              <a:ext uri="{FF2B5EF4-FFF2-40B4-BE49-F238E27FC236}">
                <a16:creationId xmlns:a16="http://schemas.microsoft.com/office/drawing/2014/main" id="{B0757F75-D8EA-D44B-B7D0-D1FFA3E8533F}"/>
              </a:ext>
            </a:extLst>
          </p:cNvPr>
          <p:cNvSpPr txBox="1"/>
          <p:nvPr/>
        </p:nvSpPr>
        <p:spPr>
          <a:xfrm>
            <a:off x="6004766" y="1506414"/>
            <a:ext cx="607859" cy="369332"/>
          </a:xfrm>
          <a:prstGeom prst="rect">
            <a:avLst/>
          </a:prstGeom>
          <a:noFill/>
        </p:spPr>
        <p:txBody>
          <a:bodyPr wrap="none" rtlCol="0">
            <a:spAutoFit/>
          </a:bodyPr>
          <a:lstStyle/>
          <a:p>
            <a:pPr algn="ctr"/>
            <a:r>
              <a:rPr lang="en-US" dirty="0">
                <a:solidFill>
                  <a:schemeClr val="bg1">
                    <a:lumMod val="50000"/>
                  </a:schemeClr>
                </a:solidFill>
                <a:highlight>
                  <a:srgbClr val="FFFF00"/>
                </a:highlight>
                <a:latin typeface="+mn-lt"/>
              </a:rPr>
              <a:t>$4B</a:t>
            </a:r>
          </a:p>
        </p:txBody>
      </p:sp>
      <p:sp>
        <p:nvSpPr>
          <p:cNvPr id="2" name="四角形: 角を丸くする 1">
            <a:extLst>
              <a:ext uri="{FF2B5EF4-FFF2-40B4-BE49-F238E27FC236}">
                <a16:creationId xmlns:a16="http://schemas.microsoft.com/office/drawing/2014/main" id="{7027D9FE-46A1-4638-9270-DF5D3FFFE1DC}"/>
              </a:ext>
            </a:extLst>
          </p:cNvPr>
          <p:cNvSpPr/>
          <p:nvPr/>
        </p:nvSpPr>
        <p:spPr>
          <a:xfrm>
            <a:off x="4517407" y="2288458"/>
            <a:ext cx="2986774" cy="1572096"/>
          </a:xfrm>
          <a:prstGeom prst="roundRect">
            <a:avLst/>
          </a:prstGeom>
          <a:noFill/>
          <a:ln w="79375">
            <a:solidFill>
              <a:srgbClr val="FF000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四角形: 角を丸くする 27">
            <a:extLst>
              <a:ext uri="{FF2B5EF4-FFF2-40B4-BE49-F238E27FC236}">
                <a16:creationId xmlns:a16="http://schemas.microsoft.com/office/drawing/2014/main" id="{3B7FE917-E5FF-4045-82C8-60F08224E28D}"/>
              </a:ext>
            </a:extLst>
          </p:cNvPr>
          <p:cNvSpPr/>
          <p:nvPr/>
        </p:nvSpPr>
        <p:spPr>
          <a:xfrm>
            <a:off x="699322" y="1645277"/>
            <a:ext cx="1021537" cy="958732"/>
          </a:xfrm>
          <a:prstGeom prst="roundRect">
            <a:avLst/>
          </a:prstGeom>
          <a:noFill/>
          <a:ln w="79375">
            <a:solidFill>
              <a:srgbClr val="FF000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四角形: 角を丸くする 28">
            <a:extLst>
              <a:ext uri="{FF2B5EF4-FFF2-40B4-BE49-F238E27FC236}">
                <a16:creationId xmlns:a16="http://schemas.microsoft.com/office/drawing/2014/main" id="{FFD1B2F0-4A0B-46C4-B14C-76D45F3C80A6}"/>
              </a:ext>
            </a:extLst>
          </p:cNvPr>
          <p:cNvSpPr/>
          <p:nvPr/>
        </p:nvSpPr>
        <p:spPr>
          <a:xfrm>
            <a:off x="2543825" y="2076814"/>
            <a:ext cx="1021537" cy="958732"/>
          </a:xfrm>
          <a:prstGeom prst="roundRect">
            <a:avLst/>
          </a:prstGeom>
          <a:noFill/>
          <a:ln w="79375">
            <a:solidFill>
              <a:srgbClr val="FF000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451476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BF5483-153C-F94E-8701-290D08AAC9EA}"/>
              </a:ext>
            </a:extLst>
          </p:cNvPr>
          <p:cNvSpPr>
            <a:spLocks noGrp="1"/>
          </p:cNvSpPr>
          <p:nvPr>
            <p:ph type="title"/>
          </p:nvPr>
        </p:nvSpPr>
        <p:spPr>
          <a:xfrm>
            <a:off x="277238" y="205514"/>
            <a:ext cx="8506016" cy="731837"/>
          </a:xfrm>
        </p:spPr>
        <p:txBody>
          <a:bodyPr/>
          <a:lstStyle/>
          <a:p>
            <a:r>
              <a:rPr lang="ja-JP" altLang="en-US" dirty="0"/>
              <a:t>過去のソフトウェアアップデートでの機能拡張</a:t>
            </a:r>
            <a:endParaRPr lang="en-US" dirty="0"/>
          </a:p>
        </p:txBody>
      </p:sp>
      <p:pic>
        <p:nvPicPr>
          <p:cNvPr id="2" name="図 1">
            <a:extLst>
              <a:ext uri="{FF2B5EF4-FFF2-40B4-BE49-F238E27FC236}">
                <a16:creationId xmlns:a16="http://schemas.microsoft.com/office/drawing/2014/main" id="{37C5ACCF-9068-40DA-9854-CE33EC2FAFFD}"/>
              </a:ext>
            </a:extLst>
          </p:cNvPr>
          <p:cNvPicPr>
            <a:picLocks noChangeAspect="1"/>
          </p:cNvPicPr>
          <p:nvPr/>
        </p:nvPicPr>
        <p:blipFill>
          <a:blip r:embed="rId3"/>
          <a:stretch>
            <a:fillRect/>
          </a:stretch>
        </p:blipFill>
        <p:spPr>
          <a:xfrm>
            <a:off x="132798" y="1597036"/>
            <a:ext cx="8878403" cy="2398189"/>
          </a:xfrm>
          <a:prstGeom prst="rect">
            <a:avLst/>
          </a:prstGeom>
        </p:spPr>
      </p:pic>
      <p:sp>
        <p:nvSpPr>
          <p:cNvPr id="4" name="正方形/長方形 3">
            <a:extLst>
              <a:ext uri="{FF2B5EF4-FFF2-40B4-BE49-F238E27FC236}">
                <a16:creationId xmlns:a16="http://schemas.microsoft.com/office/drawing/2014/main" id="{BA797801-A963-4E71-8DFB-5A401289DF2F}"/>
              </a:ext>
            </a:extLst>
          </p:cNvPr>
          <p:cNvSpPr/>
          <p:nvPr/>
        </p:nvSpPr>
        <p:spPr>
          <a:xfrm>
            <a:off x="277238" y="862404"/>
            <a:ext cx="5054653" cy="369332"/>
          </a:xfrm>
          <a:prstGeom prst="rect">
            <a:avLst/>
          </a:prstGeom>
        </p:spPr>
        <p:txBody>
          <a:bodyPr wrap="none">
            <a:spAutoFit/>
          </a:bodyPr>
          <a:lstStyle/>
          <a:p>
            <a:pPr marL="0" indent="0">
              <a:buFontTx/>
              <a:buNone/>
            </a:pPr>
            <a:r>
              <a:rPr lang="en-US" altLang="ja-JP" dirty="0"/>
              <a:t>Version 6.7   </a:t>
            </a:r>
            <a:r>
              <a:rPr lang="ja-JP" altLang="en-US" dirty="0"/>
              <a:t>プロキシ連携による</a:t>
            </a:r>
            <a:r>
              <a:rPr lang="en-US" altLang="ja-JP" dirty="0"/>
              <a:t>URL</a:t>
            </a:r>
            <a:r>
              <a:rPr lang="ja-JP" altLang="en-US" dirty="0"/>
              <a:t>情報の取得</a:t>
            </a:r>
            <a:endParaRPr lang="en-US" altLang="ja-JP" dirty="0"/>
          </a:p>
        </p:txBody>
      </p:sp>
    </p:spTree>
    <p:extLst>
      <p:ext uri="{BB962C8B-B14F-4D97-AF65-F5344CB8AC3E}">
        <p14:creationId xmlns:p14="http://schemas.microsoft.com/office/powerpoint/2010/main" val="802025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BF5483-153C-F94E-8701-290D08AAC9EA}"/>
              </a:ext>
            </a:extLst>
          </p:cNvPr>
          <p:cNvSpPr>
            <a:spLocks noGrp="1"/>
          </p:cNvSpPr>
          <p:nvPr>
            <p:ph type="title"/>
          </p:nvPr>
        </p:nvSpPr>
        <p:spPr>
          <a:xfrm>
            <a:off x="277238" y="205514"/>
            <a:ext cx="8506016" cy="731837"/>
          </a:xfrm>
        </p:spPr>
        <p:txBody>
          <a:bodyPr/>
          <a:lstStyle/>
          <a:p>
            <a:r>
              <a:rPr lang="ja-JP" altLang="en-US" dirty="0"/>
              <a:t>過去のソフトウェアアップデートでの機能拡張</a:t>
            </a:r>
            <a:endParaRPr lang="en-US" dirty="0"/>
          </a:p>
        </p:txBody>
      </p:sp>
      <p:sp>
        <p:nvSpPr>
          <p:cNvPr id="4" name="正方形/長方形 3">
            <a:extLst>
              <a:ext uri="{FF2B5EF4-FFF2-40B4-BE49-F238E27FC236}">
                <a16:creationId xmlns:a16="http://schemas.microsoft.com/office/drawing/2014/main" id="{A74ADE6A-2B63-4DE0-933E-ED83E982CA0A}"/>
              </a:ext>
            </a:extLst>
          </p:cNvPr>
          <p:cNvSpPr/>
          <p:nvPr/>
        </p:nvSpPr>
        <p:spPr>
          <a:xfrm>
            <a:off x="277238" y="862404"/>
            <a:ext cx="4960140" cy="369332"/>
          </a:xfrm>
          <a:prstGeom prst="rect">
            <a:avLst/>
          </a:prstGeom>
        </p:spPr>
        <p:txBody>
          <a:bodyPr wrap="none">
            <a:spAutoFit/>
          </a:bodyPr>
          <a:lstStyle/>
          <a:p>
            <a:pPr marL="0" indent="0">
              <a:buFontTx/>
              <a:buNone/>
            </a:pPr>
            <a:r>
              <a:rPr lang="en-US" altLang="ja-JP" dirty="0"/>
              <a:t>Version 6.8</a:t>
            </a:r>
            <a:r>
              <a:rPr lang="ja-JP" altLang="en-US" dirty="0"/>
              <a:t>   </a:t>
            </a:r>
            <a:r>
              <a:rPr lang="en-US" altLang="ja-JP" dirty="0"/>
              <a:t>AnyConnect</a:t>
            </a:r>
            <a:r>
              <a:rPr lang="ja-JP" altLang="en-US" dirty="0"/>
              <a:t>連携でのプロセス情報</a:t>
            </a:r>
            <a:endParaRPr lang="en-US" altLang="ja-JP" dirty="0"/>
          </a:p>
        </p:txBody>
      </p:sp>
      <p:pic>
        <p:nvPicPr>
          <p:cNvPr id="2" name="図 1">
            <a:extLst>
              <a:ext uri="{FF2B5EF4-FFF2-40B4-BE49-F238E27FC236}">
                <a16:creationId xmlns:a16="http://schemas.microsoft.com/office/drawing/2014/main" id="{A5ED6C92-3935-4D89-8AEA-211CFB3EE5BD}"/>
              </a:ext>
            </a:extLst>
          </p:cNvPr>
          <p:cNvPicPr>
            <a:picLocks noChangeAspect="1"/>
          </p:cNvPicPr>
          <p:nvPr/>
        </p:nvPicPr>
        <p:blipFill>
          <a:blip r:embed="rId3"/>
          <a:stretch>
            <a:fillRect/>
          </a:stretch>
        </p:blipFill>
        <p:spPr>
          <a:xfrm>
            <a:off x="1193799" y="1413004"/>
            <a:ext cx="6400187" cy="3250816"/>
          </a:xfrm>
          <a:prstGeom prst="rect">
            <a:avLst/>
          </a:prstGeom>
        </p:spPr>
      </p:pic>
      <p:pic>
        <p:nvPicPr>
          <p:cNvPr id="5" name="図 4">
            <a:extLst>
              <a:ext uri="{FF2B5EF4-FFF2-40B4-BE49-F238E27FC236}">
                <a16:creationId xmlns:a16="http://schemas.microsoft.com/office/drawing/2014/main" id="{0CFE7260-D815-44ED-AA59-16DE49907911}"/>
              </a:ext>
            </a:extLst>
          </p:cNvPr>
          <p:cNvPicPr>
            <a:picLocks noChangeAspect="1"/>
          </p:cNvPicPr>
          <p:nvPr/>
        </p:nvPicPr>
        <p:blipFill>
          <a:blip r:embed="rId4"/>
          <a:stretch>
            <a:fillRect/>
          </a:stretch>
        </p:blipFill>
        <p:spPr>
          <a:xfrm>
            <a:off x="1042864" y="4311747"/>
            <a:ext cx="1238250" cy="467248"/>
          </a:xfrm>
          <a:prstGeom prst="rect">
            <a:avLst/>
          </a:prstGeom>
        </p:spPr>
      </p:pic>
    </p:spTree>
    <p:extLst>
      <p:ext uri="{BB962C8B-B14F-4D97-AF65-F5344CB8AC3E}">
        <p14:creationId xmlns:p14="http://schemas.microsoft.com/office/powerpoint/2010/main" val="1470394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BF5483-153C-F94E-8701-290D08AAC9EA}"/>
              </a:ext>
            </a:extLst>
          </p:cNvPr>
          <p:cNvSpPr>
            <a:spLocks noGrp="1"/>
          </p:cNvSpPr>
          <p:nvPr>
            <p:ph type="title"/>
          </p:nvPr>
        </p:nvSpPr>
        <p:spPr>
          <a:xfrm>
            <a:off x="277238" y="205514"/>
            <a:ext cx="8506016" cy="731837"/>
          </a:xfrm>
        </p:spPr>
        <p:txBody>
          <a:bodyPr/>
          <a:lstStyle/>
          <a:p>
            <a:r>
              <a:rPr lang="ja-JP" altLang="en-US" dirty="0"/>
              <a:t>過去のソフトウェアアップデートでの機能拡張</a:t>
            </a:r>
            <a:endParaRPr lang="en-US" dirty="0"/>
          </a:p>
        </p:txBody>
      </p:sp>
      <p:sp>
        <p:nvSpPr>
          <p:cNvPr id="4" name="正方形/長方形 3">
            <a:extLst>
              <a:ext uri="{FF2B5EF4-FFF2-40B4-BE49-F238E27FC236}">
                <a16:creationId xmlns:a16="http://schemas.microsoft.com/office/drawing/2014/main" id="{86CDFEBD-0BB9-4F43-A2F7-E325604941DF}"/>
              </a:ext>
            </a:extLst>
          </p:cNvPr>
          <p:cNvSpPr/>
          <p:nvPr/>
        </p:nvSpPr>
        <p:spPr>
          <a:xfrm>
            <a:off x="277238" y="862404"/>
            <a:ext cx="3138551" cy="369332"/>
          </a:xfrm>
          <a:prstGeom prst="rect">
            <a:avLst/>
          </a:prstGeom>
        </p:spPr>
        <p:txBody>
          <a:bodyPr wrap="none">
            <a:spAutoFit/>
          </a:bodyPr>
          <a:lstStyle/>
          <a:p>
            <a:pPr marL="0" indent="0">
              <a:buFontTx/>
              <a:buNone/>
            </a:pPr>
            <a:r>
              <a:rPr lang="en-US" altLang="ja-JP" dirty="0"/>
              <a:t>Version 6.9   CTA &amp; ETA</a:t>
            </a:r>
            <a:r>
              <a:rPr lang="ja-JP" altLang="en-US" dirty="0"/>
              <a:t>連携</a:t>
            </a:r>
            <a:endParaRPr lang="en-US" altLang="ja-JP" dirty="0"/>
          </a:p>
        </p:txBody>
      </p:sp>
      <p:pic>
        <p:nvPicPr>
          <p:cNvPr id="6" name="図 5">
            <a:extLst>
              <a:ext uri="{FF2B5EF4-FFF2-40B4-BE49-F238E27FC236}">
                <a16:creationId xmlns:a16="http://schemas.microsoft.com/office/drawing/2014/main" id="{5EFE4D01-CEF3-413A-9FC1-875DD5F2354B}"/>
              </a:ext>
            </a:extLst>
          </p:cNvPr>
          <p:cNvPicPr>
            <a:picLocks noChangeAspect="1"/>
          </p:cNvPicPr>
          <p:nvPr/>
        </p:nvPicPr>
        <p:blipFill>
          <a:blip r:embed="rId3"/>
          <a:stretch>
            <a:fillRect/>
          </a:stretch>
        </p:blipFill>
        <p:spPr>
          <a:xfrm>
            <a:off x="879230" y="1231736"/>
            <a:ext cx="7171739" cy="3489172"/>
          </a:xfrm>
          <a:prstGeom prst="rect">
            <a:avLst/>
          </a:prstGeom>
        </p:spPr>
      </p:pic>
    </p:spTree>
    <p:extLst>
      <p:ext uri="{BB962C8B-B14F-4D97-AF65-F5344CB8AC3E}">
        <p14:creationId xmlns:p14="http://schemas.microsoft.com/office/powerpoint/2010/main" val="1719142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BF5483-153C-F94E-8701-290D08AAC9EA}"/>
              </a:ext>
            </a:extLst>
          </p:cNvPr>
          <p:cNvSpPr>
            <a:spLocks noGrp="1"/>
          </p:cNvSpPr>
          <p:nvPr>
            <p:ph type="title"/>
          </p:nvPr>
        </p:nvSpPr>
        <p:spPr>
          <a:xfrm>
            <a:off x="277238" y="205514"/>
            <a:ext cx="8506016" cy="731837"/>
          </a:xfrm>
        </p:spPr>
        <p:txBody>
          <a:bodyPr/>
          <a:lstStyle/>
          <a:p>
            <a:r>
              <a:rPr lang="ja-JP" altLang="en-US" dirty="0"/>
              <a:t>過去のソフトウェアアップデートでの機能拡張</a:t>
            </a:r>
            <a:endParaRPr lang="en-US" dirty="0"/>
          </a:p>
        </p:txBody>
      </p:sp>
      <p:sp>
        <p:nvSpPr>
          <p:cNvPr id="7" name="正方形/長方形 6">
            <a:extLst>
              <a:ext uri="{FF2B5EF4-FFF2-40B4-BE49-F238E27FC236}">
                <a16:creationId xmlns:a16="http://schemas.microsoft.com/office/drawing/2014/main" id="{475E65D9-AB15-4599-B7D0-555126388764}"/>
              </a:ext>
            </a:extLst>
          </p:cNvPr>
          <p:cNvSpPr/>
          <p:nvPr/>
        </p:nvSpPr>
        <p:spPr>
          <a:xfrm>
            <a:off x="277238" y="862404"/>
            <a:ext cx="6303392" cy="369332"/>
          </a:xfrm>
          <a:prstGeom prst="rect">
            <a:avLst/>
          </a:prstGeom>
        </p:spPr>
        <p:txBody>
          <a:bodyPr wrap="none">
            <a:spAutoFit/>
          </a:bodyPr>
          <a:lstStyle/>
          <a:p>
            <a:pPr marL="0" indent="0">
              <a:buFontTx/>
              <a:buNone/>
            </a:pPr>
            <a:r>
              <a:rPr lang="en-US" altLang="ja-JP" dirty="0"/>
              <a:t>Version 6.9   </a:t>
            </a:r>
            <a:r>
              <a:rPr lang="ja-JP" altLang="en-US" dirty="0"/>
              <a:t>ダッシュボード画面のアップデート　</a:t>
            </a:r>
            <a:r>
              <a:rPr lang="en-US" altLang="ja-JP" dirty="0"/>
              <a:t>&amp; </a:t>
            </a:r>
            <a:r>
              <a:rPr lang="ja-JP" altLang="en-US" dirty="0"/>
              <a:t>日本語対応</a:t>
            </a:r>
            <a:endParaRPr lang="en-US" altLang="ja-JP" dirty="0"/>
          </a:p>
        </p:txBody>
      </p:sp>
      <p:pic>
        <p:nvPicPr>
          <p:cNvPr id="5" name="図 4">
            <a:extLst>
              <a:ext uri="{FF2B5EF4-FFF2-40B4-BE49-F238E27FC236}">
                <a16:creationId xmlns:a16="http://schemas.microsoft.com/office/drawing/2014/main" id="{64391473-9BAF-4C6B-AFBC-ABDAE6168637}"/>
              </a:ext>
            </a:extLst>
          </p:cNvPr>
          <p:cNvPicPr>
            <a:picLocks noChangeAspect="1"/>
          </p:cNvPicPr>
          <p:nvPr/>
        </p:nvPicPr>
        <p:blipFill>
          <a:blip r:embed="rId3"/>
          <a:stretch>
            <a:fillRect/>
          </a:stretch>
        </p:blipFill>
        <p:spPr>
          <a:xfrm>
            <a:off x="637984" y="1248553"/>
            <a:ext cx="8110800" cy="3274209"/>
          </a:xfrm>
          <a:prstGeom prst="rect">
            <a:avLst/>
          </a:prstGeom>
        </p:spPr>
      </p:pic>
    </p:spTree>
    <p:extLst>
      <p:ext uri="{BB962C8B-B14F-4D97-AF65-F5344CB8AC3E}">
        <p14:creationId xmlns:p14="http://schemas.microsoft.com/office/powerpoint/2010/main" val="4185316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BF5483-153C-F94E-8701-290D08AAC9EA}"/>
              </a:ext>
            </a:extLst>
          </p:cNvPr>
          <p:cNvSpPr>
            <a:spLocks noGrp="1"/>
          </p:cNvSpPr>
          <p:nvPr>
            <p:ph type="title"/>
          </p:nvPr>
        </p:nvSpPr>
        <p:spPr>
          <a:xfrm>
            <a:off x="277238" y="205514"/>
            <a:ext cx="8506016" cy="731837"/>
          </a:xfrm>
        </p:spPr>
        <p:txBody>
          <a:bodyPr/>
          <a:lstStyle/>
          <a:p>
            <a:r>
              <a:rPr lang="ja-JP" altLang="en-US" dirty="0"/>
              <a:t>過去のソフトウェアアップデートでの機能拡張</a:t>
            </a:r>
            <a:endParaRPr lang="en-US" dirty="0"/>
          </a:p>
        </p:txBody>
      </p:sp>
      <p:pic>
        <p:nvPicPr>
          <p:cNvPr id="5" name="図 4">
            <a:extLst>
              <a:ext uri="{FF2B5EF4-FFF2-40B4-BE49-F238E27FC236}">
                <a16:creationId xmlns:a16="http://schemas.microsoft.com/office/drawing/2014/main" id="{9DBD157E-6F43-4387-8599-855CC14C7E89}"/>
              </a:ext>
            </a:extLst>
          </p:cNvPr>
          <p:cNvPicPr>
            <a:picLocks noChangeAspect="1"/>
          </p:cNvPicPr>
          <p:nvPr/>
        </p:nvPicPr>
        <p:blipFill>
          <a:blip r:embed="rId3"/>
          <a:stretch>
            <a:fillRect/>
          </a:stretch>
        </p:blipFill>
        <p:spPr>
          <a:xfrm>
            <a:off x="519739" y="1306683"/>
            <a:ext cx="8104522" cy="3216080"/>
          </a:xfrm>
          <a:prstGeom prst="rect">
            <a:avLst/>
          </a:prstGeom>
        </p:spPr>
      </p:pic>
      <p:sp>
        <p:nvSpPr>
          <p:cNvPr id="6" name="正方形/長方形 5">
            <a:extLst>
              <a:ext uri="{FF2B5EF4-FFF2-40B4-BE49-F238E27FC236}">
                <a16:creationId xmlns:a16="http://schemas.microsoft.com/office/drawing/2014/main" id="{4A1EF6FF-9F20-4CA0-B37C-34CBECFD150C}"/>
              </a:ext>
            </a:extLst>
          </p:cNvPr>
          <p:cNvSpPr/>
          <p:nvPr/>
        </p:nvSpPr>
        <p:spPr>
          <a:xfrm>
            <a:off x="277238" y="862404"/>
            <a:ext cx="5076133" cy="369332"/>
          </a:xfrm>
          <a:prstGeom prst="rect">
            <a:avLst/>
          </a:prstGeom>
        </p:spPr>
        <p:txBody>
          <a:bodyPr wrap="none">
            <a:spAutoFit/>
          </a:bodyPr>
          <a:lstStyle/>
          <a:p>
            <a:pPr marL="0" indent="0">
              <a:buFontTx/>
              <a:buNone/>
            </a:pPr>
            <a:r>
              <a:rPr lang="en-US" altLang="ja-JP" dirty="0"/>
              <a:t>Version 6.10</a:t>
            </a:r>
            <a:r>
              <a:rPr lang="ja-JP" altLang="en-US" dirty="0"/>
              <a:t>   </a:t>
            </a:r>
            <a:r>
              <a:rPr lang="en-US" altLang="ja-JP" dirty="0" err="1"/>
              <a:t>WebUI</a:t>
            </a:r>
            <a:r>
              <a:rPr lang="ja-JP" altLang="en-US" dirty="0"/>
              <a:t>でインタフェース利用率一覧</a:t>
            </a:r>
            <a:endParaRPr lang="en-US" altLang="ja-JP" dirty="0"/>
          </a:p>
        </p:txBody>
      </p:sp>
    </p:spTree>
    <p:extLst>
      <p:ext uri="{BB962C8B-B14F-4D97-AF65-F5344CB8AC3E}">
        <p14:creationId xmlns:p14="http://schemas.microsoft.com/office/powerpoint/2010/main" val="3966229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BF5483-153C-F94E-8701-290D08AAC9EA}"/>
              </a:ext>
            </a:extLst>
          </p:cNvPr>
          <p:cNvSpPr>
            <a:spLocks noGrp="1"/>
          </p:cNvSpPr>
          <p:nvPr>
            <p:ph type="title"/>
          </p:nvPr>
        </p:nvSpPr>
        <p:spPr>
          <a:xfrm>
            <a:off x="277238" y="205514"/>
            <a:ext cx="8506016" cy="731837"/>
          </a:xfrm>
        </p:spPr>
        <p:txBody>
          <a:bodyPr/>
          <a:lstStyle/>
          <a:p>
            <a:r>
              <a:rPr lang="ja-JP" altLang="en-US" dirty="0"/>
              <a:t>過去のソフトウェアアップデートでの機能拡張</a:t>
            </a:r>
            <a:endParaRPr lang="en-US" dirty="0"/>
          </a:p>
        </p:txBody>
      </p:sp>
      <p:sp>
        <p:nvSpPr>
          <p:cNvPr id="6" name="正方形/長方形 5">
            <a:extLst>
              <a:ext uri="{FF2B5EF4-FFF2-40B4-BE49-F238E27FC236}">
                <a16:creationId xmlns:a16="http://schemas.microsoft.com/office/drawing/2014/main" id="{4A1EF6FF-9F20-4CA0-B37C-34CBECFD150C}"/>
              </a:ext>
            </a:extLst>
          </p:cNvPr>
          <p:cNvSpPr/>
          <p:nvPr/>
        </p:nvSpPr>
        <p:spPr>
          <a:xfrm>
            <a:off x="277238" y="862404"/>
            <a:ext cx="5054653" cy="369332"/>
          </a:xfrm>
          <a:prstGeom prst="rect">
            <a:avLst/>
          </a:prstGeom>
        </p:spPr>
        <p:txBody>
          <a:bodyPr wrap="none">
            <a:spAutoFit/>
          </a:bodyPr>
          <a:lstStyle/>
          <a:p>
            <a:pPr marL="0" indent="0">
              <a:buFontTx/>
              <a:buNone/>
            </a:pPr>
            <a:r>
              <a:rPr lang="en-US" altLang="ja-JP" dirty="0"/>
              <a:t>Version 6.10</a:t>
            </a:r>
            <a:r>
              <a:rPr lang="ja-JP" altLang="en-US" dirty="0"/>
              <a:t>   ホストグループ毎のトラフィック情報</a:t>
            </a:r>
            <a:endParaRPr lang="en-US" altLang="ja-JP" dirty="0"/>
          </a:p>
        </p:txBody>
      </p:sp>
      <p:pic>
        <p:nvPicPr>
          <p:cNvPr id="7" name="図 6">
            <a:extLst>
              <a:ext uri="{FF2B5EF4-FFF2-40B4-BE49-F238E27FC236}">
                <a16:creationId xmlns:a16="http://schemas.microsoft.com/office/drawing/2014/main" id="{3E64D493-4763-47F6-9A10-ECD56FFF25EE}"/>
              </a:ext>
            </a:extLst>
          </p:cNvPr>
          <p:cNvPicPr>
            <a:picLocks noChangeAspect="1"/>
          </p:cNvPicPr>
          <p:nvPr/>
        </p:nvPicPr>
        <p:blipFill>
          <a:blip r:embed="rId3"/>
          <a:stretch>
            <a:fillRect/>
          </a:stretch>
        </p:blipFill>
        <p:spPr>
          <a:xfrm>
            <a:off x="88857" y="1425175"/>
            <a:ext cx="8966828" cy="3079284"/>
          </a:xfrm>
          <a:prstGeom prst="rect">
            <a:avLst/>
          </a:prstGeom>
        </p:spPr>
      </p:pic>
    </p:spTree>
    <p:extLst>
      <p:ext uri="{BB962C8B-B14F-4D97-AF65-F5344CB8AC3E}">
        <p14:creationId xmlns:p14="http://schemas.microsoft.com/office/powerpoint/2010/main" val="2181880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p:txBody>
          <a:bodyPr/>
          <a:lstStyle/>
          <a:p>
            <a:r>
              <a:rPr kumimoji="1" lang="en-US" altLang="ja-JP" dirty="0" err="1">
                <a:latin typeface="CiscoSansTT ExtraLight" charset="0"/>
                <a:ea typeface="ＭＳ Ｐゴシック" charset="-128"/>
              </a:rPr>
              <a:t>Stealthwatch</a:t>
            </a:r>
            <a:r>
              <a:rPr kumimoji="1" lang="en-US" altLang="ja-JP" dirty="0">
                <a:latin typeface="CiscoSansTT ExtraLight" charset="0"/>
                <a:ea typeface="ＭＳ Ｐゴシック" charset="-128"/>
              </a:rPr>
              <a:t> Enterprise</a:t>
            </a:r>
            <a:br>
              <a:rPr kumimoji="1" lang="en-US" altLang="ja-JP" dirty="0">
                <a:latin typeface="CiscoSansTT ExtraLight" charset="0"/>
                <a:ea typeface="ＭＳ Ｐゴシック" charset="-128"/>
              </a:rPr>
            </a:br>
            <a:r>
              <a:rPr kumimoji="1" lang="ja-JP" altLang="en-US" dirty="0">
                <a:latin typeface="CiscoSansTT ExtraLight" charset="0"/>
                <a:ea typeface="ＭＳ Ｐゴシック" charset="-128"/>
              </a:rPr>
              <a:t>最新情報</a:t>
            </a:r>
          </a:p>
        </p:txBody>
      </p:sp>
      <p:pic>
        <p:nvPicPr>
          <p:cNvPr id="3" name="Picture 352">
            <a:extLst>
              <a:ext uri="{FF2B5EF4-FFF2-40B4-BE49-F238E27FC236}">
                <a16:creationId xmlns:a16="http://schemas.microsoft.com/office/drawing/2014/main" id="{30F13152-EE29-416E-A1DD-9ECBD0343E6C}"/>
              </a:ext>
            </a:extLst>
          </p:cNvPr>
          <p:cNvPicPr>
            <a:picLocks noChangeAspect="1"/>
          </p:cNvPicPr>
          <p:nvPr/>
        </p:nvPicPr>
        <p:blipFill>
          <a:blip r:embed="rId2"/>
          <a:stretch>
            <a:fillRect/>
          </a:stretch>
        </p:blipFill>
        <p:spPr>
          <a:xfrm>
            <a:off x="5422403" y="-504754"/>
            <a:ext cx="3673960" cy="3376529"/>
          </a:xfrm>
          <a:prstGeom prst="rect">
            <a:avLst/>
          </a:prstGeom>
          <a:noFill/>
        </p:spPr>
      </p:pic>
    </p:spTree>
    <p:extLst>
      <p:ext uri="{BB962C8B-B14F-4D97-AF65-F5344CB8AC3E}">
        <p14:creationId xmlns:p14="http://schemas.microsoft.com/office/powerpoint/2010/main" val="3973688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C1E4A9-1AEE-6842-9184-858144DC572E}"/>
              </a:ext>
            </a:extLst>
          </p:cNvPr>
          <p:cNvSpPr>
            <a:spLocks noGrp="1"/>
          </p:cNvSpPr>
          <p:nvPr>
            <p:ph type="title"/>
          </p:nvPr>
        </p:nvSpPr>
        <p:spPr/>
        <p:txBody>
          <a:bodyPr/>
          <a:lstStyle/>
          <a:p>
            <a:r>
              <a:rPr lang="en-US" dirty="0" err="1"/>
              <a:t>Stealthwatch</a:t>
            </a:r>
            <a:r>
              <a:rPr lang="en-US" dirty="0"/>
              <a:t> Release 7.0</a:t>
            </a:r>
            <a:br>
              <a:rPr lang="en-US" dirty="0"/>
            </a:br>
            <a:r>
              <a:rPr lang="ja-JP" altLang="en-US" dirty="0"/>
              <a:t>アップデートまとめ</a:t>
            </a:r>
            <a:endParaRPr lang="en-US" dirty="0"/>
          </a:p>
        </p:txBody>
      </p:sp>
      <p:sp>
        <p:nvSpPr>
          <p:cNvPr id="2" name="TextBox 1"/>
          <p:cNvSpPr txBox="1"/>
          <p:nvPr/>
        </p:nvSpPr>
        <p:spPr>
          <a:xfrm>
            <a:off x="275511" y="3441064"/>
            <a:ext cx="2144840" cy="892552"/>
          </a:xfrm>
          <a:prstGeom prst="rect">
            <a:avLst/>
          </a:prstGeom>
          <a:noFill/>
        </p:spPr>
        <p:txBody>
          <a:bodyPr wrap="square" rtlCol="0">
            <a:spAutoFit/>
          </a:bodyPr>
          <a:lstStyle/>
          <a:p>
            <a:pPr algn="ctr">
              <a:spcAft>
                <a:spcPts val="600"/>
              </a:spcAft>
              <a:buSzPct val="80000"/>
            </a:pPr>
            <a:r>
              <a:rPr lang="ja-JP" altLang="en-US" sz="1400" dirty="0">
                <a:latin typeface="+mn-lt"/>
              </a:rPr>
              <a:t>セキュリティポリシー管理</a:t>
            </a:r>
            <a:endParaRPr lang="en-US" sz="1400" dirty="0">
              <a:latin typeface="+mn-lt"/>
            </a:endParaRPr>
          </a:p>
          <a:p>
            <a:pPr algn="ctr">
              <a:spcAft>
                <a:spcPts val="600"/>
              </a:spcAft>
              <a:buSzPct val="80000"/>
            </a:pPr>
            <a:r>
              <a:rPr lang="ja-JP" altLang="en-US" sz="1400" dirty="0">
                <a:latin typeface="+mn-lt"/>
              </a:rPr>
              <a:t>ホストグループ管理</a:t>
            </a:r>
            <a:endParaRPr lang="en-US" sz="1400" dirty="0">
              <a:latin typeface="+mn-lt"/>
            </a:endParaRPr>
          </a:p>
          <a:p>
            <a:pPr algn="ctr">
              <a:spcAft>
                <a:spcPts val="600"/>
              </a:spcAft>
              <a:buSzPct val="80000"/>
            </a:pPr>
            <a:r>
              <a:rPr lang="ja-JP" altLang="en-US" sz="1400" dirty="0">
                <a:latin typeface="+mn-lt"/>
              </a:rPr>
              <a:t>ユーザ管理</a:t>
            </a:r>
            <a:endParaRPr lang="en-US" sz="1400" dirty="0">
              <a:latin typeface="+mn-lt"/>
            </a:endParaRPr>
          </a:p>
        </p:txBody>
      </p:sp>
      <p:sp>
        <p:nvSpPr>
          <p:cNvPr id="11" name="TextBox 10"/>
          <p:cNvSpPr txBox="1"/>
          <p:nvPr/>
        </p:nvSpPr>
        <p:spPr>
          <a:xfrm>
            <a:off x="1943054" y="3444464"/>
            <a:ext cx="2822193" cy="892552"/>
          </a:xfrm>
          <a:prstGeom prst="rect">
            <a:avLst/>
          </a:prstGeom>
          <a:noFill/>
        </p:spPr>
        <p:txBody>
          <a:bodyPr wrap="square" rtlCol="0">
            <a:spAutoFit/>
          </a:bodyPr>
          <a:lstStyle/>
          <a:p>
            <a:pPr algn="ctr">
              <a:spcAft>
                <a:spcPts val="600"/>
              </a:spcAft>
            </a:pPr>
            <a:r>
              <a:rPr lang="ja-JP" altLang="en-US" sz="1400" dirty="0">
                <a:latin typeface="+mn-lt"/>
              </a:rPr>
              <a:t>アプライアンス管理</a:t>
            </a:r>
            <a:endParaRPr lang="en-US" altLang="ja-JP" sz="1400" dirty="0">
              <a:latin typeface="+mn-lt"/>
            </a:endParaRPr>
          </a:p>
          <a:p>
            <a:pPr algn="ctr">
              <a:spcAft>
                <a:spcPts val="600"/>
              </a:spcAft>
            </a:pPr>
            <a:r>
              <a:rPr lang="ja-JP" altLang="en-US" sz="1400" dirty="0">
                <a:latin typeface="+mn-lt"/>
              </a:rPr>
              <a:t>アップデート管理</a:t>
            </a:r>
            <a:endParaRPr lang="en-US" altLang="ja-JP" sz="1400" dirty="0">
              <a:latin typeface="+mn-lt"/>
            </a:endParaRPr>
          </a:p>
          <a:p>
            <a:pPr algn="ctr">
              <a:spcAft>
                <a:spcPts val="600"/>
              </a:spcAft>
            </a:pPr>
            <a:r>
              <a:rPr lang="en-US" sz="1400" dirty="0" err="1">
                <a:latin typeface="+mn-lt"/>
              </a:rPr>
              <a:t>Stealthwatch</a:t>
            </a:r>
            <a:r>
              <a:rPr lang="en-US" sz="1400" dirty="0">
                <a:latin typeface="+mn-lt"/>
              </a:rPr>
              <a:t> App</a:t>
            </a:r>
          </a:p>
        </p:txBody>
      </p:sp>
      <p:sp>
        <p:nvSpPr>
          <p:cNvPr id="7" name="TextBox 6"/>
          <p:cNvSpPr txBox="1"/>
          <p:nvPr/>
        </p:nvSpPr>
        <p:spPr>
          <a:xfrm>
            <a:off x="185747" y="2571750"/>
            <a:ext cx="2249775" cy="707886"/>
          </a:xfrm>
          <a:prstGeom prst="rect">
            <a:avLst/>
          </a:prstGeom>
          <a:noFill/>
        </p:spPr>
        <p:txBody>
          <a:bodyPr wrap="square" rtlCol="0">
            <a:spAutoFit/>
          </a:bodyPr>
          <a:lstStyle/>
          <a:p>
            <a:pPr algn="ctr"/>
            <a:r>
              <a:rPr lang="en-US" sz="2000" dirty="0" err="1">
                <a:solidFill>
                  <a:schemeClr val="accent1"/>
                </a:solidFill>
                <a:latin typeface="CiscoSans Light" panose="020B0503020201020303" pitchFamily="34" charset="0"/>
                <a:ea typeface="Arial" charset="0"/>
                <a:cs typeface="Arial" charset="0"/>
              </a:rPr>
              <a:t>JavaUI</a:t>
            </a:r>
            <a:r>
              <a:rPr lang="ja-JP" altLang="en-US" sz="2000" dirty="0" err="1">
                <a:solidFill>
                  <a:schemeClr val="accent1"/>
                </a:solidFill>
                <a:latin typeface="CiscoSans Light" panose="020B0503020201020303" pitchFamily="34" charset="0"/>
                <a:ea typeface="Arial" charset="0"/>
                <a:cs typeface="Arial" charset="0"/>
              </a:rPr>
              <a:t>だけで</a:t>
            </a:r>
            <a:r>
              <a:rPr lang="ja-JP" altLang="en-US" sz="2000" dirty="0">
                <a:solidFill>
                  <a:schemeClr val="accent1"/>
                </a:solidFill>
                <a:latin typeface="CiscoSans Light" panose="020B0503020201020303" pitchFamily="34" charset="0"/>
                <a:ea typeface="Arial" charset="0"/>
                <a:cs typeface="Arial" charset="0"/>
              </a:rPr>
              <a:t>なく</a:t>
            </a:r>
            <a:r>
              <a:rPr lang="en-US" altLang="ja-JP" sz="2000" dirty="0" err="1">
                <a:solidFill>
                  <a:schemeClr val="accent1"/>
                </a:solidFill>
                <a:latin typeface="CiscoSans Light" panose="020B0503020201020303" pitchFamily="34" charset="0"/>
                <a:ea typeface="Arial" charset="0"/>
                <a:cs typeface="Arial" charset="0"/>
              </a:rPr>
              <a:t>WebUI</a:t>
            </a:r>
            <a:r>
              <a:rPr lang="ja-JP" altLang="en-US" sz="2000" dirty="0">
                <a:solidFill>
                  <a:schemeClr val="accent1"/>
                </a:solidFill>
                <a:latin typeface="CiscoSans Light" panose="020B0503020201020303" pitchFamily="34" charset="0"/>
                <a:ea typeface="Arial" charset="0"/>
                <a:cs typeface="Arial" charset="0"/>
              </a:rPr>
              <a:t>でも設定可</a:t>
            </a:r>
            <a:endParaRPr lang="en-US" sz="2000" dirty="0">
              <a:solidFill>
                <a:schemeClr val="accent1"/>
              </a:solidFill>
              <a:latin typeface="CiscoSans Light" panose="020B0503020201020303" pitchFamily="34" charset="0"/>
              <a:ea typeface="Arial" charset="0"/>
              <a:cs typeface="Arial" charset="0"/>
            </a:endParaRPr>
          </a:p>
        </p:txBody>
      </p:sp>
      <p:sp>
        <p:nvSpPr>
          <p:cNvPr id="58" name="TextBox 57"/>
          <p:cNvSpPr txBox="1"/>
          <p:nvPr/>
        </p:nvSpPr>
        <p:spPr>
          <a:xfrm>
            <a:off x="2380343" y="2594114"/>
            <a:ext cx="1947611" cy="707886"/>
          </a:xfrm>
          <a:prstGeom prst="rect">
            <a:avLst/>
          </a:prstGeom>
          <a:noFill/>
        </p:spPr>
        <p:txBody>
          <a:bodyPr wrap="square" rtlCol="0">
            <a:spAutoFit/>
          </a:bodyPr>
          <a:lstStyle/>
          <a:p>
            <a:pPr algn="ctr"/>
            <a:r>
              <a:rPr lang="ja-JP" altLang="en-US" sz="2000" dirty="0">
                <a:solidFill>
                  <a:schemeClr val="accent1"/>
                </a:solidFill>
                <a:latin typeface="CiscoSans Light" panose="020B0503020201020303" pitchFamily="34" charset="0"/>
                <a:ea typeface="Arial" charset="0"/>
                <a:cs typeface="Arial" charset="0"/>
              </a:rPr>
              <a:t>管理容易性</a:t>
            </a:r>
            <a:endParaRPr lang="en-US" altLang="ja-JP" sz="2000" dirty="0">
              <a:solidFill>
                <a:schemeClr val="accent1"/>
              </a:solidFill>
              <a:latin typeface="CiscoSans Light" panose="020B0503020201020303" pitchFamily="34" charset="0"/>
              <a:ea typeface="Arial" charset="0"/>
              <a:cs typeface="Arial" charset="0"/>
            </a:endParaRPr>
          </a:p>
          <a:p>
            <a:pPr algn="ctr"/>
            <a:r>
              <a:rPr lang="ja-JP" altLang="en-US" sz="2000" dirty="0">
                <a:solidFill>
                  <a:schemeClr val="accent1"/>
                </a:solidFill>
                <a:latin typeface="CiscoSans Light" panose="020B0503020201020303" pitchFamily="34" charset="0"/>
                <a:ea typeface="Arial" charset="0"/>
                <a:cs typeface="Arial" charset="0"/>
              </a:rPr>
              <a:t>の向上</a:t>
            </a:r>
            <a:endParaRPr lang="en-US" sz="2000" dirty="0">
              <a:solidFill>
                <a:schemeClr val="accent1"/>
              </a:solidFill>
              <a:latin typeface="CiscoSans Light" panose="020B0503020201020303" pitchFamily="34" charset="0"/>
              <a:ea typeface="Arial" charset="0"/>
              <a:cs typeface="Arial" charset="0"/>
            </a:endParaRPr>
          </a:p>
        </p:txBody>
      </p:sp>
      <p:sp>
        <p:nvSpPr>
          <p:cNvPr id="53" name="TextBox 52"/>
          <p:cNvSpPr txBox="1"/>
          <p:nvPr/>
        </p:nvSpPr>
        <p:spPr>
          <a:xfrm>
            <a:off x="4299472" y="2609844"/>
            <a:ext cx="2243701" cy="707886"/>
          </a:xfrm>
          <a:prstGeom prst="rect">
            <a:avLst/>
          </a:prstGeom>
          <a:noFill/>
        </p:spPr>
        <p:txBody>
          <a:bodyPr wrap="square" rtlCol="0">
            <a:spAutoFit/>
          </a:bodyPr>
          <a:lstStyle/>
          <a:p>
            <a:pPr algn="ctr"/>
            <a:r>
              <a:rPr lang="ja-JP" altLang="en-US" sz="2000" dirty="0">
                <a:solidFill>
                  <a:schemeClr val="accent1"/>
                </a:solidFill>
                <a:latin typeface="CiscoSans Light" panose="020B0503020201020303" pitchFamily="34" charset="0"/>
                <a:ea typeface="Arial" charset="0"/>
                <a:cs typeface="Arial" charset="0"/>
              </a:rPr>
              <a:t>セキュリティ</a:t>
            </a:r>
            <a:endParaRPr lang="en-US" altLang="ja-JP" sz="2000" dirty="0">
              <a:solidFill>
                <a:schemeClr val="accent1"/>
              </a:solidFill>
              <a:latin typeface="CiscoSans Light" panose="020B0503020201020303" pitchFamily="34" charset="0"/>
              <a:ea typeface="Arial" charset="0"/>
              <a:cs typeface="Arial" charset="0"/>
            </a:endParaRPr>
          </a:p>
          <a:p>
            <a:pPr algn="ctr"/>
            <a:r>
              <a:rPr lang="ja-JP" altLang="en-US" sz="2000" dirty="0">
                <a:solidFill>
                  <a:schemeClr val="accent1"/>
                </a:solidFill>
                <a:latin typeface="CiscoSans Light" panose="020B0503020201020303" pitchFamily="34" charset="0"/>
                <a:ea typeface="Arial" charset="0"/>
                <a:cs typeface="Arial" charset="0"/>
              </a:rPr>
              <a:t>分析力の向上</a:t>
            </a:r>
            <a:endParaRPr lang="en-US" sz="2000" dirty="0">
              <a:solidFill>
                <a:schemeClr val="accent1"/>
              </a:solidFill>
              <a:latin typeface="CiscoSans Light" panose="020B0503020201020303" pitchFamily="34" charset="0"/>
              <a:ea typeface="Arial" charset="0"/>
              <a:cs typeface="Arial" charset="0"/>
            </a:endParaRPr>
          </a:p>
        </p:txBody>
      </p:sp>
      <p:sp>
        <p:nvSpPr>
          <p:cNvPr id="64" name="TextBox 63"/>
          <p:cNvSpPr txBox="1"/>
          <p:nvPr/>
        </p:nvSpPr>
        <p:spPr>
          <a:xfrm>
            <a:off x="6431419" y="2609844"/>
            <a:ext cx="2243701" cy="707886"/>
          </a:xfrm>
          <a:prstGeom prst="rect">
            <a:avLst/>
          </a:prstGeom>
          <a:noFill/>
        </p:spPr>
        <p:txBody>
          <a:bodyPr wrap="square" rtlCol="0">
            <a:spAutoFit/>
          </a:bodyPr>
          <a:lstStyle/>
          <a:p>
            <a:pPr algn="ctr"/>
            <a:r>
              <a:rPr lang="ja-JP" altLang="en-US" sz="2000" dirty="0">
                <a:solidFill>
                  <a:schemeClr val="accent1"/>
                </a:solidFill>
                <a:latin typeface="CiscoSans Light" panose="020B0503020201020303" pitchFamily="34" charset="0"/>
                <a:ea typeface="Arial" charset="0"/>
                <a:cs typeface="Arial" charset="0"/>
              </a:rPr>
              <a:t>緩和方法の</a:t>
            </a:r>
            <a:endParaRPr lang="en-US" altLang="ja-JP" sz="2000" dirty="0">
              <a:solidFill>
                <a:schemeClr val="accent1"/>
              </a:solidFill>
              <a:latin typeface="CiscoSans Light" panose="020B0503020201020303" pitchFamily="34" charset="0"/>
              <a:ea typeface="Arial" charset="0"/>
              <a:cs typeface="Arial" charset="0"/>
            </a:endParaRPr>
          </a:p>
          <a:p>
            <a:pPr algn="ctr"/>
            <a:r>
              <a:rPr lang="ja-JP" altLang="en-US" sz="2000" dirty="0">
                <a:solidFill>
                  <a:schemeClr val="accent1"/>
                </a:solidFill>
                <a:latin typeface="CiscoSans Light" panose="020B0503020201020303" pitchFamily="34" charset="0"/>
                <a:ea typeface="Arial" charset="0"/>
                <a:cs typeface="Arial" charset="0"/>
              </a:rPr>
              <a:t>柔軟性向上</a:t>
            </a:r>
            <a:endParaRPr lang="en-US" sz="2000" dirty="0">
              <a:solidFill>
                <a:schemeClr val="accent1"/>
              </a:solidFill>
              <a:latin typeface="CiscoSans Light" panose="020B0503020201020303" pitchFamily="34" charset="0"/>
              <a:ea typeface="Arial" charset="0"/>
              <a:cs typeface="Arial" charset="0"/>
            </a:endParaRPr>
          </a:p>
        </p:txBody>
      </p:sp>
      <p:sp>
        <p:nvSpPr>
          <p:cNvPr id="65" name="TextBox 64"/>
          <p:cNvSpPr txBox="1"/>
          <p:nvPr/>
        </p:nvSpPr>
        <p:spPr>
          <a:xfrm>
            <a:off x="6203041" y="3447812"/>
            <a:ext cx="2822193" cy="307777"/>
          </a:xfrm>
          <a:prstGeom prst="rect">
            <a:avLst/>
          </a:prstGeom>
          <a:noFill/>
        </p:spPr>
        <p:txBody>
          <a:bodyPr wrap="square" rtlCol="0">
            <a:spAutoFit/>
          </a:bodyPr>
          <a:lstStyle/>
          <a:p>
            <a:pPr algn="ctr">
              <a:spcAft>
                <a:spcPts val="600"/>
              </a:spcAft>
            </a:pPr>
            <a:r>
              <a:rPr lang="en-US" sz="1400" dirty="0">
                <a:latin typeface="+mn-lt"/>
              </a:rPr>
              <a:t>ISE</a:t>
            </a:r>
            <a:r>
              <a:rPr lang="ja-JP" altLang="en-US" sz="1400" dirty="0">
                <a:latin typeface="+mn-lt"/>
              </a:rPr>
              <a:t>連携のアップデート</a:t>
            </a:r>
            <a:endParaRPr lang="en-US" sz="1400" dirty="0">
              <a:latin typeface="+mn-lt"/>
            </a:endParaRPr>
          </a:p>
        </p:txBody>
      </p:sp>
      <p:sp>
        <p:nvSpPr>
          <p:cNvPr id="66" name="TextBox 65"/>
          <p:cNvSpPr txBox="1"/>
          <p:nvPr/>
        </p:nvSpPr>
        <p:spPr>
          <a:xfrm>
            <a:off x="4077185" y="3422100"/>
            <a:ext cx="2822193" cy="892552"/>
          </a:xfrm>
          <a:prstGeom prst="rect">
            <a:avLst/>
          </a:prstGeom>
          <a:noFill/>
        </p:spPr>
        <p:txBody>
          <a:bodyPr wrap="square" rtlCol="0">
            <a:spAutoFit/>
          </a:bodyPr>
          <a:lstStyle/>
          <a:p>
            <a:pPr algn="ctr">
              <a:spcAft>
                <a:spcPts val="600"/>
              </a:spcAft>
            </a:pPr>
            <a:r>
              <a:rPr lang="ja-JP" altLang="en-US" sz="1400" dirty="0">
                <a:latin typeface="+mn-lt"/>
              </a:rPr>
              <a:t>機械学習エンジンの</a:t>
            </a:r>
            <a:endParaRPr lang="en-US" altLang="ja-JP" sz="1400" dirty="0">
              <a:latin typeface="+mn-lt"/>
            </a:endParaRPr>
          </a:p>
          <a:p>
            <a:pPr algn="ctr">
              <a:spcAft>
                <a:spcPts val="600"/>
              </a:spcAft>
            </a:pPr>
            <a:r>
              <a:rPr lang="ja-JP" altLang="en-US" sz="1400" dirty="0">
                <a:latin typeface="+mn-lt"/>
              </a:rPr>
              <a:t>アップデート</a:t>
            </a:r>
            <a:endParaRPr lang="en-US" altLang="ja-JP" sz="1400" dirty="0">
              <a:latin typeface="+mn-lt"/>
            </a:endParaRPr>
          </a:p>
          <a:p>
            <a:pPr algn="ctr">
              <a:spcAft>
                <a:spcPts val="600"/>
              </a:spcAft>
            </a:pPr>
            <a:r>
              <a:rPr lang="en-US" sz="1400" dirty="0">
                <a:latin typeface="+mn-lt"/>
              </a:rPr>
              <a:t>(Cognitive Intelligence)</a:t>
            </a:r>
          </a:p>
        </p:txBody>
      </p:sp>
      <p:pic>
        <p:nvPicPr>
          <p:cNvPr id="77" name="Picture 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9807" y="1476379"/>
            <a:ext cx="948685" cy="948685"/>
          </a:xfrm>
          <a:prstGeom prst="rect">
            <a:avLst/>
          </a:prstGeom>
        </p:spPr>
      </p:pic>
      <p:grpSp>
        <p:nvGrpSpPr>
          <p:cNvPr id="79" name="Group 78"/>
          <p:cNvGrpSpPr>
            <a:grpSpLocks noChangeAspect="1"/>
          </p:cNvGrpSpPr>
          <p:nvPr/>
        </p:nvGrpSpPr>
        <p:grpSpPr>
          <a:xfrm>
            <a:off x="4948788" y="1462453"/>
            <a:ext cx="945067" cy="945067"/>
            <a:chOff x="4271358" y="1144063"/>
            <a:chExt cx="585216" cy="585216"/>
          </a:xfrm>
        </p:grpSpPr>
        <p:sp>
          <p:nvSpPr>
            <p:cNvPr id="80" name="Oval 79">
              <a:extLst>
                <a:ext uri="{FF2B5EF4-FFF2-40B4-BE49-F238E27FC236}">
                  <a16:creationId xmlns:a16="http://schemas.microsoft.com/office/drawing/2014/main" id="{6FAB44BC-0B4C-4047-BB08-B8786BD034CD}"/>
                </a:ext>
              </a:extLst>
            </p:cNvPr>
            <p:cNvSpPr/>
            <p:nvPr/>
          </p:nvSpPr>
          <p:spPr>
            <a:xfrm>
              <a:off x="4271358" y="1144063"/>
              <a:ext cx="585216" cy="585216"/>
            </a:xfrm>
            <a:prstGeom prst="ellipse">
              <a:avLst/>
            </a:prstGeom>
            <a:solidFill>
              <a:schemeClr val="tx2"/>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mn-lt"/>
                <a:ea typeface="+mn-ea"/>
                <a:cs typeface="+mn-cs"/>
              </a:endParaRPr>
            </a:p>
          </p:txBody>
        </p:sp>
        <p:sp>
          <p:nvSpPr>
            <p:cNvPr id="81" name="Freeform 597">
              <a:extLst>
                <a:ext uri="{FF2B5EF4-FFF2-40B4-BE49-F238E27FC236}">
                  <a16:creationId xmlns:a16="http://schemas.microsoft.com/office/drawing/2014/main" id="{768E98AD-53C0-4C67-AE81-45DA16A88B7D}"/>
                </a:ext>
              </a:extLst>
            </p:cNvPr>
            <p:cNvSpPr>
              <a:spLocks noEditPoints="1"/>
            </p:cNvSpPr>
            <p:nvPr/>
          </p:nvSpPr>
          <p:spPr bwMode="auto">
            <a:xfrm>
              <a:off x="4388824" y="1262591"/>
              <a:ext cx="166161" cy="363009"/>
            </a:xfrm>
            <a:custGeom>
              <a:avLst/>
              <a:gdLst>
                <a:gd name="T0" fmla="*/ 69 w 94"/>
                <a:gd name="T1" fmla="*/ 0 h 205"/>
                <a:gd name="T2" fmla="*/ 47 w 94"/>
                <a:gd name="T3" fmla="*/ 11 h 205"/>
                <a:gd name="T4" fmla="*/ 22 w 94"/>
                <a:gd name="T5" fmla="*/ 38 h 205"/>
                <a:gd name="T6" fmla="*/ 10 w 94"/>
                <a:gd name="T7" fmla="*/ 67 h 205"/>
                <a:gd name="T8" fmla="*/ 0 w 94"/>
                <a:gd name="T9" fmla="*/ 90 h 205"/>
                <a:gd name="T10" fmla="*/ 0 w 94"/>
                <a:gd name="T11" fmla="*/ 91 h 205"/>
                <a:gd name="T12" fmla="*/ 2 w 94"/>
                <a:gd name="T13" fmla="*/ 99 h 205"/>
                <a:gd name="T14" fmla="*/ 4 w 94"/>
                <a:gd name="T15" fmla="*/ 105 h 205"/>
                <a:gd name="T16" fmla="*/ 7 w 94"/>
                <a:gd name="T17" fmla="*/ 137 h 205"/>
                <a:gd name="T18" fmla="*/ 21 w 94"/>
                <a:gd name="T19" fmla="*/ 171 h 205"/>
                <a:gd name="T20" fmla="*/ 23 w 94"/>
                <a:gd name="T21" fmla="*/ 179 h 205"/>
                <a:gd name="T22" fmla="*/ 53 w 94"/>
                <a:gd name="T23" fmla="*/ 194 h 205"/>
                <a:gd name="T24" fmla="*/ 88 w 94"/>
                <a:gd name="T25" fmla="*/ 199 h 205"/>
                <a:gd name="T26" fmla="*/ 94 w 94"/>
                <a:gd name="T27" fmla="*/ 27 h 205"/>
                <a:gd name="T28" fmla="*/ 70 w 94"/>
                <a:gd name="T29" fmla="*/ 48 h 205"/>
                <a:gd name="T30" fmla="*/ 86 w 94"/>
                <a:gd name="T31" fmla="*/ 53 h 205"/>
                <a:gd name="T32" fmla="*/ 47 w 94"/>
                <a:gd name="T33" fmla="*/ 103 h 205"/>
                <a:gd name="T34" fmla="*/ 29 w 94"/>
                <a:gd name="T35" fmla="*/ 84 h 205"/>
                <a:gd name="T36" fmla="*/ 46 w 94"/>
                <a:gd name="T37" fmla="*/ 112 h 205"/>
                <a:gd name="T38" fmla="*/ 86 w 94"/>
                <a:gd name="T39" fmla="*/ 137 h 205"/>
                <a:gd name="T40" fmla="*/ 39 w 94"/>
                <a:gd name="T41" fmla="*/ 160 h 205"/>
                <a:gd name="T42" fmla="*/ 48 w 94"/>
                <a:gd name="T43" fmla="*/ 160 h 205"/>
                <a:gd name="T44" fmla="*/ 86 w 94"/>
                <a:gd name="T45" fmla="*/ 146 h 205"/>
                <a:gd name="T46" fmla="*/ 74 w 94"/>
                <a:gd name="T47" fmla="*/ 197 h 205"/>
                <a:gd name="T48" fmla="*/ 72 w 94"/>
                <a:gd name="T49" fmla="*/ 169 h 205"/>
                <a:gd name="T50" fmla="*/ 64 w 94"/>
                <a:gd name="T51" fmla="*/ 157 h 205"/>
                <a:gd name="T52" fmla="*/ 62 w 94"/>
                <a:gd name="T53" fmla="*/ 162 h 205"/>
                <a:gd name="T54" fmla="*/ 54 w 94"/>
                <a:gd name="T55" fmla="*/ 184 h 205"/>
                <a:gd name="T56" fmla="*/ 46 w 94"/>
                <a:gd name="T57" fmla="*/ 185 h 205"/>
                <a:gd name="T58" fmla="*/ 30 w 94"/>
                <a:gd name="T59" fmla="*/ 168 h 205"/>
                <a:gd name="T60" fmla="*/ 13 w 94"/>
                <a:gd name="T61" fmla="*/ 147 h 205"/>
                <a:gd name="T62" fmla="*/ 15 w 94"/>
                <a:gd name="T63" fmla="*/ 132 h 205"/>
                <a:gd name="T64" fmla="*/ 13 w 94"/>
                <a:gd name="T65" fmla="*/ 108 h 205"/>
                <a:gd name="T66" fmla="*/ 8 w 94"/>
                <a:gd name="T67" fmla="*/ 89 h 205"/>
                <a:gd name="T68" fmla="*/ 48 w 94"/>
                <a:gd name="T69" fmla="*/ 88 h 205"/>
                <a:gd name="T70" fmla="*/ 56 w 94"/>
                <a:gd name="T71" fmla="*/ 91 h 205"/>
                <a:gd name="T72" fmla="*/ 28 w 94"/>
                <a:gd name="T73" fmla="*/ 61 h 205"/>
                <a:gd name="T74" fmla="*/ 17 w 94"/>
                <a:gd name="T75" fmla="*/ 59 h 205"/>
                <a:gd name="T76" fmla="*/ 31 w 94"/>
                <a:gd name="T77" fmla="*/ 40 h 205"/>
                <a:gd name="T78" fmla="*/ 31 w 94"/>
                <a:gd name="T79" fmla="*/ 34 h 205"/>
                <a:gd name="T80" fmla="*/ 47 w 94"/>
                <a:gd name="T81" fmla="*/ 20 h 205"/>
                <a:gd name="T82" fmla="*/ 68 w 94"/>
                <a:gd name="T83" fmla="*/ 31 h 205"/>
                <a:gd name="T84" fmla="*/ 57 w 94"/>
                <a:gd name="T85" fmla="*/ 13 h 205"/>
                <a:gd name="T86" fmla="*/ 86 w 94"/>
                <a:gd name="T87" fmla="*/ 27 h 205"/>
                <a:gd name="T88" fmla="*/ 75 w 94"/>
                <a:gd name="T89" fmla="*/ 4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87" y="7"/>
                  </a:moveTo>
                  <a:cubicBezTo>
                    <a:pt x="82" y="2"/>
                    <a:pt x="76" y="0"/>
                    <a:pt x="69" y="0"/>
                  </a:cubicBezTo>
                  <a:cubicBezTo>
                    <a:pt x="60" y="0"/>
                    <a:pt x="52" y="4"/>
                    <a:pt x="47" y="11"/>
                  </a:cubicBezTo>
                  <a:cubicBezTo>
                    <a:pt x="47" y="11"/>
                    <a:pt x="47" y="11"/>
                    <a:pt x="47" y="11"/>
                  </a:cubicBezTo>
                  <a:cubicBezTo>
                    <a:pt x="33" y="11"/>
                    <a:pt x="22" y="22"/>
                    <a:pt x="22" y="36"/>
                  </a:cubicBezTo>
                  <a:cubicBezTo>
                    <a:pt x="22" y="37"/>
                    <a:pt x="22" y="37"/>
                    <a:pt x="22" y="38"/>
                  </a:cubicBezTo>
                  <a:cubicBezTo>
                    <a:pt x="14" y="41"/>
                    <a:pt x="8" y="50"/>
                    <a:pt x="8" y="59"/>
                  </a:cubicBezTo>
                  <a:cubicBezTo>
                    <a:pt x="8" y="62"/>
                    <a:pt x="9" y="64"/>
                    <a:pt x="10" y="67"/>
                  </a:cubicBezTo>
                  <a:cubicBezTo>
                    <a:pt x="3" y="73"/>
                    <a:pt x="0" y="81"/>
                    <a:pt x="0" y="89"/>
                  </a:cubicBezTo>
                  <a:cubicBezTo>
                    <a:pt x="0" y="90"/>
                    <a:pt x="0" y="90"/>
                    <a:pt x="0" y="90"/>
                  </a:cubicBezTo>
                  <a:cubicBezTo>
                    <a:pt x="0" y="90"/>
                    <a:pt x="0" y="90"/>
                    <a:pt x="0" y="90"/>
                  </a:cubicBezTo>
                  <a:cubicBezTo>
                    <a:pt x="0" y="91"/>
                    <a:pt x="0" y="91"/>
                    <a:pt x="0" y="91"/>
                  </a:cubicBezTo>
                  <a:cubicBezTo>
                    <a:pt x="0" y="91"/>
                    <a:pt x="0" y="91"/>
                    <a:pt x="0" y="91"/>
                  </a:cubicBezTo>
                  <a:cubicBezTo>
                    <a:pt x="0" y="94"/>
                    <a:pt x="1" y="97"/>
                    <a:pt x="2" y="99"/>
                  </a:cubicBezTo>
                  <a:cubicBezTo>
                    <a:pt x="2" y="100"/>
                    <a:pt x="2" y="100"/>
                    <a:pt x="2" y="100"/>
                  </a:cubicBezTo>
                  <a:cubicBezTo>
                    <a:pt x="3" y="102"/>
                    <a:pt x="3" y="103"/>
                    <a:pt x="4" y="105"/>
                  </a:cubicBezTo>
                  <a:cubicBezTo>
                    <a:pt x="1" y="109"/>
                    <a:pt x="0" y="114"/>
                    <a:pt x="0" y="120"/>
                  </a:cubicBezTo>
                  <a:cubicBezTo>
                    <a:pt x="0" y="126"/>
                    <a:pt x="2" y="132"/>
                    <a:pt x="7" y="137"/>
                  </a:cubicBezTo>
                  <a:cubicBezTo>
                    <a:pt x="5" y="140"/>
                    <a:pt x="5" y="143"/>
                    <a:pt x="5" y="147"/>
                  </a:cubicBezTo>
                  <a:cubicBezTo>
                    <a:pt x="5" y="157"/>
                    <a:pt x="11" y="167"/>
                    <a:pt x="21" y="171"/>
                  </a:cubicBezTo>
                  <a:cubicBezTo>
                    <a:pt x="21" y="174"/>
                    <a:pt x="22" y="176"/>
                    <a:pt x="23" y="178"/>
                  </a:cubicBezTo>
                  <a:cubicBezTo>
                    <a:pt x="23" y="179"/>
                    <a:pt x="23" y="179"/>
                    <a:pt x="23" y="179"/>
                  </a:cubicBezTo>
                  <a:cubicBezTo>
                    <a:pt x="27" y="188"/>
                    <a:pt x="36" y="194"/>
                    <a:pt x="46" y="194"/>
                  </a:cubicBezTo>
                  <a:cubicBezTo>
                    <a:pt x="48" y="194"/>
                    <a:pt x="51" y="194"/>
                    <a:pt x="53" y="194"/>
                  </a:cubicBezTo>
                  <a:cubicBezTo>
                    <a:pt x="58" y="201"/>
                    <a:pt x="65" y="205"/>
                    <a:pt x="74" y="205"/>
                  </a:cubicBezTo>
                  <a:cubicBezTo>
                    <a:pt x="80" y="205"/>
                    <a:pt x="84" y="203"/>
                    <a:pt x="88" y="199"/>
                  </a:cubicBezTo>
                  <a:cubicBezTo>
                    <a:pt x="93" y="195"/>
                    <a:pt x="94" y="189"/>
                    <a:pt x="94" y="183"/>
                  </a:cubicBezTo>
                  <a:cubicBezTo>
                    <a:pt x="94" y="27"/>
                    <a:pt x="94" y="27"/>
                    <a:pt x="94" y="27"/>
                  </a:cubicBezTo>
                  <a:cubicBezTo>
                    <a:pt x="94" y="19"/>
                    <a:pt x="92" y="12"/>
                    <a:pt x="87" y="7"/>
                  </a:cubicBezTo>
                  <a:close/>
                  <a:moveTo>
                    <a:pt x="70" y="48"/>
                  </a:moveTo>
                  <a:cubicBezTo>
                    <a:pt x="70" y="51"/>
                    <a:pt x="72" y="53"/>
                    <a:pt x="75" y="53"/>
                  </a:cubicBezTo>
                  <a:cubicBezTo>
                    <a:pt x="86" y="53"/>
                    <a:pt x="86" y="53"/>
                    <a:pt x="86" y="53"/>
                  </a:cubicBezTo>
                  <a:cubicBezTo>
                    <a:pt x="86" y="103"/>
                    <a:pt x="86" y="103"/>
                    <a:pt x="86" y="103"/>
                  </a:cubicBezTo>
                  <a:cubicBezTo>
                    <a:pt x="86" y="103"/>
                    <a:pt x="55" y="103"/>
                    <a:pt x="47" y="103"/>
                  </a:cubicBezTo>
                  <a:cubicBezTo>
                    <a:pt x="40" y="103"/>
                    <a:pt x="33" y="97"/>
                    <a:pt x="33" y="89"/>
                  </a:cubicBezTo>
                  <a:cubicBezTo>
                    <a:pt x="33" y="86"/>
                    <a:pt x="31" y="84"/>
                    <a:pt x="29" y="84"/>
                  </a:cubicBezTo>
                  <a:cubicBezTo>
                    <a:pt x="26" y="84"/>
                    <a:pt x="25" y="86"/>
                    <a:pt x="25" y="89"/>
                  </a:cubicBezTo>
                  <a:cubicBezTo>
                    <a:pt x="25" y="101"/>
                    <a:pt x="35" y="112"/>
                    <a:pt x="46" y="112"/>
                  </a:cubicBezTo>
                  <a:cubicBezTo>
                    <a:pt x="58" y="112"/>
                    <a:pt x="86" y="113"/>
                    <a:pt x="86" y="113"/>
                  </a:cubicBezTo>
                  <a:cubicBezTo>
                    <a:pt x="86" y="137"/>
                    <a:pt x="86" y="137"/>
                    <a:pt x="86" y="137"/>
                  </a:cubicBezTo>
                  <a:cubicBezTo>
                    <a:pt x="86" y="137"/>
                    <a:pt x="75" y="137"/>
                    <a:pt x="62" y="137"/>
                  </a:cubicBezTo>
                  <a:cubicBezTo>
                    <a:pt x="49" y="137"/>
                    <a:pt x="39" y="147"/>
                    <a:pt x="39" y="160"/>
                  </a:cubicBezTo>
                  <a:cubicBezTo>
                    <a:pt x="39" y="162"/>
                    <a:pt x="41" y="164"/>
                    <a:pt x="44" y="164"/>
                  </a:cubicBezTo>
                  <a:cubicBezTo>
                    <a:pt x="46" y="164"/>
                    <a:pt x="48" y="162"/>
                    <a:pt x="48" y="160"/>
                  </a:cubicBezTo>
                  <a:cubicBezTo>
                    <a:pt x="48" y="152"/>
                    <a:pt x="54" y="146"/>
                    <a:pt x="62" y="146"/>
                  </a:cubicBezTo>
                  <a:cubicBezTo>
                    <a:pt x="70" y="146"/>
                    <a:pt x="86" y="146"/>
                    <a:pt x="86" y="146"/>
                  </a:cubicBezTo>
                  <a:cubicBezTo>
                    <a:pt x="86" y="183"/>
                    <a:pt x="86" y="183"/>
                    <a:pt x="86" y="183"/>
                  </a:cubicBezTo>
                  <a:cubicBezTo>
                    <a:pt x="86" y="191"/>
                    <a:pt x="80" y="197"/>
                    <a:pt x="74" y="197"/>
                  </a:cubicBezTo>
                  <a:cubicBezTo>
                    <a:pt x="68" y="197"/>
                    <a:pt x="64" y="194"/>
                    <a:pt x="60" y="190"/>
                  </a:cubicBezTo>
                  <a:cubicBezTo>
                    <a:pt x="67" y="185"/>
                    <a:pt x="72" y="177"/>
                    <a:pt x="72" y="169"/>
                  </a:cubicBezTo>
                  <a:cubicBezTo>
                    <a:pt x="72" y="165"/>
                    <a:pt x="71" y="162"/>
                    <a:pt x="70" y="159"/>
                  </a:cubicBezTo>
                  <a:cubicBezTo>
                    <a:pt x="69" y="157"/>
                    <a:pt x="66" y="156"/>
                    <a:pt x="64" y="157"/>
                  </a:cubicBezTo>
                  <a:cubicBezTo>
                    <a:pt x="63" y="157"/>
                    <a:pt x="62" y="158"/>
                    <a:pt x="62" y="159"/>
                  </a:cubicBezTo>
                  <a:cubicBezTo>
                    <a:pt x="61" y="160"/>
                    <a:pt x="61" y="161"/>
                    <a:pt x="62" y="162"/>
                  </a:cubicBezTo>
                  <a:cubicBezTo>
                    <a:pt x="63" y="164"/>
                    <a:pt x="63" y="167"/>
                    <a:pt x="63" y="169"/>
                  </a:cubicBezTo>
                  <a:cubicBezTo>
                    <a:pt x="63" y="175"/>
                    <a:pt x="59" y="181"/>
                    <a:pt x="54" y="184"/>
                  </a:cubicBezTo>
                  <a:cubicBezTo>
                    <a:pt x="53" y="184"/>
                    <a:pt x="53" y="184"/>
                    <a:pt x="53" y="184"/>
                  </a:cubicBezTo>
                  <a:cubicBezTo>
                    <a:pt x="51" y="185"/>
                    <a:pt x="49" y="185"/>
                    <a:pt x="46" y="185"/>
                  </a:cubicBezTo>
                  <a:cubicBezTo>
                    <a:pt x="37" y="185"/>
                    <a:pt x="30" y="178"/>
                    <a:pt x="30" y="169"/>
                  </a:cubicBezTo>
                  <a:cubicBezTo>
                    <a:pt x="30" y="168"/>
                    <a:pt x="30" y="168"/>
                    <a:pt x="30" y="168"/>
                  </a:cubicBezTo>
                  <a:cubicBezTo>
                    <a:pt x="30" y="166"/>
                    <a:pt x="28" y="164"/>
                    <a:pt x="26" y="164"/>
                  </a:cubicBezTo>
                  <a:cubicBezTo>
                    <a:pt x="19" y="162"/>
                    <a:pt x="13" y="154"/>
                    <a:pt x="13" y="147"/>
                  </a:cubicBezTo>
                  <a:cubicBezTo>
                    <a:pt x="13" y="144"/>
                    <a:pt x="14" y="141"/>
                    <a:pt x="16" y="138"/>
                  </a:cubicBezTo>
                  <a:cubicBezTo>
                    <a:pt x="17" y="136"/>
                    <a:pt x="16" y="134"/>
                    <a:pt x="15" y="132"/>
                  </a:cubicBezTo>
                  <a:cubicBezTo>
                    <a:pt x="11" y="129"/>
                    <a:pt x="8" y="125"/>
                    <a:pt x="8" y="120"/>
                  </a:cubicBezTo>
                  <a:cubicBezTo>
                    <a:pt x="8" y="115"/>
                    <a:pt x="10" y="111"/>
                    <a:pt x="13" y="108"/>
                  </a:cubicBezTo>
                  <a:cubicBezTo>
                    <a:pt x="15" y="106"/>
                    <a:pt x="15" y="104"/>
                    <a:pt x="13" y="102"/>
                  </a:cubicBezTo>
                  <a:cubicBezTo>
                    <a:pt x="10" y="99"/>
                    <a:pt x="8" y="94"/>
                    <a:pt x="8" y="89"/>
                  </a:cubicBezTo>
                  <a:cubicBezTo>
                    <a:pt x="8" y="78"/>
                    <a:pt x="17" y="69"/>
                    <a:pt x="28" y="69"/>
                  </a:cubicBezTo>
                  <a:cubicBezTo>
                    <a:pt x="39" y="69"/>
                    <a:pt x="48" y="78"/>
                    <a:pt x="48" y="88"/>
                  </a:cubicBezTo>
                  <a:cubicBezTo>
                    <a:pt x="49" y="91"/>
                    <a:pt x="51" y="92"/>
                    <a:pt x="53" y="92"/>
                  </a:cubicBezTo>
                  <a:cubicBezTo>
                    <a:pt x="54" y="92"/>
                    <a:pt x="55" y="92"/>
                    <a:pt x="56" y="91"/>
                  </a:cubicBezTo>
                  <a:cubicBezTo>
                    <a:pt x="57" y="90"/>
                    <a:pt x="57" y="89"/>
                    <a:pt x="57" y="88"/>
                  </a:cubicBezTo>
                  <a:cubicBezTo>
                    <a:pt x="56" y="72"/>
                    <a:pt x="44" y="61"/>
                    <a:pt x="28" y="61"/>
                  </a:cubicBezTo>
                  <a:cubicBezTo>
                    <a:pt x="25" y="61"/>
                    <a:pt x="21" y="61"/>
                    <a:pt x="18" y="63"/>
                  </a:cubicBezTo>
                  <a:cubicBezTo>
                    <a:pt x="17" y="61"/>
                    <a:pt x="17" y="60"/>
                    <a:pt x="17" y="59"/>
                  </a:cubicBezTo>
                  <a:cubicBezTo>
                    <a:pt x="17" y="52"/>
                    <a:pt x="21" y="47"/>
                    <a:pt x="28" y="45"/>
                  </a:cubicBezTo>
                  <a:cubicBezTo>
                    <a:pt x="30" y="44"/>
                    <a:pt x="31" y="42"/>
                    <a:pt x="31" y="40"/>
                  </a:cubicBezTo>
                  <a:cubicBezTo>
                    <a:pt x="31" y="39"/>
                    <a:pt x="30" y="38"/>
                    <a:pt x="30" y="36"/>
                  </a:cubicBezTo>
                  <a:cubicBezTo>
                    <a:pt x="30" y="36"/>
                    <a:pt x="31" y="35"/>
                    <a:pt x="31" y="34"/>
                  </a:cubicBezTo>
                  <a:cubicBezTo>
                    <a:pt x="31" y="34"/>
                    <a:pt x="31" y="34"/>
                    <a:pt x="31" y="34"/>
                  </a:cubicBezTo>
                  <a:cubicBezTo>
                    <a:pt x="32" y="26"/>
                    <a:pt x="39" y="20"/>
                    <a:pt x="47" y="20"/>
                  </a:cubicBezTo>
                  <a:cubicBezTo>
                    <a:pt x="53" y="20"/>
                    <a:pt x="59" y="23"/>
                    <a:pt x="62" y="29"/>
                  </a:cubicBezTo>
                  <a:cubicBezTo>
                    <a:pt x="63" y="31"/>
                    <a:pt x="66" y="32"/>
                    <a:pt x="68" y="31"/>
                  </a:cubicBezTo>
                  <a:cubicBezTo>
                    <a:pt x="70" y="30"/>
                    <a:pt x="71" y="27"/>
                    <a:pt x="70" y="25"/>
                  </a:cubicBezTo>
                  <a:cubicBezTo>
                    <a:pt x="67" y="20"/>
                    <a:pt x="62" y="15"/>
                    <a:pt x="57" y="13"/>
                  </a:cubicBezTo>
                  <a:cubicBezTo>
                    <a:pt x="60" y="10"/>
                    <a:pt x="64" y="8"/>
                    <a:pt x="69" y="8"/>
                  </a:cubicBezTo>
                  <a:cubicBezTo>
                    <a:pt x="79" y="8"/>
                    <a:pt x="86" y="16"/>
                    <a:pt x="86" y="27"/>
                  </a:cubicBezTo>
                  <a:cubicBezTo>
                    <a:pt x="86" y="44"/>
                    <a:pt x="86" y="44"/>
                    <a:pt x="86" y="44"/>
                  </a:cubicBezTo>
                  <a:cubicBezTo>
                    <a:pt x="75" y="44"/>
                    <a:pt x="75" y="44"/>
                    <a:pt x="75" y="44"/>
                  </a:cubicBezTo>
                  <a:cubicBezTo>
                    <a:pt x="72" y="44"/>
                    <a:pt x="70" y="46"/>
                    <a:pt x="70" y="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2" name="Freeform 598">
              <a:extLst>
                <a:ext uri="{FF2B5EF4-FFF2-40B4-BE49-F238E27FC236}">
                  <a16:creationId xmlns:a16="http://schemas.microsoft.com/office/drawing/2014/main" id="{9721B173-EB36-4755-9BAB-128F40C61D88}"/>
                </a:ext>
              </a:extLst>
            </p:cNvPr>
            <p:cNvSpPr>
              <a:spLocks/>
            </p:cNvSpPr>
            <p:nvPr/>
          </p:nvSpPr>
          <p:spPr bwMode="auto">
            <a:xfrm>
              <a:off x="4500347" y="1365132"/>
              <a:ext cx="35178" cy="54639"/>
            </a:xfrm>
            <a:custGeom>
              <a:avLst/>
              <a:gdLst>
                <a:gd name="T0" fmla="*/ 0 w 20"/>
                <a:gd name="T1" fmla="*/ 5 h 31"/>
                <a:gd name="T2" fmla="*/ 4 w 20"/>
                <a:gd name="T3" fmla="*/ 9 h 31"/>
                <a:gd name="T4" fmla="*/ 11 w 20"/>
                <a:gd name="T5" fmla="*/ 16 h 31"/>
                <a:gd name="T6" fmla="*/ 4 w 20"/>
                <a:gd name="T7" fmla="*/ 22 h 31"/>
                <a:gd name="T8" fmla="*/ 0 w 20"/>
                <a:gd name="T9" fmla="*/ 27 h 31"/>
                <a:gd name="T10" fmla="*/ 4 w 20"/>
                <a:gd name="T11" fmla="*/ 31 h 31"/>
                <a:gd name="T12" fmla="*/ 20 w 20"/>
                <a:gd name="T13" fmla="*/ 16 h 31"/>
                <a:gd name="T14" fmla="*/ 4 w 20"/>
                <a:gd name="T15" fmla="*/ 0 h 31"/>
                <a:gd name="T16" fmla="*/ 0 w 20"/>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1">
                  <a:moveTo>
                    <a:pt x="0" y="5"/>
                  </a:moveTo>
                  <a:cubicBezTo>
                    <a:pt x="0" y="7"/>
                    <a:pt x="2" y="9"/>
                    <a:pt x="4" y="9"/>
                  </a:cubicBezTo>
                  <a:cubicBezTo>
                    <a:pt x="8" y="9"/>
                    <a:pt x="11" y="12"/>
                    <a:pt x="11" y="16"/>
                  </a:cubicBezTo>
                  <a:cubicBezTo>
                    <a:pt x="11" y="19"/>
                    <a:pt x="8" y="22"/>
                    <a:pt x="4" y="22"/>
                  </a:cubicBezTo>
                  <a:cubicBezTo>
                    <a:pt x="2" y="22"/>
                    <a:pt x="0" y="24"/>
                    <a:pt x="0" y="27"/>
                  </a:cubicBezTo>
                  <a:cubicBezTo>
                    <a:pt x="0" y="29"/>
                    <a:pt x="2" y="31"/>
                    <a:pt x="4" y="31"/>
                  </a:cubicBezTo>
                  <a:cubicBezTo>
                    <a:pt x="13" y="31"/>
                    <a:pt x="20" y="24"/>
                    <a:pt x="20" y="16"/>
                  </a:cubicBezTo>
                  <a:cubicBezTo>
                    <a:pt x="20" y="7"/>
                    <a:pt x="13" y="0"/>
                    <a:pt x="4" y="0"/>
                  </a:cubicBezTo>
                  <a:cubicBezTo>
                    <a:pt x="2" y="0"/>
                    <a:pt x="0" y="2"/>
                    <a:pt x="0" y="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3" name="Freeform 599">
              <a:extLst>
                <a:ext uri="{FF2B5EF4-FFF2-40B4-BE49-F238E27FC236}">
                  <a16:creationId xmlns:a16="http://schemas.microsoft.com/office/drawing/2014/main" id="{04CDA075-6D54-4471-85ED-4B44B2739786}"/>
                </a:ext>
              </a:extLst>
            </p:cNvPr>
            <p:cNvSpPr>
              <a:spLocks/>
            </p:cNvSpPr>
            <p:nvPr/>
          </p:nvSpPr>
          <p:spPr bwMode="auto">
            <a:xfrm>
              <a:off x="4466665" y="1315733"/>
              <a:ext cx="35178" cy="37423"/>
            </a:xfrm>
            <a:custGeom>
              <a:avLst/>
              <a:gdLst>
                <a:gd name="T0" fmla="*/ 20 w 20"/>
                <a:gd name="T1" fmla="*/ 17 h 21"/>
                <a:gd name="T2" fmla="*/ 16 w 20"/>
                <a:gd name="T3" fmla="*/ 12 h 21"/>
                <a:gd name="T4" fmla="*/ 8 w 20"/>
                <a:gd name="T5" fmla="*/ 5 h 21"/>
                <a:gd name="T6" fmla="*/ 4 w 20"/>
                <a:gd name="T7" fmla="*/ 0 h 21"/>
                <a:gd name="T8" fmla="*/ 0 w 20"/>
                <a:gd name="T9" fmla="*/ 5 h 21"/>
                <a:gd name="T10" fmla="*/ 16 w 20"/>
                <a:gd name="T11" fmla="*/ 21 h 21"/>
                <a:gd name="T12" fmla="*/ 20 w 20"/>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20" y="17"/>
                  </a:moveTo>
                  <a:cubicBezTo>
                    <a:pt x="20" y="14"/>
                    <a:pt x="18" y="12"/>
                    <a:pt x="16" y="12"/>
                  </a:cubicBezTo>
                  <a:cubicBezTo>
                    <a:pt x="12" y="12"/>
                    <a:pt x="8" y="9"/>
                    <a:pt x="8" y="5"/>
                  </a:cubicBezTo>
                  <a:cubicBezTo>
                    <a:pt x="8" y="2"/>
                    <a:pt x="6" y="0"/>
                    <a:pt x="4" y="0"/>
                  </a:cubicBezTo>
                  <a:cubicBezTo>
                    <a:pt x="2" y="0"/>
                    <a:pt x="0" y="2"/>
                    <a:pt x="0" y="5"/>
                  </a:cubicBezTo>
                  <a:cubicBezTo>
                    <a:pt x="0" y="14"/>
                    <a:pt x="7" y="21"/>
                    <a:pt x="16" y="21"/>
                  </a:cubicBezTo>
                  <a:cubicBezTo>
                    <a:pt x="18" y="21"/>
                    <a:pt x="20" y="19"/>
                    <a:pt x="20"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4" name="Freeform 600">
              <a:extLst>
                <a:ext uri="{FF2B5EF4-FFF2-40B4-BE49-F238E27FC236}">
                  <a16:creationId xmlns:a16="http://schemas.microsoft.com/office/drawing/2014/main" id="{9FD31112-5CD4-44FE-AD9E-924CA4F0B547}"/>
                </a:ext>
              </a:extLst>
            </p:cNvPr>
            <p:cNvSpPr>
              <a:spLocks/>
            </p:cNvSpPr>
            <p:nvPr/>
          </p:nvSpPr>
          <p:spPr bwMode="auto">
            <a:xfrm>
              <a:off x="4432984" y="1475157"/>
              <a:ext cx="35178" cy="36676"/>
            </a:xfrm>
            <a:custGeom>
              <a:avLst/>
              <a:gdLst>
                <a:gd name="T0" fmla="*/ 4 w 20"/>
                <a:gd name="T1" fmla="*/ 21 h 21"/>
                <a:gd name="T2" fmla="*/ 8 w 20"/>
                <a:gd name="T3" fmla="*/ 16 h 21"/>
                <a:gd name="T4" fmla="*/ 16 w 20"/>
                <a:gd name="T5" fmla="*/ 9 h 21"/>
                <a:gd name="T6" fmla="*/ 20 w 20"/>
                <a:gd name="T7" fmla="*/ 4 h 21"/>
                <a:gd name="T8" fmla="*/ 16 w 20"/>
                <a:gd name="T9" fmla="*/ 0 h 21"/>
                <a:gd name="T10" fmla="*/ 0 w 20"/>
                <a:gd name="T11" fmla="*/ 16 h 21"/>
                <a:gd name="T12" fmla="*/ 4 w 2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4" y="21"/>
                  </a:moveTo>
                  <a:cubicBezTo>
                    <a:pt x="6" y="21"/>
                    <a:pt x="8" y="19"/>
                    <a:pt x="8" y="16"/>
                  </a:cubicBezTo>
                  <a:cubicBezTo>
                    <a:pt x="8" y="12"/>
                    <a:pt x="12" y="9"/>
                    <a:pt x="16" y="9"/>
                  </a:cubicBezTo>
                  <a:cubicBezTo>
                    <a:pt x="18" y="9"/>
                    <a:pt x="20" y="7"/>
                    <a:pt x="20" y="4"/>
                  </a:cubicBezTo>
                  <a:cubicBezTo>
                    <a:pt x="20" y="2"/>
                    <a:pt x="18" y="0"/>
                    <a:pt x="16" y="0"/>
                  </a:cubicBezTo>
                  <a:cubicBezTo>
                    <a:pt x="7" y="0"/>
                    <a:pt x="0" y="7"/>
                    <a:pt x="0" y="16"/>
                  </a:cubicBezTo>
                  <a:cubicBezTo>
                    <a:pt x="0" y="19"/>
                    <a:pt x="1" y="21"/>
                    <a:pt x="4" y="2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5" name="Freeform 601">
              <a:extLst>
                <a:ext uri="{FF2B5EF4-FFF2-40B4-BE49-F238E27FC236}">
                  <a16:creationId xmlns:a16="http://schemas.microsoft.com/office/drawing/2014/main" id="{986D4F96-119F-4904-8AC8-30054DFD6D41}"/>
                </a:ext>
              </a:extLst>
            </p:cNvPr>
            <p:cNvSpPr>
              <a:spLocks/>
            </p:cNvSpPr>
            <p:nvPr/>
          </p:nvSpPr>
          <p:spPr bwMode="auto">
            <a:xfrm>
              <a:off x="4478640" y="1475157"/>
              <a:ext cx="56884" cy="17215"/>
            </a:xfrm>
            <a:custGeom>
              <a:avLst/>
              <a:gdLst>
                <a:gd name="T0" fmla="*/ 4 w 32"/>
                <a:gd name="T1" fmla="*/ 10 h 10"/>
                <a:gd name="T2" fmla="*/ 28 w 32"/>
                <a:gd name="T3" fmla="*/ 10 h 10"/>
                <a:gd name="T4" fmla="*/ 32 w 32"/>
                <a:gd name="T5" fmla="*/ 5 h 10"/>
                <a:gd name="T6" fmla="*/ 28 w 32"/>
                <a:gd name="T7" fmla="*/ 0 h 10"/>
                <a:gd name="T8" fmla="*/ 4 w 32"/>
                <a:gd name="T9" fmla="*/ 0 h 10"/>
                <a:gd name="T10" fmla="*/ 0 w 32"/>
                <a:gd name="T11" fmla="*/ 5 h 10"/>
                <a:gd name="T12" fmla="*/ 4 w 3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4" y="10"/>
                  </a:moveTo>
                  <a:cubicBezTo>
                    <a:pt x="28" y="10"/>
                    <a:pt x="28" y="10"/>
                    <a:pt x="28" y="10"/>
                  </a:cubicBezTo>
                  <a:cubicBezTo>
                    <a:pt x="30" y="10"/>
                    <a:pt x="32" y="7"/>
                    <a:pt x="32" y="5"/>
                  </a:cubicBezTo>
                  <a:cubicBezTo>
                    <a:pt x="32" y="2"/>
                    <a:pt x="30" y="0"/>
                    <a:pt x="28" y="0"/>
                  </a:cubicBezTo>
                  <a:cubicBezTo>
                    <a:pt x="4" y="0"/>
                    <a:pt x="4" y="0"/>
                    <a:pt x="4" y="0"/>
                  </a:cubicBezTo>
                  <a:cubicBezTo>
                    <a:pt x="2" y="0"/>
                    <a:pt x="0" y="2"/>
                    <a:pt x="0" y="5"/>
                  </a:cubicBezTo>
                  <a:cubicBezTo>
                    <a:pt x="0" y="7"/>
                    <a:pt x="2" y="10"/>
                    <a:pt x="4" y="1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6" name="Freeform 602">
              <a:extLst>
                <a:ext uri="{FF2B5EF4-FFF2-40B4-BE49-F238E27FC236}">
                  <a16:creationId xmlns:a16="http://schemas.microsoft.com/office/drawing/2014/main" id="{2E549B91-C5F1-424B-BFAD-F416BB6CD3DC}"/>
                </a:ext>
              </a:extLst>
            </p:cNvPr>
            <p:cNvSpPr>
              <a:spLocks noEditPoints="1"/>
            </p:cNvSpPr>
            <p:nvPr/>
          </p:nvSpPr>
          <p:spPr bwMode="auto">
            <a:xfrm>
              <a:off x="4572200" y="1262591"/>
              <a:ext cx="166909" cy="363009"/>
            </a:xfrm>
            <a:custGeom>
              <a:avLst/>
              <a:gdLst>
                <a:gd name="T0" fmla="*/ 0 w 94"/>
                <a:gd name="T1" fmla="*/ 183 h 205"/>
                <a:gd name="T2" fmla="*/ 19 w 94"/>
                <a:gd name="T3" fmla="*/ 205 h 205"/>
                <a:gd name="T4" fmla="*/ 47 w 94"/>
                <a:gd name="T5" fmla="*/ 194 h 205"/>
                <a:gd name="T6" fmla="*/ 71 w 94"/>
                <a:gd name="T7" fmla="*/ 178 h 205"/>
                <a:gd name="T8" fmla="*/ 89 w 94"/>
                <a:gd name="T9" fmla="*/ 147 h 205"/>
                <a:gd name="T10" fmla="*/ 94 w 94"/>
                <a:gd name="T11" fmla="*/ 120 h 205"/>
                <a:gd name="T12" fmla="*/ 92 w 94"/>
                <a:gd name="T13" fmla="*/ 100 h 205"/>
                <a:gd name="T14" fmla="*/ 93 w 94"/>
                <a:gd name="T15" fmla="*/ 91 h 205"/>
                <a:gd name="T16" fmla="*/ 94 w 94"/>
                <a:gd name="T17" fmla="*/ 90 h 205"/>
                <a:gd name="T18" fmla="*/ 94 w 94"/>
                <a:gd name="T19" fmla="*/ 89 h 205"/>
                <a:gd name="T20" fmla="*/ 85 w 94"/>
                <a:gd name="T21" fmla="*/ 59 h 205"/>
                <a:gd name="T22" fmla="*/ 72 w 94"/>
                <a:gd name="T23" fmla="*/ 36 h 205"/>
                <a:gd name="T24" fmla="*/ 46 w 94"/>
                <a:gd name="T25" fmla="*/ 11 h 205"/>
                <a:gd name="T26" fmla="*/ 6 w 94"/>
                <a:gd name="T27" fmla="*/ 7 h 205"/>
                <a:gd name="T28" fmla="*/ 19 w 94"/>
                <a:gd name="T29" fmla="*/ 44 h 205"/>
                <a:gd name="T30" fmla="*/ 7 w 94"/>
                <a:gd name="T31" fmla="*/ 27 h 205"/>
                <a:gd name="T32" fmla="*/ 36 w 94"/>
                <a:gd name="T33" fmla="*/ 13 h 205"/>
                <a:gd name="T34" fmla="*/ 26 w 94"/>
                <a:gd name="T35" fmla="*/ 31 h 205"/>
                <a:gd name="T36" fmla="*/ 46 w 94"/>
                <a:gd name="T37" fmla="*/ 20 h 205"/>
                <a:gd name="T38" fmla="*/ 63 w 94"/>
                <a:gd name="T39" fmla="*/ 34 h 205"/>
                <a:gd name="T40" fmla="*/ 62 w 94"/>
                <a:gd name="T41" fmla="*/ 40 h 205"/>
                <a:gd name="T42" fmla="*/ 76 w 94"/>
                <a:gd name="T43" fmla="*/ 59 h 205"/>
                <a:gd name="T44" fmla="*/ 65 w 94"/>
                <a:gd name="T45" fmla="*/ 61 h 205"/>
                <a:gd name="T46" fmla="*/ 37 w 94"/>
                <a:gd name="T47" fmla="*/ 91 h 205"/>
                <a:gd name="T48" fmla="*/ 45 w 94"/>
                <a:gd name="T49" fmla="*/ 88 h 205"/>
                <a:gd name="T50" fmla="*/ 85 w 94"/>
                <a:gd name="T51" fmla="*/ 89 h 205"/>
                <a:gd name="T52" fmla="*/ 80 w 94"/>
                <a:gd name="T53" fmla="*/ 108 h 205"/>
                <a:gd name="T54" fmla="*/ 79 w 94"/>
                <a:gd name="T55" fmla="*/ 132 h 205"/>
                <a:gd name="T56" fmla="*/ 80 w 94"/>
                <a:gd name="T57" fmla="*/ 147 h 205"/>
                <a:gd name="T58" fmla="*/ 64 w 94"/>
                <a:gd name="T59" fmla="*/ 168 h 205"/>
                <a:gd name="T60" fmla="*/ 47 w 94"/>
                <a:gd name="T61" fmla="*/ 185 h 205"/>
                <a:gd name="T62" fmla="*/ 40 w 94"/>
                <a:gd name="T63" fmla="*/ 184 h 205"/>
                <a:gd name="T64" fmla="*/ 32 w 94"/>
                <a:gd name="T65" fmla="*/ 162 h 205"/>
                <a:gd name="T66" fmla="*/ 29 w 94"/>
                <a:gd name="T67" fmla="*/ 157 h 205"/>
                <a:gd name="T68" fmla="*/ 22 w 94"/>
                <a:gd name="T69" fmla="*/ 169 h 205"/>
                <a:gd name="T70" fmla="*/ 20 w 94"/>
                <a:gd name="T71" fmla="*/ 197 h 205"/>
                <a:gd name="T72" fmla="*/ 7 w 94"/>
                <a:gd name="T73" fmla="*/ 146 h 205"/>
                <a:gd name="T74" fmla="*/ 45 w 94"/>
                <a:gd name="T75" fmla="*/ 160 h 205"/>
                <a:gd name="T76" fmla="*/ 54 w 94"/>
                <a:gd name="T77" fmla="*/ 160 h 205"/>
                <a:gd name="T78" fmla="*/ 7 w 94"/>
                <a:gd name="T79" fmla="*/ 137 h 205"/>
                <a:gd name="T80" fmla="*/ 47 w 94"/>
                <a:gd name="T81" fmla="*/ 112 h 205"/>
                <a:gd name="T82" fmla="*/ 64 w 94"/>
                <a:gd name="T83" fmla="*/ 84 h 205"/>
                <a:gd name="T84" fmla="*/ 46 w 94"/>
                <a:gd name="T85" fmla="*/ 103 h 205"/>
                <a:gd name="T86" fmla="*/ 7 w 94"/>
                <a:gd name="T87" fmla="*/ 53 h 205"/>
                <a:gd name="T88" fmla="*/ 23 w 94"/>
                <a:gd name="T89" fmla="*/ 4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0" y="27"/>
                  </a:moveTo>
                  <a:cubicBezTo>
                    <a:pt x="0" y="183"/>
                    <a:pt x="0" y="183"/>
                    <a:pt x="0" y="183"/>
                  </a:cubicBezTo>
                  <a:cubicBezTo>
                    <a:pt x="0" y="189"/>
                    <a:pt x="1" y="195"/>
                    <a:pt x="5" y="199"/>
                  </a:cubicBezTo>
                  <a:cubicBezTo>
                    <a:pt x="9" y="203"/>
                    <a:pt x="13" y="205"/>
                    <a:pt x="19" y="205"/>
                  </a:cubicBezTo>
                  <a:cubicBezTo>
                    <a:pt x="28" y="205"/>
                    <a:pt x="35" y="201"/>
                    <a:pt x="41" y="194"/>
                  </a:cubicBezTo>
                  <a:cubicBezTo>
                    <a:pt x="43" y="194"/>
                    <a:pt x="45" y="194"/>
                    <a:pt x="47" y="194"/>
                  </a:cubicBezTo>
                  <a:cubicBezTo>
                    <a:pt x="57" y="194"/>
                    <a:pt x="66" y="188"/>
                    <a:pt x="70" y="179"/>
                  </a:cubicBezTo>
                  <a:cubicBezTo>
                    <a:pt x="71" y="178"/>
                    <a:pt x="71" y="178"/>
                    <a:pt x="71" y="178"/>
                  </a:cubicBezTo>
                  <a:cubicBezTo>
                    <a:pt x="72" y="176"/>
                    <a:pt x="72" y="174"/>
                    <a:pt x="72" y="171"/>
                  </a:cubicBezTo>
                  <a:cubicBezTo>
                    <a:pt x="82" y="167"/>
                    <a:pt x="89" y="157"/>
                    <a:pt x="89" y="147"/>
                  </a:cubicBezTo>
                  <a:cubicBezTo>
                    <a:pt x="89" y="143"/>
                    <a:pt x="88" y="140"/>
                    <a:pt x="87" y="137"/>
                  </a:cubicBezTo>
                  <a:cubicBezTo>
                    <a:pt x="91" y="132"/>
                    <a:pt x="94" y="126"/>
                    <a:pt x="94" y="120"/>
                  </a:cubicBezTo>
                  <a:cubicBezTo>
                    <a:pt x="94" y="114"/>
                    <a:pt x="92" y="109"/>
                    <a:pt x="89" y="105"/>
                  </a:cubicBezTo>
                  <a:cubicBezTo>
                    <a:pt x="90" y="103"/>
                    <a:pt x="91" y="102"/>
                    <a:pt x="92" y="100"/>
                  </a:cubicBezTo>
                  <a:cubicBezTo>
                    <a:pt x="92" y="99"/>
                    <a:pt x="92" y="99"/>
                    <a:pt x="92" y="99"/>
                  </a:cubicBezTo>
                  <a:cubicBezTo>
                    <a:pt x="93" y="97"/>
                    <a:pt x="93" y="94"/>
                    <a:pt x="93" y="91"/>
                  </a:cubicBezTo>
                  <a:cubicBezTo>
                    <a:pt x="94" y="91"/>
                    <a:pt x="94" y="91"/>
                    <a:pt x="94" y="91"/>
                  </a:cubicBezTo>
                  <a:cubicBezTo>
                    <a:pt x="94" y="90"/>
                    <a:pt x="94" y="90"/>
                    <a:pt x="94" y="90"/>
                  </a:cubicBezTo>
                  <a:cubicBezTo>
                    <a:pt x="94" y="90"/>
                    <a:pt x="94" y="90"/>
                    <a:pt x="94" y="90"/>
                  </a:cubicBezTo>
                  <a:cubicBezTo>
                    <a:pt x="94" y="89"/>
                    <a:pt x="94" y="89"/>
                    <a:pt x="94" y="89"/>
                  </a:cubicBezTo>
                  <a:cubicBezTo>
                    <a:pt x="94" y="81"/>
                    <a:pt x="90" y="73"/>
                    <a:pt x="83" y="67"/>
                  </a:cubicBezTo>
                  <a:cubicBezTo>
                    <a:pt x="84" y="64"/>
                    <a:pt x="85" y="62"/>
                    <a:pt x="85" y="59"/>
                  </a:cubicBezTo>
                  <a:cubicBezTo>
                    <a:pt x="85" y="50"/>
                    <a:pt x="80" y="41"/>
                    <a:pt x="72" y="38"/>
                  </a:cubicBezTo>
                  <a:cubicBezTo>
                    <a:pt x="72" y="37"/>
                    <a:pt x="72" y="37"/>
                    <a:pt x="72" y="36"/>
                  </a:cubicBezTo>
                  <a:cubicBezTo>
                    <a:pt x="72" y="22"/>
                    <a:pt x="60" y="11"/>
                    <a:pt x="46" y="11"/>
                  </a:cubicBezTo>
                  <a:cubicBezTo>
                    <a:pt x="46" y="11"/>
                    <a:pt x="46" y="11"/>
                    <a:pt x="46" y="11"/>
                  </a:cubicBezTo>
                  <a:cubicBezTo>
                    <a:pt x="41" y="4"/>
                    <a:pt x="34" y="0"/>
                    <a:pt x="25" y="0"/>
                  </a:cubicBezTo>
                  <a:cubicBezTo>
                    <a:pt x="18" y="0"/>
                    <a:pt x="11" y="2"/>
                    <a:pt x="6" y="7"/>
                  </a:cubicBezTo>
                  <a:cubicBezTo>
                    <a:pt x="1" y="12"/>
                    <a:pt x="0" y="19"/>
                    <a:pt x="0" y="27"/>
                  </a:cubicBezTo>
                  <a:close/>
                  <a:moveTo>
                    <a:pt x="19" y="44"/>
                  </a:moveTo>
                  <a:cubicBezTo>
                    <a:pt x="7" y="44"/>
                    <a:pt x="7" y="44"/>
                    <a:pt x="7" y="44"/>
                  </a:cubicBezTo>
                  <a:cubicBezTo>
                    <a:pt x="7" y="27"/>
                    <a:pt x="7" y="27"/>
                    <a:pt x="7" y="27"/>
                  </a:cubicBezTo>
                  <a:cubicBezTo>
                    <a:pt x="7" y="16"/>
                    <a:pt x="15" y="8"/>
                    <a:pt x="25" y="8"/>
                  </a:cubicBezTo>
                  <a:cubicBezTo>
                    <a:pt x="29" y="8"/>
                    <a:pt x="33" y="10"/>
                    <a:pt x="36" y="13"/>
                  </a:cubicBezTo>
                  <a:cubicBezTo>
                    <a:pt x="31" y="15"/>
                    <a:pt x="26" y="20"/>
                    <a:pt x="24" y="25"/>
                  </a:cubicBezTo>
                  <a:cubicBezTo>
                    <a:pt x="23" y="27"/>
                    <a:pt x="23" y="30"/>
                    <a:pt x="26" y="31"/>
                  </a:cubicBezTo>
                  <a:cubicBezTo>
                    <a:pt x="28" y="32"/>
                    <a:pt x="30" y="31"/>
                    <a:pt x="31" y="29"/>
                  </a:cubicBezTo>
                  <a:cubicBezTo>
                    <a:pt x="34" y="23"/>
                    <a:pt x="40" y="20"/>
                    <a:pt x="46" y="20"/>
                  </a:cubicBezTo>
                  <a:cubicBezTo>
                    <a:pt x="55" y="20"/>
                    <a:pt x="62" y="26"/>
                    <a:pt x="63" y="34"/>
                  </a:cubicBezTo>
                  <a:cubicBezTo>
                    <a:pt x="63" y="34"/>
                    <a:pt x="63" y="34"/>
                    <a:pt x="63" y="34"/>
                  </a:cubicBezTo>
                  <a:cubicBezTo>
                    <a:pt x="63" y="35"/>
                    <a:pt x="63" y="36"/>
                    <a:pt x="63" y="36"/>
                  </a:cubicBezTo>
                  <a:cubicBezTo>
                    <a:pt x="63" y="38"/>
                    <a:pt x="63" y="39"/>
                    <a:pt x="62" y="40"/>
                  </a:cubicBezTo>
                  <a:cubicBezTo>
                    <a:pt x="62" y="42"/>
                    <a:pt x="63" y="44"/>
                    <a:pt x="66" y="45"/>
                  </a:cubicBezTo>
                  <a:cubicBezTo>
                    <a:pt x="72" y="47"/>
                    <a:pt x="76" y="52"/>
                    <a:pt x="76" y="59"/>
                  </a:cubicBezTo>
                  <a:cubicBezTo>
                    <a:pt x="76" y="60"/>
                    <a:pt x="76" y="61"/>
                    <a:pt x="76" y="63"/>
                  </a:cubicBezTo>
                  <a:cubicBezTo>
                    <a:pt x="72" y="61"/>
                    <a:pt x="69" y="61"/>
                    <a:pt x="65" y="61"/>
                  </a:cubicBezTo>
                  <a:cubicBezTo>
                    <a:pt x="50" y="61"/>
                    <a:pt x="37" y="72"/>
                    <a:pt x="36" y="88"/>
                  </a:cubicBezTo>
                  <a:cubicBezTo>
                    <a:pt x="36" y="89"/>
                    <a:pt x="37" y="90"/>
                    <a:pt x="37" y="91"/>
                  </a:cubicBezTo>
                  <a:cubicBezTo>
                    <a:pt x="38" y="92"/>
                    <a:pt x="39" y="92"/>
                    <a:pt x="40" y="92"/>
                  </a:cubicBezTo>
                  <a:cubicBezTo>
                    <a:pt x="43" y="92"/>
                    <a:pt x="45" y="91"/>
                    <a:pt x="45" y="88"/>
                  </a:cubicBezTo>
                  <a:cubicBezTo>
                    <a:pt x="45" y="78"/>
                    <a:pt x="54" y="69"/>
                    <a:pt x="65" y="69"/>
                  </a:cubicBezTo>
                  <a:cubicBezTo>
                    <a:pt x="76" y="69"/>
                    <a:pt x="85" y="78"/>
                    <a:pt x="85" y="89"/>
                  </a:cubicBezTo>
                  <a:cubicBezTo>
                    <a:pt x="85" y="94"/>
                    <a:pt x="83" y="99"/>
                    <a:pt x="80" y="102"/>
                  </a:cubicBezTo>
                  <a:cubicBezTo>
                    <a:pt x="79" y="104"/>
                    <a:pt x="79" y="106"/>
                    <a:pt x="80" y="108"/>
                  </a:cubicBezTo>
                  <a:cubicBezTo>
                    <a:pt x="83" y="111"/>
                    <a:pt x="85" y="115"/>
                    <a:pt x="85" y="120"/>
                  </a:cubicBezTo>
                  <a:cubicBezTo>
                    <a:pt x="85" y="125"/>
                    <a:pt x="83" y="129"/>
                    <a:pt x="79" y="132"/>
                  </a:cubicBezTo>
                  <a:cubicBezTo>
                    <a:pt x="77" y="134"/>
                    <a:pt x="77" y="136"/>
                    <a:pt x="78" y="138"/>
                  </a:cubicBezTo>
                  <a:cubicBezTo>
                    <a:pt x="79" y="141"/>
                    <a:pt x="80" y="144"/>
                    <a:pt x="80" y="147"/>
                  </a:cubicBezTo>
                  <a:cubicBezTo>
                    <a:pt x="80" y="154"/>
                    <a:pt x="75" y="162"/>
                    <a:pt x="67" y="164"/>
                  </a:cubicBezTo>
                  <a:cubicBezTo>
                    <a:pt x="65" y="164"/>
                    <a:pt x="64" y="166"/>
                    <a:pt x="64" y="168"/>
                  </a:cubicBezTo>
                  <a:cubicBezTo>
                    <a:pt x="64" y="169"/>
                    <a:pt x="64" y="169"/>
                    <a:pt x="64" y="169"/>
                  </a:cubicBezTo>
                  <a:cubicBezTo>
                    <a:pt x="64" y="178"/>
                    <a:pt x="56" y="185"/>
                    <a:pt x="47" y="185"/>
                  </a:cubicBezTo>
                  <a:cubicBezTo>
                    <a:pt x="45" y="185"/>
                    <a:pt x="43" y="185"/>
                    <a:pt x="41" y="184"/>
                  </a:cubicBezTo>
                  <a:cubicBezTo>
                    <a:pt x="40" y="184"/>
                    <a:pt x="40" y="184"/>
                    <a:pt x="40" y="184"/>
                  </a:cubicBezTo>
                  <a:cubicBezTo>
                    <a:pt x="34" y="181"/>
                    <a:pt x="30" y="175"/>
                    <a:pt x="30" y="169"/>
                  </a:cubicBezTo>
                  <a:cubicBezTo>
                    <a:pt x="30" y="167"/>
                    <a:pt x="31" y="164"/>
                    <a:pt x="32" y="162"/>
                  </a:cubicBezTo>
                  <a:cubicBezTo>
                    <a:pt x="32" y="161"/>
                    <a:pt x="32" y="160"/>
                    <a:pt x="32" y="159"/>
                  </a:cubicBezTo>
                  <a:cubicBezTo>
                    <a:pt x="31" y="158"/>
                    <a:pt x="30" y="157"/>
                    <a:pt x="29" y="157"/>
                  </a:cubicBezTo>
                  <a:cubicBezTo>
                    <a:pt x="27" y="156"/>
                    <a:pt x="25" y="157"/>
                    <a:pt x="24" y="159"/>
                  </a:cubicBezTo>
                  <a:cubicBezTo>
                    <a:pt x="22" y="162"/>
                    <a:pt x="22" y="165"/>
                    <a:pt x="22" y="169"/>
                  </a:cubicBezTo>
                  <a:cubicBezTo>
                    <a:pt x="22" y="177"/>
                    <a:pt x="26" y="185"/>
                    <a:pt x="33" y="190"/>
                  </a:cubicBezTo>
                  <a:cubicBezTo>
                    <a:pt x="29" y="194"/>
                    <a:pt x="25" y="197"/>
                    <a:pt x="20" y="197"/>
                  </a:cubicBezTo>
                  <a:cubicBezTo>
                    <a:pt x="13" y="197"/>
                    <a:pt x="7" y="191"/>
                    <a:pt x="7" y="183"/>
                  </a:cubicBezTo>
                  <a:cubicBezTo>
                    <a:pt x="7" y="146"/>
                    <a:pt x="7" y="146"/>
                    <a:pt x="7" y="146"/>
                  </a:cubicBezTo>
                  <a:cubicBezTo>
                    <a:pt x="7" y="146"/>
                    <a:pt x="23" y="146"/>
                    <a:pt x="31" y="146"/>
                  </a:cubicBezTo>
                  <a:cubicBezTo>
                    <a:pt x="39" y="146"/>
                    <a:pt x="45" y="152"/>
                    <a:pt x="45" y="160"/>
                  </a:cubicBezTo>
                  <a:cubicBezTo>
                    <a:pt x="45" y="162"/>
                    <a:pt x="47" y="164"/>
                    <a:pt x="50" y="164"/>
                  </a:cubicBezTo>
                  <a:cubicBezTo>
                    <a:pt x="52" y="164"/>
                    <a:pt x="54" y="162"/>
                    <a:pt x="54" y="160"/>
                  </a:cubicBezTo>
                  <a:cubicBezTo>
                    <a:pt x="54" y="147"/>
                    <a:pt x="44" y="137"/>
                    <a:pt x="31" y="137"/>
                  </a:cubicBezTo>
                  <a:cubicBezTo>
                    <a:pt x="19" y="137"/>
                    <a:pt x="7" y="137"/>
                    <a:pt x="7" y="137"/>
                  </a:cubicBezTo>
                  <a:cubicBezTo>
                    <a:pt x="7" y="113"/>
                    <a:pt x="7" y="113"/>
                    <a:pt x="7" y="113"/>
                  </a:cubicBezTo>
                  <a:cubicBezTo>
                    <a:pt x="7" y="113"/>
                    <a:pt x="35" y="112"/>
                    <a:pt x="47" y="112"/>
                  </a:cubicBezTo>
                  <a:cubicBezTo>
                    <a:pt x="59" y="112"/>
                    <a:pt x="69" y="101"/>
                    <a:pt x="69" y="89"/>
                  </a:cubicBezTo>
                  <a:cubicBezTo>
                    <a:pt x="69" y="86"/>
                    <a:pt x="67" y="84"/>
                    <a:pt x="64" y="84"/>
                  </a:cubicBezTo>
                  <a:cubicBezTo>
                    <a:pt x="62" y="84"/>
                    <a:pt x="60" y="86"/>
                    <a:pt x="60" y="89"/>
                  </a:cubicBezTo>
                  <a:cubicBezTo>
                    <a:pt x="60" y="97"/>
                    <a:pt x="54" y="103"/>
                    <a:pt x="46" y="103"/>
                  </a:cubicBezTo>
                  <a:cubicBezTo>
                    <a:pt x="38" y="103"/>
                    <a:pt x="7" y="103"/>
                    <a:pt x="7" y="103"/>
                  </a:cubicBezTo>
                  <a:cubicBezTo>
                    <a:pt x="7" y="53"/>
                    <a:pt x="7" y="53"/>
                    <a:pt x="7" y="53"/>
                  </a:cubicBezTo>
                  <a:cubicBezTo>
                    <a:pt x="19" y="53"/>
                    <a:pt x="19" y="53"/>
                    <a:pt x="19" y="53"/>
                  </a:cubicBezTo>
                  <a:cubicBezTo>
                    <a:pt x="21" y="53"/>
                    <a:pt x="23" y="51"/>
                    <a:pt x="23" y="48"/>
                  </a:cubicBezTo>
                  <a:cubicBezTo>
                    <a:pt x="23" y="46"/>
                    <a:pt x="21" y="44"/>
                    <a:pt x="19" y="44"/>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latin typeface="+mn-lt"/>
              </a:endParaRPr>
            </a:p>
          </p:txBody>
        </p:sp>
        <p:sp>
          <p:nvSpPr>
            <p:cNvPr id="87" name="Freeform 603">
              <a:extLst>
                <a:ext uri="{FF2B5EF4-FFF2-40B4-BE49-F238E27FC236}">
                  <a16:creationId xmlns:a16="http://schemas.microsoft.com/office/drawing/2014/main" id="{11EA446C-A2A0-4340-8478-FC054D825F83}"/>
                </a:ext>
              </a:extLst>
            </p:cNvPr>
            <p:cNvSpPr>
              <a:spLocks/>
            </p:cNvSpPr>
            <p:nvPr/>
          </p:nvSpPr>
          <p:spPr bwMode="auto">
            <a:xfrm>
              <a:off x="4591660" y="1365132"/>
              <a:ext cx="33682" cy="54639"/>
            </a:xfrm>
            <a:custGeom>
              <a:avLst/>
              <a:gdLst>
                <a:gd name="T0" fmla="*/ 19 w 19"/>
                <a:gd name="T1" fmla="*/ 5 h 31"/>
                <a:gd name="T2" fmla="*/ 15 w 19"/>
                <a:gd name="T3" fmla="*/ 9 h 31"/>
                <a:gd name="T4" fmla="*/ 8 w 19"/>
                <a:gd name="T5" fmla="*/ 16 h 31"/>
                <a:gd name="T6" fmla="*/ 15 w 19"/>
                <a:gd name="T7" fmla="*/ 22 h 31"/>
                <a:gd name="T8" fmla="*/ 19 w 19"/>
                <a:gd name="T9" fmla="*/ 27 h 31"/>
                <a:gd name="T10" fmla="*/ 15 w 19"/>
                <a:gd name="T11" fmla="*/ 31 h 31"/>
                <a:gd name="T12" fmla="*/ 0 w 19"/>
                <a:gd name="T13" fmla="*/ 16 h 31"/>
                <a:gd name="T14" fmla="*/ 15 w 19"/>
                <a:gd name="T15" fmla="*/ 0 h 31"/>
                <a:gd name="T16" fmla="*/ 19 w 19"/>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1">
                  <a:moveTo>
                    <a:pt x="19" y="5"/>
                  </a:moveTo>
                  <a:cubicBezTo>
                    <a:pt x="19" y="7"/>
                    <a:pt x="18" y="9"/>
                    <a:pt x="15" y="9"/>
                  </a:cubicBezTo>
                  <a:cubicBezTo>
                    <a:pt x="11" y="9"/>
                    <a:pt x="8" y="12"/>
                    <a:pt x="8" y="16"/>
                  </a:cubicBezTo>
                  <a:cubicBezTo>
                    <a:pt x="8" y="19"/>
                    <a:pt x="11" y="22"/>
                    <a:pt x="15" y="22"/>
                  </a:cubicBezTo>
                  <a:cubicBezTo>
                    <a:pt x="18" y="22"/>
                    <a:pt x="19" y="24"/>
                    <a:pt x="19" y="27"/>
                  </a:cubicBezTo>
                  <a:cubicBezTo>
                    <a:pt x="19" y="29"/>
                    <a:pt x="18" y="31"/>
                    <a:pt x="15" y="31"/>
                  </a:cubicBezTo>
                  <a:cubicBezTo>
                    <a:pt x="7" y="31"/>
                    <a:pt x="0" y="24"/>
                    <a:pt x="0" y="16"/>
                  </a:cubicBezTo>
                  <a:cubicBezTo>
                    <a:pt x="0" y="7"/>
                    <a:pt x="7" y="0"/>
                    <a:pt x="15" y="0"/>
                  </a:cubicBezTo>
                  <a:cubicBezTo>
                    <a:pt x="18" y="0"/>
                    <a:pt x="19" y="2"/>
                    <a:pt x="19" y="5"/>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8" name="Freeform 604">
              <a:extLst>
                <a:ext uri="{FF2B5EF4-FFF2-40B4-BE49-F238E27FC236}">
                  <a16:creationId xmlns:a16="http://schemas.microsoft.com/office/drawing/2014/main" id="{C53779AF-54E6-46D0-B584-835CE4994211}"/>
                </a:ext>
              </a:extLst>
            </p:cNvPr>
            <p:cNvSpPr>
              <a:spLocks/>
            </p:cNvSpPr>
            <p:nvPr/>
          </p:nvSpPr>
          <p:spPr bwMode="auto">
            <a:xfrm>
              <a:off x="4623845" y="1315733"/>
              <a:ext cx="37423" cy="37423"/>
            </a:xfrm>
            <a:custGeom>
              <a:avLst/>
              <a:gdLst>
                <a:gd name="T0" fmla="*/ 0 w 21"/>
                <a:gd name="T1" fmla="*/ 17 h 21"/>
                <a:gd name="T2" fmla="*/ 5 w 21"/>
                <a:gd name="T3" fmla="*/ 12 h 21"/>
                <a:gd name="T4" fmla="*/ 12 w 21"/>
                <a:gd name="T5" fmla="*/ 5 h 21"/>
                <a:gd name="T6" fmla="*/ 16 w 21"/>
                <a:gd name="T7" fmla="*/ 0 h 21"/>
                <a:gd name="T8" fmla="*/ 21 w 21"/>
                <a:gd name="T9" fmla="*/ 5 h 21"/>
                <a:gd name="T10" fmla="*/ 5 w 21"/>
                <a:gd name="T11" fmla="*/ 21 h 21"/>
                <a:gd name="T12" fmla="*/ 0 w 21"/>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17"/>
                  </a:moveTo>
                  <a:cubicBezTo>
                    <a:pt x="0" y="14"/>
                    <a:pt x="2" y="12"/>
                    <a:pt x="5" y="12"/>
                  </a:cubicBezTo>
                  <a:cubicBezTo>
                    <a:pt x="9" y="12"/>
                    <a:pt x="12" y="9"/>
                    <a:pt x="12" y="5"/>
                  </a:cubicBezTo>
                  <a:cubicBezTo>
                    <a:pt x="12" y="2"/>
                    <a:pt x="14" y="0"/>
                    <a:pt x="16" y="0"/>
                  </a:cubicBezTo>
                  <a:cubicBezTo>
                    <a:pt x="19" y="0"/>
                    <a:pt x="21" y="2"/>
                    <a:pt x="21" y="5"/>
                  </a:cubicBezTo>
                  <a:cubicBezTo>
                    <a:pt x="21" y="14"/>
                    <a:pt x="13" y="21"/>
                    <a:pt x="5" y="21"/>
                  </a:cubicBezTo>
                  <a:cubicBezTo>
                    <a:pt x="2" y="21"/>
                    <a:pt x="0" y="19"/>
                    <a:pt x="0" y="17"/>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9" name="Freeform 605">
              <a:extLst>
                <a:ext uri="{FF2B5EF4-FFF2-40B4-BE49-F238E27FC236}">
                  <a16:creationId xmlns:a16="http://schemas.microsoft.com/office/drawing/2014/main" id="{89C9FB68-D94F-4F8F-912C-8055BE5C5592}"/>
                </a:ext>
              </a:extLst>
            </p:cNvPr>
            <p:cNvSpPr>
              <a:spLocks/>
            </p:cNvSpPr>
            <p:nvPr/>
          </p:nvSpPr>
          <p:spPr bwMode="auto">
            <a:xfrm>
              <a:off x="4657525" y="1475157"/>
              <a:ext cx="37423" cy="36676"/>
            </a:xfrm>
            <a:custGeom>
              <a:avLst/>
              <a:gdLst>
                <a:gd name="T0" fmla="*/ 16 w 21"/>
                <a:gd name="T1" fmla="*/ 21 h 21"/>
                <a:gd name="T2" fmla="*/ 12 w 21"/>
                <a:gd name="T3" fmla="*/ 16 h 21"/>
                <a:gd name="T4" fmla="*/ 5 w 21"/>
                <a:gd name="T5" fmla="*/ 9 h 21"/>
                <a:gd name="T6" fmla="*/ 0 w 21"/>
                <a:gd name="T7" fmla="*/ 4 h 21"/>
                <a:gd name="T8" fmla="*/ 5 w 21"/>
                <a:gd name="T9" fmla="*/ 0 h 21"/>
                <a:gd name="T10" fmla="*/ 21 w 21"/>
                <a:gd name="T11" fmla="*/ 16 h 21"/>
                <a:gd name="T12" fmla="*/ 16 w 21"/>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6" y="21"/>
                  </a:moveTo>
                  <a:cubicBezTo>
                    <a:pt x="14" y="21"/>
                    <a:pt x="12" y="19"/>
                    <a:pt x="12" y="16"/>
                  </a:cubicBezTo>
                  <a:cubicBezTo>
                    <a:pt x="12" y="12"/>
                    <a:pt x="9" y="9"/>
                    <a:pt x="5" y="9"/>
                  </a:cubicBezTo>
                  <a:cubicBezTo>
                    <a:pt x="2" y="9"/>
                    <a:pt x="0" y="7"/>
                    <a:pt x="0" y="4"/>
                  </a:cubicBezTo>
                  <a:cubicBezTo>
                    <a:pt x="0" y="2"/>
                    <a:pt x="2" y="0"/>
                    <a:pt x="5" y="0"/>
                  </a:cubicBezTo>
                  <a:cubicBezTo>
                    <a:pt x="14" y="0"/>
                    <a:pt x="21" y="7"/>
                    <a:pt x="21" y="16"/>
                  </a:cubicBezTo>
                  <a:cubicBezTo>
                    <a:pt x="21" y="19"/>
                    <a:pt x="19" y="21"/>
                    <a:pt x="16" y="21"/>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90" name="Freeform 606">
              <a:extLst>
                <a:ext uri="{FF2B5EF4-FFF2-40B4-BE49-F238E27FC236}">
                  <a16:creationId xmlns:a16="http://schemas.microsoft.com/office/drawing/2014/main" id="{F53D20CA-6285-49B1-BBB3-EF7FFABA49F8}"/>
                </a:ext>
              </a:extLst>
            </p:cNvPr>
            <p:cNvSpPr>
              <a:spLocks/>
            </p:cNvSpPr>
            <p:nvPr/>
          </p:nvSpPr>
          <p:spPr bwMode="auto">
            <a:xfrm>
              <a:off x="4590163" y="1475157"/>
              <a:ext cx="58381" cy="17215"/>
            </a:xfrm>
            <a:custGeom>
              <a:avLst/>
              <a:gdLst>
                <a:gd name="T0" fmla="*/ 28 w 33"/>
                <a:gd name="T1" fmla="*/ 10 h 10"/>
                <a:gd name="T2" fmla="*/ 5 w 33"/>
                <a:gd name="T3" fmla="*/ 10 h 10"/>
                <a:gd name="T4" fmla="*/ 0 w 33"/>
                <a:gd name="T5" fmla="*/ 5 h 10"/>
                <a:gd name="T6" fmla="*/ 5 w 33"/>
                <a:gd name="T7" fmla="*/ 0 h 10"/>
                <a:gd name="T8" fmla="*/ 28 w 33"/>
                <a:gd name="T9" fmla="*/ 0 h 10"/>
                <a:gd name="T10" fmla="*/ 33 w 33"/>
                <a:gd name="T11" fmla="*/ 5 h 10"/>
                <a:gd name="T12" fmla="*/ 28 w 3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28" y="10"/>
                  </a:moveTo>
                  <a:cubicBezTo>
                    <a:pt x="5" y="10"/>
                    <a:pt x="5" y="10"/>
                    <a:pt x="5" y="10"/>
                  </a:cubicBezTo>
                  <a:cubicBezTo>
                    <a:pt x="2" y="10"/>
                    <a:pt x="0" y="7"/>
                    <a:pt x="0" y="5"/>
                  </a:cubicBezTo>
                  <a:cubicBezTo>
                    <a:pt x="0" y="2"/>
                    <a:pt x="2" y="0"/>
                    <a:pt x="5" y="0"/>
                  </a:cubicBezTo>
                  <a:cubicBezTo>
                    <a:pt x="28" y="0"/>
                    <a:pt x="28" y="0"/>
                    <a:pt x="28" y="0"/>
                  </a:cubicBezTo>
                  <a:cubicBezTo>
                    <a:pt x="31" y="0"/>
                    <a:pt x="33" y="2"/>
                    <a:pt x="33" y="5"/>
                  </a:cubicBezTo>
                  <a:cubicBezTo>
                    <a:pt x="33" y="7"/>
                    <a:pt x="31" y="10"/>
                    <a:pt x="28" y="10"/>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grpSp>
      <p:pic>
        <p:nvPicPr>
          <p:cNvPr id="91" name="Picture 90">
            <a:extLst>
              <a:ext uri="{FF2B5EF4-FFF2-40B4-BE49-F238E27FC236}">
                <a16:creationId xmlns:a16="http://schemas.microsoft.com/office/drawing/2014/main" id="{C5AE5DF0-3CAC-4031-BE3F-79A4AECA8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697" y="1472742"/>
            <a:ext cx="948467" cy="948467"/>
          </a:xfrm>
          <a:prstGeom prst="rect">
            <a:avLst/>
          </a:prstGeom>
        </p:spPr>
      </p:pic>
      <p:cxnSp>
        <p:nvCxnSpPr>
          <p:cNvPr id="101" name="Straight Connector 100">
            <a:extLst>
              <a:ext uri="{FF2B5EF4-FFF2-40B4-BE49-F238E27FC236}">
                <a16:creationId xmlns:a16="http://schemas.microsoft.com/office/drawing/2014/main" id="{BB06E43D-075A-DF44-BBB9-BE9803EEAE7D}"/>
              </a:ext>
            </a:extLst>
          </p:cNvPr>
          <p:cNvCxnSpPr>
            <a:cxnSpLocks/>
          </p:cNvCxnSpPr>
          <p:nvPr/>
        </p:nvCxnSpPr>
        <p:spPr>
          <a:xfrm>
            <a:off x="2380343"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B06E43D-075A-DF44-BBB9-BE9803EEAE7D}"/>
              </a:ext>
            </a:extLst>
          </p:cNvPr>
          <p:cNvCxnSpPr>
            <a:cxnSpLocks/>
          </p:cNvCxnSpPr>
          <p:nvPr/>
        </p:nvCxnSpPr>
        <p:spPr>
          <a:xfrm>
            <a:off x="4299472"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B06E43D-075A-DF44-BBB9-BE9803EEAE7D}"/>
              </a:ext>
            </a:extLst>
          </p:cNvPr>
          <p:cNvCxnSpPr>
            <a:cxnSpLocks/>
          </p:cNvCxnSpPr>
          <p:nvPr/>
        </p:nvCxnSpPr>
        <p:spPr>
          <a:xfrm>
            <a:off x="6559417"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A1141971-3C96-784E-B02E-07911EAD0E5D}"/>
              </a:ext>
            </a:extLst>
          </p:cNvPr>
          <p:cNvPicPr>
            <a:picLocks noChangeAspect="1"/>
          </p:cNvPicPr>
          <p:nvPr/>
        </p:nvPicPr>
        <p:blipFill>
          <a:blip r:embed="rId5">
            <a:lum contrast="10000"/>
          </a:blip>
          <a:stretch>
            <a:fillRect/>
          </a:stretch>
        </p:blipFill>
        <p:spPr>
          <a:xfrm>
            <a:off x="7151735" y="1481935"/>
            <a:ext cx="924804" cy="924804"/>
          </a:xfrm>
          <a:prstGeom prst="rect">
            <a:avLst/>
          </a:prstGeom>
        </p:spPr>
      </p:pic>
      <p:sp>
        <p:nvSpPr>
          <p:cNvPr id="32" name="吹き出し: 四角形 31">
            <a:extLst>
              <a:ext uri="{FF2B5EF4-FFF2-40B4-BE49-F238E27FC236}">
                <a16:creationId xmlns:a16="http://schemas.microsoft.com/office/drawing/2014/main" id="{E91CFB0A-8A71-4C7A-82EA-0B3999B8B41D}"/>
              </a:ext>
            </a:extLst>
          </p:cNvPr>
          <p:cNvSpPr/>
          <p:nvPr/>
        </p:nvSpPr>
        <p:spPr>
          <a:xfrm>
            <a:off x="4765246" y="116974"/>
            <a:ext cx="4259987" cy="1185741"/>
          </a:xfrm>
          <a:prstGeom prst="wedgeRectCallout">
            <a:avLst>
              <a:gd name="adj1" fmla="val -111"/>
              <a:gd name="adj2" fmla="val 39150"/>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t>2018</a:t>
            </a:r>
            <a:r>
              <a:rPr kumimoji="1" lang="ja-JP" altLang="en-US" dirty="0"/>
              <a:t>年</a:t>
            </a:r>
            <a:r>
              <a:rPr kumimoji="1" lang="en-US" altLang="ja-JP" dirty="0"/>
              <a:t>11</a:t>
            </a:r>
            <a:r>
              <a:rPr kumimoji="1" lang="ja-JP" altLang="en-US" dirty="0"/>
              <a:t>月にリリース予定だったが、</a:t>
            </a:r>
            <a:r>
              <a:rPr kumimoji="1" lang="en-US" altLang="ja-JP" dirty="0" err="1"/>
              <a:t>Stealthwatch</a:t>
            </a:r>
            <a:r>
              <a:rPr kumimoji="1" lang="en-US" altLang="ja-JP" dirty="0"/>
              <a:t> </a:t>
            </a:r>
            <a:r>
              <a:rPr kumimoji="1" lang="en-US" altLang="ja-JP" dirty="0" err="1"/>
              <a:t>FlowCollector</a:t>
            </a:r>
            <a:r>
              <a:rPr kumimoji="1" lang="ja-JP" altLang="en-US" dirty="0"/>
              <a:t>と</a:t>
            </a:r>
            <a:r>
              <a:rPr kumimoji="1" lang="en-US" altLang="ja-JP" dirty="0"/>
              <a:t>UDP Director</a:t>
            </a:r>
            <a:r>
              <a:rPr kumimoji="1" lang="ja-JP" altLang="en-US" dirty="0"/>
              <a:t>間の一部の通信にパケットロスの発生が見つかり延期となった</a:t>
            </a:r>
          </a:p>
        </p:txBody>
      </p:sp>
    </p:spTree>
    <p:extLst>
      <p:ext uri="{BB962C8B-B14F-4D97-AF65-F5344CB8AC3E}">
        <p14:creationId xmlns:p14="http://schemas.microsoft.com/office/powerpoint/2010/main" val="1775695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0"/>
          </p:nvPr>
        </p:nvSpPr>
        <p:spPr>
          <a:xfrm>
            <a:off x="462301" y="1201738"/>
            <a:ext cx="8561956" cy="3389312"/>
          </a:xfrm>
        </p:spPr>
        <p:txBody>
          <a:bodyPr/>
          <a:lstStyle/>
          <a:p>
            <a:pPr marL="57150" indent="0">
              <a:buNone/>
            </a:pPr>
            <a:r>
              <a:rPr kumimoji="1" lang="ja-JP" altLang="en-US" dirty="0">
                <a:latin typeface="CiscoSansTT ExtraLight" charset="0"/>
                <a:ea typeface="ＭＳ Ｐゴシック" charset="-128"/>
              </a:rPr>
              <a:t>本セッションは</a:t>
            </a:r>
            <a:r>
              <a:rPr kumimoji="1" lang="en-US" altLang="ja-JP" dirty="0">
                <a:latin typeface="CiscoSansTT ExtraLight" charset="0"/>
                <a:ea typeface="ＭＳ Ｐゴシック" charset="-128"/>
              </a:rPr>
              <a:t>10</a:t>
            </a:r>
            <a:r>
              <a:rPr kumimoji="1" lang="ja-JP" altLang="en-US" dirty="0">
                <a:latin typeface="CiscoSansTT ExtraLight" charset="0"/>
                <a:ea typeface="ＭＳ Ｐゴシック" charset="-128"/>
              </a:rPr>
              <a:t>月にグローバルのパートナー様とシスコ社員向けに開催されたイベントより</a:t>
            </a:r>
            <a:r>
              <a:rPr kumimoji="1" lang="en-US" altLang="ja-JP" dirty="0" err="1">
                <a:latin typeface="CiscoSansTT ExtraLight" charset="0"/>
                <a:ea typeface="ＭＳ Ｐゴシック" charset="-128"/>
              </a:rPr>
              <a:t>Stealthwatch</a:t>
            </a:r>
            <a:r>
              <a:rPr kumimoji="1" lang="ja-JP" altLang="en-US" dirty="0">
                <a:latin typeface="CiscoSansTT ExtraLight" charset="0"/>
                <a:ea typeface="ＭＳ Ｐゴシック" charset="-128"/>
              </a:rPr>
              <a:t>に関するセッションを抜粋・追記したものなります。</a:t>
            </a:r>
          </a:p>
          <a:p>
            <a:pPr marL="57150" indent="0">
              <a:buNone/>
            </a:pPr>
            <a:r>
              <a:rPr kumimoji="1" lang="ja-JP" altLang="en-US" dirty="0">
                <a:latin typeface="CiscoSansTT ExtraLight" charset="0"/>
                <a:ea typeface="ＭＳ Ｐゴシック" charset="-128"/>
              </a:rPr>
              <a:t>　　</a:t>
            </a:r>
            <a:r>
              <a:rPr kumimoji="1" lang="en-US" altLang="ja-JP" dirty="0">
                <a:latin typeface="CiscoSansTT ExtraLight" charset="0"/>
                <a:ea typeface="ＭＳ Ｐゴシック" charset="-128"/>
              </a:rPr>
              <a:t>※</a:t>
            </a:r>
            <a:r>
              <a:rPr kumimoji="1" lang="en-US" altLang="ja-JP" dirty="0" err="1">
                <a:latin typeface="CiscoSansTT ExtraLight" charset="0"/>
                <a:ea typeface="ＭＳ Ｐゴシック" charset="-128"/>
              </a:rPr>
              <a:t>Stealthwatch</a:t>
            </a:r>
            <a:r>
              <a:rPr kumimoji="1" lang="en-US" altLang="ja-JP" dirty="0">
                <a:latin typeface="CiscoSansTT ExtraLight" charset="0"/>
                <a:ea typeface="ＭＳ Ｐゴシック" charset="-128"/>
              </a:rPr>
              <a:t> Enterprise 7.0</a:t>
            </a:r>
            <a:r>
              <a:rPr kumimoji="1" lang="ja-JP" altLang="en-US" dirty="0">
                <a:latin typeface="CiscoSansTT ExtraLight" charset="0"/>
                <a:ea typeface="ＭＳ Ｐゴシック" charset="-128"/>
              </a:rPr>
              <a:t>の話がメイン</a:t>
            </a:r>
            <a:endParaRPr kumimoji="1" lang="en-US" altLang="ja-JP" dirty="0">
              <a:latin typeface="CiscoSansTT ExtraLight" charset="0"/>
              <a:ea typeface="ＭＳ Ｐゴシック" charset="-128"/>
            </a:endParaRPr>
          </a:p>
          <a:p>
            <a:pPr marL="57150" indent="0">
              <a:buNone/>
            </a:pPr>
            <a:endParaRPr kumimoji="1" lang="en-US" altLang="ja-JP" dirty="0">
              <a:latin typeface="CiscoSansTT ExtraLight" charset="0"/>
              <a:ea typeface="ＭＳ Ｐゴシック" charset="-128"/>
            </a:endParaRPr>
          </a:p>
          <a:p>
            <a:pPr marL="57150" indent="0">
              <a:buNone/>
            </a:pPr>
            <a:r>
              <a:rPr kumimoji="1" lang="ja-JP" altLang="en-US" dirty="0">
                <a:latin typeface="CiscoSansTT ExtraLight" charset="0"/>
                <a:ea typeface="ＭＳ Ｐゴシック" charset="-128"/>
              </a:rPr>
              <a:t>なお、</a:t>
            </a:r>
            <a:r>
              <a:rPr kumimoji="1" lang="en-US" altLang="ja-JP" dirty="0" err="1">
                <a:latin typeface="CiscoSansTT ExtraLight" charset="0"/>
                <a:ea typeface="ＭＳ Ｐゴシック" charset="-128"/>
              </a:rPr>
              <a:t>Stealthwatch</a:t>
            </a:r>
            <a:r>
              <a:rPr kumimoji="1" lang="en-US" altLang="ja-JP" dirty="0">
                <a:latin typeface="CiscoSansTT ExtraLight" charset="0"/>
                <a:ea typeface="ＭＳ Ｐゴシック" charset="-128"/>
              </a:rPr>
              <a:t> Cloud</a:t>
            </a:r>
            <a:r>
              <a:rPr kumimoji="1" lang="ja-JP" altLang="en-US" dirty="0">
                <a:latin typeface="CiscoSansTT ExtraLight" charset="0"/>
                <a:ea typeface="ＭＳ Ｐゴシック" charset="-128"/>
              </a:rPr>
              <a:t>についての話もございます。</a:t>
            </a:r>
            <a:endParaRPr kumimoji="1" lang="en-US" altLang="ja-JP" dirty="0">
              <a:latin typeface="CiscoSansTT ExtraLight" charset="0"/>
              <a:ea typeface="ＭＳ Ｐゴシック" charset="-128"/>
            </a:endParaRPr>
          </a:p>
          <a:p>
            <a:pPr marL="57150" indent="0">
              <a:buNone/>
            </a:pPr>
            <a:r>
              <a:rPr kumimoji="1" lang="en-US" altLang="ja-JP" dirty="0" err="1">
                <a:latin typeface="CiscoSansTT ExtraLight" charset="0"/>
                <a:ea typeface="ＭＳ Ｐゴシック" charset="-128"/>
              </a:rPr>
              <a:t>Stealthwatch</a:t>
            </a:r>
            <a:r>
              <a:rPr kumimoji="1" lang="en-US" altLang="ja-JP" dirty="0">
                <a:latin typeface="CiscoSansTT ExtraLight" charset="0"/>
                <a:ea typeface="ＭＳ Ｐゴシック" charset="-128"/>
              </a:rPr>
              <a:t> Cloud</a:t>
            </a:r>
            <a:r>
              <a:rPr kumimoji="1" lang="ja-JP" altLang="en-US" dirty="0">
                <a:latin typeface="CiscoSansTT ExtraLight" charset="0"/>
                <a:ea typeface="ＭＳ Ｐゴシック" charset="-128"/>
              </a:rPr>
              <a:t>についてご存知でない方は下記の</a:t>
            </a:r>
            <a:r>
              <a:rPr kumimoji="1" lang="en-US" altLang="ja-JP" dirty="0">
                <a:latin typeface="CiscoSansTT ExtraLight" charset="0"/>
                <a:ea typeface="ＭＳ Ｐゴシック" charset="-128"/>
              </a:rPr>
              <a:t>2018</a:t>
            </a:r>
            <a:r>
              <a:rPr kumimoji="1" lang="ja-JP" altLang="en-US" dirty="0">
                <a:latin typeface="CiscoSansTT ExtraLight" charset="0"/>
                <a:ea typeface="ＭＳ Ｐゴシック" charset="-128"/>
              </a:rPr>
              <a:t>年</a:t>
            </a:r>
            <a:r>
              <a:rPr kumimoji="1" lang="en-US" altLang="ja-JP" dirty="0">
                <a:latin typeface="CiscoSansTT ExtraLight" charset="0"/>
                <a:ea typeface="ＭＳ Ｐゴシック" charset="-128"/>
              </a:rPr>
              <a:t>11</a:t>
            </a:r>
            <a:r>
              <a:rPr kumimoji="1" lang="ja-JP" altLang="en-US" dirty="0">
                <a:latin typeface="CiscoSansTT ExtraLight" charset="0"/>
                <a:ea typeface="ＭＳ Ｐゴシック" charset="-128"/>
              </a:rPr>
              <a:t>月の</a:t>
            </a:r>
            <a:r>
              <a:rPr kumimoji="1" lang="en-US" altLang="ja-JP" dirty="0">
                <a:latin typeface="CiscoSansTT ExtraLight" charset="0"/>
                <a:ea typeface="ＭＳ Ｐゴシック" charset="-128"/>
              </a:rPr>
              <a:t>PSU Week</a:t>
            </a:r>
            <a:r>
              <a:rPr kumimoji="1" lang="ja-JP" altLang="en-US" dirty="0">
                <a:latin typeface="CiscoSansTT ExtraLight" charset="0"/>
                <a:ea typeface="ＭＳ Ｐゴシック" charset="-128"/>
              </a:rPr>
              <a:t>の資料をご確認ください。</a:t>
            </a:r>
            <a:endParaRPr kumimoji="1" lang="en-US" altLang="ja-JP" dirty="0">
              <a:latin typeface="CiscoSansTT ExtraLight" charset="0"/>
              <a:ea typeface="ＭＳ Ｐゴシック" charset="-128"/>
            </a:endParaRPr>
          </a:p>
          <a:p>
            <a:pPr marL="57150" indent="0">
              <a:buNone/>
            </a:pPr>
            <a:r>
              <a:rPr kumimoji="1" lang="ja-JP" altLang="en-US" sz="1200" dirty="0">
                <a:latin typeface="CiscoSansTT ExtraLight" charset="0"/>
                <a:ea typeface="ＭＳ Ｐゴシック" charset="-128"/>
              </a:rPr>
              <a:t>　</a:t>
            </a:r>
            <a:r>
              <a:rPr kumimoji="1" lang="en-US" altLang="ja-JP" sz="1200" dirty="0">
                <a:latin typeface="CiscoSansTT ExtraLight" charset="0"/>
                <a:ea typeface="ＭＳ Ｐゴシック" charset="-128"/>
                <a:hlinkClick r:id="rId2"/>
              </a:rPr>
              <a:t>https://www.cisco.com/c/m/ja_jp/partners/training/psuweek2018-nov.html</a:t>
            </a:r>
            <a:endParaRPr kumimoji="1" lang="en-US" altLang="ja-JP" sz="1200" dirty="0">
              <a:latin typeface="CiscoSansTT ExtraLight" charset="0"/>
              <a:ea typeface="ＭＳ Ｐゴシック" charset="-128"/>
            </a:endParaRPr>
          </a:p>
          <a:p>
            <a:pPr marL="57150" indent="0">
              <a:buNone/>
            </a:pPr>
            <a:r>
              <a:rPr lang="ja-JP" altLang="en-US" sz="1200" dirty="0"/>
              <a:t>　・</a:t>
            </a:r>
            <a:r>
              <a:rPr lang="en-US" altLang="ja-JP" sz="1200" dirty="0"/>
              <a:t>[SEC-5] </a:t>
            </a:r>
            <a:r>
              <a:rPr lang="en-US" altLang="ja-JP" sz="1200" dirty="0" err="1"/>
              <a:t>Stealthwatch</a:t>
            </a:r>
            <a:r>
              <a:rPr lang="en-US" altLang="ja-JP" sz="1200" dirty="0"/>
              <a:t> Cloud </a:t>
            </a:r>
            <a:r>
              <a:rPr lang="ja-JP" altLang="en-US" sz="1200" dirty="0"/>
              <a:t>の紹介</a:t>
            </a:r>
          </a:p>
        </p:txBody>
      </p:sp>
      <p:sp>
        <p:nvSpPr>
          <p:cNvPr id="5" name="タイトル 4"/>
          <p:cNvSpPr>
            <a:spLocks noGrp="1"/>
          </p:cNvSpPr>
          <p:nvPr>
            <p:ph type="title"/>
          </p:nvPr>
        </p:nvSpPr>
        <p:spPr/>
        <p:txBody>
          <a:bodyPr/>
          <a:lstStyle/>
          <a:p>
            <a:r>
              <a:rPr kumimoji="1" lang="ja-JP" altLang="en-US" dirty="0">
                <a:latin typeface="CiscoSansTT ExtraLight" charset="0"/>
                <a:ea typeface="ＭＳ Ｐゴシック" charset="-128"/>
              </a:rPr>
              <a:t>本セッションについて</a:t>
            </a:r>
          </a:p>
        </p:txBody>
      </p:sp>
    </p:spTree>
    <p:extLst>
      <p:ext uri="{BB962C8B-B14F-4D97-AF65-F5344CB8AC3E}">
        <p14:creationId xmlns:p14="http://schemas.microsoft.com/office/powerpoint/2010/main" val="1326428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1">
            <a:extLst>
              <a:ext uri="{FF2B5EF4-FFF2-40B4-BE49-F238E27FC236}">
                <a16:creationId xmlns:a16="http://schemas.microsoft.com/office/drawing/2014/main" id="{9AB73C8C-62DC-4531-BD60-2C6D7DE1CB07}"/>
              </a:ext>
            </a:extLst>
          </p:cNvPr>
          <p:cNvSpPr txBox="1"/>
          <p:nvPr/>
        </p:nvSpPr>
        <p:spPr>
          <a:xfrm>
            <a:off x="275511" y="3441064"/>
            <a:ext cx="2144840" cy="892552"/>
          </a:xfrm>
          <a:prstGeom prst="rect">
            <a:avLst/>
          </a:prstGeom>
          <a:noFill/>
        </p:spPr>
        <p:txBody>
          <a:bodyPr wrap="square" rtlCol="0">
            <a:spAutoFit/>
          </a:bodyPr>
          <a:lstStyle/>
          <a:p>
            <a:pPr algn="ctr">
              <a:spcAft>
                <a:spcPts val="600"/>
              </a:spcAft>
              <a:buSzPct val="80000"/>
            </a:pPr>
            <a:r>
              <a:rPr lang="ja-JP" altLang="en-US" sz="1400" dirty="0">
                <a:latin typeface="+mn-lt"/>
              </a:rPr>
              <a:t>セキュリティポリシー管理</a:t>
            </a:r>
            <a:endParaRPr lang="en-US" sz="1400" dirty="0">
              <a:latin typeface="+mn-lt"/>
            </a:endParaRPr>
          </a:p>
          <a:p>
            <a:pPr algn="ctr">
              <a:spcAft>
                <a:spcPts val="600"/>
              </a:spcAft>
              <a:buSzPct val="80000"/>
            </a:pPr>
            <a:r>
              <a:rPr lang="ja-JP" altLang="en-US" sz="1400" dirty="0">
                <a:latin typeface="+mn-lt"/>
              </a:rPr>
              <a:t>ホストグループ管理</a:t>
            </a:r>
            <a:endParaRPr lang="en-US" sz="1400" dirty="0">
              <a:latin typeface="+mn-lt"/>
            </a:endParaRPr>
          </a:p>
          <a:p>
            <a:pPr algn="ctr">
              <a:spcAft>
                <a:spcPts val="600"/>
              </a:spcAft>
              <a:buSzPct val="80000"/>
            </a:pPr>
            <a:r>
              <a:rPr lang="ja-JP" altLang="en-US" sz="1400" dirty="0">
                <a:latin typeface="+mn-lt"/>
              </a:rPr>
              <a:t>ユーザ管理</a:t>
            </a:r>
            <a:endParaRPr lang="en-US" sz="1400" dirty="0">
              <a:latin typeface="+mn-lt"/>
            </a:endParaRPr>
          </a:p>
        </p:txBody>
      </p:sp>
      <p:sp>
        <p:nvSpPr>
          <p:cNvPr id="33" name="TextBox 10">
            <a:extLst>
              <a:ext uri="{FF2B5EF4-FFF2-40B4-BE49-F238E27FC236}">
                <a16:creationId xmlns:a16="http://schemas.microsoft.com/office/drawing/2014/main" id="{33578770-7E67-4829-9447-D32B706FDE68}"/>
              </a:ext>
            </a:extLst>
          </p:cNvPr>
          <p:cNvSpPr txBox="1"/>
          <p:nvPr/>
        </p:nvSpPr>
        <p:spPr>
          <a:xfrm>
            <a:off x="1943054" y="3444464"/>
            <a:ext cx="2822193" cy="892552"/>
          </a:xfrm>
          <a:prstGeom prst="rect">
            <a:avLst/>
          </a:prstGeom>
          <a:noFill/>
        </p:spPr>
        <p:txBody>
          <a:bodyPr wrap="square" rtlCol="0">
            <a:spAutoFit/>
          </a:bodyPr>
          <a:lstStyle/>
          <a:p>
            <a:pPr algn="ctr">
              <a:spcAft>
                <a:spcPts val="600"/>
              </a:spcAft>
            </a:pPr>
            <a:r>
              <a:rPr lang="ja-JP" altLang="en-US" sz="1400" dirty="0">
                <a:latin typeface="+mn-lt"/>
              </a:rPr>
              <a:t>アプライアンス管理</a:t>
            </a:r>
            <a:endParaRPr lang="en-US" altLang="ja-JP" sz="1400" dirty="0">
              <a:latin typeface="+mn-lt"/>
            </a:endParaRPr>
          </a:p>
          <a:p>
            <a:pPr algn="ctr">
              <a:spcAft>
                <a:spcPts val="600"/>
              </a:spcAft>
            </a:pPr>
            <a:r>
              <a:rPr lang="ja-JP" altLang="en-US" sz="1400" dirty="0">
                <a:latin typeface="+mn-lt"/>
              </a:rPr>
              <a:t>アップデート管理</a:t>
            </a:r>
            <a:endParaRPr lang="en-US" sz="1400" dirty="0">
              <a:latin typeface="+mn-lt"/>
            </a:endParaRPr>
          </a:p>
          <a:p>
            <a:pPr algn="ctr">
              <a:spcAft>
                <a:spcPts val="600"/>
              </a:spcAft>
            </a:pPr>
            <a:r>
              <a:rPr lang="en-US" sz="1400" dirty="0" err="1">
                <a:latin typeface="+mn-lt"/>
              </a:rPr>
              <a:t>Stealthwatch</a:t>
            </a:r>
            <a:r>
              <a:rPr lang="en-US" sz="1400" dirty="0">
                <a:latin typeface="+mn-lt"/>
              </a:rPr>
              <a:t> App</a:t>
            </a:r>
          </a:p>
        </p:txBody>
      </p:sp>
      <p:sp>
        <p:nvSpPr>
          <p:cNvPr id="34" name="TextBox 6">
            <a:extLst>
              <a:ext uri="{FF2B5EF4-FFF2-40B4-BE49-F238E27FC236}">
                <a16:creationId xmlns:a16="http://schemas.microsoft.com/office/drawing/2014/main" id="{E7CCDE7E-2DA8-4B75-AFBA-81A1546DD1DB}"/>
              </a:ext>
            </a:extLst>
          </p:cNvPr>
          <p:cNvSpPr txBox="1"/>
          <p:nvPr/>
        </p:nvSpPr>
        <p:spPr>
          <a:xfrm>
            <a:off x="185747" y="2571750"/>
            <a:ext cx="2249775" cy="707886"/>
          </a:xfrm>
          <a:prstGeom prst="rect">
            <a:avLst/>
          </a:prstGeom>
          <a:noFill/>
        </p:spPr>
        <p:txBody>
          <a:bodyPr wrap="square" rtlCol="0">
            <a:spAutoFit/>
          </a:bodyPr>
          <a:lstStyle/>
          <a:p>
            <a:pPr algn="ctr"/>
            <a:r>
              <a:rPr lang="en-US" sz="2000" dirty="0" err="1">
                <a:solidFill>
                  <a:schemeClr val="accent1"/>
                </a:solidFill>
                <a:latin typeface="CiscoSans Light" panose="020B0503020201020303" pitchFamily="34" charset="0"/>
                <a:ea typeface="Arial" charset="0"/>
                <a:cs typeface="Arial" charset="0"/>
              </a:rPr>
              <a:t>JavaUI</a:t>
            </a:r>
            <a:r>
              <a:rPr lang="ja-JP" altLang="en-US" sz="2000" dirty="0" err="1">
                <a:solidFill>
                  <a:schemeClr val="accent1"/>
                </a:solidFill>
                <a:latin typeface="CiscoSans Light" panose="020B0503020201020303" pitchFamily="34" charset="0"/>
                <a:ea typeface="Arial" charset="0"/>
                <a:cs typeface="Arial" charset="0"/>
              </a:rPr>
              <a:t>だけで</a:t>
            </a:r>
            <a:r>
              <a:rPr lang="ja-JP" altLang="en-US" sz="2000" dirty="0">
                <a:solidFill>
                  <a:schemeClr val="accent1"/>
                </a:solidFill>
                <a:latin typeface="CiscoSans Light" panose="020B0503020201020303" pitchFamily="34" charset="0"/>
                <a:ea typeface="Arial" charset="0"/>
                <a:cs typeface="Arial" charset="0"/>
              </a:rPr>
              <a:t>なく</a:t>
            </a:r>
            <a:r>
              <a:rPr lang="en-US" altLang="ja-JP" sz="2000" dirty="0" err="1">
                <a:solidFill>
                  <a:schemeClr val="accent1"/>
                </a:solidFill>
                <a:latin typeface="CiscoSans Light" panose="020B0503020201020303" pitchFamily="34" charset="0"/>
                <a:ea typeface="Arial" charset="0"/>
                <a:cs typeface="Arial" charset="0"/>
              </a:rPr>
              <a:t>WebUI</a:t>
            </a:r>
            <a:r>
              <a:rPr lang="ja-JP" altLang="en-US" sz="2000" dirty="0">
                <a:solidFill>
                  <a:schemeClr val="accent1"/>
                </a:solidFill>
                <a:latin typeface="CiscoSans Light" panose="020B0503020201020303" pitchFamily="34" charset="0"/>
                <a:ea typeface="Arial" charset="0"/>
                <a:cs typeface="Arial" charset="0"/>
              </a:rPr>
              <a:t>でも設定可</a:t>
            </a:r>
            <a:endParaRPr lang="en-US" sz="2000" dirty="0">
              <a:solidFill>
                <a:schemeClr val="accent1"/>
              </a:solidFill>
              <a:latin typeface="CiscoSans Light" panose="020B0503020201020303" pitchFamily="34" charset="0"/>
              <a:ea typeface="Arial" charset="0"/>
              <a:cs typeface="Arial" charset="0"/>
            </a:endParaRPr>
          </a:p>
        </p:txBody>
      </p:sp>
      <p:sp>
        <p:nvSpPr>
          <p:cNvPr id="35" name="TextBox 57">
            <a:extLst>
              <a:ext uri="{FF2B5EF4-FFF2-40B4-BE49-F238E27FC236}">
                <a16:creationId xmlns:a16="http://schemas.microsoft.com/office/drawing/2014/main" id="{0629494D-2CBF-48A0-BC24-F49F21248E53}"/>
              </a:ext>
            </a:extLst>
          </p:cNvPr>
          <p:cNvSpPr txBox="1"/>
          <p:nvPr/>
        </p:nvSpPr>
        <p:spPr>
          <a:xfrm>
            <a:off x="2380343" y="2594114"/>
            <a:ext cx="1947611" cy="707886"/>
          </a:xfrm>
          <a:prstGeom prst="rect">
            <a:avLst/>
          </a:prstGeom>
          <a:noFill/>
        </p:spPr>
        <p:txBody>
          <a:bodyPr wrap="square" rtlCol="0">
            <a:spAutoFit/>
          </a:bodyPr>
          <a:lstStyle/>
          <a:p>
            <a:pPr algn="ctr"/>
            <a:r>
              <a:rPr lang="ja-JP" altLang="en-US" sz="2000" dirty="0">
                <a:solidFill>
                  <a:schemeClr val="accent1"/>
                </a:solidFill>
                <a:latin typeface="CiscoSans Light" panose="020B0503020201020303" pitchFamily="34" charset="0"/>
                <a:ea typeface="Arial" charset="0"/>
                <a:cs typeface="Arial" charset="0"/>
              </a:rPr>
              <a:t>管理容易性</a:t>
            </a:r>
            <a:endParaRPr lang="en-US" altLang="ja-JP" sz="2000" dirty="0">
              <a:solidFill>
                <a:schemeClr val="accent1"/>
              </a:solidFill>
              <a:latin typeface="CiscoSans Light" panose="020B0503020201020303" pitchFamily="34" charset="0"/>
              <a:ea typeface="Arial" charset="0"/>
              <a:cs typeface="Arial" charset="0"/>
            </a:endParaRPr>
          </a:p>
          <a:p>
            <a:pPr algn="ctr"/>
            <a:r>
              <a:rPr lang="ja-JP" altLang="en-US" sz="2000" dirty="0">
                <a:solidFill>
                  <a:schemeClr val="accent1"/>
                </a:solidFill>
                <a:latin typeface="CiscoSans Light" panose="020B0503020201020303" pitchFamily="34" charset="0"/>
                <a:ea typeface="Arial" charset="0"/>
                <a:cs typeface="Arial" charset="0"/>
              </a:rPr>
              <a:t>の向上</a:t>
            </a:r>
            <a:endParaRPr lang="en-US" sz="2000" dirty="0">
              <a:solidFill>
                <a:schemeClr val="accent1"/>
              </a:solidFill>
              <a:latin typeface="CiscoSans Light" panose="020B0503020201020303" pitchFamily="34" charset="0"/>
              <a:ea typeface="Arial" charset="0"/>
              <a:cs typeface="Arial" charset="0"/>
            </a:endParaRPr>
          </a:p>
        </p:txBody>
      </p:sp>
      <p:sp>
        <p:nvSpPr>
          <p:cNvPr id="36" name="TextBox 52">
            <a:extLst>
              <a:ext uri="{FF2B5EF4-FFF2-40B4-BE49-F238E27FC236}">
                <a16:creationId xmlns:a16="http://schemas.microsoft.com/office/drawing/2014/main" id="{783950DA-5809-479B-8069-117ECF72548B}"/>
              </a:ext>
            </a:extLst>
          </p:cNvPr>
          <p:cNvSpPr txBox="1"/>
          <p:nvPr/>
        </p:nvSpPr>
        <p:spPr>
          <a:xfrm>
            <a:off x="4299472" y="2609844"/>
            <a:ext cx="2243701" cy="707886"/>
          </a:xfrm>
          <a:prstGeom prst="rect">
            <a:avLst/>
          </a:prstGeom>
          <a:noFill/>
        </p:spPr>
        <p:txBody>
          <a:bodyPr wrap="square" rtlCol="0">
            <a:spAutoFit/>
          </a:bodyPr>
          <a:lstStyle/>
          <a:p>
            <a:pPr algn="ctr"/>
            <a:r>
              <a:rPr lang="ja-JP" altLang="en-US" sz="2000" dirty="0">
                <a:solidFill>
                  <a:schemeClr val="accent1"/>
                </a:solidFill>
                <a:latin typeface="CiscoSans Light" panose="020B0503020201020303" pitchFamily="34" charset="0"/>
                <a:ea typeface="Arial" charset="0"/>
                <a:cs typeface="Arial" charset="0"/>
              </a:rPr>
              <a:t>セキュリティ</a:t>
            </a:r>
            <a:endParaRPr lang="en-US" altLang="ja-JP" sz="2000" dirty="0">
              <a:solidFill>
                <a:schemeClr val="accent1"/>
              </a:solidFill>
              <a:latin typeface="CiscoSans Light" panose="020B0503020201020303" pitchFamily="34" charset="0"/>
              <a:ea typeface="Arial" charset="0"/>
              <a:cs typeface="Arial" charset="0"/>
            </a:endParaRPr>
          </a:p>
          <a:p>
            <a:pPr algn="ctr"/>
            <a:r>
              <a:rPr lang="ja-JP" altLang="en-US" sz="2000" dirty="0">
                <a:solidFill>
                  <a:schemeClr val="accent1"/>
                </a:solidFill>
                <a:latin typeface="CiscoSans Light" panose="020B0503020201020303" pitchFamily="34" charset="0"/>
                <a:ea typeface="Arial" charset="0"/>
                <a:cs typeface="Arial" charset="0"/>
              </a:rPr>
              <a:t>分析力の向上</a:t>
            </a:r>
            <a:endParaRPr lang="en-US" sz="2000" dirty="0">
              <a:solidFill>
                <a:schemeClr val="accent1"/>
              </a:solidFill>
              <a:latin typeface="CiscoSans Light" panose="020B0503020201020303" pitchFamily="34" charset="0"/>
              <a:ea typeface="Arial" charset="0"/>
              <a:cs typeface="Arial" charset="0"/>
            </a:endParaRPr>
          </a:p>
        </p:txBody>
      </p:sp>
      <p:sp>
        <p:nvSpPr>
          <p:cNvPr id="37" name="TextBox 63">
            <a:extLst>
              <a:ext uri="{FF2B5EF4-FFF2-40B4-BE49-F238E27FC236}">
                <a16:creationId xmlns:a16="http://schemas.microsoft.com/office/drawing/2014/main" id="{CA6410C6-A282-4721-9533-F429008BDB9A}"/>
              </a:ext>
            </a:extLst>
          </p:cNvPr>
          <p:cNvSpPr txBox="1"/>
          <p:nvPr/>
        </p:nvSpPr>
        <p:spPr>
          <a:xfrm>
            <a:off x="6431419" y="2609844"/>
            <a:ext cx="2243701" cy="707886"/>
          </a:xfrm>
          <a:prstGeom prst="rect">
            <a:avLst/>
          </a:prstGeom>
          <a:noFill/>
        </p:spPr>
        <p:txBody>
          <a:bodyPr wrap="square" rtlCol="0">
            <a:spAutoFit/>
          </a:bodyPr>
          <a:lstStyle/>
          <a:p>
            <a:pPr algn="ctr"/>
            <a:r>
              <a:rPr lang="ja-JP" altLang="en-US" sz="2000" dirty="0">
                <a:solidFill>
                  <a:schemeClr val="accent1"/>
                </a:solidFill>
                <a:latin typeface="CiscoSans Light" panose="020B0503020201020303" pitchFamily="34" charset="0"/>
                <a:ea typeface="Arial" charset="0"/>
                <a:cs typeface="Arial" charset="0"/>
              </a:rPr>
              <a:t>緩和方法の</a:t>
            </a:r>
            <a:endParaRPr lang="en-US" altLang="ja-JP" sz="2000" dirty="0">
              <a:solidFill>
                <a:schemeClr val="accent1"/>
              </a:solidFill>
              <a:latin typeface="CiscoSans Light" panose="020B0503020201020303" pitchFamily="34" charset="0"/>
              <a:ea typeface="Arial" charset="0"/>
              <a:cs typeface="Arial" charset="0"/>
            </a:endParaRPr>
          </a:p>
          <a:p>
            <a:pPr algn="ctr"/>
            <a:r>
              <a:rPr lang="ja-JP" altLang="en-US" sz="2000" dirty="0">
                <a:solidFill>
                  <a:schemeClr val="accent1"/>
                </a:solidFill>
                <a:latin typeface="CiscoSans Light" panose="020B0503020201020303" pitchFamily="34" charset="0"/>
                <a:ea typeface="Arial" charset="0"/>
                <a:cs typeface="Arial" charset="0"/>
              </a:rPr>
              <a:t>柔軟性向上</a:t>
            </a:r>
            <a:endParaRPr lang="en-US" sz="2000" dirty="0">
              <a:solidFill>
                <a:schemeClr val="accent1"/>
              </a:solidFill>
              <a:latin typeface="CiscoSans Light" panose="020B0503020201020303" pitchFamily="34" charset="0"/>
              <a:ea typeface="Arial" charset="0"/>
              <a:cs typeface="Arial" charset="0"/>
            </a:endParaRPr>
          </a:p>
        </p:txBody>
      </p:sp>
      <p:sp>
        <p:nvSpPr>
          <p:cNvPr id="38" name="TextBox 64">
            <a:extLst>
              <a:ext uri="{FF2B5EF4-FFF2-40B4-BE49-F238E27FC236}">
                <a16:creationId xmlns:a16="http://schemas.microsoft.com/office/drawing/2014/main" id="{BE855859-CEB9-4809-BD65-30AA5A906AC7}"/>
              </a:ext>
            </a:extLst>
          </p:cNvPr>
          <p:cNvSpPr txBox="1"/>
          <p:nvPr/>
        </p:nvSpPr>
        <p:spPr>
          <a:xfrm>
            <a:off x="6203041" y="3447812"/>
            <a:ext cx="2822193" cy="307777"/>
          </a:xfrm>
          <a:prstGeom prst="rect">
            <a:avLst/>
          </a:prstGeom>
          <a:noFill/>
        </p:spPr>
        <p:txBody>
          <a:bodyPr wrap="square" rtlCol="0">
            <a:spAutoFit/>
          </a:bodyPr>
          <a:lstStyle/>
          <a:p>
            <a:pPr algn="ctr">
              <a:spcAft>
                <a:spcPts val="600"/>
              </a:spcAft>
            </a:pPr>
            <a:r>
              <a:rPr lang="en-US" sz="1400" dirty="0">
                <a:latin typeface="+mn-lt"/>
              </a:rPr>
              <a:t>ISE</a:t>
            </a:r>
            <a:r>
              <a:rPr lang="ja-JP" altLang="en-US" sz="1400" dirty="0">
                <a:latin typeface="+mn-lt"/>
              </a:rPr>
              <a:t>連携のアップデート</a:t>
            </a:r>
            <a:endParaRPr lang="en-US" sz="1400" dirty="0">
              <a:latin typeface="+mn-lt"/>
            </a:endParaRPr>
          </a:p>
        </p:txBody>
      </p:sp>
      <p:sp>
        <p:nvSpPr>
          <p:cNvPr id="40" name="TextBox 65">
            <a:extLst>
              <a:ext uri="{FF2B5EF4-FFF2-40B4-BE49-F238E27FC236}">
                <a16:creationId xmlns:a16="http://schemas.microsoft.com/office/drawing/2014/main" id="{5D841C21-B725-4DC5-AA8E-C4504D438FCF}"/>
              </a:ext>
            </a:extLst>
          </p:cNvPr>
          <p:cNvSpPr txBox="1"/>
          <p:nvPr/>
        </p:nvSpPr>
        <p:spPr>
          <a:xfrm>
            <a:off x="4077185" y="3422100"/>
            <a:ext cx="2822193" cy="892552"/>
          </a:xfrm>
          <a:prstGeom prst="rect">
            <a:avLst/>
          </a:prstGeom>
          <a:noFill/>
        </p:spPr>
        <p:txBody>
          <a:bodyPr wrap="square" rtlCol="0">
            <a:spAutoFit/>
          </a:bodyPr>
          <a:lstStyle/>
          <a:p>
            <a:pPr algn="ctr">
              <a:spcAft>
                <a:spcPts val="600"/>
              </a:spcAft>
            </a:pPr>
            <a:r>
              <a:rPr lang="ja-JP" altLang="en-US" sz="1400" dirty="0">
                <a:latin typeface="+mn-lt"/>
              </a:rPr>
              <a:t>機械学習エンジンの</a:t>
            </a:r>
            <a:endParaRPr lang="en-US" altLang="ja-JP" sz="1400" dirty="0">
              <a:latin typeface="+mn-lt"/>
            </a:endParaRPr>
          </a:p>
          <a:p>
            <a:pPr algn="ctr">
              <a:spcAft>
                <a:spcPts val="600"/>
              </a:spcAft>
            </a:pPr>
            <a:r>
              <a:rPr lang="ja-JP" altLang="en-US" sz="1400" dirty="0">
                <a:latin typeface="+mn-lt"/>
              </a:rPr>
              <a:t>アップデート</a:t>
            </a:r>
            <a:endParaRPr lang="en-US" altLang="ja-JP" sz="1400" dirty="0">
              <a:latin typeface="+mn-lt"/>
            </a:endParaRPr>
          </a:p>
          <a:p>
            <a:pPr algn="ctr">
              <a:spcAft>
                <a:spcPts val="600"/>
              </a:spcAft>
            </a:pPr>
            <a:r>
              <a:rPr lang="en-US" sz="1400" dirty="0">
                <a:latin typeface="+mn-lt"/>
              </a:rPr>
              <a:t>(Cognitive Intelligence)</a:t>
            </a:r>
          </a:p>
        </p:txBody>
      </p:sp>
      <p:cxnSp>
        <p:nvCxnSpPr>
          <p:cNvPr id="41" name="Straight Connector 100">
            <a:extLst>
              <a:ext uri="{FF2B5EF4-FFF2-40B4-BE49-F238E27FC236}">
                <a16:creationId xmlns:a16="http://schemas.microsoft.com/office/drawing/2014/main" id="{09910664-3493-4A10-9999-9CB3A23CF0F5}"/>
              </a:ext>
            </a:extLst>
          </p:cNvPr>
          <p:cNvCxnSpPr>
            <a:cxnSpLocks/>
          </p:cNvCxnSpPr>
          <p:nvPr/>
        </p:nvCxnSpPr>
        <p:spPr>
          <a:xfrm>
            <a:off x="2380343"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103">
            <a:extLst>
              <a:ext uri="{FF2B5EF4-FFF2-40B4-BE49-F238E27FC236}">
                <a16:creationId xmlns:a16="http://schemas.microsoft.com/office/drawing/2014/main" id="{BA9D5EC0-3864-4A9A-B107-BD5A2A2622F6}"/>
              </a:ext>
            </a:extLst>
          </p:cNvPr>
          <p:cNvCxnSpPr>
            <a:cxnSpLocks/>
          </p:cNvCxnSpPr>
          <p:nvPr/>
        </p:nvCxnSpPr>
        <p:spPr>
          <a:xfrm>
            <a:off x="4299472"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104">
            <a:extLst>
              <a:ext uri="{FF2B5EF4-FFF2-40B4-BE49-F238E27FC236}">
                <a16:creationId xmlns:a16="http://schemas.microsoft.com/office/drawing/2014/main" id="{F4A26F6D-4777-4187-9567-40A2EE455875}"/>
              </a:ext>
            </a:extLst>
          </p:cNvPr>
          <p:cNvCxnSpPr>
            <a:cxnSpLocks/>
          </p:cNvCxnSpPr>
          <p:nvPr/>
        </p:nvCxnSpPr>
        <p:spPr>
          <a:xfrm>
            <a:off x="6559417"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C8C1E4A9-1AEE-6842-9184-858144DC572E}"/>
              </a:ext>
            </a:extLst>
          </p:cNvPr>
          <p:cNvSpPr>
            <a:spLocks noGrp="1"/>
          </p:cNvSpPr>
          <p:nvPr>
            <p:ph type="title"/>
          </p:nvPr>
        </p:nvSpPr>
        <p:spPr/>
        <p:txBody>
          <a:bodyPr/>
          <a:lstStyle/>
          <a:p>
            <a:r>
              <a:rPr lang="en-US" dirty="0" err="1"/>
              <a:t>Stealthwatch</a:t>
            </a:r>
            <a:r>
              <a:rPr lang="en-US" dirty="0"/>
              <a:t> Release 7.0</a:t>
            </a:r>
            <a:br>
              <a:rPr lang="en-US" dirty="0"/>
            </a:br>
            <a:r>
              <a:rPr lang="ja-JP" altLang="en-US" dirty="0"/>
              <a:t>アップデートまとめ</a:t>
            </a:r>
            <a:endParaRPr lang="en-US" dirty="0"/>
          </a:p>
        </p:txBody>
      </p:sp>
      <p:pic>
        <p:nvPicPr>
          <p:cNvPr id="77" name="Picture 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9807" y="1476379"/>
            <a:ext cx="948685" cy="948685"/>
          </a:xfrm>
          <a:prstGeom prst="rect">
            <a:avLst/>
          </a:prstGeom>
        </p:spPr>
      </p:pic>
      <p:grpSp>
        <p:nvGrpSpPr>
          <p:cNvPr id="79" name="Group 78"/>
          <p:cNvGrpSpPr>
            <a:grpSpLocks noChangeAspect="1"/>
          </p:cNvGrpSpPr>
          <p:nvPr/>
        </p:nvGrpSpPr>
        <p:grpSpPr>
          <a:xfrm>
            <a:off x="4948788" y="1462453"/>
            <a:ext cx="945067" cy="945067"/>
            <a:chOff x="4271358" y="1144063"/>
            <a:chExt cx="585216" cy="585216"/>
          </a:xfrm>
        </p:grpSpPr>
        <p:sp>
          <p:nvSpPr>
            <p:cNvPr id="80" name="Oval 79">
              <a:extLst>
                <a:ext uri="{FF2B5EF4-FFF2-40B4-BE49-F238E27FC236}">
                  <a16:creationId xmlns:a16="http://schemas.microsoft.com/office/drawing/2014/main" id="{6FAB44BC-0B4C-4047-BB08-B8786BD034CD}"/>
                </a:ext>
              </a:extLst>
            </p:cNvPr>
            <p:cNvSpPr/>
            <p:nvPr/>
          </p:nvSpPr>
          <p:spPr>
            <a:xfrm>
              <a:off x="4271358" y="1144063"/>
              <a:ext cx="585216" cy="585216"/>
            </a:xfrm>
            <a:prstGeom prst="ellipse">
              <a:avLst/>
            </a:prstGeom>
            <a:solidFill>
              <a:schemeClr val="tx2"/>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mn-lt"/>
                <a:ea typeface="+mn-ea"/>
                <a:cs typeface="+mn-cs"/>
              </a:endParaRPr>
            </a:p>
          </p:txBody>
        </p:sp>
        <p:sp>
          <p:nvSpPr>
            <p:cNvPr id="81" name="Freeform 597">
              <a:extLst>
                <a:ext uri="{FF2B5EF4-FFF2-40B4-BE49-F238E27FC236}">
                  <a16:creationId xmlns:a16="http://schemas.microsoft.com/office/drawing/2014/main" id="{768E98AD-53C0-4C67-AE81-45DA16A88B7D}"/>
                </a:ext>
              </a:extLst>
            </p:cNvPr>
            <p:cNvSpPr>
              <a:spLocks noEditPoints="1"/>
            </p:cNvSpPr>
            <p:nvPr/>
          </p:nvSpPr>
          <p:spPr bwMode="auto">
            <a:xfrm>
              <a:off x="4388824" y="1262591"/>
              <a:ext cx="166161" cy="363009"/>
            </a:xfrm>
            <a:custGeom>
              <a:avLst/>
              <a:gdLst>
                <a:gd name="T0" fmla="*/ 69 w 94"/>
                <a:gd name="T1" fmla="*/ 0 h 205"/>
                <a:gd name="T2" fmla="*/ 47 w 94"/>
                <a:gd name="T3" fmla="*/ 11 h 205"/>
                <a:gd name="T4" fmla="*/ 22 w 94"/>
                <a:gd name="T5" fmla="*/ 38 h 205"/>
                <a:gd name="T6" fmla="*/ 10 w 94"/>
                <a:gd name="T7" fmla="*/ 67 h 205"/>
                <a:gd name="T8" fmla="*/ 0 w 94"/>
                <a:gd name="T9" fmla="*/ 90 h 205"/>
                <a:gd name="T10" fmla="*/ 0 w 94"/>
                <a:gd name="T11" fmla="*/ 91 h 205"/>
                <a:gd name="T12" fmla="*/ 2 w 94"/>
                <a:gd name="T13" fmla="*/ 99 h 205"/>
                <a:gd name="T14" fmla="*/ 4 w 94"/>
                <a:gd name="T15" fmla="*/ 105 h 205"/>
                <a:gd name="T16" fmla="*/ 7 w 94"/>
                <a:gd name="T17" fmla="*/ 137 h 205"/>
                <a:gd name="T18" fmla="*/ 21 w 94"/>
                <a:gd name="T19" fmla="*/ 171 h 205"/>
                <a:gd name="T20" fmla="*/ 23 w 94"/>
                <a:gd name="T21" fmla="*/ 179 h 205"/>
                <a:gd name="T22" fmla="*/ 53 w 94"/>
                <a:gd name="T23" fmla="*/ 194 h 205"/>
                <a:gd name="T24" fmla="*/ 88 w 94"/>
                <a:gd name="T25" fmla="*/ 199 h 205"/>
                <a:gd name="T26" fmla="*/ 94 w 94"/>
                <a:gd name="T27" fmla="*/ 27 h 205"/>
                <a:gd name="T28" fmla="*/ 70 w 94"/>
                <a:gd name="T29" fmla="*/ 48 h 205"/>
                <a:gd name="T30" fmla="*/ 86 w 94"/>
                <a:gd name="T31" fmla="*/ 53 h 205"/>
                <a:gd name="T32" fmla="*/ 47 w 94"/>
                <a:gd name="T33" fmla="*/ 103 h 205"/>
                <a:gd name="T34" fmla="*/ 29 w 94"/>
                <a:gd name="T35" fmla="*/ 84 h 205"/>
                <a:gd name="T36" fmla="*/ 46 w 94"/>
                <a:gd name="T37" fmla="*/ 112 h 205"/>
                <a:gd name="T38" fmla="*/ 86 w 94"/>
                <a:gd name="T39" fmla="*/ 137 h 205"/>
                <a:gd name="T40" fmla="*/ 39 w 94"/>
                <a:gd name="T41" fmla="*/ 160 h 205"/>
                <a:gd name="T42" fmla="*/ 48 w 94"/>
                <a:gd name="T43" fmla="*/ 160 h 205"/>
                <a:gd name="T44" fmla="*/ 86 w 94"/>
                <a:gd name="T45" fmla="*/ 146 h 205"/>
                <a:gd name="T46" fmla="*/ 74 w 94"/>
                <a:gd name="T47" fmla="*/ 197 h 205"/>
                <a:gd name="T48" fmla="*/ 72 w 94"/>
                <a:gd name="T49" fmla="*/ 169 h 205"/>
                <a:gd name="T50" fmla="*/ 64 w 94"/>
                <a:gd name="T51" fmla="*/ 157 h 205"/>
                <a:gd name="T52" fmla="*/ 62 w 94"/>
                <a:gd name="T53" fmla="*/ 162 h 205"/>
                <a:gd name="T54" fmla="*/ 54 w 94"/>
                <a:gd name="T55" fmla="*/ 184 h 205"/>
                <a:gd name="T56" fmla="*/ 46 w 94"/>
                <a:gd name="T57" fmla="*/ 185 h 205"/>
                <a:gd name="T58" fmla="*/ 30 w 94"/>
                <a:gd name="T59" fmla="*/ 168 h 205"/>
                <a:gd name="T60" fmla="*/ 13 w 94"/>
                <a:gd name="T61" fmla="*/ 147 h 205"/>
                <a:gd name="T62" fmla="*/ 15 w 94"/>
                <a:gd name="T63" fmla="*/ 132 h 205"/>
                <a:gd name="T64" fmla="*/ 13 w 94"/>
                <a:gd name="T65" fmla="*/ 108 h 205"/>
                <a:gd name="T66" fmla="*/ 8 w 94"/>
                <a:gd name="T67" fmla="*/ 89 h 205"/>
                <a:gd name="T68" fmla="*/ 48 w 94"/>
                <a:gd name="T69" fmla="*/ 88 h 205"/>
                <a:gd name="T70" fmla="*/ 56 w 94"/>
                <a:gd name="T71" fmla="*/ 91 h 205"/>
                <a:gd name="T72" fmla="*/ 28 w 94"/>
                <a:gd name="T73" fmla="*/ 61 h 205"/>
                <a:gd name="T74" fmla="*/ 17 w 94"/>
                <a:gd name="T75" fmla="*/ 59 h 205"/>
                <a:gd name="T76" fmla="*/ 31 w 94"/>
                <a:gd name="T77" fmla="*/ 40 h 205"/>
                <a:gd name="T78" fmla="*/ 31 w 94"/>
                <a:gd name="T79" fmla="*/ 34 h 205"/>
                <a:gd name="T80" fmla="*/ 47 w 94"/>
                <a:gd name="T81" fmla="*/ 20 h 205"/>
                <a:gd name="T82" fmla="*/ 68 w 94"/>
                <a:gd name="T83" fmla="*/ 31 h 205"/>
                <a:gd name="T84" fmla="*/ 57 w 94"/>
                <a:gd name="T85" fmla="*/ 13 h 205"/>
                <a:gd name="T86" fmla="*/ 86 w 94"/>
                <a:gd name="T87" fmla="*/ 27 h 205"/>
                <a:gd name="T88" fmla="*/ 75 w 94"/>
                <a:gd name="T89" fmla="*/ 4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87" y="7"/>
                  </a:moveTo>
                  <a:cubicBezTo>
                    <a:pt x="82" y="2"/>
                    <a:pt x="76" y="0"/>
                    <a:pt x="69" y="0"/>
                  </a:cubicBezTo>
                  <a:cubicBezTo>
                    <a:pt x="60" y="0"/>
                    <a:pt x="52" y="4"/>
                    <a:pt x="47" y="11"/>
                  </a:cubicBezTo>
                  <a:cubicBezTo>
                    <a:pt x="47" y="11"/>
                    <a:pt x="47" y="11"/>
                    <a:pt x="47" y="11"/>
                  </a:cubicBezTo>
                  <a:cubicBezTo>
                    <a:pt x="33" y="11"/>
                    <a:pt x="22" y="22"/>
                    <a:pt x="22" y="36"/>
                  </a:cubicBezTo>
                  <a:cubicBezTo>
                    <a:pt x="22" y="37"/>
                    <a:pt x="22" y="37"/>
                    <a:pt x="22" y="38"/>
                  </a:cubicBezTo>
                  <a:cubicBezTo>
                    <a:pt x="14" y="41"/>
                    <a:pt x="8" y="50"/>
                    <a:pt x="8" y="59"/>
                  </a:cubicBezTo>
                  <a:cubicBezTo>
                    <a:pt x="8" y="62"/>
                    <a:pt x="9" y="64"/>
                    <a:pt x="10" y="67"/>
                  </a:cubicBezTo>
                  <a:cubicBezTo>
                    <a:pt x="3" y="73"/>
                    <a:pt x="0" y="81"/>
                    <a:pt x="0" y="89"/>
                  </a:cubicBezTo>
                  <a:cubicBezTo>
                    <a:pt x="0" y="90"/>
                    <a:pt x="0" y="90"/>
                    <a:pt x="0" y="90"/>
                  </a:cubicBezTo>
                  <a:cubicBezTo>
                    <a:pt x="0" y="90"/>
                    <a:pt x="0" y="90"/>
                    <a:pt x="0" y="90"/>
                  </a:cubicBezTo>
                  <a:cubicBezTo>
                    <a:pt x="0" y="91"/>
                    <a:pt x="0" y="91"/>
                    <a:pt x="0" y="91"/>
                  </a:cubicBezTo>
                  <a:cubicBezTo>
                    <a:pt x="0" y="91"/>
                    <a:pt x="0" y="91"/>
                    <a:pt x="0" y="91"/>
                  </a:cubicBezTo>
                  <a:cubicBezTo>
                    <a:pt x="0" y="94"/>
                    <a:pt x="1" y="97"/>
                    <a:pt x="2" y="99"/>
                  </a:cubicBezTo>
                  <a:cubicBezTo>
                    <a:pt x="2" y="100"/>
                    <a:pt x="2" y="100"/>
                    <a:pt x="2" y="100"/>
                  </a:cubicBezTo>
                  <a:cubicBezTo>
                    <a:pt x="3" y="102"/>
                    <a:pt x="3" y="103"/>
                    <a:pt x="4" y="105"/>
                  </a:cubicBezTo>
                  <a:cubicBezTo>
                    <a:pt x="1" y="109"/>
                    <a:pt x="0" y="114"/>
                    <a:pt x="0" y="120"/>
                  </a:cubicBezTo>
                  <a:cubicBezTo>
                    <a:pt x="0" y="126"/>
                    <a:pt x="2" y="132"/>
                    <a:pt x="7" y="137"/>
                  </a:cubicBezTo>
                  <a:cubicBezTo>
                    <a:pt x="5" y="140"/>
                    <a:pt x="5" y="143"/>
                    <a:pt x="5" y="147"/>
                  </a:cubicBezTo>
                  <a:cubicBezTo>
                    <a:pt x="5" y="157"/>
                    <a:pt x="11" y="167"/>
                    <a:pt x="21" y="171"/>
                  </a:cubicBezTo>
                  <a:cubicBezTo>
                    <a:pt x="21" y="174"/>
                    <a:pt x="22" y="176"/>
                    <a:pt x="23" y="178"/>
                  </a:cubicBezTo>
                  <a:cubicBezTo>
                    <a:pt x="23" y="179"/>
                    <a:pt x="23" y="179"/>
                    <a:pt x="23" y="179"/>
                  </a:cubicBezTo>
                  <a:cubicBezTo>
                    <a:pt x="27" y="188"/>
                    <a:pt x="36" y="194"/>
                    <a:pt x="46" y="194"/>
                  </a:cubicBezTo>
                  <a:cubicBezTo>
                    <a:pt x="48" y="194"/>
                    <a:pt x="51" y="194"/>
                    <a:pt x="53" y="194"/>
                  </a:cubicBezTo>
                  <a:cubicBezTo>
                    <a:pt x="58" y="201"/>
                    <a:pt x="65" y="205"/>
                    <a:pt x="74" y="205"/>
                  </a:cubicBezTo>
                  <a:cubicBezTo>
                    <a:pt x="80" y="205"/>
                    <a:pt x="84" y="203"/>
                    <a:pt x="88" y="199"/>
                  </a:cubicBezTo>
                  <a:cubicBezTo>
                    <a:pt x="93" y="195"/>
                    <a:pt x="94" y="189"/>
                    <a:pt x="94" y="183"/>
                  </a:cubicBezTo>
                  <a:cubicBezTo>
                    <a:pt x="94" y="27"/>
                    <a:pt x="94" y="27"/>
                    <a:pt x="94" y="27"/>
                  </a:cubicBezTo>
                  <a:cubicBezTo>
                    <a:pt x="94" y="19"/>
                    <a:pt x="92" y="12"/>
                    <a:pt x="87" y="7"/>
                  </a:cubicBezTo>
                  <a:close/>
                  <a:moveTo>
                    <a:pt x="70" y="48"/>
                  </a:moveTo>
                  <a:cubicBezTo>
                    <a:pt x="70" y="51"/>
                    <a:pt x="72" y="53"/>
                    <a:pt x="75" y="53"/>
                  </a:cubicBezTo>
                  <a:cubicBezTo>
                    <a:pt x="86" y="53"/>
                    <a:pt x="86" y="53"/>
                    <a:pt x="86" y="53"/>
                  </a:cubicBezTo>
                  <a:cubicBezTo>
                    <a:pt x="86" y="103"/>
                    <a:pt x="86" y="103"/>
                    <a:pt x="86" y="103"/>
                  </a:cubicBezTo>
                  <a:cubicBezTo>
                    <a:pt x="86" y="103"/>
                    <a:pt x="55" y="103"/>
                    <a:pt x="47" y="103"/>
                  </a:cubicBezTo>
                  <a:cubicBezTo>
                    <a:pt x="40" y="103"/>
                    <a:pt x="33" y="97"/>
                    <a:pt x="33" y="89"/>
                  </a:cubicBezTo>
                  <a:cubicBezTo>
                    <a:pt x="33" y="86"/>
                    <a:pt x="31" y="84"/>
                    <a:pt x="29" y="84"/>
                  </a:cubicBezTo>
                  <a:cubicBezTo>
                    <a:pt x="26" y="84"/>
                    <a:pt x="25" y="86"/>
                    <a:pt x="25" y="89"/>
                  </a:cubicBezTo>
                  <a:cubicBezTo>
                    <a:pt x="25" y="101"/>
                    <a:pt x="35" y="112"/>
                    <a:pt x="46" y="112"/>
                  </a:cubicBezTo>
                  <a:cubicBezTo>
                    <a:pt x="58" y="112"/>
                    <a:pt x="86" y="113"/>
                    <a:pt x="86" y="113"/>
                  </a:cubicBezTo>
                  <a:cubicBezTo>
                    <a:pt x="86" y="137"/>
                    <a:pt x="86" y="137"/>
                    <a:pt x="86" y="137"/>
                  </a:cubicBezTo>
                  <a:cubicBezTo>
                    <a:pt x="86" y="137"/>
                    <a:pt x="75" y="137"/>
                    <a:pt x="62" y="137"/>
                  </a:cubicBezTo>
                  <a:cubicBezTo>
                    <a:pt x="49" y="137"/>
                    <a:pt x="39" y="147"/>
                    <a:pt x="39" y="160"/>
                  </a:cubicBezTo>
                  <a:cubicBezTo>
                    <a:pt x="39" y="162"/>
                    <a:pt x="41" y="164"/>
                    <a:pt x="44" y="164"/>
                  </a:cubicBezTo>
                  <a:cubicBezTo>
                    <a:pt x="46" y="164"/>
                    <a:pt x="48" y="162"/>
                    <a:pt x="48" y="160"/>
                  </a:cubicBezTo>
                  <a:cubicBezTo>
                    <a:pt x="48" y="152"/>
                    <a:pt x="54" y="146"/>
                    <a:pt x="62" y="146"/>
                  </a:cubicBezTo>
                  <a:cubicBezTo>
                    <a:pt x="70" y="146"/>
                    <a:pt x="86" y="146"/>
                    <a:pt x="86" y="146"/>
                  </a:cubicBezTo>
                  <a:cubicBezTo>
                    <a:pt x="86" y="183"/>
                    <a:pt x="86" y="183"/>
                    <a:pt x="86" y="183"/>
                  </a:cubicBezTo>
                  <a:cubicBezTo>
                    <a:pt x="86" y="191"/>
                    <a:pt x="80" y="197"/>
                    <a:pt x="74" y="197"/>
                  </a:cubicBezTo>
                  <a:cubicBezTo>
                    <a:pt x="68" y="197"/>
                    <a:pt x="64" y="194"/>
                    <a:pt x="60" y="190"/>
                  </a:cubicBezTo>
                  <a:cubicBezTo>
                    <a:pt x="67" y="185"/>
                    <a:pt x="72" y="177"/>
                    <a:pt x="72" y="169"/>
                  </a:cubicBezTo>
                  <a:cubicBezTo>
                    <a:pt x="72" y="165"/>
                    <a:pt x="71" y="162"/>
                    <a:pt x="70" y="159"/>
                  </a:cubicBezTo>
                  <a:cubicBezTo>
                    <a:pt x="69" y="157"/>
                    <a:pt x="66" y="156"/>
                    <a:pt x="64" y="157"/>
                  </a:cubicBezTo>
                  <a:cubicBezTo>
                    <a:pt x="63" y="157"/>
                    <a:pt x="62" y="158"/>
                    <a:pt x="62" y="159"/>
                  </a:cubicBezTo>
                  <a:cubicBezTo>
                    <a:pt x="61" y="160"/>
                    <a:pt x="61" y="161"/>
                    <a:pt x="62" y="162"/>
                  </a:cubicBezTo>
                  <a:cubicBezTo>
                    <a:pt x="63" y="164"/>
                    <a:pt x="63" y="167"/>
                    <a:pt x="63" y="169"/>
                  </a:cubicBezTo>
                  <a:cubicBezTo>
                    <a:pt x="63" y="175"/>
                    <a:pt x="59" y="181"/>
                    <a:pt x="54" y="184"/>
                  </a:cubicBezTo>
                  <a:cubicBezTo>
                    <a:pt x="53" y="184"/>
                    <a:pt x="53" y="184"/>
                    <a:pt x="53" y="184"/>
                  </a:cubicBezTo>
                  <a:cubicBezTo>
                    <a:pt x="51" y="185"/>
                    <a:pt x="49" y="185"/>
                    <a:pt x="46" y="185"/>
                  </a:cubicBezTo>
                  <a:cubicBezTo>
                    <a:pt x="37" y="185"/>
                    <a:pt x="30" y="178"/>
                    <a:pt x="30" y="169"/>
                  </a:cubicBezTo>
                  <a:cubicBezTo>
                    <a:pt x="30" y="168"/>
                    <a:pt x="30" y="168"/>
                    <a:pt x="30" y="168"/>
                  </a:cubicBezTo>
                  <a:cubicBezTo>
                    <a:pt x="30" y="166"/>
                    <a:pt x="28" y="164"/>
                    <a:pt x="26" y="164"/>
                  </a:cubicBezTo>
                  <a:cubicBezTo>
                    <a:pt x="19" y="162"/>
                    <a:pt x="13" y="154"/>
                    <a:pt x="13" y="147"/>
                  </a:cubicBezTo>
                  <a:cubicBezTo>
                    <a:pt x="13" y="144"/>
                    <a:pt x="14" y="141"/>
                    <a:pt x="16" y="138"/>
                  </a:cubicBezTo>
                  <a:cubicBezTo>
                    <a:pt x="17" y="136"/>
                    <a:pt x="16" y="134"/>
                    <a:pt x="15" y="132"/>
                  </a:cubicBezTo>
                  <a:cubicBezTo>
                    <a:pt x="11" y="129"/>
                    <a:pt x="8" y="125"/>
                    <a:pt x="8" y="120"/>
                  </a:cubicBezTo>
                  <a:cubicBezTo>
                    <a:pt x="8" y="115"/>
                    <a:pt x="10" y="111"/>
                    <a:pt x="13" y="108"/>
                  </a:cubicBezTo>
                  <a:cubicBezTo>
                    <a:pt x="15" y="106"/>
                    <a:pt x="15" y="104"/>
                    <a:pt x="13" y="102"/>
                  </a:cubicBezTo>
                  <a:cubicBezTo>
                    <a:pt x="10" y="99"/>
                    <a:pt x="8" y="94"/>
                    <a:pt x="8" y="89"/>
                  </a:cubicBezTo>
                  <a:cubicBezTo>
                    <a:pt x="8" y="78"/>
                    <a:pt x="17" y="69"/>
                    <a:pt x="28" y="69"/>
                  </a:cubicBezTo>
                  <a:cubicBezTo>
                    <a:pt x="39" y="69"/>
                    <a:pt x="48" y="78"/>
                    <a:pt x="48" y="88"/>
                  </a:cubicBezTo>
                  <a:cubicBezTo>
                    <a:pt x="49" y="91"/>
                    <a:pt x="51" y="92"/>
                    <a:pt x="53" y="92"/>
                  </a:cubicBezTo>
                  <a:cubicBezTo>
                    <a:pt x="54" y="92"/>
                    <a:pt x="55" y="92"/>
                    <a:pt x="56" y="91"/>
                  </a:cubicBezTo>
                  <a:cubicBezTo>
                    <a:pt x="57" y="90"/>
                    <a:pt x="57" y="89"/>
                    <a:pt x="57" y="88"/>
                  </a:cubicBezTo>
                  <a:cubicBezTo>
                    <a:pt x="56" y="72"/>
                    <a:pt x="44" y="61"/>
                    <a:pt x="28" y="61"/>
                  </a:cubicBezTo>
                  <a:cubicBezTo>
                    <a:pt x="25" y="61"/>
                    <a:pt x="21" y="61"/>
                    <a:pt x="18" y="63"/>
                  </a:cubicBezTo>
                  <a:cubicBezTo>
                    <a:pt x="17" y="61"/>
                    <a:pt x="17" y="60"/>
                    <a:pt x="17" y="59"/>
                  </a:cubicBezTo>
                  <a:cubicBezTo>
                    <a:pt x="17" y="52"/>
                    <a:pt x="21" y="47"/>
                    <a:pt x="28" y="45"/>
                  </a:cubicBezTo>
                  <a:cubicBezTo>
                    <a:pt x="30" y="44"/>
                    <a:pt x="31" y="42"/>
                    <a:pt x="31" y="40"/>
                  </a:cubicBezTo>
                  <a:cubicBezTo>
                    <a:pt x="31" y="39"/>
                    <a:pt x="30" y="38"/>
                    <a:pt x="30" y="36"/>
                  </a:cubicBezTo>
                  <a:cubicBezTo>
                    <a:pt x="30" y="36"/>
                    <a:pt x="31" y="35"/>
                    <a:pt x="31" y="34"/>
                  </a:cubicBezTo>
                  <a:cubicBezTo>
                    <a:pt x="31" y="34"/>
                    <a:pt x="31" y="34"/>
                    <a:pt x="31" y="34"/>
                  </a:cubicBezTo>
                  <a:cubicBezTo>
                    <a:pt x="32" y="26"/>
                    <a:pt x="39" y="20"/>
                    <a:pt x="47" y="20"/>
                  </a:cubicBezTo>
                  <a:cubicBezTo>
                    <a:pt x="53" y="20"/>
                    <a:pt x="59" y="23"/>
                    <a:pt x="62" y="29"/>
                  </a:cubicBezTo>
                  <a:cubicBezTo>
                    <a:pt x="63" y="31"/>
                    <a:pt x="66" y="32"/>
                    <a:pt x="68" y="31"/>
                  </a:cubicBezTo>
                  <a:cubicBezTo>
                    <a:pt x="70" y="30"/>
                    <a:pt x="71" y="27"/>
                    <a:pt x="70" y="25"/>
                  </a:cubicBezTo>
                  <a:cubicBezTo>
                    <a:pt x="67" y="20"/>
                    <a:pt x="62" y="15"/>
                    <a:pt x="57" y="13"/>
                  </a:cubicBezTo>
                  <a:cubicBezTo>
                    <a:pt x="60" y="10"/>
                    <a:pt x="64" y="8"/>
                    <a:pt x="69" y="8"/>
                  </a:cubicBezTo>
                  <a:cubicBezTo>
                    <a:pt x="79" y="8"/>
                    <a:pt x="86" y="16"/>
                    <a:pt x="86" y="27"/>
                  </a:cubicBezTo>
                  <a:cubicBezTo>
                    <a:pt x="86" y="44"/>
                    <a:pt x="86" y="44"/>
                    <a:pt x="86" y="44"/>
                  </a:cubicBezTo>
                  <a:cubicBezTo>
                    <a:pt x="75" y="44"/>
                    <a:pt x="75" y="44"/>
                    <a:pt x="75" y="44"/>
                  </a:cubicBezTo>
                  <a:cubicBezTo>
                    <a:pt x="72" y="44"/>
                    <a:pt x="70" y="46"/>
                    <a:pt x="70" y="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2" name="Freeform 598">
              <a:extLst>
                <a:ext uri="{FF2B5EF4-FFF2-40B4-BE49-F238E27FC236}">
                  <a16:creationId xmlns:a16="http://schemas.microsoft.com/office/drawing/2014/main" id="{9721B173-EB36-4755-9BAB-128F40C61D88}"/>
                </a:ext>
              </a:extLst>
            </p:cNvPr>
            <p:cNvSpPr>
              <a:spLocks/>
            </p:cNvSpPr>
            <p:nvPr/>
          </p:nvSpPr>
          <p:spPr bwMode="auto">
            <a:xfrm>
              <a:off x="4500347" y="1365132"/>
              <a:ext cx="35178" cy="54639"/>
            </a:xfrm>
            <a:custGeom>
              <a:avLst/>
              <a:gdLst>
                <a:gd name="T0" fmla="*/ 0 w 20"/>
                <a:gd name="T1" fmla="*/ 5 h 31"/>
                <a:gd name="T2" fmla="*/ 4 w 20"/>
                <a:gd name="T3" fmla="*/ 9 h 31"/>
                <a:gd name="T4" fmla="*/ 11 w 20"/>
                <a:gd name="T5" fmla="*/ 16 h 31"/>
                <a:gd name="T6" fmla="*/ 4 w 20"/>
                <a:gd name="T7" fmla="*/ 22 h 31"/>
                <a:gd name="T8" fmla="*/ 0 w 20"/>
                <a:gd name="T9" fmla="*/ 27 h 31"/>
                <a:gd name="T10" fmla="*/ 4 w 20"/>
                <a:gd name="T11" fmla="*/ 31 h 31"/>
                <a:gd name="T12" fmla="*/ 20 w 20"/>
                <a:gd name="T13" fmla="*/ 16 h 31"/>
                <a:gd name="T14" fmla="*/ 4 w 20"/>
                <a:gd name="T15" fmla="*/ 0 h 31"/>
                <a:gd name="T16" fmla="*/ 0 w 20"/>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1">
                  <a:moveTo>
                    <a:pt x="0" y="5"/>
                  </a:moveTo>
                  <a:cubicBezTo>
                    <a:pt x="0" y="7"/>
                    <a:pt x="2" y="9"/>
                    <a:pt x="4" y="9"/>
                  </a:cubicBezTo>
                  <a:cubicBezTo>
                    <a:pt x="8" y="9"/>
                    <a:pt x="11" y="12"/>
                    <a:pt x="11" y="16"/>
                  </a:cubicBezTo>
                  <a:cubicBezTo>
                    <a:pt x="11" y="19"/>
                    <a:pt x="8" y="22"/>
                    <a:pt x="4" y="22"/>
                  </a:cubicBezTo>
                  <a:cubicBezTo>
                    <a:pt x="2" y="22"/>
                    <a:pt x="0" y="24"/>
                    <a:pt x="0" y="27"/>
                  </a:cubicBezTo>
                  <a:cubicBezTo>
                    <a:pt x="0" y="29"/>
                    <a:pt x="2" y="31"/>
                    <a:pt x="4" y="31"/>
                  </a:cubicBezTo>
                  <a:cubicBezTo>
                    <a:pt x="13" y="31"/>
                    <a:pt x="20" y="24"/>
                    <a:pt x="20" y="16"/>
                  </a:cubicBezTo>
                  <a:cubicBezTo>
                    <a:pt x="20" y="7"/>
                    <a:pt x="13" y="0"/>
                    <a:pt x="4" y="0"/>
                  </a:cubicBezTo>
                  <a:cubicBezTo>
                    <a:pt x="2" y="0"/>
                    <a:pt x="0" y="2"/>
                    <a:pt x="0" y="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3" name="Freeform 599">
              <a:extLst>
                <a:ext uri="{FF2B5EF4-FFF2-40B4-BE49-F238E27FC236}">
                  <a16:creationId xmlns:a16="http://schemas.microsoft.com/office/drawing/2014/main" id="{04CDA075-6D54-4471-85ED-4B44B2739786}"/>
                </a:ext>
              </a:extLst>
            </p:cNvPr>
            <p:cNvSpPr>
              <a:spLocks/>
            </p:cNvSpPr>
            <p:nvPr/>
          </p:nvSpPr>
          <p:spPr bwMode="auto">
            <a:xfrm>
              <a:off x="4466665" y="1315733"/>
              <a:ext cx="35178" cy="37423"/>
            </a:xfrm>
            <a:custGeom>
              <a:avLst/>
              <a:gdLst>
                <a:gd name="T0" fmla="*/ 20 w 20"/>
                <a:gd name="T1" fmla="*/ 17 h 21"/>
                <a:gd name="T2" fmla="*/ 16 w 20"/>
                <a:gd name="T3" fmla="*/ 12 h 21"/>
                <a:gd name="T4" fmla="*/ 8 w 20"/>
                <a:gd name="T5" fmla="*/ 5 h 21"/>
                <a:gd name="T6" fmla="*/ 4 w 20"/>
                <a:gd name="T7" fmla="*/ 0 h 21"/>
                <a:gd name="T8" fmla="*/ 0 w 20"/>
                <a:gd name="T9" fmla="*/ 5 h 21"/>
                <a:gd name="T10" fmla="*/ 16 w 20"/>
                <a:gd name="T11" fmla="*/ 21 h 21"/>
                <a:gd name="T12" fmla="*/ 20 w 20"/>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20" y="17"/>
                  </a:moveTo>
                  <a:cubicBezTo>
                    <a:pt x="20" y="14"/>
                    <a:pt x="18" y="12"/>
                    <a:pt x="16" y="12"/>
                  </a:cubicBezTo>
                  <a:cubicBezTo>
                    <a:pt x="12" y="12"/>
                    <a:pt x="8" y="9"/>
                    <a:pt x="8" y="5"/>
                  </a:cubicBezTo>
                  <a:cubicBezTo>
                    <a:pt x="8" y="2"/>
                    <a:pt x="6" y="0"/>
                    <a:pt x="4" y="0"/>
                  </a:cubicBezTo>
                  <a:cubicBezTo>
                    <a:pt x="2" y="0"/>
                    <a:pt x="0" y="2"/>
                    <a:pt x="0" y="5"/>
                  </a:cubicBezTo>
                  <a:cubicBezTo>
                    <a:pt x="0" y="14"/>
                    <a:pt x="7" y="21"/>
                    <a:pt x="16" y="21"/>
                  </a:cubicBezTo>
                  <a:cubicBezTo>
                    <a:pt x="18" y="21"/>
                    <a:pt x="20" y="19"/>
                    <a:pt x="20"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4" name="Freeform 600">
              <a:extLst>
                <a:ext uri="{FF2B5EF4-FFF2-40B4-BE49-F238E27FC236}">
                  <a16:creationId xmlns:a16="http://schemas.microsoft.com/office/drawing/2014/main" id="{9FD31112-5CD4-44FE-AD9E-924CA4F0B547}"/>
                </a:ext>
              </a:extLst>
            </p:cNvPr>
            <p:cNvSpPr>
              <a:spLocks/>
            </p:cNvSpPr>
            <p:nvPr/>
          </p:nvSpPr>
          <p:spPr bwMode="auto">
            <a:xfrm>
              <a:off x="4432984" y="1475157"/>
              <a:ext cx="35178" cy="36676"/>
            </a:xfrm>
            <a:custGeom>
              <a:avLst/>
              <a:gdLst>
                <a:gd name="T0" fmla="*/ 4 w 20"/>
                <a:gd name="T1" fmla="*/ 21 h 21"/>
                <a:gd name="T2" fmla="*/ 8 w 20"/>
                <a:gd name="T3" fmla="*/ 16 h 21"/>
                <a:gd name="T4" fmla="*/ 16 w 20"/>
                <a:gd name="T5" fmla="*/ 9 h 21"/>
                <a:gd name="T6" fmla="*/ 20 w 20"/>
                <a:gd name="T7" fmla="*/ 4 h 21"/>
                <a:gd name="T8" fmla="*/ 16 w 20"/>
                <a:gd name="T9" fmla="*/ 0 h 21"/>
                <a:gd name="T10" fmla="*/ 0 w 20"/>
                <a:gd name="T11" fmla="*/ 16 h 21"/>
                <a:gd name="T12" fmla="*/ 4 w 2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4" y="21"/>
                  </a:moveTo>
                  <a:cubicBezTo>
                    <a:pt x="6" y="21"/>
                    <a:pt x="8" y="19"/>
                    <a:pt x="8" y="16"/>
                  </a:cubicBezTo>
                  <a:cubicBezTo>
                    <a:pt x="8" y="12"/>
                    <a:pt x="12" y="9"/>
                    <a:pt x="16" y="9"/>
                  </a:cubicBezTo>
                  <a:cubicBezTo>
                    <a:pt x="18" y="9"/>
                    <a:pt x="20" y="7"/>
                    <a:pt x="20" y="4"/>
                  </a:cubicBezTo>
                  <a:cubicBezTo>
                    <a:pt x="20" y="2"/>
                    <a:pt x="18" y="0"/>
                    <a:pt x="16" y="0"/>
                  </a:cubicBezTo>
                  <a:cubicBezTo>
                    <a:pt x="7" y="0"/>
                    <a:pt x="0" y="7"/>
                    <a:pt x="0" y="16"/>
                  </a:cubicBezTo>
                  <a:cubicBezTo>
                    <a:pt x="0" y="19"/>
                    <a:pt x="1" y="21"/>
                    <a:pt x="4" y="2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5" name="Freeform 601">
              <a:extLst>
                <a:ext uri="{FF2B5EF4-FFF2-40B4-BE49-F238E27FC236}">
                  <a16:creationId xmlns:a16="http://schemas.microsoft.com/office/drawing/2014/main" id="{986D4F96-119F-4904-8AC8-30054DFD6D41}"/>
                </a:ext>
              </a:extLst>
            </p:cNvPr>
            <p:cNvSpPr>
              <a:spLocks/>
            </p:cNvSpPr>
            <p:nvPr/>
          </p:nvSpPr>
          <p:spPr bwMode="auto">
            <a:xfrm>
              <a:off x="4478640" y="1475157"/>
              <a:ext cx="56884" cy="17215"/>
            </a:xfrm>
            <a:custGeom>
              <a:avLst/>
              <a:gdLst>
                <a:gd name="T0" fmla="*/ 4 w 32"/>
                <a:gd name="T1" fmla="*/ 10 h 10"/>
                <a:gd name="T2" fmla="*/ 28 w 32"/>
                <a:gd name="T3" fmla="*/ 10 h 10"/>
                <a:gd name="T4" fmla="*/ 32 w 32"/>
                <a:gd name="T5" fmla="*/ 5 h 10"/>
                <a:gd name="T6" fmla="*/ 28 w 32"/>
                <a:gd name="T7" fmla="*/ 0 h 10"/>
                <a:gd name="T8" fmla="*/ 4 w 32"/>
                <a:gd name="T9" fmla="*/ 0 h 10"/>
                <a:gd name="T10" fmla="*/ 0 w 32"/>
                <a:gd name="T11" fmla="*/ 5 h 10"/>
                <a:gd name="T12" fmla="*/ 4 w 3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4" y="10"/>
                  </a:moveTo>
                  <a:cubicBezTo>
                    <a:pt x="28" y="10"/>
                    <a:pt x="28" y="10"/>
                    <a:pt x="28" y="10"/>
                  </a:cubicBezTo>
                  <a:cubicBezTo>
                    <a:pt x="30" y="10"/>
                    <a:pt x="32" y="7"/>
                    <a:pt x="32" y="5"/>
                  </a:cubicBezTo>
                  <a:cubicBezTo>
                    <a:pt x="32" y="2"/>
                    <a:pt x="30" y="0"/>
                    <a:pt x="28" y="0"/>
                  </a:cubicBezTo>
                  <a:cubicBezTo>
                    <a:pt x="4" y="0"/>
                    <a:pt x="4" y="0"/>
                    <a:pt x="4" y="0"/>
                  </a:cubicBezTo>
                  <a:cubicBezTo>
                    <a:pt x="2" y="0"/>
                    <a:pt x="0" y="2"/>
                    <a:pt x="0" y="5"/>
                  </a:cubicBezTo>
                  <a:cubicBezTo>
                    <a:pt x="0" y="7"/>
                    <a:pt x="2" y="10"/>
                    <a:pt x="4" y="1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6" name="Freeform 602">
              <a:extLst>
                <a:ext uri="{FF2B5EF4-FFF2-40B4-BE49-F238E27FC236}">
                  <a16:creationId xmlns:a16="http://schemas.microsoft.com/office/drawing/2014/main" id="{2E549B91-C5F1-424B-BFAD-F416BB6CD3DC}"/>
                </a:ext>
              </a:extLst>
            </p:cNvPr>
            <p:cNvSpPr>
              <a:spLocks noEditPoints="1"/>
            </p:cNvSpPr>
            <p:nvPr/>
          </p:nvSpPr>
          <p:spPr bwMode="auto">
            <a:xfrm>
              <a:off x="4572200" y="1262591"/>
              <a:ext cx="166909" cy="363009"/>
            </a:xfrm>
            <a:custGeom>
              <a:avLst/>
              <a:gdLst>
                <a:gd name="T0" fmla="*/ 0 w 94"/>
                <a:gd name="T1" fmla="*/ 183 h 205"/>
                <a:gd name="T2" fmla="*/ 19 w 94"/>
                <a:gd name="T3" fmla="*/ 205 h 205"/>
                <a:gd name="T4" fmla="*/ 47 w 94"/>
                <a:gd name="T5" fmla="*/ 194 h 205"/>
                <a:gd name="T6" fmla="*/ 71 w 94"/>
                <a:gd name="T7" fmla="*/ 178 h 205"/>
                <a:gd name="T8" fmla="*/ 89 w 94"/>
                <a:gd name="T9" fmla="*/ 147 h 205"/>
                <a:gd name="T10" fmla="*/ 94 w 94"/>
                <a:gd name="T11" fmla="*/ 120 h 205"/>
                <a:gd name="T12" fmla="*/ 92 w 94"/>
                <a:gd name="T13" fmla="*/ 100 h 205"/>
                <a:gd name="T14" fmla="*/ 93 w 94"/>
                <a:gd name="T15" fmla="*/ 91 h 205"/>
                <a:gd name="T16" fmla="*/ 94 w 94"/>
                <a:gd name="T17" fmla="*/ 90 h 205"/>
                <a:gd name="T18" fmla="*/ 94 w 94"/>
                <a:gd name="T19" fmla="*/ 89 h 205"/>
                <a:gd name="T20" fmla="*/ 85 w 94"/>
                <a:gd name="T21" fmla="*/ 59 h 205"/>
                <a:gd name="T22" fmla="*/ 72 w 94"/>
                <a:gd name="T23" fmla="*/ 36 h 205"/>
                <a:gd name="T24" fmla="*/ 46 w 94"/>
                <a:gd name="T25" fmla="*/ 11 h 205"/>
                <a:gd name="T26" fmla="*/ 6 w 94"/>
                <a:gd name="T27" fmla="*/ 7 h 205"/>
                <a:gd name="T28" fmla="*/ 19 w 94"/>
                <a:gd name="T29" fmla="*/ 44 h 205"/>
                <a:gd name="T30" fmla="*/ 7 w 94"/>
                <a:gd name="T31" fmla="*/ 27 h 205"/>
                <a:gd name="T32" fmla="*/ 36 w 94"/>
                <a:gd name="T33" fmla="*/ 13 h 205"/>
                <a:gd name="T34" fmla="*/ 26 w 94"/>
                <a:gd name="T35" fmla="*/ 31 h 205"/>
                <a:gd name="T36" fmla="*/ 46 w 94"/>
                <a:gd name="T37" fmla="*/ 20 h 205"/>
                <a:gd name="T38" fmla="*/ 63 w 94"/>
                <a:gd name="T39" fmla="*/ 34 h 205"/>
                <a:gd name="T40" fmla="*/ 62 w 94"/>
                <a:gd name="T41" fmla="*/ 40 h 205"/>
                <a:gd name="T42" fmla="*/ 76 w 94"/>
                <a:gd name="T43" fmla="*/ 59 h 205"/>
                <a:gd name="T44" fmla="*/ 65 w 94"/>
                <a:gd name="T45" fmla="*/ 61 h 205"/>
                <a:gd name="T46" fmla="*/ 37 w 94"/>
                <a:gd name="T47" fmla="*/ 91 h 205"/>
                <a:gd name="T48" fmla="*/ 45 w 94"/>
                <a:gd name="T49" fmla="*/ 88 h 205"/>
                <a:gd name="T50" fmla="*/ 85 w 94"/>
                <a:gd name="T51" fmla="*/ 89 h 205"/>
                <a:gd name="T52" fmla="*/ 80 w 94"/>
                <a:gd name="T53" fmla="*/ 108 h 205"/>
                <a:gd name="T54" fmla="*/ 79 w 94"/>
                <a:gd name="T55" fmla="*/ 132 h 205"/>
                <a:gd name="T56" fmla="*/ 80 w 94"/>
                <a:gd name="T57" fmla="*/ 147 h 205"/>
                <a:gd name="T58" fmla="*/ 64 w 94"/>
                <a:gd name="T59" fmla="*/ 168 h 205"/>
                <a:gd name="T60" fmla="*/ 47 w 94"/>
                <a:gd name="T61" fmla="*/ 185 h 205"/>
                <a:gd name="T62" fmla="*/ 40 w 94"/>
                <a:gd name="T63" fmla="*/ 184 h 205"/>
                <a:gd name="T64" fmla="*/ 32 w 94"/>
                <a:gd name="T65" fmla="*/ 162 h 205"/>
                <a:gd name="T66" fmla="*/ 29 w 94"/>
                <a:gd name="T67" fmla="*/ 157 h 205"/>
                <a:gd name="T68" fmla="*/ 22 w 94"/>
                <a:gd name="T69" fmla="*/ 169 h 205"/>
                <a:gd name="T70" fmla="*/ 20 w 94"/>
                <a:gd name="T71" fmla="*/ 197 h 205"/>
                <a:gd name="T72" fmla="*/ 7 w 94"/>
                <a:gd name="T73" fmla="*/ 146 h 205"/>
                <a:gd name="T74" fmla="*/ 45 w 94"/>
                <a:gd name="T75" fmla="*/ 160 h 205"/>
                <a:gd name="T76" fmla="*/ 54 w 94"/>
                <a:gd name="T77" fmla="*/ 160 h 205"/>
                <a:gd name="T78" fmla="*/ 7 w 94"/>
                <a:gd name="T79" fmla="*/ 137 h 205"/>
                <a:gd name="T80" fmla="*/ 47 w 94"/>
                <a:gd name="T81" fmla="*/ 112 h 205"/>
                <a:gd name="T82" fmla="*/ 64 w 94"/>
                <a:gd name="T83" fmla="*/ 84 h 205"/>
                <a:gd name="T84" fmla="*/ 46 w 94"/>
                <a:gd name="T85" fmla="*/ 103 h 205"/>
                <a:gd name="T86" fmla="*/ 7 w 94"/>
                <a:gd name="T87" fmla="*/ 53 h 205"/>
                <a:gd name="T88" fmla="*/ 23 w 94"/>
                <a:gd name="T89" fmla="*/ 4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0" y="27"/>
                  </a:moveTo>
                  <a:cubicBezTo>
                    <a:pt x="0" y="183"/>
                    <a:pt x="0" y="183"/>
                    <a:pt x="0" y="183"/>
                  </a:cubicBezTo>
                  <a:cubicBezTo>
                    <a:pt x="0" y="189"/>
                    <a:pt x="1" y="195"/>
                    <a:pt x="5" y="199"/>
                  </a:cubicBezTo>
                  <a:cubicBezTo>
                    <a:pt x="9" y="203"/>
                    <a:pt x="13" y="205"/>
                    <a:pt x="19" y="205"/>
                  </a:cubicBezTo>
                  <a:cubicBezTo>
                    <a:pt x="28" y="205"/>
                    <a:pt x="35" y="201"/>
                    <a:pt x="41" y="194"/>
                  </a:cubicBezTo>
                  <a:cubicBezTo>
                    <a:pt x="43" y="194"/>
                    <a:pt x="45" y="194"/>
                    <a:pt x="47" y="194"/>
                  </a:cubicBezTo>
                  <a:cubicBezTo>
                    <a:pt x="57" y="194"/>
                    <a:pt x="66" y="188"/>
                    <a:pt x="70" y="179"/>
                  </a:cubicBezTo>
                  <a:cubicBezTo>
                    <a:pt x="71" y="178"/>
                    <a:pt x="71" y="178"/>
                    <a:pt x="71" y="178"/>
                  </a:cubicBezTo>
                  <a:cubicBezTo>
                    <a:pt x="72" y="176"/>
                    <a:pt x="72" y="174"/>
                    <a:pt x="72" y="171"/>
                  </a:cubicBezTo>
                  <a:cubicBezTo>
                    <a:pt x="82" y="167"/>
                    <a:pt x="89" y="157"/>
                    <a:pt x="89" y="147"/>
                  </a:cubicBezTo>
                  <a:cubicBezTo>
                    <a:pt x="89" y="143"/>
                    <a:pt x="88" y="140"/>
                    <a:pt x="87" y="137"/>
                  </a:cubicBezTo>
                  <a:cubicBezTo>
                    <a:pt x="91" y="132"/>
                    <a:pt x="94" y="126"/>
                    <a:pt x="94" y="120"/>
                  </a:cubicBezTo>
                  <a:cubicBezTo>
                    <a:pt x="94" y="114"/>
                    <a:pt x="92" y="109"/>
                    <a:pt x="89" y="105"/>
                  </a:cubicBezTo>
                  <a:cubicBezTo>
                    <a:pt x="90" y="103"/>
                    <a:pt x="91" y="102"/>
                    <a:pt x="92" y="100"/>
                  </a:cubicBezTo>
                  <a:cubicBezTo>
                    <a:pt x="92" y="99"/>
                    <a:pt x="92" y="99"/>
                    <a:pt x="92" y="99"/>
                  </a:cubicBezTo>
                  <a:cubicBezTo>
                    <a:pt x="93" y="97"/>
                    <a:pt x="93" y="94"/>
                    <a:pt x="93" y="91"/>
                  </a:cubicBezTo>
                  <a:cubicBezTo>
                    <a:pt x="94" y="91"/>
                    <a:pt x="94" y="91"/>
                    <a:pt x="94" y="91"/>
                  </a:cubicBezTo>
                  <a:cubicBezTo>
                    <a:pt x="94" y="90"/>
                    <a:pt x="94" y="90"/>
                    <a:pt x="94" y="90"/>
                  </a:cubicBezTo>
                  <a:cubicBezTo>
                    <a:pt x="94" y="90"/>
                    <a:pt x="94" y="90"/>
                    <a:pt x="94" y="90"/>
                  </a:cubicBezTo>
                  <a:cubicBezTo>
                    <a:pt x="94" y="89"/>
                    <a:pt x="94" y="89"/>
                    <a:pt x="94" y="89"/>
                  </a:cubicBezTo>
                  <a:cubicBezTo>
                    <a:pt x="94" y="81"/>
                    <a:pt x="90" y="73"/>
                    <a:pt x="83" y="67"/>
                  </a:cubicBezTo>
                  <a:cubicBezTo>
                    <a:pt x="84" y="64"/>
                    <a:pt x="85" y="62"/>
                    <a:pt x="85" y="59"/>
                  </a:cubicBezTo>
                  <a:cubicBezTo>
                    <a:pt x="85" y="50"/>
                    <a:pt x="80" y="41"/>
                    <a:pt x="72" y="38"/>
                  </a:cubicBezTo>
                  <a:cubicBezTo>
                    <a:pt x="72" y="37"/>
                    <a:pt x="72" y="37"/>
                    <a:pt x="72" y="36"/>
                  </a:cubicBezTo>
                  <a:cubicBezTo>
                    <a:pt x="72" y="22"/>
                    <a:pt x="60" y="11"/>
                    <a:pt x="46" y="11"/>
                  </a:cubicBezTo>
                  <a:cubicBezTo>
                    <a:pt x="46" y="11"/>
                    <a:pt x="46" y="11"/>
                    <a:pt x="46" y="11"/>
                  </a:cubicBezTo>
                  <a:cubicBezTo>
                    <a:pt x="41" y="4"/>
                    <a:pt x="34" y="0"/>
                    <a:pt x="25" y="0"/>
                  </a:cubicBezTo>
                  <a:cubicBezTo>
                    <a:pt x="18" y="0"/>
                    <a:pt x="11" y="2"/>
                    <a:pt x="6" y="7"/>
                  </a:cubicBezTo>
                  <a:cubicBezTo>
                    <a:pt x="1" y="12"/>
                    <a:pt x="0" y="19"/>
                    <a:pt x="0" y="27"/>
                  </a:cubicBezTo>
                  <a:close/>
                  <a:moveTo>
                    <a:pt x="19" y="44"/>
                  </a:moveTo>
                  <a:cubicBezTo>
                    <a:pt x="7" y="44"/>
                    <a:pt x="7" y="44"/>
                    <a:pt x="7" y="44"/>
                  </a:cubicBezTo>
                  <a:cubicBezTo>
                    <a:pt x="7" y="27"/>
                    <a:pt x="7" y="27"/>
                    <a:pt x="7" y="27"/>
                  </a:cubicBezTo>
                  <a:cubicBezTo>
                    <a:pt x="7" y="16"/>
                    <a:pt x="15" y="8"/>
                    <a:pt x="25" y="8"/>
                  </a:cubicBezTo>
                  <a:cubicBezTo>
                    <a:pt x="29" y="8"/>
                    <a:pt x="33" y="10"/>
                    <a:pt x="36" y="13"/>
                  </a:cubicBezTo>
                  <a:cubicBezTo>
                    <a:pt x="31" y="15"/>
                    <a:pt x="26" y="20"/>
                    <a:pt x="24" y="25"/>
                  </a:cubicBezTo>
                  <a:cubicBezTo>
                    <a:pt x="23" y="27"/>
                    <a:pt x="23" y="30"/>
                    <a:pt x="26" y="31"/>
                  </a:cubicBezTo>
                  <a:cubicBezTo>
                    <a:pt x="28" y="32"/>
                    <a:pt x="30" y="31"/>
                    <a:pt x="31" y="29"/>
                  </a:cubicBezTo>
                  <a:cubicBezTo>
                    <a:pt x="34" y="23"/>
                    <a:pt x="40" y="20"/>
                    <a:pt x="46" y="20"/>
                  </a:cubicBezTo>
                  <a:cubicBezTo>
                    <a:pt x="55" y="20"/>
                    <a:pt x="62" y="26"/>
                    <a:pt x="63" y="34"/>
                  </a:cubicBezTo>
                  <a:cubicBezTo>
                    <a:pt x="63" y="34"/>
                    <a:pt x="63" y="34"/>
                    <a:pt x="63" y="34"/>
                  </a:cubicBezTo>
                  <a:cubicBezTo>
                    <a:pt x="63" y="35"/>
                    <a:pt x="63" y="36"/>
                    <a:pt x="63" y="36"/>
                  </a:cubicBezTo>
                  <a:cubicBezTo>
                    <a:pt x="63" y="38"/>
                    <a:pt x="63" y="39"/>
                    <a:pt x="62" y="40"/>
                  </a:cubicBezTo>
                  <a:cubicBezTo>
                    <a:pt x="62" y="42"/>
                    <a:pt x="63" y="44"/>
                    <a:pt x="66" y="45"/>
                  </a:cubicBezTo>
                  <a:cubicBezTo>
                    <a:pt x="72" y="47"/>
                    <a:pt x="76" y="52"/>
                    <a:pt x="76" y="59"/>
                  </a:cubicBezTo>
                  <a:cubicBezTo>
                    <a:pt x="76" y="60"/>
                    <a:pt x="76" y="61"/>
                    <a:pt x="76" y="63"/>
                  </a:cubicBezTo>
                  <a:cubicBezTo>
                    <a:pt x="72" y="61"/>
                    <a:pt x="69" y="61"/>
                    <a:pt x="65" y="61"/>
                  </a:cubicBezTo>
                  <a:cubicBezTo>
                    <a:pt x="50" y="61"/>
                    <a:pt x="37" y="72"/>
                    <a:pt x="36" y="88"/>
                  </a:cubicBezTo>
                  <a:cubicBezTo>
                    <a:pt x="36" y="89"/>
                    <a:pt x="37" y="90"/>
                    <a:pt x="37" y="91"/>
                  </a:cubicBezTo>
                  <a:cubicBezTo>
                    <a:pt x="38" y="92"/>
                    <a:pt x="39" y="92"/>
                    <a:pt x="40" y="92"/>
                  </a:cubicBezTo>
                  <a:cubicBezTo>
                    <a:pt x="43" y="92"/>
                    <a:pt x="45" y="91"/>
                    <a:pt x="45" y="88"/>
                  </a:cubicBezTo>
                  <a:cubicBezTo>
                    <a:pt x="45" y="78"/>
                    <a:pt x="54" y="69"/>
                    <a:pt x="65" y="69"/>
                  </a:cubicBezTo>
                  <a:cubicBezTo>
                    <a:pt x="76" y="69"/>
                    <a:pt x="85" y="78"/>
                    <a:pt x="85" y="89"/>
                  </a:cubicBezTo>
                  <a:cubicBezTo>
                    <a:pt x="85" y="94"/>
                    <a:pt x="83" y="99"/>
                    <a:pt x="80" y="102"/>
                  </a:cubicBezTo>
                  <a:cubicBezTo>
                    <a:pt x="79" y="104"/>
                    <a:pt x="79" y="106"/>
                    <a:pt x="80" y="108"/>
                  </a:cubicBezTo>
                  <a:cubicBezTo>
                    <a:pt x="83" y="111"/>
                    <a:pt x="85" y="115"/>
                    <a:pt x="85" y="120"/>
                  </a:cubicBezTo>
                  <a:cubicBezTo>
                    <a:pt x="85" y="125"/>
                    <a:pt x="83" y="129"/>
                    <a:pt x="79" y="132"/>
                  </a:cubicBezTo>
                  <a:cubicBezTo>
                    <a:pt x="77" y="134"/>
                    <a:pt x="77" y="136"/>
                    <a:pt x="78" y="138"/>
                  </a:cubicBezTo>
                  <a:cubicBezTo>
                    <a:pt x="79" y="141"/>
                    <a:pt x="80" y="144"/>
                    <a:pt x="80" y="147"/>
                  </a:cubicBezTo>
                  <a:cubicBezTo>
                    <a:pt x="80" y="154"/>
                    <a:pt x="75" y="162"/>
                    <a:pt x="67" y="164"/>
                  </a:cubicBezTo>
                  <a:cubicBezTo>
                    <a:pt x="65" y="164"/>
                    <a:pt x="64" y="166"/>
                    <a:pt x="64" y="168"/>
                  </a:cubicBezTo>
                  <a:cubicBezTo>
                    <a:pt x="64" y="169"/>
                    <a:pt x="64" y="169"/>
                    <a:pt x="64" y="169"/>
                  </a:cubicBezTo>
                  <a:cubicBezTo>
                    <a:pt x="64" y="178"/>
                    <a:pt x="56" y="185"/>
                    <a:pt x="47" y="185"/>
                  </a:cubicBezTo>
                  <a:cubicBezTo>
                    <a:pt x="45" y="185"/>
                    <a:pt x="43" y="185"/>
                    <a:pt x="41" y="184"/>
                  </a:cubicBezTo>
                  <a:cubicBezTo>
                    <a:pt x="40" y="184"/>
                    <a:pt x="40" y="184"/>
                    <a:pt x="40" y="184"/>
                  </a:cubicBezTo>
                  <a:cubicBezTo>
                    <a:pt x="34" y="181"/>
                    <a:pt x="30" y="175"/>
                    <a:pt x="30" y="169"/>
                  </a:cubicBezTo>
                  <a:cubicBezTo>
                    <a:pt x="30" y="167"/>
                    <a:pt x="31" y="164"/>
                    <a:pt x="32" y="162"/>
                  </a:cubicBezTo>
                  <a:cubicBezTo>
                    <a:pt x="32" y="161"/>
                    <a:pt x="32" y="160"/>
                    <a:pt x="32" y="159"/>
                  </a:cubicBezTo>
                  <a:cubicBezTo>
                    <a:pt x="31" y="158"/>
                    <a:pt x="30" y="157"/>
                    <a:pt x="29" y="157"/>
                  </a:cubicBezTo>
                  <a:cubicBezTo>
                    <a:pt x="27" y="156"/>
                    <a:pt x="25" y="157"/>
                    <a:pt x="24" y="159"/>
                  </a:cubicBezTo>
                  <a:cubicBezTo>
                    <a:pt x="22" y="162"/>
                    <a:pt x="22" y="165"/>
                    <a:pt x="22" y="169"/>
                  </a:cubicBezTo>
                  <a:cubicBezTo>
                    <a:pt x="22" y="177"/>
                    <a:pt x="26" y="185"/>
                    <a:pt x="33" y="190"/>
                  </a:cubicBezTo>
                  <a:cubicBezTo>
                    <a:pt x="29" y="194"/>
                    <a:pt x="25" y="197"/>
                    <a:pt x="20" y="197"/>
                  </a:cubicBezTo>
                  <a:cubicBezTo>
                    <a:pt x="13" y="197"/>
                    <a:pt x="7" y="191"/>
                    <a:pt x="7" y="183"/>
                  </a:cubicBezTo>
                  <a:cubicBezTo>
                    <a:pt x="7" y="146"/>
                    <a:pt x="7" y="146"/>
                    <a:pt x="7" y="146"/>
                  </a:cubicBezTo>
                  <a:cubicBezTo>
                    <a:pt x="7" y="146"/>
                    <a:pt x="23" y="146"/>
                    <a:pt x="31" y="146"/>
                  </a:cubicBezTo>
                  <a:cubicBezTo>
                    <a:pt x="39" y="146"/>
                    <a:pt x="45" y="152"/>
                    <a:pt x="45" y="160"/>
                  </a:cubicBezTo>
                  <a:cubicBezTo>
                    <a:pt x="45" y="162"/>
                    <a:pt x="47" y="164"/>
                    <a:pt x="50" y="164"/>
                  </a:cubicBezTo>
                  <a:cubicBezTo>
                    <a:pt x="52" y="164"/>
                    <a:pt x="54" y="162"/>
                    <a:pt x="54" y="160"/>
                  </a:cubicBezTo>
                  <a:cubicBezTo>
                    <a:pt x="54" y="147"/>
                    <a:pt x="44" y="137"/>
                    <a:pt x="31" y="137"/>
                  </a:cubicBezTo>
                  <a:cubicBezTo>
                    <a:pt x="19" y="137"/>
                    <a:pt x="7" y="137"/>
                    <a:pt x="7" y="137"/>
                  </a:cubicBezTo>
                  <a:cubicBezTo>
                    <a:pt x="7" y="113"/>
                    <a:pt x="7" y="113"/>
                    <a:pt x="7" y="113"/>
                  </a:cubicBezTo>
                  <a:cubicBezTo>
                    <a:pt x="7" y="113"/>
                    <a:pt x="35" y="112"/>
                    <a:pt x="47" y="112"/>
                  </a:cubicBezTo>
                  <a:cubicBezTo>
                    <a:pt x="59" y="112"/>
                    <a:pt x="69" y="101"/>
                    <a:pt x="69" y="89"/>
                  </a:cubicBezTo>
                  <a:cubicBezTo>
                    <a:pt x="69" y="86"/>
                    <a:pt x="67" y="84"/>
                    <a:pt x="64" y="84"/>
                  </a:cubicBezTo>
                  <a:cubicBezTo>
                    <a:pt x="62" y="84"/>
                    <a:pt x="60" y="86"/>
                    <a:pt x="60" y="89"/>
                  </a:cubicBezTo>
                  <a:cubicBezTo>
                    <a:pt x="60" y="97"/>
                    <a:pt x="54" y="103"/>
                    <a:pt x="46" y="103"/>
                  </a:cubicBezTo>
                  <a:cubicBezTo>
                    <a:pt x="38" y="103"/>
                    <a:pt x="7" y="103"/>
                    <a:pt x="7" y="103"/>
                  </a:cubicBezTo>
                  <a:cubicBezTo>
                    <a:pt x="7" y="53"/>
                    <a:pt x="7" y="53"/>
                    <a:pt x="7" y="53"/>
                  </a:cubicBezTo>
                  <a:cubicBezTo>
                    <a:pt x="19" y="53"/>
                    <a:pt x="19" y="53"/>
                    <a:pt x="19" y="53"/>
                  </a:cubicBezTo>
                  <a:cubicBezTo>
                    <a:pt x="21" y="53"/>
                    <a:pt x="23" y="51"/>
                    <a:pt x="23" y="48"/>
                  </a:cubicBezTo>
                  <a:cubicBezTo>
                    <a:pt x="23" y="46"/>
                    <a:pt x="21" y="44"/>
                    <a:pt x="19" y="44"/>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latin typeface="+mn-lt"/>
              </a:endParaRPr>
            </a:p>
          </p:txBody>
        </p:sp>
        <p:sp>
          <p:nvSpPr>
            <p:cNvPr id="87" name="Freeform 603">
              <a:extLst>
                <a:ext uri="{FF2B5EF4-FFF2-40B4-BE49-F238E27FC236}">
                  <a16:creationId xmlns:a16="http://schemas.microsoft.com/office/drawing/2014/main" id="{11EA446C-A2A0-4340-8478-FC054D825F83}"/>
                </a:ext>
              </a:extLst>
            </p:cNvPr>
            <p:cNvSpPr>
              <a:spLocks/>
            </p:cNvSpPr>
            <p:nvPr/>
          </p:nvSpPr>
          <p:spPr bwMode="auto">
            <a:xfrm>
              <a:off x="4591660" y="1365132"/>
              <a:ext cx="33682" cy="54639"/>
            </a:xfrm>
            <a:custGeom>
              <a:avLst/>
              <a:gdLst>
                <a:gd name="T0" fmla="*/ 19 w 19"/>
                <a:gd name="T1" fmla="*/ 5 h 31"/>
                <a:gd name="T2" fmla="*/ 15 w 19"/>
                <a:gd name="T3" fmla="*/ 9 h 31"/>
                <a:gd name="T4" fmla="*/ 8 w 19"/>
                <a:gd name="T5" fmla="*/ 16 h 31"/>
                <a:gd name="T6" fmla="*/ 15 w 19"/>
                <a:gd name="T7" fmla="*/ 22 h 31"/>
                <a:gd name="T8" fmla="*/ 19 w 19"/>
                <a:gd name="T9" fmla="*/ 27 h 31"/>
                <a:gd name="T10" fmla="*/ 15 w 19"/>
                <a:gd name="T11" fmla="*/ 31 h 31"/>
                <a:gd name="T12" fmla="*/ 0 w 19"/>
                <a:gd name="T13" fmla="*/ 16 h 31"/>
                <a:gd name="T14" fmla="*/ 15 w 19"/>
                <a:gd name="T15" fmla="*/ 0 h 31"/>
                <a:gd name="T16" fmla="*/ 19 w 19"/>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1">
                  <a:moveTo>
                    <a:pt x="19" y="5"/>
                  </a:moveTo>
                  <a:cubicBezTo>
                    <a:pt x="19" y="7"/>
                    <a:pt x="18" y="9"/>
                    <a:pt x="15" y="9"/>
                  </a:cubicBezTo>
                  <a:cubicBezTo>
                    <a:pt x="11" y="9"/>
                    <a:pt x="8" y="12"/>
                    <a:pt x="8" y="16"/>
                  </a:cubicBezTo>
                  <a:cubicBezTo>
                    <a:pt x="8" y="19"/>
                    <a:pt x="11" y="22"/>
                    <a:pt x="15" y="22"/>
                  </a:cubicBezTo>
                  <a:cubicBezTo>
                    <a:pt x="18" y="22"/>
                    <a:pt x="19" y="24"/>
                    <a:pt x="19" y="27"/>
                  </a:cubicBezTo>
                  <a:cubicBezTo>
                    <a:pt x="19" y="29"/>
                    <a:pt x="18" y="31"/>
                    <a:pt x="15" y="31"/>
                  </a:cubicBezTo>
                  <a:cubicBezTo>
                    <a:pt x="7" y="31"/>
                    <a:pt x="0" y="24"/>
                    <a:pt x="0" y="16"/>
                  </a:cubicBezTo>
                  <a:cubicBezTo>
                    <a:pt x="0" y="7"/>
                    <a:pt x="7" y="0"/>
                    <a:pt x="15" y="0"/>
                  </a:cubicBezTo>
                  <a:cubicBezTo>
                    <a:pt x="18" y="0"/>
                    <a:pt x="19" y="2"/>
                    <a:pt x="19" y="5"/>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8" name="Freeform 604">
              <a:extLst>
                <a:ext uri="{FF2B5EF4-FFF2-40B4-BE49-F238E27FC236}">
                  <a16:creationId xmlns:a16="http://schemas.microsoft.com/office/drawing/2014/main" id="{C53779AF-54E6-46D0-B584-835CE4994211}"/>
                </a:ext>
              </a:extLst>
            </p:cNvPr>
            <p:cNvSpPr>
              <a:spLocks/>
            </p:cNvSpPr>
            <p:nvPr/>
          </p:nvSpPr>
          <p:spPr bwMode="auto">
            <a:xfrm>
              <a:off x="4623845" y="1315733"/>
              <a:ext cx="37423" cy="37423"/>
            </a:xfrm>
            <a:custGeom>
              <a:avLst/>
              <a:gdLst>
                <a:gd name="T0" fmla="*/ 0 w 21"/>
                <a:gd name="T1" fmla="*/ 17 h 21"/>
                <a:gd name="T2" fmla="*/ 5 w 21"/>
                <a:gd name="T3" fmla="*/ 12 h 21"/>
                <a:gd name="T4" fmla="*/ 12 w 21"/>
                <a:gd name="T5" fmla="*/ 5 h 21"/>
                <a:gd name="T6" fmla="*/ 16 w 21"/>
                <a:gd name="T7" fmla="*/ 0 h 21"/>
                <a:gd name="T8" fmla="*/ 21 w 21"/>
                <a:gd name="T9" fmla="*/ 5 h 21"/>
                <a:gd name="T10" fmla="*/ 5 w 21"/>
                <a:gd name="T11" fmla="*/ 21 h 21"/>
                <a:gd name="T12" fmla="*/ 0 w 21"/>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17"/>
                  </a:moveTo>
                  <a:cubicBezTo>
                    <a:pt x="0" y="14"/>
                    <a:pt x="2" y="12"/>
                    <a:pt x="5" y="12"/>
                  </a:cubicBezTo>
                  <a:cubicBezTo>
                    <a:pt x="9" y="12"/>
                    <a:pt x="12" y="9"/>
                    <a:pt x="12" y="5"/>
                  </a:cubicBezTo>
                  <a:cubicBezTo>
                    <a:pt x="12" y="2"/>
                    <a:pt x="14" y="0"/>
                    <a:pt x="16" y="0"/>
                  </a:cubicBezTo>
                  <a:cubicBezTo>
                    <a:pt x="19" y="0"/>
                    <a:pt x="21" y="2"/>
                    <a:pt x="21" y="5"/>
                  </a:cubicBezTo>
                  <a:cubicBezTo>
                    <a:pt x="21" y="14"/>
                    <a:pt x="13" y="21"/>
                    <a:pt x="5" y="21"/>
                  </a:cubicBezTo>
                  <a:cubicBezTo>
                    <a:pt x="2" y="21"/>
                    <a:pt x="0" y="19"/>
                    <a:pt x="0" y="17"/>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9" name="Freeform 605">
              <a:extLst>
                <a:ext uri="{FF2B5EF4-FFF2-40B4-BE49-F238E27FC236}">
                  <a16:creationId xmlns:a16="http://schemas.microsoft.com/office/drawing/2014/main" id="{89C9FB68-D94F-4F8F-912C-8055BE5C5592}"/>
                </a:ext>
              </a:extLst>
            </p:cNvPr>
            <p:cNvSpPr>
              <a:spLocks/>
            </p:cNvSpPr>
            <p:nvPr/>
          </p:nvSpPr>
          <p:spPr bwMode="auto">
            <a:xfrm>
              <a:off x="4657525" y="1475157"/>
              <a:ext cx="37423" cy="36676"/>
            </a:xfrm>
            <a:custGeom>
              <a:avLst/>
              <a:gdLst>
                <a:gd name="T0" fmla="*/ 16 w 21"/>
                <a:gd name="T1" fmla="*/ 21 h 21"/>
                <a:gd name="T2" fmla="*/ 12 w 21"/>
                <a:gd name="T3" fmla="*/ 16 h 21"/>
                <a:gd name="T4" fmla="*/ 5 w 21"/>
                <a:gd name="T5" fmla="*/ 9 h 21"/>
                <a:gd name="T6" fmla="*/ 0 w 21"/>
                <a:gd name="T7" fmla="*/ 4 h 21"/>
                <a:gd name="T8" fmla="*/ 5 w 21"/>
                <a:gd name="T9" fmla="*/ 0 h 21"/>
                <a:gd name="T10" fmla="*/ 21 w 21"/>
                <a:gd name="T11" fmla="*/ 16 h 21"/>
                <a:gd name="T12" fmla="*/ 16 w 21"/>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6" y="21"/>
                  </a:moveTo>
                  <a:cubicBezTo>
                    <a:pt x="14" y="21"/>
                    <a:pt x="12" y="19"/>
                    <a:pt x="12" y="16"/>
                  </a:cubicBezTo>
                  <a:cubicBezTo>
                    <a:pt x="12" y="12"/>
                    <a:pt x="9" y="9"/>
                    <a:pt x="5" y="9"/>
                  </a:cubicBezTo>
                  <a:cubicBezTo>
                    <a:pt x="2" y="9"/>
                    <a:pt x="0" y="7"/>
                    <a:pt x="0" y="4"/>
                  </a:cubicBezTo>
                  <a:cubicBezTo>
                    <a:pt x="0" y="2"/>
                    <a:pt x="2" y="0"/>
                    <a:pt x="5" y="0"/>
                  </a:cubicBezTo>
                  <a:cubicBezTo>
                    <a:pt x="14" y="0"/>
                    <a:pt x="21" y="7"/>
                    <a:pt x="21" y="16"/>
                  </a:cubicBezTo>
                  <a:cubicBezTo>
                    <a:pt x="21" y="19"/>
                    <a:pt x="19" y="21"/>
                    <a:pt x="16" y="21"/>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90" name="Freeform 606">
              <a:extLst>
                <a:ext uri="{FF2B5EF4-FFF2-40B4-BE49-F238E27FC236}">
                  <a16:creationId xmlns:a16="http://schemas.microsoft.com/office/drawing/2014/main" id="{F53D20CA-6285-49B1-BBB3-EF7FFABA49F8}"/>
                </a:ext>
              </a:extLst>
            </p:cNvPr>
            <p:cNvSpPr>
              <a:spLocks/>
            </p:cNvSpPr>
            <p:nvPr/>
          </p:nvSpPr>
          <p:spPr bwMode="auto">
            <a:xfrm>
              <a:off x="4590163" y="1475157"/>
              <a:ext cx="58381" cy="17215"/>
            </a:xfrm>
            <a:custGeom>
              <a:avLst/>
              <a:gdLst>
                <a:gd name="T0" fmla="*/ 28 w 33"/>
                <a:gd name="T1" fmla="*/ 10 h 10"/>
                <a:gd name="T2" fmla="*/ 5 w 33"/>
                <a:gd name="T3" fmla="*/ 10 h 10"/>
                <a:gd name="T4" fmla="*/ 0 w 33"/>
                <a:gd name="T5" fmla="*/ 5 h 10"/>
                <a:gd name="T6" fmla="*/ 5 w 33"/>
                <a:gd name="T7" fmla="*/ 0 h 10"/>
                <a:gd name="T8" fmla="*/ 28 w 33"/>
                <a:gd name="T9" fmla="*/ 0 h 10"/>
                <a:gd name="T10" fmla="*/ 33 w 33"/>
                <a:gd name="T11" fmla="*/ 5 h 10"/>
                <a:gd name="T12" fmla="*/ 28 w 3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28" y="10"/>
                  </a:moveTo>
                  <a:cubicBezTo>
                    <a:pt x="5" y="10"/>
                    <a:pt x="5" y="10"/>
                    <a:pt x="5" y="10"/>
                  </a:cubicBezTo>
                  <a:cubicBezTo>
                    <a:pt x="2" y="10"/>
                    <a:pt x="0" y="7"/>
                    <a:pt x="0" y="5"/>
                  </a:cubicBezTo>
                  <a:cubicBezTo>
                    <a:pt x="0" y="2"/>
                    <a:pt x="2" y="0"/>
                    <a:pt x="5" y="0"/>
                  </a:cubicBezTo>
                  <a:cubicBezTo>
                    <a:pt x="28" y="0"/>
                    <a:pt x="28" y="0"/>
                    <a:pt x="28" y="0"/>
                  </a:cubicBezTo>
                  <a:cubicBezTo>
                    <a:pt x="31" y="0"/>
                    <a:pt x="33" y="2"/>
                    <a:pt x="33" y="5"/>
                  </a:cubicBezTo>
                  <a:cubicBezTo>
                    <a:pt x="33" y="7"/>
                    <a:pt x="31" y="10"/>
                    <a:pt x="28" y="10"/>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grpSp>
      <p:pic>
        <p:nvPicPr>
          <p:cNvPr id="91" name="Picture 90">
            <a:extLst>
              <a:ext uri="{FF2B5EF4-FFF2-40B4-BE49-F238E27FC236}">
                <a16:creationId xmlns:a16="http://schemas.microsoft.com/office/drawing/2014/main" id="{C5AE5DF0-3CAC-4031-BE3F-79A4AECA8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697" y="1472742"/>
            <a:ext cx="948467" cy="948467"/>
          </a:xfrm>
          <a:prstGeom prst="rect">
            <a:avLst/>
          </a:prstGeom>
        </p:spPr>
      </p:pic>
      <p:pic>
        <p:nvPicPr>
          <p:cNvPr id="39" name="Picture 38">
            <a:extLst>
              <a:ext uri="{FF2B5EF4-FFF2-40B4-BE49-F238E27FC236}">
                <a16:creationId xmlns:a16="http://schemas.microsoft.com/office/drawing/2014/main" id="{A1141971-3C96-784E-B02E-07911EAD0E5D}"/>
              </a:ext>
            </a:extLst>
          </p:cNvPr>
          <p:cNvPicPr>
            <a:picLocks noChangeAspect="1"/>
          </p:cNvPicPr>
          <p:nvPr/>
        </p:nvPicPr>
        <p:blipFill>
          <a:blip r:embed="rId5">
            <a:lum contrast="10000"/>
          </a:blip>
          <a:stretch>
            <a:fillRect/>
          </a:stretch>
        </p:blipFill>
        <p:spPr>
          <a:xfrm>
            <a:off x="7151735" y="1481935"/>
            <a:ext cx="924804" cy="924804"/>
          </a:xfrm>
          <a:prstGeom prst="rect">
            <a:avLst/>
          </a:prstGeom>
        </p:spPr>
      </p:pic>
      <p:sp>
        <p:nvSpPr>
          <p:cNvPr id="30" name="正方形/長方形 29">
            <a:extLst>
              <a:ext uri="{FF2B5EF4-FFF2-40B4-BE49-F238E27FC236}">
                <a16:creationId xmlns:a16="http://schemas.microsoft.com/office/drawing/2014/main" id="{5341B9C3-D074-44AF-9DC4-30CCB4933C9D}"/>
              </a:ext>
            </a:extLst>
          </p:cNvPr>
          <p:cNvSpPr/>
          <p:nvPr/>
        </p:nvSpPr>
        <p:spPr>
          <a:xfrm>
            <a:off x="2435522" y="1073150"/>
            <a:ext cx="6426446" cy="3545305"/>
          </a:xfrm>
          <a:prstGeom prst="rect">
            <a:avLst/>
          </a:prstGeom>
          <a:solidFill>
            <a:schemeClr val="bg2">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 name="吹き出し: 四角形 3">
            <a:extLst>
              <a:ext uri="{FF2B5EF4-FFF2-40B4-BE49-F238E27FC236}">
                <a16:creationId xmlns:a16="http://schemas.microsoft.com/office/drawing/2014/main" id="{25CCAC2B-6EB7-4E01-AF1C-9FA0BEAFDE92}"/>
              </a:ext>
            </a:extLst>
          </p:cNvPr>
          <p:cNvSpPr/>
          <p:nvPr/>
        </p:nvSpPr>
        <p:spPr>
          <a:xfrm>
            <a:off x="2176531" y="1129757"/>
            <a:ext cx="6722764" cy="1185741"/>
          </a:xfrm>
          <a:prstGeom prst="wedgeRectCallout">
            <a:avLst>
              <a:gd name="adj1" fmla="val -48612"/>
              <a:gd name="adj2" fmla="val 85854"/>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ほとんど</a:t>
            </a:r>
            <a:r>
              <a:rPr kumimoji="1" lang="en-US" altLang="ja-JP" dirty="0" err="1"/>
              <a:t>WebUI</a:t>
            </a:r>
            <a:r>
              <a:rPr kumimoji="1" lang="ja-JP" altLang="en-US" dirty="0"/>
              <a:t>で設定できるようになった。</a:t>
            </a:r>
            <a:endParaRPr kumimoji="1" lang="en-US" altLang="ja-JP" dirty="0"/>
          </a:p>
          <a:p>
            <a:r>
              <a:rPr kumimoji="1" lang="ja-JP" altLang="en-US" sz="1200" dirty="0"/>
              <a:t>（まだ</a:t>
            </a:r>
            <a:r>
              <a:rPr kumimoji="1" lang="en-US" altLang="ja-JP" sz="1200" dirty="0" err="1"/>
              <a:t>JavaUI</a:t>
            </a:r>
            <a:r>
              <a:rPr kumimoji="1" lang="ja-JP" altLang="en-US" sz="1200" dirty="0"/>
              <a:t>でしか設定できないものは</a:t>
            </a:r>
            <a:r>
              <a:rPr kumimoji="1" lang="en-US" altLang="ja-JP" sz="1200" dirty="0"/>
              <a:t>Threat Intelligence</a:t>
            </a:r>
            <a:r>
              <a:rPr kumimoji="1" lang="ja-JP" altLang="en-US" sz="1200" dirty="0"/>
              <a:t>ライセンスの有効化・マップ表示・</a:t>
            </a:r>
            <a:r>
              <a:rPr kumimoji="1" lang="en-US" altLang="ja-JP" sz="1200" dirty="0"/>
              <a:t>Syslog</a:t>
            </a:r>
            <a:r>
              <a:rPr kumimoji="1" lang="ja-JP" altLang="en-US" sz="1200" dirty="0"/>
              <a:t>やメールの通知設定、カスタムレポート作成など）</a:t>
            </a:r>
          </a:p>
        </p:txBody>
      </p:sp>
    </p:spTree>
    <p:extLst>
      <p:ext uri="{BB962C8B-B14F-4D97-AF65-F5344CB8AC3E}">
        <p14:creationId xmlns:p14="http://schemas.microsoft.com/office/powerpoint/2010/main" val="1829840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7833" y="53725"/>
            <a:ext cx="3827463" cy="1257300"/>
          </a:xfrm>
        </p:spPr>
        <p:txBody>
          <a:bodyPr/>
          <a:lstStyle/>
          <a:p>
            <a:r>
              <a:rPr lang="en-US" sz="2800" dirty="0" err="1"/>
              <a:t>WebUI</a:t>
            </a:r>
            <a:r>
              <a:rPr lang="ja-JP" altLang="en-US" sz="2800" dirty="0"/>
              <a:t>で設定可能に</a:t>
            </a:r>
            <a:r>
              <a:rPr lang="en-US" sz="2800" dirty="0"/>
              <a:t>: </a:t>
            </a:r>
            <a:br>
              <a:rPr lang="en-US" dirty="0"/>
            </a:br>
            <a:r>
              <a:rPr lang="ja-JP" altLang="en-US" sz="2800" b="1" i="1" dirty="0"/>
              <a:t>ポリシー管理の向上</a:t>
            </a:r>
            <a:endParaRPr lang="en-US" b="1" i="1" dirty="0"/>
          </a:p>
        </p:txBody>
      </p:sp>
      <p:sp>
        <p:nvSpPr>
          <p:cNvPr id="3" name="Text Placeholder 2"/>
          <p:cNvSpPr>
            <a:spLocks noGrp="1"/>
          </p:cNvSpPr>
          <p:nvPr>
            <p:ph type="body" sz="quarter" idx="10"/>
          </p:nvPr>
        </p:nvSpPr>
        <p:spPr/>
        <p:txBody>
          <a:bodyPr/>
          <a:lstStyle/>
          <a:p>
            <a:r>
              <a:rPr lang="ja-JP" altLang="en-US" sz="1600" dirty="0"/>
              <a:t>セキュリティイベントのチューニング（ホストグループ毎の有効・無効化、しきい値変更）が</a:t>
            </a:r>
            <a:r>
              <a:rPr lang="en-US" altLang="ja-JP" sz="1600" dirty="0" err="1"/>
              <a:t>WebUI</a:t>
            </a:r>
            <a:r>
              <a:rPr lang="ja-JP" altLang="en-US" sz="1600" dirty="0"/>
              <a:t>でも可能になった</a:t>
            </a:r>
            <a:endParaRPr lang="en-US" sz="1600" dirty="0"/>
          </a:p>
          <a:p>
            <a:endParaRPr lang="en-US" sz="1600" dirty="0"/>
          </a:p>
        </p:txBody>
      </p:sp>
      <p:grpSp>
        <p:nvGrpSpPr>
          <p:cNvPr id="4" name="Group 3">
            <a:extLst>
              <a:ext uri="{FF2B5EF4-FFF2-40B4-BE49-F238E27FC236}">
                <a16:creationId xmlns:a16="http://schemas.microsoft.com/office/drawing/2014/main" id="{FCD83D40-7292-8540-8689-F11BEFBFED37}"/>
              </a:ext>
            </a:extLst>
          </p:cNvPr>
          <p:cNvGrpSpPr/>
          <p:nvPr/>
        </p:nvGrpSpPr>
        <p:grpSpPr>
          <a:xfrm>
            <a:off x="0" y="1293097"/>
            <a:ext cx="4663440" cy="2808057"/>
            <a:chOff x="0" y="0"/>
            <a:chExt cx="6841807" cy="3473176"/>
          </a:xfrm>
        </p:grpSpPr>
        <p:pic>
          <p:nvPicPr>
            <p:cNvPr id="5" name="Picture 4">
              <a:extLst>
                <a:ext uri="{FF2B5EF4-FFF2-40B4-BE49-F238E27FC236}">
                  <a16:creationId xmlns:a16="http://schemas.microsoft.com/office/drawing/2014/main" id="{0286AEF3-6367-654C-858F-5E4D85D5C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41807" cy="3473176"/>
            </a:xfrm>
            <a:prstGeom prst="rect">
              <a:avLst/>
            </a:prstGeom>
          </p:spPr>
        </p:pic>
        <p:sp>
          <p:nvSpPr>
            <p:cNvPr id="8" name="Rectangle 7">
              <a:extLst>
                <a:ext uri="{FF2B5EF4-FFF2-40B4-BE49-F238E27FC236}">
                  <a16:creationId xmlns:a16="http://schemas.microsoft.com/office/drawing/2014/main" id="{649118FB-13D9-8641-8913-4AFED3CF6A5B}"/>
                </a:ext>
              </a:extLst>
            </p:cNvPr>
            <p:cNvSpPr/>
            <p:nvPr/>
          </p:nvSpPr>
          <p:spPr>
            <a:xfrm>
              <a:off x="1526150" y="443279"/>
              <a:ext cx="678207" cy="250685"/>
            </a:xfrm>
            <a:prstGeom prst="rect">
              <a:avLst/>
            </a:prstGeom>
            <a:noFill/>
            <a:ln w="28575" cmpd="sng">
              <a:solidFill>
                <a:schemeClr val="accent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5C9EE458-27C3-1B46-8CC9-880B96650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09" y="72638"/>
            <a:ext cx="948467" cy="948467"/>
          </a:xfrm>
          <a:prstGeom prst="rect">
            <a:avLst/>
          </a:prstGeom>
        </p:spPr>
      </p:pic>
    </p:spTree>
    <p:extLst>
      <p:ext uri="{BB962C8B-B14F-4D97-AF65-F5344CB8AC3E}">
        <p14:creationId xmlns:p14="http://schemas.microsoft.com/office/powerpoint/2010/main" val="48160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ja-JP" altLang="en-US" sz="1600" dirty="0"/>
              <a:t>カスタムセキュリティイベントの設定項目が増加。例えば</a:t>
            </a:r>
            <a:r>
              <a:rPr lang="en-US" altLang="ja-JP" sz="1600" dirty="0"/>
              <a:t>TLS/SSL</a:t>
            </a:r>
            <a:r>
              <a:rPr lang="ja-JP" altLang="en-US" sz="1600" dirty="0"/>
              <a:t>の脆弱性のあるバージョンを検出すると、ダッシュボード上のアラームテーブルで表示できるようになった</a:t>
            </a:r>
            <a:endParaRPr lang="en-US" sz="1600" dirty="0"/>
          </a:p>
        </p:txBody>
      </p:sp>
      <p:grpSp>
        <p:nvGrpSpPr>
          <p:cNvPr id="4" name="Group 3">
            <a:extLst>
              <a:ext uri="{FF2B5EF4-FFF2-40B4-BE49-F238E27FC236}">
                <a16:creationId xmlns:a16="http://schemas.microsoft.com/office/drawing/2014/main" id="{FCD83D40-7292-8540-8689-F11BEFBFED37}"/>
              </a:ext>
            </a:extLst>
          </p:cNvPr>
          <p:cNvGrpSpPr/>
          <p:nvPr/>
        </p:nvGrpSpPr>
        <p:grpSpPr>
          <a:xfrm>
            <a:off x="0" y="1293097"/>
            <a:ext cx="4663440" cy="3840480"/>
            <a:chOff x="0" y="0"/>
            <a:chExt cx="6841807" cy="4750140"/>
          </a:xfrm>
        </p:grpSpPr>
        <p:pic>
          <p:nvPicPr>
            <p:cNvPr id="5" name="Picture 4">
              <a:extLst>
                <a:ext uri="{FF2B5EF4-FFF2-40B4-BE49-F238E27FC236}">
                  <a16:creationId xmlns:a16="http://schemas.microsoft.com/office/drawing/2014/main" id="{0286AEF3-6367-654C-858F-5E4D85D5C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41807" cy="3473176"/>
            </a:xfrm>
            <a:prstGeom prst="rect">
              <a:avLst/>
            </a:prstGeom>
          </p:spPr>
        </p:pic>
        <p:pic>
          <p:nvPicPr>
            <p:cNvPr id="6" name="Picture 5">
              <a:extLst>
                <a:ext uri="{FF2B5EF4-FFF2-40B4-BE49-F238E27FC236}">
                  <a16:creationId xmlns:a16="http://schemas.microsoft.com/office/drawing/2014/main" id="{5FFC794D-7502-5045-BB88-9DDA5AA46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50" y="984814"/>
              <a:ext cx="5879085" cy="3765326"/>
            </a:xfrm>
            <a:prstGeom prst="rect">
              <a:avLst/>
            </a:prstGeom>
          </p:spPr>
        </p:pic>
        <p:sp>
          <p:nvSpPr>
            <p:cNvPr id="9" name="Rectangle 8">
              <a:extLst>
                <a:ext uri="{FF2B5EF4-FFF2-40B4-BE49-F238E27FC236}">
                  <a16:creationId xmlns:a16="http://schemas.microsoft.com/office/drawing/2014/main" id="{F606F59C-E35F-8145-B7F9-3A015284FD63}"/>
                </a:ext>
              </a:extLst>
            </p:cNvPr>
            <p:cNvSpPr/>
            <p:nvPr/>
          </p:nvSpPr>
          <p:spPr>
            <a:xfrm>
              <a:off x="2037779" y="984814"/>
              <a:ext cx="1236100" cy="250685"/>
            </a:xfrm>
            <a:prstGeom prst="rect">
              <a:avLst/>
            </a:prstGeom>
            <a:noFill/>
            <a:ln w="28575" cmpd="sng">
              <a:solidFill>
                <a:schemeClr val="accent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5C9EE458-27C3-1B46-8CC9-880B966509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09" y="72638"/>
            <a:ext cx="948467" cy="948467"/>
          </a:xfrm>
          <a:prstGeom prst="rect">
            <a:avLst/>
          </a:prstGeom>
        </p:spPr>
      </p:pic>
      <p:sp>
        <p:nvSpPr>
          <p:cNvPr id="14" name="Title 1">
            <a:extLst>
              <a:ext uri="{FF2B5EF4-FFF2-40B4-BE49-F238E27FC236}">
                <a16:creationId xmlns:a16="http://schemas.microsoft.com/office/drawing/2014/main" id="{42AEF240-A580-4EDB-8651-E1231CD0A757}"/>
              </a:ext>
            </a:extLst>
          </p:cNvPr>
          <p:cNvSpPr>
            <a:spLocks noGrp="1"/>
          </p:cNvSpPr>
          <p:nvPr>
            <p:ph type="title"/>
          </p:nvPr>
        </p:nvSpPr>
        <p:spPr>
          <a:xfrm>
            <a:off x="1157833" y="53725"/>
            <a:ext cx="3827463" cy="1257300"/>
          </a:xfrm>
        </p:spPr>
        <p:txBody>
          <a:bodyPr/>
          <a:lstStyle/>
          <a:p>
            <a:r>
              <a:rPr lang="en-US" sz="2800" dirty="0" err="1"/>
              <a:t>WebUI</a:t>
            </a:r>
            <a:r>
              <a:rPr lang="ja-JP" altLang="en-US" sz="2800" dirty="0"/>
              <a:t>で設定可能に</a:t>
            </a:r>
            <a:r>
              <a:rPr lang="en-US" sz="2800" dirty="0"/>
              <a:t>: </a:t>
            </a:r>
            <a:br>
              <a:rPr lang="en-US" dirty="0"/>
            </a:br>
            <a:r>
              <a:rPr lang="ja-JP" altLang="en-US" sz="2800" b="1" i="1" dirty="0"/>
              <a:t>ポリシー管理の向上</a:t>
            </a:r>
            <a:endParaRPr lang="en-US" b="1" i="1" dirty="0"/>
          </a:p>
        </p:txBody>
      </p:sp>
      <p:pic>
        <p:nvPicPr>
          <p:cNvPr id="10" name="図 9">
            <a:extLst>
              <a:ext uri="{FF2B5EF4-FFF2-40B4-BE49-F238E27FC236}">
                <a16:creationId xmlns:a16="http://schemas.microsoft.com/office/drawing/2014/main" id="{0F82D2C9-36CA-4DBA-B980-7858775C3EEB}"/>
              </a:ext>
            </a:extLst>
          </p:cNvPr>
          <p:cNvPicPr>
            <a:picLocks noChangeAspect="1"/>
          </p:cNvPicPr>
          <p:nvPr/>
        </p:nvPicPr>
        <p:blipFill>
          <a:blip r:embed="rId5"/>
          <a:stretch>
            <a:fillRect/>
          </a:stretch>
        </p:blipFill>
        <p:spPr>
          <a:xfrm>
            <a:off x="4756096" y="3298144"/>
            <a:ext cx="4231244" cy="1126711"/>
          </a:xfrm>
          <a:prstGeom prst="rect">
            <a:avLst/>
          </a:prstGeom>
        </p:spPr>
      </p:pic>
    </p:spTree>
    <p:extLst>
      <p:ext uri="{BB962C8B-B14F-4D97-AF65-F5344CB8AC3E}">
        <p14:creationId xmlns:p14="http://schemas.microsoft.com/office/powerpoint/2010/main" val="1232920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097463" y="982587"/>
            <a:ext cx="3551237" cy="1805703"/>
          </a:xfrm>
        </p:spPr>
        <p:txBody>
          <a:bodyPr/>
          <a:lstStyle/>
          <a:p>
            <a:r>
              <a:rPr lang="ja-JP" altLang="en-US" sz="1600" dirty="0"/>
              <a:t>マップ機能のポリシー定義を</a:t>
            </a:r>
            <a:r>
              <a:rPr lang="en-US" altLang="ja-JP" sz="1600" dirty="0" err="1"/>
              <a:t>WebUI</a:t>
            </a:r>
            <a:r>
              <a:rPr lang="ja-JP" altLang="en-US" sz="1600" dirty="0"/>
              <a:t>で可能になった</a:t>
            </a:r>
            <a:endParaRPr lang="en-US" altLang="ja-JP" sz="1600" dirty="0"/>
          </a:p>
          <a:p>
            <a:r>
              <a:rPr lang="ja-JP" altLang="en-US" sz="1600" dirty="0"/>
              <a:t>マップ機能とは</a:t>
            </a:r>
            <a:r>
              <a:rPr lang="en-US" altLang="ja-JP" sz="1600" dirty="0"/>
              <a:t>”</a:t>
            </a:r>
            <a:r>
              <a:rPr lang="ja-JP" altLang="en-US" sz="1600" dirty="0"/>
              <a:t>ホストグループ間通信</a:t>
            </a:r>
            <a:r>
              <a:rPr lang="en-US" altLang="ja-JP" sz="1600" dirty="0"/>
              <a:t>”</a:t>
            </a:r>
            <a:r>
              <a:rPr lang="ja-JP" altLang="en-US" sz="1600" dirty="0"/>
              <a:t>について、定義したポリシーイベントの違反が発生するとマップ上のリンクの色をオレンジや赤で表示したり違反を吹き出しで表示する従来からある機能。</a:t>
            </a:r>
            <a:endParaRPr lang="en-US" sz="1600" dirty="0"/>
          </a:p>
        </p:txBody>
      </p:sp>
      <p:grpSp>
        <p:nvGrpSpPr>
          <p:cNvPr id="4" name="Group 3">
            <a:extLst>
              <a:ext uri="{FF2B5EF4-FFF2-40B4-BE49-F238E27FC236}">
                <a16:creationId xmlns:a16="http://schemas.microsoft.com/office/drawing/2014/main" id="{FCD83D40-7292-8540-8689-F11BEFBFED37}"/>
              </a:ext>
            </a:extLst>
          </p:cNvPr>
          <p:cNvGrpSpPr/>
          <p:nvPr/>
        </p:nvGrpSpPr>
        <p:grpSpPr>
          <a:xfrm>
            <a:off x="0" y="1293097"/>
            <a:ext cx="4663440" cy="3840480"/>
            <a:chOff x="0" y="0"/>
            <a:chExt cx="6841807" cy="4750140"/>
          </a:xfrm>
        </p:grpSpPr>
        <p:pic>
          <p:nvPicPr>
            <p:cNvPr id="5" name="Picture 4">
              <a:extLst>
                <a:ext uri="{FF2B5EF4-FFF2-40B4-BE49-F238E27FC236}">
                  <a16:creationId xmlns:a16="http://schemas.microsoft.com/office/drawing/2014/main" id="{0286AEF3-6367-654C-858F-5E4D85D5C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41807" cy="3473176"/>
            </a:xfrm>
            <a:prstGeom prst="rect">
              <a:avLst/>
            </a:prstGeom>
          </p:spPr>
        </p:pic>
        <p:pic>
          <p:nvPicPr>
            <p:cNvPr id="6" name="Picture 5">
              <a:extLst>
                <a:ext uri="{FF2B5EF4-FFF2-40B4-BE49-F238E27FC236}">
                  <a16:creationId xmlns:a16="http://schemas.microsoft.com/office/drawing/2014/main" id="{5FFC794D-7502-5045-BB88-9DDA5AA46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350" y="984814"/>
              <a:ext cx="5879085" cy="3765326"/>
            </a:xfrm>
            <a:prstGeom prst="rect">
              <a:avLst/>
            </a:prstGeom>
          </p:spPr>
        </p:pic>
        <p:pic>
          <p:nvPicPr>
            <p:cNvPr id="7" name="Picture 6">
              <a:extLst>
                <a:ext uri="{FF2B5EF4-FFF2-40B4-BE49-F238E27FC236}">
                  <a16:creationId xmlns:a16="http://schemas.microsoft.com/office/drawing/2014/main" id="{753F0522-E1C3-714A-8072-8FE034A2EB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073" y="1414463"/>
              <a:ext cx="5728047" cy="3004321"/>
            </a:xfrm>
            <a:prstGeom prst="rect">
              <a:avLst/>
            </a:prstGeom>
          </p:spPr>
        </p:pic>
        <p:sp>
          <p:nvSpPr>
            <p:cNvPr id="10" name="Rectangle 9">
              <a:extLst>
                <a:ext uri="{FF2B5EF4-FFF2-40B4-BE49-F238E27FC236}">
                  <a16:creationId xmlns:a16="http://schemas.microsoft.com/office/drawing/2014/main" id="{D1492210-3918-B04F-92DA-09288956B9FC}"/>
                </a:ext>
              </a:extLst>
            </p:cNvPr>
            <p:cNvSpPr/>
            <p:nvPr/>
          </p:nvSpPr>
          <p:spPr>
            <a:xfrm>
              <a:off x="1698675" y="1897135"/>
              <a:ext cx="678207" cy="250685"/>
            </a:xfrm>
            <a:prstGeom prst="rect">
              <a:avLst/>
            </a:prstGeom>
            <a:noFill/>
            <a:ln w="28575" cmpd="sng">
              <a:solidFill>
                <a:schemeClr val="accent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5C9EE458-27C3-1B46-8CC9-880B966509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309" y="72638"/>
            <a:ext cx="948467" cy="948467"/>
          </a:xfrm>
          <a:prstGeom prst="rect">
            <a:avLst/>
          </a:prstGeom>
        </p:spPr>
      </p:pic>
      <p:sp>
        <p:nvSpPr>
          <p:cNvPr id="17" name="Title 1">
            <a:extLst>
              <a:ext uri="{FF2B5EF4-FFF2-40B4-BE49-F238E27FC236}">
                <a16:creationId xmlns:a16="http://schemas.microsoft.com/office/drawing/2014/main" id="{2E5755C5-2827-4C0C-B445-EC103640DF70}"/>
              </a:ext>
            </a:extLst>
          </p:cNvPr>
          <p:cNvSpPr>
            <a:spLocks noGrp="1"/>
          </p:cNvSpPr>
          <p:nvPr>
            <p:ph type="title"/>
          </p:nvPr>
        </p:nvSpPr>
        <p:spPr>
          <a:xfrm>
            <a:off x="1157833" y="53725"/>
            <a:ext cx="3827463" cy="1257300"/>
          </a:xfrm>
        </p:spPr>
        <p:txBody>
          <a:bodyPr/>
          <a:lstStyle/>
          <a:p>
            <a:r>
              <a:rPr lang="en-US" sz="2800" dirty="0" err="1"/>
              <a:t>WebUI</a:t>
            </a:r>
            <a:r>
              <a:rPr lang="ja-JP" altLang="en-US" sz="2800" dirty="0"/>
              <a:t>で設定可能に</a:t>
            </a:r>
            <a:r>
              <a:rPr lang="en-US" sz="2800" dirty="0"/>
              <a:t>: </a:t>
            </a:r>
            <a:br>
              <a:rPr lang="en-US" dirty="0"/>
            </a:br>
            <a:r>
              <a:rPr lang="ja-JP" altLang="en-US" sz="2800" b="1" i="1" dirty="0"/>
              <a:t>ポリシー管理の向上</a:t>
            </a:r>
            <a:endParaRPr lang="en-US" b="1" i="1" dirty="0"/>
          </a:p>
        </p:txBody>
      </p:sp>
      <p:pic>
        <p:nvPicPr>
          <p:cNvPr id="18" name="図 17">
            <a:extLst>
              <a:ext uri="{FF2B5EF4-FFF2-40B4-BE49-F238E27FC236}">
                <a16:creationId xmlns:a16="http://schemas.microsoft.com/office/drawing/2014/main" id="{4022F1CE-D309-4CF6-9986-4D5CDEAD4273}"/>
              </a:ext>
            </a:extLst>
          </p:cNvPr>
          <p:cNvPicPr>
            <a:picLocks noChangeAspect="1"/>
          </p:cNvPicPr>
          <p:nvPr/>
        </p:nvPicPr>
        <p:blipFill>
          <a:blip r:embed="rId6"/>
          <a:stretch>
            <a:fillRect/>
          </a:stretch>
        </p:blipFill>
        <p:spPr>
          <a:xfrm>
            <a:off x="4705816" y="2964498"/>
            <a:ext cx="4438184" cy="1647190"/>
          </a:xfrm>
          <a:prstGeom prst="rect">
            <a:avLst/>
          </a:prstGeom>
        </p:spPr>
      </p:pic>
    </p:spTree>
    <p:extLst>
      <p:ext uri="{BB962C8B-B14F-4D97-AF65-F5344CB8AC3E}">
        <p14:creationId xmlns:p14="http://schemas.microsoft.com/office/powerpoint/2010/main" val="4013037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ja-JP" altLang="en-US" sz="1600" b="1" dirty="0"/>
              <a:t>ホストグループの作成や編集が</a:t>
            </a:r>
            <a:r>
              <a:rPr lang="en-US" altLang="ja-JP" sz="1600" b="1" dirty="0" err="1"/>
              <a:t>WebUI</a:t>
            </a:r>
            <a:r>
              <a:rPr lang="ja-JP" altLang="en-US" sz="1600" b="1" dirty="0"/>
              <a:t>でも可能になった</a:t>
            </a:r>
            <a:endParaRPr lang="en-US" sz="1600" dirty="0"/>
          </a:p>
        </p:txBody>
      </p:sp>
      <p:grpSp>
        <p:nvGrpSpPr>
          <p:cNvPr id="4" name="Group 3">
            <a:extLst>
              <a:ext uri="{FF2B5EF4-FFF2-40B4-BE49-F238E27FC236}">
                <a16:creationId xmlns:a16="http://schemas.microsoft.com/office/drawing/2014/main" id="{73669F33-1B9F-2E4D-AA0B-C6FF77ADA22E}"/>
              </a:ext>
            </a:extLst>
          </p:cNvPr>
          <p:cNvGrpSpPr/>
          <p:nvPr/>
        </p:nvGrpSpPr>
        <p:grpSpPr>
          <a:xfrm>
            <a:off x="7877" y="1932779"/>
            <a:ext cx="4532923" cy="2559319"/>
            <a:chOff x="0" y="1027523"/>
            <a:chExt cx="4532923" cy="3481284"/>
          </a:xfrm>
        </p:grpSpPr>
        <p:pic>
          <p:nvPicPr>
            <p:cNvPr id="5" name="Picture 4">
              <a:extLst>
                <a:ext uri="{FF2B5EF4-FFF2-40B4-BE49-F238E27FC236}">
                  <a16:creationId xmlns:a16="http://schemas.microsoft.com/office/drawing/2014/main" id="{581ED25B-94B6-9A4F-BD63-5CB193538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7523"/>
              <a:ext cx="4532923" cy="3481284"/>
            </a:xfrm>
            <a:prstGeom prst="rect">
              <a:avLst/>
            </a:prstGeom>
          </p:spPr>
        </p:pic>
        <p:sp>
          <p:nvSpPr>
            <p:cNvPr id="7" name="Rectangle 6">
              <a:extLst>
                <a:ext uri="{FF2B5EF4-FFF2-40B4-BE49-F238E27FC236}">
                  <a16:creationId xmlns:a16="http://schemas.microsoft.com/office/drawing/2014/main" id="{2A32084A-0D32-4043-AD29-42DDFCE0BCD9}"/>
                </a:ext>
              </a:extLst>
            </p:cNvPr>
            <p:cNvSpPr/>
            <p:nvPr/>
          </p:nvSpPr>
          <p:spPr>
            <a:xfrm>
              <a:off x="0" y="1038420"/>
              <a:ext cx="824896" cy="301910"/>
            </a:xfrm>
            <a:prstGeom prst="rect">
              <a:avLst/>
            </a:prstGeom>
            <a:noFill/>
            <a:ln w="28575" cmpd="sng">
              <a:solidFill>
                <a:schemeClr val="accent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a:extLst>
              <a:ext uri="{FF2B5EF4-FFF2-40B4-BE49-F238E27FC236}">
                <a16:creationId xmlns:a16="http://schemas.microsoft.com/office/drawing/2014/main" id="{C6246415-6129-D443-9C3A-F5FCCD288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65" y="340172"/>
            <a:ext cx="948467" cy="948467"/>
          </a:xfrm>
          <a:prstGeom prst="rect">
            <a:avLst/>
          </a:prstGeom>
        </p:spPr>
      </p:pic>
      <p:sp>
        <p:nvSpPr>
          <p:cNvPr id="10" name="Title 1">
            <a:extLst>
              <a:ext uri="{FF2B5EF4-FFF2-40B4-BE49-F238E27FC236}">
                <a16:creationId xmlns:a16="http://schemas.microsoft.com/office/drawing/2014/main" id="{107E1CD4-AFD4-4B10-AA3B-545870A80BEB}"/>
              </a:ext>
            </a:extLst>
          </p:cNvPr>
          <p:cNvSpPr txBox="1">
            <a:spLocks/>
          </p:cNvSpPr>
          <p:nvPr/>
        </p:nvSpPr>
        <p:spPr bwMode="auto">
          <a:xfrm>
            <a:off x="1102632" y="185755"/>
            <a:ext cx="3827463"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u="none" kern="1200" dirty="0">
                <a:solidFill>
                  <a:schemeClr val="bg1"/>
                </a:solidFill>
                <a:latin typeface="+mj-lt"/>
                <a:ea typeface="ＭＳ Ｐゴシック" charset="0"/>
                <a:cs typeface="Tipo de letra del sistema Fina"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2800" dirty="0" err="1"/>
              <a:t>WebUI</a:t>
            </a:r>
            <a:r>
              <a:rPr lang="ja-JP" altLang="en-US" sz="2800" dirty="0"/>
              <a:t>で設定可能に</a:t>
            </a:r>
            <a:r>
              <a:rPr lang="en-US" sz="2800" dirty="0"/>
              <a:t>: </a:t>
            </a:r>
            <a:br>
              <a:rPr lang="en-US" dirty="0"/>
            </a:br>
            <a:r>
              <a:rPr lang="ja-JP" altLang="en-US" sz="2800" b="1" i="1" dirty="0"/>
              <a:t>ホストグループ管理</a:t>
            </a:r>
            <a:endParaRPr lang="en-US" b="1" i="1" dirty="0"/>
          </a:p>
        </p:txBody>
      </p:sp>
    </p:spTree>
    <p:extLst>
      <p:ext uri="{BB962C8B-B14F-4D97-AF65-F5344CB8AC3E}">
        <p14:creationId xmlns:p14="http://schemas.microsoft.com/office/powerpoint/2010/main" val="1463089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ja-JP" altLang="en-US" sz="1600" b="1" dirty="0"/>
              <a:t>ユーザ管理（新規ユーザの作成やアクセス権の編集）が</a:t>
            </a:r>
            <a:r>
              <a:rPr lang="en-US" altLang="ja-JP" sz="1600" b="1" dirty="0" err="1"/>
              <a:t>WebUI</a:t>
            </a:r>
            <a:r>
              <a:rPr lang="ja-JP" altLang="en-US" sz="1600" b="1" dirty="0"/>
              <a:t>でも可能になった</a:t>
            </a:r>
            <a:endParaRPr lang="en-US" sz="1600" dirty="0"/>
          </a:p>
        </p:txBody>
      </p:sp>
      <p:grpSp>
        <p:nvGrpSpPr>
          <p:cNvPr id="4" name="Group 3">
            <a:extLst>
              <a:ext uri="{FF2B5EF4-FFF2-40B4-BE49-F238E27FC236}">
                <a16:creationId xmlns:a16="http://schemas.microsoft.com/office/drawing/2014/main" id="{73669F33-1B9F-2E4D-AA0B-C6FF77ADA22E}"/>
              </a:ext>
            </a:extLst>
          </p:cNvPr>
          <p:cNvGrpSpPr/>
          <p:nvPr/>
        </p:nvGrpSpPr>
        <p:grpSpPr>
          <a:xfrm>
            <a:off x="0" y="1932779"/>
            <a:ext cx="4540800" cy="3017520"/>
            <a:chOff x="-7877" y="1027523"/>
            <a:chExt cx="4540800" cy="4104547"/>
          </a:xfrm>
        </p:grpSpPr>
        <p:pic>
          <p:nvPicPr>
            <p:cNvPr id="5" name="Picture 4">
              <a:extLst>
                <a:ext uri="{FF2B5EF4-FFF2-40B4-BE49-F238E27FC236}">
                  <a16:creationId xmlns:a16="http://schemas.microsoft.com/office/drawing/2014/main" id="{581ED25B-94B6-9A4F-BD63-5CB193538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7523"/>
              <a:ext cx="4532923" cy="3481284"/>
            </a:xfrm>
            <a:prstGeom prst="rect">
              <a:avLst/>
            </a:prstGeom>
          </p:spPr>
        </p:pic>
        <p:pic>
          <p:nvPicPr>
            <p:cNvPr id="6" name="Picture 5">
              <a:extLst>
                <a:ext uri="{FF2B5EF4-FFF2-40B4-BE49-F238E27FC236}">
                  <a16:creationId xmlns:a16="http://schemas.microsoft.com/office/drawing/2014/main" id="{319656B8-3359-2541-B0EA-B084EF623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40230"/>
              <a:ext cx="4532923" cy="3291840"/>
            </a:xfrm>
            <a:prstGeom prst="rect">
              <a:avLst/>
            </a:prstGeom>
          </p:spPr>
        </p:pic>
        <p:sp>
          <p:nvSpPr>
            <p:cNvPr id="8" name="Rectangle 7">
              <a:extLst>
                <a:ext uri="{FF2B5EF4-FFF2-40B4-BE49-F238E27FC236}">
                  <a16:creationId xmlns:a16="http://schemas.microsoft.com/office/drawing/2014/main" id="{2E0E9962-15E1-9646-817F-9E8D2F78C71C}"/>
                </a:ext>
              </a:extLst>
            </p:cNvPr>
            <p:cNvSpPr/>
            <p:nvPr/>
          </p:nvSpPr>
          <p:spPr>
            <a:xfrm flipV="1">
              <a:off x="-7877" y="1840230"/>
              <a:ext cx="832773" cy="312807"/>
            </a:xfrm>
            <a:prstGeom prst="rect">
              <a:avLst/>
            </a:prstGeom>
            <a:noFill/>
            <a:ln w="28575" cmpd="sng">
              <a:solidFill>
                <a:schemeClr val="accent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a:extLst>
              <a:ext uri="{FF2B5EF4-FFF2-40B4-BE49-F238E27FC236}">
                <a16:creationId xmlns:a16="http://schemas.microsoft.com/office/drawing/2014/main" id="{C6246415-6129-D443-9C3A-F5FCCD2884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165" y="340172"/>
            <a:ext cx="948467" cy="948467"/>
          </a:xfrm>
          <a:prstGeom prst="rect">
            <a:avLst/>
          </a:prstGeom>
        </p:spPr>
      </p:pic>
      <p:sp>
        <p:nvSpPr>
          <p:cNvPr id="12" name="Title 1">
            <a:extLst>
              <a:ext uri="{FF2B5EF4-FFF2-40B4-BE49-F238E27FC236}">
                <a16:creationId xmlns:a16="http://schemas.microsoft.com/office/drawing/2014/main" id="{74D6F60A-3019-4822-89C5-B4D58C95FE8C}"/>
              </a:ext>
            </a:extLst>
          </p:cNvPr>
          <p:cNvSpPr txBox="1">
            <a:spLocks/>
          </p:cNvSpPr>
          <p:nvPr/>
        </p:nvSpPr>
        <p:spPr bwMode="auto">
          <a:xfrm>
            <a:off x="1102632" y="185755"/>
            <a:ext cx="3827463"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u="none" kern="1200" dirty="0">
                <a:solidFill>
                  <a:schemeClr val="bg1"/>
                </a:solidFill>
                <a:latin typeface="+mj-lt"/>
                <a:ea typeface="ＭＳ Ｐゴシック" charset="0"/>
                <a:cs typeface="Tipo de letra del sistema Fina"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2800" dirty="0" err="1"/>
              <a:t>WebUI</a:t>
            </a:r>
            <a:r>
              <a:rPr lang="ja-JP" altLang="en-US" sz="2800" dirty="0"/>
              <a:t>で設定可能に</a:t>
            </a:r>
            <a:r>
              <a:rPr lang="en-US" sz="2800" dirty="0"/>
              <a:t>: </a:t>
            </a:r>
            <a:br>
              <a:rPr lang="en-US" dirty="0"/>
            </a:br>
            <a:r>
              <a:rPr lang="ja-JP" altLang="en-US" sz="2800" b="1" i="1" dirty="0"/>
              <a:t>ユーザ管理</a:t>
            </a:r>
            <a:endParaRPr lang="en-US" b="1" i="1" dirty="0"/>
          </a:p>
        </p:txBody>
      </p:sp>
    </p:spTree>
    <p:extLst>
      <p:ext uri="{BB962C8B-B14F-4D97-AF65-F5344CB8AC3E}">
        <p14:creationId xmlns:p14="http://schemas.microsoft.com/office/powerpoint/2010/main" val="1375916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1">
            <a:extLst>
              <a:ext uri="{FF2B5EF4-FFF2-40B4-BE49-F238E27FC236}">
                <a16:creationId xmlns:a16="http://schemas.microsoft.com/office/drawing/2014/main" id="{A23C8F84-1C1A-41C9-8D5F-67A13F361736}"/>
              </a:ext>
            </a:extLst>
          </p:cNvPr>
          <p:cNvSpPr txBox="1"/>
          <p:nvPr/>
        </p:nvSpPr>
        <p:spPr>
          <a:xfrm>
            <a:off x="427911" y="3593464"/>
            <a:ext cx="2144840" cy="892552"/>
          </a:xfrm>
          <a:prstGeom prst="rect">
            <a:avLst/>
          </a:prstGeom>
          <a:noFill/>
        </p:spPr>
        <p:txBody>
          <a:bodyPr wrap="square" rtlCol="0">
            <a:spAutoFit/>
          </a:bodyPr>
          <a:lstStyle/>
          <a:p>
            <a:pPr algn="ctr">
              <a:spcAft>
                <a:spcPts val="600"/>
              </a:spcAft>
              <a:buSzPct val="80000"/>
            </a:pPr>
            <a:r>
              <a:rPr lang="ja-JP" altLang="en-US" sz="1400" dirty="0">
                <a:latin typeface="+mn-lt"/>
              </a:rPr>
              <a:t>セキュリティポリシー管理</a:t>
            </a:r>
            <a:endParaRPr lang="en-US" sz="1400" dirty="0">
              <a:latin typeface="+mn-lt"/>
            </a:endParaRPr>
          </a:p>
          <a:p>
            <a:pPr algn="ctr">
              <a:spcAft>
                <a:spcPts val="600"/>
              </a:spcAft>
              <a:buSzPct val="80000"/>
            </a:pPr>
            <a:r>
              <a:rPr lang="ja-JP" altLang="en-US" sz="1400" dirty="0">
                <a:latin typeface="+mn-lt"/>
              </a:rPr>
              <a:t>ホストグループ管理</a:t>
            </a:r>
            <a:endParaRPr lang="en-US" sz="1400" dirty="0">
              <a:latin typeface="+mn-lt"/>
            </a:endParaRPr>
          </a:p>
          <a:p>
            <a:pPr algn="ctr">
              <a:spcAft>
                <a:spcPts val="600"/>
              </a:spcAft>
              <a:buSzPct val="80000"/>
            </a:pPr>
            <a:r>
              <a:rPr lang="ja-JP" altLang="en-US" sz="1400" dirty="0">
                <a:latin typeface="+mn-lt"/>
              </a:rPr>
              <a:t>ユーザ管理</a:t>
            </a:r>
            <a:endParaRPr lang="en-US" sz="1400" dirty="0">
              <a:latin typeface="+mn-lt"/>
            </a:endParaRPr>
          </a:p>
        </p:txBody>
      </p:sp>
      <p:sp>
        <p:nvSpPr>
          <p:cNvPr id="34" name="TextBox 10">
            <a:extLst>
              <a:ext uri="{FF2B5EF4-FFF2-40B4-BE49-F238E27FC236}">
                <a16:creationId xmlns:a16="http://schemas.microsoft.com/office/drawing/2014/main" id="{90D68A51-72C2-47B1-AA36-52A29DF1FBF0}"/>
              </a:ext>
            </a:extLst>
          </p:cNvPr>
          <p:cNvSpPr txBox="1"/>
          <p:nvPr/>
        </p:nvSpPr>
        <p:spPr>
          <a:xfrm>
            <a:off x="2095454" y="3596864"/>
            <a:ext cx="2822193" cy="892552"/>
          </a:xfrm>
          <a:prstGeom prst="rect">
            <a:avLst/>
          </a:prstGeom>
          <a:noFill/>
        </p:spPr>
        <p:txBody>
          <a:bodyPr wrap="square" rtlCol="0">
            <a:spAutoFit/>
          </a:bodyPr>
          <a:lstStyle/>
          <a:p>
            <a:pPr algn="ctr">
              <a:spcAft>
                <a:spcPts val="600"/>
              </a:spcAft>
            </a:pPr>
            <a:r>
              <a:rPr lang="ja-JP" altLang="en-US" sz="1400" dirty="0">
                <a:latin typeface="+mn-lt"/>
              </a:rPr>
              <a:t>アプライアンスの</a:t>
            </a:r>
            <a:endParaRPr lang="en-US" altLang="ja-JP" sz="1400" dirty="0">
              <a:latin typeface="+mn-lt"/>
            </a:endParaRPr>
          </a:p>
          <a:p>
            <a:pPr algn="ctr">
              <a:spcAft>
                <a:spcPts val="600"/>
              </a:spcAft>
            </a:pPr>
            <a:r>
              <a:rPr lang="ja-JP" altLang="en-US" sz="1400" dirty="0">
                <a:latin typeface="+mn-lt"/>
              </a:rPr>
              <a:t>集中管理</a:t>
            </a:r>
            <a:endParaRPr lang="en-US" sz="1400" dirty="0">
              <a:latin typeface="+mn-lt"/>
            </a:endParaRPr>
          </a:p>
          <a:p>
            <a:pPr algn="ctr">
              <a:spcAft>
                <a:spcPts val="600"/>
              </a:spcAft>
            </a:pPr>
            <a:r>
              <a:rPr lang="en-US" sz="1400" dirty="0" err="1">
                <a:latin typeface="+mn-lt"/>
              </a:rPr>
              <a:t>Stealthwatch</a:t>
            </a:r>
            <a:r>
              <a:rPr lang="en-US" sz="1400" dirty="0">
                <a:latin typeface="+mn-lt"/>
              </a:rPr>
              <a:t> App</a:t>
            </a:r>
          </a:p>
        </p:txBody>
      </p:sp>
      <p:sp>
        <p:nvSpPr>
          <p:cNvPr id="35" name="TextBox 6">
            <a:extLst>
              <a:ext uri="{FF2B5EF4-FFF2-40B4-BE49-F238E27FC236}">
                <a16:creationId xmlns:a16="http://schemas.microsoft.com/office/drawing/2014/main" id="{E28D02A1-136C-45C0-9859-B5AFD25AA2D9}"/>
              </a:ext>
            </a:extLst>
          </p:cNvPr>
          <p:cNvSpPr txBox="1"/>
          <p:nvPr/>
        </p:nvSpPr>
        <p:spPr>
          <a:xfrm>
            <a:off x="338147" y="2724150"/>
            <a:ext cx="2249775" cy="707886"/>
          </a:xfrm>
          <a:prstGeom prst="rect">
            <a:avLst/>
          </a:prstGeom>
          <a:noFill/>
        </p:spPr>
        <p:txBody>
          <a:bodyPr wrap="square" rtlCol="0">
            <a:spAutoFit/>
          </a:bodyPr>
          <a:lstStyle/>
          <a:p>
            <a:pPr algn="ctr"/>
            <a:r>
              <a:rPr lang="en-US" sz="2000" dirty="0" err="1">
                <a:solidFill>
                  <a:schemeClr val="accent1"/>
                </a:solidFill>
                <a:latin typeface="CiscoSans Light" panose="020B0503020201020303" pitchFamily="34" charset="0"/>
                <a:ea typeface="Arial" charset="0"/>
                <a:cs typeface="Arial" charset="0"/>
              </a:rPr>
              <a:t>JavaUI</a:t>
            </a:r>
            <a:r>
              <a:rPr lang="ja-JP" altLang="en-US" sz="2000" dirty="0" err="1">
                <a:solidFill>
                  <a:schemeClr val="accent1"/>
                </a:solidFill>
                <a:latin typeface="CiscoSans Light" panose="020B0503020201020303" pitchFamily="34" charset="0"/>
                <a:ea typeface="Arial" charset="0"/>
                <a:cs typeface="Arial" charset="0"/>
              </a:rPr>
              <a:t>だけで</a:t>
            </a:r>
            <a:r>
              <a:rPr lang="ja-JP" altLang="en-US" sz="2000" dirty="0">
                <a:solidFill>
                  <a:schemeClr val="accent1"/>
                </a:solidFill>
                <a:latin typeface="CiscoSans Light" panose="020B0503020201020303" pitchFamily="34" charset="0"/>
                <a:ea typeface="Arial" charset="0"/>
                <a:cs typeface="Arial" charset="0"/>
              </a:rPr>
              <a:t>なく</a:t>
            </a:r>
            <a:r>
              <a:rPr lang="en-US" altLang="ja-JP" sz="2000" dirty="0" err="1">
                <a:solidFill>
                  <a:schemeClr val="accent1"/>
                </a:solidFill>
                <a:latin typeface="CiscoSans Light" panose="020B0503020201020303" pitchFamily="34" charset="0"/>
                <a:ea typeface="Arial" charset="0"/>
                <a:cs typeface="Arial" charset="0"/>
              </a:rPr>
              <a:t>WebUI</a:t>
            </a:r>
            <a:r>
              <a:rPr lang="ja-JP" altLang="en-US" sz="2000" dirty="0">
                <a:solidFill>
                  <a:schemeClr val="accent1"/>
                </a:solidFill>
                <a:latin typeface="CiscoSans Light" panose="020B0503020201020303" pitchFamily="34" charset="0"/>
                <a:ea typeface="Arial" charset="0"/>
                <a:cs typeface="Arial" charset="0"/>
              </a:rPr>
              <a:t>でも設定可</a:t>
            </a:r>
            <a:endParaRPr lang="en-US" sz="2000" dirty="0">
              <a:solidFill>
                <a:schemeClr val="accent1"/>
              </a:solidFill>
              <a:latin typeface="CiscoSans Light" panose="020B0503020201020303" pitchFamily="34" charset="0"/>
              <a:ea typeface="Arial" charset="0"/>
              <a:cs typeface="Arial" charset="0"/>
            </a:endParaRPr>
          </a:p>
        </p:txBody>
      </p:sp>
      <p:sp>
        <p:nvSpPr>
          <p:cNvPr id="36" name="TextBox 57">
            <a:extLst>
              <a:ext uri="{FF2B5EF4-FFF2-40B4-BE49-F238E27FC236}">
                <a16:creationId xmlns:a16="http://schemas.microsoft.com/office/drawing/2014/main" id="{F8DDC30C-5D2A-4755-9DF4-EAD6C70152E0}"/>
              </a:ext>
            </a:extLst>
          </p:cNvPr>
          <p:cNvSpPr txBox="1"/>
          <p:nvPr/>
        </p:nvSpPr>
        <p:spPr>
          <a:xfrm>
            <a:off x="2532743" y="2746514"/>
            <a:ext cx="1947611" cy="707886"/>
          </a:xfrm>
          <a:prstGeom prst="rect">
            <a:avLst/>
          </a:prstGeom>
          <a:noFill/>
        </p:spPr>
        <p:txBody>
          <a:bodyPr wrap="square" rtlCol="0">
            <a:spAutoFit/>
          </a:bodyPr>
          <a:lstStyle/>
          <a:p>
            <a:pPr algn="ctr"/>
            <a:r>
              <a:rPr lang="ja-JP" altLang="en-US" sz="2000" dirty="0">
                <a:solidFill>
                  <a:schemeClr val="accent1"/>
                </a:solidFill>
                <a:latin typeface="CiscoSans Light" panose="020B0503020201020303" pitchFamily="34" charset="0"/>
                <a:ea typeface="Arial" charset="0"/>
                <a:cs typeface="Arial" charset="0"/>
              </a:rPr>
              <a:t>管理容易性</a:t>
            </a:r>
            <a:endParaRPr lang="en-US" altLang="ja-JP" sz="2000" dirty="0">
              <a:solidFill>
                <a:schemeClr val="accent1"/>
              </a:solidFill>
              <a:latin typeface="CiscoSans Light" panose="020B0503020201020303" pitchFamily="34" charset="0"/>
              <a:ea typeface="Arial" charset="0"/>
              <a:cs typeface="Arial" charset="0"/>
            </a:endParaRPr>
          </a:p>
          <a:p>
            <a:pPr algn="ctr"/>
            <a:r>
              <a:rPr lang="ja-JP" altLang="en-US" sz="2000" dirty="0">
                <a:solidFill>
                  <a:schemeClr val="accent1"/>
                </a:solidFill>
                <a:latin typeface="CiscoSans Light" panose="020B0503020201020303" pitchFamily="34" charset="0"/>
                <a:ea typeface="Arial" charset="0"/>
                <a:cs typeface="Arial" charset="0"/>
              </a:rPr>
              <a:t>の向上</a:t>
            </a:r>
            <a:endParaRPr lang="en-US" sz="2000" dirty="0">
              <a:solidFill>
                <a:schemeClr val="accent1"/>
              </a:solidFill>
              <a:latin typeface="CiscoSans Light" panose="020B0503020201020303" pitchFamily="34" charset="0"/>
              <a:ea typeface="Arial" charset="0"/>
              <a:cs typeface="Arial" charset="0"/>
            </a:endParaRPr>
          </a:p>
        </p:txBody>
      </p:sp>
      <p:sp>
        <p:nvSpPr>
          <p:cNvPr id="37" name="TextBox 52">
            <a:extLst>
              <a:ext uri="{FF2B5EF4-FFF2-40B4-BE49-F238E27FC236}">
                <a16:creationId xmlns:a16="http://schemas.microsoft.com/office/drawing/2014/main" id="{6A2409AD-BDE9-4A6D-B9F4-3098578C8510}"/>
              </a:ext>
            </a:extLst>
          </p:cNvPr>
          <p:cNvSpPr txBox="1"/>
          <p:nvPr/>
        </p:nvSpPr>
        <p:spPr>
          <a:xfrm>
            <a:off x="4451872" y="2762244"/>
            <a:ext cx="2243701" cy="707886"/>
          </a:xfrm>
          <a:prstGeom prst="rect">
            <a:avLst/>
          </a:prstGeom>
          <a:noFill/>
        </p:spPr>
        <p:txBody>
          <a:bodyPr wrap="square" rtlCol="0">
            <a:spAutoFit/>
          </a:bodyPr>
          <a:lstStyle/>
          <a:p>
            <a:pPr algn="ctr"/>
            <a:r>
              <a:rPr lang="ja-JP" altLang="en-US" sz="2000" dirty="0">
                <a:solidFill>
                  <a:schemeClr val="accent1"/>
                </a:solidFill>
                <a:latin typeface="CiscoSans Light" panose="020B0503020201020303" pitchFamily="34" charset="0"/>
                <a:ea typeface="Arial" charset="0"/>
                <a:cs typeface="Arial" charset="0"/>
              </a:rPr>
              <a:t>セキュリティ</a:t>
            </a:r>
            <a:endParaRPr lang="en-US" altLang="ja-JP" sz="2000" dirty="0">
              <a:solidFill>
                <a:schemeClr val="accent1"/>
              </a:solidFill>
              <a:latin typeface="CiscoSans Light" panose="020B0503020201020303" pitchFamily="34" charset="0"/>
              <a:ea typeface="Arial" charset="0"/>
              <a:cs typeface="Arial" charset="0"/>
            </a:endParaRPr>
          </a:p>
          <a:p>
            <a:pPr algn="ctr"/>
            <a:r>
              <a:rPr lang="ja-JP" altLang="en-US" sz="2000" dirty="0">
                <a:solidFill>
                  <a:schemeClr val="accent1"/>
                </a:solidFill>
                <a:latin typeface="CiscoSans Light" panose="020B0503020201020303" pitchFamily="34" charset="0"/>
                <a:ea typeface="Arial" charset="0"/>
                <a:cs typeface="Arial" charset="0"/>
              </a:rPr>
              <a:t>分析力の向上</a:t>
            </a:r>
            <a:endParaRPr lang="en-US" sz="2000" dirty="0">
              <a:solidFill>
                <a:schemeClr val="accent1"/>
              </a:solidFill>
              <a:latin typeface="CiscoSans Light" panose="020B0503020201020303" pitchFamily="34" charset="0"/>
              <a:ea typeface="Arial" charset="0"/>
              <a:cs typeface="Arial" charset="0"/>
            </a:endParaRPr>
          </a:p>
        </p:txBody>
      </p:sp>
      <p:sp>
        <p:nvSpPr>
          <p:cNvPr id="38" name="TextBox 63">
            <a:extLst>
              <a:ext uri="{FF2B5EF4-FFF2-40B4-BE49-F238E27FC236}">
                <a16:creationId xmlns:a16="http://schemas.microsoft.com/office/drawing/2014/main" id="{4A1DE19C-FB3D-4BD6-BD1E-6E69DE6962BE}"/>
              </a:ext>
            </a:extLst>
          </p:cNvPr>
          <p:cNvSpPr txBox="1"/>
          <p:nvPr/>
        </p:nvSpPr>
        <p:spPr>
          <a:xfrm>
            <a:off x="6583819" y="2762244"/>
            <a:ext cx="2243701" cy="707886"/>
          </a:xfrm>
          <a:prstGeom prst="rect">
            <a:avLst/>
          </a:prstGeom>
          <a:noFill/>
        </p:spPr>
        <p:txBody>
          <a:bodyPr wrap="square" rtlCol="0">
            <a:spAutoFit/>
          </a:bodyPr>
          <a:lstStyle/>
          <a:p>
            <a:pPr algn="ctr"/>
            <a:r>
              <a:rPr lang="ja-JP" altLang="en-US" sz="2000" dirty="0">
                <a:solidFill>
                  <a:schemeClr val="accent1"/>
                </a:solidFill>
                <a:latin typeface="CiscoSans Light" panose="020B0503020201020303" pitchFamily="34" charset="0"/>
                <a:ea typeface="Arial" charset="0"/>
                <a:cs typeface="Arial" charset="0"/>
              </a:rPr>
              <a:t>緩和方法の</a:t>
            </a:r>
            <a:endParaRPr lang="en-US" altLang="ja-JP" sz="2000" dirty="0">
              <a:solidFill>
                <a:schemeClr val="accent1"/>
              </a:solidFill>
              <a:latin typeface="CiscoSans Light" panose="020B0503020201020303" pitchFamily="34" charset="0"/>
              <a:ea typeface="Arial" charset="0"/>
              <a:cs typeface="Arial" charset="0"/>
            </a:endParaRPr>
          </a:p>
          <a:p>
            <a:pPr algn="ctr"/>
            <a:r>
              <a:rPr lang="ja-JP" altLang="en-US" sz="2000" dirty="0">
                <a:solidFill>
                  <a:schemeClr val="accent1"/>
                </a:solidFill>
                <a:latin typeface="CiscoSans Light" panose="020B0503020201020303" pitchFamily="34" charset="0"/>
                <a:ea typeface="Arial" charset="0"/>
                <a:cs typeface="Arial" charset="0"/>
              </a:rPr>
              <a:t>柔軟性向上</a:t>
            </a:r>
            <a:endParaRPr lang="en-US" sz="2000" dirty="0">
              <a:solidFill>
                <a:schemeClr val="accent1"/>
              </a:solidFill>
              <a:latin typeface="CiscoSans Light" panose="020B0503020201020303" pitchFamily="34" charset="0"/>
              <a:ea typeface="Arial" charset="0"/>
              <a:cs typeface="Arial" charset="0"/>
            </a:endParaRPr>
          </a:p>
        </p:txBody>
      </p:sp>
      <p:sp>
        <p:nvSpPr>
          <p:cNvPr id="40" name="TextBox 64">
            <a:extLst>
              <a:ext uri="{FF2B5EF4-FFF2-40B4-BE49-F238E27FC236}">
                <a16:creationId xmlns:a16="http://schemas.microsoft.com/office/drawing/2014/main" id="{9E490F60-ED91-497B-90A8-6CEF407F7B85}"/>
              </a:ext>
            </a:extLst>
          </p:cNvPr>
          <p:cNvSpPr txBox="1"/>
          <p:nvPr/>
        </p:nvSpPr>
        <p:spPr>
          <a:xfrm>
            <a:off x="6355441" y="3600212"/>
            <a:ext cx="2822193" cy="307777"/>
          </a:xfrm>
          <a:prstGeom prst="rect">
            <a:avLst/>
          </a:prstGeom>
          <a:noFill/>
        </p:spPr>
        <p:txBody>
          <a:bodyPr wrap="square" rtlCol="0">
            <a:spAutoFit/>
          </a:bodyPr>
          <a:lstStyle/>
          <a:p>
            <a:pPr algn="ctr">
              <a:spcAft>
                <a:spcPts val="600"/>
              </a:spcAft>
            </a:pPr>
            <a:r>
              <a:rPr lang="en-US" sz="1400" dirty="0">
                <a:latin typeface="+mn-lt"/>
              </a:rPr>
              <a:t>ISE</a:t>
            </a:r>
            <a:r>
              <a:rPr lang="ja-JP" altLang="en-US" sz="1400" dirty="0">
                <a:latin typeface="+mn-lt"/>
              </a:rPr>
              <a:t>連携のアップデート</a:t>
            </a:r>
            <a:endParaRPr lang="en-US" sz="1400" dirty="0">
              <a:latin typeface="+mn-lt"/>
            </a:endParaRPr>
          </a:p>
        </p:txBody>
      </p:sp>
      <p:sp>
        <p:nvSpPr>
          <p:cNvPr id="41" name="TextBox 65">
            <a:extLst>
              <a:ext uri="{FF2B5EF4-FFF2-40B4-BE49-F238E27FC236}">
                <a16:creationId xmlns:a16="http://schemas.microsoft.com/office/drawing/2014/main" id="{FD5A8475-4764-4D80-8005-C39D73F7D438}"/>
              </a:ext>
            </a:extLst>
          </p:cNvPr>
          <p:cNvSpPr txBox="1"/>
          <p:nvPr/>
        </p:nvSpPr>
        <p:spPr>
          <a:xfrm>
            <a:off x="4229585" y="3574500"/>
            <a:ext cx="2822193" cy="892552"/>
          </a:xfrm>
          <a:prstGeom prst="rect">
            <a:avLst/>
          </a:prstGeom>
          <a:noFill/>
        </p:spPr>
        <p:txBody>
          <a:bodyPr wrap="square" rtlCol="0">
            <a:spAutoFit/>
          </a:bodyPr>
          <a:lstStyle/>
          <a:p>
            <a:pPr algn="ctr">
              <a:spcAft>
                <a:spcPts val="600"/>
              </a:spcAft>
            </a:pPr>
            <a:r>
              <a:rPr lang="ja-JP" altLang="en-US" sz="1400" dirty="0">
                <a:latin typeface="+mn-lt"/>
              </a:rPr>
              <a:t>機械学習エンジンの</a:t>
            </a:r>
            <a:endParaRPr lang="en-US" altLang="ja-JP" sz="1400" dirty="0">
              <a:latin typeface="+mn-lt"/>
            </a:endParaRPr>
          </a:p>
          <a:p>
            <a:pPr algn="ctr">
              <a:spcAft>
                <a:spcPts val="600"/>
              </a:spcAft>
            </a:pPr>
            <a:r>
              <a:rPr lang="ja-JP" altLang="en-US" sz="1400" dirty="0">
                <a:latin typeface="+mn-lt"/>
              </a:rPr>
              <a:t>アップデート</a:t>
            </a:r>
            <a:endParaRPr lang="en-US" altLang="ja-JP" sz="1400" dirty="0">
              <a:latin typeface="+mn-lt"/>
            </a:endParaRPr>
          </a:p>
          <a:p>
            <a:pPr algn="ctr">
              <a:spcAft>
                <a:spcPts val="600"/>
              </a:spcAft>
            </a:pPr>
            <a:r>
              <a:rPr lang="en-US" sz="1400" dirty="0">
                <a:latin typeface="+mn-lt"/>
              </a:rPr>
              <a:t>(Cognitive Intelligence)</a:t>
            </a:r>
          </a:p>
        </p:txBody>
      </p:sp>
      <p:cxnSp>
        <p:nvCxnSpPr>
          <p:cNvPr id="42" name="Straight Connector 100">
            <a:extLst>
              <a:ext uri="{FF2B5EF4-FFF2-40B4-BE49-F238E27FC236}">
                <a16:creationId xmlns:a16="http://schemas.microsoft.com/office/drawing/2014/main" id="{216C4335-7261-47AA-9733-C63568D0FC6A}"/>
              </a:ext>
            </a:extLst>
          </p:cNvPr>
          <p:cNvCxnSpPr>
            <a:cxnSpLocks/>
          </p:cNvCxnSpPr>
          <p:nvPr/>
        </p:nvCxnSpPr>
        <p:spPr>
          <a:xfrm>
            <a:off x="2532743" y="26723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103">
            <a:extLst>
              <a:ext uri="{FF2B5EF4-FFF2-40B4-BE49-F238E27FC236}">
                <a16:creationId xmlns:a16="http://schemas.microsoft.com/office/drawing/2014/main" id="{705F638A-B0A7-4978-8423-E004674A6AE7}"/>
              </a:ext>
            </a:extLst>
          </p:cNvPr>
          <p:cNvCxnSpPr>
            <a:cxnSpLocks/>
          </p:cNvCxnSpPr>
          <p:nvPr/>
        </p:nvCxnSpPr>
        <p:spPr>
          <a:xfrm>
            <a:off x="4451872" y="26723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104">
            <a:extLst>
              <a:ext uri="{FF2B5EF4-FFF2-40B4-BE49-F238E27FC236}">
                <a16:creationId xmlns:a16="http://schemas.microsoft.com/office/drawing/2014/main" id="{5C5D2150-EE61-4086-83B6-895AC09DB999}"/>
              </a:ext>
            </a:extLst>
          </p:cNvPr>
          <p:cNvCxnSpPr>
            <a:cxnSpLocks/>
          </p:cNvCxnSpPr>
          <p:nvPr/>
        </p:nvCxnSpPr>
        <p:spPr>
          <a:xfrm>
            <a:off x="6711817" y="26723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C8C1E4A9-1AEE-6842-9184-858144DC572E}"/>
              </a:ext>
            </a:extLst>
          </p:cNvPr>
          <p:cNvSpPr>
            <a:spLocks noGrp="1"/>
          </p:cNvSpPr>
          <p:nvPr>
            <p:ph type="title"/>
          </p:nvPr>
        </p:nvSpPr>
        <p:spPr/>
        <p:txBody>
          <a:bodyPr/>
          <a:lstStyle/>
          <a:p>
            <a:r>
              <a:rPr lang="en-US" dirty="0" err="1"/>
              <a:t>Stealthwatch</a:t>
            </a:r>
            <a:r>
              <a:rPr lang="en-US" dirty="0"/>
              <a:t> Release 7.0</a:t>
            </a:r>
            <a:br>
              <a:rPr lang="en-US" dirty="0"/>
            </a:br>
            <a:r>
              <a:rPr lang="ja-JP" altLang="en-US" dirty="0"/>
              <a:t>アップデートまとめ</a:t>
            </a:r>
            <a:endParaRPr lang="en-US" dirty="0"/>
          </a:p>
        </p:txBody>
      </p:sp>
      <p:pic>
        <p:nvPicPr>
          <p:cNvPr id="77" name="Picture 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9807" y="1476379"/>
            <a:ext cx="948685" cy="948685"/>
          </a:xfrm>
          <a:prstGeom prst="rect">
            <a:avLst/>
          </a:prstGeom>
        </p:spPr>
      </p:pic>
      <p:grpSp>
        <p:nvGrpSpPr>
          <p:cNvPr id="79" name="Group 78"/>
          <p:cNvGrpSpPr>
            <a:grpSpLocks noChangeAspect="1"/>
          </p:cNvGrpSpPr>
          <p:nvPr/>
        </p:nvGrpSpPr>
        <p:grpSpPr>
          <a:xfrm>
            <a:off x="4948788" y="1462453"/>
            <a:ext cx="945067" cy="945067"/>
            <a:chOff x="4271358" y="1144063"/>
            <a:chExt cx="585216" cy="585216"/>
          </a:xfrm>
        </p:grpSpPr>
        <p:sp>
          <p:nvSpPr>
            <p:cNvPr id="80" name="Oval 79">
              <a:extLst>
                <a:ext uri="{FF2B5EF4-FFF2-40B4-BE49-F238E27FC236}">
                  <a16:creationId xmlns:a16="http://schemas.microsoft.com/office/drawing/2014/main" id="{6FAB44BC-0B4C-4047-BB08-B8786BD034CD}"/>
                </a:ext>
              </a:extLst>
            </p:cNvPr>
            <p:cNvSpPr/>
            <p:nvPr/>
          </p:nvSpPr>
          <p:spPr>
            <a:xfrm>
              <a:off x="4271358" y="1144063"/>
              <a:ext cx="585216" cy="585216"/>
            </a:xfrm>
            <a:prstGeom prst="ellipse">
              <a:avLst/>
            </a:prstGeom>
            <a:solidFill>
              <a:schemeClr val="tx2"/>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mn-lt"/>
                <a:ea typeface="+mn-ea"/>
                <a:cs typeface="+mn-cs"/>
              </a:endParaRPr>
            </a:p>
          </p:txBody>
        </p:sp>
        <p:sp>
          <p:nvSpPr>
            <p:cNvPr id="81" name="Freeform 597">
              <a:extLst>
                <a:ext uri="{FF2B5EF4-FFF2-40B4-BE49-F238E27FC236}">
                  <a16:creationId xmlns:a16="http://schemas.microsoft.com/office/drawing/2014/main" id="{768E98AD-53C0-4C67-AE81-45DA16A88B7D}"/>
                </a:ext>
              </a:extLst>
            </p:cNvPr>
            <p:cNvSpPr>
              <a:spLocks noEditPoints="1"/>
            </p:cNvSpPr>
            <p:nvPr/>
          </p:nvSpPr>
          <p:spPr bwMode="auto">
            <a:xfrm>
              <a:off x="4388824" y="1262591"/>
              <a:ext cx="166161" cy="363009"/>
            </a:xfrm>
            <a:custGeom>
              <a:avLst/>
              <a:gdLst>
                <a:gd name="T0" fmla="*/ 69 w 94"/>
                <a:gd name="T1" fmla="*/ 0 h 205"/>
                <a:gd name="T2" fmla="*/ 47 w 94"/>
                <a:gd name="T3" fmla="*/ 11 h 205"/>
                <a:gd name="T4" fmla="*/ 22 w 94"/>
                <a:gd name="T5" fmla="*/ 38 h 205"/>
                <a:gd name="T6" fmla="*/ 10 w 94"/>
                <a:gd name="T7" fmla="*/ 67 h 205"/>
                <a:gd name="T8" fmla="*/ 0 w 94"/>
                <a:gd name="T9" fmla="*/ 90 h 205"/>
                <a:gd name="T10" fmla="*/ 0 w 94"/>
                <a:gd name="T11" fmla="*/ 91 h 205"/>
                <a:gd name="T12" fmla="*/ 2 w 94"/>
                <a:gd name="T13" fmla="*/ 99 h 205"/>
                <a:gd name="T14" fmla="*/ 4 w 94"/>
                <a:gd name="T15" fmla="*/ 105 h 205"/>
                <a:gd name="T16" fmla="*/ 7 w 94"/>
                <a:gd name="T17" fmla="*/ 137 h 205"/>
                <a:gd name="T18" fmla="*/ 21 w 94"/>
                <a:gd name="T19" fmla="*/ 171 h 205"/>
                <a:gd name="T20" fmla="*/ 23 w 94"/>
                <a:gd name="T21" fmla="*/ 179 h 205"/>
                <a:gd name="T22" fmla="*/ 53 w 94"/>
                <a:gd name="T23" fmla="*/ 194 h 205"/>
                <a:gd name="T24" fmla="*/ 88 w 94"/>
                <a:gd name="T25" fmla="*/ 199 h 205"/>
                <a:gd name="T26" fmla="*/ 94 w 94"/>
                <a:gd name="T27" fmla="*/ 27 h 205"/>
                <a:gd name="T28" fmla="*/ 70 w 94"/>
                <a:gd name="T29" fmla="*/ 48 h 205"/>
                <a:gd name="T30" fmla="*/ 86 w 94"/>
                <a:gd name="T31" fmla="*/ 53 h 205"/>
                <a:gd name="T32" fmla="*/ 47 w 94"/>
                <a:gd name="T33" fmla="*/ 103 h 205"/>
                <a:gd name="T34" fmla="*/ 29 w 94"/>
                <a:gd name="T35" fmla="*/ 84 h 205"/>
                <a:gd name="T36" fmla="*/ 46 w 94"/>
                <a:gd name="T37" fmla="*/ 112 h 205"/>
                <a:gd name="T38" fmla="*/ 86 w 94"/>
                <a:gd name="T39" fmla="*/ 137 h 205"/>
                <a:gd name="T40" fmla="*/ 39 w 94"/>
                <a:gd name="T41" fmla="*/ 160 h 205"/>
                <a:gd name="T42" fmla="*/ 48 w 94"/>
                <a:gd name="T43" fmla="*/ 160 h 205"/>
                <a:gd name="T44" fmla="*/ 86 w 94"/>
                <a:gd name="T45" fmla="*/ 146 h 205"/>
                <a:gd name="T46" fmla="*/ 74 w 94"/>
                <a:gd name="T47" fmla="*/ 197 h 205"/>
                <a:gd name="T48" fmla="*/ 72 w 94"/>
                <a:gd name="T49" fmla="*/ 169 h 205"/>
                <a:gd name="T50" fmla="*/ 64 w 94"/>
                <a:gd name="T51" fmla="*/ 157 h 205"/>
                <a:gd name="T52" fmla="*/ 62 w 94"/>
                <a:gd name="T53" fmla="*/ 162 h 205"/>
                <a:gd name="T54" fmla="*/ 54 w 94"/>
                <a:gd name="T55" fmla="*/ 184 h 205"/>
                <a:gd name="T56" fmla="*/ 46 w 94"/>
                <a:gd name="T57" fmla="*/ 185 h 205"/>
                <a:gd name="T58" fmla="*/ 30 w 94"/>
                <a:gd name="T59" fmla="*/ 168 h 205"/>
                <a:gd name="T60" fmla="*/ 13 w 94"/>
                <a:gd name="T61" fmla="*/ 147 h 205"/>
                <a:gd name="T62" fmla="*/ 15 w 94"/>
                <a:gd name="T63" fmla="*/ 132 h 205"/>
                <a:gd name="T64" fmla="*/ 13 w 94"/>
                <a:gd name="T65" fmla="*/ 108 h 205"/>
                <a:gd name="T66" fmla="*/ 8 w 94"/>
                <a:gd name="T67" fmla="*/ 89 h 205"/>
                <a:gd name="T68" fmla="*/ 48 w 94"/>
                <a:gd name="T69" fmla="*/ 88 h 205"/>
                <a:gd name="T70" fmla="*/ 56 w 94"/>
                <a:gd name="T71" fmla="*/ 91 h 205"/>
                <a:gd name="T72" fmla="*/ 28 w 94"/>
                <a:gd name="T73" fmla="*/ 61 h 205"/>
                <a:gd name="T74" fmla="*/ 17 w 94"/>
                <a:gd name="T75" fmla="*/ 59 h 205"/>
                <a:gd name="T76" fmla="*/ 31 w 94"/>
                <a:gd name="T77" fmla="*/ 40 h 205"/>
                <a:gd name="T78" fmla="*/ 31 w 94"/>
                <a:gd name="T79" fmla="*/ 34 h 205"/>
                <a:gd name="T80" fmla="*/ 47 w 94"/>
                <a:gd name="T81" fmla="*/ 20 h 205"/>
                <a:gd name="T82" fmla="*/ 68 w 94"/>
                <a:gd name="T83" fmla="*/ 31 h 205"/>
                <a:gd name="T84" fmla="*/ 57 w 94"/>
                <a:gd name="T85" fmla="*/ 13 h 205"/>
                <a:gd name="T86" fmla="*/ 86 w 94"/>
                <a:gd name="T87" fmla="*/ 27 h 205"/>
                <a:gd name="T88" fmla="*/ 75 w 94"/>
                <a:gd name="T89" fmla="*/ 4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87" y="7"/>
                  </a:moveTo>
                  <a:cubicBezTo>
                    <a:pt x="82" y="2"/>
                    <a:pt x="76" y="0"/>
                    <a:pt x="69" y="0"/>
                  </a:cubicBezTo>
                  <a:cubicBezTo>
                    <a:pt x="60" y="0"/>
                    <a:pt x="52" y="4"/>
                    <a:pt x="47" y="11"/>
                  </a:cubicBezTo>
                  <a:cubicBezTo>
                    <a:pt x="47" y="11"/>
                    <a:pt x="47" y="11"/>
                    <a:pt x="47" y="11"/>
                  </a:cubicBezTo>
                  <a:cubicBezTo>
                    <a:pt x="33" y="11"/>
                    <a:pt x="22" y="22"/>
                    <a:pt x="22" y="36"/>
                  </a:cubicBezTo>
                  <a:cubicBezTo>
                    <a:pt x="22" y="37"/>
                    <a:pt x="22" y="37"/>
                    <a:pt x="22" y="38"/>
                  </a:cubicBezTo>
                  <a:cubicBezTo>
                    <a:pt x="14" y="41"/>
                    <a:pt x="8" y="50"/>
                    <a:pt x="8" y="59"/>
                  </a:cubicBezTo>
                  <a:cubicBezTo>
                    <a:pt x="8" y="62"/>
                    <a:pt x="9" y="64"/>
                    <a:pt x="10" y="67"/>
                  </a:cubicBezTo>
                  <a:cubicBezTo>
                    <a:pt x="3" y="73"/>
                    <a:pt x="0" y="81"/>
                    <a:pt x="0" y="89"/>
                  </a:cubicBezTo>
                  <a:cubicBezTo>
                    <a:pt x="0" y="90"/>
                    <a:pt x="0" y="90"/>
                    <a:pt x="0" y="90"/>
                  </a:cubicBezTo>
                  <a:cubicBezTo>
                    <a:pt x="0" y="90"/>
                    <a:pt x="0" y="90"/>
                    <a:pt x="0" y="90"/>
                  </a:cubicBezTo>
                  <a:cubicBezTo>
                    <a:pt x="0" y="91"/>
                    <a:pt x="0" y="91"/>
                    <a:pt x="0" y="91"/>
                  </a:cubicBezTo>
                  <a:cubicBezTo>
                    <a:pt x="0" y="91"/>
                    <a:pt x="0" y="91"/>
                    <a:pt x="0" y="91"/>
                  </a:cubicBezTo>
                  <a:cubicBezTo>
                    <a:pt x="0" y="94"/>
                    <a:pt x="1" y="97"/>
                    <a:pt x="2" y="99"/>
                  </a:cubicBezTo>
                  <a:cubicBezTo>
                    <a:pt x="2" y="100"/>
                    <a:pt x="2" y="100"/>
                    <a:pt x="2" y="100"/>
                  </a:cubicBezTo>
                  <a:cubicBezTo>
                    <a:pt x="3" y="102"/>
                    <a:pt x="3" y="103"/>
                    <a:pt x="4" y="105"/>
                  </a:cubicBezTo>
                  <a:cubicBezTo>
                    <a:pt x="1" y="109"/>
                    <a:pt x="0" y="114"/>
                    <a:pt x="0" y="120"/>
                  </a:cubicBezTo>
                  <a:cubicBezTo>
                    <a:pt x="0" y="126"/>
                    <a:pt x="2" y="132"/>
                    <a:pt x="7" y="137"/>
                  </a:cubicBezTo>
                  <a:cubicBezTo>
                    <a:pt x="5" y="140"/>
                    <a:pt x="5" y="143"/>
                    <a:pt x="5" y="147"/>
                  </a:cubicBezTo>
                  <a:cubicBezTo>
                    <a:pt x="5" y="157"/>
                    <a:pt x="11" y="167"/>
                    <a:pt x="21" y="171"/>
                  </a:cubicBezTo>
                  <a:cubicBezTo>
                    <a:pt x="21" y="174"/>
                    <a:pt x="22" y="176"/>
                    <a:pt x="23" y="178"/>
                  </a:cubicBezTo>
                  <a:cubicBezTo>
                    <a:pt x="23" y="179"/>
                    <a:pt x="23" y="179"/>
                    <a:pt x="23" y="179"/>
                  </a:cubicBezTo>
                  <a:cubicBezTo>
                    <a:pt x="27" y="188"/>
                    <a:pt x="36" y="194"/>
                    <a:pt x="46" y="194"/>
                  </a:cubicBezTo>
                  <a:cubicBezTo>
                    <a:pt x="48" y="194"/>
                    <a:pt x="51" y="194"/>
                    <a:pt x="53" y="194"/>
                  </a:cubicBezTo>
                  <a:cubicBezTo>
                    <a:pt x="58" y="201"/>
                    <a:pt x="65" y="205"/>
                    <a:pt x="74" y="205"/>
                  </a:cubicBezTo>
                  <a:cubicBezTo>
                    <a:pt x="80" y="205"/>
                    <a:pt x="84" y="203"/>
                    <a:pt x="88" y="199"/>
                  </a:cubicBezTo>
                  <a:cubicBezTo>
                    <a:pt x="93" y="195"/>
                    <a:pt x="94" y="189"/>
                    <a:pt x="94" y="183"/>
                  </a:cubicBezTo>
                  <a:cubicBezTo>
                    <a:pt x="94" y="27"/>
                    <a:pt x="94" y="27"/>
                    <a:pt x="94" y="27"/>
                  </a:cubicBezTo>
                  <a:cubicBezTo>
                    <a:pt x="94" y="19"/>
                    <a:pt x="92" y="12"/>
                    <a:pt x="87" y="7"/>
                  </a:cubicBezTo>
                  <a:close/>
                  <a:moveTo>
                    <a:pt x="70" y="48"/>
                  </a:moveTo>
                  <a:cubicBezTo>
                    <a:pt x="70" y="51"/>
                    <a:pt x="72" y="53"/>
                    <a:pt x="75" y="53"/>
                  </a:cubicBezTo>
                  <a:cubicBezTo>
                    <a:pt x="86" y="53"/>
                    <a:pt x="86" y="53"/>
                    <a:pt x="86" y="53"/>
                  </a:cubicBezTo>
                  <a:cubicBezTo>
                    <a:pt x="86" y="103"/>
                    <a:pt x="86" y="103"/>
                    <a:pt x="86" y="103"/>
                  </a:cubicBezTo>
                  <a:cubicBezTo>
                    <a:pt x="86" y="103"/>
                    <a:pt x="55" y="103"/>
                    <a:pt x="47" y="103"/>
                  </a:cubicBezTo>
                  <a:cubicBezTo>
                    <a:pt x="40" y="103"/>
                    <a:pt x="33" y="97"/>
                    <a:pt x="33" y="89"/>
                  </a:cubicBezTo>
                  <a:cubicBezTo>
                    <a:pt x="33" y="86"/>
                    <a:pt x="31" y="84"/>
                    <a:pt x="29" y="84"/>
                  </a:cubicBezTo>
                  <a:cubicBezTo>
                    <a:pt x="26" y="84"/>
                    <a:pt x="25" y="86"/>
                    <a:pt x="25" y="89"/>
                  </a:cubicBezTo>
                  <a:cubicBezTo>
                    <a:pt x="25" y="101"/>
                    <a:pt x="35" y="112"/>
                    <a:pt x="46" y="112"/>
                  </a:cubicBezTo>
                  <a:cubicBezTo>
                    <a:pt x="58" y="112"/>
                    <a:pt x="86" y="113"/>
                    <a:pt x="86" y="113"/>
                  </a:cubicBezTo>
                  <a:cubicBezTo>
                    <a:pt x="86" y="137"/>
                    <a:pt x="86" y="137"/>
                    <a:pt x="86" y="137"/>
                  </a:cubicBezTo>
                  <a:cubicBezTo>
                    <a:pt x="86" y="137"/>
                    <a:pt x="75" y="137"/>
                    <a:pt x="62" y="137"/>
                  </a:cubicBezTo>
                  <a:cubicBezTo>
                    <a:pt x="49" y="137"/>
                    <a:pt x="39" y="147"/>
                    <a:pt x="39" y="160"/>
                  </a:cubicBezTo>
                  <a:cubicBezTo>
                    <a:pt x="39" y="162"/>
                    <a:pt x="41" y="164"/>
                    <a:pt x="44" y="164"/>
                  </a:cubicBezTo>
                  <a:cubicBezTo>
                    <a:pt x="46" y="164"/>
                    <a:pt x="48" y="162"/>
                    <a:pt x="48" y="160"/>
                  </a:cubicBezTo>
                  <a:cubicBezTo>
                    <a:pt x="48" y="152"/>
                    <a:pt x="54" y="146"/>
                    <a:pt x="62" y="146"/>
                  </a:cubicBezTo>
                  <a:cubicBezTo>
                    <a:pt x="70" y="146"/>
                    <a:pt x="86" y="146"/>
                    <a:pt x="86" y="146"/>
                  </a:cubicBezTo>
                  <a:cubicBezTo>
                    <a:pt x="86" y="183"/>
                    <a:pt x="86" y="183"/>
                    <a:pt x="86" y="183"/>
                  </a:cubicBezTo>
                  <a:cubicBezTo>
                    <a:pt x="86" y="191"/>
                    <a:pt x="80" y="197"/>
                    <a:pt x="74" y="197"/>
                  </a:cubicBezTo>
                  <a:cubicBezTo>
                    <a:pt x="68" y="197"/>
                    <a:pt x="64" y="194"/>
                    <a:pt x="60" y="190"/>
                  </a:cubicBezTo>
                  <a:cubicBezTo>
                    <a:pt x="67" y="185"/>
                    <a:pt x="72" y="177"/>
                    <a:pt x="72" y="169"/>
                  </a:cubicBezTo>
                  <a:cubicBezTo>
                    <a:pt x="72" y="165"/>
                    <a:pt x="71" y="162"/>
                    <a:pt x="70" y="159"/>
                  </a:cubicBezTo>
                  <a:cubicBezTo>
                    <a:pt x="69" y="157"/>
                    <a:pt x="66" y="156"/>
                    <a:pt x="64" y="157"/>
                  </a:cubicBezTo>
                  <a:cubicBezTo>
                    <a:pt x="63" y="157"/>
                    <a:pt x="62" y="158"/>
                    <a:pt x="62" y="159"/>
                  </a:cubicBezTo>
                  <a:cubicBezTo>
                    <a:pt x="61" y="160"/>
                    <a:pt x="61" y="161"/>
                    <a:pt x="62" y="162"/>
                  </a:cubicBezTo>
                  <a:cubicBezTo>
                    <a:pt x="63" y="164"/>
                    <a:pt x="63" y="167"/>
                    <a:pt x="63" y="169"/>
                  </a:cubicBezTo>
                  <a:cubicBezTo>
                    <a:pt x="63" y="175"/>
                    <a:pt x="59" y="181"/>
                    <a:pt x="54" y="184"/>
                  </a:cubicBezTo>
                  <a:cubicBezTo>
                    <a:pt x="53" y="184"/>
                    <a:pt x="53" y="184"/>
                    <a:pt x="53" y="184"/>
                  </a:cubicBezTo>
                  <a:cubicBezTo>
                    <a:pt x="51" y="185"/>
                    <a:pt x="49" y="185"/>
                    <a:pt x="46" y="185"/>
                  </a:cubicBezTo>
                  <a:cubicBezTo>
                    <a:pt x="37" y="185"/>
                    <a:pt x="30" y="178"/>
                    <a:pt x="30" y="169"/>
                  </a:cubicBezTo>
                  <a:cubicBezTo>
                    <a:pt x="30" y="168"/>
                    <a:pt x="30" y="168"/>
                    <a:pt x="30" y="168"/>
                  </a:cubicBezTo>
                  <a:cubicBezTo>
                    <a:pt x="30" y="166"/>
                    <a:pt x="28" y="164"/>
                    <a:pt x="26" y="164"/>
                  </a:cubicBezTo>
                  <a:cubicBezTo>
                    <a:pt x="19" y="162"/>
                    <a:pt x="13" y="154"/>
                    <a:pt x="13" y="147"/>
                  </a:cubicBezTo>
                  <a:cubicBezTo>
                    <a:pt x="13" y="144"/>
                    <a:pt x="14" y="141"/>
                    <a:pt x="16" y="138"/>
                  </a:cubicBezTo>
                  <a:cubicBezTo>
                    <a:pt x="17" y="136"/>
                    <a:pt x="16" y="134"/>
                    <a:pt x="15" y="132"/>
                  </a:cubicBezTo>
                  <a:cubicBezTo>
                    <a:pt x="11" y="129"/>
                    <a:pt x="8" y="125"/>
                    <a:pt x="8" y="120"/>
                  </a:cubicBezTo>
                  <a:cubicBezTo>
                    <a:pt x="8" y="115"/>
                    <a:pt x="10" y="111"/>
                    <a:pt x="13" y="108"/>
                  </a:cubicBezTo>
                  <a:cubicBezTo>
                    <a:pt x="15" y="106"/>
                    <a:pt x="15" y="104"/>
                    <a:pt x="13" y="102"/>
                  </a:cubicBezTo>
                  <a:cubicBezTo>
                    <a:pt x="10" y="99"/>
                    <a:pt x="8" y="94"/>
                    <a:pt x="8" y="89"/>
                  </a:cubicBezTo>
                  <a:cubicBezTo>
                    <a:pt x="8" y="78"/>
                    <a:pt x="17" y="69"/>
                    <a:pt x="28" y="69"/>
                  </a:cubicBezTo>
                  <a:cubicBezTo>
                    <a:pt x="39" y="69"/>
                    <a:pt x="48" y="78"/>
                    <a:pt x="48" y="88"/>
                  </a:cubicBezTo>
                  <a:cubicBezTo>
                    <a:pt x="49" y="91"/>
                    <a:pt x="51" y="92"/>
                    <a:pt x="53" y="92"/>
                  </a:cubicBezTo>
                  <a:cubicBezTo>
                    <a:pt x="54" y="92"/>
                    <a:pt x="55" y="92"/>
                    <a:pt x="56" y="91"/>
                  </a:cubicBezTo>
                  <a:cubicBezTo>
                    <a:pt x="57" y="90"/>
                    <a:pt x="57" y="89"/>
                    <a:pt x="57" y="88"/>
                  </a:cubicBezTo>
                  <a:cubicBezTo>
                    <a:pt x="56" y="72"/>
                    <a:pt x="44" y="61"/>
                    <a:pt x="28" y="61"/>
                  </a:cubicBezTo>
                  <a:cubicBezTo>
                    <a:pt x="25" y="61"/>
                    <a:pt x="21" y="61"/>
                    <a:pt x="18" y="63"/>
                  </a:cubicBezTo>
                  <a:cubicBezTo>
                    <a:pt x="17" y="61"/>
                    <a:pt x="17" y="60"/>
                    <a:pt x="17" y="59"/>
                  </a:cubicBezTo>
                  <a:cubicBezTo>
                    <a:pt x="17" y="52"/>
                    <a:pt x="21" y="47"/>
                    <a:pt x="28" y="45"/>
                  </a:cubicBezTo>
                  <a:cubicBezTo>
                    <a:pt x="30" y="44"/>
                    <a:pt x="31" y="42"/>
                    <a:pt x="31" y="40"/>
                  </a:cubicBezTo>
                  <a:cubicBezTo>
                    <a:pt x="31" y="39"/>
                    <a:pt x="30" y="38"/>
                    <a:pt x="30" y="36"/>
                  </a:cubicBezTo>
                  <a:cubicBezTo>
                    <a:pt x="30" y="36"/>
                    <a:pt x="31" y="35"/>
                    <a:pt x="31" y="34"/>
                  </a:cubicBezTo>
                  <a:cubicBezTo>
                    <a:pt x="31" y="34"/>
                    <a:pt x="31" y="34"/>
                    <a:pt x="31" y="34"/>
                  </a:cubicBezTo>
                  <a:cubicBezTo>
                    <a:pt x="32" y="26"/>
                    <a:pt x="39" y="20"/>
                    <a:pt x="47" y="20"/>
                  </a:cubicBezTo>
                  <a:cubicBezTo>
                    <a:pt x="53" y="20"/>
                    <a:pt x="59" y="23"/>
                    <a:pt x="62" y="29"/>
                  </a:cubicBezTo>
                  <a:cubicBezTo>
                    <a:pt x="63" y="31"/>
                    <a:pt x="66" y="32"/>
                    <a:pt x="68" y="31"/>
                  </a:cubicBezTo>
                  <a:cubicBezTo>
                    <a:pt x="70" y="30"/>
                    <a:pt x="71" y="27"/>
                    <a:pt x="70" y="25"/>
                  </a:cubicBezTo>
                  <a:cubicBezTo>
                    <a:pt x="67" y="20"/>
                    <a:pt x="62" y="15"/>
                    <a:pt x="57" y="13"/>
                  </a:cubicBezTo>
                  <a:cubicBezTo>
                    <a:pt x="60" y="10"/>
                    <a:pt x="64" y="8"/>
                    <a:pt x="69" y="8"/>
                  </a:cubicBezTo>
                  <a:cubicBezTo>
                    <a:pt x="79" y="8"/>
                    <a:pt x="86" y="16"/>
                    <a:pt x="86" y="27"/>
                  </a:cubicBezTo>
                  <a:cubicBezTo>
                    <a:pt x="86" y="44"/>
                    <a:pt x="86" y="44"/>
                    <a:pt x="86" y="44"/>
                  </a:cubicBezTo>
                  <a:cubicBezTo>
                    <a:pt x="75" y="44"/>
                    <a:pt x="75" y="44"/>
                    <a:pt x="75" y="44"/>
                  </a:cubicBezTo>
                  <a:cubicBezTo>
                    <a:pt x="72" y="44"/>
                    <a:pt x="70" y="46"/>
                    <a:pt x="70" y="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2" name="Freeform 598">
              <a:extLst>
                <a:ext uri="{FF2B5EF4-FFF2-40B4-BE49-F238E27FC236}">
                  <a16:creationId xmlns:a16="http://schemas.microsoft.com/office/drawing/2014/main" id="{9721B173-EB36-4755-9BAB-128F40C61D88}"/>
                </a:ext>
              </a:extLst>
            </p:cNvPr>
            <p:cNvSpPr>
              <a:spLocks/>
            </p:cNvSpPr>
            <p:nvPr/>
          </p:nvSpPr>
          <p:spPr bwMode="auto">
            <a:xfrm>
              <a:off x="4500347" y="1365132"/>
              <a:ext cx="35178" cy="54639"/>
            </a:xfrm>
            <a:custGeom>
              <a:avLst/>
              <a:gdLst>
                <a:gd name="T0" fmla="*/ 0 w 20"/>
                <a:gd name="T1" fmla="*/ 5 h 31"/>
                <a:gd name="T2" fmla="*/ 4 w 20"/>
                <a:gd name="T3" fmla="*/ 9 h 31"/>
                <a:gd name="T4" fmla="*/ 11 w 20"/>
                <a:gd name="T5" fmla="*/ 16 h 31"/>
                <a:gd name="T6" fmla="*/ 4 w 20"/>
                <a:gd name="T7" fmla="*/ 22 h 31"/>
                <a:gd name="T8" fmla="*/ 0 w 20"/>
                <a:gd name="T9" fmla="*/ 27 h 31"/>
                <a:gd name="T10" fmla="*/ 4 w 20"/>
                <a:gd name="T11" fmla="*/ 31 h 31"/>
                <a:gd name="T12" fmla="*/ 20 w 20"/>
                <a:gd name="T13" fmla="*/ 16 h 31"/>
                <a:gd name="T14" fmla="*/ 4 w 20"/>
                <a:gd name="T15" fmla="*/ 0 h 31"/>
                <a:gd name="T16" fmla="*/ 0 w 20"/>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1">
                  <a:moveTo>
                    <a:pt x="0" y="5"/>
                  </a:moveTo>
                  <a:cubicBezTo>
                    <a:pt x="0" y="7"/>
                    <a:pt x="2" y="9"/>
                    <a:pt x="4" y="9"/>
                  </a:cubicBezTo>
                  <a:cubicBezTo>
                    <a:pt x="8" y="9"/>
                    <a:pt x="11" y="12"/>
                    <a:pt x="11" y="16"/>
                  </a:cubicBezTo>
                  <a:cubicBezTo>
                    <a:pt x="11" y="19"/>
                    <a:pt x="8" y="22"/>
                    <a:pt x="4" y="22"/>
                  </a:cubicBezTo>
                  <a:cubicBezTo>
                    <a:pt x="2" y="22"/>
                    <a:pt x="0" y="24"/>
                    <a:pt x="0" y="27"/>
                  </a:cubicBezTo>
                  <a:cubicBezTo>
                    <a:pt x="0" y="29"/>
                    <a:pt x="2" y="31"/>
                    <a:pt x="4" y="31"/>
                  </a:cubicBezTo>
                  <a:cubicBezTo>
                    <a:pt x="13" y="31"/>
                    <a:pt x="20" y="24"/>
                    <a:pt x="20" y="16"/>
                  </a:cubicBezTo>
                  <a:cubicBezTo>
                    <a:pt x="20" y="7"/>
                    <a:pt x="13" y="0"/>
                    <a:pt x="4" y="0"/>
                  </a:cubicBezTo>
                  <a:cubicBezTo>
                    <a:pt x="2" y="0"/>
                    <a:pt x="0" y="2"/>
                    <a:pt x="0" y="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3" name="Freeform 599">
              <a:extLst>
                <a:ext uri="{FF2B5EF4-FFF2-40B4-BE49-F238E27FC236}">
                  <a16:creationId xmlns:a16="http://schemas.microsoft.com/office/drawing/2014/main" id="{04CDA075-6D54-4471-85ED-4B44B2739786}"/>
                </a:ext>
              </a:extLst>
            </p:cNvPr>
            <p:cNvSpPr>
              <a:spLocks/>
            </p:cNvSpPr>
            <p:nvPr/>
          </p:nvSpPr>
          <p:spPr bwMode="auto">
            <a:xfrm>
              <a:off x="4466665" y="1315733"/>
              <a:ext cx="35178" cy="37423"/>
            </a:xfrm>
            <a:custGeom>
              <a:avLst/>
              <a:gdLst>
                <a:gd name="T0" fmla="*/ 20 w 20"/>
                <a:gd name="T1" fmla="*/ 17 h 21"/>
                <a:gd name="T2" fmla="*/ 16 w 20"/>
                <a:gd name="T3" fmla="*/ 12 h 21"/>
                <a:gd name="T4" fmla="*/ 8 w 20"/>
                <a:gd name="T5" fmla="*/ 5 h 21"/>
                <a:gd name="T6" fmla="*/ 4 w 20"/>
                <a:gd name="T7" fmla="*/ 0 h 21"/>
                <a:gd name="T8" fmla="*/ 0 w 20"/>
                <a:gd name="T9" fmla="*/ 5 h 21"/>
                <a:gd name="T10" fmla="*/ 16 w 20"/>
                <a:gd name="T11" fmla="*/ 21 h 21"/>
                <a:gd name="T12" fmla="*/ 20 w 20"/>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20" y="17"/>
                  </a:moveTo>
                  <a:cubicBezTo>
                    <a:pt x="20" y="14"/>
                    <a:pt x="18" y="12"/>
                    <a:pt x="16" y="12"/>
                  </a:cubicBezTo>
                  <a:cubicBezTo>
                    <a:pt x="12" y="12"/>
                    <a:pt x="8" y="9"/>
                    <a:pt x="8" y="5"/>
                  </a:cubicBezTo>
                  <a:cubicBezTo>
                    <a:pt x="8" y="2"/>
                    <a:pt x="6" y="0"/>
                    <a:pt x="4" y="0"/>
                  </a:cubicBezTo>
                  <a:cubicBezTo>
                    <a:pt x="2" y="0"/>
                    <a:pt x="0" y="2"/>
                    <a:pt x="0" y="5"/>
                  </a:cubicBezTo>
                  <a:cubicBezTo>
                    <a:pt x="0" y="14"/>
                    <a:pt x="7" y="21"/>
                    <a:pt x="16" y="21"/>
                  </a:cubicBezTo>
                  <a:cubicBezTo>
                    <a:pt x="18" y="21"/>
                    <a:pt x="20" y="19"/>
                    <a:pt x="20"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4" name="Freeform 600">
              <a:extLst>
                <a:ext uri="{FF2B5EF4-FFF2-40B4-BE49-F238E27FC236}">
                  <a16:creationId xmlns:a16="http://schemas.microsoft.com/office/drawing/2014/main" id="{9FD31112-5CD4-44FE-AD9E-924CA4F0B547}"/>
                </a:ext>
              </a:extLst>
            </p:cNvPr>
            <p:cNvSpPr>
              <a:spLocks/>
            </p:cNvSpPr>
            <p:nvPr/>
          </p:nvSpPr>
          <p:spPr bwMode="auto">
            <a:xfrm>
              <a:off x="4432984" y="1475157"/>
              <a:ext cx="35178" cy="36676"/>
            </a:xfrm>
            <a:custGeom>
              <a:avLst/>
              <a:gdLst>
                <a:gd name="T0" fmla="*/ 4 w 20"/>
                <a:gd name="T1" fmla="*/ 21 h 21"/>
                <a:gd name="T2" fmla="*/ 8 w 20"/>
                <a:gd name="T3" fmla="*/ 16 h 21"/>
                <a:gd name="T4" fmla="*/ 16 w 20"/>
                <a:gd name="T5" fmla="*/ 9 h 21"/>
                <a:gd name="T6" fmla="*/ 20 w 20"/>
                <a:gd name="T7" fmla="*/ 4 h 21"/>
                <a:gd name="T8" fmla="*/ 16 w 20"/>
                <a:gd name="T9" fmla="*/ 0 h 21"/>
                <a:gd name="T10" fmla="*/ 0 w 20"/>
                <a:gd name="T11" fmla="*/ 16 h 21"/>
                <a:gd name="T12" fmla="*/ 4 w 2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4" y="21"/>
                  </a:moveTo>
                  <a:cubicBezTo>
                    <a:pt x="6" y="21"/>
                    <a:pt x="8" y="19"/>
                    <a:pt x="8" y="16"/>
                  </a:cubicBezTo>
                  <a:cubicBezTo>
                    <a:pt x="8" y="12"/>
                    <a:pt x="12" y="9"/>
                    <a:pt x="16" y="9"/>
                  </a:cubicBezTo>
                  <a:cubicBezTo>
                    <a:pt x="18" y="9"/>
                    <a:pt x="20" y="7"/>
                    <a:pt x="20" y="4"/>
                  </a:cubicBezTo>
                  <a:cubicBezTo>
                    <a:pt x="20" y="2"/>
                    <a:pt x="18" y="0"/>
                    <a:pt x="16" y="0"/>
                  </a:cubicBezTo>
                  <a:cubicBezTo>
                    <a:pt x="7" y="0"/>
                    <a:pt x="0" y="7"/>
                    <a:pt x="0" y="16"/>
                  </a:cubicBezTo>
                  <a:cubicBezTo>
                    <a:pt x="0" y="19"/>
                    <a:pt x="1" y="21"/>
                    <a:pt x="4" y="2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5" name="Freeform 601">
              <a:extLst>
                <a:ext uri="{FF2B5EF4-FFF2-40B4-BE49-F238E27FC236}">
                  <a16:creationId xmlns:a16="http://schemas.microsoft.com/office/drawing/2014/main" id="{986D4F96-119F-4904-8AC8-30054DFD6D41}"/>
                </a:ext>
              </a:extLst>
            </p:cNvPr>
            <p:cNvSpPr>
              <a:spLocks/>
            </p:cNvSpPr>
            <p:nvPr/>
          </p:nvSpPr>
          <p:spPr bwMode="auto">
            <a:xfrm>
              <a:off x="4478640" y="1475157"/>
              <a:ext cx="56884" cy="17215"/>
            </a:xfrm>
            <a:custGeom>
              <a:avLst/>
              <a:gdLst>
                <a:gd name="T0" fmla="*/ 4 w 32"/>
                <a:gd name="T1" fmla="*/ 10 h 10"/>
                <a:gd name="T2" fmla="*/ 28 w 32"/>
                <a:gd name="T3" fmla="*/ 10 h 10"/>
                <a:gd name="T4" fmla="*/ 32 w 32"/>
                <a:gd name="T5" fmla="*/ 5 h 10"/>
                <a:gd name="T6" fmla="*/ 28 w 32"/>
                <a:gd name="T7" fmla="*/ 0 h 10"/>
                <a:gd name="T8" fmla="*/ 4 w 32"/>
                <a:gd name="T9" fmla="*/ 0 h 10"/>
                <a:gd name="T10" fmla="*/ 0 w 32"/>
                <a:gd name="T11" fmla="*/ 5 h 10"/>
                <a:gd name="T12" fmla="*/ 4 w 3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4" y="10"/>
                  </a:moveTo>
                  <a:cubicBezTo>
                    <a:pt x="28" y="10"/>
                    <a:pt x="28" y="10"/>
                    <a:pt x="28" y="10"/>
                  </a:cubicBezTo>
                  <a:cubicBezTo>
                    <a:pt x="30" y="10"/>
                    <a:pt x="32" y="7"/>
                    <a:pt x="32" y="5"/>
                  </a:cubicBezTo>
                  <a:cubicBezTo>
                    <a:pt x="32" y="2"/>
                    <a:pt x="30" y="0"/>
                    <a:pt x="28" y="0"/>
                  </a:cubicBezTo>
                  <a:cubicBezTo>
                    <a:pt x="4" y="0"/>
                    <a:pt x="4" y="0"/>
                    <a:pt x="4" y="0"/>
                  </a:cubicBezTo>
                  <a:cubicBezTo>
                    <a:pt x="2" y="0"/>
                    <a:pt x="0" y="2"/>
                    <a:pt x="0" y="5"/>
                  </a:cubicBezTo>
                  <a:cubicBezTo>
                    <a:pt x="0" y="7"/>
                    <a:pt x="2" y="10"/>
                    <a:pt x="4" y="1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6" name="Freeform 602">
              <a:extLst>
                <a:ext uri="{FF2B5EF4-FFF2-40B4-BE49-F238E27FC236}">
                  <a16:creationId xmlns:a16="http://schemas.microsoft.com/office/drawing/2014/main" id="{2E549B91-C5F1-424B-BFAD-F416BB6CD3DC}"/>
                </a:ext>
              </a:extLst>
            </p:cNvPr>
            <p:cNvSpPr>
              <a:spLocks noEditPoints="1"/>
            </p:cNvSpPr>
            <p:nvPr/>
          </p:nvSpPr>
          <p:spPr bwMode="auto">
            <a:xfrm>
              <a:off x="4572200" y="1262591"/>
              <a:ext cx="166909" cy="363009"/>
            </a:xfrm>
            <a:custGeom>
              <a:avLst/>
              <a:gdLst>
                <a:gd name="T0" fmla="*/ 0 w 94"/>
                <a:gd name="T1" fmla="*/ 183 h 205"/>
                <a:gd name="T2" fmla="*/ 19 w 94"/>
                <a:gd name="T3" fmla="*/ 205 h 205"/>
                <a:gd name="T4" fmla="*/ 47 w 94"/>
                <a:gd name="T5" fmla="*/ 194 h 205"/>
                <a:gd name="T6" fmla="*/ 71 w 94"/>
                <a:gd name="T7" fmla="*/ 178 h 205"/>
                <a:gd name="T8" fmla="*/ 89 w 94"/>
                <a:gd name="T9" fmla="*/ 147 h 205"/>
                <a:gd name="T10" fmla="*/ 94 w 94"/>
                <a:gd name="T11" fmla="*/ 120 h 205"/>
                <a:gd name="T12" fmla="*/ 92 w 94"/>
                <a:gd name="T13" fmla="*/ 100 h 205"/>
                <a:gd name="T14" fmla="*/ 93 w 94"/>
                <a:gd name="T15" fmla="*/ 91 h 205"/>
                <a:gd name="T16" fmla="*/ 94 w 94"/>
                <a:gd name="T17" fmla="*/ 90 h 205"/>
                <a:gd name="T18" fmla="*/ 94 w 94"/>
                <a:gd name="T19" fmla="*/ 89 h 205"/>
                <a:gd name="T20" fmla="*/ 85 w 94"/>
                <a:gd name="T21" fmla="*/ 59 h 205"/>
                <a:gd name="T22" fmla="*/ 72 w 94"/>
                <a:gd name="T23" fmla="*/ 36 h 205"/>
                <a:gd name="T24" fmla="*/ 46 w 94"/>
                <a:gd name="T25" fmla="*/ 11 h 205"/>
                <a:gd name="T26" fmla="*/ 6 w 94"/>
                <a:gd name="T27" fmla="*/ 7 h 205"/>
                <a:gd name="T28" fmla="*/ 19 w 94"/>
                <a:gd name="T29" fmla="*/ 44 h 205"/>
                <a:gd name="T30" fmla="*/ 7 w 94"/>
                <a:gd name="T31" fmla="*/ 27 h 205"/>
                <a:gd name="T32" fmla="*/ 36 w 94"/>
                <a:gd name="T33" fmla="*/ 13 h 205"/>
                <a:gd name="T34" fmla="*/ 26 w 94"/>
                <a:gd name="T35" fmla="*/ 31 h 205"/>
                <a:gd name="T36" fmla="*/ 46 w 94"/>
                <a:gd name="T37" fmla="*/ 20 h 205"/>
                <a:gd name="T38" fmla="*/ 63 w 94"/>
                <a:gd name="T39" fmla="*/ 34 h 205"/>
                <a:gd name="T40" fmla="*/ 62 w 94"/>
                <a:gd name="T41" fmla="*/ 40 h 205"/>
                <a:gd name="T42" fmla="*/ 76 w 94"/>
                <a:gd name="T43" fmla="*/ 59 h 205"/>
                <a:gd name="T44" fmla="*/ 65 w 94"/>
                <a:gd name="T45" fmla="*/ 61 h 205"/>
                <a:gd name="T46" fmla="*/ 37 w 94"/>
                <a:gd name="T47" fmla="*/ 91 h 205"/>
                <a:gd name="T48" fmla="*/ 45 w 94"/>
                <a:gd name="T49" fmla="*/ 88 h 205"/>
                <a:gd name="T50" fmla="*/ 85 w 94"/>
                <a:gd name="T51" fmla="*/ 89 h 205"/>
                <a:gd name="T52" fmla="*/ 80 w 94"/>
                <a:gd name="T53" fmla="*/ 108 h 205"/>
                <a:gd name="T54" fmla="*/ 79 w 94"/>
                <a:gd name="T55" fmla="*/ 132 h 205"/>
                <a:gd name="T56" fmla="*/ 80 w 94"/>
                <a:gd name="T57" fmla="*/ 147 h 205"/>
                <a:gd name="T58" fmla="*/ 64 w 94"/>
                <a:gd name="T59" fmla="*/ 168 h 205"/>
                <a:gd name="T60" fmla="*/ 47 w 94"/>
                <a:gd name="T61" fmla="*/ 185 h 205"/>
                <a:gd name="T62" fmla="*/ 40 w 94"/>
                <a:gd name="T63" fmla="*/ 184 h 205"/>
                <a:gd name="T64" fmla="*/ 32 w 94"/>
                <a:gd name="T65" fmla="*/ 162 h 205"/>
                <a:gd name="T66" fmla="*/ 29 w 94"/>
                <a:gd name="T67" fmla="*/ 157 h 205"/>
                <a:gd name="T68" fmla="*/ 22 w 94"/>
                <a:gd name="T69" fmla="*/ 169 h 205"/>
                <a:gd name="T70" fmla="*/ 20 w 94"/>
                <a:gd name="T71" fmla="*/ 197 h 205"/>
                <a:gd name="T72" fmla="*/ 7 w 94"/>
                <a:gd name="T73" fmla="*/ 146 h 205"/>
                <a:gd name="T74" fmla="*/ 45 w 94"/>
                <a:gd name="T75" fmla="*/ 160 h 205"/>
                <a:gd name="T76" fmla="*/ 54 w 94"/>
                <a:gd name="T77" fmla="*/ 160 h 205"/>
                <a:gd name="T78" fmla="*/ 7 w 94"/>
                <a:gd name="T79" fmla="*/ 137 h 205"/>
                <a:gd name="T80" fmla="*/ 47 w 94"/>
                <a:gd name="T81" fmla="*/ 112 h 205"/>
                <a:gd name="T82" fmla="*/ 64 w 94"/>
                <a:gd name="T83" fmla="*/ 84 h 205"/>
                <a:gd name="T84" fmla="*/ 46 w 94"/>
                <a:gd name="T85" fmla="*/ 103 h 205"/>
                <a:gd name="T86" fmla="*/ 7 w 94"/>
                <a:gd name="T87" fmla="*/ 53 h 205"/>
                <a:gd name="T88" fmla="*/ 23 w 94"/>
                <a:gd name="T89" fmla="*/ 4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0" y="27"/>
                  </a:moveTo>
                  <a:cubicBezTo>
                    <a:pt x="0" y="183"/>
                    <a:pt x="0" y="183"/>
                    <a:pt x="0" y="183"/>
                  </a:cubicBezTo>
                  <a:cubicBezTo>
                    <a:pt x="0" y="189"/>
                    <a:pt x="1" y="195"/>
                    <a:pt x="5" y="199"/>
                  </a:cubicBezTo>
                  <a:cubicBezTo>
                    <a:pt x="9" y="203"/>
                    <a:pt x="13" y="205"/>
                    <a:pt x="19" y="205"/>
                  </a:cubicBezTo>
                  <a:cubicBezTo>
                    <a:pt x="28" y="205"/>
                    <a:pt x="35" y="201"/>
                    <a:pt x="41" y="194"/>
                  </a:cubicBezTo>
                  <a:cubicBezTo>
                    <a:pt x="43" y="194"/>
                    <a:pt x="45" y="194"/>
                    <a:pt x="47" y="194"/>
                  </a:cubicBezTo>
                  <a:cubicBezTo>
                    <a:pt x="57" y="194"/>
                    <a:pt x="66" y="188"/>
                    <a:pt x="70" y="179"/>
                  </a:cubicBezTo>
                  <a:cubicBezTo>
                    <a:pt x="71" y="178"/>
                    <a:pt x="71" y="178"/>
                    <a:pt x="71" y="178"/>
                  </a:cubicBezTo>
                  <a:cubicBezTo>
                    <a:pt x="72" y="176"/>
                    <a:pt x="72" y="174"/>
                    <a:pt x="72" y="171"/>
                  </a:cubicBezTo>
                  <a:cubicBezTo>
                    <a:pt x="82" y="167"/>
                    <a:pt x="89" y="157"/>
                    <a:pt x="89" y="147"/>
                  </a:cubicBezTo>
                  <a:cubicBezTo>
                    <a:pt x="89" y="143"/>
                    <a:pt x="88" y="140"/>
                    <a:pt x="87" y="137"/>
                  </a:cubicBezTo>
                  <a:cubicBezTo>
                    <a:pt x="91" y="132"/>
                    <a:pt x="94" y="126"/>
                    <a:pt x="94" y="120"/>
                  </a:cubicBezTo>
                  <a:cubicBezTo>
                    <a:pt x="94" y="114"/>
                    <a:pt x="92" y="109"/>
                    <a:pt x="89" y="105"/>
                  </a:cubicBezTo>
                  <a:cubicBezTo>
                    <a:pt x="90" y="103"/>
                    <a:pt x="91" y="102"/>
                    <a:pt x="92" y="100"/>
                  </a:cubicBezTo>
                  <a:cubicBezTo>
                    <a:pt x="92" y="99"/>
                    <a:pt x="92" y="99"/>
                    <a:pt x="92" y="99"/>
                  </a:cubicBezTo>
                  <a:cubicBezTo>
                    <a:pt x="93" y="97"/>
                    <a:pt x="93" y="94"/>
                    <a:pt x="93" y="91"/>
                  </a:cubicBezTo>
                  <a:cubicBezTo>
                    <a:pt x="94" y="91"/>
                    <a:pt x="94" y="91"/>
                    <a:pt x="94" y="91"/>
                  </a:cubicBezTo>
                  <a:cubicBezTo>
                    <a:pt x="94" y="90"/>
                    <a:pt x="94" y="90"/>
                    <a:pt x="94" y="90"/>
                  </a:cubicBezTo>
                  <a:cubicBezTo>
                    <a:pt x="94" y="90"/>
                    <a:pt x="94" y="90"/>
                    <a:pt x="94" y="90"/>
                  </a:cubicBezTo>
                  <a:cubicBezTo>
                    <a:pt x="94" y="89"/>
                    <a:pt x="94" y="89"/>
                    <a:pt x="94" y="89"/>
                  </a:cubicBezTo>
                  <a:cubicBezTo>
                    <a:pt x="94" y="81"/>
                    <a:pt x="90" y="73"/>
                    <a:pt x="83" y="67"/>
                  </a:cubicBezTo>
                  <a:cubicBezTo>
                    <a:pt x="84" y="64"/>
                    <a:pt x="85" y="62"/>
                    <a:pt x="85" y="59"/>
                  </a:cubicBezTo>
                  <a:cubicBezTo>
                    <a:pt x="85" y="50"/>
                    <a:pt x="80" y="41"/>
                    <a:pt x="72" y="38"/>
                  </a:cubicBezTo>
                  <a:cubicBezTo>
                    <a:pt x="72" y="37"/>
                    <a:pt x="72" y="37"/>
                    <a:pt x="72" y="36"/>
                  </a:cubicBezTo>
                  <a:cubicBezTo>
                    <a:pt x="72" y="22"/>
                    <a:pt x="60" y="11"/>
                    <a:pt x="46" y="11"/>
                  </a:cubicBezTo>
                  <a:cubicBezTo>
                    <a:pt x="46" y="11"/>
                    <a:pt x="46" y="11"/>
                    <a:pt x="46" y="11"/>
                  </a:cubicBezTo>
                  <a:cubicBezTo>
                    <a:pt x="41" y="4"/>
                    <a:pt x="34" y="0"/>
                    <a:pt x="25" y="0"/>
                  </a:cubicBezTo>
                  <a:cubicBezTo>
                    <a:pt x="18" y="0"/>
                    <a:pt x="11" y="2"/>
                    <a:pt x="6" y="7"/>
                  </a:cubicBezTo>
                  <a:cubicBezTo>
                    <a:pt x="1" y="12"/>
                    <a:pt x="0" y="19"/>
                    <a:pt x="0" y="27"/>
                  </a:cubicBezTo>
                  <a:close/>
                  <a:moveTo>
                    <a:pt x="19" y="44"/>
                  </a:moveTo>
                  <a:cubicBezTo>
                    <a:pt x="7" y="44"/>
                    <a:pt x="7" y="44"/>
                    <a:pt x="7" y="44"/>
                  </a:cubicBezTo>
                  <a:cubicBezTo>
                    <a:pt x="7" y="27"/>
                    <a:pt x="7" y="27"/>
                    <a:pt x="7" y="27"/>
                  </a:cubicBezTo>
                  <a:cubicBezTo>
                    <a:pt x="7" y="16"/>
                    <a:pt x="15" y="8"/>
                    <a:pt x="25" y="8"/>
                  </a:cubicBezTo>
                  <a:cubicBezTo>
                    <a:pt x="29" y="8"/>
                    <a:pt x="33" y="10"/>
                    <a:pt x="36" y="13"/>
                  </a:cubicBezTo>
                  <a:cubicBezTo>
                    <a:pt x="31" y="15"/>
                    <a:pt x="26" y="20"/>
                    <a:pt x="24" y="25"/>
                  </a:cubicBezTo>
                  <a:cubicBezTo>
                    <a:pt x="23" y="27"/>
                    <a:pt x="23" y="30"/>
                    <a:pt x="26" y="31"/>
                  </a:cubicBezTo>
                  <a:cubicBezTo>
                    <a:pt x="28" y="32"/>
                    <a:pt x="30" y="31"/>
                    <a:pt x="31" y="29"/>
                  </a:cubicBezTo>
                  <a:cubicBezTo>
                    <a:pt x="34" y="23"/>
                    <a:pt x="40" y="20"/>
                    <a:pt x="46" y="20"/>
                  </a:cubicBezTo>
                  <a:cubicBezTo>
                    <a:pt x="55" y="20"/>
                    <a:pt x="62" y="26"/>
                    <a:pt x="63" y="34"/>
                  </a:cubicBezTo>
                  <a:cubicBezTo>
                    <a:pt x="63" y="34"/>
                    <a:pt x="63" y="34"/>
                    <a:pt x="63" y="34"/>
                  </a:cubicBezTo>
                  <a:cubicBezTo>
                    <a:pt x="63" y="35"/>
                    <a:pt x="63" y="36"/>
                    <a:pt x="63" y="36"/>
                  </a:cubicBezTo>
                  <a:cubicBezTo>
                    <a:pt x="63" y="38"/>
                    <a:pt x="63" y="39"/>
                    <a:pt x="62" y="40"/>
                  </a:cubicBezTo>
                  <a:cubicBezTo>
                    <a:pt x="62" y="42"/>
                    <a:pt x="63" y="44"/>
                    <a:pt x="66" y="45"/>
                  </a:cubicBezTo>
                  <a:cubicBezTo>
                    <a:pt x="72" y="47"/>
                    <a:pt x="76" y="52"/>
                    <a:pt x="76" y="59"/>
                  </a:cubicBezTo>
                  <a:cubicBezTo>
                    <a:pt x="76" y="60"/>
                    <a:pt x="76" y="61"/>
                    <a:pt x="76" y="63"/>
                  </a:cubicBezTo>
                  <a:cubicBezTo>
                    <a:pt x="72" y="61"/>
                    <a:pt x="69" y="61"/>
                    <a:pt x="65" y="61"/>
                  </a:cubicBezTo>
                  <a:cubicBezTo>
                    <a:pt x="50" y="61"/>
                    <a:pt x="37" y="72"/>
                    <a:pt x="36" y="88"/>
                  </a:cubicBezTo>
                  <a:cubicBezTo>
                    <a:pt x="36" y="89"/>
                    <a:pt x="37" y="90"/>
                    <a:pt x="37" y="91"/>
                  </a:cubicBezTo>
                  <a:cubicBezTo>
                    <a:pt x="38" y="92"/>
                    <a:pt x="39" y="92"/>
                    <a:pt x="40" y="92"/>
                  </a:cubicBezTo>
                  <a:cubicBezTo>
                    <a:pt x="43" y="92"/>
                    <a:pt x="45" y="91"/>
                    <a:pt x="45" y="88"/>
                  </a:cubicBezTo>
                  <a:cubicBezTo>
                    <a:pt x="45" y="78"/>
                    <a:pt x="54" y="69"/>
                    <a:pt x="65" y="69"/>
                  </a:cubicBezTo>
                  <a:cubicBezTo>
                    <a:pt x="76" y="69"/>
                    <a:pt x="85" y="78"/>
                    <a:pt x="85" y="89"/>
                  </a:cubicBezTo>
                  <a:cubicBezTo>
                    <a:pt x="85" y="94"/>
                    <a:pt x="83" y="99"/>
                    <a:pt x="80" y="102"/>
                  </a:cubicBezTo>
                  <a:cubicBezTo>
                    <a:pt x="79" y="104"/>
                    <a:pt x="79" y="106"/>
                    <a:pt x="80" y="108"/>
                  </a:cubicBezTo>
                  <a:cubicBezTo>
                    <a:pt x="83" y="111"/>
                    <a:pt x="85" y="115"/>
                    <a:pt x="85" y="120"/>
                  </a:cubicBezTo>
                  <a:cubicBezTo>
                    <a:pt x="85" y="125"/>
                    <a:pt x="83" y="129"/>
                    <a:pt x="79" y="132"/>
                  </a:cubicBezTo>
                  <a:cubicBezTo>
                    <a:pt x="77" y="134"/>
                    <a:pt x="77" y="136"/>
                    <a:pt x="78" y="138"/>
                  </a:cubicBezTo>
                  <a:cubicBezTo>
                    <a:pt x="79" y="141"/>
                    <a:pt x="80" y="144"/>
                    <a:pt x="80" y="147"/>
                  </a:cubicBezTo>
                  <a:cubicBezTo>
                    <a:pt x="80" y="154"/>
                    <a:pt x="75" y="162"/>
                    <a:pt x="67" y="164"/>
                  </a:cubicBezTo>
                  <a:cubicBezTo>
                    <a:pt x="65" y="164"/>
                    <a:pt x="64" y="166"/>
                    <a:pt x="64" y="168"/>
                  </a:cubicBezTo>
                  <a:cubicBezTo>
                    <a:pt x="64" y="169"/>
                    <a:pt x="64" y="169"/>
                    <a:pt x="64" y="169"/>
                  </a:cubicBezTo>
                  <a:cubicBezTo>
                    <a:pt x="64" y="178"/>
                    <a:pt x="56" y="185"/>
                    <a:pt x="47" y="185"/>
                  </a:cubicBezTo>
                  <a:cubicBezTo>
                    <a:pt x="45" y="185"/>
                    <a:pt x="43" y="185"/>
                    <a:pt x="41" y="184"/>
                  </a:cubicBezTo>
                  <a:cubicBezTo>
                    <a:pt x="40" y="184"/>
                    <a:pt x="40" y="184"/>
                    <a:pt x="40" y="184"/>
                  </a:cubicBezTo>
                  <a:cubicBezTo>
                    <a:pt x="34" y="181"/>
                    <a:pt x="30" y="175"/>
                    <a:pt x="30" y="169"/>
                  </a:cubicBezTo>
                  <a:cubicBezTo>
                    <a:pt x="30" y="167"/>
                    <a:pt x="31" y="164"/>
                    <a:pt x="32" y="162"/>
                  </a:cubicBezTo>
                  <a:cubicBezTo>
                    <a:pt x="32" y="161"/>
                    <a:pt x="32" y="160"/>
                    <a:pt x="32" y="159"/>
                  </a:cubicBezTo>
                  <a:cubicBezTo>
                    <a:pt x="31" y="158"/>
                    <a:pt x="30" y="157"/>
                    <a:pt x="29" y="157"/>
                  </a:cubicBezTo>
                  <a:cubicBezTo>
                    <a:pt x="27" y="156"/>
                    <a:pt x="25" y="157"/>
                    <a:pt x="24" y="159"/>
                  </a:cubicBezTo>
                  <a:cubicBezTo>
                    <a:pt x="22" y="162"/>
                    <a:pt x="22" y="165"/>
                    <a:pt x="22" y="169"/>
                  </a:cubicBezTo>
                  <a:cubicBezTo>
                    <a:pt x="22" y="177"/>
                    <a:pt x="26" y="185"/>
                    <a:pt x="33" y="190"/>
                  </a:cubicBezTo>
                  <a:cubicBezTo>
                    <a:pt x="29" y="194"/>
                    <a:pt x="25" y="197"/>
                    <a:pt x="20" y="197"/>
                  </a:cubicBezTo>
                  <a:cubicBezTo>
                    <a:pt x="13" y="197"/>
                    <a:pt x="7" y="191"/>
                    <a:pt x="7" y="183"/>
                  </a:cubicBezTo>
                  <a:cubicBezTo>
                    <a:pt x="7" y="146"/>
                    <a:pt x="7" y="146"/>
                    <a:pt x="7" y="146"/>
                  </a:cubicBezTo>
                  <a:cubicBezTo>
                    <a:pt x="7" y="146"/>
                    <a:pt x="23" y="146"/>
                    <a:pt x="31" y="146"/>
                  </a:cubicBezTo>
                  <a:cubicBezTo>
                    <a:pt x="39" y="146"/>
                    <a:pt x="45" y="152"/>
                    <a:pt x="45" y="160"/>
                  </a:cubicBezTo>
                  <a:cubicBezTo>
                    <a:pt x="45" y="162"/>
                    <a:pt x="47" y="164"/>
                    <a:pt x="50" y="164"/>
                  </a:cubicBezTo>
                  <a:cubicBezTo>
                    <a:pt x="52" y="164"/>
                    <a:pt x="54" y="162"/>
                    <a:pt x="54" y="160"/>
                  </a:cubicBezTo>
                  <a:cubicBezTo>
                    <a:pt x="54" y="147"/>
                    <a:pt x="44" y="137"/>
                    <a:pt x="31" y="137"/>
                  </a:cubicBezTo>
                  <a:cubicBezTo>
                    <a:pt x="19" y="137"/>
                    <a:pt x="7" y="137"/>
                    <a:pt x="7" y="137"/>
                  </a:cubicBezTo>
                  <a:cubicBezTo>
                    <a:pt x="7" y="113"/>
                    <a:pt x="7" y="113"/>
                    <a:pt x="7" y="113"/>
                  </a:cubicBezTo>
                  <a:cubicBezTo>
                    <a:pt x="7" y="113"/>
                    <a:pt x="35" y="112"/>
                    <a:pt x="47" y="112"/>
                  </a:cubicBezTo>
                  <a:cubicBezTo>
                    <a:pt x="59" y="112"/>
                    <a:pt x="69" y="101"/>
                    <a:pt x="69" y="89"/>
                  </a:cubicBezTo>
                  <a:cubicBezTo>
                    <a:pt x="69" y="86"/>
                    <a:pt x="67" y="84"/>
                    <a:pt x="64" y="84"/>
                  </a:cubicBezTo>
                  <a:cubicBezTo>
                    <a:pt x="62" y="84"/>
                    <a:pt x="60" y="86"/>
                    <a:pt x="60" y="89"/>
                  </a:cubicBezTo>
                  <a:cubicBezTo>
                    <a:pt x="60" y="97"/>
                    <a:pt x="54" y="103"/>
                    <a:pt x="46" y="103"/>
                  </a:cubicBezTo>
                  <a:cubicBezTo>
                    <a:pt x="38" y="103"/>
                    <a:pt x="7" y="103"/>
                    <a:pt x="7" y="103"/>
                  </a:cubicBezTo>
                  <a:cubicBezTo>
                    <a:pt x="7" y="53"/>
                    <a:pt x="7" y="53"/>
                    <a:pt x="7" y="53"/>
                  </a:cubicBezTo>
                  <a:cubicBezTo>
                    <a:pt x="19" y="53"/>
                    <a:pt x="19" y="53"/>
                    <a:pt x="19" y="53"/>
                  </a:cubicBezTo>
                  <a:cubicBezTo>
                    <a:pt x="21" y="53"/>
                    <a:pt x="23" y="51"/>
                    <a:pt x="23" y="48"/>
                  </a:cubicBezTo>
                  <a:cubicBezTo>
                    <a:pt x="23" y="46"/>
                    <a:pt x="21" y="44"/>
                    <a:pt x="19" y="44"/>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latin typeface="+mn-lt"/>
              </a:endParaRPr>
            </a:p>
          </p:txBody>
        </p:sp>
        <p:sp>
          <p:nvSpPr>
            <p:cNvPr id="87" name="Freeform 603">
              <a:extLst>
                <a:ext uri="{FF2B5EF4-FFF2-40B4-BE49-F238E27FC236}">
                  <a16:creationId xmlns:a16="http://schemas.microsoft.com/office/drawing/2014/main" id="{11EA446C-A2A0-4340-8478-FC054D825F83}"/>
                </a:ext>
              </a:extLst>
            </p:cNvPr>
            <p:cNvSpPr>
              <a:spLocks/>
            </p:cNvSpPr>
            <p:nvPr/>
          </p:nvSpPr>
          <p:spPr bwMode="auto">
            <a:xfrm>
              <a:off x="4591660" y="1365132"/>
              <a:ext cx="33682" cy="54639"/>
            </a:xfrm>
            <a:custGeom>
              <a:avLst/>
              <a:gdLst>
                <a:gd name="T0" fmla="*/ 19 w 19"/>
                <a:gd name="T1" fmla="*/ 5 h 31"/>
                <a:gd name="T2" fmla="*/ 15 w 19"/>
                <a:gd name="T3" fmla="*/ 9 h 31"/>
                <a:gd name="T4" fmla="*/ 8 w 19"/>
                <a:gd name="T5" fmla="*/ 16 h 31"/>
                <a:gd name="T6" fmla="*/ 15 w 19"/>
                <a:gd name="T7" fmla="*/ 22 h 31"/>
                <a:gd name="T8" fmla="*/ 19 w 19"/>
                <a:gd name="T9" fmla="*/ 27 h 31"/>
                <a:gd name="T10" fmla="*/ 15 w 19"/>
                <a:gd name="T11" fmla="*/ 31 h 31"/>
                <a:gd name="T12" fmla="*/ 0 w 19"/>
                <a:gd name="T13" fmla="*/ 16 h 31"/>
                <a:gd name="T14" fmla="*/ 15 w 19"/>
                <a:gd name="T15" fmla="*/ 0 h 31"/>
                <a:gd name="T16" fmla="*/ 19 w 19"/>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1">
                  <a:moveTo>
                    <a:pt x="19" y="5"/>
                  </a:moveTo>
                  <a:cubicBezTo>
                    <a:pt x="19" y="7"/>
                    <a:pt x="18" y="9"/>
                    <a:pt x="15" y="9"/>
                  </a:cubicBezTo>
                  <a:cubicBezTo>
                    <a:pt x="11" y="9"/>
                    <a:pt x="8" y="12"/>
                    <a:pt x="8" y="16"/>
                  </a:cubicBezTo>
                  <a:cubicBezTo>
                    <a:pt x="8" y="19"/>
                    <a:pt x="11" y="22"/>
                    <a:pt x="15" y="22"/>
                  </a:cubicBezTo>
                  <a:cubicBezTo>
                    <a:pt x="18" y="22"/>
                    <a:pt x="19" y="24"/>
                    <a:pt x="19" y="27"/>
                  </a:cubicBezTo>
                  <a:cubicBezTo>
                    <a:pt x="19" y="29"/>
                    <a:pt x="18" y="31"/>
                    <a:pt x="15" y="31"/>
                  </a:cubicBezTo>
                  <a:cubicBezTo>
                    <a:pt x="7" y="31"/>
                    <a:pt x="0" y="24"/>
                    <a:pt x="0" y="16"/>
                  </a:cubicBezTo>
                  <a:cubicBezTo>
                    <a:pt x="0" y="7"/>
                    <a:pt x="7" y="0"/>
                    <a:pt x="15" y="0"/>
                  </a:cubicBezTo>
                  <a:cubicBezTo>
                    <a:pt x="18" y="0"/>
                    <a:pt x="19" y="2"/>
                    <a:pt x="19" y="5"/>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8" name="Freeform 604">
              <a:extLst>
                <a:ext uri="{FF2B5EF4-FFF2-40B4-BE49-F238E27FC236}">
                  <a16:creationId xmlns:a16="http://schemas.microsoft.com/office/drawing/2014/main" id="{C53779AF-54E6-46D0-B584-835CE4994211}"/>
                </a:ext>
              </a:extLst>
            </p:cNvPr>
            <p:cNvSpPr>
              <a:spLocks/>
            </p:cNvSpPr>
            <p:nvPr/>
          </p:nvSpPr>
          <p:spPr bwMode="auto">
            <a:xfrm>
              <a:off x="4623845" y="1315733"/>
              <a:ext cx="37423" cy="37423"/>
            </a:xfrm>
            <a:custGeom>
              <a:avLst/>
              <a:gdLst>
                <a:gd name="T0" fmla="*/ 0 w 21"/>
                <a:gd name="T1" fmla="*/ 17 h 21"/>
                <a:gd name="T2" fmla="*/ 5 w 21"/>
                <a:gd name="T3" fmla="*/ 12 h 21"/>
                <a:gd name="T4" fmla="*/ 12 w 21"/>
                <a:gd name="T5" fmla="*/ 5 h 21"/>
                <a:gd name="T6" fmla="*/ 16 w 21"/>
                <a:gd name="T7" fmla="*/ 0 h 21"/>
                <a:gd name="T8" fmla="*/ 21 w 21"/>
                <a:gd name="T9" fmla="*/ 5 h 21"/>
                <a:gd name="T10" fmla="*/ 5 w 21"/>
                <a:gd name="T11" fmla="*/ 21 h 21"/>
                <a:gd name="T12" fmla="*/ 0 w 21"/>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17"/>
                  </a:moveTo>
                  <a:cubicBezTo>
                    <a:pt x="0" y="14"/>
                    <a:pt x="2" y="12"/>
                    <a:pt x="5" y="12"/>
                  </a:cubicBezTo>
                  <a:cubicBezTo>
                    <a:pt x="9" y="12"/>
                    <a:pt x="12" y="9"/>
                    <a:pt x="12" y="5"/>
                  </a:cubicBezTo>
                  <a:cubicBezTo>
                    <a:pt x="12" y="2"/>
                    <a:pt x="14" y="0"/>
                    <a:pt x="16" y="0"/>
                  </a:cubicBezTo>
                  <a:cubicBezTo>
                    <a:pt x="19" y="0"/>
                    <a:pt x="21" y="2"/>
                    <a:pt x="21" y="5"/>
                  </a:cubicBezTo>
                  <a:cubicBezTo>
                    <a:pt x="21" y="14"/>
                    <a:pt x="13" y="21"/>
                    <a:pt x="5" y="21"/>
                  </a:cubicBezTo>
                  <a:cubicBezTo>
                    <a:pt x="2" y="21"/>
                    <a:pt x="0" y="19"/>
                    <a:pt x="0" y="17"/>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9" name="Freeform 605">
              <a:extLst>
                <a:ext uri="{FF2B5EF4-FFF2-40B4-BE49-F238E27FC236}">
                  <a16:creationId xmlns:a16="http://schemas.microsoft.com/office/drawing/2014/main" id="{89C9FB68-D94F-4F8F-912C-8055BE5C5592}"/>
                </a:ext>
              </a:extLst>
            </p:cNvPr>
            <p:cNvSpPr>
              <a:spLocks/>
            </p:cNvSpPr>
            <p:nvPr/>
          </p:nvSpPr>
          <p:spPr bwMode="auto">
            <a:xfrm>
              <a:off x="4657525" y="1475157"/>
              <a:ext cx="37423" cy="36676"/>
            </a:xfrm>
            <a:custGeom>
              <a:avLst/>
              <a:gdLst>
                <a:gd name="T0" fmla="*/ 16 w 21"/>
                <a:gd name="T1" fmla="*/ 21 h 21"/>
                <a:gd name="T2" fmla="*/ 12 w 21"/>
                <a:gd name="T3" fmla="*/ 16 h 21"/>
                <a:gd name="T4" fmla="*/ 5 w 21"/>
                <a:gd name="T5" fmla="*/ 9 h 21"/>
                <a:gd name="T6" fmla="*/ 0 w 21"/>
                <a:gd name="T7" fmla="*/ 4 h 21"/>
                <a:gd name="T8" fmla="*/ 5 w 21"/>
                <a:gd name="T9" fmla="*/ 0 h 21"/>
                <a:gd name="T10" fmla="*/ 21 w 21"/>
                <a:gd name="T11" fmla="*/ 16 h 21"/>
                <a:gd name="T12" fmla="*/ 16 w 21"/>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6" y="21"/>
                  </a:moveTo>
                  <a:cubicBezTo>
                    <a:pt x="14" y="21"/>
                    <a:pt x="12" y="19"/>
                    <a:pt x="12" y="16"/>
                  </a:cubicBezTo>
                  <a:cubicBezTo>
                    <a:pt x="12" y="12"/>
                    <a:pt x="9" y="9"/>
                    <a:pt x="5" y="9"/>
                  </a:cubicBezTo>
                  <a:cubicBezTo>
                    <a:pt x="2" y="9"/>
                    <a:pt x="0" y="7"/>
                    <a:pt x="0" y="4"/>
                  </a:cubicBezTo>
                  <a:cubicBezTo>
                    <a:pt x="0" y="2"/>
                    <a:pt x="2" y="0"/>
                    <a:pt x="5" y="0"/>
                  </a:cubicBezTo>
                  <a:cubicBezTo>
                    <a:pt x="14" y="0"/>
                    <a:pt x="21" y="7"/>
                    <a:pt x="21" y="16"/>
                  </a:cubicBezTo>
                  <a:cubicBezTo>
                    <a:pt x="21" y="19"/>
                    <a:pt x="19" y="21"/>
                    <a:pt x="16" y="21"/>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90" name="Freeform 606">
              <a:extLst>
                <a:ext uri="{FF2B5EF4-FFF2-40B4-BE49-F238E27FC236}">
                  <a16:creationId xmlns:a16="http://schemas.microsoft.com/office/drawing/2014/main" id="{F53D20CA-6285-49B1-BBB3-EF7FFABA49F8}"/>
                </a:ext>
              </a:extLst>
            </p:cNvPr>
            <p:cNvSpPr>
              <a:spLocks/>
            </p:cNvSpPr>
            <p:nvPr/>
          </p:nvSpPr>
          <p:spPr bwMode="auto">
            <a:xfrm>
              <a:off x="4590163" y="1475157"/>
              <a:ext cx="58381" cy="17215"/>
            </a:xfrm>
            <a:custGeom>
              <a:avLst/>
              <a:gdLst>
                <a:gd name="T0" fmla="*/ 28 w 33"/>
                <a:gd name="T1" fmla="*/ 10 h 10"/>
                <a:gd name="T2" fmla="*/ 5 w 33"/>
                <a:gd name="T3" fmla="*/ 10 h 10"/>
                <a:gd name="T4" fmla="*/ 0 w 33"/>
                <a:gd name="T5" fmla="*/ 5 h 10"/>
                <a:gd name="T6" fmla="*/ 5 w 33"/>
                <a:gd name="T7" fmla="*/ 0 h 10"/>
                <a:gd name="T8" fmla="*/ 28 w 33"/>
                <a:gd name="T9" fmla="*/ 0 h 10"/>
                <a:gd name="T10" fmla="*/ 33 w 33"/>
                <a:gd name="T11" fmla="*/ 5 h 10"/>
                <a:gd name="T12" fmla="*/ 28 w 3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28" y="10"/>
                  </a:moveTo>
                  <a:cubicBezTo>
                    <a:pt x="5" y="10"/>
                    <a:pt x="5" y="10"/>
                    <a:pt x="5" y="10"/>
                  </a:cubicBezTo>
                  <a:cubicBezTo>
                    <a:pt x="2" y="10"/>
                    <a:pt x="0" y="7"/>
                    <a:pt x="0" y="5"/>
                  </a:cubicBezTo>
                  <a:cubicBezTo>
                    <a:pt x="0" y="2"/>
                    <a:pt x="2" y="0"/>
                    <a:pt x="5" y="0"/>
                  </a:cubicBezTo>
                  <a:cubicBezTo>
                    <a:pt x="28" y="0"/>
                    <a:pt x="28" y="0"/>
                    <a:pt x="28" y="0"/>
                  </a:cubicBezTo>
                  <a:cubicBezTo>
                    <a:pt x="31" y="0"/>
                    <a:pt x="33" y="2"/>
                    <a:pt x="33" y="5"/>
                  </a:cubicBezTo>
                  <a:cubicBezTo>
                    <a:pt x="33" y="7"/>
                    <a:pt x="31" y="10"/>
                    <a:pt x="28" y="10"/>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grpSp>
      <p:pic>
        <p:nvPicPr>
          <p:cNvPr id="91" name="Picture 90">
            <a:extLst>
              <a:ext uri="{FF2B5EF4-FFF2-40B4-BE49-F238E27FC236}">
                <a16:creationId xmlns:a16="http://schemas.microsoft.com/office/drawing/2014/main" id="{C5AE5DF0-3CAC-4031-BE3F-79A4AECA8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697" y="1472742"/>
            <a:ext cx="948467" cy="948467"/>
          </a:xfrm>
          <a:prstGeom prst="rect">
            <a:avLst/>
          </a:prstGeom>
        </p:spPr>
      </p:pic>
      <p:cxnSp>
        <p:nvCxnSpPr>
          <p:cNvPr id="105" name="Straight Connector 104">
            <a:extLst>
              <a:ext uri="{FF2B5EF4-FFF2-40B4-BE49-F238E27FC236}">
                <a16:creationId xmlns:a16="http://schemas.microsoft.com/office/drawing/2014/main" id="{BB06E43D-075A-DF44-BBB9-BE9803EEAE7D}"/>
              </a:ext>
            </a:extLst>
          </p:cNvPr>
          <p:cNvCxnSpPr>
            <a:cxnSpLocks/>
          </p:cNvCxnSpPr>
          <p:nvPr/>
        </p:nvCxnSpPr>
        <p:spPr>
          <a:xfrm>
            <a:off x="6559417"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A1141971-3C96-784E-B02E-07911EAD0E5D}"/>
              </a:ext>
            </a:extLst>
          </p:cNvPr>
          <p:cNvPicPr>
            <a:picLocks noChangeAspect="1"/>
          </p:cNvPicPr>
          <p:nvPr/>
        </p:nvPicPr>
        <p:blipFill>
          <a:blip r:embed="rId5">
            <a:lum contrast="10000"/>
          </a:blip>
          <a:stretch>
            <a:fillRect/>
          </a:stretch>
        </p:blipFill>
        <p:spPr>
          <a:xfrm>
            <a:off x="7151735" y="1481935"/>
            <a:ext cx="924804" cy="924804"/>
          </a:xfrm>
          <a:prstGeom prst="rect">
            <a:avLst/>
          </a:prstGeom>
        </p:spPr>
      </p:pic>
      <p:sp>
        <p:nvSpPr>
          <p:cNvPr id="30" name="正方形/長方形 29">
            <a:extLst>
              <a:ext uri="{FF2B5EF4-FFF2-40B4-BE49-F238E27FC236}">
                <a16:creationId xmlns:a16="http://schemas.microsoft.com/office/drawing/2014/main" id="{5341B9C3-D074-44AF-9DC4-30CCB4933C9D}"/>
              </a:ext>
            </a:extLst>
          </p:cNvPr>
          <p:cNvSpPr/>
          <p:nvPr/>
        </p:nvSpPr>
        <p:spPr>
          <a:xfrm>
            <a:off x="4578627" y="1125367"/>
            <a:ext cx="4354917" cy="3545305"/>
          </a:xfrm>
          <a:prstGeom prst="rect">
            <a:avLst/>
          </a:prstGeom>
          <a:solidFill>
            <a:schemeClr val="bg2">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31" name="正方形/長方形 30">
            <a:extLst>
              <a:ext uri="{FF2B5EF4-FFF2-40B4-BE49-F238E27FC236}">
                <a16:creationId xmlns:a16="http://schemas.microsoft.com/office/drawing/2014/main" id="{22D60B3C-2038-4D0D-968E-2F8F2C074A32}"/>
              </a:ext>
            </a:extLst>
          </p:cNvPr>
          <p:cNvSpPr/>
          <p:nvPr/>
        </p:nvSpPr>
        <p:spPr>
          <a:xfrm>
            <a:off x="223764" y="1125368"/>
            <a:ext cx="2210800" cy="3545305"/>
          </a:xfrm>
          <a:prstGeom prst="rect">
            <a:avLst/>
          </a:prstGeom>
          <a:solidFill>
            <a:schemeClr val="bg2">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32" name="吹き出し: 四角形 31">
            <a:extLst>
              <a:ext uri="{FF2B5EF4-FFF2-40B4-BE49-F238E27FC236}">
                <a16:creationId xmlns:a16="http://schemas.microsoft.com/office/drawing/2014/main" id="{71067C7B-4C2C-4CF9-AF2D-A0AA577E7823}"/>
              </a:ext>
            </a:extLst>
          </p:cNvPr>
          <p:cNvSpPr/>
          <p:nvPr/>
        </p:nvSpPr>
        <p:spPr>
          <a:xfrm>
            <a:off x="4195213" y="738843"/>
            <a:ext cx="4807613" cy="1185741"/>
          </a:xfrm>
          <a:prstGeom prst="wedgeRectCallout">
            <a:avLst>
              <a:gd name="adj1" fmla="val -60202"/>
              <a:gd name="adj2" fmla="val 107577"/>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一つの管理画面で各コンポーネント</a:t>
            </a:r>
            <a:r>
              <a:rPr kumimoji="1" lang="en-US" altLang="ja-JP" dirty="0"/>
              <a:t>(SMC/FC/FS</a:t>
            </a:r>
            <a:r>
              <a:rPr kumimoji="1" lang="ja-JP" altLang="en-US" dirty="0"/>
              <a:t>など</a:t>
            </a:r>
            <a:r>
              <a:rPr kumimoji="1" lang="en-US" altLang="ja-JP" dirty="0"/>
              <a:t>)</a:t>
            </a:r>
            <a:r>
              <a:rPr kumimoji="1" lang="ja-JP" altLang="en-US" dirty="0"/>
              <a:t>を管理できるようになった。</a:t>
            </a:r>
          </a:p>
        </p:txBody>
      </p:sp>
    </p:spTree>
    <p:extLst>
      <p:ext uri="{BB962C8B-B14F-4D97-AF65-F5344CB8AC3E}">
        <p14:creationId xmlns:p14="http://schemas.microsoft.com/office/powerpoint/2010/main" val="1113308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907" y="95890"/>
            <a:ext cx="3551237" cy="1361692"/>
          </a:xfrm>
        </p:spPr>
        <p:txBody>
          <a:bodyPr/>
          <a:lstStyle/>
          <a:p>
            <a:r>
              <a:rPr lang="ja-JP" altLang="en-US" dirty="0"/>
              <a:t>管理容易性の向上</a:t>
            </a:r>
            <a:r>
              <a:rPr lang="en-US" dirty="0"/>
              <a:t>:</a:t>
            </a:r>
            <a:br>
              <a:rPr lang="en-US" sz="2400" dirty="0"/>
            </a:br>
            <a:r>
              <a:rPr lang="ja-JP" altLang="en-US" sz="2800" b="1" i="1" dirty="0"/>
              <a:t>集中管理</a:t>
            </a:r>
            <a:endParaRPr lang="en-US" sz="2800" b="1" i="1" dirty="0"/>
          </a:p>
        </p:txBody>
      </p:sp>
      <p:sp>
        <p:nvSpPr>
          <p:cNvPr id="3" name="Text Placeholder 2"/>
          <p:cNvSpPr>
            <a:spLocks noGrp="1"/>
          </p:cNvSpPr>
          <p:nvPr>
            <p:ph type="body" sz="quarter" idx="10"/>
          </p:nvPr>
        </p:nvSpPr>
        <p:spPr/>
        <p:txBody>
          <a:bodyPr/>
          <a:lstStyle/>
          <a:p>
            <a:r>
              <a:rPr kumimoji="1" lang="ja-JP" altLang="en-US" sz="1600" dirty="0"/>
              <a:t>一つの管理画面で</a:t>
            </a:r>
            <a:r>
              <a:rPr kumimoji="1" lang="en-US" altLang="ja-JP" sz="1600" dirty="0" err="1"/>
              <a:t>Stealthwatch</a:t>
            </a:r>
            <a:r>
              <a:rPr kumimoji="1" lang="ja-JP" altLang="en-US" sz="1600" dirty="0"/>
              <a:t>の全てのコンポーネント</a:t>
            </a:r>
            <a:r>
              <a:rPr kumimoji="1" lang="en-US" altLang="ja-JP" sz="1600" dirty="0"/>
              <a:t>(SMC/FC/FS</a:t>
            </a:r>
            <a:r>
              <a:rPr kumimoji="1" lang="ja-JP" altLang="en-US" sz="1600" dirty="0"/>
              <a:t>など</a:t>
            </a:r>
            <a:r>
              <a:rPr kumimoji="1" lang="en-US" altLang="ja-JP" sz="1600" dirty="0"/>
              <a:t>)</a:t>
            </a:r>
            <a:r>
              <a:rPr kumimoji="1" lang="ja-JP" altLang="en-US" sz="1600" dirty="0"/>
              <a:t>を管理できるようになった。</a:t>
            </a:r>
            <a:endParaRPr kumimoji="1" lang="en-US" altLang="ja-JP" sz="1600" dirty="0"/>
          </a:p>
          <a:p>
            <a:pPr lvl="1"/>
            <a:r>
              <a:rPr kumimoji="1" lang="ja-JP" altLang="en-US" sz="1600" dirty="0"/>
              <a:t>設定変更</a:t>
            </a:r>
            <a:endParaRPr kumimoji="1" lang="en-US" altLang="ja-JP" sz="1600" dirty="0"/>
          </a:p>
          <a:p>
            <a:pPr lvl="1"/>
            <a:r>
              <a:rPr kumimoji="1" lang="ja-JP" altLang="en-US" sz="1600" dirty="0"/>
              <a:t>ライセンス適応</a:t>
            </a:r>
            <a:endParaRPr kumimoji="1" lang="en-US" altLang="ja-JP" sz="1600" dirty="0"/>
          </a:p>
          <a:p>
            <a:pPr lvl="1"/>
            <a:r>
              <a:rPr kumimoji="1" lang="ja-JP" altLang="en-US" sz="1600" dirty="0"/>
              <a:t>ソフトウェアアップデート</a:t>
            </a:r>
            <a:endParaRPr kumimoji="1" lang="en-US" altLang="ja-JP" sz="1600" dirty="0"/>
          </a:p>
          <a:p>
            <a:pPr lvl="1"/>
            <a:r>
              <a:rPr kumimoji="1" lang="ja-JP" altLang="en-US" sz="1600" dirty="0"/>
              <a:t>再起動・シャットダウン</a:t>
            </a:r>
            <a:endParaRPr lang="en-US" sz="1600" dirty="0"/>
          </a:p>
        </p:txBody>
      </p:sp>
      <p:grpSp>
        <p:nvGrpSpPr>
          <p:cNvPr id="4" name="Group 3">
            <a:extLst>
              <a:ext uri="{FF2B5EF4-FFF2-40B4-BE49-F238E27FC236}">
                <a16:creationId xmlns:a16="http://schemas.microsoft.com/office/drawing/2014/main" id="{5CD8096E-05F6-2046-B860-F7EE1E03AEF3}"/>
              </a:ext>
            </a:extLst>
          </p:cNvPr>
          <p:cNvGrpSpPr/>
          <p:nvPr/>
        </p:nvGrpSpPr>
        <p:grpSpPr>
          <a:xfrm>
            <a:off x="0" y="1485900"/>
            <a:ext cx="4581144" cy="3657600"/>
            <a:chOff x="37687" y="1367028"/>
            <a:chExt cx="4581144" cy="3657600"/>
          </a:xfrm>
        </p:grpSpPr>
        <p:grpSp>
          <p:nvGrpSpPr>
            <p:cNvPr id="5" name="Group 4">
              <a:extLst>
                <a:ext uri="{FF2B5EF4-FFF2-40B4-BE49-F238E27FC236}">
                  <a16:creationId xmlns:a16="http://schemas.microsoft.com/office/drawing/2014/main" id="{E9672671-39A6-9D49-B83E-DE231C7F032B}"/>
                </a:ext>
              </a:extLst>
            </p:cNvPr>
            <p:cNvGrpSpPr/>
            <p:nvPr/>
          </p:nvGrpSpPr>
          <p:grpSpPr>
            <a:xfrm>
              <a:off x="46831" y="1367028"/>
              <a:ext cx="4572000" cy="3657600"/>
              <a:chOff x="135321" y="223121"/>
              <a:chExt cx="8513379" cy="4920380"/>
            </a:xfrm>
          </p:grpSpPr>
          <p:pic>
            <p:nvPicPr>
              <p:cNvPr id="8" name="Picture 7">
                <a:extLst>
                  <a:ext uri="{FF2B5EF4-FFF2-40B4-BE49-F238E27FC236}">
                    <a16:creationId xmlns:a16="http://schemas.microsoft.com/office/drawing/2014/main" id="{29E99246-D338-A54A-A1AB-DBC50AD2E7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21" y="223121"/>
                <a:ext cx="8513379" cy="2995830"/>
              </a:xfrm>
              <a:prstGeom prst="rect">
                <a:avLst/>
              </a:prstGeom>
            </p:spPr>
          </p:pic>
          <p:pic>
            <p:nvPicPr>
              <p:cNvPr id="9" name="Picture 8">
                <a:extLst>
                  <a:ext uri="{FF2B5EF4-FFF2-40B4-BE49-F238E27FC236}">
                    <a16:creationId xmlns:a16="http://schemas.microsoft.com/office/drawing/2014/main" id="{197D624B-2114-D640-A6F4-B2830C93F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21" y="2053909"/>
                <a:ext cx="6658671" cy="3089592"/>
              </a:xfrm>
              <a:prstGeom prst="rect">
                <a:avLst/>
              </a:prstGeom>
            </p:spPr>
          </p:pic>
        </p:grpSp>
        <p:sp>
          <p:nvSpPr>
            <p:cNvPr id="6" name="Rectangle 5">
              <a:extLst>
                <a:ext uri="{FF2B5EF4-FFF2-40B4-BE49-F238E27FC236}">
                  <a16:creationId xmlns:a16="http://schemas.microsoft.com/office/drawing/2014/main" id="{7A41CAB7-56AC-4441-9F3A-966EBF2BAFAC}"/>
                </a:ext>
              </a:extLst>
            </p:cNvPr>
            <p:cNvSpPr/>
            <p:nvPr/>
          </p:nvSpPr>
          <p:spPr>
            <a:xfrm>
              <a:off x="1808486" y="1423664"/>
              <a:ext cx="699192" cy="221954"/>
            </a:xfrm>
            <a:prstGeom prst="rect">
              <a:avLst/>
            </a:prstGeom>
            <a:noFill/>
            <a:ln w="28575" cmpd="sng">
              <a:solidFill>
                <a:schemeClr val="accent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73FE546-45F3-8D4E-9928-9E9D4D500D06}"/>
                </a:ext>
              </a:extLst>
            </p:cNvPr>
            <p:cNvSpPr/>
            <p:nvPr/>
          </p:nvSpPr>
          <p:spPr>
            <a:xfrm>
              <a:off x="37687" y="2919198"/>
              <a:ext cx="824896" cy="221954"/>
            </a:xfrm>
            <a:prstGeom prst="rect">
              <a:avLst/>
            </a:prstGeom>
            <a:noFill/>
            <a:ln w="28575" cmpd="sng">
              <a:solidFill>
                <a:schemeClr val="accent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a:extLst>
              <a:ext uri="{FF2B5EF4-FFF2-40B4-BE49-F238E27FC236}">
                <a16:creationId xmlns:a16="http://schemas.microsoft.com/office/drawing/2014/main" id="{D51D48D2-6E5C-8747-933E-16DB6BF3EF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598" y="178909"/>
            <a:ext cx="948685" cy="948685"/>
          </a:xfrm>
          <a:prstGeom prst="rect">
            <a:avLst/>
          </a:prstGeom>
        </p:spPr>
      </p:pic>
    </p:spTree>
    <p:extLst>
      <p:ext uri="{BB962C8B-B14F-4D97-AF65-F5344CB8AC3E}">
        <p14:creationId xmlns:p14="http://schemas.microsoft.com/office/powerpoint/2010/main" val="1785632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097463" y="531812"/>
            <a:ext cx="3551237" cy="4059237"/>
          </a:xfrm>
        </p:spPr>
        <p:txBody>
          <a:bodyPr/>
          <a:lstStyle/>
          <a:p>
            <a:r>
              <a:rPr lang="en-US" sz="1600" dirty="0" err="1"/>
              <a:t>Stealthwatch</a:t>
            </a:r>
            <a:r>
              <a:rPr lang="ja-JP" altLang="en-US" sz="1600" dirty="0"/>
              <a:t>のソフトウェアアップデートを実施しなくても、新規機能をアプリケーションとしてインストールして使うことができるようになった</a:t>
            </a:r>
            <a:endParaRPr lang="en-US" altLang="ja-JP" sz="1600" dirty="0"/>
          </a:p>
          <a:p>
            <a:r>
              <a:rPr lang="ja-JP" altLang="en-US" sz="1600" dirty="0"/>
              <a:t>まずは下記</a:t>
            </a:r>
            <a:r>
              <a:rPr lang="en-US" sz="1600" dirty="0"/>
              <a:t>2</a:t>
            </a:r>
            <a:r>
              <a:rPr lang="ja-JP" altLang="en-US" sz="1600" dirty="0" err="1"/>
              <a:t>つの</a:t>
            </a:r>
            <a:r>
              <a:rPr lang="ja-JP" altLang="en-US" sz="1600" dirty="0"/>
              <a:t>アプリがリリースされる予定</a:t>
            </a:r>
            <a:endParaRPr lang="en-US" sz="1600" dirty="0"/>
          </a:p>
          <a:p>
            <a:pPr lvl="1">
              <a:buFont typeface="Courier New" charset="0"/>
              <a:buChar char="o"/>
            </a:pPr>
            <a:r>
              <a:rPr lang="en-US" sz="1600" dirty="0" err="1">
                <a:solidFill>
                  <a:schemeClr val="accent1"/>
                </a:solidFill>
              </a:rPr>
              <a:t>Stealthwatch</a:t>
            </a:r>
            <a:r>
              <a:rPr lang="en-US" sz="1600" dirty="0">
                <a:solidFill>
                  <a:schemeClr val="accent1"/>
                </a:solidFill>
              </a:rPr>
              <a:t> Visibility Assessment </a:t>
            </a:r>
            <a:r>
              <a:rPr lang="en-US" sz="1400" dirty="0"/>
              <a:t>– </a:t>
            </a:r>
            <a:r>
              <a:rPr lang="en-US" sz="1400" dirty="0" err="1"/>
              <a:t>PoV</a:t>
            </a:r>
            <a:r>
              <a:rPr lang="ja-JP" altLang="en-US" sz="1400" dirty="0"/>
              <a:t>のレポート結果サマリを自動で生成してくれるアプリ</a:t>
            </a:r>
            <a:r>
              <a:rPr lang="ja-JP" altLang="en-US" sz="1000" dirty="0"/>
              <a:t>（</a:t>
            </a:r>
            <a:r>
              <a:rPr lang="en-US" altLang="ja-JP" sz="1000" dirty="0" err="1"/>
              <a:t>Stealthwatch</a:t>
            </a:r>
            <a:r>
              <a:rPr lang="en-US" altLang="ja-JP" sz="1000" dirty="0"/>
              <a:t> Cloud</a:t>
            </a:r>
            <a:r>
              <a:rPr lang="ja-JP" altLang="en-US" sz="1000" dirty="0" err="1"/>
              <a:t>には</a:t>
            </a:r>
            <a:r>
              <a:rPr lang="ja-JP" altLang="en-US" sz="1000" dirty="0"/>
              <a:t>実装済）</a:t>
            </a:r>
            <a:endParaRPr lang="en-US" sz="1000" dirty="0"/>
          </a:p>
          <a:p>
            <a:pPr lvl="1">
              <a:buFont typeface="Courier New" charset="0"/>
              <a:buChar char="o"/>
            </a:pPr>
            <a:r>
              <a:rPr lang="en-US" sz="1600" dirty="0" err="1">
                <a:solidFill>
                  <a:schemeClr val="accent1"/>
                </a:solidFill>
              </a:rPr>
              <a:t>Stealthwatch</a:t>
            </a:r>
            <a:r>
              <a:rPr lang="en-US" sz="1600" dirty="0">
                <a:solidFill>
                  <a:schemeClr val="accent1"/>
                </a:solidFill>
              </a:rPr>
              <a:t> Host Classifier         </a:t>
            </a:r>
            <a:r>
              <a:rPr lang="en-US" sz="1600" dirty="0"/>
              <a:t>– </a:t>
            </a:r>
            <a:r>
              <a:rPr lang="ja-JP" altLang="en-US" sz="1400" dirty="0"/>
              <a:t>各ホスト</a:t>
            </a:r>
            <a:r>
              <a:rPr lang="en-US" altLang="ja-JP" sz="1400" dirty="0"/>
              <a:t>(IP</a:t>
            </a:r>
            <a:r>
              <a:rPr lang="ja-JP" altLang="en-US" sz="1400" dirty="0"/>
              <a:t>アドレス</a:t>
            </a:r>
            <a:r>
              <a:rPr lang="en-US" altLang="ja-JP" sz="1400" dirty="0"/>
              <a:t>)</a:t>
            </a:r>
            <a:r>
              <a:rPr lang="ja-JP" altLang="en-US" sz="1400" dirty="0"/>
              <a:t>の振る舞いから、ホストの役割（</a:t>
            </a:r>
            <a:r>
              <a:rPr lang="en-US" altLang="ja-JP" sz="1400" dirty="0"/>
              <a:t>Web</a:t>
            </a:r>
            <a:r>
              <a:rPr lang="ja-JP" altLang="en-US" sz="1400" dirty="0"/>
              <a:t>サーバか</a:t>
            </a:r>
            <a:r>
              <a:rPr lang="en-US" altLang="ja-JP" sz="1400" dirty="0"/>
              <a:t>Mail</a:t>
            </a:r>
            <a:r>
              <a:rPr lang="ja-JP" altLang="en-US" sz="1400" dirty="0"/>
              <a:t>サーバかなど）を予測。その結果、今まで手作業でホストグループを定義していた時間の削減に寄与</a:t>
            </a:r>
            <a:r>
              <a:rPr lang="ja-JP" altLang="en-US" sz="1000" dirty="0"/>
              <a:t>（</a:t>
            </a:r>
            <a:r>
              <a:rPr lang="en-US" altLang="ja-JP" sz="1000" dirty="0" err="1"/>
              <a:t>Stealthwatch</a:t>
            </a:r>
            <a:r>
              <a:rPr lang="en-US" altLang="ja-JP" sz="1000" dirty="0"/>
              <a:t> Cloud</a:t>
            </a:r>
            <a:r>
              <a:rPr lang="ja-JP" altLang="en-US" sz="1000" dirty="0" err="1"/>
              <a:t>には</a:t>
            </a:r>
            <a:r>
              <a:rPr lang="ja-JP" altLang="en-US" sz="1000" dirty="0"/>
              <a:t>実装済）</a:t>
            </a:r>
            <a:endParaRPr lang="en-US" altLang="ja-JP" sz="1000" dirty="0"/>
          </a:p>
        </p:txBody>
      </p:sp>
      <p:grpSp>
        <p:nvGrpSpPr>
          <p:cNvPr id="4" name="Group 3">
            <a:extLst>
              <a:ext uri="{FF2B5EF4-FFF2-40B4-BE49-F238E27FC236}">
                <a16:creationId xmlns:a16="http://schemas.microsoft.com/office/drawing/2014/main" id="{923D0C59-E446-3C4D-A8F5-022699CDBB2F}"/>
              </a:ext>
            </a:extLst>
          </p:cNvPr>
          <p:cNvGrpSpPr/>
          <p:nvPr/>
        </p:nvGrpSpPr>
        <p:grpSpPr>
          <a:xfrm>
            <a:off x="98151" y="1224987"/>
            <a:ext cx="4329335" cy="3291840"/>
            <a:chOff x="586414" y="1197555"/>
            <a:chExt cx="7940897" cy="2970316"/>
          </a:xfrm>
        </p:grpSpPr>
        <p:pic>
          <p:nvPicPr>
            <p:cNvPr id="5" name="Picture 4">
              <a:extLst>
                <a:ext uri="{FF2B5EF4-FFF2-40B4-BE49-F238E27FC236}">
                  <a16:creationId xmlns:a16="http://schemas.microsoft.com/office/drawing/2014/main" id="{1BED0940-5803-F848-8E20-F9A52F4F790D}"/>
                </a:ext>
              </a:extLst>
            </p:cNvPr>
            <p:cNvPicPr>
              <a:picLocks noChangeAspect="1"/>
            </p:cNvPicPr>
            <p:nvPr/>
          </p:nvPicPr>
          <p:blipFill rotWithShape="1">
            <a:blip r:embed="rId2">
              <a:extLst>
                <a:ext uri="{28A0092B-C50C-407E-A947-70E740481C1C}">
                  <a14:useLocalDpi xmlns:a14="http://schemas.microsoft.com/office/drawing/2010/main" val="0"/>
                </a:ext>
              </a:extLst>
            </a:blip>
            <a:srcRect b="25421"/>
            <a:stretch/>
          </p:blipFill>
          <p:spPr>
            <a:xfrm>
              <a:off x="616688" y="1197555"/>
              <a:ext cx="7910623" cy="2970316"/>
            </a:xfrm>
            <a:prstGeom prst="rect">
              <a:avLst/>
            </a:prstGeom>
          </p:spPr>
        </p:pic>
        <p:sp>
          <p:nvSpPr>
            <p:cNvPr id="6" name="Rectangle 5">
              <a:extLst>
                <a:ext uri="{FF2B5EF4-FFF2-40B4-BE49-F238E27FC236}">
                  <a16:creationId xmlns:a16="http://schemas.microsoft.com/office/drawing/2014/main" id="{1D930B51-F290-1848-A4E1-4C473A513022}"/>
                </a:ext>
              </a:extLst>
            </p:cNvPr>
            <p:cNvSpPr/>
            <p:nvPr/>
          </p:nvSpPr>
          <p:spPr>
            <a:xfrm>
              <a:off x="586414" y="3378419"/>
              <a:ext cx="2080734" cy="229115"/>
            </a:xfrm>
            <a:prstGeom prst="rect">
              <a:avLst/>
            </a:prstGeom>
          </p:spPr>
          <p:txBody>
            <a:bodyPr wrap="square">
              <a:spAutoFit/>
            </a:bodyPr>
            <a:lstStyle/>
            <a:p>
              <a:pPr algn="ctr"/>
              <a:r>
                <a:rPr lang="ja-JP" altLang="en-US" sz="1050" dirty="0">
                  <a:solidFill>
                    <a:schemeClr val="accent1"/>
                  </a:solidFill>
                  <a:latin typeface="+mn-lt"/>
                </a:rPr>
                <a:t>アプリの例</a:t>
              </a:r>
              <a:endParaRPr lang="en-US" sz="1050" dirty="0">
                <a:solidFill>
                  <a:schemeClr val="accent1"/>
                </a:solidFill>
                <a:latin typeface="+mn-lt"/>
              </a:endParaRPr>
            </a:p>
          </p:txBody>
        </p:sp>
        <p:sp>
          <p:nvSpPr>
            <p:cNvPr id="7" name="Rectangle 6">
              <a:extLst>
                <a:ext uri="{FF2B5EF4-FFF2-40B4-BE49-F238E27FC236}">
                  <a16:creationId xmlns:a16="http://schemas.microsoft.com/office/drawing/2014/main" id="{6002ED1C-648D-7F41-83E3-67B6F7B92508}"/>
                </a:ext>
              </a:extLst>
            </p:cNvPr>
            <p:cNvSpPr/>
            <p:nvPr/>
          </p:nvSpPr>
          <p:spPr>
            <a:xfrm>
              <a:off x="738048" y="3607534"/>
              <a:ext cx="888733" cy="454103"/>
            </a:xfrm>
            <a:prstGeom prst="rect">
              <a:avLst/>
            </a:prstGeom>
            <a:noFill/>
            <a:ln w="28575" cmpd="sng">
              <a:solidFill>
                <a:schemeClr val="accent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AAD8D9F1-129D-DD49-A6B4-AE213A31B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 y="129653"/>
            <a:ext cx="948685" cy="948685"/>
          </a:xfrm>
          <a:prstGeom prst="rect">
            <a:avLst/>
          </a:prstGeom>
        </p:spPr>
      </p:pic>
      <p:sp>
        <p:nvSpPr>
          <p:cNvPr id="11" name="Title 1">
            <a:extLst>
              <a:ext uri="{FF2B5EF4-FFF2-40B4-BE49-F238E27FC236}">
                <a16:creationId xmlns:a16="http://schemas.microsoft.com/office/drawing/2014/main" id="{7D8E212C-0162-44F8-BD6A-AF3C51CC1F1B}"/>
              </a:ext>
            </a:extLst>
          </p:cNvPr>
          <p:cNvSpPr txBox="1">
            <a:spLocks/>
          </p:cNvSpPr>
          <p:nvPr/>
        </p:nvSpPr>
        <p:spPr bwMode="auto">
          <a:xfrm>
            <a:off x="1029907" y="95890"/>
            <a:ext cx="3551237" cy="136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u="none" kern="1200" dirty="0">
                <a:solidFill>
                  <a:schemeClr val="bg1"/>
                </a:solidFill>
                <a:latin typeface="+mj-lt"/>
                <a:ea typeface="ＭＳ Ｐゴシック" charset="0"/>
                <a:cs typeface="Tipo de letra del sistema Fina"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dirty="0"/>
              <a:t>管理容易性の向上</a:t>
            </a:r>
            <a:r>
              <a:rPr lang="en-US" dirty="0"/>
              <a:t>:</a:t>
            </a:r>
            <a:br>
              <a:rPr lang="en-US" sz="2400" dirty="0"/>
            </a:br>
            <a:r>
              <a:rPr lang="en-US" sz="2800" b="1" i="1" dirty="0" err="1"/>
              <a:t>Stealthwatch</a:t>
            </a:r>
            <a:r>
              <a:rPr lang="ja-JP" altLang="en-US" sz="2800" b="1" i="1" dirty="0"/>
              <a:t> </a:t>
            </a:r>
            <a:r>
              <a:rPr lang="en-US" altLang="ja-JP" sz="2800" b="1" i="1" dirty="0"/>
              <a:t>App</a:t>
            </a:r>
            <a:endParaRPr lang="en-US" sz="2800" b="1" i="1" dirty="0"/>
          </a:p>
        </p:txBody>
      </p:sp>
    </p:spTree>
    <p:extLst>
      <p:ext uri="{BB962C8B-B14F-4D97-AF65-F5344CB8AC3E}">
        <p14:creationId xmlns:p14="http://schemas.microsoft.com/office/powerpoint/2010/main" val="1064195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13838" y="224756"/>
            <a:ext cx="8345488" cy="731837"/>
          </a:xfrm>
        </p:spPr>
        <p:txBody>
          <a:bodyPr/>
          <a:lstStyle/>
          <a:p>
            <a:r>
              <a:rPr lang="en-US" dirty="0" err="1"/>
              <a:t>Stealthwatch</a:t>
            </a:r>
            <a:r>
              <a:rPr lang="en-US" dirty="0"/>
              <a:t> </a:t>
            </a:r>
            <a:br>
              <a:rPr lang="en-US" dirty="0"/>
            </a:br>
            <a:r>
              <a:rPr lang="en-US" dirty="0"/>
              <a:t>Visibility Assessment</a:t>
            </a:r>
          </a:p>
        </p:txBody>
      </p:sp>
      <p:graphicFrame>
        <p:nvGraphicFramePr>
          <p:cNvPr id="10" name="Diagram 9"/>
          <p:cNvGraphicFramePr/>
          <p:nvPr>
            <p:extLst/>
          </p:nvPr>
        </p:nvGraphicFramePr>
        <p:xfrm>
          <a:off x="4863261" y="386871"/>
          <a:ext cx="4572001" cy="407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1C54C171-0814-DD42-8E9B-59FB3B4AD422}"/>
              </a:ext>
            </a:extLst>
          </p:cNvPr>
          <p:cNvPicPr>
            <a:picLocks noChangeAspect="1"/>
          </p:cNvPicPr>
          <p:nvPr/>
        </p:nvPicPr>
        <p:blipFill>
          <a:blip r:embed="rId7"/>
          <a:stretch>
            <a:fillRect/>
          </a:stretch>
        </p:blipFill>
        <p:spPr>
          <a:xfrm>
            <a:off x="780586" y="1106267"/>
            <a:ext cx="7203072" cy="3621544"/>
          </a:xfrm>
          <a:prstGeom prst="rect">
            <a:avLst/>
          </a:prstGeom>
        </p:spPr>
      </p:pic>
      <p:pic>
        <p:nvPicPr>
          <p:cNvPr id="7" name="Picture 6">
            <a:extLst>
              <a:ext uri="{FF2B5EF4-FFF2-40B4-BE49-F238E27FC236}">
                <a16:creationId xmlns:a16="http://schemas.microsoft.com/office/drawing/2014/main" id="{3E50B5D5-9287-324E-B08D-361896B6BC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11" y="62287"/>
            <a:ext cx="948685" cy="948685"/>
          </a:xfrm>
          <a:prstGeom prst="rect">
            <a:avLst/>
          </a:prstGeom>
        </p:spPr>
      </p:pic>
    </p:spTree>
    <p:extLst>
      <p:ext uri="{BB962C8B-B14F-4D97-AF65-F5344CB8AC3E}">
        <p14:creationId xmlns:p14="http://schemas.microsoft.com/office/powerpoint/2010/main" val="2208999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a:xfrm>
            <a:off x="462300" y="928594"/>
            <a:ext cx="8480363" cy="3993726"/>
          </a:xfrm>
        </p:spPr>
        <p:txBody>
          <a:bodyPr/>
          <a:lstStyle/>
          <a:p>
            <a:r>
              <a:rPr kumimoji="1" lang="en-US" altLang="ja-JP" dirty="0" err="1">
                <a:latin typeface="CiscoSansTT ExtraLight" charset="0"/>
                <a:ea typeface="ＭＳ Ｐゴシック" charset="-128"/>
              </a:rPr>
              <a:t>Stealthwatch</a:t>
            </a:r>
            <a:r>
              <a:rPr kumimoji="1" lang="en-US" altLang="ja-JP" dirty="0">
                <a:latin typeface="CiscoSansTT ExtraLight" charset="0"/>
                <a:ea typeface="ＭＳ Ｐゴシック" charset="-128"/>
              </a:rPr>
              <a:t> Enterprise</a:t>
            </a:r>
          </a:p>
          <a:p>
            <a:pPr lvl="1"/>
            <a:r>
              <a:rPr kumimoji="1" lang="ja-JP" altLang="en-US" dirty="0">
                <a:latin typeface="CiscoSansTT ExtraLight" charset="0"/>
                <a:ea typeface="ＭＳ Ｐゴシック" charset="-128"/>
              </a:rPr>
              <a:t>おさらい</a:t>
            </a:r>
            <a:endParaRPr kumimoji="1" lang="en-US" altLang="ja-JP" dirty="0">
              <a:latin typeface="CiscoSansTT ExtraLight" charset="0"/>
              <a:ea typeface="ＭＳ Ｐゴシック" charset="-128"/>
            </a:endParaRPr>
          </a:p>
          <a:p>
            <a:pPr lvl="1"/>
            <a:r>
              <a:rPr lang="ja-JP" altLang="en-US" dirty="0">
                <a:latin typeface="CiscoSansTT ExtraLight" charset="0"/>
                <a:ea typeface="ＭＳ Ｐゴシック" charset="-128"/>
              </a:rPr>
              <a:t>最新情報（途中デモ含む）</a:t>
            </a:r>
            <a:endParaRPr lang="en-US" altLang="ja-JP" dirty="0">
              <a:latin typeface="CiscoSansTT ExtraLight" charset="0"/>
              <a:ea typeface="ＭＳ Ｐゴシック" charset="-128"/>
            </a:endParaRPr>
          </a:p>
          <a:p>
            <a:pPr lvl="1"/>
            <a:endParaRPr lang="en-US" altLang="ja-JP" dirty="0">
              <a:latin typeface="CiscoSansTT ExtraLight" charset="0"/>
              <a:ea typeface="ＭＳ Ｐゴシック" charset="-128"/>
            </a:endParaRPr>
          </a:p>
          <a:p>
            <a:r>
              <a:rPr lang="en-US" altLang="ja-JP" dirty="0" err="1">
                <a:latin typeface="CiscoSansTT ExtraLight" charset="0"/>
                <a:ea typeface="ＭＳ Ｐゴシック" charset="-128"/>
              </a:rPr>
              <a:t>Stealthwatch</a:t>
            </a:r>
            <a:r>
              <a:rPr lang="ja-JP" altLang="en-US" dirty="0">
                <a:latin typeface="CiscoSansTT ExtraLight" charset="0"/>
                <a:ea typeface="ＭＳ Ｐゴシック" charset="-128"/>
              </a:rPr>
              <a:t> </a:t>
            </a:r>
            <a:r>
              <a:rPr lang="en-US" altLang="ja-JP" dirty="0">
                <a:latin typeface="CiscoSansTT ExtraLight" charset="0"/>
                <a:ea typeface="ＭＳ Ｐゴシック" charset="-128"/>
              </a:rPr>
              <a:t>Cloud</a:t>
            </a:r>
          </a:p>
          <a:p>
            <a:pPr lvl="1"/>
            <a:r>
              <a:rPr lang="ja-JP" altLang="en-US" dirty="0">
                <a:latin typeface="CiscoSansTT ExtraLight" charset="0"/>
                <a:ea typeface="ＭＳ Ｐゴシック" charset="-128"/>
              </a:rPr>
              <a:t>おさらい（</a:t>
            </a:r>
            <a:r>
              <a:rPr lang="en-US" altLang="ja-JP" dirty="0">
                <a:latin typeface="CiscoSansTT ExtraLight" charset="0"/>
                <a:ea typeface="ＭＳ Ｐゴシック" charset="-128"/>
              </a:rPr>
              <a:t>Enterprise</a:t>
            </a:r>
            <a:r>
              <a:rPr lang="ja-JP" altLang="en-US" dirty="0">
                <a:latin typeface="CiscoSansTT ExtraLight" charset="0"/>
                <a:ea typeface="ＭＳ Ｐゴシック" charset="-128"/>
              </a:rPr>
              <a:t>との違いのみ）</a:t>
            </a:r>
            <a:endParaRPr lang="en-US" altLang="ja-JP" dirty="0">
              <a:latin typeface="CiscoSansTT ExtraLight" charset="0"/>
              <a:ea typeface="ＭＳ Ｐゴシック" charset="-128"/>
            </a:endParaRPr>
          </a:p>
          <a:p>
            <a:pPr lvl="1"/>
            <a:r>
              <a:rPr lang="ja-JP" altLang="en-US" dirty="0">
                <a:latin typeface="CiscoSansTT ExtraLight" charset="0"/>
                <a:ea typeface="ＭＳ Ｐゴシック" charset="-128"/>
              </a:rPr>
              <a:t>最新情報（途中デモ含む）</a:t>
            </a:r>
            <a:endParaRPr lang="en-US" altLang="ja-JP" dirty="0">
              <a:latin typeface="CiscoSansTT ExtraLight" charset="0"/>
              <a:ea typeface="ＭＳ Ｐゴシック" charset="-128"/>
            </a:endParaRPr>
          </a:p>
          <a:p>
            <a:pPr marL="292100" lvl="1" indent="0">
              <a:buNone/>
            </a:pPr>
            <a:endParaRPr lang="en-US" altLang="ja-JP" dirty="0">
              <a:latin typeface="CiscoSansTT ExtraLight" charset="0"/>
              <a:ea typeface="ＭＳ Ｐゴシック" charset="-128"/>
            </a:endParaRPr>
          </a:p>
          <a:p>
            <a:r>
              <a:rPr kumimoji="1" lang="ja-JP" altLang="en-US" dirty="0">
                <a:latin typeface="CiscoSansTT ExtraLight" charset="0"/>
                <a:ea typeface="ＭＳ Ｐゴシック" charset="-128"/>
              </a:rPr>
              <a:t>さいごに</a:t>
            </a:r>
            <a:endParaRPr kumimoji="1" lang="en-US" altLang="ja-JP" dirty="0">
              <a:latin typeface="CiscoSansTT ExtraLight" charset="0"/>
              <a:ea typeface="ＭＳ Ｐゴシック" charset="-128"/>
            </a:endParaRPr>
          </a:p>
          <a:p>
            <a:pPr lvl="1"/>
            <a:r>
              <a:rPr kumimoji="1" lang="en-US" altLang="ja-JP" dirty="0">
                <a:latin typeface="CiscoSansTT ExtraLight" charset="0"/>
                <a:ea typeface="ＭＳ Ｐゴシック" charset="-128"/>
              </a:rPr>
              <a:t>Enterprise</a:t>
            </a:r>
            <a:r>
              <a:rPr kumimoji="1" lang="ja-JP" altLang="en-US" dirty="0">
                <a:latin typeface="CiscoSansTT ExtraLight" charset="0"/>
                <a:ea typeface="ＭＳ Ｐゴシック" charset="-128"/>
              </a:rPr>
              <a:t>と</a:t>
            </a:r>
            <a:r>
              <a:rPr kumimoji="1" lang="en-US" altLang="ja-JP" dirty="0">
                <a:latin typeface="CiscoSansTT ExtraLight" charset="0"/>
                <a:ea typeface="ＭＳ Ｐゴシック" charset="-128"/>
              </a:rPr>
              <a:t>Cloud</a:t>
            </a:r>
            <a:r>
              <a:rPr kumimoji="1" lang="ja-JP" altLang="en-US" dirty="0">
                <a:latin typeface="CiscoSansTT ExtraLight" charset="0"/>
                <a:ea typeface="ＭＳ Ｐゴシック" charset="-128"/>
              </a:rPr>
              <a:t>のロードマップ</a:t>
            </a:r>
            <a:endParaRPr kumimoji="1" lang="en-US" altLang="ja-JP" dirty="0">
              <a:latin typeface="CiscoSansTT ExtraLight" charset="0"/>
              <a:ea typeface="ＭＳ Ｐゴシック" charset="-128"/>
            </a:endParaRPr>
          </a:p>
          <a:p>
            <a:pPr lvl="1"/>
            <a:r>
              <a:rPr kumimoji="1" lang="en-US" altLang="ja-JP" dirty="0">
                <a:latin typeface="CiscoSansTT ExtraLight" charset="0"/>
                <a:ea typeface="ＭＳ Ｐゴシック" charset="-128"/>
              </a:rPr>
              <a:t>Enterprise</a:t>
            </a:r>
            <a:r>
              <a:rPr kumimoji="1" lang="ja-JP" altLang="en-US" dirty="0">
                <a:latin typeface="CiscoSansTT ExtraLight" charset="0"/>
                <a:ea typeface="ＭＳ Ｐゴシック" charset="-128"/>
              </a:rPr>
              <a:t>と</a:t>
            </a:r>
            <a:r>
              <a:rPr kumimoji="1" lang="en-US" altLang="ja-JP" dirty="0">
                <a:latin typeface="CiscoSansTT ExtraLight" charset="0"/>
                <a:ea typeface="ＭＳ Ｐゴシック" charset="-128"/>
              </a:rPr>
              <a:t>Cloud</a:t>
            </a:r>
            <a:r>
              <a:rPr kumimoji="1" lang="ja-JP" altLang="en-US" dirty="0">
                <a:latin typeface="CiscoSansTT ExtraLight" charset="0"/>
                <a:ea typeface="ＭＳ Ｐゴシック" charset="-128"/>
              </a:rPr>
              <a:t>の比較表の紹介</a:t>
            </a:r>
            <a:endParaRPr kumimoji="1" lang="en-US" altLang="ja-JP" dirty="0">
              <a:latin typeface="CiscoSansTT ExtraLight" charset="0"/>
              <a:ea typeface="ＭＳ Ｐゴシック" charset="-128"/>
            </a:endParaRPr>
          </a:p>
        </p:txBody>
      </p:sp>
      <p:sp>
        <p:nvSpPr>
          <p:cNvPr id="3" name="タイトル 2"/>
          <p:cNvSpPr>
            <a:spLocks noGrp="1"/>
          </p:cNvSpPr>
          <p:nvPr>
            <p:ph type="title"/>
          </p:nvPr>
        </p:nvSpPr>
        <p:spPr/>
        <p:txBody>
          <a:bodyPr/>
          <a:lstStyle/>
          <a:p>
            <a:r>
              <a:rPr lang="ja-JP" altLang="en-US" dirty="0">
                <a:latin typeface="CiscoSansTT ExtraLight" charset="0"/>
                <a:ea typeface="ＭＳ Ｐゴシック" charset="-128"/>
              </a:rPr>
              <a:t>アジェンダ</a:t>
            </a:r>
            <a:endParaRPr kumimoji="1" lang="ja-JP" altLang="en-US" dirty="0">
              <a:latin typeface="CiscoSansTT ExtraLight" charset="0"/>
              <a:ea typeface="ＭＳ Ｐゴシック" charset="-128"/>
            </a:endParaRPr>
          </a:p>
        </p:txBody>
      </p:sp>
      <p:sp>
        <p:nvSpPr>
          <p:cNvPr id="7" name="正方形/長方形 6">
            <a:extLst>
              <a:ext uri="{FF2B5EF4-FFF2-40B4-BE49-F238E27FC236}">
                <a16:creationId xmlns:a16="http://schemas.microsoft.com/office/drawing/2014/main" id="{1940F490-110E-4D7D-9E76-1FEBFCE40504}"/>
              </a:ext>
            </a:extLst>
          </p:cNvPr>
          <p:cNvSpPr/>
          <p:nvPr/>
        </p:nvSpPr>
        <p:spPr>
          <a:xfrm>
            <a:off x="4866971" y="1435690"/>
            <a:ext cx="671979" cy="369332"/>
          </a:xfrm>
          <a:prstGeom prst="rect">
            <a:avLst/>
          </a:prstGeom>
        </p:spPr>
        <p:txBody>
          <a:bodyPr wrap="none">
            <a:spAutoFit/>
          </a:bodyPr>
          <a:lstStyle/>
          <a:p>
            <a:r>
              <a:rPr kumimoji="1" lang="en-US" altLang="ja-JP" dirty="0"/>
              <a:t>50</a:t>
            </a:r>
            <a:r>
              <a:rPr kumimoji="1" lang="ja-JP" altLang="en-US" dirty="0"/>
              <a:t>分</a:t>
            </a:r>
          </a:p>
        </p:txBody>
      </p:sp>
      <p:sp>
        <p:nvSpPr>
          <p:cNvPr id="8" name="正方形/長方形 7">
            <a:extLst>
              <a:ext uri="{FF2B5EF4-FFF2-40B4-BE49-F238E27FC236}">
                <a16:creationId xmlns:a16="http://schemas.microsoft.com/office/drawing/2014/main" id="{084BB4B3-A25B-4B7A-8145-687891436E57}"/>
              </a:ext>
            </a:extLst>
          </p:cNvPr>
          <p:cNvSpPr/>
          <p:nvPr/>
        </p:nvSpPr>
        <p:spPr>
          <a:xfrm>
            <a:off x="4866972" y="2844180"/>
            <a:ext cx="671979" cy="369332"/>
          </a:xfrm>
          <a:prstGeom prst="rect">
            <a:avLst/>
          </a:prstGeom>
        </p:spPr>
        <p:txBody>
          <a:bodyPr wrap="none">
            <a:spAutoFit/>
          </a:bodyPr>
          <a:lstStyle/>
          <a:p>
            <a:r>
              <a:rPr kumimoji="1" lang="en-US" altLang="ja-JP" dirty="0"/>
              <a:t>20</a:t>
            </a:r>
            <a:r>
              <a:rPr kumimoji="1" lang="ja-JP" altLang="en-US" dirty="0"/>
              <a:t>分</a:t>
            </a:r>
          </a:p>
        </p:txBody>
      </p:sp>
      <p:sp>
        <p:nvSpPr>
          <p:cNvPr id="9" name="正方形/長方形 8">
            <a:extLst>
              <a:ext uri="{FF2B5EF4-FFF2-40B4-BE49-F238E27FC236}">
                <a16:creationId xmlns:a16="http://schemas.microsoft.com/office/drawing/2014/main" id="{396BC374-9D6B-4E34-A718-97C1D7AA5E8D}"/>
              </a:ext>
            </a:extLst>
          </p:cNvPr>
          <p:cNvSpPr/>
          <p:nvPr/>
        </p:nvSpPr>
        <p:spPr>
          <a:xfrm>
            <a:off x="4866970" y="4252670"/>
            <a:ext cx="607859" cy="369332"/>
          </a:xfrm>
          <a:prstGeom prst="rect">
            <a:avLst/>
          </a:prstGeom>
        </p:spPr>
        <p:txBody>
          <a:bodyPr wrap="none">
            <a:spAutoFit/>
          </a:bodyPr>
          <a:lstStyle/>
          <a:p>
            <a:r>
              <a:rPr kumimoji="1" lang="ja-JP" altLang="en-US" dirty="0"/>
              <a:t> </a:t>
            </a:r>
            <a:r>
              <a:rPr kumimoji="1" lang="en-US" altLang="ja-JP" dirty="0"/>
              <a:t>5</a:t>
            </a:r>
            <a:r>
              <a:rPr kumimoji="1" lang="ja-JP" altLang="en-US" dirty="0"/>
              <a:t>分</a:t>
            </a:r>
          </a:p>
        </p:txBody>
      </p:sp>
    </p:spTree>
    <p:extLst>
      <p:ext uri="{BB962C8B-B14F-4D97-AF65-F5344CB8AC3E}">
        <p14:creationId xmlns:p14="http://schemas.microsoft.com/office/powerpoint/2010/main" val="1391743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283" y="1245655"/>
            <a:ext cx="6957965" cy="3375792"/>
          </a:xfrm>
          <a:prstGeom prst="rect">
            <a:avLst/>
          </a:prstGeom>
        </p:spPr>
      </p:pic>
      <p:sp>
        <p:nvSpPr>
          <p:cNvPr id="3" name="Title 2"/>
          <p:cNvSpPr>
            <a:spLocks noGrp="1"/>
          </p:cNvSpPr>
          <p:nvPr>
            <p:ph type="title"/>
          </p:nvPr>
        </p:nvSpPr>
        <p:spPr>
          <a:xfrm>
            <a:off x="1099283" y="250142"/>
            <a:ext cx="8345488" cy="731837"/>
          </a:xfrm>
        </p:spPr>
        <p:txBody>
          <a:bodyPr/>
          <a:lstStyle/>
          <a:p>
            <a:r>
              <a:rPr lang="en-US" dirty="0" err="1"/>
              <a:t>Stealthwatch</a:t>
            </a:r>
            <a:r>
              <a:rPr lang="en-US" dirty="0"/>
              <a:t> </a:t>
            </a:r>
            <a:br>
              <a:rPr lang="en-US" dirty="0"/>
            </a:br>
            <a:r>
              <a:rPr lang="en-US" dirty="0"/>
              <a:t>Host Classifier</a:t>
            </a:r>
          </a:p>
        </p:txBody>
      </p:sp>
      <p:graphicFrame>
        <p:nvGraphicFramePr>
          <p:cNvPr id="4" name="Diagram 3"/>
          <p:cNvGraphicFramePr/>
          <p:nvPr>
            <p:extLst/>
          </p:nvPr>
        </p:nvGraphicFramePr>
        <p:xfrm>
          <a:off x="4257205" y="386871"/>
          <a:ext cx="4572001" cy="4076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7" name="Oval 26"/>
          <p:cNvSpPr/>
          <p:nvPr/>
        </p:nvSpPr>
        <p:spPr>
          <a:xfrm>
            <a:off x="6081145" y="1694724"/>
            <a:ext cx="219456" cy="219456"/>
          </a:xfrm>
          <a:prstGeom prst="ellipse">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2</a:t>
            </a:r>
          </a:p>
        </p:txBody>
      </p:sp>
      <p:sp>
        <p:nvSpPr>
          <p:cNvPr id="28" name="Oval 27"/>
          <p:cNvSpPr/>
          <p:nvPr/>
        </p:nvSpPr>
        <p:spPr>
          <a:xfrm>
            <a:off x="770098" y="1941284"/>
            <a:ext cx="219456" cy="219456"/>
          </a:xfrm>
          <a:prstGeom prst="ellipse">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1</a:t>
            </a:r>
          </a:p>
        </p:txBody>
      </p:sp>
      <p:sp>
        <p:nvSpPr>
          <p:cNvPr id="31" name="Rectangle 30"/>
          <p:cNvSpPr/>
          <p:nvPr/>
        </p:nvSpPr>
        <p:spPr>
          <a:xfrm>
            <a:off x="6364400" y="1685304"/>
            <a:ext cx="1692847" cy="238296"/>
          </a:xfrm>
          <a:prstGeom prst="rect">
            <a:avLst/>
          </a:prstGeom>
          <a:noFill/>
          <a:ln w="28575" cmpd="sng">
            <a:solidFill>
              <a:schemeClr val="accent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834064" y="4567948"/>
            <a:ext cx="2244525" cy="276999"/>
          </a:xfrm>
          <a:prstGeom prst="rect">
            <a:avLst/>
          </a:prstGeom>
          <a:noFill/>
        </p:spPr>
        <p:txBody>
          <a:bodyPr wrap="none" rtlCol="0">
            <a:spAutoFit/>
          </a:bodyPr>
          <a:lstStyle/>
          <a:p>
            <a:r>
              <a:rPr lang="en-US" sz="1200" dirty="0">
                <a:solidFill>
                  <a:schemeClr val="accent5"/>
                </a:solidFill>
                <a:latin typeface="+mn-lt"/>
              </a:rPr>
              <a:t>Note: admin</a:t>
            </a:r>
            <a:r>
              <a:rPr lang="ja-JP" altLang="en-US" sz="1200" dirty="0">
                <a:solidFill>
                  <a:schemeClr val="accent5"/>
                </a:solidFill>
                <a:latin typeface="+mn-lt"/>
              </a:rPr>
              <a:t>ユーザのみ実行可</a:t>
            </a:r>
            <a:endParaRPr lang="en-US" sz="1200" dirty="0">
              <a:solidFill>
                <a:schemeClr val="accent5"/>
              </a:solidFill>
              <a:latin typeface="+mn-lt"/>
            </a:endParaRPr>
          </a:p>
        </p:txBody>
      </p:sp>
      <p:sp>
        <p:nvSpPr>
          <p:cNvPr id="12" name="Rectangle 11"/>
          <p:cNvSpPr/>
          <p:nvPr/>
        </p:nvSpPr>
        <p:spPr>
          <a:xfrm>
            <a:off x="1099282" y="1934233"/>
            <a:ext cx="950571" cy="2618148"/>
          </a:xfrm>
          <a:prstGeom prst="rect">
            <a:avLst/>
          </a:prstGeom>
          <a:noFill/>
          <a:ln w="28575" cmpd="sng">
            <a:solidFill>
              <a:schemeClr val="accent1"/>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22D71768-D2B7-9E43-BBCF-8C303E7EC9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0598" y="238782"/>
            <a:ext cx="948685" cy="948685"/>
          </a:xfrm>
          <a:prstGeom prst="rect">
            <a:avLst/>
          </a:prstGeom>
        </p:spPr>
      </p:pic>
      <p:sp>
        <p:nvSpPr>
          <p:cNvPr id="14" name="Rectangle 6">
            <a:extLst>
              <a:ext uri="{FF2B5EF4-FFF2-40B4-BE49-F238E27FC236}">
                <a16:creationId xmlns:a16="http://schemas.microsoft.com/office/drawing/2014/main" id="{A9431240-2A86-4F1C-B220-BFDC9C3AFA3F}"/>
              </a:ext>
            </a:extLst>
          </p:cNvPr>
          <p:cNvSpPr/>
          <p:nvPr/>
        </p:nvSpPr>
        <p:spPr>
          <a:xfrm>
            <a:off x="250370" y="2171640"/>
            <a:ext cx="891584" cy="400110"/>
          </a:xfrm>
          <a:prstGeom prst="rect">
            <a:avLst/>
          </a:prstGeom>
        </p:spPr>
        <p:txBody>
          <a:bodyPr wrap="square">
            <a:spAutoFit/>
          </a:bodyPr>
          <a:lstStyle/>
          <a:p>
            <a:pPr algn="ctr">
              <a:spcAft>
                <a:spcPts val="600"/>
              </a:spcAft>
            </a:pPr>
            <a:r>
              <a:rPr lang="ja-JP" altLang="en-US" sz="1000" dirty="0">
                <a:solidFill>
                  <a:schemeClr val="tx2"/>
                </a:solidFill>
                <a:latin typeface="+mn-lt"/>
              </a:rPr>
              <a:t>現時点では</a:t>
            </a:r>
            <a:r>
              <a:rPr lang="en-US" altLang="ja-JP" sz="1000" dirty="0">
                <a:solidFill>
                  <a:schemeClr val="tx2"/>
                </a:solidFill>
                <a:latin typeface="+mn-lt"/>
              </a:rPr>
              <a:t>11</a:t>
            </a:r>
            <a:r>
              <a:rPr lang="ja-JP" altLang="en-US" sz="1000" dirty="0">
                <a:solidFill>
                  <a:schemeClr val="tx2"/>
                </a:solidFill>
                <a:latin typeface="+mn-lt"/>
              </a:rPr>
              <a:t>分類</a:t>
            </a:r>
            <a:endParaRPr lang="en-US" sz="1000" dirty="0">
              <a:solidFill>
                <a:schemeClr val="tx2"/>
              </a:solidFill>
              <a:latin typeface="+mn-lt"/>
            </a:endParaRPr>
          </a:p>
        </p:txBody>
      </p:sp>
    </p:spTree>
    <p:extLst>
      <p:ext uri="{BB962C8B-B14F-4D97-AF65-F5344CB8AC3E}">
        <p14:creationId xmlns:p14="http://schemas.microsoft.com/office/powerpoint/2010/main" val="747172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1">
            <a:extLst>
              <a:ext uri="{FF2B5EF4-FFF2-40B4-BE49-F238E27FC236}">
                <a16:creationId xmlns:a16="http://schemas.microsoft.com/office/drawing/2014/main" id="{1ED1B42B-54A8-48BB-B0D6-F84078659C26}"/>
              </a:ext>
            </a:extLst>
          </p:cNvPr>
          <p:cNvSpPr txBox="1"/>
          <p:nvPr/>
        </p:nvSpPr>
        <p:spPr>
          <a:xfrm>
            <a:off x="275511" y="3441064"/>
            <a:ext cx="2144840" cy="892552"/>
          </a:xfrm>
          <a:prstGeom prst="rect">
            <a:avLst/>
          </a:prstGeom>
          <a:noFill/>
        </p:spPr>
        <p:txBody>
          <a:bodyPr wrap="square" rtlCol="0">
            <a:spAutoFit/>
          </a:bodyPr>
          <a:lstStyle/>
          <a:p>
            <a:pPr algn="ctr">
              <a:spcAft>
                <a:spcPts val="600"/>
              </a:spcAft>
              <a:buSzPct val="80000"/>
            </a:pPr>
            <a:r>
              <a:rPr lang="ja-JP" altLang="en-US" sz="1400" dirty="0">
                <a:latin typeface="+mn-lt"/>
              </a:rPr>
              <a:t>セキュリティポリシー管理</a:t>
            </a:r>
            <a:endParaRPr lang="en-US" sz="1400" dirty="0">
              <a:latin typeface="+mn-lt"/>
            </a:endParaRPr>
          </a:p>
          <a:p>
            <a:pPr algn="ctr">
              <a:spcAft>
                <a:spcPts val="600"/>
              </a:spcAft>
              <a:buSzPct val="80000"/>
            </a:pPr>
            <a:r>
              <a:rPr lang="ja-JP" altLang="en-US" sz="1400" dirty="0">
                <a:latin typeface="+mn-lt"/>
              </a:rPr>
              <a:t>ホストグループ管理</a:t>
            </a:r>
            <a:endParaRPr lang="en-US" sz="1400" dirty="0">
              <a:latin typeface="+mn-lt"/>
            </a:endParaRPr>
          </a:p>
          <a:p>
            <a:pPr algn="ctr">
              <a:spcAft>
                <a:spcPts val="600"/>
              </a:spcAft>
              <a:buSzPct val="80000"/>
            </a:pPr>
            <a:r>
              <a:rPr lang="ja-JP" altLang="en-US" sz="1400" dirty="0">
                <a:latin typeface="+mn-lt"/>
              </a:rPr>
              <a:t>ユーザ管理</a:t>
            </a:r>
            <a:endParaRPr lang="en-US" sz="1400" dirty="0">
              <a:latin typeface="+mn-lt"/>
            </a:endParaRPr>
          </a:p>
        </p:txBody>
      </p:sp>
      <p:sp>
        <p:nvSpPr>
          <p:cNvPr id="34" name="TextBox 10">
            <a:extLst>
              <a:ext uri="{FF2B5EF4-FFF2-40B4-BE49-F238E27FC236}">
                <a16:creationId xmlns:a16="http://schemas.microsoft.com/office/drawing/2014/main" id="{4ADE91BD-C5C7-4374-A0B4-B6927ABAF5A4}"/>
              </a:ext>
            </a:extLst>
          </p:cNvPr>
          <p:cNvSpPr txBox="1"/>
          <p:nvPr/>
        </p:nvSpPr>
        <p:spPr>
          <a:xfrm>
            <a:off x="1943054" y="3444464"/>
            <a:ext cx="2822193" cy="892552"/>
          </a:xfrm>
          <a:prstGeom prst="rect">
            <a:avLst/>
          </a:prstGeom>
          <a:noFill/>
        </p:spPr>
        <p:txBody>
          <a:bodyPr wrap="square" rtlCol="0">
            <a:spAutoFit/>
          </a:bodyPr>
          <a:lstStyle/>
          <a:p>
            <a:pPr algn="ctr">
              <a:spcAft>
                <a:spcPts val="600"/>
              </a:spcAft>
            </a:pPr>
            <a:r>
              <a:rPr lang="ja-JP" altLang="en-US" sz="1400" dirty="0">
                <a:latin typeface="+mn-lt"/>
              </a:rPr>
              <a:t>アプライアンス管理</a:t>
            </a:r>
            <a:endParaRPr lang="en-US" altLang="ja-JP" sz="1400" dirty="0">
              <a:latin typeface="+mn-lt"/>
            </a:endParaRPr>
          </a:p>
          <a:p>
            <a:pPr algn="ctr">
              <a:spcAft>
                <a:spcPts val="600"/>
              </a:spcAft>
            </a:pPr>
            <a:r>
              <a:rPr lang="ja-JP" altLang="en-US" sz="1400" dirty="0">
                <a:latin typeface="+mn-lt"/>
              </a:rPr>
              <a:t>アップデート管理</a:t>
            </a:r>
            <a:endParaRPr lang="en-US" sz="1400" dirty="0">
              <a:latin typeface="+mn-lt"/>
            </a:endParaRPr>
          </a:p>
          <a:p>
            <a:pPr algn="ctr">
              <a:spcAft>
                <a:spcPts val="600"/>
              </a:spcAft>
            </a:pPr>
            <a:r>
              <a:rPr lang="en-US" altLang="ja-JP" sz="1400" dirty="0" err="1">
                <a:latin typeface="+mn-lt"/>
              </a:rPr>
              <a:t>Stealthwatch</a:t>
            </a:r>
            <a:r>
              <a:rPr lang="en-US" altLang="ja-JP" sz="1400" dirty="0">
                <a:latin typeface="+mn-lt"/>
              </a:rPr>
              <a:t> App</a:t>
            </a:r>
            <a:endParaRPr lang="en-US" sz="1400" dirty="0">
              <a:latin typeface="+mn-lt"/>
            </a:endParaRPr>
          </a:p>
        </p:txBody>
      </p:sp>
      <p:sp>
        <p:nvSpPr>
          <p:cNvPr id="35" name="TextBox 6">
            <a:extLst>
              <a:ext uri="{FF2B5EF4-FFF2-40B4-BE49-F238E27FC236}">
                <a16:creationId xmlns:a16="http://schemas.microsoft.com/office/drawing/2014/main" id="{2B0D9447-BD09-4A5A-BE7A-1E2FC1A0A2D1}"/>
              </a:ext>
            </a:extLst>
          </p:cNvPr>
          <p:cNvSpPr txBox="1"/>
          <p:nvPr/>
        </p:nvSpPr>
        <p:spPr>
          <a:xfrm>
            <a:off x="185747" y="2571750"/>
            <a:ext cx="2249775" cy="707886"/>
          </a:xfrm>
          <a:prstGeom prst="rect">
            <a:avLst/>
          </a:prstGeom>
          <a:noFill/>
        </p:spPr>
        <p:txBody>
          <a:bodyPr wrap="square" rtlCol="0">
            <a:spAutoFit/>
          </a:bodyPr>
          <a:lstStyle/>
          <a:p>
            <a:pPr algn="ctr"/>
            <a:r>
              <a:rPr lang="en-US" sz="2000" dirty="0" err="1">
                <a:solidFill>
                  <a:schemeClr val="accent1"/>
                </a:solidFill>
                <a:latin typeface="CiscoSans Light" panose="020B0503020201020303" pitchFamily="34" charset="0"/>
                <a:ea typeface="Arial" charset="0"/>
                <a:cs typeface="Arial" charset="0"/>
              </a:rPr>
              <a:t>JavaUI</a:t>
            </a:r>
            <a:r>
              <a:rPr lang="ja-JP" altLang="en-US" sz="2000" dirty="0" err="1">
                <a:solidFill>
                  <a:schemeClr val="accent1"/>
                </a:solidFill>
                <a:latin typeface="CiscoSans Light" panose="020B0503020201020303" pitchFamily="34" charset="0"/>
                <a:ea typeface="Arial" charset="0"/>
                <a:cs typeface="Arial" charset="0"/>
              </a:rPr>
              <a:t>だけで</a:t>
            </a:r>
            <a:r>
              <a:rPr lang="ja-JP" altLang="en-US" sz="2000" dirty="0">
                <a:solidFill>
                  <a:schemeClr val="accent1"/>
                </a:solidFill>
                <a:latin typeface="CiscoSans Light" panose="020B0503020201020303" pitchFamily="34" charset="0"/>
                <a:ea typeface="Arial" charset="0"/>
                <a:cs typeface="Arial" charset="0"/>
              </a:rPr>
              <a:t>なく</a:t>
            </a:r>
            <a:r>
              <a:rPr lang="en-US" altLang="ja-JP" sz="2000" dirty="0" err="1">
                <a:solidFill>
                  <a:schemeClr val="accent1"/>
                </a:solidFill>
                <a:latin typeface="CiscoSans Light" panose="020B0503020201020303" pitchFamily="34" charset="0"/>
                <a:ea typeface="Arial" charset="0"/>
                <a:cs typeface="Arial" charset="0"/>
              </a:rPr>
              <a:t>WebUI</a:t>
            </a:r>
            <a:r>
              <a:rPr lang="ja-JP" altLang="en-US" sz="2000" dirty="0">
                <a:solidFill>
                  <a:schemeClr val="accent1"/>
                </a:solidFill>
                <a:latin typeface="CiscoSans Light" panose="020B0503020201020303" pitchFamily="34" charset="0"/>
                <a:ea typeface="Arial" charset="0"/>
                <a:cs typeface="Arial" charset="0"/>
              </a:rPr>
              <a:t>でも設定可</a:t>
            </a:r>
            <a:endParaRPr lang="en-US" sz="2000" dirty="0">
              <a:solidFill>
                <a:schemeClr val="accent1"/>
              </a:solidFill>
              <a:latin typeface="CiscoSans Light" panose="020B0503020201020303" pitchFamily="34" charset="0"/>
              <a:ea typeface="Arial" charset="0"/>
              <a:cs typeface="Arial" charset="0"/>
            </a:endParaRPr>
          </a:p>
        </p:txBody>
      </p:sp>
      <p:sp>
        <p:nvSpPr>
          <p:cNvPr id="36" name="TextBox 57">
            <a:extLst>
              <a:ext uri="{FF2B5EF4-FFF2-40B4-BE49-F238E27FC236}">
                <a16:creationId xmlns:a16="http://schemas.microsoft.com/office/drawing/2014/main" id="{051EC04E-17EC-4F90-A079-1C42CE4B0CB3}"/>
              </a:ext>
            </a:extLst>
          </p:cNvPr>
          <p:cNvSpPr txBox="1"/>
          <p:nvPr/>
        </p:nvSpPr>
        <p:spPr>
          <a:xfrm>
            <a:off x="2380343" y="2594114"/>
            <a:ext cx="1947611" cy="707886"/>
          </a:xfrm>
          <a:prstGeom prst="rect">
            <a:avLst/>
          </a:prstGeom>
          <a:noFill/>
        </p:spPr>
        <p:txBody>
          <a:bodyPr wrap="square" rtlCol="0">
            <a:spAutoFit/>
          </a:bodyPr>
          <a:lstStyle/>
          <a:p>
            <a:pPr algn="ctr"/>
            <a:r>
              <a:rPr lang="ja-JP" altLang="en-US" sz="2000" dirty="0">
                <a:solidFill>
                  <a:schemeClr val="accent1"/>
                </a:solidFill>
                <a:latin typeface="CiscoSans Light" panose="020B0503020201020303" pitchFamily="34" charset="0"/>
                <a:ea typeface="Arial" charset="0"/>
                <a:cs typeface="Arial" charset="0"/>
              </a:rPr>
              <a:t>管理容易性</a:t>
            </a:r>
            <a:endParaRPr lang="en-US" altLang="ja-JP" sz="2000" dirty="0">
              <a:solidFill>
                <a:schemeClr val="accent1"/>
              </a:solidFill>
              <a:latin typeface="CiscoSans Light" panose="020B0503020201020303" pitchFamily="34" charset="0"/>
              <a:ea typeface="Arial" charset="0"/>
              <a:cs typeface="Arial" charset="0"/>
            </a:endParaRPr>
          </a:p>
          <a:p>
            <a:pPr algn="ctr"/>
            <a:r>
              <a:rPr lang="ja-JP" altLang="en-US" sz="2000" dirty="0">
                <a:solidFill>
                  <a:schemeClr val="accent1"/>
                </a:solidFill>
                <a:latin typeface="CiscoSans Light" panose="020B0503020201020303" pitchFamily="34" charset="0"/>
                <a:ea typeface="Arial" charset="0"/>
                <a:cs typeface="Arial" charset="0"/>
              </a:rPr>
              <a:t>の向上</a:t>
            </a:r>
            <a:endParaRPr lang="en-US" sz="2000" dirty="0">
              <a:solidFill>
                <a:schemeClr val="accent1"/>
              </a:solidFill>
              <a:latin typeface="CiscoSans Light" panose="020B0503020201020303" pitchFamily="34" charset="0"/>
              <a:ea typeface="Arial" charset="0"/>
              <a:cs typeface="Arial" charset="0"/>
            </a:endParaRPr>
          </a:p>
        </p:txBody>
      </p:sp>
      <p:sp>
        <p:nvSpPr>
          <p:cNvPr id="37" name="TextBox 52">
            <a:extLst>
              <a:ext uri="{FF2B5EF4-FFF2-40B4-BE49-F238E27FC236}">
                <a16:creationId xmlns:a16="http://schemas.microsoft.com/office/drawing/2014/main" id="{8EF4C85B-68E6-489F-8634-2A5F54823A21}"/>
              </a:ext>
            </a:extLst>
          </p:cNvPr>
          <p:cNvSpPr txBox="1"/>
          <p:nvPr/>
        </p:nvSpPr>
        <p:spPr>
          <a:xfrm>
            <a:off x="4299472" y="2609844"/>
            <a:ext cx="2243701" cy="707886"/>
          </a:xfrm>
          <a:prstGeom prst="rect">
            <a:avLst/>
          </a:prstGeom>
          <a:noFill/>
        </p:spPr>
        <p:txBody>
          <a:bodyPr wrap="square" rtlCol="0">
            <a:spAutoFit/>
          </a:bodyPr>
          <a:lstStyle/>
          <a:p>
            <a:pPr algn="ctr"/>
            <a:r>
              <a:rPr lang="ja-JP" altLang="en-US" sz="2000" dirty="0">
                <a:solidFill>
                  <a:schemeClr val="accent1"/>
                </a:solidFill>
                <a:latin typeface="CiscoSans Light" panose="020B0503020201020303" pitchFamily="34" charset="0"/>
                <a:ea typeface="Arial" charset="0"/>
                <a:cs typeface="Arial" charset="0"/>
              </a:rPr>
              <a:t>セキュリティ</a:t>
            </a:r>
            <a:endParaRPr lang="en-US" altLang="ja-JP" sz="2000" dirty="0">
              <a:solidFill>
                <a:schemeClr val="accent1"/>
              </a:solidFill>
              <a:latin typeface="CiscoSans Light" panose="020B0503020201020303" pitchFamily="34" charset="0"/>
              <a:ea typeface="Arial" charset="0"/>
              <a:cs typeface="Arial" charset="0"/>
            </a:endParaRPr>
          </a:p>
          <a:p>
            <a:pPr algn="ctr"/>
            <a:r>
              <a:rPr lang="ja-JP" altLang="en-US" sz="2000" dirty="0">
                <a:solidFill>
                  <a:schemeClr val="accent1"/>
                </a:solidFill>
                <a:latin typeface="CiscoSans Light" panose="020B0503020201020303" pitchFamily="34" charset="0"/>
                <a:ea typeface="Arial" charset="0"/>
                <a:cs typeface="Arial" charset="0"/>
              </a:rPr>
              <a:t>分析力の向上</a:t>
            </a:r>
            <a:endParaRPr lang="en-US" sz="2000" dirty="0">
              <a:solidFill>
                <a:schemeClr val="accent1"/>
              </a:solidFill>
              <a:latin typeface="CiscoSans Light" panose="020B0503020201020303" pitchFamily="34" charset="0"/>
              <a:ea typeface="Arial" charset="0"/>
              <a:cs typeface="Arial" charset="0"/>
            </a:endParaRPr>
          </a:p>
        </p:txBody>
      </p:sp>
      <p:sp>
        <p:nvSpPr>
          <p:cNvPr id="38" name="TextBox 63">
            <a:extLst>
              <a:ext uri="{FF2B5EF4-FFF2-40B4-BE49-F238E27FC236}">
                <a16:creationId xmlns:a16="http://schemas.microsoft.com/office/drawing/2014/main" id="{BDACF001-D6C0-4C9E-B47F-76F5D289C46D}"/>
              </a:ext>
            </a:extLst>
          </p:cNvPr>
          <p:cNvSpPr txBox="1"/>
          <p:nvPr/>
        </p:nvSpPr>
        <p:spPr>
          <a:xfrm>
            <a:off x="6431419" y="2609844"/>
            <a:ext cx="2243701" cy="707886"/>
          </a:xfrm>
          <a:prstGeom prst="rect">
            <a:avLst/>
          </a:prstGeom>
          <a:noFill/>
        </p:spPr>
        <p:txBody>
          <a:bodyPr wrap="square" rtlCol="0">
            <a:spAutoFit/>
          </a:bodyPr>
          <a:lstStyle/>
          <a:p>
            <a:pPr algn="ctr"/>
            <a:r>
              <a:rPr lang="ja-JP" altLang="en-US" sz="2000" dirty="0">
                <a:solidFill>
                  <a:schemeClr val="accent1"/>
                </a:solidFill>
                <a:latin typeface="CiscoSans Light" panose="020B0503020201020303" pitchFamily="34" charset="0"/>
                <a:ea typeface="Arial" charset="0"/>
                <a:cs typeface="Arial" charset="0"/>
              </a:rPr>
              <a:t>緩和方法の</a:t>
            </a:r>
            <a:endParaRPr lang="en-US" altLang="ja-JP" sz="2000" dirty="0">
              <a:solidFill>
                <a:schemeClr val="accent1"/>
              </a:solidFill>
              <a:latin typeface="CiscoSans Light" panose="020B0503020201020303" pitchFamily="34" charset="0"/>
              <a:ea typeface="Arial" charset="0"/>
              <a:cs typeface="Arial" charset="0"/>
            </a:endParaRPr>
          </a:p>
          <a:p>
            <a:pPr algn="ctr"/>
            <a:r>
              <a:rPr lang="ja-JP" altLang="en-US" sz="2000" dirty="0">
                <a:solidFill>
                  <a:schemeClr val="accent1"/>
                </a:solidFill>
                <a:latin typeface="CiscoSans Light" panose="020B0503020201020303" pitchFamily="34" charset="0"/>
                <a:ea typeface="Arial" charset="0"/>
                <a:cs typeface="Arial" charset="0"/>
              </a:rPr>
              <a:t>柔軟性向上</a:t>
            </a:r>
            <a:endParaRPr lang="en-US" sz="2000" dirty="0">
              <a:solidFill>
                <a:schemeClr val="accent1"/>
              </a:solidFill>
              <a:latin typeface="CiscoSans Light" panose="020B0503020201020303" pitchFamily="34" charset="0"/>
              <a:ea typeface="Arial" charset="0"/>
              <a:cs typeface="Arial" charset="0"/>
            </a:endParaRPr>
          </a:p>
        </p:txBody>
      </p:sp>
      <p:sp>
        <p:nvSpPr>
          <p:cNvPr id="40" name="TextBox 64">
            <a:extLst>
              <a:ext uri="{FF2B5EF4-FFF2-40B4-BE49-F238E27FC236}">
                <a16:creationId xmlns:a16="http://schemas.microsoft.com/office/drawing/2014/main" id="{13763FB2-139D-470B-B9FA-23100D3228A4}"/>
              </a:ext>
            </a:extLst>
          </p:cNvPr>
          <p:cNvSpPr txBox="1"/>
          <p:nvPr/>
        </p:nvSpPr>
        <p:spPr>
          <a:xfrm>
            <a:off x="6203041" y="3447812"/>
            <a:ext cx="2822193" cy="307777"/>
          </a:xfrm>
          <a:prstGeom prst="rect">
            <a:avLst/>
          </a:prstGeom>
          <a:noFill/>
        </p:spPr>
        <p:txBody>
          <a:bodyPr wrap="square" rtlCol="0">
            <a:spAutoFit/>
          </a:bodyPr>
          <a:lstStyle/>
          <a:p>
            <a:pPr algn="ctr">
              <a:spcAft>
                <a:spcPts val="600"/>
              </a:spcAft>
            </a:pPr>
            <a:r>
              <a:rPr lang="en-US" sz="1400" dirty="0">
                <a:latin typeface="+mn-lt"/>
              </a:rPr>
              <a:t>ISE</a:t>
            </a:r>
            <a:r>
              <a:rPr lang="ja-JP" altLang="en-US" sz="1400" dirty="0">
                <a:latin typeface="+mn-lt"/>
              </a:rPr>
              <a:t>連携のアップデート</a:t>
            </a:r>
            <a:endParaRPr lang="en-US" sz="1400" dirty="0">
              <a:latin typeface="+mn-lt"/>
            </a:endParaRPr>
          </a:p>
        </p:txBody>
      </p:sp>
      <p:sp>
        <p:nvSpPr>
          <p:cNvPr id="41" name="TextBox 65">
            <a:extLst>
              <a:ext uri="{FF2B5EF4-FFF2-40B4-BE49-F238E27FC236}">
                <a16:creationId xmlns:a16="http://schemas.microsoft.com/office/drawing/2014/main" id="{4D371C1D-75B2-4DF1-8467-3DB6CD1CC529}"/>
              </a:ext>
            </a:extLst>
          </p:cNvPr>
          <p:cNvSpPr txBox="1"/>
          <p:nvPr/>
        </p:nvSpPr>
        <p:spPr>
          <a:xfrm>
            <a:off x="4077185" y="3422100"/>
            <a:ext cx="2822193" cy="892552"/>
          </a:xfrm>
          <a:prstGeom prst="rect">
            <a:avLst/>
          </a:prstGeom>
          <a:noFill/>
        </p:spPr>
        <p:txBody>
          <a:bodyPr wrap="square" rtlCol="0">
            <a:spAutoFit/>
          </a:bodyPr>
          <a:lstStyle/>
          <a:p>
            <a:pPr algn="ctr">
              <a:spcAft>
                <a:spcPts val="600"/>
              </a:spcAft>
            </a:pPr>
            <a:r>
              <a:rPr lang="ja-JP" altLang="en-US" sz="1400" dirty="0">
                <a:latin typeface="+mn-lt"/>
              </a:rPr>
              <a:t>機械学習エンジンの</a:t>
            </a:r>
            <a:endParaRPr lang="en-US" altLang="ja-JP" sz="1400" dirty="0">
              <a:latin typeface="+mn-lt"/>
            </a:endParaRPr>
          </a:p>
          <a:p>
            <a:pPr algn="ctr">
              <a:spcAft>
                <a:spcPts val="600"/>
              </a:spcAft>
            </a:pPr>
            <a:r>
              <a:rPr lang="ja-JP" altLang="en-US" sz="1400" dirty="0">
                <a:latin typeface="+mn-lt"/>
              </a:rPr>
              <a:t>アップデート</a:t>
            </a:r>
            <a:endParaRPr lang="en-US" altLang="ja-JP" sz="1400" dirty="0">
              <a:latin typeface="+mn-lt"/>
            </a:endParaRPr>
          </a:p>
          <a:p>
            <a:pPr algn="ctr">
              <a:spcAft>
                <a:spcPts val="600"/>
              </a:spcAft>
            </a:pPr>
            <a:r>
              <a:rPr lang="en-US" sz="1400" dirty="0">
                <a:latin typeface="+mn-lt"/>
              </a:rPr>
              <a:t>(Cognitive Intelligence)</a:t>
            </a:r>
          </a:p>
        </p:txBody>
      </p:sp>
      <p:cxnSp>
        <p:nvCxnSpPr>
          <p:cNvPr id="42" name="Straight Connector 100">
            <a:extLst>
              <a:ext uri="{FF2B5EF4-FFF2-40B4-BE49-F238E27FC236}">
                <a16:creationId xmlns:a16="http://schemas.microsoft.com/office/drawing/2014/main" id="{F1E79841-27FA-4A73-ABEE-6B15B87ED5B3}"/>
              </a:ext>
            </a:extLst>
          </p:cNvPr>
          <p:cNvCxnSpPr>
            <a:cxnSpLocks/>
          </p:cNvCxnSpPr>
          <p:nvPr/>
        </p:nvCxnSpPr>
        <p:spPr>
          <a:xfrm>
            <a:off x="2380343"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103">
            <a:extLst>
              <a:ext uri="{FF2B5EF4-FFF2-40B4-BE49-F238E27FC236}">
                <a16:creationId xmlns:a16="http://schemas.microsoft.com/office/drawing/2014/main" id="{48126561-093A-49A8-8D7C-4CA2848802C4}"/>
              </a:ext>
            </a:extLst>
          </p:cNvPr>
          <p:cNvCxnSpPr>
            <a:cxnSpLocks/>
          </p:cNvCxnSpPr>
          <p:nvPr/>
        </p:nvCxnSpPr>
        <p:spPr>
          <a:xfrm>
            <a:off x="4299472"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104">
            <a:extLst>
              <a:ext uri="{FF2B5EF4-FFF2-40B4-BE49-F238E27FC236}">
                <a16:creationId xmlns:a16="http://schemas.microsoft.com/office/drawing/2014/main" id="{C426902B-BC77-4622-9844-0703517C8DEA}"/>
              </a:ext>
            </a:extLst>
          </p:cNvPr>
          <p:cNvCxnSpPr>
            <a:cxnSpLocks/>
          </p:cNvCxnSpPr>
          <p:nvPr/>
        </p:nvCxnSpPr>
        <p:spPr>
          <a:xfrm>
            <a:off x="6559417"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C8C1E4A9-1AEE-6842-9184-858144DC572E}"/>
              </a:ext>
            </a:extLst>
          </p:cNvPr>
          <p:cNvSpPr>
            <a:spLocks noGrp="1"/>
          </p:cNvSpPr>
          <p:nvPr>
            <p:ph type="title"/>
          </p:nvPr>
        </p:nvSpPr>
        <p:spPr/>
        <p:txBody>
          <a:bodyPr/>
          <a:lstStyle/>
          <a:p>
            <a:r>
              <a:rPr lang="en-US" dirty="0" err="1"/>
              <a:t>Stealthwatch</a:t>
            </a:r>
            <a:r>
              <a:rPr lang="en-US" dirty="0"/>
              <a:t> Release 7.0</a:t>
            </a:r>
            <a:br>
              <a:rPr lang="en-US" dirty="0"/>
            </a:br>
            <a:r>
              <a:rPr lang="ja-JP" altLang="en-US" dirty="0"/>
              <a:t>アップデートまとめ</a:t>
            </a:r>
            <a:endParaRPr lang="en-US" dirty="0"/>
          </a:p>
        </p:txBody>
      </p:sp>
      <p:pic>
        <p:nvPicPr>
          <p:cNvPr id="77" name="Picture 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9807" y="1476379"/>
            <a:ext cx="948685" cy="948685"/>
          </a:xfrm>
          <a:prstGeom prst="rect">
            <a:avLst/>
          </a:prstGeom>
        </p:spPr>
      </p:pic>
      <p:grpSp>
        <p:nvGrpSpPr>
          <p:cNvPr id="79" name="Group 78"/>
          <p:cNvGrpSpPr>
            <a:grpSpLocks noChangeAspect="1"/>
          </p:cNvGrpSpPr>
          <p:nvPr/>
        </p:nvGrpSpPr>
        <p:grpSpPr>
          <a:xfrm>
            <a:off x="4948788" y="1462453"/>
            <a:ext cx="945067" cy="945067"/>
            <a:chOff x="4271358" y="1144063"/>
            <a:chExt cx="585216" cy="585216"/>
          </a:xfrm>
        </p:grpSpPr>
        <p:sp>
          <p:nvSpPr>
            <p:cNvPr id="80" name="Oval 79">
              <a:extLst>
                <a:ext uri="{FF2B5EF4-FFF2-40B4-BE49-F238E27FC236}">
                  <a16:creationId xmlns:a16="http://schemas.microsoft.com/office/drawing/2014/main" id="{6FAB44BC-0B4C-4047-BB08-B8786BD034CD}"/>
                </a:ext>
              </a:extLst>
            </p:cNvPr>
            <p:cNvSpPr/>
            <p:nvPr/>
          </p:nvSpPr>
          <p:spPr>
            <a:xfrm>
              <a:off x="4271358" y="1144063"/>
              <a:ext cx="585216" cy="585216"/>
            </a:xfrm>
            <a:prstGeom prst="ellipse">
              <a:avLst/>
            </a:prstGeom>
            <a:solidFill>
              <a:schemeClr val="tx2"/>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mn-lt"/>
                <a:ea typeface="+mn-ea"/>
                <a:cs typeface="+mn-cs"/>
              </a:endParaRPr>
            </a:p>
          </p:txBody>
        </p:sp>
        <p:sp>
          <p:nvSpPr>
            <p:cNvPr id="81" name="Freeform 597">
              <a:extLst>
                <a:ext uri="{FF2B5EF4-FFF2-40B4-BE49-F238E27FC236}">
                  <a16:creationId xmlns:a16="http://schemas.microsoft.com/office/drawing/2014/main" id="{768E98AD-53C0-4C67-AE81-45DA16A88B7D}"/>
                </a:ext>
              </a:extLst>
            </p:cNvPr>
            <p:cNvSpPr>
              <a:spLocks noEditPoints="1"/>
            </p:cNvSpPr>
            <p:nvPr/>
          </p:nvSpPr>
          <p:spPr bwMode="auto">
            <a:xfrm>
              <a:off x="4388824" y="1262591"/>
              <a:ext cx="166161" cy="363009"/>
            </a:xfrm>
            <a:custGeom>
              <a:avLst/>
              <a:gdLst>
                <a:gd name="T0" fmla="*/ 69 w 94"/>
                <a:gd name="T1" fmla="*/ 0 h 205"/>
                <a:gd name="T2" fmla="*/ 47 w 94"/>
                <a:gd name="T3" fmla="*/ 11 h 205"/>
                <a:gd name="T4" fmla="*/ 22 w 94"/>
                <a:gd name="T5" fmla="*/ 38 h 205"/>
                <a:gd name="T6" fmla="*/ 10 w 94"/>
                <a:gd name="T7" fmla="*/ 67 h 205"/>
                <a:gd name="T8" fmla="*/ 0 w 94"/>
                <a:gd name="T9" fmla="*/ 90 h 205"/>
                <a:gd name="T10" fmla="*/ 0 w 94"/>
                <a:gd name="T11" fmla="*/ 91 h 205"/>
                <a:gd name="T12" fmla="*/ 2 w 94"/>
                <a:gd name="T13" fmla="*/ 99 h 205"/>
                <a:gd name="T14" fmla="*/ 4 w 94"/>
                <a:gd name="T15" fmla="*/ 105 h 205"/>
                <a:gd name="T16" fmla="*/ 7 w 94"/>
                <a:gd name="T17" fmla="*/ 137 h 205"/>
                <a:gd name="T18" fmla="*/ 21 w 94"/>
                <a:gd name="T19" fmla="*/ 171 h 205"/>
                <a:gd name="T20" fmla="*/ 23 w 94"/>
                <a:gd name="T21" fmla="*/ 179 h 205"/>
                <a:gd name="T22" fmla="*/ 53 w 94"/>
                <a:gd name="T23" fmla="*/ 194 h 205"/>
                <a:gd name="T24" fmla="*/ 88 w 94"/>
                <a:gd name="T25" fmla="*/ 199 h 205"/>
                <a:gd name="T26" fmla="*/ 94 w 94"/>
                <a:gd name="T27" fmla="*/ 27 h 205"/>
                <a:gd name="T28" fmla="*/ 70 w 94"/>
                <a:gd name="T29" fmla="*/ 48 h 205"/>
                <a:gd name="T30" fmla="*/ 86 w 94"/>
                <a:gd name="T31" fmla="*/ 53 h 205"/>
                <a:gd name="T32" fmla="*/ 47 w 94"/>
                <a:gd name="T33" fmla="*/ 103 h 205"/>
                <a:gd name="T34" fmla="*/ 29 w 94"/>
                <a:gd name="T35" fmla="*/ 84 h 205"/>
                <a:gd name="T36" fmla="*/ 46 w 94"/>
                <a:gd name="T37" fmla="*/ 112 h 205"/>
                <a:gd name="T38" fmla="*/ 86 w 94"/>
                <a:gd name="T39" fmla="*/ 137 h 205"/>
                <a:gd name="T40" fmla="*/ 39 w 94"/>
                <a:gd name="T41" fmla="*/ 160 h 205"/>
                <a:gd name="T42" fmla="*/ 48 w 94"/>
                <a:gd name="T43" fmla="*/ 160 h 205"/>
                <a:gd name="T44" fmla="*/ 86 w 94"/>
                <a:gd name="T45" fmla="*/ 146 h 205"/>
                <a:gd name="T46" fmla="*/ 74 w 94"/>
                <a:gd name="T47" fmla="*/ 197 h 205"/>
                <a:gd name="T48" fmla="*/ 72 w 94"/>
                <a:gd name="T49" fmla="*/ 169 h 205"/>
                <a:gd name="T50" fmla="*/ 64 w 94"/>
                <a:gd name="T51" fmla="*/ 157 h 205"/>
                <a:gd name="T52" fmla="*/ 62 w 94"/>
                <a:gd name="T53" fmla="*/ 162 h 205"/>
                <a:gd name="T54" fmla="*/ 54 w 94"/>
                <a:gd name="T55" fmla="*/ 184 h 205"/>
                <a:gd name="T56" fmla="*/ 46 w 94"/>
                <a:gd name="T57" fmla="*/ 185 h 205"/>
                <a:gd name="T58" fmla="*/ 30 w 94"/>
                <a:gd name="T59" fmla="*/ 168 h 205"/>
                <a:gd name="T60" fmla="*/ 13 w 94"/>
                <a:gd name="T61" fmla="*/ 147 h 205"/>
                <a:gd name="T62" fmla="*/ 15 w 94"/>
                <a:gd name="T63" fmla="*/ 132 h 205"/>
                <a:gd name="T64" fmla="*/ 13 w 94"/>
                <a:gd name="T65" fmla="*/ 108 h 205"/>
                <a:gd name="T66" fmla="*/ 8 w 94"/>
                <a:gd name="T67" fmla="*/ 89 h 205"/>
                <a:gd name="T68" fmla="*/ 48 w 94"/>
                <a:gd name="T69" fmla="*/ 88 h 205"/>
                <a:gd name="T70" fmla="*/ 56 w 94"/>
                <a:gd name="T71" fmla="*/ 91 h 205"/>
                <a:gd name="T72" fmla="*/ 28 w 94"/>
                <a:gd name="T73" fmla="*/ 61 h 205"/>
                <a:gd name="T74" fmla="*/ 17 w 94"/>
                <a:gd name="T75" fmla="*/ 59 h 205"/>
                <a:gd name="T76" fmla="*/ 31 w 94"/>
                <a:gd name="T77" fmla="*/ 40 h 205"/>
                <a:gd name="T78" fmla="*/ 31 w 94"/>
                <a:gd name="T79" fmla="*/ 34 h 205"/>
                <a:gd name="T80" fmla="*/ 47 w 94"/>
                <a:gd name="T81" fmla="*/ 20 h 205"/>
                <a:gd name="T82" fmla="*/ 68 w 94"/>
                <a:gd name="T83" fmla="*/ 31 h 205"/>
                <a:gd name="T84" fmla="*/ 57 w 94"/>
                <a:gd name="T85" fmla="*/ 13 h 205"/>
                <a:gd name="T86" fmla="*/ 86 w 94"/>
                <a:gd name="T87" fmla="*/ 27 h 205"/>
                <a:gd name="T88" fmla="*/ 75 w 94"/>
                <a:gd name="T89" fmla="*/ 4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87" y="7"/>
                  </a:moveTo>
                  <a:cubicBezTo>
                    <a:pt x="82" y="2"/>
                    <a:pt x="76" y="0"/>
                    <a:pt x="69" y="0"/>
                  </a:cubicBezTo>
                  <a:cubicBezTo>
                    <a:pt x="60" y="0"/>
                    <a:pt x="52" y="4"/>
                    <a:pt x="47" y="11"/>
                  </a:cubicBezTo>
                  <a:cubicBezTo>
                    <a:pt x="47" y="11"/>
                    <a:pt x="47" y="11"/>
                    <a:pt x="47" y="11"/>
                  </a:cubicBezTo>
                  <a:cubicBezTo>
                    <a:pt x="33" y="11"/>
                    <a:pt x="22" y="22"/>
                    <a:pt x="22" y="36"/>
                  </a:cubicBezTo>
                  <a:cubicBezTo>
                    <a:pt x="22" y="37"/>
                    <a:pt x="22" y="37"/>
                    <a:pt x="22" y="38"/>
                  </a:cubicBezTo>
                  <a:cubicBezTo>
                    <a:pt x="14" y="41"/>
                    <a:pt x="8" y="50"/>
                    <a:pt x="8" y="59"/>
                  </a:cubicBezTo>
                  <a:cubicBezTo>
                    <a:pt x="8" y="62"/>
                    <a:pt x="9" y="64"/>
                    <a:pt x="10" y="67"/>
                  </a:cubicBezTo>
                  <a:cubicBezTo>
                    <a:pt x="3" y="73"/>
                    <a:pt x="0" y="81"/>
                    <a:pt x="0" y="89"/>
                  </a:cubicBezTo>
                  <a:cubicBezTo>
                    <a:pt x="0" y="90"/>
                    <a:pt x="0" y="90"/>
                    <a:pt x="0" y="90"/>
                  </a:cubicBezTo>
                  <a:cubicBezTo>
                    <a:pt x="0" y="90"/>
                    <a:pt x="0" y="90"/>
                    <a:pt x="0" y="90"/>
                  </a:cubicBezTo>
                  <a:cubicBezTo>
                    <a:pt x="0" y="91"/>
                    <a:pt x="0" y="91"/>
                    <a:pt x="0" y="91"/>
                  </a:cubicBezTo>
                  <a:cubicBezTo>
                    <a:pt x="0" y="91"/>
                    <a:pt x="0" y="91"/>
                    <a:pt x="0" y="91"/>
                  </a:cubicBezTo>
                  <a:cubicBezTo>
                    <a:pt x="0" y="94"/>
                    <a:pt x="1" y="97"/>
                    <a:pt x="2" y="99"/>
                  </a:cubicBezTo>
                  <a:cubicBezTo>
                    <a:pt x="2" y="100"/>
                    <a:pt x="2" y="100"/>
                    <a:pt x="2" y="100"/>
                  </a:cubicBezTo>
                  <a:cubicBezTo>
                    <a:pt x="3" y="102"/>
                    <a:pt x="3" y="103"/>
                    <a:pt x="4" y="105"/>
                  </a:cubicBezTo>
                  <a:cubicBezTo>
                    <a:pt x="1" y="109"/>
                    <a:pt x="0" y="114"/>
                    <a:pt x="0" y="120"/>
                  </a:cubicBezTo>
                  <a:cubicBezTo>
                    <a:pt x="0" y="126"/>
                    <a:pt x="2" y="132"/>
                    <a:pt x="7" y="137"/>
                  </a:cubicBezTo>
                  <a:cubicBezTo>
                    <a:pt x="5" y="140"/>
                    <a:pt x="5" y="143"/>
                    <a:pt x="5" y="147"/>
                  </a:cubicBezTo>
                  <a:cubicBezTo>
                    <a:pt x="5" y="157"/>
                    <a:pt x="11" y="167"/>
                    <a:pt x="21" y="171"/>
                  </a:cubicBezTo>
                  <a:cubicBezTo>
                    <a:pt x="21" y="174"/>
                    <a:pt x="22" y="176"/>
                    <a:pt x="23" y="178"/>
                  </a:cubicBezTo>
                  <a:cubicBezTo>
                    <a:pt x="23" y="179"/>
                    <a:pt x="23" y="179"/>
                    <a:pt x="23" y="179"/>
                  </a:cubicBezTo>
                  <a:cubicBezTo>
                    <a:pt x="27" y="188"/>
                    <a:pt x="36" y="194"/>
                    <a:pt x="46" y="194"/>
                  </a:cubicBezTo>
                  <a:cubicBezTo>
                    <a:pt x="48" y="194"/>
                    <a:pt x="51" y="194"/>
                    <a:pt x="53" y="194"/>
                  </a:cubicBezTo>
                  <a:cubicBezTo>
                    <a:pt x="58" y="201"/>
                    <a:pt x="65" y="205"/>
                    <a:pt x="74" y="205"/>
                  </a:cubicBezTo>
                  <a:cubicBezTo>
                    <a:pt x="80" y="205"/>
                    <a:pt x="84" y="203"/>
                    <a:pt x="88" y="199"/>
                  </a:cubicBezTo>
                  <a:cubicBezTo>
                    <a:pt x="93" y="195"/>
                    <a:pt x="94" y="189"/>
                    <a:pt x="94" y="183"/>
                  </a:cubicBezTo>
                  <a:cubicBezTo>
                    <a:pt x="94" y="27"/>
                    <a:pt x="94" y="27"/>
                    <a:pt x="94" y="27"/>
                  </a:cubicBezTo>
                  <a:cubicBezTo>
                    <a:pt x="94" y="19"/>
                    <a:pt x="92" y="12"/>
                    <a:pt x="87" y="7"/>
                  </a:cubicBezTo>
                  <a:close/>
                  <a:moveTo>
                    <a:pt x="70" y="48"/>
                  </a:moveTo>
                  <a:cubicBezTo>
                    <a:pt x="70" y="51"/>
                    <a:pt x="72" y="53"/>
                    <a:pt x="75" y="53"/>
                  </a:cubicBezTo>
                  <a:cubicBezTo>
                    <a:pt x="86" y="53"/>
                    <a:pt x="86" y="53"/>
                    <a:pt x="86" y="53"/>
                  </a:cubicBezTo>
                  <a:cubicBezTo>
                    <a:pt x="86" y="103"/>
                    <a:pt x="86" y="103"/>
                    <a:pt x="86" y="103"/>
                  </a:cubicBezTo>
                  <a:cubicBezTo>
                    <a:pt x="86" y="103"/>
                    <a:pt x="55" y="103"/>
                    <a:pt x="47" y="103"/>
                  </a:cubicBezTo>
                  <a:cubicBezTo>
                    <a:pt x="40" y="103"/>
                    <a:pt x="33" y="97"/>
                    <a:pt x="33" y="89"/>
                  </a:cubicBezTo>
                  <a:cubicBezTo>
                    <a:pt x="33" y="86"/>
                    <a:pt x="31" y="84"/>
                    <a:pt x="29" y="84"/>
                  </a:cubicBezTo>
                  <a:cubicBezTo>
                    <a:pt x="26" y="84"/>
                    <a:pt x="25" y="86"/>
                    <a:pt x="25" y="89"/>
                  </a:cubicBezTo>
                  <a:cubicBezTo>
                    <a:pt x="25" y="101"/>
                    <a:pt x="35" y="112"/>
                    <a:pt x="46" y="112"/>
                  </a:cubicBezTo>
                  <a:cubicBezTo>
                    <a:pt x="58" y="112"/>
                    <a:pt x="86" y="113"/>
                    <a:pt x="86" y="113"/>
                  </a:cubicBezTo>
                  <a:cubicBezTo>
                    <a:pt x="86" y="137"/>
                    <a:pt x="86" y="137"/>
                    <a:pt x="86" y="137"/>
                  </a:cubicBezTo>
                  <a:cubicBezTo>
                    <a:pt x="86" y="137"/>
                    <a:pt x="75" y="137"/>
                    <a:pt x="62" y="137"/>
                  </a:cubicBezTo>
                  <a:cubicBezTo>
                    <a:pt x="49" y="137"/>
                    <a:pt x="39" y="147"/>
                    <a:pt x="39" y="160"/>
                  </a:cubicBezTo>
                  <a:cubicBezTo>
                    <a:pt x="39" y="162"/>
                    <a:pt x="41" y="164"/>
                    <a:pt x="44" y="164"/>
                  </a:cubicBezTo>
                  <a:cubicBezTo>
                    <a:pt x="46" y="164"/>
                    <a:pt x="48" y="162"/>
                    <a:pt x="48" y="160"/>
                  </a:cubicBezTo>
                  <a:cubicBezTo>
                    <a:pt x="48" y="152"/>
                    <a:pt x="54" y="146"/>
                    <a:pt x="62" y="146"/>
                  </a:cubicBezTo>
                  <a:cubicBezTo>
                    <a:pt x="70" y="146"/>
                    <a:pt x="86" y="146"/>
                    <a:pt x="86" y="146"/>
                  </a:cubicBezTo>
                  <a:cubicBezTo>
                    <a:pt x="86" y="183"/>
                    <a:pt x="86" y="183"/>
                    <a:pt x="86" y="183"/>
                  </a:cubicBezTo>
                  <a:cubicBezTo>
                    <a:pt x="86" y="191"/>
                    <a:pt x="80" y="197"/>
                    <a:pt x="74" y="197"/>
                  </a:cubicBezTo>
                  <a:cubicBezTo>
                    <a:pt x="68" y="197"/>
                    <a:pt x="64" y="194"/>
                    <a:pt x="60" y="190"/>
                  </a:cubicBezTo>
                  <a:cubicBezTo>
                    <a:pt x="67" y="185"/>
                    <a:pt x="72" y="177"/>
                    <a:pt x="72" y="169"/>
                  </a:cubicBezTo>
                  <a:cubicBezTo>
                    <a:pt x="72" y="165"/>
                    <a:pt x="71" y="162"/>
                    <a:pt x="70" y="159"/>
                  </a:cubicBezTo>
                  <a:cubicBezTo>
                    <a:pt x="69" y="157"/>
                    <a:pt x="66" y="156"/>
                    <a:pt x="64" y="157"/>
                  </a:cubicBezTo>
                  <a:cubicBezTo>
                    <a:pt x="63" y="157"/>
                    <a:pt x="62" y="158"/>
                    <a:pt x="62" y="159"/>
                  </a:cubicBezTo>
                  <a:cubicBezTo>
                    <a:pt x="61" y="160"/>
                    <a:pt x="61" y="161"/>
                    <a:pt x="62" y="162"/>
                  </a:cubicBezTo>
                  <a:cubicBezTo>
                    <a:pt x="63" y="164"/>
                    <a:pt x="63" y="167"/>
                    <a:pt x="63" y="169"/>
                  </a:cubicBezTo>
                  <a:cubicBezTo>
                    <a:pt x="63" y="175"/>
                    <a:pt x="59" y="181"/>
                    <a:pt x="54" y="184"/>
                  </a:cubicBezTo>
                  <a:cubicBezTo>
                    <a:pt x="53" y="184"/>
                    <a:pt x="53" y="184"/>
                    <a:pt x="53" y="184"/>
                  </a:cubicBezTo>
                  <a:cubicBezTo>
                    <a:pt x="51" y="185"/>
                    <a:pt x="49" y="185"/>
                    <a:pt x="46" y="185"/>
                  </a:cubicBezTo>
                  <a:cubicBezTo>
                    <a:pt x="37" y="185"/>
                    <a:pt x="30" y="178"/>
                    <a:pt x="30" y="169"/>
                  </a:cubicBezTo>
                  <a:cubicBezTo>
                    <a:pt x="30" y="168"/>
                    <a:pt x="30" y="168"/>
                    <a:pt x="30" y="168"/>
                  </a:cubicBezTo>
                  <a:cubicBezTo>
                    <a:pt x="30" y="166"/>
                    <a:pt x="28" y="164"/>
                    <a:pt x="26" y="164"/>
                  </a:cubicBezTo>
                  <a:cubicBezTo>
                    <a:pt x="19" y="162"/>
                    <a:pt x="13" y="154"/>
                    <a:pt x="13" y="147"/>
                  </a:cubicBezTo>
                  <a:cubicBezTo>
                    <a:pt x="13" y="144"/>
                    <a:pt x="14" y="141"/>
                    <a:pt x="16" y="138"/>
                  </a:cubicBezTo>
                  <a:cubicBezTo>
                    <a:pt x="17" y="136"/>
                    <a:pt x="16" y="134"/>
                    <a:pt x="15" y="132"/>
                  </a:cubicBezTo>
                  <a:cubicBezTo>
                    <a:pt x="11" y="129"/>
                    <a:pt x="8" y="125"/>
                    <a:pt x="8" y="120"/>
                  </a:cubicBezTo>
                  <a:cubicBezTo>
                    <a:pt x="8" y="115"/>
                    <a:pt x="10" y="111"/>
                    <a:pt x="13" y="108"/>
                  </a:cubicBezTo>
                  <a:cubicBezTo>
                    <a:pt x="15" y="106"/>
                    <a:pt x="15" y="104"/>
                    <a:pt x="13" y="102"/>
                  </a:cubicBezTo>
                  <a:cubicBezTo>
                    <a:pt x="10" y="99"/>
                    <a:pt x="8" y="94"/>
                    <a:pt x="8" y="89"/>
                  </a:cubicBezTo>
                  <a:cubicBezTo>
                    <a:pt x="8" y="78"/>
                    <a:pt x="17" y="69"/>
                    <a:pt x="28" y="69"/>
                  </a:cubicBezTo>
                  <a:cubicBezTo>
                    <a:pt x="39" y="69"/>
                    <a:pt x="48" y="78"/>
                    <a:pt x="48" y="88"/>
                  </a:cubicBezTo>
                  <a:cubicBezTo>
                    <a:pt x="49" y="91"/>
                    <a:pt x="51" y="92"/>
                    <a:pt x="53" y="92"/>
                  </a:cubicBezTo>
                  <a:cubicBezTo>
                    <a:pt x="54" y="92"/>
                    <a:pt x="55" y="92"/>
                    <a:pt x="56" y="91"/>
                  </a:cubicBezTo>
                  <a:cubicBezTo>
                    <a:pt x="57" y="90"/>
                    <a:pt x="57" y="89"/>
                    <a:pt x="57" y="88"/>
                  </a:cubicBezTo>
                  <a:cubicBezTo>
                    <a:pt x="56" y="72"/>
                    <a:pt x="44" y="61"/>
                    <a:pt x="28" y="61"/>
                  </a:cubicBezTo>
                  <a:cubicBezTo>
                    <a:pt x="25" y="61"/>
                    <a:pt x="21" y="61"/>
                    <a:pt x="18" y="63"/>
                  </a:cubicBezTo>
                  <a:cubicBezTo>
                    <a:pt x="17" y="61"/>
                    <a:pt x="17" y="60"/>
                    <a:pt x="17" y="59"/>
                  </a:cubicBezTo>
                  <a:cubicBezTo>
                    <a:pt x="17" y="52"/>
                    <a:pt x="21" y="47"/>
                    <a:pt x="28" y="45"/>
                  </a:cubicBezTo>
                  <a:cubicBezTo>
                    <a:pt x="30" y="44"/>
                    <a:pt x="31" y="42"/>
                    <a:pt x="31" y="40"/>
                  </a:cubicBezTo>
                  <a:cubicBezTo>
                    <a:pt x="31" y="39"/>
                    <a:pt x="30" y="38"/>
                    <a:pt x="30" y="36"/>
                  </a:cubicBezTo>
                  <a:cubicBezTo>
                    <a:pt x="30" y="36"/>
                    <a:pt x="31" y="35"/>
                    <a:pt x="31" y="34"/>
                  </a:cubicBezTo>
                  <a:cubicBezTo>
                    <a:pt x="31" y="34"/>
                    <a:pt x="31" y="34"/>
                    <a:pt x="31" y="34"/>
                  </a:cubicBezTo>
                  <a:cubicBezTo>
                    <a:pt x="32" y="26"/>
                    <a:pt x="39" y="20"/>
                    <a:pt x="47" y="20"/>
                  </a:cubicBezTo>
                  <a:cubicBezTo>
                    <a:pt x="53" y="20"/>
                    <a:pt x="59" y="23"/>
                    <a:pt x="62" y="29"/>
                  </a:cubicBezTo>
                  <a:cubicBezTo>
                    <a:pt x="63" y="31"/>
                    <a:pt x="66" y="32"/>
                    <a:pt x="68" y="31"/>
                  </a:cubicBezTo>
                  <a:cubicBezTo>
                    <a:pt x="70" y="30"/>
                    <a:pt x="71" y="27"/>
                    <a:pt x="70" y="25"/>
                  </a:cubicBezTo>
                  <a:cubicBezTo>
                    <a:pt x="67" y="20"/>
                    <a:pt x="62" y="15"/>
                    <a:pt x="57" y="13"/>
                  </a:cubicBezTo>
                  <a:cubicBezTo>
                    <a:pt x="60" y="10"/>
                    <a:pt x="64" y="8"/>
                    <a:pt x="69" y="8"/>
                  </a:cubicBezTo>
                  <a:cubicBezTo>
                    <a:pt x="79" y="8"/>
                    <a:pt x="86" y="16"/>
                    <a:pt x="86" y="27"/>
                  </a:cubicBezTo>
                  <a:cubicBezTo>
                    <a:pt x="86" y="44"/>
                    <a:pt x="86" y="44"/>
                    <a:pt x="86" y="44"/>
                  </a:cubicBezTo>
                  <a:cubicBezTo>
                    <a:pt x="75" y="44"/>
                    <a:pt x="75" y="44"/>
                    <a:pt x="75" y="44"/>
                  </a:cubicBezTo>
                  <a:cubicBezTo>
                    <a:pt x="72" y="44"/>
                    <a:pt x="70" y="46"/>
                    <a:pt x="70" y="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2" name="Freeform 598">
              <a:extLst>
                <a:ext uri="{FF2B5EF4-FFF2-40B4-BE49-F238E27FC236}">
                  <a16:creationId xmlns:a16="http://schemas.microsoft.com/office/drawing/2014/main" id="{9721B173-EB36-4755-9BAB-128F40C61D88}"/>
                </a:ext>
              </a:extLst>
            </p:cNvPr>
            <p:cNvSpPr>
              <a:spLocks/>
            </p:cNvSpPr>
            <p:nvPr/>
          </p:nvSpPr>
          <p:spPr bwMode="auto">
            <a:xfrm>
              <a:off x="4500347" y="1365132"/>
              <a:ext cx="35178" cy="54639"/>
            </a:xfrm>
            <a:custGeom>
              <a:avLst/>
              <a:gdLst>
                <a:gd name="T0" fmla="*/ 0 w 20"/>
                <a:gd name="T1" fmla="*/ 5 h 31"/>
                <a:gd name="T2" fmla="*/ 4 w 20"/>
                <a:gd name="T3" fmla="*/ 9 h 31"/>
                <a:gd name="T4" fmla="*/ 11 w 20"/>
                <a:gd name="T5" fmla="*/ 16 h 31"/>
                <a:gd name="T6" fmla="*/ 4 w 20"/>
                <a:gd name="T7" fmla="*/ 22 h 31"/>
                <a:gd name="T8" fmla="*/ 0 w 20"/>
                <a:gd name="T9" fmla="*/ 27 h 31"/>
                <a:gd name="T10" fmla="*/ 4 w 20"/>
                <a:gd name="T11" fmla="*/ 31 h 31"/>
                <a:gd name="T12" fmla="*/ 20 w 20"/>
                <a:gd name="T13" fmla="*/ 16 h 31"/>
                <a:gd name="T14" fmla="*/ 4 w 20"/>
                <a:gd name="T15" fmla="*/ 0 h 31"/>
                <a:gd name="T16" fmla="*/ 0 w 20"/>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1">
                  <a:moveTo>
                    <a:pt x="0" y="5"/>
                  </a:moveTo>
                  <a:cubicBezTo>
                    <a:pt x="0" y="7"/>
                    <a:pt x="2" y="9"/>
                    <a:pt x="4" y="9"/>
                  </a:cubicBezTo>
                  <a:cubicBezTo>
                    <a:pt x="8" y="9"/>
                    <a:pt x="11" y="12"/>
                    <a:pt x="11" y="16"/>
                  </a:cubicBezTo>
                  <a:cubicBezTo>
                    <a:pt x="11" y="19"/>
                    <a:pt x="8" y="22"/>
                    <a:pt x="4" y="22"/>
                  </a:cubicBezTo>
                  <a:cubicBezTo>
                    <a:pt x="2" y="22"/>
                    <a:pt x="0" y="24"/>
                    <a:pt x="0" y="27"/>
                  </a:cubicBezTo>
                  <a:cubicBezTo>
                    <a:pt x="0" y="29"/>
                    <a:pt x="2" y="31"/>
                    <a:pt x="4" y="31"/>
                  </a:cubicBezTo>
                  <a:cubicBezTo>
                    <a:pt x="13" y="31"/>
                    <a:pt x="20" y="24"/>
                    <a:pt x="20" y="16"/>
                  </a:cubicBezTo>
                  <a:cubicBezTo>
                    <a:pt x="20" y="7"/>
                    <a:pt x="13" y="0"/>
                    <a:pt x="4" y="0"/>
                  </a:cubicBezTo>
                  <a:cubicBezTo>
                    <a:pt x="2" y="0"/>
                    <a:pt x="0" y="2"/>
                    <a:pt x="0" y="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3" name="Freeform 599">
              <a:extLst>
                <a:ext uri="{FF2B5EF4-FFF2-40B4-BE49-F238E27FC236}">
                  <a16:creationId xmlns:a16="http://schemas.microsoft.com/office/drawing/2014/main" id="{04CDA075-6D54-4471-85ED-4B44B2739786}"/>
                </a:ext>
              </a:extLst>
            </p:cNvPr>
            <p:cNvSpPr>
              <a:spLocks/>
            </p:cNvSpPr>
            <p:nvPr/>
          </p:nvSpPr>
          <p:spPr bwMode="auto">
            <a:xfrm>
              <a:off x="4466665" y="1315733"/>
              <a:ext cx="35178" cy="37423"/>
            </a:xfrm>
            <a:custGeom>
              <a:avLst/>
              <a:gdLst>
                <a:gd name="T0" fmla="*/ 20 w 20"/>
                <a:gd name="T1" fmla="*/ 17 h 21"/>
                <a:gd name="T2" fmla="*/ 16 w 20"/>
                <a:gd name="T3" fmla="*/ 12 h 21"/>
                <a:gd name="T4" fmla="*/ 8 w 20"/>
                <a:gd name="T5" fmla="*/ 5 h 21"/>
                <a:gd name="T6" fmla="*/ 4 w 20"/>
                <a:gd name="T7" fmla="*/ 0 h 21"/>
                <a:gd name="T8" fmla="*/ 0 w 20"/>
                <a:gd name="T9" fmla="*/ 5 h 21"/>
                <a:gd name="T10" fmla="*/ 16 w 20"/>
                <a:gd name="T11" fmla="*/ 21 h 21"/>
                <a:gd name="T12" fmla="*/ 20 w 20"/>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20" y="17"/>
                  </a:moveTo>
                  <a:cubicBezTo>
                    <a:pt x="20" y="14"/>
                    <a:pt x="18" y="12"/>
                    <a:pt x="16" y="12"/>
                  </a:cubicBezTo>
                  <a:cubicBezTo>
                    <a:pt x="12" y="12"/>
                    <a:pt x="8" y="9"/>
                    <a:pt x="8" y="5"/>
                  </a:cubicBezTo>
                  <a:cubicBezTo>
                    <a:pt x="8" y="2"/>
                    <a:pt x="6" y="0"/>
                    <a:pt x="4" y="0"/>
                  </a:cubicBezTo>
                  <a:cubicBezTo>
                    <a:pt x="2" y="0"/>
                    <a:pt x="0" y="2"/>
                    <a:pt x="0" y="5"/>
                  </a:cubicBezTo>
                  <a:cubicBezTo>
                    <a:pt x="0" y="14"/>
                    <a:pt x="7" y="21"/>
                    <a:pt x="16" y="21"/>
                  </a:cubicBezTo>
                  <a:cubicBezTo>
                    <a:pt x="18" y="21"/>
                    <a:pt x="20" y="19"/>
                    <a:pt x="20"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4" name="Freeform 600">
              <a:extLst>
                <a:ext uri="{FF2B5EF4-FFF2-40B4-BE49-F238E27FC236}">
                  <a16:creationId xmlns:a16="http://schemas.microsoft.com/office/drawing/2014/main" id="{9FD31112-5CD4-44FE-AD9E-924CA4F0B547}"/>
                </a:ext>
              </a:extLst>
            </p:cNvPr>
            <p:cNvSpPr>
              <a:spLocks/>
            </p:cNvSpPr>
            <p:nvPr/>
          </p:nvSpPr>
          <p:spPr bwMode="auto">
            <a:xfrm>
              <a:off x="4432984" y="1475157"/>
              <a:ext cx="35178" cy="36676"/>
            </a:xfrm>
            <a:custGeom>
              <a:avLst/>
              <a:gdLst>
                <a:gd name="T0" fmla="*/ 4 w 20"/>
                <a:gd name="T1" fmla="*/ 21 h 21"/>
                <a:gd name="T2" fmla="*/ 8 w 20"/>
                <a:gd name="T3" fmla="*/ 16 h 21"/>
                <a:gd name="T4" fmla="*/ 16 w 20"/>
                <a:gd name="T5" fmla="*/ 9 h 21"/>
                <a:gd name="T6" fmla="*/ 20 w 20"/>
                <a:gd name="T7" fmla="*/ 4 h 21"/>
                <a:gd name="T8" fmla="*/ 16 w 20"/>
                <a:gd name="T9" fmla="*/ 0 h 21"/>
                <a:gd name="T10" fmla="*/ 0 w 20"/>
                <a:gd name="T11" fmla="*/ 16 h 21"/>
                <a:gd name="T12" fmla="*/ 4 w 2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4" y="21"/>
                  </a:moveTo>
                  <a:cubicBezTo>
                    <a:pt x="6" y="21"/>
                    <a:pt x="8" y="19"/>
                    <a:pt x="8" y="16"/>
                  </a:cubicBezTo>
                  <a:cubicBezTo>
                    <a:pt x="8" y="12"/>
                    <a:pt x="12" y="9"/>
                    <a:pt x="16" y="9"/>
                  </a:cubicBezTo>
                  <a:cubicBezTo>
                    <a:pt x="18" y="9"/>
                    <a:pt x="20" y="7"/>
                    <a:pt x="20" y="4"/>
                  </a:cubicBezTo>
                  <a:cubicBezTo>
                    <a:pt x="20" y="2"/>
                    <a:pt x="18" y="0"/>
                    <a:pt x="16" y="0"/>
                  </a:cubicBezTo>
                  <a:cubicBezTo>
                    <a:pt x="7" y="0"/>
                    <a:pt x="0" y="7"/>
                    <a:pt x="0" y="16"/>
                  </a:cubicBezTo>
                  <a:cubicBezTo>
                    <a:pt x="0" y="19"/>
                    <a:pt x="1" y="21"/>
                    <a:pt x="4" y="2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5" name="Freeform 601">
              <a:extLst>
                <a:ext uri="{FF2B5EF4-FFF2-40B4-BE49-F238E27FC236}">
                  <a16:creationId xmlns:a16="http://schemas.microsoft.com/office/drawing/2014/main" id="{986D4F96-119F-4904-8AC8-30054DFD6D41}"/>
                </a:ext>
              </a:extLst>
            </p:cNvPr>
            <p:cNvSpPr>
              <a:spLocks/>
            </p:cNvSpPr>
            <p:nvPr/>
          </p:nvSpPr>
          <p:spPr bwMode="auto">
            <a:xfrm>
              <a:off x="4478640" y="1475157"/>
              <a:ext cx="56884" cy="17215"/>
            </a:xfrm>
            <a:custGeom>
              <a:avLst/>
              <a:gdLst>
                <a:gd name="T0" fmla="*/ 4 w 32"/>
                <a:gd name="T1" fmla="*/ 10 h 10"/>
                <a:gd name="T2" fmla="*/ 28 w 32"/>
                <a:gd name="T3" fmla="*/ 10 h 10"/>
                <a:gd name="T4" fmla="*/ 32 w 32"/>
                <a:gd name="T5" fmla="*/ 5 h 10"/>
                <a:gd name="T6" fmla="*/ 28 w 32"/>
                <a:gd name="T7" fmla="*/ 0 h 10"/>
                <a:gd name="T8" fmla="*/ 4 w 32"/>
                <a:gd name="T9" fmla="*/ 0 h 10"/>
                <a:gd name="T10" fmla="*/ 0 w 32"/>
                <a:gd name="T11" fmla="*/ 5 h 10"/>
                <a:gd name="T12" fmla="*/ 4 w 3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4" y="10"/>
                  </a:moveTo>
                  <a:cubicBezTo>
                    <a:pt x="28" y="10"/>
                    <a:pt x="28" y="10"/>
                    <a:pt x="28" y="10"/>
                  </a:cubicBezTo>
                  <a:cubicBezTo>
                    <a:pt x="30" y="10"/>
                    <a:pt x="32" y="7"/>
                    <a:pt x="32" y="5"/>
                  </a:cubicBezTo>
                  <a:cubicBezTo>
                    <a:pt x="32" y="2"/>
                    <a:pt x="30" y="0"/>
                    <a:pt x="28" y="0"/>
                  </a:cubicBezTo>
                  <a:cubicBezTo>
                    <a:pt x="4" y="0"/>
                    <a:pt x="4" y="0"/>
                    <a:pt x="4" y="0"/>
                  </a:cubicBezTo>
                  <a:cubicBezTo>
                    <a:pt x="2" y="0"/>
                    <a:pt x="0" y="2"/>
                    <a:pt x="0" y="5"/>
                  </a:cubicBezTo>
                  <a:cubicBezTo>
                    <a:pt x="0" y="7"/>
                    <a:pt x="2" y="10"/>
                    <a:pt x="4" y="1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6" name="Freeform 602">
              <a:extLst>
                <a:ext uri="{FF2B5EF4-FFF2-40B4-BE49-F238E27FC236}">
                  <a16:creationId xmlns:a16="http://schemas.microsoft.com/office/drawing/2014/main" id="{2E549B91-C5F1-424B-BFAD-F416BB6CD3DC}"/>
                </a:ext>
              </a:extLst>
            </p:cNvPr>
            <p:cNvSpPr>
              <a:spLocks noEditPoints="1"/>
            </p:cNvSpPr>
            <p:nvPr/>
          </p:nvSpPr>
          <p:spPr bwMode="auto">
            <a:xfrm>
              <a:off x="4572200" y="1262591"/>
              <a:ext cx="166909" cy="363009"/>
            </a:xfrm>
            <a:custGeom>
              <a:avLst/>
              <a:gdLst>
                <a:gd name="T0" fmla="*/ 0 w 94"/>
                <a:gd name="T1" fmla="*/ 183 h 205"/>
                <a:gd name="T2" fmla="*/ 19 w 94"/>
                <a:gd name="T3" fmla="*/ 205 h 205"/>
                <a:gd name="T4" fmla="*/ 47 w 94"/>
                <a:gd name="T5" fmla="*/ 194 h 205"/>
                <a:gd name="T6" fmla="*/ 71 w 94"/>
                <a:gd name="T7" fmla="*/ 178 h 205"/>
                <a:gd name="T8" fmla="*/ 89 w 94"/>
                <a:gd name="T9" fmla="*/ 147 h 205"/>
                <a:gd name="T10" fmla="*/ 94 w 94"/>
                <a:gd name="T11" fmla="*/ 120 h 205"/>
                <a:gd name="T12" fmla="*/ 92 w 94"/>
                <a:gd name="T13" fmla="*/ 100 h 205"/>
                <a:gd name="T14" fmla="*/ 93 w 94"/>
                <a:gd name="T15" fmla="*/ 91 h 205"/>
                <a:gd name="T16" fmla="*/ 94 w 94"/>
                <a:gd name="T17" fmla="*/ 90 h 205"/>
                <a:gd name="T18" fmla="*/ 94 w 94"/>
                <a:gd name="T19" fmla="*/ 89 h 205"/>
                <a:gd name="T20" fmla="*/ 85 w 94"/>
                <a:gd name="T21" fmla="*/ 59 h 205"/>
                <a:gd name="T22" fmla="*/ 72 w 94"/>
                <a:gd name="T23" fmla="*/ 36 h 205"/>
                <a:gd name="T24" fmla="*/ 46 w 94"/>
                <a:gd name="T25" fmla="*/ 11 h 205"/>
                <a:gd name="T26" fmla="*/ 6 w 94"/>
                <a:gd name="T27" fmla="*/ 7 h 205"/>
                <a:gd name="T28" fmla="*/ 19 w 94"/>
                <a:gd name="T29" fmla="*/ 44 h 205"/>
                <a:gd name="T30" fmla="*/ 7 w 94"/>
                <a:gd name="T31" fmla="*/ 27 h 205"/>
                <a:gd name="T32" fmla="*/ 36 w 94"/>
                <a:gd name="T33" fmla="*/ 13 h 205"/>
                <a:gd name="T34" fmla="*/ 26 w 94"/>
                <a:gd name="T35" fmla="*/ 31 h 205"/>
                <a:gd name="T36" fmla="*/ 46 w 94"/>
                <a:gd name="T37" fmla="*/ 20 h 205"/>
                <a:gd name="T38" fmla="*/ 63 w 94"/>
                <a:gd name="T39" fmla="*/ 34 h 205"/>
                <a:gd name="T40" fmla="*/ 62 w 94"/>
                <a:gd name="T41" fmla="*/ 40 h 205"/>
                <a:gd name="T42" fmla="*/ 76 w 94"/>
                <a:gd name="T43" fmla="*/ 59 h 205"/>
                <a:gd name="T44" fmla="*/ 65 w 94"/>
                <a:gd name="T45" fmla="*/ 61 h 205"/>
                <a:gd name="T46" fmla="*/ 37 w 94"/>
                <a:gd name="T47" fmla="*/ 91 h 205"/>
                <a:gd name="T48" fmla="*/ 45 w 94"/>
                <a:gd name="T49" fmla="*/ 88 h 205"/>
                <a:gd name="T50" fmla="*/ 85 w 94"/>
                <a:gd name="T51" fmla="*/ 89 h 205"/>
                <a:gd name="T52" fmla="*/ 80 w 94"/>
                <a:gd name="T53" fmla="*/ 108 h 205"/>
                <a:gd name="T54" fmla="*/ 79 w 94"/>
                <a:gd name="T55" fmla="*/ 132 h 205"/>
                <a:gd name="T56" fmla="*/ 80 w 94"/>
                <a:gd name="T57" fmla="*/ 147 h 205"/>
                <a:gd name="T58" fmla="*/ 64 w 94"/>
                <a:gd name="T59" fmla="*/ 168 h 205"/>
                <a:gd name="T60" fmla="*/ 47 w 94"/>
                <a:gd name="T61" fmla="*/ 185 h 205"/>
                <a:gd name="T62" fmla="*/ 40 w 94"/>
                <a:gd name="T63" fmla="*/ 184 h 205"/>
                <a:gd name="T64" fmla="*/ 32 w 94"/>
                <a:gd name="T65" fmla="*/ 162 h 205"/>
                <a:gd name="T66" fmla="*/ 29 w 94"/>
                <a:gd name="T67" fmla="*/ 157 h 205"/>
                <a:gd name="T68" fmla="*/ 22 w 94"/>
                <a:gd name="T69" fmla="*/ 169 h 205"/>
                <a:gd name="T70" fmla="*/ 20 w 94"/>
                <a:gd name="T71" fmla="*/ 197 h 205"/>
                <a:gd name="T72" fmla="*/ 7 w 94"/>
                <a:gd name="T73" fmla="*/ 146 h 205"/>
                <a:gd name="T74" fmla="*/ 45 w 94"/>
                <a:gd name="T75" fmla="*/ 160 h 205"/>
                <a:gd name="T76" fmla="*/ 54 w 94"/>
                <a:gd name="T77" fmla="*/ 160 h 205"/>
                <a:gd name="T78" fmla="*/ 7 w 94"/>
                <a:gd name="T79" fmla="*/ 137 h 205"/>
                <a:gd name="T80" fmla="*/ 47 w 94"/>
                <a:gd name="T81" fmla="*/ 112 h 205"/>
                <a:gd name="T82" fmla="*/ 64 w 94"/>
                <a:gd name="T83" fmla="*/ 84 h 205"/>
                <a:gd name="T84" fmla="*/ 46 w 94"/>
                <a:gd name="T85" fmla="*/ 103 h 205"/>
                <a:gd name="T86" fmla="*/ 7 w 94"/>
                <a:gd name="T87" fmla="*/ 53 h 205"/>
                <a:gd name="T88" fmla="*/ 23 w 94"/>
                <a:gd name="T89" fmla="*/ 4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0" y="27"/>
                  </a:moveTo>
                  <a:cubicBezTo>
                    <a:pt x="0" y="183"/>
                    <a:pt x="0" y="183"/>
                    <a:pt x="0" y="183"/>
                  </a:cubicBezTo>
                  <a:cubicBezTo>
                    <a:pt x="0" y="189"/>
                    <a:pt x="1" y="195"/>
                    <a:pt x="5" y="199"/>
                  </a:cubicBezTo>
                  <a:cubicBezTo>
                    <a:pt x="9" y="203"/>
                    <a:pt x="13" y="205"/>
                    <a:pt x="19" y="205"/>
                  </a:cubicBezTo>
                  <a:cubicBezTo>
                    <a:pt x="28" y="205"/>
                    <a:pt x="35" y="201"/>
                    <a:pt x="41" y="194"/>
                  </a:cubicBezTo>
                  <a:cubicBezTo>
                    <a:pt x="43" y="194"/>
                    <a:pt x="45" y="194"/>
                    <a:pt x="47" y="194"/>
                  </a:cubicBezTo>
                  <a:cubicBezTo>
                    <a:pt x="57" y="194"/>
                    <a:pt x="66" y="188"/>
                    <a:pt x="70" y="179"/>
                  </a:cubicBezTo>
                  <a:cubicBezTo>
                    <a:pt x="71" y="178"/>
                    <a:pt x="71" y="178"/>
                    <a:pt x="71" y="178"/>
                  </a:cubicBezTo>
                  <a:cubicBezTo>
                    <a:pt x="72" y="176"/>
                    <a:pt x="72" y="174"/>
                    <a:pt x="72" y="171"/>
                  </a:cubicBezTo>
                  <a:cubicBezTo>
                    <a:pt x="82" y="167"/>
                    <a:pt x="89" y="157"/>
                    <a:pt x="89" y="147"/>
                  </a:cubicBezTo>
                  <a:cubicBezTo>
                    <a:pt x="89" y="143"/>
                    <a:pt x="88" y="140"/>
                    <a:pt x="87" y="137"/>
                  </a:cubicBezTo>
                  <a:cubicBezTo>
                    <a:pt x="91" y="132"/>
                    <a:pt x="94" y="126"/>
                    <a:pt x="94" y="120"/>
                  </a:cubicBezTo>
                  <a:cubicBezTo>
                    <a:pt x="94" y="114"/>
                    <a:pt x="92" y="109"/>
                    <a:pt x="89" y="105"/>
                  </a:cubicBezTo>
                  <a:cubicBezTo>
                    <a:pt x="90" y="103"/>
                    <a:pt x="91" y="102"/>
                    <a:pt x="92" y="100"/>
                  </a:cubicBezTo>
                  <a:cubicBezTo>
                    <a:pt x="92" y="99"/>
                    <a:pt x="92" y="99"/>
                    <a:pt x="92" y="99"/>
                  </a:cubicBezTo>
                  <a:cubicBezTo>
                    <a:pt x="93" y="97"/>
                    <a:pt x="93" y="94"/>
                    <a:pt x="93" y="91"/>
                  </a:cubicBezTo>
                  <a:cubicBezTo>
                    <a:pt x="94" y="91"/>
                    <a:pt x="94" y="91"/>
                    <a:pt x="94" y="91"/>
                  </a:cubicBezTo>
                  <a:cubicBezTo>
                    <a:pt x="94" y="90"/>
                    <a:pt x="94" y="90"/>
                    <a:pt x="94" y="90"/>
                  </a:cubicBezTo>
                  <a:cubicBezTo>
                    <a:pt x="94" y="90"/>
                    <a:pt x="94" y="90"/>
                    <a:pt x="94" y="90"/>
                  </a:cubicBezTo>
                  <a:cubicBezTo>
                    <a:pt x="94" y="89"/>
                    <a:pt x="94" y="89"/>
                    <a:pt x="94" y="89"/>
                  </a:cubicBezTo>
                  <a:cubicBezTo>
                    <a:pt x="94" y="81"/>
                    <a:pt x="90" y="73"/>
                    <a:pt x="83" y="67"/>
                  </a:cubicBezTo>
                  <a:cubicBezTo>
                    <a:pt x="84" y="64"/>
                    <a:pt x="85" y="62"/>
                    <a:pt x="85" y="59"/>
                  </a:cubicBezTo>
                  <a:cubicBezTo>
                    <a:pt x="85" y="50"/>
                    <a:pt x="80" y="41"/>
                    <a:pt x="72" y="38"/>
                  </a:cubicBezTo>
                  <a:cubicBezTo>
                    <a:pt x="72" y="37"/>
                    <a:pt x="72" y="37"/>
                    <a:pt x="72" y="36"/>
                  </a:cubicBezTo>
                  <a:cubicBezTo>
                    <a:pt x="72" y="22"/>
                    <a:pt x="60" y="11"/>
                    <a:pt x="46" y="11"/>
                  </a:cubicBezTo>
                  <a:cubicBezTo>
                    <a:pt x="46" y="11"/>
                    <a:pt x="46" y="11"/>
                    <a:pt x="46" y="11"/>
                  </a:cubicBezTo>
                  <a:cubicBezTo>
                    <a:pt x="41" y="4"/>
                    <a:pt x="34" y="0"/>
                    <a:pt x="25" y="0"/>
                  </a:cubicBezTo>
                  <a:cubicBezTo>
                    <a:pt x="18" y="0"/>
                    <a:pt x="11" y="2"/>
                    <a:pt x="6" y="7"/>
                  </a:cubicBezTo>
                  <a:cubicBezTo>
                    <a:pt x="1" y="12"/>
                    <a:pt x="0" y="19"/>
                    <a:pt x="0" y="27"/>
                  </a:cubicBezTo>
                  <a:close/>
                  <a:moveTo>
                    <a:pt x="19" y="44"/>
                  </a:moveTo>
                  <a:cubicBezTo>
                    <a:pt x="7" y="44"/>
                    <a:pt x="7" y="44"/>
                    <a:pt x="7" y="44"/>
                  </a:cubicBezTo>
                  <a:cubicBezTo>
                    <a:pt x="7" y="27"/>
                    <a:pt x="7" y="27"/>
                    <a:pt x="7" y="27"/>
                  </a:cubicBezTo>
                  <a:cubicBezTo>
                    <a:pt x="7" y="16"/>
                    <a:pt x="15" y="8"/>
                    <a:pt x="25" y="8"/>
                  </a:cubicBezTo>
                  <a:cubicBezTo>
                    <a:pt x="29" y="8"/>
                    <a:pt x="33" y="10"/>
                    <a:pt x="36" y="13"/>
                  </a:cubicBezTo>
                  <a:cubicBezTo>
                    <a:pt x="31" y="15"/>
                    <a:pt x="26" y="20"/>
                    <a:pt x="24" y="25"/>
                  </a:cubicBezTo>
                  <a:cubicBezTo>
                    <a:pt x="23" y="27"/>
                    <a:pt x="23" y="30"/>
                    <a:pt x="26" y="31"/>
                  </a:cubicBezTo>
                  <a:cubicBezTo>
                    <a:pt x="28" y="32"/>
                    <a:pt x="30" y="31"/>
                    <a:pt x="31" y="29"/>
                  </a:cubicBezTo>
                  <a:cubicBezTo>
                    <a:pt x="34" y="23"/>
                    <a:pt x="40" y="20"/>
                    <a:pt x="46" y="20"/>
                  </a:cubicBezTo>
                  <a:cubicBezTo>
                    <a:pt x="55" y="20"/>
                    <a:pt x="62" y="26"/>
                    <a:pt x="63" y="34"/>
                  </a:cubicBezTo>
                  <a:cubicBezTo>
                    <a:pt x="63" y="34"/>
                    <a:pt x="63" y="34"/>
                    <a:pt x="63" y="34"/>
                  </a:cubicBezTo>
                  <a:cubicBezTo>
                    <a:pt x="63" y="35"/>
                    <a:pt x="63" y="36"/>
                    <a:pt x="63" y="36"/>
                  </a:cubicBezTo>
                  <a:cubicBezTo>
                    <a:pt x="63" y="38"/>
                    <a:pt x="63" y="39"/>
                    <a:pt x="62" y="40"/>
                  </a:cubicBezTo>
                  <a:cubicBezTo>
                    <a:pt x="62" y="42"/>
                    <a:pt x="63" y="44"/>
                    <a:pt x="66" y="45"/>
                  </a:cubicBezTo>
                  <a:cubicBezTo>
                    <a:pt x="72" y="47"/>
                    <a:pt x="76" y="52"/>
                    <a:pt x="76" y="59"/>
                  </a:cubicBezTo>
                  <a:cubicBezTo>
                    <a:pt x="76" y="60"/>
                    <a:pt x="76" y="61"/>
                    <a:pt x="76" y="63"/>
                  </a:cubicBezTo>
                  <a:cubicBezTo>
                    <a:pt x="72" y="61"/>
                    <a:pt x="69" y="61"/>
                    <a:pt x="65" y="61"/>
                  </a:cubicBezTo>
                  <a:cubicBezTo>
                    <a:pt x="50" y="61"/>
                    <a:pt x="37" y="72"/>
                    <a:pt x="36" y="88"/>
                  </a:cubicBezTo>
                  <a:cubicBezTo>
                    <a:pt x="36" y="89"/>
                    <a:pt x="37" y="90"/>
                    <a:pt x="37" y="91"/>
                  </a:cubicBezTo>
                  <a:cubicBezTo>
                    <a:pt x="38" y="92"/>
                    <a:pt x="39" y="92"/>
                    <a:pt x="40" y="92"/>
                  </a:cubicBezTo>
                  <a:cubicBezTo>
                    <a:pt x="43" y="92"/>
                    <a:pt x="45" y="91"/>
                    <a:pt x="45" y="88"/>
                  </a:cubicBezTo>
                  <a:cubicBezTo>
                    <a:pt x="45" y="78"/>
                    <a:pt x="54" y="69"/>
                    <a:pt x="65" y="69"/>
                  </a:cubicBezTo>
                  <a:cubicBezTo>
                    <a:pt x="76" y="69"/>
                    <a:pt x="85" y="78"/>
                    <a:pt x="85" y="89"/>
                  </a:cubicBezTo>
                  <a:cubicBezTo>
                    <a:pt x="85" y="94"/>
                    <a:pt x="83" y="99"/>
                    <a:pt x="80" y="102"/>
                  </a:cubicBezTo>
                  <a:cubicBezTo>
                    <a:pt x="79" y="104"/>
                    <a:pt x="79" y="106"/>
                    <a:pt x="80" y="108"/>
                  </a:cubicBezTo>
                  <a:cubicBezTo>
                    <a:pt x="83" y="111"/>
                    <a:pt x="85" y="115"/>
                    <a:pt x="85" y="120"/>
                  </a:cubicBezTo>
                  <a:cubicBezTo>
                    <a:pt x="85" y="125"/>
                    <a:pt x="83" y="129"/>
                    <a:pt x="79" y="132"/>
                  </a:cubicBezTo>
                  <a:cubicBezTo>
                    <a:pt x="77" y="134"/>
                    <a:pt x="77" y="136"/>
                    <a:pt x="78" y="138"/>
                  </a:cubicBezTo>
                  <a:cubicBezTo>
                    <a:pt x="79" y="141"/>
                    <a:pt x="80" y="144"/>
                    <a:pt x="80" y="147"/>
                  </a:cubicBezTo>
                  <a:cubicBezTo>
                    <a:pt x="80" y="154"/>
                    <a:pt x="75" y="162"/>
                    <a:pt x="67" y="164"/>
                  </a:cubicBezTo>
                  <a:cubicBezTo>
                    <a:pt x="65" y="164"/>
                    <a:pt x="64" y="166"/>
                    <a:pt x="64" y="168"/>
                  </a:cubicBezTo>
                  <a:cubicBezTo>
                    <a:pt x="64" y="169"/>
                    <a:pt x="64" y="169"/>
                    <a:pt x="64" y="169"/>
                  </a:cubicBezTo>
                  <a:cubicBezTo>
                    <a:pt x="64" y="178"/>
                    <a:pt x="56" y="185"/>
                    <a:pt x="47" y="185"/>
                  </a:cubicBezTo>
                  <a:cubicBezTo>
                    <a:pt x="45" y="185"/>
                    <a:pt x="43" y="185"/>
                    <a:pt x="41" y="184"/>
                  </a:cubicBezTo>
                  <a:cubicBezTo>
                    <a:pt x="40" y="184"/>
                    <a:pt x="40" y="184"/>
                    <a:pt x="40" y="184"/>
                  </a:cubicBezTo>
                  <a:cubicBezTo>
                    <a:pt x="34" y="181"/>
                    <a:pt x="30" y="175"/>
                    <a:pt x="30" y="169"/>
                  </a:cubicBezTo>
                  <a:cubicBezTo>
                    <a:pt x="30" y="167"/>
                    <a:pt x="31" y="164"/>
                    <a:pt x="32" y="162"/>
                  </a:cubicBezTo>
                  <a:cubicBezTo>
                    <a:pt x="32" y="161"/>
                    <a:pt x="32" y="160"/>
                    <a:pt x="32" y="159"/>
                  </a:cubicBezTo>
                  <a:cubicBezTo>
                    <a:pt x="31" y="158"/>
                    <a:pt x="30" y="157"/>
                    <a:pt x="29" y="157"/>
                  </a:cubicBezTo>
                  <a:cubicBezTo>
                    <a:pt x="27" y="156"/>
                    <a:pt x="25" y="157"/>
                    <a:pt x="24" y="159"/>
                  </a:cubicBezTo>
                  <a:cubicBezTo>
                    <a:pt x="22" y="162"/>
                    <a:pt x="22" y="165"/>
                    <a:pt x="22" y="169"/>
                  </a:cubicBezTo>
                  <a:cubicBezTo>
                    <a:pt x="22" y="177"/>
                    <a:pt x="26" y="185"/>
                    <a:pt x="33" y="190"/>
                  </a:cubicBezTo>
                  <a:cubicBezTo>
                    <a:pt x="29" y="194"/>
                    <a:pt x="25" y="197"/>
                    <a:pt x="20" y="197"/>
                  </a:cubicBezTo>
                  <a:cubicBezTo>
                    <a:pt x="13" y="197"/>
                    <a:pt x="7" y="191"/>
                    <a:pt x="7" y="183"/>
                  </a:cubicBezTo>
                  <a:cubicBezTo>
                    <a:pt x="7" y="146"/>
                    <a:pt x="7" y="146"/>
                    <a:pt x="7" y="146"/>
                  </a:cubicBezTo>
                  <a:cubicBezTo>
                    <a:pt x="7" y="146"/>
                    <a:pt x="23" y="146"/>
                    <a:pt x="31" y="146"/>
                  </a:cubicBezTo>
                  <a:cubicBezTo>
                    <a:pt x="39" y="146"/>
                    <a:pt x="45" y="152"/>
                    <a:pt x="45" y="160"/>
                  </a:cubicBezTo>
                  <a:cubicBezTo>
                    <a:pt x="45" y="162"/>
                    <a:pt x="47" y="164"/>
                    <a:pt x="50" y="164"/>
                  </a:cubicBezTo>
                  <a:cubicBezTo>
                    <a:pt x="52" y="164"/>
                    <a:pt x="54" y="162"/>
                    <a:pt x="54" y="160"/>
                  </a:cubicBezTo>
                  <a:cubicBezTo>
                    <a:pt x="54" y="147"/>
                    <a:pt x="44" y="137"/>
                    <a:pt x="31" y="137"/>
                  </a:cubicBezTo>
                  <a:cubicBezTo>
                    <a:pt x="19" y="137"/>
                    <a:pt x="7" y="137"/>
                    <a:pt x="7" y="137"/>
                  </a:cubicBezTo>
                  <a:cubicBezTo>
                    <a:pt x="7" y="113"/>
                    <a:pt x="7" y="113"/>
                    <a:pt x="7" y="113"/>
                  </a:cubicBezTo>
                  <a:cubicBezTo>
                    <a:pt x="7" y="113"/>
                    <a:pt x="35" y="112"/>
                    <a:pt x="47" y="112"/>
                  </a:cubicBezTo>
                  <a:cubicBezTo>
                    <a:pt x="59" y="112"/>
                    <a:pt x="69" y="101"/>
                    <a:pt x="69" y="89"/>
                  </a:cubicBezTo>
                  <a:cubicBezTo>
                    <a:pt x="69" y="86"/>
                    <a:pt x="67" y="84"/>
                    <a:pt x="64" y="84"/>
                  </a:cubicBezTo>
                  <a:cubicBezTo>
                    <a:pt x="62" y="84"/>
                    <a:pt x="60" y="86"/>
                    <a:pt x="60" y="89"/>
                  </a:cubicBezTo>
                  <a:cubicBezTo>
                    <a:pt x="60" y="97"/>
                    <a:pt x="54" y="103"/>
                    <a:pt x="46" y="103"/>
                  </a:cubicBezTo>
                  <a:cubicBezTo>
                    <a:pt x="38" y="103"/>
                    <a:pt x="7" y="103"/>
                    <a:pt x="7" y="103"/>
                  </a:cubicBezTo>
                  <a:cubicBezTo>
                    <a:pt x="7" y="53"/>
                    <a:pt x="7" y="53"/>
                    <a:pt x="7" y="53"/>
                  </a:cubicBezTo>
                  <a:cubicBezTo>
                    <a:pt x="19" y="53"/>
                    <a:pt x="19" y="53"/>
                    <a:pt x="19" y="53"/>
                  </a:cubicBezTo>
                  <a:cubicBezTo>
                    <a:pt x="21" y="53"/>
                    <a:pt x="23" y="51"/>
                    <a:pt x="23" y="48"/>
                  </a:cubicBezTo>
                  <a:cubicBezTo>
                    <a:pt x="23" y="46"/>
                    <a:pt x="21" y="44"/>
                    <a:pt x="19" y="44"/>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latin typeface="+mn-lt"/>
              </a:endParaRPr>
            </a:p>
          </p:txBody>
        </p:sp>
        <p:sp>
          <p:nvSpPr>
            <p:cNvPr id="87" name="Freeform 603">
              <a:extLst>
                <a:ext uri="{FF2B5EF4-FFF2-40B4-BE49-F238E27FC236}">
                  <a16:creationId xmlns:a16="http://schemas.microsoft.com/office/drawing/2014/main" id="{11EA446C-A2A0-4340-8478-FC054D825F83}"/>
                </a:ext>
              </a:extLst>
            </p:cNvPr>
            <p:cNvSpPr>
              <a:spLocks/>
            </p:cNvSpPr>
            <p:nvPr/>
          </p:nvSpPr>
          <p:spPr bwMode="auto">
            <a:xfrm>
              <a:off x="4591660" y="1365132"/>
              <a:ext cx="33682" cy="54639"/>
            </a:xfrm>
            <a:custGeom>
              <a:avLst/>
              <a:gdLst>
                <a:gd name="T0" fmla="*/ 19 w 19"/>
                <a:gd name="T1" fmla="*/ 5 h 31"/>
                <a:gd name="T2" fmla="*/ 15 w 19"/>
                <a:gd name="T3" fmla="*/ 9 h 31"/>
                <a:gd name="T4" fmla="*/ 8 w 19"/>
                <a:gd name="T5" fmla="*/ 16 h 31"/>
                <a:gd name="T6" fmla="*/ 15 w 19"/>
                <a:gd name="T7" fmla="*/ 22 h 31"/>
                <a:gd name="T8" fmla="*/ 19 w 19"/>
                <a:gd name="T9" fmla="*/ 27 h 31"/>
                <a:gd name="T10" fmla="*/ 15 w 19"/>
                <a:gd name="T11" fmla="*/ 31 h 31"/>
                <a:gd name="T12" fmla="*/ 0 w 19"/>
                <a:gd name="T13" fmla="*/ 16 h 31"/>
                <a:gd name="T14" fmla="*/ 15 w 19"/>
                <a:gd name="T15" fmla="*/ 0 h 31"/>
                <a:gd name="T16" fmla="*/ 19 w 19"/>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1">
                  <a:moveTo>
                    <a:pt x="19" y="5"/>
                  </a:moveTo>
                  <a:cubicBezTo>
                    <a:pt x="19" y="7"/>
                    <a:pt x="18" y="9"/>
                    <a:pt x="15" y="9"/>
                  </a:cubicBezTo>
                  <a:cubicBezTo>
                    <a:pt x="11" y="9"/>
                    <a:pt x="8" y="12"/>
                    <a:pt x="8" y="16"/>
                  </a:cubicBezTo>
                  <a:cubicBezTo>
                    <a:pt x="8" y="19"/>
                    <a:pt x="11" y="22"/>
                    <a:pt x="15" y="22"/>
                  </a:cubicBezTo>
                  <a:cubicBezTo>
                    <a:pt x="18" y="22"/>
                    <a:pt x="19" y="24"/>
                    <a:pt x="19" y="27"/>
                  </a:cubicBezTo>
                  <a:cubicBezTo>
                    <a:pt x="19" y="29"/>
                    <a:pt x="18" y="31"/>
                    <a:pt x="15" y="31"/>
                  </a:cubicBezTo>
                  <a:cubicBezTo>
                    <a:pt x="7" y="31"/>
                    <a:pt x="0" y="24"/>
                    <a:pt x="0" y="16"/>
                  </a:cubicBezTo>
                  <a:cubicBezTo>
                    <a:pt x="0" y="7"/>
                    <a:pt x="7" y="0"/>
                    <a:pt x="15" y="0"/>
                  </a:cubicBezTo>
                  <a:cubicBezTo>
                    <a:pt x="18" y="0"/>
                    <a:pt x="19" y="2"/>
                    <a:pt x="19" y="5"/>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8" name="Freeform 604">
              <a:extLst>
                <a:ext uri="{FF2B5EF4-FFF2-40B4-BE49-F238E27FC236}">
                  <a16:creationId xmlns:a16="http://schemas.microsoft.com/office/drawing/2014/main" id="{C53779AF-54E6-46D0-B584-835CE4994211}"/>
                </a:ext>
              </a:extLst>
            </p:cNvPr>
            <p:cNvSpPr>
              <a:spLocks/>
            </p:cNvSpPr>
            <p:nvPr/>
          </p:nvSpPr>
          <p:spPr bwMode="auto">
            <a:xfrm>
              <a:off x="4623845" y="1315733"/>
              <a:ext cx="37423" cy="37423"/>
            </a:xfrm>
            <a:custGeom>
              <a:avLst/>
              <a:gdLst>
                <a:gd name="T0" fmla="*/ 0 w 21"/>
                <a:gd name="T1" fmla="*/ 17 h 21"/>
                <a:gd name="T2" fmla="*/ 5 w 21"/>
                <a:gd name="T3" fmla="*/ 12 h 21"/>
                <a:gd name="T4" fmla="*/ 12 w 21"/>
                <a:gd name="T5" fmla="*/ 5 h 21"/>
                <a:gd name="T6" fmla="*/ 16 w 21"/>
                <a:gd name="T7" fmla="*/ 0 h 21"/>
                <a:gd name="T8" fmla="*/ 21 w 21"/>
                <a:gd name="T9" fmla="*/ 5 h 21"/>
                <a:gd name="T10" fmla="*/ 5 w 21"/>
                <a:gd name="T11" fmla="*/ 21 h 21"/>
                <a:gd name="T12" fmla="*/ 0 w 21"/>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17"/>
                  </a:moveTo>
                  <a:cubicBezTo>
                    <a:pt x="0" y="14"/>
                    <a:pt x="2" y="12"/>
                    <a:pt x="5" y="12"/>
                  </a:cubicBezTo>
                  <a:cubicBezTo>
                    <a:pt x="9" y="12"/>
                    <a:pt x="12" y="9"/>
                    <a:pt x="12" y="5"/>
                  </a:cubicBezTo>
                  <a:cubicBezTo>
                    <a:pt x="12" y="2"/>
                    <a:pt x="14" y="0"/>
                    <a:pt x="16" y="0"/>
                  </a:cubicBezTo>
                  <a:cubicBezTo>
                    <a:pt x="19" y="0"/>
                    <a:pt x="21" y="2"/>
                    <a:pt x="21" y="5"/>
                  </a:cubicBezTo>
                  <a:cubicBezTo>
                    <a:pt x="21" y="14"/>
                    <a:pt x="13" y="21"/>
                    <a:pt x="5" y="21"/>
                  </a:cubicBezTo>
                  <a:cubicBezTo>
                    <a:pt x="2" y="21"/>
                    <a:pt x="0" y="19"/>
                    <a:pt x="0" y="17"/>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9" name="Freeform 605">
              <a:extLst>
                <a:ext uri="{FF2B5EF4-FFF2-40B4-BE49-F238E27FC236}">
                  <a16:creationId xmlns:a16="http://schemas.microsoft.com/office/drawing/2014/main" id="{89C9FB68-D94F-4F8F-912C-8055BE5C5592}"/>
                </a:ext>
              </a:extLst>
            </p:cNvPr>
            <p:cNvSpPr>
              <a:spLocks/>
            </p:cNvSpPr>
            <p:nvPr/>
          </p:nvSpPr>
          <p:spPr bwMode="auto">
            <a:xfrm>
              <a:off x="4657525" y="1475157"/>
              <a:ext cx="37423" cy="36676"/>
            </a:xfrm>
            <a:custGeom>
              <a:avLst/>
              <a:gdLst>
                <a:gd name="T0" fmla="*/ 16 w 21"/>
                <a:gd name="T1" fmla="*/ 21 h 21"/>
                <a:gd name="T2" fmla="*/ 12 w 21"/>
                <a:gd name="T3" fmla="*/ 16 h 21"/>
                <a:gd name="T4" fmla="*/ 5 w 21"/>
                <a:gd name="T5" fmla="*/ 9 h 21"/>
                <a:gd name="T6" fmla="*/ 0 w 21"/>
                <a:gd name="T7" fmla="*/ 4 h 21"/>
                <a:gd name="T8" fmla="*/ 5 w 21"/>
                <a:gd name="T9" fmla="*/ 0 h 21"/>
                <a:gd name="T10" fmla="*/ 21 w 21"/>
                <a:gd name="T11" fmla="*/ 16 h 21"/>
                <a:gd name="T12" fmla="*/ 16 w 21"/>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6" y="21"/>
                  </a:moveTo>
                  <a:cubicBezTo>
                    <a:pt x="14" y="21"/>
                    <a:pt x="12" y="19"/>
                    <a:pt x="12" y="16"/>
                  </a:cubicBezTo>
                  <a:cubicBezTo>
                    <a:pt x="12" y="12"/>
                    <a:pt x="9" y="9"/>
                    <a:pt x="5" y="9"/>
                  </a:cubicBezTo>
                  <a:cubicBezTo>
                    <a:pt x="2" y="9"/>
                    <a:pt x="0" y="7"/>
                    <a:pt x="0" y="4"/>
                  </a:cubicBezTo>
                  <a:cubicBezTo>
                    <a:pt x="0" y="2"/>
                    <a:pt x="2" y="0"/>
                    <a:pt x="5" y="0"/>
                  </a:cubicBezTo>
                  <a:cubicBezTo>
                    <a:pt x="14" y="0"/>
                    <a:pt x="21" y="7"/>
                    <a:pt x="21" y="16"/>
                  </a:cubicBezTo>
                  <a:cubicBezTo>
                    <a:pt x="21" y="19"/>
                    <a:pt x="19" y="21"/>
                    <a:pt x="16" y="21"/>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90" name="Freeform 606">
              <a:extLst>
                <a:ext uri="{FF2B5EF4-FFF2-40B4-BE49-F238E27FC236}">
                  <a16:creationId xmlns:a16="http://schemas.microsoft.com/office/drawing/2014/main" id="{F53D20CA-6285-49B1-BBB3-EF7FFABA49F8}"/>
                </a:ext>
              </a:extLst>
            </p:cNvPr>
            <p:cNvSpPr>
              <a:spLocks/>
            </p:cNvSpPr>
            <p:nvPr/>
          </p:nvSpPr>
          <p:spPr bwMode="auto">
            <a:xfrm>
              <a:off x="4590163" y="1475157"/>
              <a:ext cx="58381" cy="17215"/>
            </a:xfrm>
            <a:custGeom>
              <a:avLst/>
              <a:gdLst>
                <a:gd name="T0" fmla="*/ 28 w 33"/>
                <a:gd name="T1" fmla="*/ 10 h 10"/>
                <a:gd name="T2" fmla="*/ 5 w 33"/>
                <a:gd name="T3" fmla="*/ 10 h 10"/>
                <a:gd name="T4" fmla="*/ 0 w 33"/>
                <a:gd name="T5" fmla="*/ 5 h 10"/>
                <a:gd name="T6" fmla="*/ 5 w 33"/>
                <a:gd name="T7" fmla="*/ 0 h 10"/>
                <a:gd name="T8" fmla="*/ 28 w 33"/>
                <a:gd name="T9" fmla="*/ 0 h 10"/>
                <a:gd name="T10" fmla="*/ 33 w 33"/>
                <a:gd name="T11" fmla="*/ 5 h 10"/>
                <a:gd name="T12" fmla="*/ 28 w 3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28" y="10"/>
                  </a:moveTo>
                  <a:cubicBezTo>
                    <a:pt x="5" y="10"/>
                    <a:pt x="5" y="10"/>
                    <a:pt x="5" y="10"/>
                  </a:cubicBezTo>
                  <a:cubicBezTo>
                    <a:pt x="2" y="10"/>
                    <a:pt x="0" y="7"/>
                    <a:pt x="0" y="5"/>
                  </a:cubicBezTo>
                  <a:cubicBezTo>
                    <a:pt x="0" y="2"/>
                    <a:pt x="2" y="0"/>
                    <a:pt x="5" y="0"/>
                  </a:cubicBezTo>
                  <a:cubicBezTo>
                    <a:pt x="28" y="0"/>
                    <a:pt x="28" y="0"/>
                    <a:pt x="28" y="0"/>
                  </a:cubicBezTo>
                  <a:cubicBezTo>
                    <a:pt x="31" y="0"/>
                    <a:pt x="33" y="2"/>
                    <a:pt x="33" y="5"/>
                  </a:cubicBezTo>
                  <a:cubicBezTo>
                    <a:pt x="33" y="7"/>
                    <a:pt x="31" y="10"/>
                    <a:pt x="28" y="10"/>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grpSp>
      <p:pic>
        <p:nvPicPr>
          <p:cNvPr id="91" name="Picture 90">
            <a:extLst>
              <a:ext uri="{FF2B5EF4-FFF2-40B4-BE49-F238E27FC236}">
                <a16:creationId xmlns:a16="http://schemas.microsoft.com/office/drawing/2014/main" id="{C5AE5DF0-3CAC-4031-BE3F-79A4AECA8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697" y="1472742"/>
            <a:ext cx="948467" cy="948467"/>
          </a:xfrm>
          <a:prstGeom prst="rect">
            <a:avLst/>
          </a:prstGeom>
        </p:spPr>
      </p:pic>
      <p:pic>
        <p:nvPicPr>
          <p:cNvPr id="39" name="Picture 38">
            <a:extLst>
              <a:ext uri="{FF2B5EF4-FFF2-40B4-BE49-F238E27FC236}">
                <a16:creationId xmlns:a16="http://schemas.microsoft.com/office/drawing/2014/main" id="{A1141971-3C96-784E-B02E-07911EAD0E5D}"/>
              </a:ext>
            </a:extLst>
          </p:cNvPr>
          <p:cNvPicPr>
            <a:picLocks noChangeAspect="1"/>
          </p:cNvPicPr>
          <p:nvPr/>
        </p:nvPicPr>
        <p:blipFill>
          <a:blip r:embed="rId5">
            <a:lum contrast="10000"/>
          </a:blip>
          <a:stretch>
            <a:fillRect/>
          </a:stretch>
        </p:blipFill>
        <p:spPr>
          <a:xfrm>
            <a:off x="7151735" y="1481935"/>
            <a:ext cx="924804" cy="924804"/>
          </a:xfrm>
          <a:prstGeom prst="rect">
            <a:avLst/>
          </a:prstGeom>
        </p:spPr>
      </p:pic>
      <p:sp>
        <p:nvSpPr>
          <p:cNvPr id="30" name="正方形/長方形 29">
            <a:extLst>
              <a:ext uri="{FF2B5EF4-FFF2-40B4-BE49-F238E27FC236}">
                <a16:creationId xmlns:a16="http://schemas.microsoft.com/office/drawing/2014/main" id="{5341B9C3-D074-44AF-9DC4-30CCB4933C9D}"/>
              </a:ext>
            </a:extLst>
          </p:cNvPr>
          <p:cNvSpPr/>
          <p:nvPr/>
        </p:nvSpPr>
        <p:spPr>
          <a:xfrm>
            <a:off x="6698187" y="1073150"/>
            <a:ext cx="2177981" cy="3545305"/>
          </a:xfrm>
          <a:prstGeom prst="rect">
            <a:avLst/>
          </a:prstGeom>
          <a:solidFill>
            <a:schemeClr val="bg2">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31" name="正方形/長方形 30">
            <a:extLst>
              <a:ext uri="{FF2B5EF4-FFF2-40B4-BE49-F238E27FC236}">
                <a16:creationId xmlns:a16="http://schemas.microsoft.com/office/drawing/2014/main" id="{22D60B3C-2038-4D0D-968E-2F8F2C074A32}"/>
              </a:ext>
            </a:extLst>
          </p:cNvPr>
          <p:cNvSpPr/>
          <p:nvPr/>
        </p:nvSpPr>
        <p:spPr>
          <a:xfrm>
            <a:off x="271210" y="1019416"/>
            <a:ext cx="3956946" cy="3545305"/>
          </a:xfrm>
          <a:prstGeom prst="rect">
            <a:avLst/>
          </a:prstGeom>
          <a:solidFill>
            <a:schemeClr val="bg2">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32" name="吹き出し: 四角形 31">
            <a:extLst>
              <a:ext uri="{FF2B5EF4-FFF2-40B4-BE49-F238E27FC236}">
                <a16:creationId xmlns:a16="http://schemas.microsoft.com/office/drawing/2014/main" id="{71067C7B-4C2C-4CF9-AF2D-A0AA577E7823}"/>
              </a:ext>
            </a:extLst>
          </p:cNvPr>
          <p:cNvSpPr/>
          <p:nvPr/>
        </p:nvSpPr>
        <p:spPr>
          <a:xfrm>
            <a:off x="707575" y="1201123"/>
            <a:ext cx="3805696" cy="1185741"/>
          </a:xfrm>
          <a:prstGeom prst="wedgeRectCallout">
            <a:avLst>
              <a:gd name="adj1" fmla="val 67919"/>
              <a:gd name="adj2" fmla="val 62423"/>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t>Cognitive Intelligence(</a:t>
            </a:r>
            <a:r>
              <a:rPr kumimoji="1" lang="ja-JP" altLang="en-US" dirty="0"/>
              <a:t>旧</a:t>
            </a:r>
            <a:r>
              <a:rPr kumimoji="1" lang="en-US" altLang="ja-JP" dirty="0"/>
              <a:t>CTA)</a:t>
            </a:r>
            <a:r>
              <a:rPr kumimoji="1" lang="ja-JP" altLang="en-US" dirty="0"/>
              <a:t>のイベント検知性能が向上。</a:t>
            </a:r>
          </a:p>
        </p:txBody>
      </p:sp>
    </p:spTree>
    <p:extLst>
      <p:ext uri="{BB962C8B-B14F-4D97-AF65-F5344CB8AC3E}">
        <p14:creationId xmlns:p14="http://schemas.microsoft.com/office/powerpoint/2010/main" val="2513246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198" y="-89117"/>
            <a:ext cx="3993412" cy="1828800"/>
          </a:xfrm>
        </p:spPr>
        <p:txBody>
          <a:bodyPr/>
          <a:lstStyle/>
          <a:p>
            <a:r>
              <a:rPr lang="en-US" dirty="0"/>
              <a:t>Enhanced security analytics</a:t>
            </a:r>
          </a:p>
        </p:txBody>
      </p:sp>
      <p:sp>
        <p:nvSpPr>
          <p:cNvPr id="3" name="Text Placeholder 2"/>
          <p:cNvSpPr>
            <a:spLocks noGrp="1"/>
          </p:cNvSpPr>
          <p:nvPr>
            <p:ph type="body" sz="quarter" idx="10"/>
          </p:nvPr>
        </p:nvSpPr>
        <p:spPr/>
        <p:txBody>
          <a:bodyPr/>
          <a:lstStyle/>
          <a:p>
            <a:r>
              <a:rPr lang="ja-JP" altLang="en-US" sz="1600" dirty="0"/>
              <a:t>クラウドベースの機械学習エンジン（</a:t>
            </a:r>
            <a:r>
              <a:rPr lang="en-US" altLang="ja-JP" sz="1600" dirty="0"/>
              <a:t>Cognitive Intelligence</a:t>
            </a:r>
            <a:r>
              <a:rPr lang="ja-JP" altLang="en-US" sz="1600" dirty="0"/>
              <a:t>）の性能向上</a:t>
            </a:r>
            <a:r>
              <a:rPr lang="en-US" altLang="ja-JP" sz="1600" dirty="0"/>
              <a:t>(</a:t>
            </a:r>
            <a:r>
              <a:rPr lang="ja-JP" altLang="en-US" sz="1600" dirty="0"/>
              <a:t>検知率</a:t>
            </a:r>
            <a:r>
              <a:rPr lang="en-US" altLang="ja-JP" sz="1600" dirty="0"/>
              <a:t>10%</a:t>
            </a:r>
            <a:r>
              <a:rPr lang="ja-JP" altLang="en-US" sz="1600" dirty="0"/>
              <a:t>程度向上</a:t>
            </a:r>
            <a:r>
              <a:rPr lang="en-US" altLang="ja-JP" sz="1600" dirty="0"/>
              <a:t>)</a:t>
            </a:r>
            <a:endParaRPr lang="en-US" sz="1600" dirty="0"/>
          </a:p>
          <a:p>
            <a:pPr lvl="1">
              <a:buFont typeface="Courier New" charset="0"/>
              <a:buChar char="o"/>
            </a:pPr>
            <a:r>
              <a:rPr lang="ja-JP" altLang="en-US" sz="1600" dirty="0"/>
              <a:t>ボットネットの検知向上</a:t>
            </a:r>
            <a:endParaRPr lang="en-US" sz="1600" dirty="0"/>
          </a:p>
          <a:p>
            <a:pPr lvl="1">
              <a:buFont typeface="Courier New" charset="0"/>
              <a:buChar char="o"/>
            </a:pPr>
            <a:r>
              <a:rPr lang="ja-JP" altLang="en-US" sz="1600" dirty="0"/>
              <a:t>プロキシログとネットワークテレメトリ情報の関連付け機能の向上</a:t>
            </a:r>
            <a:endParaRPr lang="en-US" altLang="ja-JP" sz="1600" dirty="0"/>
          </a:p>
          <a:p>
            <a:pPr lvl="1">
              <a:buFont typeface="Courier New" charset="0"/>
              <a:buChar char="o"/>
            </a:pPr>
            <a:r>
              <a:rPr lang="ja-JP" altLang="en-US" sz="1600" dirty="0"/>
              <a:t>特定の内部サーバの</a:t>
            </a:r>
            <a:r>
              <a:rPr lang="en-US" altLang="ja-JP" sz="1600" dirty="0"/>
              <a:t>west-east</a:t>
            </a:r>
            <a:r>
              <a:rPr lang="ja-JP" altLang="en-US" sz="1600" dirty="0"/>
              <a:t>通信の脅威を詳細分析</a:t>
            </a:r>
            <a:r>
              <a:rPr lang="en-US" altLang="ja-JP" sz="1000" dirty="0"/>
              <a:t>(east-west</a:t>
            </a:r>
            <a:r>
              <a:rPr lang="ja-JP" altLang="en-US" sz="1000" dirty="0"/>
              <a:t>通信も</a:t>
            </a:r>
            <a:r>
              <a:rPr lang="en-US" altLang="ja-JP" sz="1000" dirty="0"/>
              <a:t>Cognitive Intelligence</a:t>
            </a:r>
            <a:r>
              <a:rPr lang="ja-JP" altLang="en-US" sz="1000" dirty="0"/>
              <a:t>に送信する追加設定を対象のホストグループで有効化し、</a:t>
            </a:r>
            <a:r>
              <a:rPr lang="en-US" altLang="ja-JP" sz="1000" dirty="0" err="1"/>
              <a:t>Stealthwatch</a:t>
            </a:r>
            <a:r>
              <a:rPr lang="ja-JP" altLang="en-US" sz="1000" dirty="0"/>
              <a:t>サポートチームに要連絡</a:t>
            </a:r>
            <a:r>
              <a:rPr lang="en-US" altLang="ja-JP" sz="1000" dirty="0"/>
              <a:t>)</a:t>
            </a:r>
          </a:p>
          <a:p>
            <a:pPr lvl="1">
              <a:buFont typeface="Courier New" charset="0"/>
              <a:buChar char="o"/>
            </a:pPr>
            <a:r>
              <a:rPr lang="ja-JP" altLang="en-US" sz="1600" dirty="0"/>
              <a:t>仮想通貨マイニング検知における新しいマイニングプール情報の自動アップデート（</a:t>
            </a:r>
            <a:r>
              <a:rPr lang="en-US" altLang="ja-JP" sz="1600" dirty="0"/>
              <a:t>IP</a:t>
            </a:r>
            <a:r>
              <a:rPr lang="ja-JP" altLang="en-US" sz="1600" dirty="0"/>
              <a:t>アドレスリストや外部フィード情報を使った検知ではなく</a:t>
            </a:r>
            <a:r>
              <a:rPr lang="en-US" altLang="ja-JP" sz="1600" dirty="0"/>
              <a:t>ETA</a:t>
            </a:r>
            <a:r>
              <a:rPr lang="ja-JP" altLang="en-US" sz="1600" dirty="0"/>
              <a:t>で検知！）</a:t>
            </a:r>
            <a:endParaRPr lang="en-US" sz="1600" dirty="0"/>
          </a:p>
        </p:txBody>
      </p:sp>
      <p:pic>
        <p:nvPicPr>
          <p:cNvPr id="5" name="Picture 4">
            <a:extLst>
              <a:ext uri="{FF2B5EF4-FFF2-40B4-BE49-F238E27FC236}">
                <a16:creationId xmlns:a16="http://schemas.microsoft.com/office/drawing/2014/main" id="{189B7124-979E-4A4C-9DFD-6E1D23169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 y="1513332"/>
            <a:ext cx="4572000" cy="2476958"/>
          </a:xfrm>
          <a:prstGeom prst="rect">
            <a:avLst/>
          </a:prstGeom>
        </p:spPr>
      </p:pic>
      <p:grpSp>
        <p:nvGrpSpPr>
          <p:cNvPr id="9" name="Group 8">
            <a:extLst>
              <a:ext uri="{FF2B5EF4-FFF2-40B4-BE49-F238E27FC236}">
                <a16:creationId xmlns:a16="http://schemas.microsoft.com/office/drawing/2014/main" id="{568E1B37-5655-CA41-B9DD-8CEA7AF08105}"/>
              </a:ext>
            </a:extLst>
          </p:cNvPr>
          <p:cNvGrpSpPr>
            <a:grpSpLocks noChangeAspect="1"/>
          </p:cNvGrpSpPr>
          <p:nvPr/>
        </p:nvGrpSpPr>
        <p:grpSpPr>
          <a:xfrm>
            <a:off x="96131" y="239574"/>
            <a:ext cx="945067" cy="945067"/>
            <a:chOff x="4271358" y="1144063"/>
            <a:chExt cx="585216" cy="585216"/>
          </a:xfrm>
        </p:grpSpPr>
        <p:sp>
          <p:nvSpPr>
            <p:cNvPr id="10" name="Oval 9">
              <a:extLst>
                <a:ext uri="{FF2B5EF4-FFF2-40B4-BE49-F238E27FC236}">
                  <a16:creationId xmlns:a16="http://schemas.microsoft.com/office/drawing/2014/main" id="{7CDF5767-231F-EF4B-A7E4-2AD3B109B94D}"/>
                </a:ext>
              </a:extLst>
            </p:cNvPr>
            <p:cNvSpPr/>
            <p:nvPr/>
          </p:nvSpPr>
          <p:spPr>
            <a:xfrm>
              <a:off x="4271358" y="1144063"/>
              <a:ext cx="585216" cy="585216"/>
            </a:xfrm>
            <a:prstGeom prst="ellipse">
              <a:avLst/>
            </a:prstGeom>
            <a:solidFill>
              <a:schemeClr val="tx2"/>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reeform 597">
              <a:extLst>
                <a:ext uri="{FF2B5EF4-FFF2-40B4-BE49-F238E27FC236}">
                  <a16:creationId xmlns:a16="http://schemas.microsoft.com/office/drawing/2014/main" id="{BAE6B310-A872-2645-B6D3-3B56880CF4E9}"/>
                </a:ext>
              </a:extLst>
            </p:cNvPr>
            <p:cNvSpPr>
              <a:spLocks noEditPoints="1"/>
            </p:cNvSpPr>
            <p:nvPr/>
          </p:nvSpPr>
          <p:spPr bwMode="auto">
            <a:xfrm>
              <a:off x="4388824" y="1262591"/>
              <a:ext cx="166161" cy="363009"/>
            </a:xfrm>
            <a:custGeom>
              <a:avLst/>
              <a:gdLst>
                <a:gd name="T0" fmla="*/ 69 w 94"/>
                <a:gd name="T1" fmla="*/ 0 h 205"/>
                <a:gd name="T2" fmla="*/ 47 w 94"/>
                <a:gd name="T3" fmla="*/ 11 h 205"/>
                <a:gd name="T4" fmla="*/ 22 w 94"/>
                <a:gd name="T5" fmla="*/ 38 h 205"/>
                <a:gd name="T6" fmla="*/ 10 w 94"/>
                <a:gd name="T7" fmla="*/ 67 h 205"/>
                <a:gd name="T8" fmla="*/ 0 w 94"/>
                <a:gd name="T9" fmla="*/ 90 h 205"/>
                <a:gd name="T10" fmla="*/ 0 w 94"/>
                <a:gd name="T11" fmla="*/ 91 h 205"/>
                <a:gd name="T12" fmla="*/ 2 w 94"/>
                <a:gd name="T13" fmla="*/ 99 h 205"/>
                <a:gd name="T14" fmla="*/ 4 w 94"/>
                <a:gd name="T15" fmla="*/ 105 h 205"/>
                <a:gd name="T16" fmla="*/ 7 w 94"/>
                <a:gd name="T17" fmla="*/ 137 h 205"/>
                <a:gd name="T18" fmla="*/ 21 w 94"/>
                <a:gd name="T19" fmla="*/ 171 h 205"/>
                <a:gd name="T20" fmla="*/ 23 w 94"/>
                <a:gd name="T21" fmla="*/ 179 h 205"/>
                <a:gd name="T22" fmla="*/ 53 w 94"/>
                <a:gd name="T23" fmla="*/ 194 h 205"/>
                <a:gd name="T24" fmla="*/ 88 w 94"/>
                <a:gd name="T25" fmla="*/ 199 h 205"/>
                <a:gd name="T26" fmla="*/ 94 w 94"/>
                <a:gd name="T27" fmla="*/ 27 h 205"/>
                <a:gd name="T28" fmla="*/ 70 w 94"/>
                <a:gd name="T29" fmla="*/ 48 h 205"/>
                <a:gd name="T30" fmla="*/ 86 w 94"/>
                <a:gd name="T31" fmla="*/ 53 h 205"/>
                <a:gd name="T32" fmla="*/ 47 w 94"/>
                <a:gd name="T33" fmla="*/ 103 h 205"/>
                <a:gd name="T34" fmla="*/ 29 w 94"/>
                <a:gd name="T35" fmla="*/ 84 h 205"/>
                <a:gd name="T36" fmla="*/ 46 w 94"/>
                <a:gd name="T37" fmla="*/ 112 h 205"/>
                <a:gd name="T38" fmla="*/ 86 w 94"/>
                <a:gd name="T39" fmla="*/ 137 h 205"/>
                <a:gd name="T40" fmla="*/ 39 w 94"/>
                <a:gd name="T41" fmla="*/ 160 h 205"/>
                <a:gd name="T42" fmla="*/ 48 w 94"/>
                <a:gd name="T43" fmla="*/ 160 h 205"/>
                <a:gd name="T44" fmla="*/ 86 w 94"/>
                <a:gd name="T45" fmla="*/ 146 h 205"/>
                <a:gd name="T46" fmla="*/ 74 w 94"/>
                <a:gd name="T47" fmla="*/ 197 h 205"/>
                <a:gd name="T48" fmla="*/ 72 w 94"/>
                <a:gd name="T49" fmla="*/ 169 h 205"/>
                <a:gd name="T50" fmla="*/ 64 w 94"/>
                <a:gd name="T51" fmla="*/ 157 h 205"/>
                <a:gd name="T52" fmla="*/ 62 w 94"/>
                <a:gd name="T53" fmla="*/ 162 h 205"/>
                <a:gd name="T54" fmla="*/ 54 w 94"/>
                <a:gd name="T55" fmla="*/ 184 h 205"/>
                <a:gd name="T56" fmla="*/ 46 w 94"/>
                <a:gd name="T57" fmla="*/ 185 h 205"/>
                <a:gd name="T58" fmla="*/ 30 w 94"/>
                <a:gd name="T59" fmla="*/ 168 h 205"/>
                <a:gd name="T60" fmla="*/ 13 w 94"/>
                <a:gd name="T61" fmla="*/ 147 h 205"/>
                <a:gd name="T62" fmla="*/ 15 w 94"/>
                <a:gd name="T63" fmla="*/ 132 h 205"/>
                <a:gd name="T64" fmla="*/ 13 w 94"/>
                <a:gd name="T65" fmla="*/ 108 h 205"/>
                <a:gd name="T66" fmla="*/ 8 w 94"/>
                <a:gd name="T67" fmla="*/ 89 h 205"/>
                <a:gd name="T68" fmla="*/ 48 w 94"/>
                <a:gd name="T69" fmla="*/ 88 h 205"/>
                <a:gd name="T70" fmla="*/ 56 w 94"/>
                <a:gd name="T71" fmla="*/ 91 h 205"/>
                <a:gd name="T72" fmla="*/ 28 w 94"/>
                <a:gd name="T73" fmla="*/ 61 h 205"/>
                <a:gd name="T74" fmla="*/ 17 w 94"/>
                <a:gd name="T75" fmla="*/ 59 h 205"/>
                <a:gd name="T76" fmla="*/ 31 w 94"/>
                <a:gd name="T77" fmla="*/ 40 h 205"/>
                <a:gd name="T78" fmla="*/ 31 w 94"/>
                <a:gd name="T79" fmla="*/ 34 h 205"/>
                <a:gd name="T80" fmla="*/ 47 w 94"/>
                <a:gd name="T81" fmla="*/ 20 h 205"/>
                <a:gd name="T82" fmla="*/ 68 w 94"/>
                <a:gd name="T83" fmla="*/ 31 h 205"/>
                <a:gd name="T84" fmla="*/ 57 w 94"/>
                <a:gd name="T85" fmla="*/ 13 h 205"/>
                <a:gd name="T86" fmla="*/ 86 w 94"/>
                <a:gd name="T87" fmla="*/ 27 h 205"/>
                <a:gd name="T88" fmla="*/ 75 w 94"/>
                <a:gd name="T89" fmla="*/ 4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87" y="7"/>
                  </a:moveTo>
                  <a:cubicBezTo>
                    <a:pt x="82" y="2"/>
                    <a:pt x="76" y="0"/>
                    <a:pt x="69" y="0"/>
                  </a:cubicBezTo>
                  <a:cubicBezTo>
                    <a:pt x="60" y="0"/>
                    <a:pt x="52" y="4"/>
                    <a:pt x="47" y="11"/>
                  </a:cubicBezTo>
                  <a:cubicBezTo>
                    <a:pt x="47" y="11"/>
                    <a:pt x="47" y="11"/>
                    <a:pt x="47" y="11"/>
                  </a:cubicBezTo>
                  <a:cubicBezTo>
                    <a:pt x="33" y="11"/>
                    <a:pt x="22" y="22"/>
                    <a:pt x="22" y="36"/>
                  </a:cubicBezTo>
                  <a:cubicBezTo>
                    <a:pt x="22" y="37"/>
                    <a:pt x="22" y="37"/>
                    <a:pt x="22" y="38"/>
                  </a:cubicBezTo>
                  <a:cubicBezTo>
                    <a:pt x="14" y="41"/>
                    <a:pt x="8" y="50"/>
                    <a:pt x="8" y="59"/>
                  </a:cubicBezTo>
                  <a:cubicBezTo>
                    <a:pt x="8" y="62"/>
                    <a:pt x="9" y="64"/>
                    <a:pt x="10" y="67"/>
                  </a:cubicBezTo>
                  <a:cubicBezTo>
                    <a:pt x="3" y="73"/>
                    <a:pt x="0" y="81"/>
                    <a:pt x="0" y="89"/>
                  </a:cubicBezTo>
                  <a:cubicBezTo>
                    <a:pt x="0" y="90"/>
                    <a:pt x="0" y="90"/>
                    <a:pt x="0" y="90"/>
                  </a:cubicBezTo>
                  <a:cubicBezTo>
                    <a:pt x="0" y="90"/>
                    <a:pt x="0" y="90"/>
                    <a:pt x="0" y="90"/>
                  </a:cubicBezTo>
                  <a:cubicBezTo>
                    <a:pt x="0" y="91"/>
                    <a:pt x="0" y="91"/>
                    <a:pt x="0" y="91"/>
                  </a:cubicBezTo>
                  <a:cubicBezTo>
                    <a:pt x="0" y="91"/>
                    <a:pt x="0" y="91"/>
                    <a:pt x="0" y="91"/>
                  </a:cubicBezTo>
                  <a:cubicBezTo>
                    <a:pt x="0" y="94"/>
                    <a:pt x="1" y="97"/>
                    <a:pt x="2" y="99"/>
                  </a:cubicBezTo>
                  <a:cubicBezTo>
                    <a:pt x="2" y="100"/>
                    <a:pt x="2" y="100"/>
                    <a:pt x="2" y="100"/>
                  </a:cubicBezTo>
                  <a:cubicBezTo>
                    <a:pt x="3" y="102"/>
                    <a:pt x="3" y="103"/>
                    <a:pt x="4" y="105"/>
                  </a:cubicBezTo>
                  <a:cubicBezTo>
                    <a:pt x="1" y="109"/>
                    <a:pt x="0" y="114"/>
                    <a:pt x="0" y="120"/>
                  </a:cubicBezTo>
                  <a:cubicBezTo>
                    <a:pt x="0" y="126"/>
                    <a:pt x="2" y="132"/>
                    <a:pt x="7" y="137"/>
                  </a:cubicBezTo>
                  <a:cubicBezTo>
                    <a:pt x="5" y="140"/>
                    <a:pt x="5" y="143"/>
                    <a:pt x="5" y="147"/>
                  </a:cubicBezTo>
                  <a:cubicBezTo>
                    <a:pt x="5" y="157"/>
                    <a:pt x="11" y="167"/>
                    <a:pt x="21" y="171"/>
                  </a:cubicBezTo>
                  <a:cubicBezTo>
                    <a:pt x="21" y="174"/>
                    <a:pt x="22" y="176"/>
                    <a:pt x="23" y="178"/>
                  </a:cubicBezTo>
                  <a:cubicBezTo>
                    <a:pt x="23" y="179"/>
                    <a:pt x="23" y="179"/>
                    <a:pt x="23" y="179"/>
                  </a:cubicBezTo>
                  <a:cubicBezTo>
                    <a:pt x="27" y="188"/>
                    <a:pt x="36" y="194"/>
                    <a:pt x="46" y="194"/>
                  </a:cubicBezTo>
                  <a:cubicBezTo>
                    <a:pt x="48" y="194"/>
                    <a:pt x="51" y="194"/>
                    <a:pt x="53" y="194"/>
                  </a:cubicBezTo>
                  <a:cubicBezTo>
                    <a:pt x="58" y="201"/>
                    <a:pt x="65" y="205"/>
                    <a:pt x="74" y="205"/>
                  </a:cubicBezTo>
                  <a:cubicBezTo>
                    <a:pt x="80" y="205"/>
                    <a:pt x="84" y="203"/>
                    <a:pt x="88" y="199"/>
                  </a:cubicBezTo>
                  <a:cubicBezTo>
                    <a:pt x="93" y="195"/>
                    <a:pt x="94" y="189"/>
                    <a:pt x="94" y="183"/>
                  </a:cubicBezTo>
                  <a:cubicBezTo>
                    <a:pt x="94" y="27"/>
                    <a:pt x="94" y="27"/>
                    <a:pt x="94" y="27"/>
                  </a:cubicBezTo>
                  <a:cubicBezTo>
                    <a:pt x="94" y="19"/>
                    <a:pt x="92" y="12"/>
                    <a:pt x="87" y="7"/>
                  </a:cubicBezTo>
                  <a:close/>
                  <a:moveTo>
                    <a:pt x="70" y="48"/>
                  </a:moveTo>
                  <a:cubicBezTo>
                    <a:pt x="70" y="51"/>
                    <a:pt x="72" y="53"/>
                    <a:pt x="75" y="53"/>
                  </a:cubicBezTo>
                  <a:cubicBezTo>
                    <a:pt x="86" y="53"/>
                    <a:pt x="86" y="53"/>
                    <a:pt x="86" y="53"/>
                  </a:cubicBezTo>
                  <a:cubicBezTo>
                    <a:pt x="86" y="103"/>
                    <a:pt x="86" y="103"/>
                    <a:pt x="86" y="103"/>
                  </a:cubicBezTo>
                  <a:cubicBezTo>
                    <a:pt x="86" y="103"/>
                    <a:pt x="55" y="103"/>
                    <a:pt x="47" y="103"/>
                  </a:cubicBezTo>
                  <a:cubicBezTo>
                    <a:pt x="40" y="103"/>
                    <a:pt x="33" y="97"/>
                    <a:pt x="33" y="89"/>
                  </a:cubicBezTo>
                  <a:cubicBezTo>
                    <a:pt x="33" y="86"/>
                    <a:pt x="31" y="84"/>
                    <a:pt x="29" y="84"/>
                  </a:cubicBezTo>
                  <a:cubicBezTo>
                    <a:pt x="26" y="84"/>
                    <a:pt x="25" y="86"/>
                    <a:pt x="25" y="89"/>
                  </a:cubicBezTo>
                  <a:cubicBezTo>
                    <a:pt x="25" y="101"/>
                    <a:pt x="35" y="112"/>
                    <a:pt x="46" y="112"/>
                  </a:cubicBezTo>
                  <a:cubicBezTo>
                    <a:pt x="58" y="112"/>
                    <a:pt x="86" y="113"/>
                    <a:pt x="86" y="113"/>
                  </a:cubicBezTo>
                  <a:cubicBezTo>
                    <a:pt x="86" y="137"/>
                    <a:pt x="86" y="137"/>
                    <a:pt x="86" y="137"/>
                  </a:cubicBezTo>
                  <a:cubicBezTo>
                    <a:pt x="86" y="137"/>
                    <a:pt x="75" y="137"/>
                    <a:pt x="62" y="137"/>
                  </a:cubicBezTo>
                  <a:cubicBezTo>
                    <a:pt x="49" y="137"/>
                    <a:pt x="39" y="147"/>
                    <a:pt x="39" y="160"/>
                  </a:cubicBezTo>
                  <a:cubicBezTo>
                    <a:pt x="39" y="162"/>
                    <a:pt x="41" y="164"/>
                    <a:pt x="44" y="164"/>
                  </a:cubicBezTo>
                  <a:cubicBezTo>
                    <a:pt x="46" y="164"/>
                    <a:pt x="48" y="162"/>
                    <a:pt x="48" y="160"/>
                  </a:cubicBezTo>
                  <a:cubicBezTo>
                    <a:pt x="48" y="152"/>
                    <a:pt x="54" y="146"/>
                    <a:pt x="62" y="146"/>
                  </a:cubicBezTo>
                  <a:cubicBezTo>
                    <a:pt x="70" y="146"/>
                    <a:pt x="86" y="146"/>
                    <a:pt x="86" y="146"/>
                  </a:cubicBezTo>
                  <a:cubicBezTo>
                    <a:pt x="86" y="183"/>
                    <a:pt x="86" y="183"/>
                    <a:pt x="86" y="183"/>
                  </a:cubicBezTo>
                  <a:cubicBezTo>
                    <a:pt x="86" y="191"/>
                    <a:pt x="80" y="197"/>
                    <a:pt x="74" y="197"/>
                  </a:cubicBezTo>
                  <a:cubicBezTo>
                    <a:pt x="68" y="197"/>
                    <a:pt x="64" y="194"/>
                    <a:pt x="60" y="190"/>
                  </a:cubicBezTo>
                  <a:cubicBezTo>
                    <a:pt x="67" y="185"/>
                    <a:pt x="72" y="177"/>
                    <a:pt x="72" y="169"/>
                  </a:cubicBezTo>
                  <a:cubicBezTo>
                    <a:pt x="72" y="165"/>
                    <a:pt x="71" y="162"/>
                    <a:pt x="70" y="159"/>
                  </a:cubicBezTo>
                  <a:cubicBezTo>
                    <a:pt x="69" y="157"/>
                    <a:pt x="66" y="156"/>
                    <a:pt x="64" y="157"/>
                  </a:cubicBezTo>
                  <a:cubicBezTo>
                    <a:pt x="63" y="157"/>
                    <a:pt x="62" y="158"/>
                    <a:pt x="62" y="159"/>
                  </a:cubicBezTo>
                  <a:cubicBezTo>
                    <a:pt x="61" y="160"/>
                    <a:pt x="61" y="161"/>
                    <a:pt x="62" y="162"/>
                  </a:cubicBezTo>
                  <a:cubicBezTo>
                    <a:pt x="63" y="164"/>
                    <a:pt x="63" y="167"/>
                    <a:pt x="63" y="169"/>
                  </a:cubicBezTo>
                  <a:cubicBezTo>
                    <a:pt x="63" y="175"/>
                    <a:pt x="59" y="181"/>
                    <a:pt x="54" y="184"/>
                  </a:cubicBezTo>
                  <a:cubicBezTo>
                    <a:pt x="53" y="184"/>
                    <a:pt x="53" y="184"/>
                    <a:pt x="53" y="184"/>
                  </a:cubicBezTo>
                  <a:cubicBezTo>
                    <a:pt x="51" y="185"/>
                    <a:pt x="49" y="185"/>
                    <a:pt x="46" y="185"/>
                  </a:cubicBezTo>
                  <a:cubicBezTo>
                    <a:pt x="37" y="185"/>
                    <a:pt x="30" y="178"/>
                    <a:pt x="30" y="169"/>
                  </a:cubicBezTo>
                  <a:cubicBezTo>
                    <a:pt x="30" y="168"/>
                    <a:pt x="30" y="168"/>
                    <a:pt x="30" y="168"/>
                  </a:cubicBezTo>
                  <a:cubicBezTo>
                    <a:pt x="30" y="166"/>
                    <a:pt x="28" y="164"/>
                    <a:pt x="26" y="164"/>
                  </a:cubicBezTo>
                  <a:cubicBezTo>
                    <a:pt x="19" y="162"/>
                    <a:pt x="13" y="154"/>
                    <a:pt x="13" y="147"/>
                  </a:cubicBezTo>
                  <a:cubicBezTo>
                    <a:pt x="13" y="144"/>
                    <a:pt x="14" y="141"/>
                    <a:pt x="16" y="138"/>
                  </a:cubicBezTo>
                  <a:cubicBezTo>
                    <a:pt x="17" y="136"/>
                    <a:pt x="16" y="134"/>
                    <a:pt x="15" y="132"/>
                  </a:cubicBezTo>
                  <a:cubicBezTo>
                    <a:pt x="11" y="129"/>
                    <a:pt x="8" y="125"/>
                    <a:pt x="8" y="120"/>
                  </a:cubicBezTo>
                  <a:cubicBezTo>
                    <a:pt x="8" y="115"/>
                    <a:pt x="10" y="111"/>
                    <a:pt x="13" y="108"/>
                  </a:cubicBezTo>
                  <a:cubicBezTo>
                    <a:pt x="15" y="106"/>
                    <a:pt x="15" y="104"/>
                    <a:pt x="13" y="102"/>
                  </a:cubicBezTo>
                  <a:cubicBezTo>
                    <a:pt x="10" y="99"/>
                    <a:pt x="8" y="94"/>
                    <a:pt x="8" y="89"/>
                  </a:cubicBezTo>
                  <a:cubicBezTo>
                    <a:pt x="8" y="78"/>
                    <a:pt x="17" y="69"/>
                    <a:pt x="28" y="69"/>
                  </a:cubicBezTo>
                  <a:cubicBezTo>
                    <a:pt x="39" y="69"/>
                    <a:pt x="48" y="78"/>
                    <a:pt x="48" y="88"/>
                  </a:cubicBezTo>
                  <a:cubicBezTo>
                    <a:pt x="49" y="91"/>
                    <a:pt x="51" y="92"/>
                    <a:pt x="53" y="92"/>
                  </a:cubicBezTo>
                  <a:cubicBezTo>
                    <a:pt x="54" y="92"/>
                    <a:pt x="55" y="92"/>
                    <a:pt x="56" y="91"/>
                  </a:cubicBezTo>
                  <a:cubicBezTo>
                    <a:pt x="57" y="90"/>
                    <a:pt x="57" y="89"/>
                    <a:pt x="57" y="88"/>
                  </a:cubicBezTo>
                  <a:cubicBezTo>
                    <a:pt x="56" y="72"/>
                    <a:pt x="44" y="61"/>
                    <a:pt x="28" y="61"/>
                  </a:cubicBezTo>
                  <a:cubicBezTo>
                    <a:pt x="25" y="61"/>
                    <a:pt x="21" y="61"/>
                    <a:pt x="18" y="63"/>
                  </a:cubicBezTo>
                  <a:cubicBezTo>
                    <a:pt x="17" y="61"/>
                    <a:pt x="17" y="60"/>
                    <a:pt x="17" y="59"/>
                  </a:cubicBezTo>
                  <a:cubicBezTo>
                    <a:pt x="17" y="52"/>
                    <a:pt x="21" y="47"/>
                    <a:pt x="28" y="45"/>
                  </a:cubicBezTo>
                  <a:cubicBezTo>
                    <a:pt x="30" y="44"/>
                    <a:pt x="31" y="42"/>
                    <a:pt x="31" y="40"/>
                  </a:cubicBezTo>
                  <a:cubicBezTo>
                    <a:pt x="31" y="39"/>
                    <a:pt x="30" y="38"/>
                    <a:pt x="30" y="36"/>
                  </a:cubicBezTo>
                  <a:cubicBezTo>
                    <a:pt x="30" y="36"/>
                    <a:pt x="31" y="35"/>
                    <a:pt x="31" y="34"/>
                  </a:cubicBezTo>
                  <a:cubicBezTo>
                    <a:pt x="31" y="34"/>
                    <a:pt x="31" y="34"/>
                    <a:pt x="31" y="34"/>
                  </a:cubicBezTo>
                  <a:cubicBezTo>
                    <a:pt x="32" y="26"/>
                    <a:pt x="39" y="20"/>
                    <a:pt x="47" y="20"/>
                  </a:cubicBezTo>
                  <a:cubicBezTo>
                    <a:pt x="53" y="20"/>
                    <a:pt x="59" y="23"/>
                    <a:pt x="62" y="29"/>
                  </a:cubicBezTo>
                  <a:cubicBezTo>
                    <a:pt x="63" y="31"/>
                    <a:pt x="66" y="32"/>
                    <a:pt x="68" y="31"/>
                  </a:cubicBezTo>
                  <a:cubicBezTo>
                    <a:pt x="70" y="30"/>
                    <a:pt x="71" y="27"/>
                    <a:pt x="70" y="25"/>
                  </a:cubicBezTo>
                  <a:cubicBezTo>
                    <a:pt x="67" y="20"/>
                    <a:pt x="62" y="15"/>
                    <a:pt x="57" y="13"/>
                  </a:cubicBezTo>
                  <a:cubicBezTo>
                    <a:pt x="60" y="10"/>
                    <a:pt x="64" y="8"/>
                    <a:pt x="69" y="8"/>
                  </a:cubicBezTo>
                  <a:cubicBezTo>
                    <a:pt x="79" y="8"/>
                    <a:pt x="86" y="16"/>
                    <a:pt x="86" y="27"/>
                  </a:cubicBezTo>
                  <a:cubicBezTo>
                    <a:pt x="86" y="44"/>
                    <a:pt x="86" y="44"/>
                    <a:pt x="86" y="44"/>
                  </a:cubicBezTo>
                  <a:cubicBezTo>
                    <a:pt x="75" y="44"/>
                    <a:pt x="75" y="44"/>
                    <a:pt x="75" y="44"/>
                  </a:cubicBezTo>
                  <a:cubicBezTo>
                    <a:pt x="72" y="44"/>
                    <a:pt x="70" y="46"/>
                    <a:pt x="70" y="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12" name="Freeform 598">
              <a:extLst>
                <a:ext uri="{FF2B5EF4-FFF2-40B4-BE49-F238E27FC236}">
                  <a16:creationId xmlns:a16="http://schemas.microsoft.com/office/drawing/2014/main" id="{769F4F5B-0A76-9546-BE17-33EB6C741695}"/>
                </a:ext>
              </a:extLst>
            </p:cNvPr>
            <p:cNvSpPr>
              <a:spLocks/>
            </p:cNvSpPr>
            <p:nvPr/>
          </p:nvSpPr>
          <p:spPr bwMode="auto">
            <a:xfrm>
              <a:off x="4500347" y="1365132"/>
              <a:ext cx="35178" cy="54639"/>
            </a:xfrm>
            <a:custGeom>
              <a:avLst/>
              <a:gdLst>
                <a:gd name="T0" fmla="*/ 0 w 20"/>
                <a:gd name="T1" fmla="*/ 5 h 31"/>
                <a:gd name="T2" fmla="*/ 4 w 20"/>
                <a:gd name="T3" fmla="*/ 9 h 31"/>
                <a:gd name="T4" fmla="*/ 11 w 20"/>
                <a:gd name="T5" fmla="*/ 16 h 31"/>
                <a:gd name="T6" fmla="*/ 4 w 20"/>
                <a:gd name="T7" fmla="*/ 22 h 31"/>
                <a:gd name="T8" fmla="*/ 0 w 20"/>
                <a:gd name="T9" fmla="*/ 27 h 31"/>
                <a:gd name="T10" fmla="*/ 4 w 20"/>
                <a:gd name="T11" fmla="*/ 31 h 31"/>
                <a:gd name="T12" fmla="*/ 20 w 20"/>
                <a:gd name="T13" fmla="*/ 16 h 31"/>
                <a:gd name="T14" fmla="*/ 4 w 20"/>
                <a:gd name="T15" fmla="*/ 0 h 31"/>
                <a:gd name="T16" fmla="*/ 0 w 20"/>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1">
                  <a:moveTo>
                    <a:pt x="0" y="5"/>
                  </a:moveTo>
                  <a:cubicBezTo>
                    <a:pt x="0" y="7"/>
                    <a:pt x="2" y="9"/>
                    <a:pt x="4" y="9"/>
                  </a:cubicBezTo>
                  <a:cubicBezTo>
                    <a:pt x="8" y="9"/>
                    <a:pt x="11" y="12"/>
                    <a:pt x="11" y="16"/>
                  </a:cubicBezTo>
                  <a:cubicBezTo>
                    <a:pt x="11" y="19"/>
                    <a:pt x="8" y="22"/>
                    <a:pt x="4" y="22"/>
                  </a:cubicBezTo>
                  <a:cubicBezTo>
                    <a:pt x="2" y="22"/>
                    <a:pt x="0" y="24"/>
                    <a:pt x="0" y="27"/>
                  </a:cubicBezTo>
                  <a:cubicBezTo>
                    <a:pt x="0" y="29"/>
                    <a:pt x="2" y="31"/>
                    <a:pt x="4" y="31"/>
                  </a:cubicBezTo>
                  <a:cubicBezTo>
                    <a:pt x="13" y="31"/>
                    <a:pt x="20" y="24"/>
                    <a:pt x="20" y="16"/>
                  </a:cubicBezTo>
                  <a:cubicBezTo>
                    <a:pt x="20" y="7"/>
                    <a:pt x="13" y="0"/>
                    <a:pt x="4" y="0"/>
                  </a:cubicBezTo>
                  <a:cubicBezTo>
                    <a:pt x="2" y="0"/>
                    <a:pt x="0" y="2"/>
                    <a:pt x="0" y="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13" name="Freeform 599">
              <a:extLst>
                <a:ext uri="{FF2B5EF4-FFF2-40B4-BE49-F238E27FC236}">
                  <a16:creationId xmlns:a16="http://schemas.microsoft.com/office/drawing/2014/main" id="{15C438E6-A50E-FE49-9AE7-090A2786990D}"/>
                </a:ext>
              </a:extLst>
            </p:cNvPr>
            <p:cNvSpPr>
              <a:spLocks/>
            </p:cNvSpPr>
            <p:nvPr/>
          </p:nvSpPr>
          <p:spPr bwMode="auto">
            <a:xfrm>
              <a:off x="4466665" y="1315733"/>
              <a:ext cx="35178" cy="37423"/>
            </a:xfrm>
            <a:custGeom>
              <a:avLst/>
              <a:gdLst>
                <a:gd name="T0" fmla="*/ 20 w 20"/>
                <a:gd name="T1" fmla="*/ 17 h 21"/>
                <a:gd name="T2" fmla="*/ 16 w 20"/>
                <a:gd name="T3" fmla="*/ 12 h 21"/>
                <a:gd name="T4" fmla="*/ 8 w 20"/>
                <a:gd name="T5" fmla="*/ 5 h 21"/>
                <a:gd name="T6" fmla="*/ 4 w 20"/>
                <a:gd name="T7" fmla="*/ 0 h 21"/>
                <a:gd name="T8" fmla="*/ 0 w 20"/>
                <a:gd name="T9" fmla="*/ 5 h 21"/>
                <a:gd name="T10" fmla="*/ 16 w 20"/>
                <a:gd name="T11" fmla="*/ 21 h 21"/>
                <a:gd name="T12" fmla="*/ 20 w 20"/>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20" y="17"/>
                  </a:moveTo>
                  <a:cubicBezTo>
                    <a:pt x="20" y="14"/>
                    <a:pt x="18" y="12"/>
                    <a:pt x="16" y="12"/>
                  </a:cubicBezTo>
                  <a:cubicBezTo>
                    <a:pt x="12" y="12"/>
                    <a:pt x="8" y="9"/>
                    <a:pt x="8" y="5"/>
                  </a:cubicBezTo>
                  <a:cubicBezTo>
                    <a:pt x="8" y="2"/>
                    <a:pt x="6" y="0"/>
                    <a:pt x="4" y="0"/>
                  </a:cubicBezTo>
                  <a:cubicBezTo>
                    <a:pt x="2" y="0"/>
                    <a:pt x="0" y="2"/>
                    <a:pt x="0" y="5"/>
                  </a:cubicBezTo>
                  <a:cubicBezTo>
                    <a:pt x="0" y="14"/>
                    <a:pt x="7" y="21"/>
                    <a:pt x="16" y="21"/>
                  </a:cubicBezTo>
                  <a:cubicBezTo>
                    <a:pt x="18" y="21"/>
                    <a:pt x="20" y="19"/>
                    <a:pt x="20"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14" name="Freeform 600">
              <a:extLst>
                <a:ext uri="{FF2B5EF4-FFF2-40B4-BE49-F238E27FC236}">
                  <a16:creationId xmlns:a16="http://schemas.microsoft.com/office/drawing/2014/main" id="{36C6EB38-1102-5C4F-8A21-D2BCA750A831}"/>
                </a:ext>
              </a:extLst>
            </p:cNvPr>
            <p:cNvSpPr>
              <a:spLocks/>
            </p:cNvSpPr>
            <p:nvPr/>
          </p:nvSpPr>
          <p:spPr bwMode="auto">
            <a:xfrm>
              <a:off x="4432984" y="1475157"/>
              <a:ext cx="35178" cy="36676"/>
            </a:xfrm>
            <a:custGeom>
              <a:avLst/>
              <a:gdLst>
                <a:gd name="T0" fmla="*/ 4 w 20"/>
                <a:gd name="T1" fmla="*/ 21 h 21"/>
                <a:gd name="T2" fmla="*/ 8 w 20"/>
                <a:gd name="T3" fmla="*/ 16 h 21"/>
                <a:gd name="T4" fmla="*/ 16 w 20"/>
                <a:gd name="T5" fmla="*/ 9 h 21"/>
                <a:gd name="T6" fmla="*/ 20 w 20"/>
                <a:gd name="T7" fmla="*/ 4 h 21"/>
                <a:gd name="T8" fmla="*/ 16 w 20"/>
                <a:gd name="T9" fmla="*/ 0 h 21"/>
                <a:gd name="T10" fmla="*/ 0 w 20"/>
                <a:gd name="T11" fmla="*/ 16 h 21"/>
                <a:gd name="T12" fmla="*/ 4 w 2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4" y="21"/>
                  </a:moveTo>
                  <a:cubicBezTo>
                    <a:pt x="6" y="21"/>
                    <a:pt x="8" y="19"/>
                    <a:pt x="8" y="16"/>
                  </a:cubicBezTo>
                  <a:cubicBezTo>
                    <a:pt x="8" y="12"/>
                    <a:pt x="12" y="9"/>
                    <a:pt x="16" y="9"/>
                  </a:cubicBezTo>
                  <a:cubicBezTo>
                    <a:pt x="18" y="9"/>
                    <a:pt x="20" y="7"/>
                    <a:pt x="20" y="4"/>
                  </a:cubicBezTo>
                  <a:cubicBezTo>
                    <a:pt x="20" y="2"/>
                    <a:pt x="18" y="0"/>
                    <a:pt x="16" y="0"/>
                  </a:cubicBezTo>
                  <a:cubicBezTo>
                    <a:pt x="7" y="0"/>
                    <a:pt x="0" y="7"/>
                    <a:pt x="0" y="16"/>
                  </a:cubicBezTo>
                  <a:cubicBezTo>
                    <a:pt x="0" y="19"/>
                    <a:pt x="1" y="21"/>
                    <a:pt x="4" y="2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15" name="Freeform 601">
              <a:extLst>
                <a:ext uri="{FF2B5EF4-FFF2-40B4-BE49-F238E27FC236}">
                  <a16:creationId xmlns:a16="http://schemas.microsoft.com/office/drawing/2014/main" id="{69E537F8-C0DF-3B47-BE5D-0D32365908E7}"/>
                </a:ext>
              </a:extLst>
            </p:cNvPr>
            <p:cNvSpPr>
              <a:spLocks/>
            </p:cNvSpPr>
            <p:nvPr/>
          </p:nvSpPr>
          <p:spPr bwMode="auto">
            <a:xfrm>
              <a:off x="4478640" y="1475157"/>
              <a:ext cx="56884" cy="17215"/>
            </a:xfrm>
            <a:custGeom>
              <a:avLst/>
              <a:gdLst>
                <a:gd name="T0" fmla="*/ 4 w 32"/>
                <a:gd name="T1" fmla="*/ 10 h 10"/>
                <a:gd name="T2" fmla="*/ 28 w 32"/>
                <a:gd name="T3" fmla="*/ 10 h 10"/>
                <a:gd name="T4" fmla="*/ 32 w 32"/>
                <a:gd name="T5" fmla="*/ 5 h 10"/>
                <a:gd name="T6" fmla="*/ 28 w 32"/>
                <a:gd name="T7" fmla="*/ 0 h 10"/>
                <a:gd name="T8" fmla="*/ 4 w 32"/>
                <a:gd name="T9" fmla="*/ 0 h 10"/>
                <a:gd name="T10" fmla="*/ 0 w 32"/>
                <a:gd name="T11" fmla="*/ 5 h 10"/>
                <a:gd name="T12" fmla="*/ 4 w 3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4" y="10"/>
                  </a:moveTo>
                  <a:cubicBezTo>
                    <a:pt x="28" y="10"/>
                    <a:pt x="28" y="10"/>
                    <a:pt x="28" y="10"/>
                  </a:cubicBezTo>
                  <a:cubicBezTo>
                    <a:pt x="30" y="10"/>
                    <a:pt x="32" y="7"/>
                    <a:pt x="32" y="5"/>
                  </a:cubicBezTo>
                  <a:cubicBezTo>
                    <a:pt x="32" y="2"/>
                    <a:pt x="30" y="0"/>
                    <a:pt x="28" y="0"/>
                  </a:cubicBezTo>
                  <a:cubicBezTo>
                    <a:pt x="4" y="0"/>
                    <a:pt x="4" y="0"/>
                    <a:pt x="4" y="0"/>
                  </a:cubicBezTo>
                  <a:cubicBezTo>
                    <a:pt x="2" y="0"/>
                    <a:pt x="0" y="2"/>
                    <a:pt x="0" y="5"/>
                  </a:cubicBezTo>
                  <a:cubicBezTo>
                    <a:pt x="0" y="7"/>
                    <a:pt x="2" y="10"/>
                    <a:pt x="4" y="1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16" name="Freeform 602">
              <a:extLst>
                <a:ext uri="{FF2B5EF4-FFF2-40B4-BE49-F238E27FC236}">
                  <a16:creationId xmlns:a16="http://schemas.microsoft.com/office/drawing/2014/main" id="{75E34F86-8C36-394F-AA45-ED3D8E13D08D}"/>
                </a:ext>
              </a:extLst>
            </p:cNvPr>
            <p:cNvSpPr>
              <a:spLocks noEditPoints="1"/>
            </p:cNvSpPr>
            <p:nvPr/>
          </p:nvSpPr>
          <p:spPr bwMode="auto">
            <a:xfrm>
              <a:off x="4572200" y="1262591"/>
              <a:ext cx="166909" cy="363009"/>
            </a:xfrm>
            <a:custGeom>
              <a:avLst/>
              <a:gdLst>
                <a:gd name="T0" fmla="*/ 0 w 94"/>
                <a:gd name="T1" fmla="*/ 183 h 205"/>
                <a:gd name="T2" fmla="*/ 19 w 94"/>
                <a:gd name="T3" fmla="*/ 205 h 205"/>
                <a:gd name="T4" fmla="*/ 47 w 94"/>
                <a:gd name="T5" fmla="*/ 194 h 205"/>
                <a:gd name="T6" fmla="*/ 71 w 94"/>
                <a:gd name="T7" fmla="*/ 178 h 205"/>
                <a:gd name="T8" fmla="*/ 89 w 94"/>
                <a:gd name="T9" fmla="*/ 147 h 205"/>
                <a:gd name="T10" fmla="*/ 94 w 94"/>
                <a:gd name="T11" fmla="*/ 120 h 205"/>
                <a:gd name="T12" fmla="*/ 92 w 94"/>
                <a:gd name="T13" fmla="*/ 100 h 205"/>
                <a:gd name="T14" fmla="*/ 93 w 94"/>
                <a:gd name="T15" fmla="*/ 91 h 205"/>
                <a:gd name="T16" fmla="*/ 94 w 94"/>
                <a:gd name="T17" fmla="*/ 90 h 205"/>
                <a:gd name="T18" fmla="*/ 94 w 94"/>
                <a:gd name="T19" fmla="*/ 89 h 205"/>
                <a:gd name="T20" fmla="*/ 85 w 94"/>
                <a:gd name="T21" fmla="*/ 59 h 205"/>
                <a:gd name="T22" fmla="*/ 72 w 94"/>
                <a:gd name="T23" fmla="*/ 36 h 205"/>
                <a:gd name="T24" fmla="*/ 46 w 94"/>
                <a:gd name="T25" fmla="*/ 11 h 205"/>
                <a:gd name="T26" fmla="*/ 6 w 94"/>
                <a:gd name="T27" fmla="*/ 7 h 205"/>
                <a:gd name="T28" fmla="*/ 19 w 94"/>
                <a:gd name="T29" fmla="*/ 44 h 205"/>
                <a:gd name="T30" fmla="*/ 7 w 94"/>
                <a:gd name="T31" fmla="*/ 27 h 205"/>
                <a:gd name="T32" fmla="*/ 36 w 94"/>
                <a:gd name="T33" fmla="*/ 13 h 205"/>
                <a:gd name="T34" fmla="*/ 26 w 94"/>
                <a:gd name="T35" fmla="*/ 31 h 205"/>
                <a:gd name="T36" fmla="*/ 46 w 94"/>
                <a:gd name="T37" fmla="*/ 20 h 205"/>
                <a:gd name="T38" fmla="*/ 63 w 94"/>
                <a:gd name="T39" fmla="*/ 34 h 205"/>
                <a:gd name="T40" fmla="*/ 62 w 94"/>
                <a:gd name="T41" fmla="*/ 40 h 205"/>
                <a:gd name="T42" fmla="*/ 76 w 94"/>
                <a:gd name="T43" fmla="*/ 59 h 205"/>
                <a:gd name="T44" fmla="*/ 65 w 94"/>
                <a:gd name="T45" fmla="*/ 61 h 205"/>
                <a:gd name="T46" fmla="*/ 37 w 94"/>
                <a:gd name="T47" fmla="*/ 91 h 205"/>
                <a:gd name="T48" fmla="*/ 45 w 94"/>
                <a:gd name="T49" fmla="*/ 88 h 205"/>
                <a:gd name="T50" fmla="*/ 85 w 94"/>
                <a:gd name="T51" fmla="*/ 89 h 205"/>
                <a:gd name="T52" fmla="*/ 80 w 94"/>
                <a:gd name="T53" fmla="*/ 108 h 205"/>
                <a:gd name="T54" fmla="*/ 79 w 94"/>
                <a:gd name="T55" fmla="*/ 132 h 205"/>
                <a:gd name="T56" fmla="*/ 80 w 94"/>
                <a:gd name="T57" fmla="*/ 147 h 205"/>
                <a:gd name="T58" fmla="*/ 64 w 94"/>
                <a:gd name="T59" fmla="*/ 168 h 205"/>
                <a:gd name="T60" fmla="*/ 47 w 94"/>
                <a:gd name="T61" fmla="*/ 185 h 205"/>
                <a:gd name="T62" fmla="*/ 40 w 94"/>
                <a:gd name="T63" fmla="*/ 184 h 205"/>
                <a:gd name="T64" fmla="*/ 32 w 94"/>
                <a:gd name="T65" fmla="*/ 162 h 205"/>
                <a:gd name="T66" fmla="*/ 29 w 94"/>
                <a:gd name="T67" fmla="*/ 157 h 205"/>
                <a:gd name="T68" fmla="*/ 22 w 94"/>
                <a:gd name="T69" fmla="*/ 169 h 205"/>
                <a:gd name="T70" fmla="*/ 20 w 94"/>
                <a:gd name="T71" fmla="*/ 197 h 205"/>
                <a:gd name="T72" fmla="*/ 7 w 94"/>
                <a:gd name="T73" fmla="*/ 146 h 205"/>
                <a:gd name="T74" fmla="*/ 45 w 94"/>
                <a:gd name="T75" fmla="*/ 160 h 205"/>
                <a:gd name="T76" fmla="*/ 54 w 94"/>
                <a:gd name="T77" fmla="*/ 160 h 205"/>
                <a:gd name="T78" fmla="*/ 7 w 94"/>
                <a:gd name="T79" fmla="*/ 137 h 205"/>
                <a:gd name="T80" fmla="*/ 47 w 94"/>
                <a:gd name="T81" fmla="*/ 112 h 205"/>
                <a:gd name="T82" fmla="*/ 64 w 94"/>
                <a:gd name="T83" fmla="*/ 84 h 205"/>
                <a:gd name="T84" fmla="*/ 46 w 94"/>
                <a:gd name="T85" fmla="*/ 103 h 205"/>
                <a:gd name="T86" fmla="*/ 7 w 94"/>
                <a:gd name="T87" fmla="*/ 53 h 205"/>
                <a:gd name="T88" fmla="*/ 23 w 94"/>
                <a:gd name="T89" fmla="*/ 4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0" y="27"/>
                  </a:moveTo>
                  <a:cubicBezTo>
                    <a:pt x="0" y="183"/>
                    <a:pt x="0" y="183"/>
                    <a:pt x="0" y="183"/>
                  </a:cubicBezTo>
                  <a:cubicBezTo>
                    <a:pt x="0" y="189"/>
                    <a:pt x="1" y="195"/>
                    <a:pt x="5" y="199"/>
                  </a:cubicBezTo>
                  <a:cubicBezTo>
                    <a:pt x="9" y="203"/>
                    <a:pt x="13" y="205"/>
                    <a:pt x="19" y="205"/>
                  </a:cubicBezTo>
                  <a:cubicBezTo>
                    <a:pt x="28" y="205"/>
                    <a:pt x="35" y="201"/>
                    <a:pt x="41" y="194"/>
                  </a:cubicBezTo>
                  <a:cubicBezTo>
                    <a:pt x="43" y="194"/>
                    <a:pt x="45" y="194"/>
                    <a:pt x="47" y="194"/>
                  </a:cubicBezTo>
                  <a:cubicBezTo>
                    <a:pt x="57" y="194"/>
                    <a:pt x="66" y="188"/>
                    <a:pt x="70" y="179"/>
                  </a:cubicBezTo>
                  <a:cubicBezTo>
                    <a:pt x="71" y="178"/>
                    <a:pt x="71" y="178"/>
                    <a:pt x="71" y="178"/>
                  </a:cubicBezTo>
                  <a:cubicBezTo>
                    <a:pt x="72" y="176"/>
                    <a:pt x="72" y="174"/>
                    <a:pt x="72" y="171"/>
                  </a:cubicBezTo>
                  <a:cubicBezTo>
                    <a:pt x="82" y="167"/>
                    <a:pt x="89" y="157"/>
                    <a:pt x="89" y="147"/>
                  </a:cubicBezTo>
                  <a:cubicBezTo>
                    <a:pt x="89" y="143"/>
                    <a:pt x="88" y="140"/>
                    <a:pt x="87" y="137"/>
                  </a:cubicBezTo>
                  <a:cubicBezTo>
                    <a:pt x="91" y="132"/>
                    <a:pt x="94" y="126"/>
                    <a:pt x="94" y="120"/>
                  </a:cubicBezTo>
                  <a:cubicBezTo>
                    <a:pt x="94" y="114"/>
                    <a:pt x="92" y="109"/>
                    <a:pt x="89" y="105"/>
                  </a:cubicBezTo>
                  <a:cubicBezTo>
                    <a:pt x="90" y="103"/>
                    <a:pt x="91" y="102"/>
                    <a:pt x="92" y="100"/>
                  </a:cubicBezTo>
                  <a:cubicBezTo>
                    <a:pt x="92" y="99"/>
                    <a:pt x="92" y="99"/>
                    <a:pt x="92" y="99"/>
                  </a:cubicBezTo>
                  <a:cubicBezTo>
                    <a:pt x="93" y="97"/>
                    <a:pt x="93" y="94"/>
                    <a:pt x="93" y="91"/>
                  </a:cubicBezTo>
                  <a:cubicBezTo>
                    <a:pt x="94" y="91"/>
                    <a:pt x="94" y="91"/>
                    <a:pt x="94" y="91"/>
                  </a:cubicBezTo>
                  <a:cubicBezTo>
                    <a:pt x="94" y="90"/>
                    <a:pt x="94" y="90"/>
                    <a:pt x="94" y="90"/>
                  </a:cubicBezTo>
                  <a:cubicBezTo>
                    <a:pt x="94" y="90"/>
                    <a:pt x="94" y="90"/>
                    <a:pt x="94" y="90"/>
                  </a:cubicBezTo>
                  <a:cubicBezTo>
                    <a:pt x="94" y="89"/>
                    <a:pt x="94" y="89"/>
                    <a:pt x="94" y="89"/>
                  </a:cubicBezTo>
                  <a:cubicBezTo>
                    <a:pt x="94" y="81"/>
                    <a:pt x="90" y="73"/>
                    <a:pt x="83" y="67"/>
                  </a:cubicBezTo>
                  <a:cubicBezTo>
                    <a:pt x="84" y="64"/>
                    <a:pt x="85" y="62"/>
                    <a:pt x="85" y="59"/>
                  </a:cubicBezTo>
                  <a:cubicBezTo>
                    <a:pt x="85" y="50"/>
                    <a:pt x="80" y="41"/>
                    <a:pt x="72" y="38"/>
                  </a:cubicBezTo>
                  <a:cubicBezTo>
                    <a:pt x="72" y="37"/>
                    <a:pt x="72" y="37"/>
                    <a:pt x="72" y="36"/>
                  </a:cubicBezTo>
                  <a:cubicBezTo>
                    <a:pt x="72" y="22"/>
                    <a:pt x="60" y="11"/>
                    <a:pt x="46" y="11"/>
                  </a:cubicBezTo>
                  <a:cubicBezTo>
                    <a:pt x="46" y="11"/>
                    <a:pt x="46" y="11"/>
                    <a:pt x="46" y="11"/>
                  </a:cubicBezTo>
                  <a:cubicBezTo>
                    <a:pt x="41" y="4"/>
                    <a:pt x="34" y="0"/>
                    <a:pt x="25" y="0"/>
                  </a:cubicBezTo>
                  <a:cubicBezTo>
                    <a:pt x="18" y="0"/>
                    <a:pt x="11" y="2"/>
                    <a:pt x="6" y="7"/>
                  </a:cubicBezTo>
                  <a:cubicBezTo>
                    <a:pt x="1" y="12"/>
                    <a:pt x="0" y="19"/>
                    <a:pt x="0" y="27"/>
                  </a:cubicBezTo>
                  <a:close/>
                  <a:moveTo>
                    <a:pt x="19" y="44"/>
                  </a:moveTo>
                  <a:cubicBezTo>
                    <a:pt x="7" y="44"/>
                    <a:pt x="7" y="44"/>
                    <a:pt x="7" y="44"/>
                  </a:cubicBezTo>
                  <a:cubicBezTo>
                    <a:pt x="7" y="27"/>
                    <a:pt x="7" y="27"/>
                    <a:pt x="7" y="27"/>
                  </a:cubicBezTo>
                  <a:cubicBezTo>
                    <a:pt x="7" y="16"/>
                    <a:pt x="15" y="8"/>
                    <a:pt x="25" y="8"/>
                  </a:cubicBezTo>
                  <a:cubicBezTo>
                    <a:pt x="29" y="8"/>
                    <a:pt x="33" y="10"/>
                    <a:pt x="36" y="13"/>
                  </a:cubicBezTo>
                  <a:cubicBezTo>
                    <a:pt x="31" y="15"/>
                    <a:pt x="26" y="20"/>
                    <a:pt x="24" y="25"/>
                  </a:cubicBezTo>
                  <a:cubicBezTo>
                    <a:pt x="23" y="27"/>
                    <a:pt x="23" y="30"/>
                    <a:pt x="26" y="31"/>
                  </a:cubicBezTo>
                  <a:cubicBezTo>
                    <a:pt x="28" y="32"/>
                    <a:pt x="30" y="31"/>
                    <a:pt x="31" y="29"/>
                  </a:cubicBezTo>
                  <a:cubicBezTo>
                    <a:pt x="34" y="23"/>
                    <a:pt x="40" y="20"/>
                    <a:pt x="46" y="20"/>
                  </a:cubicBezTo>
                  <a:cubicBezTo>
                    <a:pt x="55" y="20"/>
                    <a:pt x="62" y="26"/>
                    <a:pt x="63" y="34"/>
                  </a:cubicBezTo>
                  <a:cubicBezTo>
                    <a:pt x="63" y="34"/>
                    <a:pt x="63" y="34"/>
                    <a:pt x="63" y="34"/>
                  </a:cubicBezTo>
                  <a:cubicBezTo>
                    <a:pt x="63" y="35"/>
                    <a:pt x="63" y="36"/>
                    <a:pt x="63" y="36"/>
                  </a:cubicBezTo>
                  <a:cubicBezTo>
                    <a:pt x="63" y="38"/>
                    <a:pt x="63" y="39"/>
                    <a:pt x="62" y="40"/>
                  </a:cubicBezTo>
                  <a:cubicBezTo>
                    <a:pt x="62" y="42"/>
                    <a:pt x="63" y="44"/>
                    <a:pt x="66" y="45"/>
                  </a:cubicBezTo>
                  <a:cubicBezTo>
                    <a:pt x="72" y="47"/>
                    <a:pt x="76" y="52"/>
                    <a:pt x="76" y="59"/>
                  </a:cubicBezTo>
                  <a:cubicBezTo>
                    <a:pt x="76" y="60"/>
                    <a:pt x="76" y="61"/>
                    <a:pt x="76" y="63"/>
                  </a:cubicBezTo>
                  <a:cubicBezTo>
                    <a:pt x="72" y="61"/>
                    <a:pt x="69" y="61"/>
                    <a:pt x="65" y="61"/>
                  </a:cubicBezTo>
                  <a:cubicBezTo>
                    <a:pt x="50" y="61"/>
                    <a:pt x="37" y="72"/>
                    <a:pt x="36" y="88"/>
                  </a:cubicBezTo>
                  <a:cubicBezTo>
                    <a:pt x="36" y="89"/>
                    <a:pt x="37" y="90"/>
                    <a:pt x="37" y="91"/>
                  </a:cubicBezTo>
                  <a:cubicBezTo>
                    <a:pt x="38" y="92"/>
                    <a:pt x="39" y="92"/>
                    <a:pt x="40" y="92"/>
                  </a:cubicBezTo>
                  <a:cubicBezTo>
                    <a:pt x="43" y="92"/>
                    <a:pt x="45" y="91"/>
                    <a:pt x="45" y="88"/>
                  </a:cubicBezTo>
                  <a:cubicBezTo>
                    <a:pt x="45" y="78"/>
                    <a:pt x="54" y="69"/>
                    <a:pt x="65" y="69"/>
                  </a:cubicBezTo>
                  <a:cubicBezTo>
                    <a:pt x="76" y="69"/>
                    <a:pt x="85" y="78"/>
                    <a:pt x="85" y="89"/>
                  </a:cubicBezTo>
                  <a:cubicBezTo>
                    <a:pt x="85" y="94"/>
                    <a:pt x="83" y="99"/>
                    <a:pt x="80" y="102"/>
                  </a:cubicBezTo>
                  <a:cubicBezTo>
                    <a:pt x="79" y="104"/>
                    <a:pt x="79" y="106"/>
                    <a:pt x="80" y="108"/>
                  </a:cubicBezTo>
                  <a:cubicBezTo>
                    <a:pt x="83" y="111"/>
                    <a:pt x="85" y="115"/>
                    <a:pt x="85" y="120"/>
                  </a:cubicBezTo>
                  <a:cubicBezTo>
                    <a:pt x="85" y="125"/>
                    <a:pt x="83" y="129"/>
                    <a:pt x="79" y="132"/>
                  </a:cubicBezTo>
                  <a:cubicBezTo>
                    <a:pt x="77" y="134"/>
                    <a:pt x="77" y="136"/>
                    <a:pt x="78" y="138"/>
                  </a:cubicBezTo>
                  <a:cubicBezTo>
                    <a:pt x="79" y="141"/>
                    <a:pt x="80" y="144"/>
                    <a:pt x="80" y="147"/>
                  </a:cubicBezTo>
                  <a:cubicBezTo>
                    <a:pt x="80" y="154"/>
                    <a:pt x="75" y="162"/>
                    <a:pt x="67" y="164"/>
                  </a:cubicBezTo>
                  <a:cubicBezTo>
                    <a:pt x="65" y="164"/>
                    <a:pt x="64" y="166"/>
                    <a:pt x="64" y="168"/>
                  </a:cubicBezTo>
                  <a:cubicBezTo>
                    <a:pt x="64" y="169"/>
                    <a:pt x="64" y="169"/>
                    <a:pt x="64" y="169"/>
                  </a:cubicBezTo>
                  <a:cubicBezTo>
                    <a:pt x="64" y="178"/>
                    <a:pt x="56" y="185"/>
                    <a:pt x="47" y="185"/>
                  </a:cubicBezTo>
                  <a:cubicBezTo>
                    <a:pt x="45" y="185"/>
                    <a:pt x="43" y="185"/>
                    <a:pt x="41" y="184"/>
                  </a:cubicBezTo>
                  <a:cubicBezTo>
                    <a:pt x="40" y="184"/>
                    <a:pt x="40" y="184"/>
                    <a:pt x="40" y="184"/>
                  </a:cubicBezTo>
                  <a:cubicBezTo>
                    <a:pt x="34" y="181"/>
                    <a:pt x="30" y="175"/>
                    <a:pt x="30" y="169"/>
                  </a:cubicBezTo>
                  <a:cubicBezTo>
                    <a:pt x="30" y="167"/>
                    <a:pt x="31" y="164"/>
                    <a:pt x="32" y="162"/>
                  </a:cubicBezTo>
                  <a:cubicBezTo>
                    <a:pt x="32" y="161"/>
                    <a:pt x="32" y="160"/>
                    <a:pt x="32" y="159"/>
                  </a:cubicBezTo>
                  <a:cubicBezTo>
                    <a:pt x="31" y="158"/>
                    <a:pt x="30" y="157"/>
                    <a:pt x="29" y="157"/>
                  </a:cubicBezTo>
                  <a:cubicBezTo>
                    <a:pt x="27" y="156"/>
                    <a:pt x="25" y="157"/>
                    <a:pt x="24" y="159"/>
                  </a:cubicBezTo>
                  <a:cubicBezTo>
                    <a:pt x="22" y="162"/>
                    <a:pt x="22" y="165"/>
                    <a:pt x="22" y="169"/>
                  </a:cubicBezTo>
                  <a:cubicBezTo>
                    <a:pt x="22" y="177"/>
                    <a:pt x="26" y="185"/>
                    <a:pt x="33" y="190"/>
                  </a:cubicBezTo>
                  <a:cubicBezTo>
                    <a:pt x="29" y="194"/>
                    <a:pt x="25" y="197"/>
                    <a:pt x="20" y="197"/>
                  </a:cubicBezTo>
                  <a:cubicBezTo>
                    <a:pt x="13" y="197"/>
                    <a:pt x="7" y="191"/>
                    <a:pt x="7" y="183"/>
                  </a:cubicBezTo>
                  <a:cubicBezTo>
                    <a:pt x="7" y="146"/>
                    <a:pt x="7" y="146"/>
                    <a:pt x="7" y="146"/>
                  </a:cubicBezTo>
                  <a:cubicBezTo>
                    <a:pt x="7" y="146"/>
                    <a:pt x="23" y="146"/>
                    <a:pt x="31" y="146"/>
                  </a:cubicBezTo>
                  <a:cubicBezTo>
                    <a:pt x="39" y="146"/>
                    <a:pt x="45" y="152"/>
                    <a:pt x="45" y="160"/>
                  </a:cubicBezTo>
                  <a:cubicBezTo>
                    <a:pt x="45" y="162"/>
                    <a:pt x="47" y="164"/>
                    <a:pt x="50" y="164"/>
                  </a:cubicBezTo>
                  <a:cubicBezTo>
                    <a:pt x="52" y="164"/>
                    <a:pt x="54" y="162"/>
                    <a:pt x="54" y="160"/>
                  </a:cubicBezTo>
                  <a:cubicBezTo>
                    <a:pt x="54" y="147"/>
                    <a:pt x="44" y="137"/>
                    <a:pt x="31" y="137"/>
                  </a:cubicBezTo>
                  <a:cubicBezTo>
                    <a:pt x="19" y="137"/>
                    <a:pt x="7" y="137"/>
                    <a:pt x="7" y="137"/>
                  </a:cubicBezTo>
                  <a:cubicBezTo>
                    <a:pt x="7" y="113"/>
                    <a:pt x="7" y="113"/>
                    <a:pt x="7" y="113"/>
                  </a:cubicBezTo>
                  <a:cubicBezTo>
                    <a:pt x="7" y="113"/>
                    <a:pt x="35" y="112"/>
                    <a:pt x="47" y="112"/>
                  </a:cubicBezTo>
                  <a:cubicBezTo>
                    <a:pt x="59" y="112"/>
                    <a:pt x="69" y="101"/>
                    <a:pt x="69" y="89"/>
                  </a:cubicBezTo>
                  <a:cubicBezTo>
                    <a:pt x="69" y="86"/>
                    <a:pt x="67" y="84"/>
                    <a:pt x="64" y="84"/>
                  </a:cubicBezTo>
                  <a:cubicBezTo>
                    <a:pt x="62" y="84"/>
                    <a:pt x="60" y="86"/>
                    <a:pt x="60" y="89"/>
                  </a:cubicBezTo>
                  <a:cubicBezTo>
                    <a:pt x="60" y="97"/>
                    <a:pt x="54" y="103"/>
                    <a:pt x="46" y="103"/>
                  </a:cubicBezTo>
                  <a:cubicBezTo>
                    <a:pt x="38" y="103"/>
                    <a:pt x="7" y="103"/>
                    <a:pt x="7" y="103"/>
                  </a:cubicBezTo>
                  <a:cubicBezTo>
                    <a:pt x="7" y="53"/>
                    <a:pt x="7" y="53"/>
                    <a:pt x="7" y="53"/>
                  </a:cubicBezTo>
                  <a:cubicBezTo>
                    <a:pt x="19" y="53"/>
                    <a:pt x="19" y="53"/>
                    <a:pt x="19" y="53"/>
                  </a:cubicBezTo>
                  <a:cubicBezTo>
                    <a:pt x="21" y="53"/>
                    <a:pt x="23" y="51"/>
                    <a:pt x="23" y="48"/>
                  </a:cubicBezTo>
                  <a:cubicBezTo>
                    <a:pt x="23" y="46"/>
                    <a:pt x="21" y="44"/>
                    <a:pt x="19" y="44"/>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latin typeface="+mn-lt"/>
              </a:endParaRPr>
            </a:p>
          </p:txBody>
        </p:sp>
        <p:sp>
          <p:nvSpPr>
            <p:cNvPr id="17" name="Freeform 603">
              <a:extLst>
                <a:ext uri="{FF2B5EF4-FFF2-40B4-BE49-F238E27FC236}">
                  <a16:creationId xmlns:a16="http://schemas.microsoft.com/office/drawing/2014/main" id="{77D22962-17CB-D944-A582-8B8F046FCC1C}"/>
                </a:ext>
              </a:extLst>
            </p:cNvPr>
            <p:cNvSpPr>
              <a:spLocks/>
            </p:cNvSpPr>
            <p:nvPr/>
          </p:nvSpPr>
          <p:spPr bwMode="auto">
            <a:xfrm>
              <a:off x="4591660" y="1365132"/>
              <a:ext cx="33682" cy="54639"/>
            </a:xfrm>
            <a:custGeom>
              <a:avLst/>
              <a:gdLst>
                <a:gd name="T0" fmla="*/ 19 w 19"/>
                <a:gd name="T1" fmla="*/ 5 h 31"/>
                <a:gd name="T2" fmla="*/ 15 w 19"/>
                <a:gd name="T3" fmla="*/ 9 h 31"/>
                <a:gd name="T4" fmla="*/ 8 w 19"/>
                <a:gd name="T5" fmla="*/ 16 h 31"/>
                <a:gd name="T6" fmla="*/ 15 w 19"/>
                <a:gd name="T7" fmla="*/ 22 h 31"/>
                <a:gd name="T8" fmla="*/ 19 w 19"/>
                <a:gd name="T9" fmla="*/ 27 h 31"/>
                <a:gd name="T10" fmla="*/ 15 w 19"/>
                <a:gd name="T11" fmla="*/ 31 h 31"/>
                <a:gd name="T12" fmla="*/ 0 w 19"/>
                <a:gd name="T13" fmla="*/ 16 h 31"/>
                <a:gd name="T14" fmla="*/ 15 w 19"/>
                <a:gd name="T15" fmla="*/ 0 h 31"/>
                <a:gd name="T16" fmla="*/ 19 w 19"/>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1">
                  <a:moveTo>
                    <a:pt x="19" y="5"/>
                  </a:moveTo>
                  <a:cubicBezTo>
                    <a:pt x="19" y="7"/>
                    <a:pt x="18" y="9"/>
                    <a:pt x="15" y="9"/>
                  </a:cubicBezTo>
                  <a:cubicBezTo>
                    <a:pt x="11" y="9"/>
                    <a:pt x="8" y="12"/>
                    <a:pt x="8" y="16"/>
                  </a:cubicBezTo>
                  <a:cubicBezTo>
                    <a:pt x="8" y="19"/>
                    <a:pt x="11" y="22"/>
                    <a:pt x="15" y="22"/>
                  </a:cubicBezTo>
                  <a:cubicBezTo>
                    <a:pt x="18" y="22"/>
                    <a:pt x="19" y="24"/>
                    <a:pt x="19" y="27"/>
                  </a:cubicBezTo>
                  <a:cubicBezTo>
                    <a:pt x="19" y="29"/>
                    <a:pt x="18" y="31"/>
                    <a:pt x="15" y="31"/>
                  </a:cubicBezTo>
                  <a:cubicBezTo>
                    <a:pt x="7" y="31"/>
                    <a:pt x="0" y="24"/>
                    <a:pt x="0" y="16"/>
                  </a:cubicBezTo>
                  <a:cubicBezTo>
                    <a:pt x="0" y="7"/>
                    <a:pt x="7" y="0"/>
                    <a:pt x="15" y="0"/>
                  </a:cubicBezTo>
                  <a:cubicBezTo>
                    <a:pt x="18" y="0"/>
                    <a:pt x="19" y="2"/>
                    <a:pt x="19" y="5"/>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18" name="Freeform 604">
              <a:extLst>
                <a:ext uri="{FF2B5EF4-FFF2-40B4-BE49-F238E27FC236}">
                  <a16:creationId xmlns:a16="http://schemas.microsoft.com/office/drawing/2014/main" id="{F03699FD-D89A-A746-8AAF-E08F873B5539}"/>
                </a:ext>
              </a:extLst>
            </p:cNvPr>
            <p:cNvSpPr>
              <a:spLocks/>
            </p:cNvSpPr>
            <p:nvPr/>
          </p:nvSpPr>
          <p:spPr bwMode="auto">
            <a:xfrm>
              <a:off x="4623845" y="1315733"/>
              <a:ext cx="37423" cy="37423"/>
            </a:xfrm>
            <a:custGeom>
              <a:avLst/>
              <a:gdLst>
                <a:gd name="T0" fmla="*/ 0 w 21"/>
                <a:gd name="T1" fmla="*/ 17 h 21"/>
                <a:gd name="T2" fmla="*/ 5 w 21"/>
                <a:gd name="T3" fmla="*/ 12 h 21"/>
                <a:gd name="T4" fmla="*/ 12 w 21"/>
                <a:gd name="T5" fmla="*/ 5 h 21"/>
                <a:gd name="T6" fmla="*/ 16 w 21"/>
                <a:gd name="T7" fmla="*/ 0 h 21"/>
                <a:gd name="T8" fmla="*/ 21 w 21"/>
                <a:gd name="T9" fmla="*/ 5 h 21"/>
                <a:gd name="T10" fmla="*/ 5 w 21"/>
                <a:gd name="T11" fmla="*/ 21 h 21"/>
                <a:gd name="T12" fmla="*/ 0 w 21"/>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17"/>
                  </a:moveTo>
                  <a:cubicBezTo>
                    <a:pt x="0" y="14"/>
                    <a:pt x="2" y="12"/>
                    <a:pt x="5" y="12"/>
                  </a:cubicBezTo>
                  <a:cubicBezTo>
                    <a:pt x="9" y="12"/>
                    <a:pt x="12" y="9"/>
                    <a:pt x="12" y="5"/>
                  </a:cubicBezTo>
                  <a:cubicBezTo>
                    <a:pt x="12" y="2"/>
                    <a:pt x="14" y="0"/>
                    <a:pt x="16" y="0"/>
                  </a:cubicBezTo>
                  <a:cubicBezTo>
                    <a:pt x="19" y="0"/>
                    <a:pt x="21" y="2"/>
                    <a:pt x="21" y="5"/>
                  </a:cubicBezTo>
                  <a:cubicBezTo>
                    <a:pt x="21" y="14"/>
                    <a:pt x="13" y="21"/>
                    <a:pt x="5" y="21"/>
                  </a:cubicBezTo>
                  <a:cubicBezTo>
                    <a:pt x="2" y="21"/>
                    <a:pt x="0" y="19"/>
                    <a:pt x="0" y="17"/>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19" name="Freeform 605">
              <a:extLst>
                <a:ext uri="{FF2B5EF4-FFF2-40B4-BE49-F238E27FC236}">
                  <a16:creationId xmlns:a16="http://schemas.microsoft.com/office/drawing/2014/main" id="{D9A2C7E1-73CC-CE4E-9AE1-C7FEDB3916ED}"/>
                </a:ext>
              </a:extLst>
            </p:cNvPr>
            <p:cNvSpPr>
              <a:spLocks/>
            </p:cNvSpPr>
            <p:nvPr/>
          </p:nvSpPr>
          <p:spPr bwMode="auto">
            <a:xfrm>
              <a:off x="4657525" y="1475157"/>
              <a:ext cx="37423" cy="36676"/>
            </a:xfrm>
            <a:custGeom>
              <a:avLst/>
              <a:gdLst>
                <a:gd name="T0" fmla="*/ 16 w 21"/>
                <a:gd name="T1" fmla="*/ 21 h 21"/>
                <a:gd name="T2" fmla="*/ 12 w 21"/>
                <a:gd name="T3" fmla="*/ 16 h 21"/>
                <a:gd name="T4" fmla="*/ 5 w 21"/>
                <a:gd name="T5" fmla="*/ 9 h 21"/>
                <a:gd name="T6" fmla="*/ 0 w 21"/>
                <a:gd name="T7" fmla="*/ 4 h 21"/>
                <a:gd name="T8" fmla="*/ 5 w 21"/>
                <a:gd name="T9" fmla="*/ 0 h 21"/>
                <a:gd name="T10" fmla="*/ 21 w 21"/>
                <a:gd name="T11" fmla="*/ 16 h 21"/>
                <a:gd name="T12" fmla="*/ 16 w 21"/>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6" y="21"/>
                  </a:moveTo>
                  <a:cubicBezTo>
                    <a:pt x="14" y="21"/>
                    <a:pt x="12" y="19"/>
                    <a:pt x="12" y="16"/>
                  </a:cubicBezTo>
                  <a:cubicBezTo>
                    <a:pt x="12" y="12"/>
                    <a:pt x="9" y="9"/>
                    <a:pt x="5" y="9"/>
                  </a:cubicBezTo>
                  <a:cubicBezTo>
                    <a:pt x="2" y="9"/>
                    <a:pt x="0" y="7"/>
                    <a:pt x="0" y="4"/>
                  </a:cubicBezTo>
                  <a:cubicBezTo>
                    <a:pt x="0" y="2"/>
                    <a:pt x="2" y="0"/>
                    <a:pt x="5" y="0"/>
                  </a:cubicBezTo>
                  <a:cubicBezTo>
                    <a:pt x="14" y="0"/>
                    <a:pt x="21" y="7"/>
                    <a:pt x="21" y="16"/>
                  </a:cubicBezTo>
                  <a:cubicBezTo>
                    <a:pt x="21" y="19"/>
                    <a:pt x="19" y="21"/>
                    <a:pt x="16" y="21"/>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20" name="Freeform 606">
              <a:extLst>
                <a:ext uri="{FF2B5EF4-FFF2-40B4-BE49-F238E27FC236}">
                  <a16:creationId xmlns:a16="http://schemas.microsoft.com/office/drawing/2014/main" id="{6EAC9619-C6B5-EF47-8010-E3191F27327F}"/>
                </a:ext>
              </a:extLst>
            </p:cNvPr>
            <p:cNvSpPr>
              <a:spLocks/>
            </p:cNvSpPr>
            <p:nvPr/>
          </p:nvSpPr>
          <p:spPr bwMode="auto">
            <a:xfrm>
              <a:off x="4590163" y="1475157"/>
              <a:ext cx="58381" cy="17215"/>
            </a:xfrm>
            <a:custGeom>
              <a:avLst/>
              <a:gdLst>
                <a:gd name="T0" fmla="*/ 28 w 33"/>
                <a:gd name="T1" fmla="*/ 10 h 10"/>
                <a:gd name="T2" fmla="*/ 5 w 33"/>
                <a:gd name="T3" fmla="*/ 10 h 10"/>
                <a:gd name="T4" fmla="*/ 0 w 33"/>
                <a:gd name="T5" fmla="*/ 5 h 10"/>
                <a:gd name="T6" fmla="*/ 5 w 33"/>
                <a:gd name="T7" fmla="*/ 0 h 10"/>
                <a:gd name="T8" fmla="*/ 28 w 33"/>
                <a:gd name="T9" fmla="*/ 0 h 10"/>
                <a:gd name="T10" fmla="*/ 33 w 33"/>
                <a:gd name="T11" fmla="*/ 5 h 10"/>
                <a:gd name="T12" fmla="*/ 28 w 3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28" y="10"/>
                  </a:moveTo>
                  <a:cubicBezTo>
                    <a:pt x="5" y="10"/>
                    <a:pt x="5" y="10"/>
                    <a:pt x="5" y="10"/>
                  </a:cubicBezTo>
                  <a:cubicBezTo>
                    <a:pt x="2" y="10"/>
                    <a:pt x="0" y="7"/>
                    <a:pt x="0" y="5"/>
                  </a:cubicBezTo>
                  <a:cubicBezTo>
                    <a:pt x="0" y="2"/>
                    <a:pt x="2" y="0"/>
                    <a:pt x="5" y="0"/>
                  </a:cubicBezTo>
                  <a:cubicBezTo>
                    <a:pt x="28" y="0"/>
                    <a:pt x="28" y="0"/>
                    <a:pt x="28" y="0"/>
                  </a:cubicBezTo>
                  <a:cubicBezTo>
                    <a:pt x="31" y="0"/>
                    <a:pt x="33" y="2"/>
                    <a:pt x="33" y="5"/>
                  </a:cubicBezTo>
                  <a:cubicBezTo>
                    <a:pt x="33" y="7"/>
                    <a:pt x="31" y="10"/>
                    <a:pt x="28" y="10"/>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grpSp>
      <p:pic>
        <p:nvPicPr>
          <p:cNvPr id="21" name="Picture 5">
            <a:extLst>
              <a:ext uri="{FF2B5EF4-FFF2-40B4-BE49-F238E27FC236}">
                <a16:creationId xmlns:a16="http://schemas.microsoft.com/office/drawing/2014/main" id="{801CB219-7BF7-45C0-8748-66C89F612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4" y="2051913"/>
            <a:ext cx="4554022" cy="2364499"/>
          </a:xfrm>
          <a:prstGeom prst="rect">
            <a:avLst/>
          </a:prstGeom>
        </p:spPr>
      </p:pic>
      <p:pic>
        <p:nvPicPr>
          <p:cNvPr id="22" name="Picture 6">
            <a:extLst>
              <a:ext uri="{FF2B5EF4-FFF2-40B4-BE49-F238E27FC236}">
                <a16:creationId xmlns:a16="http://schemas.microsoft.com/office/drawing/2014/main" id="{5A7EE710-11C1-4A9B-A1DF-6AC8C492B9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4" y="2627851"/>
            <a:ext cx="4554022" cy="2543081"/>
          </a:xfrm>
          <a:prstGeom prst="rect">
            <a:avLst/>
          </a:prstGeom>
        </p:spPr>
      </p:pic>
    </p:spTree>
    <p:extLst>
      <p:ext uri="{BB962C8B-B14F-4D97-AF65-F5344CB8AC3E}">
        <p14:creationId xmlns:p14="http://schemas.microsoft.com/office/powerpoint/2010/main" val="1510878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1">
            <a:extLst>
              <a:ext uri="{FF2B5EF4-FFF2-40B4-BE49-F238E27FC236}">
                <a16:creationId xmlns:a16="http://schemas.microsoft.com/office/drawing/2014/main" id="{6AB27D5B-7B1C-4F94-B59C-F4D044DEFD23}"/>
              </a:ext>
            </a:extLst>
          </p:cNvPr>
          <p:cNvSpPr txBox="1"/>
          <p:nvPr/>
        </p:nvSpPr>
        <p:spPr>
          <a:xfrm>
            <a:off x="275511" y="3441064"/>
            <a:ext cx="2144840" cy="892552"/>
          </a:xfrm>
          <a:prstGeom prst="rect">
            <a:avLst/>
          </a:prstGeom>
          <a:noFill/>
        </p:spPr>
        <p:txBody>
          <a:bodyPr wrap="square" rtlCol="0">
            <a:spAutoFit/>
          </a:bodyPr>
          <a:lstStyle/>
          <a:p>
            <a:pPr algn="ctr">
              <a:spcAft>
                <a:spcPts val="600"/>
              </a:spcAft>
              <a:buSzPct val="80000"/>
            </a:pPr>
            <a:r>
              <a:rPr lang="ja-JP" altLang="en-US" sz="1400" dirty="0">
                <a:latin typeface="+mn-lt"/>
              </a:rPr>
              <a:t>セキュリティポリシー管理</a:t>
            </a:r>
            <a:endParaRPr lang="en-US" sz="1400" dirty="0">
              <a:latin typeface="+mn-lt"/>
            </a:endParaRPr>
          </a:p>
          <a:p>
            <a:pPr algn="ctr">
              <a:spcAft>
                <a:spcPts val="600"/>
              </a:spcAft>
              <a:buSzPct val="80000"/>
            </a:pPr>
            <a:r>
              <a:rPr lang="ja-JP" altLang="en-US" sz="1400" dirty="0">
                <a:latin typeface="+mn-lt"/>
              </a:rPr>
              <a:t>ホストグループ管理</a:t>
            </a:r>
            <a:endParaRPr lang="en-US" sz="1400" dirty="0">
              <a:latin typeface="+mn-lt"/>
            </a:endParaRPr>
          </a:p>
          <a:p>
            <a:pPr algn="ctr">
              <a:spcAft>
                <a:spcPts val="600"/>
              </a:spcAft>
              <a:buSzPct val="80000"/>
            </a:pPr>
            <a:r>
              <a:rPr lang="ja-JP" altLang="en-US" sz="1400" dirty="0">
                <a:latin typeface="+mn-lt"/>
              </a:rPr>
              <a:t>ユーザ管理</a:t>
            </a:r>
            <a:endParaRPr lang="en-US" sz="1400" dirty="0">
              <a:latin typeface="+mn-lt"/>
            </a:endParaRPr>
          </a:p>
        </p:txBody>
      </p:sp>
      <p:sp>
        <p:nvSpPr>
          <p:cNvPr id="47" name="TextBox 10">
            <a:extLst>
              <a:ext uri="{FF2B5EF4-FFF2-40B4-BE49-F238E27FC236}">
                <a16:creationId xmlns:a16="http://schemas.microsoft.com/office/drawing/2014/main" id="{F621037B-C5FE-4AB1-87EA-F02D3D5BC846}"/>
              </a:ext>
            </a:extLst>
          </p:cNvPr>
          <p:cNvSpPr txBox="1"/>
          <p:nvPr/>
        </p:nvSpPr>
        <p:spPr>
          <a:xfrm>
            <a:off x="1943054" y="3444464"/>
            <a:ext cx="2822193" cy="892552"/>
          </a:xfrm>
          <a:prstGeom prst="rect">
            <a:avLst/>
          </a:prstGeom>
          <a:noFill/>
        </p:spPr>
        <p:txBody>
          <a:bodyPr wrap="square" rtlCol="0">
            <a:spAutoFit/>
          </a:bodyPr>
          <a:lstStyle/>
          <a:p>
            <a:pPr algn="ctr">
              <a:spcAft>
                <a:spcPts val="600"/>
              </a:spcAft>
            </a:pPr>
            <a:r>
              <a:rPr lang="ja-JP" altLang="en-US" sz="1400" dirty="0">
                <a:latin typeface="+mn-lt"/>
              </a:rPr>
              <a:t>アプライアンス管理</a:t>
            </a:r>
            <a:endParaRPr lang="en-US" altLang="ja-JP" sz="1400" dirty="0">
              <a:latin typeface="+mn-lt"/>
            </a:endParaRPr>
          </a:p>
          <a:p>
            <a:pPr algn="ctr">
              <a:spcAft>
                <a:spcPts val="600"/>
              </a:spcAft>
            </a:pPr>
            <a:r>
              <a:rPr lang="ja-JP" altLang="en-US" sz="1400" dirty="0">
                <a:latin typeface="+mn-lt"/>
              </a:rPr>
              <a:t>アップデート管理</a:t>
            </a:r>
            <a:endParaRPr lang="en-US" sz="1400" dirty="0">
              <a:latin typeface="+mn-lt"/>
            </a:endParaRPr>
          </a:p>
          <a:p>
            <a:pPr algn="ctr">
              <a:spcAft>
                <a:spcPts val="600"/>
              </a:spcAft>
            </a:pPr>
            <a:r>
              <a:rPr lang="en-US" altLang="ja-JP" sz="1400" dirty="0" err="1">
                <a:latin typeface="+mn-lt"/>
              </a:rPr>
              <a:t>Stealthwatch</a:t>
            </a:r>
            <a:r>
              <a:rPr lang="en-US" altLang="ja-JP" sz="1400" dirty="0">
                <a:latin typeface="+mn-lt"/>
              </a:rPr>
              <a:t> App</a:t>
            </a:r>
            <a:endParaRPr lang="en-US" sz="1400" dirty="0">
              <a:latin typeface="+mn-lt"/>
            </a:endParaRPr>
          </a:p>
        </p:txBody>
      </p:sp>
      <p:sp>
        <p:nvSpPr>
          <p:cNvPr id="48" name="TextBox 6">
            <a:extLst>
              <a:ext uri="{FF2B5EF4-FFF2-40B4-BE49-F238E27FC236}">
                <a16:creationId xmlns:a16="http://schemas.microsoft.com/office/drawing/2014/main" id="{B7A620B1-6990-4408-AEC0-2F1F2EC5672F}"/>
              </a:ext>
            </a:extLst>
          </p:cNvPr>
          <p:cNvSpPr txBox="1"/>
          <p:nvPr/>
        </p:nvSpPr>
        <p:spPr>
          <a:xfrm>
            <a:off x="185747" y="2571750"/>
            <a:ext cx="2249775" cy="707886"/>
          </a:xfrm>
          <a:prstGeom prst="rect">
            <a:avLst/>
          </a:prstGeom>
          <a:noFill/>
        </p:spPr>
        <p:txBody>
          <a:bodyPr wrap="square" rtlCol="0">
            <a:spAutoFit/>
          </a:bodyPr>
          <a:lstStyle/>
          <a:p>
            <a:pPr algn="ctr"/>
            <a:r>
              <a:rPr lang="en-US" sz="2000" dirty="0" err="1">
                <a:solidFill>
                  <a:schemeClr val="accent1"/>
                </a:solidFill>
                <a:latin typeface="CiscoSans Light" panose="020B0503020201020303" pitchFamily="34" charset="0"/>
                <a:ea typeface="Arial" charset="0"/>
                <a:cs typeface="Arial" charset="0"/>
              </a:rPr>
              <a:t>JavaUI</a:t>
            </a:r>
            <a:r>
              <a:rPr lang="ja-JP" altLang="en-US" sz="2000" dirty="0" err="1">
                <a:solidFill>
                  <a:schemeClr val="accent1"/>
                </a:solidFill>
                <a:latin typeface="CiscoSans Light" panose="020B0503020201020303" pitchFamily="34" charset="0"/>
                <a:ea typeface="Arial" charset="0"/>
                <a:cs typeface="Arial" charset="0"/>
              </a:rPr>
              <a:t>だけで</a:t>
            </a:r>
            <a:r>
              <a:rPr lang="ja-JP" altLang="en-US" sz="2000" dirty="0">
                <a:solidFill>
                  <a:schemeClr val="accent1"/>
                </a:solidFill>
                <a:latin typeface="CiscoSans Light" panose="020B0503020201020303" pitchFamily="34" charset="0"/>
                <a:ea typeface="Arial" charset="0"/>
                <a:cs typeface="Arial" charset="0"/>
              </a:rPr>
              <a:t>なく</a:t>
            </a:r>
            <a:r>
              <a:rPr lang="en-US" altLang="ja-JP" sz="2000" dirty="0" err="1">
                <a:solidFill>
                  <a:schemeClr val="accent1"/>
                </a:solidFill>
                <a:latin typeface="CiscoSans Light" panose="020B0503020201020303" pitchFamily="34" charset="0"/>
                <a:ea typeface="Arial" charset="0"/>
                <a:cs typeface="Arial" charset="0"/>
              </a:rPr>
              <a:t>WebUI</a:t>
            </a:r>
            <a:r>
              <a:rPr lang="ja-JP" altLang="en-US" sz="2000" dirty="0">
                <a:solidFill>
                  <a:schemeClr val="accent1"/>
                </a:solidFill>
                <a:latin typeface="CiscoSans Light" panose="020B0503020201020303" pitchFamily="34" charset="0"/>
                <a:ea typeface="Arial" charset="0"/>
                <a:cs typeface="Arial" charset="0"/>
              </a:rPr>
              <a:t>でも設定可</a:t>
            </a:r>
            <a:endParaRPr lang="en-US" sz="2000" dirty="0">
              <a:solidFill>
                <a:schemeClr val="accent1"/>
              </a:solidFill>
              <a:latin typeface="CiscoSans Light" panose="020B0503020201020303" pitchFamily="34" charset="0"/>
              <a:ea typeface="Arial" charset="0"/>
              <a:cs typeface="Arial" charset="0"/>
            </a:endParaRPr>
          </a:p>
        </p:txBody>
      </p:sp>
      <p:sp>
        <p:nvSpPr>
          <p:cNvPr id="49" name="TextBox 57">
            <a:extLst>
              <a:ext uri="{FF2B5EF4-FFF2-40B4-BE49-F238E27FC236}">
                <a16:creationId xmlns:a16="http://schemas.microsoft.com/office/drawing/2014/main" id="{3F284A62-BD44-46EA-9DA9-8B22A49AD2A0}"/>
              </a:ext>
            </a:extLst>
          </p:cNvPr>
          <p:cNvSpPr txBox="1"/>
          <p:nvPr/>
        </p:nvSpPr>
        <p:spPr>
          <a:xfrm>
            <a:off x="2380343" y="2594114"/>
            <a:ext cx="1947611" cy="707886"/>
          </a:xfrm>
          <a:prstGeom prst="rect">
            <a:avLst/>
          </a:prstGeom>
          <a:noFill/>
        </p:spPr>
        <p:txBody>
          <a:bodyPr wrap="square" rtlCol="0">
            <a:spAutoFit/>
          </a:bodyPr>
          <a:lstStyle/>
          <a:p>
            <a:pPr algn="ctr"/>
            <a:r>
              <a:rPr lang="ja-JP" altLang="en-US" sz="2000" dirty="0">
                <a:solidFill>
                  <a:schemeClr val="accent1"/>
                </a:solidFill>
                <a:latin typeface="CiscoSans Light" panose="020B0503020201020303" pitchFamily="34" charset="0"/>
                <a:ea typeface="Arial" charset="0"/>
                <a:cs typeface="Arial" charset="0"/>
              </a:rPr>
              <a:t>管理容易性</a:t>
            </a:r>
            <a:endParaRPr lang="en-US" altLang="ja-JP" sz="2000" dirty="0">
              <a:solidFill>
                <a:schemeClr val="accent1"/>
              </a:solidFill>
              <a:latin typeface="CiscoSans Light" panose="020B0503020201020303" pitchFamily="34" charset="0"/>
              <a:ea typeface="Arial" charset="0"/>
              <a:cs typeface="Arial" charset="0"/>
            </a:endParaRPr>
          </a:p>
          <a:p>
            <a:pPr algn="ctr"/>
            <a:r>
              <a:rPr lang="ja-JP" altLang="en-US" sz="2000" dirty="0">
                <a:solidFill>
                  <a:schemeClr val="accent1"/>
                </a:solidFill>
                <a:latin typeface="CiscoSans Light" panose="020B0503020201020303" pitchFamily="34" charset="0"/>
                <a:ea typeface="Arial" charset="0"/>
                <a:cs typeface="Arial" charset="0"/>
              </a:rPr>
              <a:t>の向上</a:t>
            </a:r>
            <a:endParaRPr lang="en-US" sz="2000" dirty="0">
              <a:solidFill>
                <a:schemeClr val="accent1"/>
              </a:solidFill>
              <a:latin typeface="CiscoSans Light" panose="020B0503020201020303" pitchFamily="34" charset="0"/>
              <a:ea typeface="Arial" charset="0"/>
              <a:cs typeface="Arial" charset="0"/>
            </a:endParaRPr>
          </a:p>
        </p:txBody>
      </p:sp>
      <p:sp>
        <p:nvSpPr>
          <p:cNvPr id="50" name="TextBox 52">
            <a:extLst>
              <a:ext uri="{FF2B5EF4-FFF2-40B4-BE49-F238E27FC236}">
                <a16:creationId xmlns:a16="http://schemas.microsoft.com/office/drawing/2014/main" id="{5A9C6091-608F-49CA-814A-33890FBA1EA4}"/>
              </a:ext>
            </a:extLst>
          </p:cNvPr>
          <p:cNvSpPr txBox="1"/>
          <p:nvPr/>
        </p:nvSpPr>
        <p:spPr>
          <a:xfrm>
            <a:off x="4299472" y="2609844"/>
            <a:ext cx="2243701" cy="707886"/>
          </a:xfrm>
          <a:prstGeom prst="rect">
            <a:avLst/>
          </a:prstGeom>
          <a:noFill/>
        </p:spPr>
        <p:txBody>
          <a:bodyPr wrap="square" rtlCol="0">
            <a:spAutoFit/>
          </a:bodyPr>
          <a:lstStyle/>
          <a:p>
            <a:pPr algn="ctr"/>
            <a:r>
              <a:rPr lang="ja-JP" altLang="en-US" sz="2000" dirty="0">
                <a:solidFill>
                  <a:schemeClr val="accent1"/>
                </a:solidFill>
                <a:latin typeface="CiscoSans Light" panose="020B0503020201020303" pitchFamily="34" charset="0"/>
                <a:ea typeface="Arial" charset="0"/>
                <a:cs typeface="Arial" charset="0"/>
              </a:rPr>
              <a:t>セキュリティ</a:t>
            </a:r>
            <a:br>
              <a:rPr lang="en-US" altLang="ja-JP" sz="2000" dirty="0">
                <a:solidFill>
                  <a:schemeClr val="accent1"/>
                </a:solidFill>
                <a:latin typeface="CiscoSans Light" panose="020B0503020201020303" pitchFamily="34" charset="0"/>
                <a:ea typeface="Arial" charset="0"/>
                <a:cs typeface="Arial" charset="0"/>
              </a:rPr>
            </a:br>
            <a:r>
              <a:rPr lang="ja-JP" altLang="en-US" sz="2000" dirty="0">
                <a:solidFill>
                  <a:schemeClr val="accent1"/>
                </a:solidFill>
                <a:latin typeface="CiscoSans Light" panose="020B0503020201020303" pitchFamily="34" charset="0"/>
                <a:ea typeface="Arial" charset="0"/>
                <a:cs typeface="Arial" charset="0"/>
              </a:rPr>
              <a:t>分析力の向上</a:t>
            </a:r>
            <a:endParaRPr lang="en-US" sz="2000" dirty="0">
              <a:solidFill>
                <a:schemeClr val="accent1"/>
              </a:solidFill>
              <a:latin typeface="CiscoSans Light" panose="020B0503020201020303" pitchFamily="34" charset="0"/>
              <a:ea typeface="Arial" charset="0"/>
              <a:cs typeface="Arial" charset="0"/>
            </a:endParaRPr>
          </a:p>
        </p:txBody>
      </p:sp>
      <p:sp>
        <p:nvSpPr>
          <p:cNvPr id="51" name="TextBox 63">
            <a:extLst>
              <a:ext uri="{FF2B5EF4-FFF2-40B4-BE49-F238E27FC236}">
                <a16:creationId xmlns:a16="http://schemas.microsoft.com/office/drawing/2014/main" id="{BC9545BA-BBDC-46A9-8992-BB03E1483AEA}"/>
              </a:ext>
            </a:extLst>
          </p:cNvPr>
          <p:cNvSpPr txBox="1"/>
          <p:nvPr/>
        </p:nvSpPr>
        <p:spPr>
          <a:xfrm>
            <a:off x="6431419" y="2609844"/>
            <a:ext cx="2243701" cy="707886"/>
          </a:xfrm>
          <a:prstGeom prst="rect">
            <a:avLst/>
          </a:prstGeom>
          <a:noFill/>
        </p:spPr>
        <p:txBody>
          <a:bodyPr wrap="square" rtlCol="0">
            <a:spAutoFit/>
          </a:bodyPr>
          <a:lstStyle/>
          <a:p>
            <a:pPr algn="ctr"/>
            <a:r>
              <a:rPr lang="ja-JP" altLang="en-US" sz="2000" dirty="0">
                <a:solidFill>
                  <a:schemeClr val="accent1"/>
                </a:solidFill>
                <a:latin typeface="CiscoSans Light" panose="020B0503020201020303" pitchFamily="34" charset="0"/>
                <a:ea typeface="Arial" charset="0"/>
                <a:cs typeface="Arial" charset="0"/>
              </a:rPr>
              <a:t>緩和方法の</a:t>
            </a:r>
            <a:endParaRPr lang="en-US" altLang="ja-JP" sz="2000" dirty="0">
              <a:solidFill>
                <a:schemeClr val="accent1"/>
              </a:solidFill>
              <a:latin typeface="CiscoSans Light" panose="020B0503020201020303" pitchFamily="34" charset="0"/>
              <a:ea typeface="Arial" charset="0"/>
              <a:cs typeface="Arial" charset="0"/>
            </a:endParaRPr>
          </a:p>
          <a:p>
            <a:pPr algn="ctr"/>
            <a:r>
              <a:rPr lang="ja-JP" altLang="en-US" sz="2000" dirty="0">
                <a:solidFill>
                  <a:schemeClr val="accent1"/>
                </a:solidFill>
                <a:latin typeface="CiscoSans Light" panose="020B0503020201020303" pitchFamily="34" charset="0"/>
                <a:ea typeface="Arial" charset="0"/>
                <a:cs typeface="Arial" charset="0"/>
              </a:rPr>
              <a:t>柔軟性向上</a:t>
            </a:r>
            <a:endParaRPr lang="en-US" sz="2000" dirty="0">
              <a:solidFill>
                <a:schemeClr val="accent1"/>
              </a:solidFill>
              <a:latin typeface="CiscoSans Light" panose="020B0503020201020303" pitchFamily="34" charset="0"/>
              <a:ea typeface="Arial" charset="0"/>
              <a:cs typeface="Arial" charset="0"/>
            </a:endParaRPr>
          </a:p>
        </p:txBody>
      </p:sp>
      <p:sp>
        <p:nvSpPr>
          <p:cNvPr id="52" name="TextBox 64">
            <a:extLst>
              <a:ext uri="{FF2B5EF4-FFF2-40B4-BE49-F238E27FC236}">
                <a16:creationId xmlns:a16="http://schemas.microsoft.com/office/drawing/2014/main" id="{0E4B3AFC-D301-49B3-B332-39F683050C3C}"/>
              </a:ext>
            </a:extLst>
          </p:cNvPr>
          <p:cNvSpPr txBox="1"/>
          <p:nvPr/>
        </p:nvSpPr>
        <p:spPr>
          <a:xfrm>
            <a:off x="6203041" y="3447812"/>
            <a:ext cx="2822193" cy="307777"/>
          </a:xfrm>
          <a:prstGeom prst="rect">
            <a:avLst/>
          </a:prstGeom>
          <a:noFill/>
        </p:spPr>
        <p:txBody>
          <a:bodyPr wrap="square" rtlCol="0">
            <a:spAutoFit/>
          </a:bodyPr>
          <a:lstStyle/>
          <a:p>
            <a:pPr algn="ctr">
              <a:spcAft>
                <a:spcPts val="600"/>
              </a:spcAft>
            </a:pPr>
            <a:r>
              <a:rPr lang="en-US" sz="1400" dirty="0">
                <a:latin typeface="+mn-lt"/>
              </a:rPr>
              <a:t>ISE</a:t>
            </a:r>
            <a:r>
              <a:rPr lang="ja-JP" altLang="en-US" sz="1400" dirty="0">
                <a:latin typeface="+mn-lt"/>
              </a:rPr>
              <a:t>連携のアップデート</a:t>
            </a:r>
            <a:endParaRPr lang="en-US" sz="1400" dirty="0">
              <a:latin typeface="+mn-lt"/>
            </a:endParaRPr>
          </a:p>
        </p:txBody>
      </p:sp>
      <p:sp>
        <p:nvSpPr>
          <p:cNvPr id="54" name="TextBox 65">
            <a:extLst>
              <a:ext uri="{FF2B5EF4-FFF2-40B4-BE49-F238E27FC236}">
                <a16:creationId xmlns:a16="http://schemas.microsoft.com/office/drawing/2014/main" id="{5C4C3545-D289-4A6C-A91D-AB2F712A8362}"/>
              </a:ext>
            </a:extLst>
          </p:cNvPr>
          <p:cNvSpPr txBox="1"/>
          <p:nvPr/>
        </p:nvSpPr>
        <p:spPr>
          <a:xfrm>
            <a:off x="4077185" y="3422100"/>
            <a:ext cx="2822193" cy="892552"/>
          </a:xfrm>
          <a:prstGeom prst="rect">
            <a:avLst/>
          </a:prstGeom>
          <a:noFill/>
        </p:spPr>
        <p:txBody>
          <a:bodyPr wrap="square" rtlCol="0">
            <a:spAutoFit/>
          </a:bodyPr>
          <a:lstStyle/>
          <a:p>
            <a:pPr algn="ctr">
              <a:spcAft>
                <a:spcPts val="600"/>
              </a:spcAft>
            </a:pPr>
            <a:r>
              <a:rPr lang="ja-JP" altLang="en-US" sz="1400" dirty="0">
                <a:latin typeface="+mn-lt"/>
              </a:rPr>
              <a:t>機械学習エンジンの</a:t>
            </a:r>
            <a:endParaRPr lang="en-US" altLang="ja-JP" sz="1400" dirty="0">
              <a:latin typeface="+mn-lt"/>
            </a:endParaRPr>
          </a:p>
          <a:p>
            <a:pPr algn="ctr">
              <a:spcAft>
                <a:spcPts val="600"/>
              </a:spcAft>
            </a:pPr>
            <a:r>
              <a:rPr lang="ja-JP" altLang="en-US" sz="1400" dirty="0">
                <a:latin typeface="+mn-lt"/>
              </a:rPr>
              <a:t>アップデート</a:t>
            </a:r>
            <a:endParaRPr lang="en-US" altLang="ja-JP" sz="1400" dirty="0">
              <a:latin typeface="+mn-lt"/>
            </a:endParaRPr>
          </a:p>
          <a:p>
            <a:pPr algn="ctr">
              <a:spcAft>
                <a:spcPts val="600"/>
              </a:spcAft>
            </a:pPr>
            <a:r>
              <a:rPr lang="en-US" sz="1400" dirty="0">
                <a:latin typeface="+mn-lt"/>
              </a:rPr>
              <a:t>(Cognitive Intelligence)</a:t>
            </a:r>
          </a:p>
        </p:txBody>
      </p:sp>
      <p:cxnSp>
        <p:nvCxnSpPr>
          <p:cNvPr id="55" name="Straight Connector 100">
            <a:extLst>
              <a:ext uri="{FF2B5EF4-FFF2-40B4-BE49-F238E27FC236}">
                <a16:creationId xmlns:a16="http://schemas.microsoft.com/office/drawing/2014/main" id="{1A5C70ED-2E48-407B-A172-59178D90175A}"/>
              </a:ext>
            </a:extLst>
          </p:cNvPr>
          <p:cNvCxnSpPr>
            <a:cxnSpLocks/>
          </p:cNvCxnSpPr>
          <p:nvPr/>
        </p:nvCxnSpPr>
        <p:spPr>
          <a:xfrm>
            <a:off x="2380343"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103">
            <a:extLst>
              <a:ext uri="{FF2B5EF4-FFF2-40B4-BE49-F238E27FC236}">
                <a16:creationId xmlns:a16="http://schemas.microsoft.com/office/drawing/2014/main" id="{4B42F34E-12D2-4DC2-99FE-E040E5DCF84D}"/>
              </a:ext>
            </a:extLst>
          </p:cNvPr>
          <p:cNvCxnSpPr>
            <a:cxnSpLocks/>
          </p:cNvCxnSpPr>
          <p:nvPr/>
        </p:nvCxnSpPr>
        <p:spPr>
          <a:xfrm>
            <a:off x="4299472"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104">
            <a:extLst>
              <a:ext uri="{FF2B5EF4-FFF2-40B4-BE49-F238E27FC236}">
                <a16:creationId xmlns:a16="http://schemas.microsoft.com/office/drawing/2014/main" id="{DDD3B51A-C6F1-4409-9E42-87128B2A1843}"/>
              </a:ext>
            </a:extLst>
          </p:cNvPr>
          <p:cNvCxnSpPr>
            <a:cxnSpLocks/>
          </p:cNvCxnSpPr>
          <p:nvPr/>
        </p:nvCxnSpPr>
        <p:spPr>
          <a:xfrm>
            <a:off x="6559417"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C8C1E4A9-1AEE-6842-9184-858144DC572E}"/>
              </a:ext>
            </a:extLst>
          </p:cNvPr>
          <p:cNvSpPr>
            <a:spLocks noGrp="1"/>
          </p:cNvSpPr>
          <p:nvPr>
            <p:ph type="title"/>
          </p:nvPr>
        </p:nvSpPr>
        <p:spPr/>
        <p:txBody>
          <a:bodyPr/>
          <a:lstStyle/>
          <a:p>
            <a:r>
              <a:rPr lang="en-US" dirty="0" err="1"/>
              <a:t>Stealthwatch</a:t>
            </a:r>
            <a:r>
              <a:rPr lang="en-US" dirty="0"/>
              <a:t> Release 7.0</a:t>
            </a:r>
            <a:br>
              <a:rPr lang="en-US" dirty="0"/>
            </a:br>
            <a:r>
              <a:rPr lang="ja-JP" altLang="en-US" dirty="0"/>
              <a:t>アップデートまとめ</a:t>
            </a:r>
            <a:endParaRPr lang="en-US" dirty="0"/>
          </a:p>
        </p:txBody>
      </p:sp>
      <p:pic>
        <p:nvPicPr>
          <p:cNvPr id="77" name="Picture 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9807" y="1476379"/>
            <a:ext cx="948685" cy="948685"/>
          </a:xfrm>
          <a:prstGeom prst="rect">
            <a:avLst/>
          </a:prstGeom>
        </p:spPr>
      </p:pic>
      <p:grpSp>
        <p:nvGrpSpPr>
          <p:cNvPr id="79" name="Group 78"/>
          <p:cNvGrpSpPr>
            <a:grpSpLocks noChangeAspect="1"/>
          </p:cNvGrpSpPr>
          <p:nvPr/>
        </p:nvGrpSpPr>
        <p:grpSpPr>
          <a:xfrm>
            <a:off x="4948788" y="1462453"/>
            <a:ext cx="945067" cy="945067"/>
            <a:chOff x="4271358" y="1144063"/>
            <a:chExt cx="585216" cy="585216"/>
          </a:xfrm>
        </p:grpSpPr>
        <p:sp>
          <p:nvSpPr>
            <p:cNvPr id="80" name="Oval 79">
              <a:extLst>
                <a:ext uri="{FF2B5EF4-FFF2-40B4-BE49-F238E27FC236}">
                  <a16:creationId xmlns:a16="http://schemas.microsoft.com/office/drawing/2014/main" id="{6FAB44BC-0B4C-4047-BB08-B8786BD034CD}"/>
                </a:ext>
              </a:extLst>
            </p:cNvPr>
            <p:cNvSpPr/>
            <p:nvPr/>
          </p:nvSpPr>
          <p:spPr>
            <a:xfrm>
              <a:off x="4271358" y="1144063"/>
              <a:ext cx="585216" cy="585216"/>
            </a:xfrm>
            <a:prstGeom prst="ellipse">
              <a:avLst/>
            </a:prstGeom>
            <a:solidFill>
              <a:schemeClr val="tx2"/>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mn-lt"/>
                <a:ea typeface="+mn-ea"/>
                <a:cs typeface="+mn-cs"/>
              </a:endParaRPr>
            </a:p>
          </p:txBody>
        </p:sp>
        <p:sp>
          <p:nvSpPr>
            <p:cNvPr id="81" name="Freeform 597">
              <a:extLst>
                <a:ext uri="{FF2B5EF4-FFF2-40B4-BE49-F238E27FC236}">
                  <a16:creationId xmlns:a16="http://schemas.microsoft.com/office/drawing/2014/main" id="{768E98AD-53C0-4C67-AE81-45DA16A88B7D}"/>
                </a:ext>
              </a:extLst>
            </p:cNvPr>
            <p:cNvSpPr>
              <a:spLocks noEditPoints="1"/>
            </p:cNvSpPr>
            <p:nvPr/>
          </p:nvSpPr>
          <p:spPr bwMode="auto">
            <a:xfrm>
              <a:off x="4388824" y="1262591"/>
              <a:ext cx="166161" cy="363009"/>
            </a:xfrm>
            <a:custGeom>
              <a:avLst/>
              <a:gdLst>
                <a:gd name="T0" fmla="*/ 69 w 94"/>
                <a:gd name="T1" fmla="*/ 0 h 205"/>
                <a:gd name="T2" fmla="*/ 47 w 94"/>
                <a:gd name="T3" fmla="*/ 11 h 205"/>
                <a:gd name="T4" fmla="*/ 22 w 94"/>
                <a:gd name="T5" fmla="*/ 38 h 205"/>
                <a:gd name="T6" fmla="*/ 10 w 94"/>
                <a:gd name="T7" fmla="*/ 67 h 205"/>
                <a:gd name="T8" fmla="*/ 0 w 94"/>
                <a:gd name="T9" fmla="*/ 90 h 205"/>
                <a:gd name="T10" fmla="*/ 0 w 94"/>
                <a:gd name="T11" fmla="*/ 91 h 205"/>
                <a:gd name="T12" fmla="*/ 2 w 94"/>
                <a:gd name="T13" fmla="*/ 99 h 205"/>
                <a:gd name="T14" fmla="*/ 4 w 94"/>
                <a:gd name="T15" fmla="*/ 105 h 205"/>
                <a:gd name="T16" fmla="*/ 7 w 94"/>
                <a:gd name="T17" fmla="*/ 137 h 205"/>
                <a:gd name="T18" fmla="*/ 21 w 94"/>
                <a:gd name="T19" fmla="*/ 171 h 205"/>
                <a:gd name="T20" fmla="*/ 23 w 94"/>
                <a:gd name="T21" fmla="*/ 179 h 205"/>
                <a:gd name="T22" fmla="*/ 53 w 94"/>
                <a:gd name="T23" fmla="*/ 194 h 205"/>
                <a:gd name="T24" fmla="*/ 88 w 94"/>
                <a:gd name="T25" fmla="*/ 199 h 205"/>
                <a:gd name="T26" fmla="*/ 94 w 94"/>
                <a:gd name="T27" fmla="*/ 27 h 205"/>
                <a:gd name="T28" fmla="*/ 70 w 94"/>
                <a:gd name="T29" fmla="*/ 48 h 205"/>
                <a:gd name="T30" fmla="*/ 86 w 94"/>
                <a:gd name="T31" fmla="*/ 53 h 205"/>
                <a:gd name="T32" fmla="*/ 47 w 94"/>
                <a:gd name="T33" fmla="*/ 103 h 205"/>
                <a:gd name="T34" fmla="*/ 29 w 94"/>
                <a:gd name="T35" fmla="*/ 84 h 205"/>
                <a:gd name="T36" fmla="*/ 46 w 94"/>
                <a:gd name="T37" fmla="*/ 112 h 205"/>
                <a:gd name="T38" fmla="*/ 86 w 94"/>
                <a:gd name="T39" fmla="*/ 137 h 205"/>
                <a:gd name="T40" fmla="*/ 39 w 94"/>
                <a:gd name="T41" fmla="*/ 160 h 205"/>
                <a:gd name="T42" fmla="*/ 48 w 94"/>
                <a:gd name="T43" fmla="*/ 160 h 205"/>
                <a:gd name="T44" fmla="*/ 86 w 94"/>
                <a:gd name="T45" fmla="*/ 146 h 205"/>
                <a:gd name="T46" fmla="*/ 74 w 94"/>
                <a:gd name="T47" fmla="*/ 197 h 205"/>
                <a:gd name="T48" fmla="*/ 72 w 94"/>
                <a:gd name="T49" fmla="*/ 169 h 205"/>
                <a:gd name="T50" fmla="*/ 64 w 94"/>
                <a:gd name="T51" fmla="*/ 157 h 205"/>
                <a:gd name="T52" fmla="*/ 62 w 94"/>
                <a:gd name="T53" fmla="*/ 162 h 205"/>
                <a:gd name="T54" fmla="*/ 54 w 94"/>
                <a:gd name="T55" fmla="*/ 184 h 205"/>
                <a:gd name="T56" fmla="*/ 46 w 94"/>
                <a:gd name="T57" fmla="*/ 185 h 205"/>
                <a:gd name="T58" fmla="*/ 30 w 94"/>
                <a:gd name="T59" fmla="*/ 168 h 205"/>
                <a:gd name="T60" fmla="*/ 13 w 94"/>
                <a:gd name="T61" fmla="*/ 147 h 205"/>
                <a:gd name="T62" fmla="*/ 15 w 94"/>
                <a:gd name="T63" fmla="*/ 132 h 205"/>
                <a:gd name="T64" fmla="*/ 13 w 94"/>
                <a:gd name="T65" fmla="*/ 108 h 205"/>
                <a:gd name="T66" fmla="*/ 8 w 94"/>
                <a:gd name="T67" fmla="*/ 89 h 205"/>
                <a:gd name="T68" fmla="*/ 48 w 94"/>
                <a:gd name="T69" fmla="*/ 88 h 205"/>
                <a:gd name="T70" fmla="*/ 56 w 94"/>
                <a:gd name="T71" fmla="*/ 91 h 205"/>
                <a:gd name="T72" fmla="*/ 28 w 94"/>
                <a:gd name="T73" fmla="*/ 61 h 205"/>
                <a:gd name="T74" fmla="*/ 17 w 94"/>
                <a:gd name="T75" fmla="*/ 59 h 205"/>
                <a:gd name="T76" fmla="*/ 31 w 94"/>
                <a:gd name="T77" fmla="*/ 40 h 205"/>
                <a:gd name="T78" fmla="*/ 31 w 94"/>
                <a:gd name="T79" fmla="*/ 34 h 205"/>
                <a:gd name="T80" fmla="*/ 47 w 94"/>
                <a:gd name="T81" fmla="*/ 20 h 205"/>
                <a:gd name="T82" fmla="*/ 68 w 94"/>
                <a:gd name="T83" fmla="*/ 31 h 205"/>
                <a:gd name="T84" fmla="*/ 57 w 94"/>
                <a:gd name="T85" fmla="*/ 13 h 205"/>
                <a:gd name="T86" fmla="*/ 86 w 94"/>
                <a:gd name="T87" fmla="*/ 27 h 205"/>
                <a:gd name="T88" fmla="*/ 75 w 94"/>
                <a:gd name="T89" fmla="*/ 4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87" y="7"/>
                  </a:moveTo>
                  <a:cubicBezTo>
                    <a:pt x="82" y="2"/>
                    <a:pt x="76" y="0"/>
                    <a:pt x="69" y="0"/>
                  </a:cubicBezTo>
                  <a:cubicBezTo>
                    <a:pt x="60" y="0"/>
                    <a:pt x="52" y="4"/>
                    <a:pt x="47" y="11"/>
                  </a:cubicBezTo>
                  <a:cubicBezTo>
                    <a:pt x="47" y="11"/>
                    <a:pt x="47" y="11"/>
                    <a:pt x="47" y="11"/>
                  </a:cubicBezTo>
                  <a:cubicBezTo>
                    <a:pt x="33" y="11"/>
                    <a:pt x="22" y="22"/>
                    <a:pt x="22" y="36"/>
                  </a:cubicBezTo>
                  <a:cubicBezTo>
                    <a:pt x="22" y="37"/>
                    <a:pt x="22" y="37"/>
                    <a:pt x="22" y="38"/>
                  </a:cubicBezTo>
                  <a:cubicBezTo>
                    <a:pt x="14" y="41"/>
                    <a:pt x="8" y="50"/>
                    <a:pt x="8" y="59"/>
                  </a:cubicBezTo>
                  <a:cubicBezTo>
                    <a:pt x="8" y="62"/>
                    <a:pt x="9" y="64"/>
                    <a:pt x="10" y="67"/>
                  </a:cubicBezTo>
                  <a:cubicBezTo>
                    <a:pt x="3" y="73"/>
                    <a:pt x="0" y="81"/>
                    <a:pt x="0" y="89"/>
                  </a:cubicBezTo>
                  <a:cubicBezTo>
                    <a:pt x="0" y="90"/>
                    <a:pt x="0" y="90"/>
                    <a:pt x="0" y="90"/>
                  </a:cubicBezTo>
                  <a:cubicBezTo>
                    <a:pt x="0" y="90"/>
                    <a:pt x="0" y="90"/>
                    <a:pt x="0" y="90"/>
                  </a:cubicBezTo>
                  <a:cubicBezTo>
                    <a:pt x="0" y="91"/>
                    <a:pt x="0" y="91"/>
                    <a:pt x="0" y="91"/>
                  </a:cubicBezTo>
                  <a:cubicBezTo>
                    <a:pt x="0" y="91"/>
                    <a:pt x="0" y="91"/>
                    <a:pt x="0" y="91"/>
                  </a:cubicBezTo>
                  <a:cubicBezTo>
                    <a:pt x="0" y="94"/>
                    <a:pt x="1" y="97"/>
                    <a:pt x="2" y="99"/>
                  </a:cubicBezTo>
                  <a:cubicBezTo>
                    <a:pt x="2" y="100"/>
                    <a:pt x="2" y="100"/>
                    <a:pt x="2" y="100"/>
                  </a:cubicBezTo>
                  <a:cubicBezTo>
                    <a:pt x="3" y="102"/>
                    <a:pt x="3" y="103"/>
                    <a:pt x="4" y="105"/>
                  </a:cubicBezTo>
                  <a:cubicBezTo>
                    <a:pt x="1" y="109"/>
                    <a:pt x="0" y="114"/>
                    <a:pt x="0" y="120"/>
                  </a:cubicBezTo>
                  <a:cubicBezTo>
                    <a:pt x="0" y="126"/>
                    <a:pt x="2" y="132"/>
                    <a:pt x="7" y="137"/>
                  </a:cubicBezTo>
                  <a:cubicBezTo>
                    <a:pt x="5" y="140"/>
                    <a:pt x="5" y="143"/>
                    <a:pt x="5" y="147"/>
                  </a:cubicBezTo>
                  <a:cubicBezTo>
                    <a:pt x="5" y="157"/>
                    <a:pt x="11" y="167"/>
                    <a:pt x="21" y="171"/>
                  </a:cubicBezTo>
                  <a:cubicBezTo>
                    <a:pt x="21" y="174"/>
                    <a:pt x="22" y="176"/>
                    <a:pt x="23" y="178"/>
                  </a:cubicBezTo>
                  <a:cubicBezTo>
                    <a:pt x="23" y="179"/>
                    <a:pt x="23" y="179"/>
                    <a:pt x="23" y="179"/>
                  </a:cubicBezTo>
                  <a:cubicBezTo>
                    <a:pt x="27" y="188"/>
                    <a:pt x="36" y="194"/>
                    <a:pt x="46" y="194"/>
                  </a:cubicBezTo>
                  <a:cubicBezTo>
                    <a:pt x="48" y="194"/>
                    <a:pt x="51" y="194"/>
                    <a:pt x="53" y="194"/>
                  </a:cubicBezTo>
                  <a:cubicBezTo>
                    <a:pt x="58" y="201"/>
                    <a:pt x="65" y="205"/>
                    <a:pt x="74" y="205"/>
                  </a:cubicBezTo>
                  <a:cubicBezTo>
                    <a:pt x="80" y="205"/>
                    <a:pt x="84" y="203"/>
                    <a:pt x="88" y="199"/>
                  </a:cubicBezTo>
                  <a:cubicBezTo>
                    <a:pt x="93" y="195"/>
                    <a:pt x="94" y="189"/>
                    <a:pt x="94" y="183"/>
                  </a:cubicBezTo>
                  <a:cubicBezTo>
                    <a:pt x="94" y="27"/>
                    <a:pt x="94" y="27"/>
                    <a:pt x="94" y="27"/>
                  </a:cubicBezTo>
                  <a:cubicBezTo>
                    <a:pt x="94" y="19"/>
                    <a:pt x="92" y="12"/>
                    <a:pt x="87" y="7"/>
                  </a:cubicBezTo>
                  <a:close/>
                  <a:moveTo>
                    <a:pt x="70" y="48"/>
                  </a:moveTo>
                  <a:cubicBezTo>
                    <a:pt x="70" y="51"/>
                    <a:pt x="72" y="53"/>
                    <a:pt x="75" y="53"/>
                  </a:cubicBezTo>
                  <a:cubicBezTo>
                    <a:pt x="86" y="53"/>
                    <a:pt x="86" y="53"/>
                    <a:pt x="86" y="53"/>
                  </a:cubicBezTo>
                  <a:cubicBezTo>
                    <a:pt x="86" y="103"/>
                    <a:pt x="86" y="103"/>
                    <a:pt x="86" y="103"/>
                  </a:cubicBezTo>
                  <a:cubicBezTo>
                    <a:pt x="86" y="103"/>
                    <a:pt x="55" y="103"/>
                    <a:pt x="47" y="103"/>
                  </a:cubicBezTo>
                  <a:cubicBezTo>
                    <a:pt x="40" y="103"/>
                    <a:pt x="33" y="97"/>
                    <a:pt x="33" y="89"/>
                  </a:cubicBezTo>
                  <a:cubicBezTo>
                    <a:pt x="33" y="86"/>
                    <a:pt x="31" y="84"/>
                    <a:pt x="29" y="84"/>
                  </a:cubicBezTo>
                  <a:cubicBezTo>
                    <a:pt x="26" y="84"/>
                    <a:pt x="25" y="86"/>
                    <a:pt x="25" y="89"/>
                  </a:cubicBezTo>
                  <a:cubicBezTo>
                    <a:pt x="25" y="101"/>
                    <a:pt x="35" y="112"/>
                    <a:pt x="46" y="112"/>
                  </a:cubicBezTo>
                  <a:cubicBezTo>
                    <a:pt x="58" y="112"/>
                    <a:pt x="86" y="113"/>
                    <a:pt x="86" y="113"/>
                  </a:cubicBezTo>
                  <a:cubicBezTo>
                    <a:pt x="86" y="137"/>
                    <a:pt x="86" y="137"/>
                    <a:pt x="86" y="137"/>
                  </a:cubicBezTo>
                  <a:cubicBezTo>
                    <a:pt x="86" y="137"/>
                    <a:pt x="75" y="137"/>
                    <a:pt x="62" y="137"/>
                  </a:cubicBezTo>
                  <a:cubicBezTo>
                    <a:pt x="49" y="137"/>
                    <a:pt x="39" y="147"/>
                    <a:pt x="39" y="160"/>
                  </a:cubicBezTo>
                  <a:cubicBezTo>
                    <a:pt x="39" y="162"/>
                    <a:pt x="41" y="164"/>
                    <a:pt x="44" y="164"/>
                  </a:cubicBezTo>
                  <a:cubicBezTo>
                    <a:pt x="46" y="164"/>
                    <a:pt x="48" y="162"/>
                    <a:pt x="48" y="160"/>
                  </a:cubicBezTo>
                  <a:cubicBezTo>
                    <a:pt x="48" y="152"/>
                    <a:pt x="54" y="146"/>
                    <a:pt x="62" y="146"/>
                  </a:cubicBezTo>
                  <a:cubicBezTo>
                    <a:pt x="70" y="146"/>
                    <a:pt x="86" y="146"/>
                    <a:pt x="86" y="146"/>
                  </a:cubicBezTo>
                  <a:cubicBezTo>
                    <a:pt x="86" y="183"/>
                    <a:pt x="86" y="183"/>
                    <a:pt x="86" y="183"/>
                  </a:cubicBezTo>
                  <a:cubicBezTo>
                    <a:pt x="86" y="191"/>
                    <a:pt x="80" y="197"/>
                    <a:pt x="74" y="197"/>
                  </a:cubicBezTo>
                  <a:cubicBezTo>
                    <a:pt x="68" y="197"/>
                    <a:pt x="64" y="194"/>
                    <a:pt x="60" y="190"/>
                  </a:cubicBezTo>
                  <a:cubicBezTo>
                    <a:pt x="67" y="185"/>
                    <a:pt x="72" y="177"/>
                    <a:pt x="72" y="169"/>
                  </a:cubicBezTo>
                  <a:cubicBezTo>
                    <a:pt x="72" y="165"/>
                    <a:pt x="71" y="162"/>
                    <a:pt x="70" y="159"/>
                  </a:cubicBezTo>
                  <a:cubicBezTo>
                    <a:pt x="69" y="157"/>
                    <a:pt x="66" y="156"/>
                    <a:pt x="64" y="157"/>
                  </a:cubicBezTo>
                  <a:cubicBezTo>
                    <a:pt x="63" y="157"/>
                    <a:pt x="62" y="158"/>
                    <a:pt x="62" y="159"/>
                  </a:cubicBezTo>
                  <a:cubicBezTo>
                    <a:pt x="61" y="160"/>
                    <a:pt x="61" y="161"/>
                    <a:pt x="62" y="162"/>
                  </a:cubicBezTo>
                  <a:cubicBezTo>
                    <a:pt x="63" y="164"/>
                    <a:pt x="63" y="167"/>
                    <a:pt x="63" y="169"/>
                  </a:cubicBezTo>
                  <a:cubicBezTo>
                    <a:pt x="63" y="175"/>
                    <a:pt x="59" y="181"/>
                    <a:pt x="54" y="184"/>
                  </a:cubicBezTo>
                  <a:cubicBezTo>
                    <a:pt x="53" y="184"/>
                    <a:pt x="53" y="184"/>
                    <a:pt x="53" y="184"/>
                  </a:cubicBezTo>
                  <a:cubicBezTo>
                    <a:pt x="51" y="185"/>
                    <a:pt x="49" y="185"/>
                    <a:pt x="46" y="185"/>
                  </a:cubicBezTo>
                  <a:cubicBezTo>
                    <a:pt x="37" y="185"/>
                    <a:pt x="30" y="178"/>
                    <a:pt x="30" y="169"/>
                  </a:cubicBezTo>
                  <a:cubicBezTo>
                    <a:pt x="30" y="168"/>
                    <a:pt x="30" y="168"/>
                    <a:pt x="30" y="168"/>
                  </a:cubicBezTo>
                  <a:cubicBezTo>
                    <a:pt x="30" y="166"/>
                    <a:pt x="28" y="164"/>
                    <a:pt x="26" y="164"/>
                  </a:cubicBezTo>
                  <a:cubicBezTo>
                    <a:pt x="19" y="162"/>
                    <a:pt x="13" y="154"/>
                    <a:pt x="13" y="147"/>
                  </a:cubicBezTo>
                  <a:cubicBezTo>
                    <a:pt x="13" y="144"/>
                    <a:pt x="14" y="141"/>
                    <a:pt x="16" y="138"/>
                  </a:cubicBezTo>
                  <a:cubicBezTo>
                    <a:pt x="17" y="136"/>
                    <a:pt x="16" y="134"/>
                    <a:pt x="15" y="132"/>
                  </a:cubicBezTo>
                  <a:cubicBezTo>
                    <a:pt x="11" y="129"/>
                    <a:pt x="8" y="125"/>
                    <a:pt x="8" y="120"/>
                  </a:cubicBezTo>
                  <a:cubicBezTo>
                    <a:pt x="8" y="115"/>
                    <a:pt x="10" y="111"/>
                    <a:pt x="13" y="108"/>
                  </a:cubicBezTo>
                  <a:cubicBezTo>
                    <a:pt x="15" y="106"/>
                    <a:pt x="15" y="104"/>
                    <a:pt x="13" y="102"/>
                  </a:cubicBezTo>
                  <a:cubicBezTo>
                    <a:pt x="10" y="99"/>
                    <a:pt x="8" y="94"/>
                    <a:pt x="8" y="89"/>
                  </a:cubicBezTo>
                  <a:cubicBezTo>
                    <a:pt x="8" y="78"/>
                    <a:pt x="17" y="69"/>
                    <a:pt x="28" y="69"/>
                  </a:cubicBezTo>
                  <a:cubicBezTo>
                    <a:pt x="39" y="69"/>
                    <a:pt x="48" y="78"/>
                    <a:pt x="48" y="88"/>
                  </a:cubicBezTo>
                  <a:cubicBezTo>
                    <a:pt x="49" y="91"/>
                    <a:pt x="51" y="92"/>
                    <a:pt x="53" y="92"/>
                  </a:cubicBezTo>
                  <a:cubicBezTo>
                    <a:pt x="54" y="92"/>
                    <a:pt x="55" y="92"/>
                    <a:pt x="56" y="91"/>
                  </a:cubicBezTo>
                  <a:cubicBezTo>
                    <a:pt x="57" y="90"/>
                    <a:pt x="57" y="89"/>
                    <a:pt x="57" y="88"/>
                  </a:cubicBezTo>
                  <a:cubicBezTo>
                    <a:pt x="56" y="72"/>
                    <a:pt x="44" y="61"/>
                    <a:pt x="28" y="61"/>
                  </a:cubicBezTo>
                  <a:cubicBezTo>
                    <a:pt x="25" y="61"/>
                    <a:pt x="21" y="61"/>
                    <a:pt x="18" y="63"/>
                  </a:cubicBezTo>
                  <a:cubicBezTo>
                    <a:pt x="17" y="61"/>
                    <a:pt x="17" y="60"/>
                    <a:pt x="17" y="59"/>
                  </a:cubicBezTo>
                  <a:cubicBezTo>
                    <a:pt x="17" y="52"/>
                    <a:pt x="21" y="47"/>
                    <a:pt x="28" y="45"/>
                  </a:cubicBezTo>
                  <a:cubicBezTo>
                    <a:pt x="30" y="44"/>
                    <a:pt x="31" y="42"/>
                    <a:pt x="31" y="40"/>
                  </a:cubicBezTo>
                  <a:cubicBezTo>
                    <a:pt x="31" y="39"/>
                    <a:pt x="30" y="38"/>
                    <a:pt x="30" y="36"/>
                  </a:cubicBezTo>
                  <a:cubicBezTo>
                    <a:pt x="30" y="36"/>
                    <a:pt x="31" y="35"/>
                    <a:pt x="31" y="34"/>
                  </a:cubicBezTo>
                  <a:cubicBezTo>
                    <a:pt x="31" y="34"/>
                    <a:pt x="31" y="34"/>
                    <a:pt x="31" y="34"/>
                  </a:cubicBezTo>
                  <a:cubicBezTo>
                    <a:pt x="32" y="26"/>
                    <a:pt x="39" y="20"/>
                    <a:pt x="47" y="20"/>
                  </a:cubicBezTo>
                  <a:cubicBezTo>
                    <a:pt x="53" y="20"/>
                    <a:pt x="59" y="23"/>
                    <a:pt x="62" y="29"/>
                  </a:cubicBezTo>
                  <a:cubicBezTo>
                    <a:pt x="63" y="31"/>
                    <a:pt x="66" y="32"/>
                    <a:pt x="68" y="31"/>
                  </a:cubicBezTo>
                  <a:cubicBezTo>
                    <a:pt x="70" y="30"/>
                    <a:pt x="71" y="27"/>
                    <a:pt x="70" y="25"/>
                  </a:cubicBezTo>
                  <a:cubicBezTo>
                    <a:pt x="67" y="20"/>
                    <a:pt x="62" y="15"/>
                    <a:pt x="57" y="13"/>
                  </a:cubicBezTo>
                  <a:cubicBezTo>
                    <a:pt x="60" y="10"/>
                    <a:pt x="64" y="8"/>
                    <a:pt x="69" y="8"/>
                  </a:cubicBezTo>
                  <a:cubicBezTo>
                    <a:pt x="79" y="8"/>
                    <a:pt x="86" y="16"/>
                    <a:pt x="86" y="27"/>
                  </a:cubicBezTo>
                  <a:cubicBezTo>
                    <a:pt x="86" y="44"/>
                    <a:pt x="86" y="44"/>
                    <a:pt x="86" y="44"/>
                  </a:cubicBezTo>
                  <a:cubicBezTo>
                    <a:pt x="75" y="44"/>
                    <a:pt x="75" y="44"/>
                    <a:pt x="75" y="44"/>
                  </a:cubicBezTo>
                  <a:cubicBezTo>
                    <a:pt x="72" y="44"/>
                    <a:pt x="70" y="46"/>
                    <a:pt x="70" y="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2" name="Freeform 598">
              <a:extLst>
                <a:ext uri="{FF2B5EF4-FFF2-40B4-BE49-F238E27FC236}">
                  <a16:creationId xmlns:a16="http://schemas.microsoft.com/office/drawing/2014/main" id="{9721B173-EB36-4755-9BAB-128F40C61D88}"/>
                </a:ext>
              </a:extLst>
            </p:cNvPr>
            <p:cNvSpPr>
              <a:spLocks/>
            </p:cNvSpPr>
            <p:nvPr/>
          </p:nvSpPr>
          <p:spPr bwMode="auto">
            <a:xfrm>
              <a:off x="4500347" y="1365132"/>
              <a:ext cx="35178" cy="54639"/>
            </a:xfrm>
            <a:custGeom>
              <a:avLst/>
              <a:gdLst>
                <a:gd name="T0" fmla="*/ 0 w 20"/>
                <a:gd name="T1" fmla="*/ 5 h 31"/>
                <a:gd name="T2" fmla="*/ 4 w 20"/>
                <a:gd name="T3" fmla="*/ 9 h 31"/>
                <a:gd name="T4" fmla="*/ 11 w 20"/>
                <a:gd name="T5" fmla="*/ 16 h 31"/>
                <a:gd name="T6" fmla="*/ 4 w 20"/>
                <a:gd name="T7" fmla="*/ 22 h 31"/>
                <a:gd name="T8" fmla="*/ 0 w 20"/>
                <a:gd name="T9" fmla="*/ 27 h 31"/>
                <a:gd name="T10" fmla="*/ 4 w 20"/>
                <a:gd name="T11" fmla="*/ 31 h 31"/>
                <a:gd name="T12" fmla="*/ 20 w 20"/>
                <a:gd name="T13" fmla="*/ 16 h 31"/>
                <a:gd name="T14" fmla="*/ 4 w 20"/>
                <a:gd name="T15" fmla="*/ 0 h 31"/>
                <a:gd name="T16" fmla="*/ 0 w 20"/>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1">
                  <a:moveTo>
                    <a:pt x="0" y="5"/>
                  </a:moveTo>
                  <a:cubicBezTo>
                    <a:pt x="0" y="7"/>
                    <a:pt x="2" y="9"/>
                    <a:pt x="4" y="9"/>
                  </a:cubicBezTo>
                  <a:cubicBezTo>
                    <a:pt x="8" y="9"/>
                    <a:pt x="11" y="12"/>
                    <a:pt x="11" y="16"/>
                  </a:cubicBezTo>
                  <a:cubicBezTo>
                    <a:pt x="11" y="19"/>
                    <a:pt x="8" y="22"/>
                    <a:pt x="4" y="22"/>
                  </a:cubicBezTo>
                  <a:cubicBezTo>
                    <a:pt x="2" y="22"/>
                    <a:pt x="0" y="24"/>
                    <a:pt x="0" y="27"/>
                  </a:cubicBezTo>
                  <a:cubicBezTo>
                    <a:pt x="0" y="29"/>
                    <a:pt x="2" y="31"/>
                    <a:pt x="4" y="31"/>
                  </a:cubicBezTo>
                  <a:cubicBezTo>
                    <a:pt x="13" y="31"/>
                    <a:pt x="20" y="24"/>
                    <a:pt x="20" y="16"/>
                  </a:cubicBezTo>
                  <a:cubicBezTo>
                    <a:pt x="20" y="7"/>
                    <a:pt x="13" y="0"/>
                    <a:pt x="4" y="0"/>
                  </a:cubicBezTo>
                  <a:cubicBezTo>
                    <a:pt x="2" y="0"/>
                    <a:pt x="0" y="2"/>
                    <a:pt x="0" y="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3" name="Freeform 599">
              <a:extLst>
                <a:ext uri="{FF2B5EF4-FFF2-40B4-BE49-F238E27FC236}">
                  <a16:creationId xmlns:a16="http://schemas.microsoft.com/office/drawing/2014/main" id="{04CDA075-6D54-4471-85ED-4B44B2739786}"/>
                </a:ext>
              </a:extLst>
            </p:cNvPr>
            <p:cNvSpPr>
              <a:spLocks/>
            </p:cNvSpPr>
            <p:nvPr/>
          </p:nvSpPr>
          <p:spPr bwMode="auto">
            <a:xfrm>
              <a:off x="4466665" y="1315733"/>
              <a:ext cx="35178" cy="37423"/>
            </a:xfrm>
            <a:custGeom>
              <a:avLst/>
              <a:gdLst>
                <a:gd name="T0" fmla="*/ 20 w 20"/>
                <a:gd name="T1" fmla="*/ 17 h 21"/>
                <a:gd name="T2" fmla="*/ 16 w 20"/>
                <a:gd name="T3" fmla="*/ 12 h 21"/>
                <a:gd name="T4" fmla="*/ 8 w 20"/>
                <a:gd name="T5" fmla="*/ 5 h 21"/>
                <a:gd name="T6" fmla="*/ 4 w 20"/>
                <a:gd name="T7" fmla="*/ 0 h 21"/>
                <a:gd name="T8" fmla="*/ 0 w 20"/>
                <a:gd name="T9" fmla="*/ 5 h 21"/>
                <a:gd name="T10" fmla="*/ 16 w 20"/>
                <a:gd name="T11" fmla="*/ 21 h 21"/>
                <a:gd name="T12" fmla="*/ 20 w 20"/>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20" y="17"/>
                  </a:moveTo>
                  <a:cubicBezTo>
                    <a:pt x="20" y="14"/>
                    <a:pt x="18" y="12"/>
                    <a:pt x="16" y="12"/>
                  </a:cubicBezTo>
                  <a:cubicBezTo>
                    <a:pt x="12" y="12"/>
                    <a:pt x="8" y="9"/>
                    <a:pt x="8" y="5"/>
                  </a:cubicBezTo>
                  <a:cubicBezTo>
                    <a:pt x="8" y="2"/>
                    <a:pt x="6" y="0"/>
                    <a:pt x="4" y="0"/>
                  </a:cubicBezTo>
                  <a:cubicBezTo>
                    <a:pt x="2" y="0"/>
                    <a:pt x="0" y="2"/>
                    <a:pt x="0" y="5"/>
                  </a:cubicBezTo>
                  <a:cubicBezTo>
                    <a:pt x="0" y="14"/>
                    <a:pt x="7" y="21"/>
                    <a:pt x="16" y="21"/>
                  </a:cubicBezTo>
                  <a:cubicBezTo>
                    <a:pt x="18" y="21"/>
                    <a:pt x="20" y="19"/>
                    <a:pt x="20"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4" name="Freeform 600">
              <a:extLst>
                <a:ext uri="{FF2B5EF4-FFF2-40B4-BE49-F238E27FC236}">
                  <a16:creationId xmlns:a16="http://schemas.microsoft.com/office/drawing/2014/main" id="{9FD31112-5CD4-44FE-AD9E-924CA4F0B547}"/>
                </a:ext>
              </a:extLst>
            </p:cNvPr>
            <p:cNvSpPr>
              <a:spLocks/>
            </p:cNvSpPr>
            <p:nvPr/>
          </p:nvSpPr>
          <p:spPr bwMode="auto">
            <a:xfrm>
              <a:off x="4432984" y="1475157"/>
              <a:ext cx="35178" cy="36676"/>
            </a:xfrm>
            <a:custGeom>
              <a:avLst/>
              <a:gdLst>
                <a:gd name="T0" fmla="*/ 4 w 20"/>
                <a:gd name="T1" fmla="*/ 21 h 21"/>
                <a:gd name="T2" fmla="*/ 8 w 20"/>
                <a:gd name="T3" fmla="*/ 16 h 21"/>
                <a:gd name="T4" fmla="*/ 16 w 20"/>
                <a:gd name="T5" fmla="*/ 9 h 21"/>
                <a:gd name="T6" fmla="*/ 20 w 20"/>
                <a:gd name="T7" fmla="*/ 4 h 21"/>
                <a:gd name="T8" fmla="*/ 16 w 20"/>
                <a:gd name="T9" fmla="*/ 0 h 21"/>
                <a:gd name="T10" fmla="*/ 0 w 20"/>
                <a:gd name="T11" fmla="*/ 16 h 21"/>
                <a:gd name="T12" fmla="*/ 4 w 2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4" y="21"/>
                  </a:moveTo>
                  <a:cubicBezTo>
                    <a:pt x="6" y="21"/>
                    <a:pt x="8" y="19"/>
                    <a:pt x="8" y="16"/>
                  </a:cubicBezTo>
                  <a:cubicBezTo>
                    <a:pt x="8" y="12"/>
                    <a:pt x="12" y="9"/>
                    <a:pt x="16" y="9"/>
                  </a:cubicBezTo>
                  <a:cubicBezTo>
                    <a:pt x="18" y="9"/>
                    <a:pt x="20" y="7"/>
                    <a:pt x="20" y="4"/>
                  </a:cubicBezTo>
                  <a:cubicBezTo>
                    <a:pt x="20" y="2"/>
                    <a:pt x="18" y="0"/>
                    <a:pt x="16" y="0"/>
                  </a:cubicBezTo>
                  <a:cubicBezTo>
                    <a:pt x="7" y="0"/>
                    <a:pt x="0" y="7"/>
                    <a:pt x="0" y="16"/>
                  </a:cubicBezTo>
                  <a:cubicBezTo>
                    <a:pt x="0" y="19"/>
                    <a:pt x="1" y="21"/>
                    <a:pt x="4" y="2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5" name="Freeform 601">
              <a:extLst>
                <a:ext uri="{FF2B5EF4-FFF2-40B4-BE49-F238E27FC236}">
                  <a16:creationId xmlns:a16="http://schemas.microsoft.com/office/drawing/2014/main" id="{986D4F96-119F-4904-8AC8-30054DFD6D41}"/>
                </a:ext>
              </a:extLst>
            </p:cNvPr>
            <p:cNvSpPr>
              <a:spLocks/>
            </p:cNvSpPr>
            <p:nvPr/>
          </p:nvSpPr>
          <p:spPr bwMode="auto">
            <a:xfrm>
              <a:off x="4478640" y="1475157"/>
              <a:ext cx="56884" cy="17215"/>
            </a:xfrm>
            <a:custGeom>
              <a:avLst/>
              <a:gdLst>
                <a:gd name="T0" fmla="*/ 4 w 32"/>
                <a:gd name="T1" fmla="*/ 10 h 10"/>
                <a:gd name="T2" fmla="*/ 28 w 32"/>
                <a:gd name="T3" fmla="*/ 10 h 10"/>
                <a:gd name="T4" fmla="*/ 32 w 32"/>
                <a:gd name="T5" fmla="*/ 5 h 10"/>
                <a:gd name="T6" fmla="*/ 28 w 32"/>
                <a:gd name="T7" fmla="*/ 0 h 10"/>
                <a:gd name="T8" fmla="*/ 4 w 32"/>
                <a:gd name="T9" fmla="*/ 0 h 10"/>
                <a:gd name="T10" fmla="*/ 0 w 32"/>
                <a:gd name="T11" fmla="*/ 5 h 10"/>
                <a:gd name="T12" fmla="*/ 4 w 3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4" y="10"/>
                  </a:moveTo>
                  <a:cubicBezTo>
                    <a:pt x="28" y="10"/>
                    <a:pt x="28" y="10"/>
                    <a:pt x="28" y="10"/>
                  </a:cubicBezTo>
                  <a:cubicBezTo>
                    <a:pt x="30" y="10"/>
                    <a:pt x="32" y="7"/>
                    <a:pt x="32" y="5"/>
                  </a:cubicBezTo>
                  <a:cubicBezTo>
                    <a:pt x="32" y="2"/>
                    <a:pt x="30" y="0"/>
                    <a:pt x="28" y="0"/>
                  </a:cubicBezTo>
                  <a:cubicBezTo>
                    <a:pt x="4" y="0"/>
                    <a:pt x="4" y="0"/>
                    <a:pt x="4" y="0"/>
                  </a:cubicBezTo>
                  <a:cubicBezTo>
                    <a:pt x="2" y="0"/>
                    <a:pt x="0" y="2"/>
                    <a:pt x="0" y="5"/>
                  </a:cubicBezTo>
                  <a:cubicBezTo>
                    <a:pt x="0" y="7"/>
                    <a:pt x="2" y="10"/>
                    <a:pt x="4" y="1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6" name="Freeform 602">
              <a:extLst>
                <a:ext uri="{FF2B5EF4-FFF2-40B4-BE49-F238E27FC236}">
                  <a16:creationId xmlns:a16="http://schemas.microsoft.com/office/drawing/2014/main" id="{2E549B91-C5F1-424B-BFAD-F416BB6CD3DC}"/>
                </a:ext>
              </a:extLst>
            </p:cNvPr>
            <p:cNvSpPr>
              <a:spLocks noEditPoints="1"/>
            </p:cNvSpPr>
            <p:nvPr/>
          </p:nvSpPr>
          <p:spPr bwMode="auto">
            <a:xfrm>
              <a:off x="4572200" y="1262591"/>
              <a:ext cx="166909" cy="363009"/>
            </a:xfrm>
            <a:custGeom>
              <a:avLst/>
              <a:gdLst>
                <a:gd name="T0" fmla="*/ 0 w 94"/>
                <a:gd name="T1" fmla="*/ 183 h 205"/>
                <a:gd name="T2" fmla="*/ 19 w 94"/>
                <a:gd name="T3" fmla="*/ 205 h 205"/>
                <a:gd name="T4" fmla="*/ 47 w 94"/>
                <a:gd name="T5" fmla="*/ 194 h 205"/>
                <a:gd name="T6" fmla="*/ 71 w 94"/>
                <a:gd name="T7" fmla="*/ 178 h 205"/>
                <a:gd name="T8" fmla="*/ 89 w 94"/>
                <a:gd name="T9" fmla="*/ 147 h 205"/>
                <a:gd name="T10" fmla="*/ 94 w 94"/>
                <a:gd name="T11" fmla="*/ 120 h 205"/>
                <a:gd name="T12" fmla="*/ 92 w 94"/>
                <a:gd name="T13" fmla="*/ 100 h 205"/>
                <a:gd name="T14" fmla="*/ 93 w 94"/>
                <a:gd name="T15" fmla="*/ 91 h 205"/>
                <a:gd name="T16" fmla="*/ 94 w 94"/>
                <a:gd name="T17" fmla="*/ 90 h 205"/>
                <a:gd name="T18" fmla="*/ 94 w 94"/>
                <a:gd name="T19" fmla="*/ 89 h 205"/>
                <a:gd name="T20" fmla="*/ 85 w 94"/>
                <a:gd name="T21" fmla="*/ 59 h 205"/>
                <a:gd name="T22" fmla="*/ 72 w 94"/>
                <a:gd name="T23" fmla="*/ 36 h 205"/>
                <a:gd name="T24" fmla="*/ 46 w 94"/>
                <a:gd name="T25" fmla="*/ 11 h 205"/>
                <a:gd name="T26" fmla="*/ 6 w 94"/>
                <a:gd name="T27" fmla="*/ 7 h 205"/>
                <a:gd name="T28" fmla="*/ 19 w 94"/>
                <a:gd name="T29" fmla="*/ 44 h 205"/>
                <a:gd name="T30" fmla="*/ 7 w 94"/>
                <a:gd name="T31" fmla="*/ 27 h 205"/>
                <a:gd name="T32" fmla="*/ 36 w 94"/>
                <a:gd name="T33" fmla="*/ 13 h 205"/>
                <a:gd name="T34" fmla="*/ 26 w 94"/>
                <a:gd name="T35" fmla="*/ 31 h 205"/>
                <a:gd name="T36" fmla="*/ 46 w 94"/>
                <a:gd name="T37" fmla="*/ 20 h 205"/>
                <a:gd name="T38" fmla="*/ 63 w 94"/>
                <a:gd name="T39" fmla="*/ 34 h 205"/>
                <a:gd name="T40" fmla="*/ 62 w 94"/>
                <a:gd name="T41" fmla="*/ 40 h 205"/>
                <a:gd name="T42" fmla="*/ 76 w 94"/>
                <a:gd name="T43" fmla="*/ 59 h 205"/>
                <a:gd name="T44" fmla="*/ 65 w 94"/>
                <a:gd name="T45" fmla="*/ 61 h 205"/>
                <a:gd name="T46" fmla="*/ 37 w 94"/>
                <a:gd name="T47" fmla="*/ 91 h 205"/>
                <a:gd name="T48" fmla="*/ 45 w 94"/>
                <a:gd name="T49" fmla="*/ 88 h 205"/>
                <a:gd name="T50" fmla="*/ 85 w 94"/>
                <a:gd name="T51" fmla="*/ 89 h 205"/>
                <a:gd name="T52" fmla="*/ 80 w 94"/>
                <a:gd name="T53" fmla="*/ 108 h 205"/>
                <a:gd name="T54" fmla="*/ 79 w 94"/>
                <a:gd name="T55" fmla="*/ 132 h 205"/>
                <a:gd name="T56" fmla="*/ 80 w 94"/>
                <a:gd name="T57" fmla="*/ 147 h 205"/>
                <a:gd name="T58" fmla="*/ 64 w 94"/>
                <a:gd name="T59" fmla="*/ 168 h 205"/>
                <a:gd name="T60" fmla="*/ 47 w 94"/>
                <a:gd name="T61" fmla="*/ 185 h 205"/>
                <a:gd name="T62" fmla="*/ 40 w 94"/>
                <a:gd name="T63" fmla="*/ 184 h 205"/>
                <a:gd name="T64" fmla="*/ 32 w 94"/>
                <a:gd name="T65" fmla="*/ 162 h 205"/>
                <a:gd name="T66" fmla="*/ 29 w 94"/>
                <a:gd name="T67" fmla="*/ 157 h 205"/>
                <a:gd name="T68" fmla="*/ 22 w 94"/>
                <a:gd name="T69" fmla="*/ 169 h 205"/>
                <a:gd name="T70" fmla="*/ 20 w 94"/>
                <a:gd name="T71" fmla="*/ 197 h 205"/>
                <a:gd name="T72" fmla="*/ 7 w 94"/>
                <a:gd name="T73" fmla="*/ 146 h 205"/>
                <a:gd name="T74" fmla="*/ 45 w 94"/>
                <a:gd name="T75" fmla="*/ 160 h 205"/>
                <a:gd name="T76" fmla="*/ 54 w 94"/>
                <a:gd name="T77" fmla="*/ 160 h 205"/>
                <a:gd name="T78" fmla="*/ 7 w 94"/>
                <a:gd name="T79" fmla="*/ 137 h 205"/>
                <a:gd name="T80" fmla="*/ 47 w 94"/>
                <a:gd name="T81" fmla="*/ 112 h 205"/>
                <a:gd name="T82" fmla="*/ 64 w 94"/>
                <a:gd name="T83" fmla="*/ 84 h 205"/>
                <a:gd name="T84" fmla="*/ 46 w 94"/>
                <a:gd name="T85" fmla="*/ 103 h 205"/>
                <a:gd name="T86" fmla="*/ 7 w 94"/>
                <a:gd name="T87" fmla="*/ 53 h 205"/>
                <a:gd name="T88" fmla="*/ 23 w 94"/>
                <a:gd name="T89" fmla="*/ 4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0" y="27"/>
                  </a:moveTo>
                  <a:cubicBezTo>
                    <a:pt x="0" y="183"/>
                    <a:pt x="0" y="183"/>
                    <a:pt x="0" y="183"/>
                  </a:cubicBezTo>
                  <a:cubicBezTo>
                    <a:pt x="0" y="189"/>
                    <a:pt x="1" y="195"/>
                    <a:pt x="5" y="199"/>
                  </a:cubicBezTo>
                  <a:cubicBezTo>
                    <a:pt x="9" y="203"/>
                    <a:pt x="13" y="205"/>
                    <a:pt x="19" y="205"/>
                  </a:cubicBezTo>
                  <a:cubicBezTo>
                    <a:pt x="28" y="205"/>
                    <a:pt x="35" y="201"/>
                    <a:pt x="41" y="194"/>
                  </a:cubicBezTo>
                  <a:cubicBezTo>
                    <a:pt x="43" y="194"/>
                    <a:pt x="45" y="194"/>
                    <a:pt x="47" y="194"/>
                  </a:cubicBezTo>
                  <a:cubicBezTo>
                    <a:pt x="57" y="194"/>
                    <a:pt x="66" y="188"/>
                    <a:pt x="70" y="179"/>
                  </a:cubicBezTo>
                  <a:cubicBezTo>
                    <a:pt x="71" y="178"/>
                    <a:pt x="71" y="178"/>
                    <a:pt x="71" y="178"/>
                  </a:cubicBezTo>
                  <a:cubicBezTo>
                    <a:pt x="72" y="176"/>
                    <a:pt x="72" y="174"/>
                    <a:pt x="72" y="171"/>
                  </a:cubicBezTo>
                  <a:cubicBezTo>
                    <a:pt x="82" y="167"/>
                    <a:pt x="89" y="157"/>
                    <a:pt x="89" y="147"/>
                  </a:cubicBezTo>
                  <a:cubicBezTo>
                    <a:pt x="89" y="143"/>
                    <a:pt x="88" y="140"/>
                    <a:pt x="87" y="137"/>
                  </a:cubicBezTo>
                  <a:cubicBezTo>
                    <a:pt x="91" y="132"/>
                    <a:pt x="94" y="126"/>
                    <a:pt x="94" y="120"/>
                  </a:cubicBezTo>
                  <a:cubicBezTo>
                    <a:pt x="94" y="114"/>
                    <a:pt x="92" y="109"/>
                    <a:pt x="89" y="105"/>
                  </a:cubicBezTo>
                  <a:cubicBezTo>
                    <a:pt x="90" y="103"/>
                    <a:pt x="91" y="102"/>
                    <a:pt x="92" y="100"/>
                  </a:cubicBezTo>
                  <a:cubicBezTo>
                    <a:pt x="92" y="99"/>
                    <a:pt x="92" y="99"/>
                    <a:pt x="92" y="99"/>
                  </a:cubicBezTo>
                  <a:cubicBezTo>
                    <a:pt x="93" y="97"/>
                    <a:pt x="93" y="94"/>
                    <a:pt x="93" y="91"/>
                  </a:cubicBezTo>
                  <a:cubicBezTo>
                    <a:pt x="94" y="91"/>
                    <a:pt x="94" y="91"/>
                    <a:pt x="94" y="91"/>
                  </a:cubicBezTo>
                  <a:cubicBezTo>
                    <a:pt x="94" y="90"/>
                    <a:pt x="94" y="90"/>
                    <a:pt x="94" y="90"/>
                  </a:cubicBezTo>
                  <a:cubicBezTo>
                    <a:pt x="94" y="90"/>
                    <a:pt x="94" y="90"/>
                    <a:pt x="94" y="90"/>
                  </a:cubicBezTo>
                  <a:cubicBezTo>
                    <a:pt x="94" y="89"/>
                    <a:pt x="94" y="89"/>
                    <a:pt x="94" y="89"/>
                  </a:cubicBezTo>
                  <a:cubicBezTo>
                    <a:pt x="94" y="81"/>
                    <a:pt x="90" y="73"/>
                    <a:pt x="83" y="67"/>
                  </a:cubicBezTo>
                  <a:cubicBezTo>
                    <a:pt x="84" y="64"/>
                    <a:pt x="85" y="62"/>
                    <a:pt x="85" y="59"/>
                  </a:cubicBezTo>
                  <a:cubicBezTo>
                    <a:pt x="85" y="50"/>
                    <a:pt x="80" y="41"/>
                    <a:pt x="72" y="38"/>
                  </a:cubicBezTo>
                  <a:cubicBezTo>
                    <a:pt x="72" y="37"/>
                    <a:pt x="72" y="37"/>
                    <a:pt x="72" y="36"/>
                  </a:cubicBezTo>
                  <a:cubicBezTo>
                    <a:pt x="72" y="22"/>
                    <a:pt x="60" y="11"/>
                    <a:pt x="46" y="11"/>
                  </a:cubicBezTo>
                  <a:cubicBezTo>
                    <a:pt x="46" y="11"/>
                    <a:pt x="46" y="11"/>
                    <a:pt x="46" y="11"/>
                  </a:cubicBezTo>
                  <a:cubicBezTo>
                    <a:pt x="41" y="4"/>
                    <a:pt x="34" y="0"/>
                    <a:pt x="25" y="0"/>
                  </a:cubicBezTo>
                  <a:cubicBezTo>
                    <a:pt x="18" y="0"/>
                    <a:pt x="11" y="2"/>
                    <a:pt x="6" y="7"/>
                  </a:cubicBezTo>
                  <a:cubicBezTo>
                    <a:pt x="1" y="12"/>
                    <a:pt x="0" y="19"/>
                    <a:pt x="0" y="27"/>
                  </a:cubicBezTo>
                  <a:close/>
                  <a:moveTo>
                    <a:pt x="19" y="44"/>
                  </a:moveTo>
                  <a:cubicBezTo>
                    <a:pt x="7" y="44"/>
                    <a:pt x="7" y="44"/>
                    <a:pt x="7" y="44"/>
                  </a:cubicBezTo>
                  <a:cubicBezTo>
                    <a:pt x="7" y="27"/>
                    <a:pt x="7" y="27"/>
                    <a:pt x="7" y="27"/>
                  </a:cubicBezTo>
                  <a:cubicBezTo>
                    <a:pt x="7" y="16"/>
                    <a:pt x="15" y="8"/>
                    <a:pt x="25" y="8"/>
                  </a:cubicBezTo>
                  <a:cubicBezTo>
                    <a:pt x="29" y="8"/>
                    <a:pt x="33" y="10"/>
                    <a:pt x="36" y="13"/>
                  </a:cubicBezTo>
                  <a:cubicBezTo>
                    <a:pt x="31" y="15"/>
                    <a:pt x="26" y="20"/>
                    <a:pt x="24" y="25"/>
                  </a:cubicBezTo>
                  <a:cubicBezTo>
                    <a:pt x="23" y="27"/>
                    <a:pt x="23" y="30"/>
                    <a:pt x="26" y="31"/>
                  </a:cubicBezTo>
                  <a:cubicBezTo>
                    <a:pt x="28" y="32"/>
                    <a:pt x="30" y="31"/>
                    <a:pt x="31" y="29"/>
                  </a:cubicBezTo>
                  <a:cubicBezTo>
                    <a:pt x="34" y="23"/>
                    <a:pt x="40" y="20"/>
                    <a:pt x="46" y="20"/>
                  </a:cubicBezTo>
                  <a:cubicBezTo>
                    <a:pt x="55" y="20"/>
                    <a:pt x="62" y="26"/>
                    <a:pt x="63" y="34"/>
                  </a:cubicBezTo>
                  <a:cubicBezTo>
                    <a:pt x="63" y="34"/>
                    <a:pt x="63" y="34"/>
                    <a:pt x="63" y="34"/>
                  </a:cubicBezTo>
                  <a:cubicBezTo>
                    <a:pt x="63" y="35"/>
                    <a:pt x="63" y="36"/>
                    <a:pt x="63" y="36"/>
                  </a:cubicBezTo>
                  <a:cubicBezTo>
                    <a:pt x="63" y="38"/>
                    <a:pt x="63" y="39"/>
                    <a:pt x="62" y="40"/>
                  </a:cubicBezTo>
                  <a:cubicBezTo>
                    <a:pt x="62" y="42"/>
                    <a:pt x="63" y="44"/>
                    <a:pt x="66" y="45"/>
                  </a:cubicBezTo>
                  <a:cubicBezTo>
                    <a:pt x="72" y="47"/>
                    <a:pt x="76" y="52"/>
                    <a:pt x="76" y="59"/>
                  </a:cubicBezTo>
                  <a:cubicBezTo>
                    <a:pt x="76" y="60"/>
                    <a:pt x="76" y="61"/>
                    <a:pt x="76" y="63"/>
                  </a:cubicBezTo>
                  <a:cubicBezTo>
                    <a:pt x="72" y="61"/>
                    <a:pt x="69" y="61"/>
                    <a:pt x="65" y="61"/>
                  </a:cubicBezTo>
                  <a:cubicBezTo>
                    <a:pt x="50" y="61"/>
                    <a:pt x="37" y="72"/>
                    <a:pt x="36" y="88"/>
                  </a:cubicBezTo>
                  <a:cubicBezTo>
                    <a:pt x="36" y="89"/>
                    <a:pt x="37" y="90"/>
                    <a:pt x="37" y="91"/>
                  </a:cubicBezTo>
                  <a:cubicBezTo>
                    <a:pt x="38" y="92"/>
                    <a:pt x="39" y="92"/>
                    <a:pt x="40" y="92"/>
                  </a:cubicBezTo>
                  <a:cubicBezTo>
                    <a:pt x="43" y="92"/>
                    <a:pt x="45" y="91"/>
                    <a:pt x="45" y="88"/>
                  </a:cubicBezTo>
                  <a:cubicBezTo>
                    <a:pt x="45" y="78"/>
                    <a:pt x="54" y="69"/>
                    <a:pt x="65" y="69"/>
                  </a:cubicBezTo>
                  <a:cubicBezTo>
                    <a:pt x="76" y="69"/>
                    <a:pt x="85" y="78"/>
                    <a:pt x="85" y="89"/>
                  </a:cubicBezTo>
                  <a:cubicBezTo>
                    <a:pt x="85" y="94"/>
                    <a:pt x="83" y="99"/>
                    <a:pt x="80" y="102"/>
                  </a:cubicBezTo>
                  <a:cubicBezTo>
                    <a:pt x="79" y="104"/>
                    <a:pt x="79" y="106"/>
                    <a:pt x="80" y="108"/>
                  </a:cubicBezTo>
                  <a:cubicBezTo>
                    <a:pt x="83" y="111"/>
                    <a:pt x="85" y="115"/>
                    <a:pt x="85" y="120"/>
                  </a:cubicBezTo>
                  <a:cubicBezTo>
                    <a:pt x="85" y="125"/>
                    <a:pt x="83" y="129"/>
                    <a:pt x="79" y="132"/>
                  </a:cubicBezTo>
                  <a:cubicBezTo>
                    <a:pt x="77" y="134"/>
                    <a:pt x="77" y="136"/>
                    <a:pt x="78" y="138"/>
                  </a:cubicBezTo>
                  <a:cubicBezTo>
                    <a:pt x="79" y="141"/>
                    <a:pt x="80" y="144"/>
                    <a:pt x="80" y="147"/>
                  </a:cubicBezTo>
                  <a:cubicBezTo>
                    <a:pt x="80" y="154"/>
                    <a:pt x="75" y="162"/>
                    <a:pt x="67" y="164"/>
                  </a:cubicBezTo>
                  <a:cubicBezTo>
                    <a:pt x="65" y="164"/>
                    <a:pt x="64" y="166"/>
                    <a:pt x="64" y="168"/>
                  </a:cubicBezTo>
                  <a:cubicBezTo>
                    <a:pt x="64" y="169"/>
                    <a:pt x="64" y="169"/>
                    <a:pt x="64" y="169"/>
                  </a:cubicBezTo>
                  <a:cubicBezTo>
                    <a:pt x="64" y="178"/>
                    <a:pt x="56" y="185"/>
                    <a:pt x="47" y="185"/>
                  </a:cubicBezTo>
                  <a:cubicBezTo>
                    <a:pt x="45" y="185"/>
                    <a:pt x="43" y="185"/>
                    <a:pt x="41" y="184"/>
                  </a:cubicBezTo>
                  <a:cubicBezTo>
                    <a:pt x="40" y="184"/>
                    <a:pt x="40" y="184"/>
                    <a:pt x="40" y="184"/>
                  </a:cubicBezTo>
                  <a:cubicBezTo>
                    <a:pt x="34" y="181"/>
                    <a:pt x="30" y="175"/>
                    <a:pt x="30" y="169"/>
                  </a:cubicBezTo>
                  <a:cubicBezTo>
                    <a:pt x="30" y="167"/>
                    <a:pt x="31" y="164"/>
                    <a:pt x="32" y="162"/>
                  </a:cubicBezTo>
                  <a:cubicBezTo>
                    <a:pt x="32" y="161"/>
                    <a:pt x="32" y="160"/>
                    <a:pt x="32" y="159"/>
                  </a:cubicBezTo>
                  <a:cubicBezTo>
                    <a:pt x="31" y="158"/>
                    <a:pt x="30" y="157"/>
                    <a:pt x="29" y="157"/>
                  </a:cubicBezTo>
                  <a:cubicBezTo>
                    <a:pt x="27" y="156"/>
                    <a:pt x="25" y="157"/>
                    <a:pt x="24" y="159"/>
                  </a:cubicBezTo>
                  <a:cubicBezTo>
                    <a:pt x="22" y="162"/>
                    <a:pt x="22" y="165"/>
                    <a:pt x="22" y="169"/>
                  </a:cubicBezTo>
                  <a:cubicBezTo>
                    <a:pt x="22" y="177"/>
                    <a:pt x="26" y="185"/>
                    <a:pt x="33" y="190"/>
                  </a:cubicBezTo>
                  <a:cubicBezTo>
                    <a:pt x="29" y="194"/>
                    <a:pt x="25" y="197"/>
                    <a:pt x="20" y="197"/>
                  </a:cubicBezTo>
                  <a:cubicBezTo>
                    <a:pt x="13" y="197"/>
                    <a:pt x="7" y="191"/>
                    <a:pt x="7" y="183"/>
                  </a:cubicBezTo>
                  <a:cubicBezTo>
                    <a:pt x="7" y="146"/>
                    <a:pt x="7" y="146"/>
                    <a:pt x="7" y="146"/>
                  </a:cubicBezTo>
                  <a:cubicBezTo>
                    <a:pt x="7" y="146"/>
                    <a:pt x="23" y="146"/>
                    <a:pt x="31" y="146"/>
                  </a:cubicBezTo>
                  <a:cubicBezTo>
                    <a:pt x="39" y="146"/>
                    <a:pt x="45" y="152"/>
                    <a:pt x="45" y="160"/>
                  </a:cubicBezTo>
                  <a:cubicBezTo>
                    <a:pt x="45" y="162"/>
                    <a:pt x="47" y="164"/>
                    <a:pt x="50" y="164"/>
                  </a:cubicBezTo>
                  <a:cubicBezTo>
                    <a:pt x="52" y="164"/>
                    <a:pt x="54" y="162"/>
                    <a:pt x="54" y="160"/>
                  </a:cubicBezTo>
                  <a:cubicBezTo>
                    <a:pt x="54" y="147"/>
                    <a:pt x="44" y="137"/>
                    <a:pt x="31" y="137"/>
                  </a:cubicBezTo>
                  <a:cubicBezTo>
                    <a:pt x="19" y="137"/>
                    <a:pt x="7" y="137"/>
                    <a:pt x="7" y="137"/>
                  </a:cubicBezTo>
                  <a:cubicBezTo>
                    <a:pt x="7" y="113"/>
                    <a:pt x="7" y="113"/>
                    <a:pt x="7" y="113"/>
                  </a:cubicBezTo>
                  <a:cubicBezTo>
                    <a:pt x="7" y="113"/>
                    <a:pt x="35" y="112"/>
                    <a:pt x="47" y="112"/>
                  </a:cubicBezTo>
                  <a:cubicBezTo>
                    <a:pt x="59" y="112"/>
                    <a:pt x="69" y="101"/>
                    <a:pt x="69" y="89"/>
                  </a:cubicBezTo>
                  <a:cubicBezTo>
                    <a:pt x="69" y="86"/>
                    <a:pt x="67" y="84"/>
                    <a:pt x="64" y="84"/>
                  </a:cubicBezTo>
                  <a:cubicBezTo>
                    <a:pt x="62" y="84"/>
                    <a:pt x="60" y="86"/>
                    <a:pt x="60" y="89"/>
                  </a:cubicBezTo>
                  <a:cubicBezTo>
                    <a:pt x="60" y="97"/>
                    <a:pt x="54" y="103"/>
                    <a:pt x="46" y="103"/>
                  </a:cubicBezTo>
                  <a:cubicBezTo>
                    <a:pt x="38" y="103"/>
                    <a:pt x="7" y="103"/>
                    <a:pt x="7" y="103"/>
                  </a:cubicBezTo>
                  <a:cubicBezTo>
                    <a:pt x="7" y="53"/>
                    <a:pt x="7" y="53"/>
                    <a:pt x="7" y="53"/>
                  </a:cubicBezTo>
                  <a:cubicBezTo>
                    <a:pt x="19" y="53"/>
                    <a:pt x="19" y="53"/>
                    <a:pt x="19" y="53"/>
                  </a:cubicBezTo>
                  <a:cubicBezTo>
                    <a:pt x="21" y="53"/>
                    <a:pt x="23" y="51"/>
                    <a:pt x="23" y="48"/>
                  </a:cubicBezTo>
                  <a:cubicBezTo>
                    <a:pt x="23" y="46"/>
                    <a:pt x="21" y="44"/>
                    <a:pt x="19" y="44"/>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latin typeface="+mn-lt"/>
              </a:endParaRPr>
            </a:p>
          </p:txBody>
        </p:sp>
        <p:sp>
          <p:nvSpPr>
            <p:cNvPr id="87" name="Freeform 603">
              <a:extLst>
                <a:ext uri="{FF2B5EF4-FFF2-40B4-BE49-F238E27FC236}">
                  <a16:creationId xmlns:a16="http://schemas.microsoft.com/office/drawing/2014/main" id="{11EA446C-A2A0-4340-8478-FC054D825F83}"/>
                </a:ext>
              </a:extLst>
            </p:cNvPr>
            <p:cNvSpPr>
              <a:spLocks/>
            </p:cNvSpPr>
            <p:nvPr/>
          </p:nvSpPr>
          <p:spPr bwMode="auto">
            <a:xfrm>
              <a:off x="4591660" y="1365132"/>
              <a:ext cx="33682" cy="54639"/>
            </a:xfrm>
            <a:custGeom>
              <a:avLst/>
              <a:gdLst>
                <a:gd name="T0" fmla="*/ 19 w 19"/>
                <a:gd name="T1" fmla="*/ 5 h 31"/>
                <a:gd name="T2" fmla="*/ 15 w 19"/>
                <a:gd name="T3" fmla="*/ 9 h 31"/>
                <a:gd name="T4" fmla="*/ 8 w 19"/>
                <a:gd name="T5" fmla="*/ 16 h 31"/>
                <a:gd name="T6" fmla="*/ 15 w 19"/>
                <a:gd name="T7" fmla="*/ 22 h 31"/>
                <a:gd name="T8" fmla="*/ 19 w 19"/>
                <a:gd name="T9" fmla="*/ 27 h 31"/>
                <a:gd name="T10" fmla="*/ 15 w 19"/>
                <a:gd name="T11" fmla="*/ 31 h 31"/>
                <a:gd name="T12" fmla="*/ 0 w 19"/>
                <a:gd name="T13" fmla="*/ 16 h 31"/>
                <a:gd name="T14" fmla="*/ 15 w 19"/>
                <a:gd name="T15" fmla="*/ 0 h 31"/>
                <a:gd name="T16" fmla="*/ 19 w 19"/>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1">
                  <a:moveTo>
                    <a:pt x="19" y="5"/>
                  </a:moveTo>
                  <a:cubicBezTo>
                    <a:pt x="19" y="7"/>
                    <a:pt x="18" y="9"/>
                    <a:pt x="15" y="9"/>
                  </a:cubicBezTo>
                  <a:cubicBezTo>
                    <a:pt x="11" y="9"/>
                    <a:pt x="8" y="12"/>
                    <a:pt x="8" y="16"/>
                  </a:cubicBezTo>
                  <a:cubicBezTo>
                    <a:pt x="8" y="19"/>
                    <a:pt x="11" y="22"/>
                    <a:pt x="15" y="22"/>
                  </a:cubicBezTo>
                  <a:cubicBezTo>
                    <a:pt x="18" y="22"/>
                    <a:pt x="19" y="24"/>
                    <a:pt x="19" y="27"/>
                  </a:cubicBezTo>
                  <a:cubicBezTo>
                    <a:pt x="19" y="29"/>
                    <a:pt x="18" y="31"/>
                    <a:pt x="15" y="31"/>
                  </a:cubicBezTo>
                  <a:cubicBezTo>
                    <a:pt x="7" y="31"/>
                    <a:pt x="0" y="24"/>
                    <a:pt x="0" y="16"/>
                  </a:cubicBezTo>
                  <a:cubicBezTo>
                    <a:pt x="0" y="7"/>
                    <a:pt x="7" y="0"/>
                    <a:pt x="15" y="0"/>
                  </a:cubicBezTo>
                  <a:cubicBezTo>
                    <a:pt x="18" y="0"/>
                    <a:pt x="19" y="2"/>
                    <a:pt x="19" y="5"/>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8" name="Freeform 604">
              <a:extLst>
                <a:ext uri="{FF2B5EF4-FFF2-40B4-BE49-F238E27FC236}">
                  <a16:creationId xmlns:a16="http://schemas.microsoft.com/office/drawing/2014/main" id="{C53779AF-54E6-46D0-B584-835CE4994211}"/>
                </a:ext>
              </a:extLst>
            </p:cNvPr>
            <p:cNvSpPr>
              <a:spLocks/>
            </p:cNvSpPr>
            <p:nvPr/>
          </p:nvSpPr>
          <p:spPr bwMode="auto">
            <a:xfrm>
              <a:off x="4623845" y="1315733"/>
              <a:ext cx="37423" cy="37423"/>
            </a:xfrm>
            <a:custGeom>
              <a:avLst/>
              <a:gdLst>
                <a:gd name="T0" fmla="*/ 0 w 21"/>
                <a:gd name="T1" fmla="*/ 17 h 21"/>
                <a:gd name="T2" fmla="*/ 5 w 21"/>
                <a:gd name="T3" fmla="*/ 12 h 21"/>
                <a:gd name="T4" fmla="*/ 12 w 21"/>
                <a:gd name="T5" fmla="*/ 5 h 21"/>
                <a:gd name="T6" fmla="*/ 16 w 21"/>
                <a:gd name="T7" fmla="*/ 0 h 21"/>
                <a:gd name="T8" fmla="*/ 21 w 21"/>
                <a:gd name="T9" fmla="*/ 5 h 21"/>
                <a:gd name="T10" fmla="*/ 5 w 21"/>
                <a:gd name="T11" fmla="*/ 21 h 21"/>
                <a:gd name="T12" fmla="*/ 0 w 21"/>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17"/>
                  </a:moveTo>
                  <a:cubicBezTo>
                    <a:pt x="0" y="14"/>
                    <a:pt x="2" y="12"/>
                    <a:pt x="5" y="12"/>
                  </a:cubicBezTo>
                  <a:cubicBezTo>
                    <a:pt x="9" y="12"/>
                    <a:pt x="12" y="9"/>
                    <a:pt x="12" y="5"/>
                  </a:cubicBezTo>
                  <a:cubicBezTo>
                    <a:pt x="12" y="2"/>
                    <a:pt x="14" y="0"/>
                    <a:pt x="16" y="0"/>
                  </a:cubicBezTo>
                  <a:cubicBezTo>
                    <a:pt x="19" y="0"/>
                    <a:pt x="21" y="2"/>
                    <a:pt x="21" y="5"/>
                  </a:cubicBezTo>
                  <a:cubicBezTo>
                    <a:pt x="21" y="14"/>
                    <a:pt x="13" y="21"/>
                    <a:pt x="5" y="21"/>
                  </a:cubicBezTo>
                  <a:cubicBezTo>
                    <a:pt x="2" y="21"/>
                    <a:pt x="0" y="19"/>
                    <a:pt x="0" y="17"/>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9" name="Freeform 605">
              <a:extLst>
                <a:ext uri="{FF2B5EF4-FFF2-40B4-BE49-F238E27FC236}">
                  <a16:creationId xmlns:a16="http://schemas.microsoft.com/office/drawing/2014/main" id="{89C9FB68-D94F-4F8F-912C-8055BE5C5592}"/>
                </a:ext>
              </a:extLst>
            </p:cNvPr>
            <p:cNvSpPr>
              <a:spLocks/>
            </p:cNvSpPr>
            <p:nvPr/>
          </p:nvSpPr>
          <p:spPr bwMode="auto">
            <a:xfrm>
              <a:off x="4657525" y="1475157"/>
              <a:ext cx="37423" cy="36676"/>
            </a:xfrm>
            <a:custGeom>
              <a:avLst/>
              <a:gdLst>
                <a:gd name="T0" fmla="*/ 16 w 21"/>
                <a:gd name="T1" fmla="*/ 21 h 21"/>
                <a:gd name="T2" fmla="*/ 12 w 21"/>
                <a:gd name="T3" fmla="*/ 16 h 21"/>
                <a:gd name="T4" fmla="*/ 5 w 21"/>
                <a:gd name="T5" fmla="*/ 9 h 21"/>
                <a:gd name="T6" fmla="*/ 0 w 21"/>
                <a:gd name="T7" fmla="*/ 4 h 21"/>
                <a:gd name="T8" fmla="*/ 5 w 21"/>
                <a:gd name="T9" fmla="*/ 0 h 21"/>
                <a:gd name="T10" fmla="*/ 21 w 21"/>
                <a:gd name="T11" fmla="*/ 16 h 21"/>
                <a:gd name="T12" fmla="*/ 16 w 21"/>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6" y="21"/>
                  </a:moveTo>
                  <a:cubicBezTo>
                    <a:pt x="14" y="21"/>
                    <a:pt x="12" y="19"/>
                    <a:pt x="12" y="16"/>
                  </a:cubicBezTo>
                  <a:cubicBezTo>
                    <a:pt x="12" y="12"/>
                    <a:pt x="9" y="9"/>
                    <a:pt x="5" y="9"/>
                  </a:cubicBezTo>
                  <a:cubicBezTo>
                    <a:pt x="2" y="9"/>
                    <a:pt x="0" y="7"/>
                    <a:pt x="0" y="4"/>
                  </a:cubicBezTo>
                  <a:cubicBezTo>
                    <a:pt x="0" y="2"/>
                    <a:pt x="2" y="0"/>
                    <a:pt x="5" y="0"/>
                  </a:cubicBezTo>
                  <a:cubicBezTo>
                    <a:pt x="14" y="0"/>
                    <a:pt x="21" y="7"/>
                    <a:pt x="21" y="16"/>
                  </a:cubicBezTo>
                  <a:cubicBezTo>
                    <a:pt x="21" y="19"/>
                    <a:pt x="19" y="21"/>
                    <a:pt x="16" y="21"/>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90" name="Freeform 606">
              <a:extLst>
                <a:ext uri="{FF2B5EF4-FFF2-40B4-BE49-F238E27FC236}">
                  <a16:creationId xmlns:a16="http://schemas.microsoft.com/office/drawing/2014/main" id="{F53D20CA-6285-49B1-BBB3-EF7FFABA49F8}"/>
                </a:ext>
              </a:extLst>
            </p:cNvPr>
            <p:cNvSpPr>
              <a:spLocks/>
            </p:cNvSpPr>
            <p:nvPr/>
          </p:nvSpPr>
          <p:spPr bwMode="auto">
            <a:xfrm>
              <a:off x="4590163" y="1475157"/>
              <a:ext cx="58381" cy="17215"/>
            </a:xfrm>
            <a:custGeom>
              <a:avLst/>
              <a:gdLst>
                <a:gd name="T0" fmla="*/ 28 w 33"/>
                <a:gd name="T1" fmla="*/ 10 h 10"/>
                <a:gd name="T2" fmla="*/ 5 w 33"/>
                <a:gd name="T3" fmla="*/ 10 h 10"/>
                <a:gd name="T4" fmla="*/ 0 w 33"/>
                <a:gd name="T5" fmla="*/ 5 h 10"/>
                <a:gd name="T6" fmla="*/ 5 w 33"/>
                <a:gd name="T7" fmla="*/ 0 h 10"/>
                <a:gd name="T8" fmla="*/ 28 w 33"/>
                <a:gd name="T9" fmla="*/ 0 h 10"/>
                <a:gd name="T10" fmla="*/ 33 w 33"/>
                <a:gd name="T11" fmla="*/ 5 h 10"/>
                <a:gd name="T12" fmla="*/ 28 w 3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28" y="10"/>
                  </a:moveTo>
                  <a:cubicBezTo>
                    <a:pt x="5" y="10"/>
                    <a:pt x="5" y="10"/>
                    <a:pt x="5" y="10"/>
                  </a:cubicBezTo>
                  <a:cubicBezTo>
                    <a:pt x="2" y="10"/>
                    <a:pt x="0" y="7"/>
                    <a:pt x="0" y="5"/>
                  </a:cubicBezTo>
                  <a:cubicBezTo>
                    <a:pt x="0" y="2"/>
                    <a:pt x="2" y="0"/>
                    <a:pt x="5" y="0"/>
                  </a:cubicBezTo>
                  <a:cubicBezTo>
                    <a:pt x="28" y="0"/>
                    <a:pt x="28" y="0"/>
                    <a:pt x="28" y="0"/>
                  </a:cubicBezTo>
                  <a:cubicBezTo>
                    <a:pt x="31" y="0"/>
                    <a:pt x="33" y="2"/>
                    <a:pt x="33" y="5"/>
                  </a:cubicBezTo>
                  <a:cubicBezTo>
                    <a:pt x="33" y="7"/>
                    <a:pt x="31" y="10"/>
                    <a:pt x="28" y="10"/>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grpSp>
      <p:pic>
        <p:nvPicPr>
          <p:cNvPr id="91" name="Picture 90">
            <a:extLst>
              <a:ext uri="{FF2B5EF4-FFF2-40B4-BE49-F238E27FC236}">
                <a16:creationId xmlns:a16="http://schemas.microsoft.com/office/drawing/2014/main" id="{C5AE5DF0-3CAC-4031-BE3F-79A4AECA8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697" y="1472742"/>
            <a:ext cx="948467" cy="948467"/>
          </a:xfrm>
          <a:prstGeom prst="rect">
            <a:avLst/>
          </a:prstGeom>
        </p:spPr>
      </p:pic>
      <p:pic>
        <p:nvPicPr>
          <p:cNvPr id="39" name="Picture 38">
            <a:extLst>
              <a:ext uri="{FF2B5EF4-FFF2-40B4-BE49-F238E27FC236}">
                <a16:creationId xmlns:a16="http://schemas.microsoft.com/office/drawing/2014/main" id="{A1141971-3C96-784E-B02E-07911EAD0E5D}"/>
              </a:ext>
            </a:extLst>
          </p:cNvPr>
          <p:cNvPicPr>
            <a:picLocks noChangeAspect="1"/>
          </p:cNvPicPr>
          <p:nvPr/>
        </p:nvPicPr>
        <p:blipFill>
          <a:blip r:embed="rId5">
            <a:lum contrast="10000"/>
          </a:blip>
          <a:stretch>
            <a:fillRect/>
          </a:stretch>
        </p:blipFill>
        <p:spPr>
          <a:xfrm>
            <a:off x="7151735" y="1481935"/>
            <a:ext cx="924804" cy="924804"/>
          </a:xfrm>
          <a:prstGeom prst="rect">
            <a:avLst/>
          </a:prstGeom>
        </p:spPr>
      </p:pic>
      <p:sp>
        <p:nvSpPr>
          <p:cNvPr id="31" name="正方形/長方形 30">
            <a:extLst>
              <a:ext uri="{FF2B5EF4-FFF2-40B4-BE49-F238E27FC236}">
                <a16:creationId xmlns:a16="http://schemas.microsoft.com/office/drawing/2014/main" id="{22D60B3C-2038-4D0D-968E-2F8F2C074A32}"/>
              </a:ext>
            </a:extLst>
          </p:cNvPr>
          <p:cNvSpPr/>
          <p:nvPr/>
        </p:nvSpPr>
        <p:spPr>
          <a:xfrm>
            <a:off x="192568" y="1073150"/>
            <a:ext cx="6255239" cy="3545305"/>
          </a:xfrm>
          <a:prstGeom prst="rect">
            <a:avLst/>
          </a:prstGeom>
          <a:solidFill>
            <a:schemeClr val="bg2">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33" name="吹き出し: 四角形 32">
            <a:extLst>
              <a:ext uri="{FF2B5EF4-FFF2-40B4-BE49-F238E27FC236}">
                <a16:creationId xmlns:a16="http://schemas.microsoft.com/office/drawing/2014/main" id="{C5699950-E154-4E2B-9A15-A63B9AC1D87E}"/>
              </a:ext>
            </a:extLst>
          </p:cNvPr>
          <p:cNvSpPr/>
          <p:nvPr/>
        </p:nvSpPr>
        <p:spPr>
          <a:xfrm>
            <a:off x="3194963" y="1213578"/>
            <a:ext cx="3324247" cy="1185741"/>
          </a:xfrm>
          <a:prstGeom prst="wedgeRectCallout">
            <a:avLst>
              <a:gd name="adj1" fmla="val 67919"/>
              <a:gd name="adj2" fmla="val 62423"/>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t>ISE</a:t>
            </a:r>
            <a:r>
              <a:rPr kumimoji="1" lang="ja-JP" altLang="en-US" dirty="0"/>
              <a:t>連携での隔離時に</a:t>
            </a:r>
            <a:r>
              <a:rPr kumimoji="1" lang="en-US" altLang="ja-JP" dirty="0"/>
              <a:t>ANC</a:t>
            </a:r>
            <a:r>
              <a:rPr kumimoji="1" lang="ja-JP" altLang="en-US" dirty="0"/>
              <a:t>ベースのポリシー割り当て指示ができるようになった。</a:t>
            </a:r>
          </a:p>
        </p:txBody>
      </p:sp>
    </p:spTree>
    <p:extLst>
      <p:ext uri="{BB962C8B-B14F-4D97-AF65-F5344CB8AC3E}">
        <p14:creationId xmlns:p14="http://schemas.microsoft.com/office/powerpoint/2010/main" val="2346402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369" y="204707"/>
            <a:ext cx="3498531" cy="1292213"/>
          </a:xfrm>
        </p:spPr>
        <p:txBody>
          <a:bodyPr/>
          <a:lstStyle/>
          <a:p>
            <a:r>
              <a:rPr lang="ja-JP" altLang="en-US" sz="2400" dirty="0"/>
              <a:t>緩和方法の柔軟性向上</a:t>
            </a:r>
            <a:r>
              <a:rPr lang="en-US" sz="2400" dirty="0"/>
              <a:t>:</a:t>
            </a:r>
            <a:br>
              <a:rPr lang="en-US" dirty="0"/>
            </a:br>
            <a:r>
              <a:rPr lang="en-US" sz="2400" b="1" i="1" dirty="0"/>
              <a:t>Identity Services Engine (ISE) </a:t>
            </a:r>
            <a:r>
              <a:rPr lang="ja-JP" altLang="en-US" sz="2400" b="1" i="1" dirty="0"/>
              <a:t>連携のアップデート</a:t>
            </a:r>
            <a:endParaRPr lang="en-US" b="1" i="1" dirty="0"/>
          </a:p>
        </p:txBody>
      </p:sp>
      <p:sp>
        <p:nvSpPr>
          <p:cNvPr id="3" name="Text Placeholder 2"/>
          <p:cNvSpPr>
            <a:spLocks noGrp="1"/>
          </p:cNvSpPr>
          <p:nvPr>
            <p:ph type="body" sz="quarter" idx="10"/>
          </p:nvPr>
        </p:nvSpPr>
        <p:spPr>
          <a:xfrm>
            <a:off x="4816929" y="531812"/>
            <a:ext cx="4278085" cy="4252459"/>
          </a:xfrm>
        </p:spPr>
        <p:txBody>
          <a:bodyPr/>
          <a:lstStyle/>
          <a:p>
            <a:r>
              <a:rPr lang="ja-JP" altLang="en-US" sz="1600" dirty="0"/>
              <a:t>前提として、</a:t>
            </a:r>
            <a:r>
              <a:rPr lang="en-US" sz="1600" dirty="0" err="1"/>
              <a:t>Stealthwatch</a:t>
            </a:r>
            <a:r>
              <a:rPr lang="ja-JP" altLang="en-US" sz="1600" dirty="0"/>
              <a:t>は従来より</a:t>
            </a:r>
            <a:r>
              <a:rPr lang="en-US" sz="1600" u="sng" dirty="0">
                <a:solidFill>
                  <a:schemeClr val="tx2">
                    <a:lumMod val="60000"/>
                    <a:lumOff val="40000"/>
                  </a:schemeClr>
                </a:solidFill>
                <a:hlinkClick r:id="rId3"/>
              </a:rPr>
              <a:t>ISE</a:t>
            </a:r>
            <a:r>
              <a:rPr lang="ja-JP" altLang="en-US" sz="1600" u="sng" dirty="0">
                <a:solidFill>
                  <a:schemeClr val="tx2">
                    <a:lumMod val="60000"/>
                    <a:lumOff val="40000"/>
                  </a:schemeClr>
                </a:solidFill>
              </a:rPr>
              <a:t>と連携</a:t>
            </a:r>
            <a:r>
              <a:rPr lang="ja-JP" altLang="en-US" sz="1600" dirty="0"/>
              <a:t>が可能。連携により</a:t>
            </a:r>
            <a:r>
              <a:rPr lang="en-US" altLang="ja-JP" sz="1600" dirty="0" err="1"/>
              <a:t>Stealthwatch</a:t>
            </a:r>
            <a:r>
              <a:rPr lang="ja-JP" altLang="en-US" sz="1600" dirty="0"/>
              <a:t>のフローレコードにユーザ</a:t>
            </a:r>
            <a:r>
              <a:rPr lang="en-US" altLang="ja-JP" sz="1600" dirty="0"/>
              <a:t>ID</a:t>
            </a:r>
            <a:r>
              <a:rPr lang="ja-JP" altLang="en-US" sz="1600" dirty="0"/>
              <a:t>情報なども合わせて表示できるようになったり、</a:t>
            </a:r>
            <a:r>
              <a:rPr lang="en-US" altLang="ja-JP" sz="1600" dirty="0"/>
              <a:t>ISE</a:t>
            </a:r>
            <a:r>
              <a:rPr lang="ja-JP" altLang="en-US" sz="1600" dirty="0"/>
              <a:t>に隔離指示を出して特定端末を隔離できるようになる</a:t>
            </a:r>
            <a:endParaRPr lang="en-US" altLang="ja-JP" sz="1600" dirty="0"/>
          </a:p>
          <a:p>
            <a:r>
              <a:rPr lang="ja-JP" altLang="en-US" sz="1600" dirty="0"/>
              <a:t>その上で、今回リリースされるバージョン</a:t>
            </a:r>
            <a:r>
              <a:rPr lang="en-US" altLang="ja-JP" sz="1600" dirty="0"/>
              <a:t>7.0</a:t>
            </a:r>
            <a:r>
              <a:rPr lang="ja-JP" altLang="en-US" sz="1600" dirty="0"/>
              <a:t>からはポリシー変更の指示を</a:t>
            </a:r>
            <a:r>
              <a:rPr lang="en-US" altLang="ja-JP" sz="1600" dirty="0"/>
              <a:t>ISE</a:t>
            </a:r>
            <a:r>
              <a:rPr lang="ja-JP" altLang="en-US" sz="1600" dirty="0"/>
              <a:t>の</a:t>
            </a:r>
            <a:r>
              <a:rPr lang="en-US" altLang="ja-JP" sz="1600" dirty="0"/>
              <a:t>ANC(Adaptive Network Control)</a:t>
            </a:r>
            <a:r>
              <a:rPr lang="ja-JP" altLang="en-US" sz="1600" dirty="0"/>
              <a:t>ポリシーベースで選択できるようになった</a:t>
            </a:r>
            <a:endParaRPr lang="en-US" sz="1600" dirty="0"/>
          </a:p>
        </p:txBody>
      </p:sp>
      <p:grpSp>
        <p:nvGrpSpPr>
          <p:cNvPr id="5" name="Group 4">
            <a:extLst>
              <a:ext uri="{FF2B5EF4-FFF2-40B4-BE49-F238E27FC236}">
                <a16:creationId xmlns:a16="http://schemas.microsoft.com/office/drawing/2014/main" id="{42A2BCA5-FAC9-C241-A7E6-8D6DBFFB00C3}"/>
              </a:ext>
            </a:extLst>
          </p:cNvPr>
          <p:cNvGrpSpPr/>
          <p:nvPr/>
        </p:nvGrpSpPr>
        <p:grpSpPr>
          <a:xfrm>
            <a:off x="0" y="1908989"/>
            <a:ext cx="4572000" cy="1813606"/>
            <a:chOff x="552188" y="1011540"/>
            <a:chExt cx="5438318" cy="1813606"/>
          </a:xfrm>
        </p:grpSpPr>
        <p:pic>
          <p:nvPicPr>
            <p:cNvPr id="7" name="Picture 6">
              <a:extLst>
                <a:ext uri="{FF2B5EF4-FFF2-40B4-BE49-F238E27FC236}">
                  <a16:creationId xmlns:a16="http://schemas.microsoft.com/office/drawing/2014/main" id="{B99066B6-C270-9F44-A86A-0DA3B9422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8569" y="1011540"/>
              <a:ext cx="1971937" cy="1813606"/>
            </a:xfrm>
            <a:prstGeom prst="rect">
              <a:avLst/>
            </a:prstGeom>
          </p:spPr>
        </p:pic>
        <p:grpSp>
          <p:nvGrpSpPr>
            <p:cNvPr id="8" name="Group 7">
              <a:extLst>
                <a:ext uri="{FF2B5EF4-FFF2-40B4-BE49-F238E27FC236}">
                  <a16:creationId xmlns:a16="http://schemas.microsoft.com/office/drawing/2014/main" id="{038FC777-B930-544C-A9BA-C6FAB4241433}"/>
                </a:ext>
              </a:extLst>
            </p:cNvPr>
            <p:cNvGrpSpPr>
              <a:grpSpLocks noChangeAspect="1"/>
            </p:cNvGrpSpPr>
            <p:nvPr/>
          </p:nvGrpSpPr>
          <p:grpSpPr>
            <a:xfrm>
              <a:off x="2944753" y="1913050"/>
              <a:ext cx="846138" cy="359247"/>
              <a:chOff x="7413625" y="908051"/>
              <a:chExt cx="1162844" cy="493712"/>
            </a:xfrm>
            <a:solidFill>
              <a:schemeClr val="bg1"/>
            </a:solidFill>
          </p:grpSpPr>
          <p:sp>
            <p:nvSpPr>
              <p:cNvPr id="12" name="Freeform 61">
                <a:extLst>
                  <a:ext uri="{FF2B5EF4-FFF2-40B4-BE49-F238E27FC236}">
                    <a16:creationId xmlns:a16="http://schemas.microsoft.com/office/drawing/2014/main" id="{73D00CCD-7CD1-9340-8DDA-6A5B0307C17B}"/>
                  </a:ext>
                </a:extLst>
              </p:cNvPr>
              <p:cNvSpPr>
                <a:spLocks noEditPoints="1"/>
              </p:cNvSpPr>
              <p:nvPr/>
            </p:nvSpPr>
            <p:spPr bwMode="auto">
              <a:xfrm>
                <a:off x="7413625" y="1093788"/>
                <a:ext cx="1160463" cy="122237"/>
              </a:xfrm>
              <a:custGeom>
                <a:avLst/>
                <a:gdLst>
                  <a:gd name="T0" fmla="*/ 654 w 664"/>
                  <a:gd name="T1" fmla="*/ 60 h 70"/>
                  <a:gd name="T2" fmla="*/ 653 w 664"/>
                  <a:gd name="T3" fmla="*/ 60 h 70"/>
                  <a:gd name="T4" fmla="*/ 653 w 664"/>
                  <a:gd name="T5" fmla="*/ 60 h 70"/>
                  <a:gd name="T6" fmla="*/ 654 w 664"/>
                  <a:gd name="T7" fmla="*/ 60 h 70"/>
                  <a:gd name="T8" fmla="*/ 654 w 664"/>
                  <a:gd name="T9" fmla="*/ 60 h 70"/>
                  <a:gd name="T10" fmla="*/ 654 w 664"/>
                  <a:gd name="T11" fmla="*/ 60 h 70"/>
                  <a:gd name="T12" fmla="*/ 654 w 664"/>
                  <a:gd name="T13" fmla="*/ 60 h 70"/>
                  <a:gd name="T14" fmla="*/ 654 w 664"/>
                  <a:gd name="T15" fmla="*/ 60 h 70"/>
                  <a:gd name="T16" fmla="*/ 654 w 664"/>
                  <a:gd name="T17" fmla="*/ 60 h 70"/>
                  <a:gd name="T18" fmla="*/ 654 w 664"/>
                  <a:gd name="T19" fmla="*/ 60 h 70"/>
                  <a:gd name="T20" fmla="*/ 654 w 664"/>
                  <a:gd name="T21" fmla="*/ 59 h 70"/>
                  <a:gd name="T22" fmla="*/ 654 w 664"/>
                  <a:gd name="T23" fmla="*/ 59 h 70"/>
                  <a:gd name="T24" fmla="*/ 654 w 664"/>
                  <a:gd name="T25" fmla="*/ 59 h 70"/>
                  <a:gd name="T26" fmla="*/ 661 w 664"/>
                  <a:gd name="T27" fmla="*/ 49 h 70"/>
                  <a:gd name="T28" fmla="*/ 661 w 664"/>
                  <a:gd name="T29" fmla="*/ 49 h 70"/>
                  <a:gd name="T30" fmla="*/ 661 w 664"/>
                  <a:gd name="T31" fmla="*/ 49 h 70"/>
                  <a:gd name="T32" fmla="*/ 661 w 664"/>
                  <a:gd name="T33" fmla="*/ 20 h 70"/>
                  <a:gd name="T34" fmla="*/ 664 w 664"/>
                  <a:gd name="T35" fmla="*/ 35 h 70"/>
                  <a:gd name="T36" fmla="*/ 661 w 664"/>
                  <a:gd name="T37" fmla="*/ 49 h 70"/>
                  <a:gd name="T38" fmla="*/ 664 w 664"/>
                  <a:gd name="T39" fmla="*/ 35 h 70"/>
                  <a:gd name="T40" fmla="*/ 661 w 664"/>
                  <a:gd name="T41" fmla="*/ 20 h 70"/>
                  <a:gd name="T42" fmla="*/ 660 w 664"/>
                  <a:gd name="T43" fmla="*/ 20 h 70"/>
                  <a:gd name="T44" fmla="*/ 660 w 664"/>
                  <a:gd name="T45" fmla="*/ 20 h 70"/>
                  <a:gd name="T46" fmla="*/ 660 w 664"/>
                  <a:gd name="T47" fmla="*/ 20 h 70"/>
                  <a:gd name="T48" fmla="*/ 654 w 664"/>
                  <a:gd name="T49" fmla="*/ 11 h 70"/>
                  <a:gd name="T50" fmla="*/ 654 w 664"/>
                  <a:gd name="T51" fmla="*/ 11 h 70"/>
                  <a:gd name="T52" fmla="*/ 654 w 664"/>
                  <a:gd name="T53" fmla="*/ 11 h 70"/>
                  <a:gd name="T54" fmla="*/ 654 w 664"/>
                  <a:gd name="T55" fmla="*/ 11 h 70"/>
                  <a:gd name="T56" fmla="*/ 654 w 664"/>
                  <a:gd name="T57" fmla="*/ 11 h 70"/>
                  <a:gd name="T58" fmla="*/ 654 w 664"/>
                  <a:gd name="T59" fmla="*/ 11 h 70"/>
                  <a:gd name="T60" fmla="*/ 653 w 664"/>
                  <a:gd name="T61" fmla="*/ 10 h 70"/>
                  <a:gd name="T62" fmla="*/ 653 w 664"/>
                  <a:gd name="T63" fmla="*/ 10 h 70"/>
                  <a:gd name="T64" fmla="*/ 653 w 664"/>
                  <a:gd name="T65" fmla="*/ 10 h 70"/>
                  <a:gd name="T66" fmla="*/ 654 w 664"/>
                  <a:gd name="T67" fmla="*/ 11 h 70"/>
                  <a:gd name="T68" fmla="*/ 653 w 664"/>
                  <a:gd name="T69" fmla="*/ 10 h 70"/>
                  <a:gd name="T70" fmla="*/ 543 w 664"/>
                  <a:gd name="T71" fmla="*/ 0 h 70"/>
                  <a:gd name="T72" fmla="*/ 35 w 664"/>
                  <a:gd name="T73" fmla="*/ 0 h 70"/>
                  <a:gd name="T74" fmla="*/ 0 w 664"/>
                  <a:gd name="T75" fmla="*/ 35 h 70"/>
                  <a:gd name="T76" fmla="*/ 35 w 664"/>
                  <a:gd name="T77" fmla="*/ 70 h 70"/>
                  <a:gd name="T78" fmla="*/ 543 w 664"/>
                  <a:gd name="T79" fmla="*/ 70 h 70"/>
                  <a:gd name="T80" fmla="*/ 578 w 664"/>
                  <a:gd name="T81" fmla="*/ 35 h 70"/>
                  <a:gd name="T82" fmla="*/ 543 w 664"/>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4" h="70">
                    <a:moveTo>
                      <a:pt x="654" y="60"/>
                    </a:moveTo>
                    <a:cubicBezTo>
                      <a:pt x="653" y="60"/>
                      <a:pt x="653" y="60"/>
                      <a:pt x="653" y="60"/>
                    </a:cubicBezTo>
                    <a:cubicBezTo>
                      <a:pt x="653" y="60"/>
                      <a:pt x="653" y="60"/>
                      <a:pt x="653" y="60"/>
                    </a:cubicBezTo>
                    <a:cubicBezTo>
                      <a:pt x="653" y="60"/>
                      <a:pt x="653"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59"/>
                    </a:moveTo>
                    <a:cubicBezTo>
                      <a:pt x="654" y="59"/>
                      <a:pt x="654" y="59"/>
                      <a:pt x="654" y="59"/>
                    </a:cubicBezTo>
                    <a:cubicBezTo>
                      <a:pt x="654" y="59"/>
                      <a:pt x="654" y="59"/>
                      <a:pt x="654" y="59"/>
                    </a:cubicBezTo>
                    <a:moveTo>
                      <a:pt x="661" y="49"/>
                    </a:moveTo>
                    <a:cubicBezTo>
                      <a:pt x="661" y="49"/>
                      <a:pt x="661" y="49"/>
                      <a:pt x="661" y="49"/>
                    </a:cubicBezTo>
                    <a:cubicBezTo>
                      <a:pt x="661" y="49"/>
                      <a:pt x="661" y="49"/>
                      <a:pt x="661" y="49"/>
                    </a:cubicBezTo>
                    <a:moveTo>
                      <a:pt x="661" y="20"/>
                    </a:moveTo>
                    <a:cubicBezTo>
                      <a:pt x="663" y="25"/>
                      <a:pt x="664" y="30"/>
                      <a:pt x="664" y="35"/>
                    </a:cubicBezTo>
                    <a:cubicBezTo>
                      <a:pt x="664" y="40"/>
                      <a:pt x="663" y="45"/>
                      <a:pt x="661" y="49"/>
                    </a:cubicBezTo>
                    <a:cubicBezTo>
                      <a:pt x="663" y="45"/>
                      <a:pt x="664" y="40"/>
                      <a:pt x="664" y="35"/>
                    </a:cubicBezTo>
                    <a:cubicBezTo>
                      <a:pt x="664" y="30"/>
                      <a:pt x="663" y="25"/>
                      <a:pt x="661" y="20"/>
                    </a:cubicBezTo>
                    <a:moveTo>
                      <a:pt x="660" y="20"/>
                    </a:moveTo>
                    <a:cubicBezTo>
                      <a:pt x="660" y="20"/>
                      <a:pt x="660" y="20"/>
                      <a:pt x="660" y="20"/>
                    </a:cubicBezTo>
                    <a:cubicBezTo>
                      <a:pt x="660" y="20"/>
                      <a:pt x="660" y="20"/>
                      <a:pt x="660" y="20"/>
                    </a:cubicBezTo>
                    <a:moveTo>
                      <a:pt x="654" y="11"/>
                    </a:moveTo>
                    <a:cubicBezTo>
                      <a:pt x="654" y="11"/>
                      <a:pt x="654" y="11"/>
                      <a:pt x="654" y="11"/>
                    </a:cubicBezTo>
                    <a:cubicBezTo>
                      <a:pt x="654" y="11"/>
                      <a:pt x="654" y="11"/>
                      <a:pt x="654" y="11"/>
                    </a:cubicBezTo>
                    <a:moveTo>
                      <a:pt x="654" y="11"/>
                    </a:moveTo>
                    <a:cubicBezTo>
                      <a:pt x="654" y="11"/>
                      <a:pt x="654" y="11"/>
                      <a:pt x="654" y="11"/>
                    </a:cubicBezTo>
                    <a:cubicBezTo>
                      <a:pt x="654" y="11"/>
                      <a:pt x="654" y="11"/>
                      <a:pt x="654" y="11"/>
                    </a:cubicBezTo>
                    <a:moveTo>
                      <a:pt x="653" y="10"/>
                    </a:moveTo>
                    <a:cubicBezTo>
                      <a:pt x="653" y="10"/>
                      <a:pt x="653" y="10"/>
                      <a:pt x="653" y="10"/>
                    </a:cubicBezTo>
                    <a:cubicBezTo>
                      <a:pt x="653" y="10"/>
                      <a:pt x="653" y="10"/>
                      <a:pt x="653" y="10"/>
                    </a:cubicBezTo>
                    <a:cubicBezTo>
                      <a:pt x="654" y="10"/>
                      <a:pt x="654" y="11"/>
                      <a:pt x="654" y="11"/>
                    </a:cubicBezTo>
                    <a:cubicBezTo>
                      <a:pt x="654" y="11"/>
                      <a:pt x="654" y="10"/>
                      <a:pt x="653" y="10"/>
                    </a:cubicBezTo>
                    <a:moveTo>
                      <a:pt x="543" y="0"/>
                    </a:moveTo>
                    <a:cubicBezTo>
                      <a:pt x="35" y="0"/>
                      <a:pt x="35" y="0"/>
                      <a:pt x="35" y="0"/>
                    </a:cubicBezTo>
                    <a:cubicBezTo>
                      <a:pt x="15" y="0"/>
                      <a:pt x="0" y="16"/>
                      <a:pt x="0" y="35"/>
                    </a:cubicBezTo>
                    <a:cubicBezTo>
                      <a:pt x="0" y="55"/>
                      <a:pt x="15" y="70"/>
                      <a:pt x="35" y="70"/>
                    </a:cubicBezTo>
                    <a:cubicBezTo>
                      <a:pt x="543" y="70"/>
                      <a:pt x="543" y="70"/>
                      <a:pt x="543" y="70"/>
                    </a:cubicBezTo>
                    <a:cubicBezTo>
                      <a:pt x="578" y="35"/>
                      <a:pt x="578" y="35"/>
                      <a:pt x="578" y="35"/>
                    </a:cubicBezTo>
                    <a:cubicBezTo>
                      <a:pt x="543" y="0"/>
                      <a:pt x="543" y="0"/>
                      <a:pt x="543" y="0"/>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 name="Freeform 62">
                <a:extLst>
                  <a:ext uri="{FF2B5EF4-FFF2-40B4-BE49-F238E27FC236}">
                    <a16:creationId xmlns:a16="http://schemas.microsoft.com/office/drawing/2014/main" id="{2CAF70F4-4A81-C24D-95AF-5E947546486B}"/>
                  </a:ext>
                </a:extLst>
              </p:cNvPr>
              <p:cNvSpPr>
                <a:spLocks/>
              </p:cNvSpPr>
              <p:nvPr/>
            </p:nvSpPr>
            <p:spPr bwMode="auto">
              <a:xfrm>
                <a:off x="8259763" y="908051"/>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63">
                <a:extLst>
                  <a:ext uri="{FF2B5EF4-FFF2-40B4-BE49-F238E27FC236}">
                    <a16:creationId xmlns:a16="http://schemas.microsoft.com/office/drawing/2014/main" id="{973B3F0D-76AB-2742-BA3F-56F7EB671065}"/>
                  </a:ext>
                </a:extLst>
              </p:cNvPr>
              <p:cNvSpPr>
                <a:spLocks noEditPoints="1"/>
              </p:cNvSpPr>
              <p:nvPr/>
            </p:nvSpPr>
            <p:spPr bwMode="auto">
              <a:xfrm>
                <a:off x="8362950" y="1093788"/>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64">
                <a:extLst>
                  <a:ext uri="{FF2B5EF4-FFF2-40B4-BE49-F238E27FC236}">
                    <a16:creationId xmlns:a16="http://schemas.microsoft.com/office/drawing/2014/main" id="{136B92BE-923E-664E-92F3-CCE37B2B3594}"/>
                  </a:ext>
                </a:extLst>
              </p:cNvPr>
              <p:cNvSpPr>
                <a:spLocks/>
              </p:cNvSpPr>
              <p:nvPr/>
            </p:nvSpPr>
            <p:spPr bwMode="auto">
              <a:xfrm>
                <a:off x="8259763" y="1198563"/>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65">
                <a:extLst>
                  <a:ext uri="{FF2B5EF4-FFF2-40B4-BE49-F238E27FC236}">
                    <a16:creationId xmlns:a16="http://schemas.microsoft.com/office/drawing/2014/main" id="{EDC646BE-4690-9840-839A-6E7E49123E55}"/>
                  </a:ext>
                </a:extLst>
              </p:cNvPr>
              <p:cNvSpPr>
                <a:spLocks noEditPoints="1"/>
              </p:cNvSpPr>
              <p:nvPr/>
            </p:nvSpPr>
            <p:spPr bwMode="auto">
              <a:xfrm>
                <a:off x="8362950" y="1154113"/>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7" name="Freeform 66">
                <a:extLst>
                  <a:ext uri="{FF2B5EF4-FFF2-40B4-BE49-F238E27FC236}">
                    <a16:creationId xmlns:a16="http://schemas.microsoft.com/office/drawing/2014/main" id="{153468FB-2A3D-3744-8698-C91B94B4FB49}"/>
                  </a:ext>
                </a:extLst>
              </p:cNvPr>
              <p:cNvSpPr>
                <a:spLocks noEditPoints="1"/>
              </p:cNvSpPr>
              <p:nvPr/>
            </p:nvSpPr>
            <p:spPr bwMode="auto">
              <a:xfrm>
                <a:off x="8510588" y="1093788"/>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 name="Freeform 67">
                <a:extLst>
                  <a:ext uri="{FF2B5EF4-FFF2-40B4-BE49-F238E27FC236}">
                    <a16:creationId xmlns:a16="http://schemas.microsoft.com/office/drawing/2014/main" id="{3E07FBF0-BD67-0A4D-BFDB-D745C8C32215}"/>
                  </a:ext>
                </a:extLst>
              </p:cNvPr>
              <p:cNvSpPr>
                <a:spLocks/>
              </p:cNvSpPr>
              <p:nvPr/>
            </p:nvSpPr>
            <p:spPr bwMode="auto">
              <a:xfrm>
                <a:off x="8425656" y="1093788"/>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grpSp>
        <p:grpSp>
          <p:nvGrpSpPr>
            <p:cNvPr id="9" name="Group 8">
              <a:extLst>
                <a:ext uri="{FF2B5EF4-FFF2-40B4-BE49-F238E27FC236}">
                  <a16:creationId xmlns:a16="http://schemas.microsoft.com/office/drawing/2014/main" id="{CA8D774E-24A9-DB4F-859D-9EB9CC0B7F1E}"/>
                </a:ext>
              </a:extLst>
            </p:cNvPr>
            <p:cNvGrpSpPr/>
            <p:nvPr/>
          </p:nvGrpSpPr>
          <p:grpSpPr>
            <a:xfrm>
              <a:off x="552188" y="1506841"/>
              <a:ext cx="2164887" cy="1165381"/>
              <a:chOff x="455697" y="1343143"/>
              <a:chExt cx="2164887" cy="1165381"/>
            </a:xfrm>
          </p:grpSpPr>
          <p:pic>
            <p:nvPicPr>
              <p:cNvPr id="10" name="Picture 9">
                <a:extLst>
                  <a:ext uri="{FF2B5EF4-FFF2-40B4-BE49-F238E27FC236}">
                    <a16:creationId xmlns:a16="http://schemas.microsoft.com/office/drawing/2014/main" id="{C4F99B6D-917B-164B-AB85-F44B2FCCC8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697" y="1343143"/>
                <a:ext cx="2164887" cy="1165381"/>
              </a:xfrm>
              <a:prstGeom prst="rect">
                <a:avLst/>
              </a:prstGeom>
            </p:spPr>
          </p:pic>
          <p:sp>
            <p:nvSpPr>
              <p:cNvPr id="11" name="TextBox 10">
                <a:extLst>
                  <a:ext uri="{FF2B5EF4-FFF2-40B4-BE49-F238E27FC236}">
                    <a16:creationId xmlns:a16="http://schemas.microsoft.com/office/drawing/2014/main" id="{56BBC033-0B45-DF42-9C02-23C021AC2864}"/>
                  </a:ext>
                </a:extLst>
              </p:cNvPr>
              <p:cNvSpPr txBox="1"/>
              <p:nvPr/>
            </p:nvSpPr>
            <p:spPr>
              <a:xfrm>
                <a:off x="1936318" y="1571617"/>
                <a:ext cx="464840" cy="69250"/>
              </a:xfrm>
              <a:prstGeom prst="rect">
                <a:avLst/>
              </a:prstGeom>
              <a:solidFill>
                <a:schemeClr val="bg2"/>
              </a:solidFill>
            </p:spPr>
            <p:txBody>
              <a:bodyPr wrap="square" lIns="0" tIns="0" rIns="0" bIns="0" rtlCol="0">
                <a:spAutoFit/>
              </a:bodyPr>
              <a:lstStyle/>
              <a:p>
                <a:r>
                  <a:rPr lang="en-US" sz="450" b="1" dirty="0">
                    <a:solidFill>
                      <a:schemeClr val="accent4"/>
                    </a:solidFill>
                    <a:latin typeface="CiscoSansTT" charset="0"/>
                    <a:ea typeface="CiscoSansTT" charset="0"/>
                    <a:cs typeface="CiscoSansTT" charset="0"/>
                  </a:rPr>
                  <a:t>10.90.90.101</a:t>
                </a:r>
              </a:p>
            </p:txBody>
          </p:sp>
        </p:grpSp>
      </p:grpSp>
      <p:pic>
        <p:nvPicPr>
          <p:cNvPr id="20" name="Picture 19">
            <a:extLst>
              <a:ext uri="{FF2B5EF4-FFF2-40B4-BE49-F238E27FC236}">
                <a16:creationId xmlns:a16="http://schemas.microsoft.com/office/drawing/2014/main" id="{0449662D-3D0A-2348-871D-291930DBFE3C}"/>
              </a:ext>
            </a:extLst>
          </p:cNvPr>
          <p:cNvPicPr>
            <a:picLocks noChangeAspect="1"/>
          </p:cNvPicPr>
          <p:nvPr/>
        </p:nvPicPr>
        <p:blipFill>
          <a:blip r:embed="rId6">
            <a:lum contrast="10000"/>
          </a:blip>
          <a:stretch>
            <a:fillRect/>
          </a:stretch>
        </p:blipFill>
        <p:spPr>
          <a:xfrm>
            <a:off x="148665" y="393799"/>
            <a:ext cx="924804" cy="924804"/>
          </a:xfrm>
          <a:prstGeom prst="rect">
            <a:avLst/>
          </a:prstGeom>
        </p:spPr>
      </p:pic>
    </p:spTree>
    <p:extLst>
      <p:ext uri="{BB962C8B-B14F-4D97-AF65-F5344CB8AC3E}">
        <p14:creationId xmlns:p14="http://schemas.microsoft.com/office/powerpoint/2010/main" val="3340087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657350"/>
            <a:ext cx="3993412" cy="1828800"/>
          </a:xfrm>
        </p:spPr>
        <p:txBody>
          <a:bodyPr/>
          <a:lstStyle/>
          <a:p>
            <a:r>
              <a:rPr lang="ja-JP" altLang="en-US" dirty="0"/>
              <a:t>その他のアップデート</a:t>
            </a:r>
            <a:endParaRPr lang="en-US" dirty="0"/>
          </a:p>
        </p:txBody>
      </p:sp>
      <p:sp>
        <p:nvSpPr>
          <p:cNvPr id="3" name="Text Placeholder 2"/>
          <p:cNvSpPr>
            <a:spLocks noGrp="1"/>
          </p:cNvSpPr>
          <p:nvPr>
            <p:ph type="body" sz="quarter" idx="10"/>
          </p:nvPr>
        </p:nvSpPr>
        <p:spPr>
          <a:xfrm>
            <a:off x="4840514" y="531812"/>
            <a:ext cx="4071257" cy="4059237"/>
          </a:xfrm>
        </p:spPr>
        <p:txBody>
          <a:bodyPr/>
          <a:lstStyle/>
          <a:p>
            <a:pPr marL="228600" lvl="1">
              <a:spcBef>
                <a:spcPts val="1110"/>
              </a:spcBef>
            </a:pPr>
            <a:r>
              <a:rPr lang="en-US" sz="1600" dirty="0"/>
              <a:t>API</a:t>
            </a:r>
            <a:r>
              <a:rPr lang="ja-JP" altLang="en-US" sz="1600" dirty="0"/>
              <a:t>のアップデート</a:t>
            </a:r>
            <a:endParaRPr lang="en-US" altLang="ja-JP" sz="1600" dirty="0"/>
          </a:p>
          <a:p>
            <a:pPr marL="339725" lvl="2">
              <a:spcBef>
                <a:spcPts val="1110"/>
              </a:spcBef>
            </a:pPr>
            <a:r>
              <a:rPr lang="en-US" sz="1200" dirty="0"/>
              <a:t>Flow</a:t>
            </a:r>
            <a:r>
              <a:rPr lang="ja-JP" altLang="en-US" sz="1200" dirty="0"/>
              <a:t>検索の</a:t>
            </a:r>
            <a:r>
              <a:rPr lang="en-US" altLang="ja-JP" sz="1200" dirty="0"/>
              <a:t>API</a:t>
            </a:r>
            <a:r>
              <a:rPr lang="ja-JP" altLang="en-US" sz="1200" dirty="0"/>
              <a:t>が更新され、</a:t>
            </a:r>
            <a:r>
              <a:rPr lang="en-US" altLang="ja-JP" sz="1200" dirty="0" err="1"/>
              <a:t>WebUI</a:t>
            </a:r>
            <a:r>
              <a:rPr lang="ja-JP" altLang="en-US" sz="1200" dirty="0"/>
              <a:t>の全ての検索条件のフィールドを引っ張れるように</a:t>
            </a:r>
            <a:endParaRPr lang="en-US" sz="1200" dirty="0"/>
          </a:p>
          <a:p>
            <a:pPr marL="228600" lvl="1">
              <a:spcBef>
                <a:spcPts val="1110"/>
              </a:spcBef>
            </a:pPr>
            <a:r>
              <a:rPr lang="ja-JP" altLang="en-US" sz="1600" dirty="0"/>
              <a:t>管理</a:t>
            </a:r>
            <a:r>
              <a:rPr lang="en-US" altLang="ja-JP" sz="1600" dirty="0"/>
              <a:t>IP</a:t>
            </a:r>
            <a:r>
              <a:rPr lang="ja-JP" altLang="en-US" sz="1600" dirty="0"/>
              <a:t>アドレスも</a:t>
            </a:r>
            <a:r>
              <a:rPr lang="en-US" altLang="ja-JP" sz="1600" dirty="0"/>
              <a:t>IPv6</a:t>
            </a:r>
            <a:r>
              <a:rPr lang="ja-JP" altLang="en-US" sz="1600" dirty="0"/>
              <a:t>対応</a:t>
            </a:r>
            <a:endParaRPr lang="en-US" altLang="ja-JP" sz="1600" dirty="0"/>
          </a:p>
          <a:p>
            <a:pPr marL="228600" lvl="1">
              <a:spcBef>
                <a:spcPts val="1110"/>
              </a:spcBef>
            </a:pPr>
            <a:r>
              <a:rPr lang="en-US" sz="1600" dirty="0"/>
              <a:t>UCS M5</a:t>
            </a:r>
            <a:r>
              <a:rPr lang="ja-JP" altLang="en-US" sz="1600" dirty="0"/>
              <a:t>シリーズアプライアンスへのマイグレーション</a:t>
            </a:r>
            <a:r>
              <a:rPr lang="en-US" altLang="ja-JP" sz="1600" dirty="0"/>
              <a:t>(</a:t>
            </a:r>
            <a:r>
              <a:rPr lang="ja-JP" altLang="en-US" sz="1600" dirty="0"/>
              <a:t>まもなくアナウンス見込み</a:t>
            </a:r>
            <a:r>
              <a:rPr lang="en-US" altLang="ja-JP" sz="1600" dirty="0"/>
              <a:t>)</a:t>
            </a:r>
            <a:endParaRPr lang="en-US" sz="1600" dirty="0"/>
          </a:p>
          <a:p>
            <a:pPr marL="228600" lvl="1">
              <a:spcBef>
                <a:spcPts val="1110"/>
              </a:spcBef>
            </a:pPr>
            <a:r>
              <a:rPr lang="ja-JP" altLang="en-US" sz="1600" dirty="0"/>
              <a:t>各アプライアンスの証明書がよりセキュアに</a:t>
            </a:r>
            <a:endParaRPr lang="en-US" altLang="ja-JP" sz="1600" dirty="0"/>
          </a:p>
          <a:p>
            <a:pPr marL="228600" lvl="1">
              <a:spcBef>
                <a:spcPts val="1110"/>
              </a:spcBef>
            </a:pPr>
            <a:r>
              <a:rPr lang="en-US" sz="1600" dirty="0">
                <a:solidFill>
                  <a:srgbClr val="FF0000"/>
                </a:solidFill>
              </a:rPr>
              <a:t>Database Expansion </a:t>
            </a:r>
            <a:r>
              <a:rPr lang="ja-JP" altLang="en-US" sz="1600" dirty="0">
                <a:solidFill>
                  <a:srgbClr val="FF0000"/>
                </a:solidFill>
              </a:rPr>
              <a:t>設定を行わずとも割り当てたディスクサイズがそのまま反映されるようになった</a:t>
            </a:r>
            <a:endParaRPr lang="en-US" sz="1600" dirty="0">
              <a:solidFill>
                <a:srgbClr val="FF0000"/>
              </a:solidFill>
            </a:endParaRPr>
          </a:p>
        </p:txBody>
      </p:sp>
    </p:spTree>
    <p:extLst>
      <p:ext uri="{BB962C8B-B14F-4D97-AF65-F5344CB8AC3E}">
        <p14:creationId xmlns:p14="http://schemas.microsoft.com/office/powerpoint/2010/main" val="1391973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148E89-012B-4B12-B8E1-14E40D09173A}"/>
              </a:ext>
            </a:extLst>
          </p:cNvPr>
          <p:cNvSpPr>
            <a:spLocks noGrp="1"/>
          </p:cNvSpPr>
          <p:nvPr>
            <p:ph type="title"/>
          </p:nvPr>
        </p:nvSpPr>
        <p:spPr>
          <a:xfrm>
            <a:off x="465814" y="2205831"/>
            <a:ext cx="8345488" cy="731837"/>
          </a:xfrm>
        </p:spPr>
        <p:txBody>
          <a:bodyPr/>
          <a:lstStyle/>
          <a:p>
            <a:pPr marL="57136" indent="0">
              <a:buNone/>
            </a:pPr>
            <a:r>
              <a:rPr lang="en-US" sz="4400" dirty="0"/>
              <a:t>Demo (version 7.0</a:t>
            </a:r>
            <a:r>
              <a:rPr lang="ja-JP" altLang="en-US" sz="4400" dirty="0"/>
              <a:t>の紹介</a:t>
            </a:r>
            <a:r>
              <a:rPr lang="en-US" sz="4400" dirty="0"/>
              <a:t>)</a:t>
            </a:r>
          </a:p>
        </p:txBody>
      </p:sp>
    </p:spTree>
    <p:extLst>
      <p:ext uri="{BB962C8B-B14F-4D97-AF65-F5344CB8AC3E}">
        <p14:creationId xmlns:p14="http://schemas.microsoft.com/office/powerpoint/2010/main" val="2547774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EE6A-6DEF-B549-907F-A90932ACED95}"/>
              </a:ext>
            </a:extLst>
          </p:cNvPr>
          <p:cNvSpPr>
            <a:spLocks noGrp="1"/>
          </p:cNvSpPr>
          <p:nvPr>
            <p:ph type="ctrTitle"/>
          </p:nvPr>
        </p:nvSpPr>
        <p:spPr>
          <a:xfrm>
            <a:off x="416424" y="915409"/>
            <a:ext cx="8066563" cy="2569946"/>
          </a:xfrm>
        </p:spPr>
        <p:txBody>
          <a:bodyPr/>
          <a:lstStyle/>
          <a:p>
            <a:r>
              <a:rPr lang="ja-JP" altLang="en-US" dirty="0"/>
              <a:t>テレメトリソース</a:t>
            </a:r>
            <a:r>
              <a:rPr lang="en-US" dirty="0"/>
              <a:t>: </a:t>
            </a:r>
            <a:br>
              <a:rPr lang="en-US" dirty="0"/>
            </a:br>
            <a:r>
              <a:rPr lang="en-US" dirty="0"/>
              <a:t>Flow Sensor </a:t>
            </a:r>
            <a:r>
              <a:rPr lang="ja-JP" altLang="en-US" dirty="0"/>
              <a:t>アップデート</a:t>
            </a:r>
            <a:endParaRPr lang="en-US" dirty="0"/>
          </a:p>
        </p:txBody>
      </p:sp>
      <p:pic>
        <p:nvPicPr>
          <p:cNvPr id="3" name="Picture 352">
            <a:extLst>
              <a:ext uri="{FF2B5EF4-FFF2-40B4-BE49-F238E27FC236}">
                <a16:creationId xmlns:a16="http://schemas.microsoft.com/office/drawing/2014/main" id="{15A6B9C4-AB87-4151-8C1A-4721C3E7BBA9}"/>
              </a:ext>
            </a:extLst>
          </p:cNvPr>
          <p:cNvPicPr>
            <a:picLocks noChangeAspect="1"/>
          </p:cNvPicPr>
          <p:nvPr/>
        </p:nvPicPr>
        <p:blipFill>
          <a:blip r:embed="rId2"/>
          <a:stretch>
            <a:fillRect/>
          </a:stretch>
        </p:blipFill>
        <p:spPr>
          <a:xfrm>
            <a:off x="5422403" y="-504754"/>
            <a:ext cx="3673960" cy="3376529"/>
          </a:xfrm>
          <a:prstGeom prst="rect">
            <a:avLst/>
          </a:prstGeom>
          <a:noFill/>
        </p:spPr>
      </p:pic>
    </p:spTree>
    <p:extLst>
      <p:ext uri="{BB962C8B-B14F-4D97-AF65-F5344CB8AC3E}">
        <p14:creationId xmlns:p14="http://schemas.microsoft.com/office/powerpoint/2010/main" val="3368410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658D0C-7C23-E642-800C-855FF299373C}"/>
              </a:ext>
            </a:extLst>
          </p:cNvPr>
          <p:cNvSpPr>
            <a:spLocks noGrp="1"/>
          </p:cNvSpPr>
          <p:nvPr>
            <p:ph type="body" sz="quarter" idx="10"/>
          </p:nvPr>
        </p:nvSpPr>
        <p:spPr/>
        <p:txBody>
          <a:bodyPr/>
          <a:lstStyle/>
          <a:p>
            <a:r>
              <a:rPr lang="en-US" dirty="0"/>
              <a:t>IPFIX</a:t>
            </a:r>
            <a:r>
              <a:rPr lang="ja-JP" altLang="en-US" dirty="0"/>
              <a:t>対応</a:t>
            </a:r>
            <a:endParaRPr lang="en-US" altLang="ja-JP" dirty="0"/>
          </a:p>
          <a:p>
            <a:r>
              <a:rPr lang="ja-JP" altLang="en-US" dirty="0"/>
              <a:t>レイヤ</a:t>
            </a:r>
            <a:r>
              <a:rPr lang="en-US" dirty="0"/>
              <a:t>7</a:t>
            </a:r>
            <a:r>
              <a:rPr lang="ja-JP" altLang="en-US" dirty="0"/>
              <a:t>の情報取得（</a:t>
            </a:r>
            <a:r>
              <a:rPr lang="en-US" altLang="ja-JP" dirty="0"/>
              <a:t>http</a:t>
            </a:r>
            <a:r>
              <a:rPr lang="ja-JP" altLang="en-US" dirty="0"/>
              <a:t>の</a:t>
            </a:r>
            <a:r>
              <a:rPr lang="en-US" altLang="ja-JP" dirty="0"/>
              <a:t>URL</a:t>
            </a:r>
            <a:r>
              <a:rPr lang="ja-JP" altLang="en-US" dirty="0"/>
              <a:t>情報）</a:t>
            </a:r>
            <a:endParaRPr lang="en-US" dirty="0"/>
          </a:p>
          <a:p>
            <a:r>
              <a:rPr lang="ja-JP" altLang="en-US" dirty="0"/>
              <a:t>パケットレベルでの分析（</a:t>
            </a:r>
            <a:r>
              <a:rPr lang="en-US" altLang="ja-JP" dirty="0"/>
              <a:t>RTT, SRT</a:t>
            </a:r>
            <a:r>
              <a:rPr lang="ja-JP" altLang="en-US" dirty="0"/>
              <a:t>）</a:t>
            </a:r>
            <a:endParaRPr lang="en-US" dirty="0"/>
          </a:p>
        </p:txBody>
      </p:sp>
      <p:sp>
        <p:nvSpPr>
          <p:cNvPr id="3" name="Title 2">
            <a:extLst>
              <a:ext uri="{FF2B5EF4-FFF2-40B4-BE49-F238E27FC236}">
                <a16:creationId xmlns:a16="http://schemas.microsoft.com/office/drawing/2014/main" id="{158D66D7-ECAA-504E-9570-37DF4C508101}"/>
              </a:ext>
            </a:extLst>
          </p:cNvPr>
          <p:cNvSpPr>
            <a:spLocks noGrp="1"/>
          </p:cNvSpPr>
          <p:nvPr>
            <p:ph type="title"/>
          </p:nvPr>
        </p:nvSpPr>
        <p:spPr>
          <a:xfrm>
            <a:off x="394157" y="220686"/>
            <a:ext cx="8345488" cy="649224"/>
          </a:xfrm>
        </p:spPr>
        <p:txBody>
          <a:bodyPr/>
          <a:lstStyle/>
          <a:p>
            <a:r>
              <a:rPr lang="en-US" altLang="ja-JP" dirty="0"/>
              <a:t>(</a:t>
            </a:r>
            <a:r>
              <a:rPr lang="ja-JP" altLang="en-US" dirty="0"/>
              <a:t>おさらい</a:t>
            </a:r>
            <a:r>
              <a:rPr lang="en-US" altLang="ja-JP" dirty="0"/>
              <a:t>)</a:t>
            </a:r>
            <a:r>
              <a:rPr lang="en-US" dirty="0"/>
              <a:t>Flow Sensor</a:t>
            </a:r>
          </a:p>
        </p:txBody>
      </p:sp>
      <p:pic>
        <p:nvPicPr>
          <p:cNvPr id="4" name="図 3">
            <a:extLst>
              <a:ext uri="{FF2B5EF4-FFF2-40B4-BE49-F238E27FC236}">
                <a16:creationId xmlns:a16="http://schemas.microsoft.com/office/drawing/2014/main" id="{54D65D51-3A95-4F4A-AD00-8A693306C0C3}"/>
              </a:ext>
            </a:extLst>
          </p:cNvPr>
          <p:cNvPicPr>
            <a:picLocks noChangeAspect="1"/>
          </p:cNvPicPr>
          <p:nvPr/>
        </p:nvPicPr>
        <p:blipFill>
          <a:blip r:embed="rId2"/>
          <a:stretch>
            <a:fillRect/>
          </a:stretch>
        </p:blipFill>
        <p:spPr>
          <a:xfrm>
            <a:off x="5225143" y="1937599"/>
            <a:ext cx="3758742" cy="2659841"/>
          </a:xfrm>
          <a:prstGeom prst="rect">
            <a:avLst/>
          </a:prstGeom>
        </p:spPr>
      </p:pic>
    </p:spTree>
    <p:extLst>
      <p:ext uri="{BB962C8B-B14F-4D97-AF65-F5344CB8AC3E}">
        <p14:creationId xmlns:p14="http://schemas.microsoft.com/office/powerpoint/2010/main" val="3608278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A339E1-82D9-8543-ADA1-FBBAAD0DDFF6}"/>
              </a:ext>
            </a:extLst>
          </p:cNvPr>
          <p:cNvSpPr>
            <a:spLocks noGrp="1"/>
          </p:cNvSpPr>
          <p:nvPr>
            <p:ph type="body" sz="quarter" idx="10"/>
          </p:nvPr>
        </p:nvSpPr>
        <p:spPr>
          <a:xfrm>
            <a:off x="462300" y="876300"/>
            <a:ext cx="8681699" cy="3714750"/>
          </a:xfrm>
        </p:spPr>
        <p:txBody>
          <a:bodyPr/>
          <a:lstStyle/>
          <a:p>
            <a:r>
              <a:rPr lang="en-US" altLang="ja-JP" b="1" dirty="0"/>
              <a:t>2019</a:t>
            </a:r>
            <a:r>
              <a:rPr lang="ja-JP" altLang="en-US" b="1" dirty="0"/>
              <a:t>年</a:t>
            </a:r>
            <a:r>
              <a:rPr lang="en-US" altLang="ja-JP" b="1" dirty="0"/>
              <a:t>4</a:t>
            </a:r>
            <a:r>
              <a:rPr lang="ja-JP" altLang="en-US" b="1" dirty="0"/>
              <a:t>月までに</a:t>
            </a:r>
            <a:r>
              <a:rPr lang="en-US" altLang="ja-JP" b="1" dirty="0"/>
              <a:t>ETA</a:t>
            </a:r>
            <a:r>
              <a:rPr lang="ja-JP" altLang="en-US" b="1" dirty="0"/>
              <a:t>対応見込み</a:t>
            </a:r>
            <a:endParaRPr lang="en-US" altLang="ja-JP" b="1" dirty="0"/>
          </a:p>
          <a:p>
            <a:pPr lvl="1"/>
            <a:r>
              <a:rPr lang="en-US" dirty="0"/>
              <a:t>Cat9300</a:t>
            </a:r>
            <a:r>
              <a:rPr lang="ja-JP" altLang="en-US" dirty="0"/>
              <a:t>等と同様に</a:t>
            </a:r>
            <a:r>
              <a:rPr lang="en-US" dirty="0" err="1"/>
              <a:t>Netflow</a:t>
            </a:r>
            <a:r>
              <a:rPr lang="ja-JP" altLang="en-US" dirty="0"/>
              <a:t>の拡張フィールド</a:t>
            </a:r>
            <a:r>
              <a:rPr lang="en-US" altLang="ja-JP" dirty="0"/>
              <a:t>(IDP</a:t>
            </a:r>
            <a:r>
              <a:rPr lang="ja-JP" altLang="en-US" dirty="0"/>
              <a:t>と</a:t>
            </a:r>
            <a:r>
              <a:rPr lang="en-US" altLang="ja-JP" dirty="0"/>
              <a:t>SPLT)</a:t>
            </a:r>
            <a:r>
              <a:rPr lang="ja-JP" altLang="en-US" dirty="0"/>
              <a:t>もエクスポート可能</a:t>
            </a:r>
            <a:endParaRPr lang="en-US" dirty="0"/>
          </a:p>
          <a:p>
            <a:endParaRPr lang="en-US" dirty="0"/>
          </a:p>
          <a:p>
            <a:pPr marL="57150" indent="0">
              <a:buNone/>
            </a:pPr>
            <a:endParaRPr lang="en-US" dirty="0"/>
          </a:p>
        </p:txBody>
      </p:sp>
      <p:sp>
        <p:nvSpPr>
          <p:cNvPr id="3" name="Title 2">
            <a:extLst>
              <a:ext uri="{FF2B5EF4-FFF2-40B4-BE49-F238E27FC236}">
                <a16:creationId xmlns:a16="http://schemas.microsoft.com/office/drawing/2014/main" id="{5B52FD9A-7E04-904B-A643-C5E8400429D8}"/>
              </a:ext>
            </a:extLst>
          </p:cNvPr>
          <p:cNvSpPr>
            <a:spLocks noGrp="1"/>
          </p:cNvSpPr>
          <p:nvPr>
            <p:ph type="title"/>
          </p:nvPr>
        </p:nvSpPr>
        <p:spPr>
          <a:xfrm>
            <a:off x="451415" y="216190"/>
            <a:ext cx="8345488" cy="649224"/>
          </a:xfrm>
        </p:spPr>
        <p:txBody>
          <a:bodyPr/>
          <a:lstStyle/>
          <a:p>
            <a:r>
              <a:rPr lang="en-US" dirty="0"/>
              <a:t>Flow Sensor </a:t>
            </a:r>
            <a:r>
              <a:rPr lang="ja-JP" altLang="en-US" dirty="0"/>
              <a:t>アップデート</a:t>
            </a:r>
            <a:endParaRPr lang="en-US" dirty="0"/>
          </a:p>
        </p:txBody>
      </p:sp>
    </p:spTree>
    <p:extLst>
      <p:ext uri="{BB962C8B-B14F-4D97-AF65-F5344CB8AC3E}">
        <p14:creationId xmlns:p14="http://schemas.microsoft.com/office/powerpoint/2010/main" val="1478044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p:txBody>
          <a:bodyPr/>
          <a:lstStyle/>
          <a:p>
            <a:r>
              <a:rPr kumimoji="1" lang="en-US" altLang="ja-JP" dirty="0" err="1">
                <a:latin typeface="CiscoSansTT ExtraLight" charset="0"/>
                <a:ea typeface="ＭＳ Ｐゴシック" charset="-128"/>
              </a:rPr>
              <a:t>Stealthwatch</a:t>
            </a:r>
            <a:r>
              <a:rPr kumimoji="1" lang="en-US" altLang="ja-JP" dirty="0">
                <a:latin typeface="CiscoSansTT ExtraLight" charset="0"/>
                <a:ea typeface="ＭＳ Ｐゴシック" charset="-128"/>
              </a:rPr>
              <a:t> Enterprise</a:t>
            </a:r>
            <a:br>
              <a:rPr kumimoji="1" lang="en-US" altLang="ja-JP" dirty="0">
                <a:latin typeface="CiscoSansTT ExtraLight" charset="0"/>
                <a:ea typeface="ＭＳ Ｐゴシック" charset="-128"/>
              </a:rPr>
            </a:br>
            <a:r>
              <a:rPr kumimoji="1" lang="ja-JP" altLang="en-US" dirty="0">
                <a:latin typeface="CiscoSansTT ExtraLight" charset="0"/>
                <a:ea typeface="ＭＳ Ｐゴシック" charset="-128"/>
              </a:rPr>
              <a:t>おさらい</a:t>
            </a:r>
          </a:p>
        </p:txBody>
      </p:sp>
      <p:pic>
        <p:nvPicPr>
          <p:cNvPr id="3" name="Picture 352">
            <a:extLst>
              <a:ext uri="{FF2B5EF4-FFF2-40B4-BE49-F238E27FC236}">
                <a16:creationId xmlns:a16="http://schemas.microsoft.com/office/drawing/2014/main" id="{30F13152-EE29-416E-A1DD-9ECBD0343E6C}"/>
              </a:ext>
            </a:extLst>
          </p:cNvPr>
          <p:cNvPicPr>
            <a:picLocks noChangeAspect="1"/>
          </p:cNvPicPr>
          <p:nvPr/>
        </p:nvPicPr>
        <p:blipFill>
          <a:blip r:embed="rId2"/>
          <a:stretch>
            <a:fillRect/>
          </a:stretch>
        </p:blipFill>
        <p:spPr>
          <a:xfrm>
            <a:off x="5422403" y="-504754"/>
            <a:ext cx="3673960" cy="3376529"/>
          </a:xfrm>
          <a:prstGeom prst="rect">
            <a:avLst/>
          </a:prstGeom>
          <a:noFill/>
        </p:spPr>
      </p:pic>
    </p:spTree>
    <p:extLst>
      <p:ext uri="{BB962C8B-B14F-4D97-AF65-F5344CB8AC3E}">
        <p14:creationId xmlns:p14="http://schemas.microsoft.com/office/powerpoint/2010/main" val="1942370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4A7363-A265-F64A-9C37-650A8752D6D1}"/>
              </a:ext>
            </a:extLst>
          </p:cNvPr>
          <p:cNvSpPr>
            <a:spLocks noGrp="1"/>
          </p:cNvSpPr>
          <p:nvPr>
            <p:ph type="title"/>
          </p:nvPr>
        </p:nvSpPr>
        <p:spPr>
          <a:xfrm>
            <a:off x="394157" y="227076"/>
            <a:ext cx="8345488" cy="649224"/>
          </a:xfrm>
        </p:spPr>
        <p:txBody>
          <a:bodyPr/>
          <a:lstStyle/>
          <a:p>
            <a:r>
              <a:rPr lang="en-US" dirty="0"/>
              <a:t>Flow Sensor </a:t>
            </a:r>
            <a:r>
              <a:rPr lang="ja-JP" altLang="en-US" dirty="0"/>
              <a:t>のユースケース紹介①</a:t>
            </a:r>
            <a:br>
              <a:rPr lang="en-US" altLang="ja-JP" dirty="0"/>
            </a:br>
            <a:r>
              <a:rPr lang="ja-JP" altLang="en-US" dirty="0"/>
              <a:t>ファイアウォールの監査</a:t>
            </a:r>
            <a:endParaRPr lang="en-US" dirty="0"/>
          </a:p>
        </p:txBody>
      </p:sp>
      <p:grpSp>
        <p:nvGrpSpPr>
          <p:cNvPr id="16" name="Group 15">
            <a:extLst>
              <a:ext uri="{FF2B5EF4-FFF2-40B4-BE49-F238E27FC236}">
                <a16:creationId xmlns:a16="http://schemas.microsoft.com/office/drawing/2014/main" id="{3F9D0F86-CFAA-7A45-BB1E-E1C788488E14}"/>
              </a:ext>
            </a:extLst>
          </p:cNvPr>
          <p:cNvGrpSpPr/>
          <p:nvPr/>
        </p:nvGrpSpPr>
        <p:grpSpPr>
          <a:xfrm>
            <a:off x="661013" y="1456892"/>
            <a:ext cx="6393378" cy="2623228"/>
            <a:chOff x="1454229" y="1522994"/>
            <a:chExt cx="6393378" cy="2623228"/>
          </a:xfrm>
        </p:grpSpPr>
        <p:grpSp>
          <p:nvGrpSpPr>
            <p:cNvPr id="6" name="Group 5">
              <a:extLst>
                <a:ext uri="{FF2B5EF4-FFF2-40B4-BE49-F238E27FC236}">
                  <a16:creationId xmlns:a16="http://schemas.microsoft.com/office/drawing/2014/main" id="{2E651AF0-724E-ED44-B459-FA3C61885151}"/>
                </a:ext>
              </a:extLst>
            </p:cNvPr>
            <p:cNvGrpSpPr/>
            <p:nvPr/>
          </p:nvGrpSpPr>
          <p:grpSpPr>
            <a:xfrm>
              <a:off x="4037880" y="3017213"/>
              <a:ext cx="1476686" cy="1129009"/>
              <a:chOff x="3361764" y="2600354"/>
              <a:chExt cx="1476686" cy="1129009"/>
            </a:xfrm>
          </p:grpSpPr>
          <p:pic>
            <p:nvPicPr>
              <p:cNvPr id="4" name="Picture 3" descr="icon-FlowSensor-LancopeBlueBG.png">
                <a:extLst>
                  <a:ext uri="{FF2B5EF4-FFF2-40B4-BE49-F238E27FC236}">
                    <a16:creationId xmlns:a16="http://schemas.microsoft.com/office/drawing/2014/main" id="{FA53B6DC-55DD-C94F-A175-DB05CF0F416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24063" y="2600354"/>
                <a:ext cx="759677" cy="759677"/>
              </a:xfrm>
              <a:prstGeom prst="rect">
                <a:avLst/>
              </a:prstGeom>
            </p:spPr>
          </p:pic>
          <p:sp>
            <p:nvSpPr>
              <p:cNvPr id="5" name="TextBox 4">
                <a:extLst>
                  <a:ext uri="{FF2B5EF4-FFF2-40B4-BE49-F238E27FC236}">
                    <a16:creationId xmlns:a16="http://schemas.microsoft.com/office/drawing/2014/main" id="{3420B911-866D-D349-8573-BEEB4840107A}"/>
                  </a:ext>
                </a:extLst>
              </p:cNvPr>
              <p:cNvSpPr txBox="1"/>
              <p:nvPr/>
            </p:nvSpPr>
            <p:spPr>
              <a:xfrm>
                <a:off x="3361764" y="3360031"/>
                <a:ext cx="1476686" cy="369332"/>
              </a:xfrm>
              <a:prstGeom prst="rect">
                <a:avLst/>
              </a:prstGeom>
              <a:noFill/>
            </p:spPr>
            <p:txBody>
              <a:bodyPr wrap="none" rtlCol="0">
                <a:spAutoFit/>
              </a:bodyPr>
              <a:lstStyle/>
              <a:p>
                <a:r>
                  <a:rPr lang="en-US" b="1" dirty="0">
                    <a:latin typeface="+mn-lt"/>
                  </a:rPr>
                  <a:t>Flow Sensor</a:t>
                </a:r>
              </a:p>
            </p:txBody>
          </p:sp>
        </p:grpSp>
        <p:cxnSp>
          <p:nvCxnSpPr>
            <p:cNvPr id="11" name="Straight Connector 10">
              <a:extLst>
                <a:ext uri="{FF2B5EF4-FFF2-40B4-BE49-F238E27FC236}">
                  <a16:creationId xmlns:a16="http://schemas.microsoft.com/office/drawing/2014/main" id="{038B472F-EC15-E049-9045-0AD7C5A96C86}"/>
                </a:ext>
              </a:extLst>
            </p:cNvPr>
            <p:cNvCxnSpPr/>
            <p:nvPr/>
          </p:nvCxnSpPr>
          <p:spPr>
            <a:xfrm>
              <a:off x="2963537" y="2189515"/>
              <a:ext cx="335272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7C8CE6CC-3D5B-964D-80FF-7D243637E268}"/>
                </a:ext>
              </a:extLst>
            </p:cNvPr>
            <p:cNvSpPr/>
            <p:nvPr/>
          </p:nvSpPr>
          <p:spPr>
            <a:xfrm>
              <a:off x="4090857" y="1699264"/>
              <a:ext cx="1098088" cy="980502"/>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Firewall</a:t>
              </a:r>
            </a:p>
          </p:txBody>
        </p:sp>
        <p:cxnSp>
          <p:nvCxnSpPr>
            <p:cNvPr id="13" name="Elbow Connector 12">
              <a:extLst>
                <a:ext uri="{FF2B5EF4-FFF2-40B4-BE49-F238E27FC236}">
                  <a16:creationId xmlns:a16="http://schemas.microsoft.com/office/drawing/2014/main" id="{50B18E08-E5E1-5343-9314-1117D62FDCDF}"/>
                </a:ext>
              </a:extLst>
            </p:cNvPr>
            <p:cNvCxnSpPr>
              <a:stCxn id="4" idx="1"/>
            </p:cNvCxnSpPr>
            <p:nvPr/>
          </p:nvCxnSpPr>
          <p:spPr>
            <a:xfrm rot="10800000">
              <a:off x="3437263" y="2189514"/>
              <a:ext cx="862916" cy="120753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0EEE6DF1-02B9-BF4A-A6FC-4A694DDBF0FC}"/>
                </a:ext>
              </a:extLst>
            </p:cNvPr>
            <p:cNvCxnSpPr>
              <a:stCxn id="4" idx="3"/>
            </p:cNvCxnSpPr>
            <p:nvPr/>
          </p:nvCxnSpPr>
          <p:spPr>
            <a:xfrm flipV="1">
              <a:off x="5059856" y="2189514"/>
              <a:ext cx="602814" cy="1207538"/>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7" name="Cloud 6">
              <a:extLst>
                <a:ext uri="{FF2B5EF4-FFF2-40B4-BE49-F238E27FC236}">
                  <a16:creationId xmlns:a16="http://schemas.microsoft.com/office/drawing/2014/main" id="{C0D50822-3636-C349-8895-83FA1B801442}"/>
                </a:ext>
              </a:extLst>
            </p:cNvPr>
            <p:cNvSpPr/>
            <p:nvPr/>
          </p:nvSpPr>
          <p:spPr>
            <a:xfrm>
              <a:off x="1454229" y="1641513"/>
              <a:ext cx="1740665" cy="1333041"/>
            </a:xfrm>
            <a:prstGeom prst="cloud">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loud 7">
              <a:extLst>
                <a:ext uri="{FF2B5EF4-FFF2-40B4-BE49-F238E27FC236}">
                  <a16:creationId xmlns:a16="http://schemas.microsoft.com/office/drawing/2014/main" id="{0A5DDCD2-D60B-E941-8D56-77EE14672EC0}"/>
                </a:ext>
              </a:extLst>
            </p:cNvPr>
            <p:cNvSpPr/>
            <p:nvPr/>
          </p:nvSpPr>
          <p:spPr>
            <a:xfrm>
              <a:off x="6106942" y="1522994"/>
              <a:ext cx="1740665" cy="1333041"/>
            </a:xfrm>
            <a:prstGeom prst="cloud">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BE5A6E06-6757-7144-A93F-9AE7EB1F8FA7}"/>
              </a:ext>
            </a:extLst>
          </p:cNvPr>
          <p:cNvSpPr txBox="1"/>
          <p:nvPr/>
        </p:nvSpPr>
        <p:spPr>
          <a:xfrm>
            <a:off x="5129558" y="3120596"/>
            <a:ext cx="3610088" cy="1200329"/>
          </a:xfrm>
          <a:prstGeom prst="rect">
            <a:avLst/>
          </a:prstGeom>
          <a:noFill/>
        </p:spPr>
        <p:txBody>
          <a:bodyPr wrap="square" rtlCol="0">
            <a:spAutoFit/>
          </a:bodyPr>
          <a:lstStyle/>
          <a:p>
            <a:pPr marL="285750" indent="-285750">
              <a:buFont typeface="Arial" panose="020B0604020202020204" pitchFamily="34" charset="0"/>
              <a:buChar char="•"/>
            </a:pPr>
            <a:r>
              <a:rPr lang="ja-JP" altLang="en-US" dirty="0">
                <a:latin typeface="+mn-lt"/>
              </a:rPr>
              <a:t>ファイアウォールの両方向通信における、通過した通信コネクションの確認</a:t>
            </a:r>
            <a:r>
              <a:rPr lang="en-US" dirty="0">
                <a:latin typeface="+mn-lt"/>
              </a:rPr>
              <a:t>  </a:t>
            </a:r>
          </a:p>
          <a:p>
            <a:pPr marL="285750" indent="-285750">
              <a:buFont typeface="Arial" panose="020B0604020202020204" pitchFamily="34" charset="0"/>
              <a:buChar char="•"/>
            </a:pPr>
            <a:r>
              <a:rPr lang="ja-JP" altLang="en-US" dirty="0">
                <a:latin typeface="+mn-lt"/>
              </a:rPr>
              <a:t>ファイアウォールポリシーの監査</a:t>
            </a:r>
            <a:endParaRPr lang="en-US" dirty="0">
              <a:latin typeface="+mn-lt"/>
            </a:endParaRPr>
          </a:p>
        </p:txBody>
      </p:sp>
    </p:spTree>
    <p:extLst>
      <p:ext uri="{BB962C8B-B14F-4D97-AF65-F5344CB8AC3E}">
        <p14:creationId xmlns:p14="http://schemas.microsoft.com/office/powerpoint/2010/main" val="5130027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8DE49B-5B68-F248-B808-AE56251CDF2F}"/>
              </a:ext>
            </a:extLst>
          </p:cNvPr>
          <p:cNvSpPr>
            <a:spLocks noGrp="1"/>
          </p:cNvSpPr>
          <p:nvPr>
            <p:ph type="body" sz="quarter" idx="10"/>
          </p:nvPr>
        </p:nvSpPr>
        <p:spPr>
          <a:xfrm>
            <a:off x="533397" y="1205898"/>
            <a:ext cx="8441873" cy="3487126"/>
          </a:xfrm>
        </p:spPr>
        <p:txBody>
          <a:bodyPr/>
          <a:lstStyle/>
          <a:p>
            <a:r>
              <a:rPr lang="en-US" dirty="0"/>
              <a:t>Nexus</a:t>
            </a:r>
            <a:r>
              <a:rPr lang="ja-JP" altLang="en-US" dirty="0"/>
              <a:t>スイッチの型番やソフトウェアバージョンによっては</a:t>
            </a:r>
            <a:r>
              <a:rPr lang="en-US" altLang="ja-JP" dirty="0"/>
              <a:t>Full </a:t>
            </a:r>
            <a:r>
              <a:rPr lang="en-US" altLang="ja-JP" dirty="0" err="1"/>
              <a:t>Netflow</a:t>
            </a:r>
            <a:r>
              <a:rPr lang="ja-JP" altLang="en-US" dirty="0"/>
              <a:t>非対応</a:t>
            </a:r>
            <a:endParaRPr lang="en-US" altLang="ja-JP" dirty="0"/>
          </a:p>
          <a:p>
            <a:r>
              <a:rPr lang="en-US" altLang="ja-JP" dirty="0"/>
              <a:t>SPAN</a:t>
            </a:r>
            <a:r>
              <a:rPr lang="ja-JP" altLang="en-US" dirty="0"/>
              <a:t>するにしてもデータセンターの出口の</a:t>
            </a:r>
            <a:r>
              <a:rPr lang="en-US" altLang="ja-JP" dirty="0"/>
              <a:t>1</a:t>
            </a:r>
            <a:r>
              <a:rPr lang="ja-JP" altLang="en-US" dirty="0"/>
              <a:t>ポートでしか実施不可の場合</a:t>
            </a:r>
            <a:endParaRPr lang="en-US" altLang="ja-JP" dirty="0"/>
          </a:p>
          <a:p>
            <a:r>
              <a:rPr lang="ja-JP" altLang="en-US" dirty="0"/>
              <a:t>最大</a:t>
            </a:r>
            <a:r>
              <a:rPr lang="en-US" altLang="ja-JP" dirty="0"/>
              <a:t>100Gbps</a:t>
            </a:r>
            <a:r>
              <a:rPr lang="ja-JP" altLang="en-US" dirty="0"/>
              <a:t>の通信が発生（⇔</a:t>
            </a:r>
            <a:r>
              <a:rPr lang="en-US" altLang="ja-JP" dirty="0"/>
              <a:t>Flow Sensor</a:t>
            </a:r>
            <a:r>
              <a:rPr lang="ja-JP" altLang="en-US" dirty="0"/>
              <a:t>は</a:t>
            </a:r>
            <a:r>
              <a:rPr lang="en-US" altLang="ja-JP" dirty="0"/>
              <a:t>1</a:t>
            </a:r>
            <a:r>
              <a:rPr lang="ja-JP" altLang="en-US" dirty="0"/>
              <a:t>台あたり</a:t>
            </a:r>
            <a:r>
              <a:rPr lang="en-US" altLang="ja-JP" dirty="0"/>
              <a:t>20Gbps</a:t>
            </a:r>
            <a:r>
              <a:rPr lang="ja-JP" altLang="en-US" dirty="0"/>
              <a:t>が限界）</a:t>
            </a:r>
            <a:endParaRPr lang="en-US" dirty="0"/>
          </a:p>
        </p:txBody>
      </p:sp>
      <p:sp>
        <p:nvSpPr>
          <p:cNvPr id="4" name="Title 3">
            <a:extLst>
              <a:ext uri="{FF2B5EF4-FFF2-40B4-BE49-F238E27FC236}">
                <a16:creationId xmlns:a16="http://schemas.microsoft.com/office/drawing/2014/main" id="{6068F6BD-529E-9148-9BCB-AFB20624217E}"/>
              </a:ext>
            </a:extLst>
          </p:cNvPr>
          <p:cNvSpPr>
            <a:spLocks noGrp="1"/>
          </p:cNvSpPr>
          <p:nvPr>
            <p:ph type="title"/>
          </p:nvPr>
        </p:nvSpPr>
        <p:spPr>
          <a:xfrm>
            <a:off x="399256" y="171642"/>
            <a:ext cx="8345488" cy="731837"/>
          </a:xfrm>
        </p:spPr>
        <p:txBody>
          <a:bodyPr/>
          <a:lstStyle/>
          <a:p>
            <a:r>
              <a:rPr lang="en-US" dirty="0"/>
              <a:t>Flow Sensor </a:t>
            </a:r>
            <a:r>
              <a:rPr lang="ja-JP" altLang="en-US" dirty="0"/>
              <a:t>のユースケース紹介➁</a:t>
            </a:r>
            <a:br>
              <a:rPr lang="en-US" altLang="ja-JP" dirty="0"/>
            </a:br>
            <a:r>
              <a:rPr lang="ja-JP" altLang="en-US" dirty="0"/>
              <a:t>大容量通信の流れるデータセンターでの脅威解析</a:t>
            </a:r>
            <a:endParaRPr lang="en-US" dirty="0"/>
          </a:p>
        </p:txBody>
      </p:sp>
    </p:spTree>
    <p:extLst>
      <p:ext uri="{BB962C8B-B14F-4D97-AF65-F5344CB8AC3E}">
        <p14:creationId xmlns:p14="http://schemas.microsoft.com/office/powerpoint/2010/main" val="1167500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DBD447-C974-1E4B-BB13-820ADF061C6E}"/>
              </a:ext>
            </a:extLst>
          </p:cNvPr>
          <p:cNvPicPr>
            <a:picLocks noChangeAspect="1"/>
          </p:cNvPicPr>
          <p:nvPr/>
        </p:nvPicPr>
        <p:blipFill>
          <a:blip r:embed="rId2"/>
          <a:stretch>
            <a:fillRect/>
          </a:stretch>
        </p:blipFill>
        <p:spPr>
          <a:xfrm>
            <a:off x="698893" y="993733"/>
            <a:ext cx="7574729" cy="3637644"/>
          </a:xfrm>
          <a:prstGeom prst="rect">
            <a:avLst/>
          </a:prstGeom>
        </p:spPr>
      </p:pic>
      <p:sp>
        <p:nvSpPr>
          <p:cNvPr id="6" name="Title 3">
            <a:extLst>
              <a:ext uri="{FF2B5EF4-FFF2-40B4-BE49-F238E27FC236}">
                <a16:creationId xmlns:a16="http://schemas.microsoft.com/office/drawing/2014/main" id="{4C961E91-2B75-4C1B-AF8D-17BDD862BF8E}"/>
              </a:ext>
            </a:extLst>
          </p:cNvPr>
          <p:cNvSpPr>
            <a:spLocks noGrp="1"/>
          </p:cNvSpPr>
          <p:nvPr>
            <p:ph type="title"/>
          </p:nvPr>
        </p:nvSpPr>
        <p:spPr>
          <a:xfrm>
            <a:off x="399256" y="171642"/>
            <a:ext cx="8345488" cy="731837"/>
          </a:xfrm>
        </p:spPr>
        <p:txBody>
          <a:bodyPr/>
          <a:lstStyle/>
          <a:p>
            <a:r>
              <a:rPr lang="en-US" dirty="0"/>
              <a:t>Flow Sensor </a:t>
            </a:r>
            <a:r>
              <a:rPr lang="ja-JP" altLang="en-US" dirty="0"/>
              <a:t>のユースケース紹介➁</a:t>
            </a:r>
            <a:br>
              <a:rPr lang="en-US" altLang="ja-JP" dirty="0"/>
            </a:br>
            <a:r>
              <a:rPr lang="ja-JP" altLang="en-US" dirty="0"/>
              <a:t>大容量通信の流れるデータセンターでの脅威解析</a:t>
            </a:r>
            <a:endParaRPr lang="en-US" dirty="0"/>
          </a:p>
        </p:txBody>
      </p:sp>
    </p:spTree>
    <p:extLst>
      <p:ext uri="{BB962C8B-B14F-4D97-AF65-F5344CB8AC3E}">
        <p14:creationId xmlns:p14="http://schemas.microsoft.com/office/powerpoint/2010/main" val="3599486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EE6A-6DEF-B549-907F-A90932ACED95}"/>
              </a:ext>
            </a:extLst>
          </p:cNvPr>
          <p:cNvSpPr>
            <a:spLocks noGrp="1"/>
          </p:cNvSpPr>
          <p:nvPr>
            <p:ph type="ctrTitle"/>
          </p:nvPr>
        </p:nvSpPr>
        <p:spPr>
          <a:xfrm>
            <a:off x="416424" y="915409"/>
            <a:ext cx="8066563" cy="2569946"/>
          </a:xfrm>
        </p:spPr>
        <p:txBody>
          <a:bodyPr/>
          <a:lstStyle/>
          <a:p>
            <a:r>
              <a:rPr lang="ja-JP" altLang="en-US" dirty="0"/>
              <a:t>テレメトリソース</a:t>
            </a:r>
            <a:r>
              <a:rPr lang="en-US" dirty="0"/>
              <a:t>: </a:t>
            </a:r>
            <a:br>
              <a:rPr lang="en-US" dirty="0"/>
            </a:br>
            <a:r>
              <a:rPr lang="ja-JP" altLang="en-US" dirty="0"/>
              <a:t>ロードバランサー アップデート</a:t>
            </a:r>
            <a:endParaRPr lang="en-US" dirty="0"/>
          </a:p>
        </p:txBody>
      </p:sp>
    </p:spTree>
    <p:extLst>
      <p:ext uri="{BB962C8B-B14F-4D97-AF65-F5344CB8AC3E}">
        <p14:creationId xmlns:p14="http://schemas.microsoft.com/office/powerpoint/2010/main" val="3607342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6837773" y="4341787"/>
            <a:ext cx="1153784" cy="341317"/>
          </a:xfrm>
          <a:prstGeom prst="roundRect">
            <a:avLst/>
          </a:prstGeom>
          <a:noFill/>
          <a:ln>
            <a:solidFill>
              <a:schemeClr val="tx2">
                <a:lumMod val="5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p:nvSpPr>
        <p:spPr>
          <a:xfrm>
            <a:off x="18014176" y="951315"/>
            <a:ext cx="937802" cy="430327"/>
          </a:xfrm>
          <a:prstGeom prst="roundRect">
            <a:avLst/>
          </a:prstGeom>
          <a:solidFill>
            <a:schemeClr val="tx2">
              <a:lumMod val="75000"/>
              <a:alpha val="50000"/>
            </a:schemeClr>
          </a:solidFill>
          <a:ln>
            <a:solidFill>
              <a:schemeClr val="bg1"/>
            </a:solidFill>
          </a:ln>
        </p:spPr>
        <p:style>
          <a:lnRef idx="1">
            <a:schemeClr val="dk1"/>
          </a:lnRef>
          <a:fillRef idx="2">
            <a:schemeClr val="dk1"/>
          </a:fillRef>
          <a:effectRef idx="1">
            <a:schemeClr val="dk1"/>
          </a:effectRef>
          <a:fontRef idx="minor">
            <a:schemeClr val="dk1"/>
          </a:fontRef>
        </p:style>
        <p:txBody>
          <a:bodyPr lIns="51424" tIns="25712" rIns="51424" bIns="25712" anchor="ctr"/>
          <a:lstStyle/>
          <a:p>
            <a:pPr algn="ctr"/>
            <a:r>
              <a:rPr lang="en-US" sz="1600" dirty="0">
                <a:solidFill>
                  <a:schemeClr val="bg1"/>
                </a:solidFill>
              </a:rPr>
              <a:t>Who</a:t>
            </a:r>
            <a:endParaRPr lang="en-US" sz="1400" dirty="0">
              <a:solidFill>
                <a:schemeClr val="bg1"/>
              </a:solidFill>
            </a:endParaRPr>
          </a:p>
        </p:txBody>
      </p:sp>
      <p:sp>
        <p:nvSpPr>
          <p:cNvPr id="28" name="Rounded Rectangle 27"/>
          <p:cNvSpPr/>
          <p:nvPr/>
        </p:nvSpPr>
        <p:spPr>
          <a:xfrm>
            <a:off x="16748855" y="2744738"/>
            <a:ext cx="1904952" cy="430327"/>
          </a:xfrm>
          <a:prstGeom prst="roundRect">
            <a:avLst/>
          </a:prstGeom>
          <a:solidFill>
            <a:schemeClr val="tx2">
              <a:lumMod val="75000"/>
              <a:alpha val="50000"/>
            </a:schemeClr>
          </a:solidFill>
          <a:ln>
            <a:solidFill>
              <a:schemeClr val="bg1"/>
            </a:solidFill>
          </a:ln>
        </p:spPr>
        <p:style>
          <a:lnRef idx="1">
            <a:schemeClr val="dk1"/>
          </a:lnRef>
          <a:fillRef idx="2">
            <a:schemeClr val="dk1"/>
          </a:fillRef>
          <a:effectRef idx="1">
            <a:schemeClr val="dk1"/>
          </a:effectRef>
          <a:fontRef idx="minor">
            <a:schemeClr val="dk1"/>
          </a:fontRef>
        </p:style>
        <p:txBody>
          <a:bodyPr lIns="51424" tIns="25712" rIns="51424" bIns="25712" anchor="ctr"/>
          <a:lstStyle/>
          <a:p>
            <a:pPr algn="ctr"/>
            <a:r>
              <a:rPr lang="en-US" sz="1600" dirty="0">
                <a:solidFill>
                  <a:schemeClr val="bg1"/>
                </a:solidFill>
              </a:rPr>
              <a:t>More Context</a:t>
            </a:r>
            <a:endParaRPr lang="en-US" sz="1400" dirty="0">
              <a:solidFill>
                <a:schemeClr val="bg1"/>
              </a:solidFill>
            </a:endParaRPr>
          </a:p>
        </p:txBody>
      </p:sp>
      <p:sp>
        <p:nvSpPr>
          <p:cNvPr id="35" name="Freeform 34"/>
          <p:cNvSpPr/>
          <p:nvPr/>
        </p:nvSpPr>
        <p:spPr>
          <a:xfrm rot="10800000">
            <a:off x="17639124" y="1173009"/>
            <a:ext cx="375051" cy="393565"/>
          </a:xfrm>
          <a:custGeom>
            <a:avLst/>
            <a:gdLst>
              <a:gd name="connsiteX0" fmla="*/ 0 w 375051"/>
              <a:gd name="connsiteY0" fmla="*/ 622164 h 622164"/>
              <a:gd name="connsiteX1" fmla="*/ 375051 w 375051"/>
              <a:gd name="connsiteY1" fmla="*/ 357957 h 622164"/>
              <a:gd name="connsiteX2" fmla="*/ 366527 w 375051"/>
              <a:gd name="connsiteY2" fmla="*/ 0 h 622164"/>
            </a:gdLst>
            <a:ahLst/>
            <a:cxnLst>
              <a:cxn ang="0">
                <a:pos x="connsiteX0" y="connsiteY0"/>
              </a:cxn>
              <a:cxn ang="0">
                <a:pos x="connsiteX1" y="connsiteY1"/>
              </a:cxn>
              <a:cxn ang="0">
                <a:pos x="connsiteX2" y="connsiteY2"/>
              </a:cxn>
            </a:cxnLst>
            <a:rect l="l" t="t" r="r" b="b"/>
            <a:pathLst>
              <a:path w="375051" h="622164">
                <a:moveTo>
                  <a:pt x="0" y="622164"/>
                </a:moveTo>
                <a:lnTo>
                  <a:pt x="375051" y="357957"/>
                </a:lnTo>
                <a:lnTo>
                  <a:pt x="366527" y="0"/>
                </a:lnTo>
              </a:path>
            </a:pathLst>
          </a:custGeom>
          <a:noFill/>
          <a:ln w="12700" cmpd="sng">
            <a:solidFill>
              <a:srgbClr val="4784A5"/>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5" name="Title 2"/>
          <p:cNvSpPr txBox="1">
            <a:spLocks/>
          </p:cNvSpPr>
          <p:nvPr/>
        </p:nvSpPr>
        <p:spPr bwMode="auto">
          <a:xfrm>
            <a:off x="437766" y="460099"/>
            <a:ext cx="8345488" cy="3884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z="2800" dirty="0">
                <a:solidFill>
                  <a:schemeClr val="bg1"/>
                </a:solidFill>
                <a:latin typeface="Arial" panose="020B0604020202020204" pitchFamily="34" charset="0"/>
                <a:cs typeface="Arial" panose="020B0604020202020204" pitchFamily="34" charset="0"/>
              </a:rPr>
              <a:t>ロードバランサーのある環境でのトラフィック分析</a:t>
            </a:r>
            <a:endParaRPr lang="en-US" sz="2800" dirty="0">
              <a:solidFill>
                <a:schemeClr val="bg1"/>
              </a:solidFill>
              <a:latin typeface="Arial" panose="020B0604020202020204" pitchFamily="34" charset="0"/>
              <a:cs typeface="Arial" panose="020B0604020202020204" pitchFamily="34" charset="0"/>
            </a:endParaRPr>
          </a:p>
        </p:txBody>
      </p:sp>
      <p:cxnSp>
        <p:nvCxnSpPr>
          <p:cNvPr id="41" name="Straight Connector 40"/>
          <p:cNvCxnSpPr>
            <a:cxnSpLocks/>
          </p:cNvCxnSpPr>
          <p:nvPr/>
        </p:nvCxnSpPr>
        <p:spPr>
          <a:xfrm>
            <a:off x="1447800" y="4227905"/>
            <a:ext cx="35596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000688" y="4227249"/>
            <a:ext cx="2901987" cy="656"/>
          </a:xfrm>
          <a:prstGeom prst="line">
            <a:avLst/>
          </a:prstGeom>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1640464" y="3857917"/>
            <a:ext cx="3222998" cy="369332"/>
          </a:xfrm>
          <a:prstGeom prst="rect">
            <a:avLst/>
          </a:prstGeom>
        </p:spPr>
        <p:txBody>
          <a:bodyPr wrap="none">
            <a:spAutoFit/>
          </a:bodyPr>
          <a:lstStyle/>
          <a:p>
            <a:r>
              <a:rPr lang="ja-JP" altLang="en-US" dirty="0"/>
              <a:t>宛先</a:t>
            </a:r>
            <a:r>
              <a:rPr lang="en-US" altLang="ja-JP" dirty="0"/>
              <a:t>IP</a:t>
            </a:r>
            <a:r>
              <a:rPr lang="en-US" dirty="0"/>
              <a:t> = </a:t>
            </a:r>
            <a:r>
              <a:rPr lang="ja-JP" altLang="en-US" dirty="0"/>
              <a:t>ロードバランサーの</a:t>
            </a:r>
            <a:r>
              <a:rPr lang="en-US" altLang="ja-JP" dirty="0"/>
              <a:t>IP</a:t>
            </a:r>
            <a:endParaRPr lang="en-US" dirty="0"/>
          </a:p>
        </p:txBody>
      </p:sp>
      <p:sp>
        <p:nvSpPr>
          <p:cNvPr id="56" name="Rectangle 55"/>
          <p:cNvSpPr/>
          <p:nvPr/>
        </p:nvSpPr>
        <p:spPr>
          <a:xfrm>
            <a:off x="5682887" y="3857917"/>
            <a:ext cx="3453831" cy="369332"/>
          </a:xfrm>
          <a:prstGeom prst="rect">
            <a:avLst/>
          </a:prstGeom>
        </p:spPr>
        <p:txBody>
          <a:bodyPr wrap="none">
            <a:spAutoFit/>
          </a:bodyPr>
          <a:lstStyle/>
          <a:p>
            <a:r>
              <a:rPr lang="ja-JP" altLang="en-US" dirty="0"/>
              <a:t>送信元</a:t>
            </a:r>
            <a:r>
              <a:rPr lang="en-US" altLang="ja-JP" dirty="0"/>
              <a:t>IP</a:t>
            </a:r>
            <a:r>
              <a:rPr lang="en-US" dirty="0"/>
              <a:t> = </a:t>
            </a:r>
            <a:r>
              <a:rPr lang="ja-JP" altLang="en-US" dirty="0"/>
              <a:t>ロードバランサーの</a:t>
            </a:r>
            <a:r>
              <a:rPr lang="en-US" altLang="ja-JP" dirty="0"/>
              <a:t>IP</a:t>
            </a:r>
            <a:endParaRPr lang="en-US" dirty="0"/>
          </a:p>
        </p:txBody>
      </p:sp>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3750" y="2321558"/>
            <a:ext cx="1816426" cy="1133450"/>
          </a:xfrm>
          <a:prstGeom prst="rect">
            <a:avLst/>
          </a:prstGeom>
        </p:spPr>
      </p:pic>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021" y="1471086"/>
            <a:ext cx="448919" cy="580406"/>
          </a:xfrm>
          <a:prstGeom prst="rect">
            <a:avLst/>
          </a:prstGeom>
        </p:spPr>
      </p:pic>
      <p:pic>
        <p:nvPicPr>
          <p:cNvPr id="62" name="Picture 6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021" y="2140092"/>
            <a:ext cx="448919" cy="580406"/>
          </a:xfrm>
          <a:prstGeom prst="rect">
            <a:avLst/>
          </a:prstGeom>
        </p:spPr>
      </p:pic>
      <p:pic>
        <p:nvPicPr>
          <p:cNvPr id="63" name="Picture 6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021" y="3478104"/>
            <a:ext cx="448919" cy="580406"/>
          </a:xfrm>
          <a:prstGeom prst="rect">
            <a:avLst/>
          </a:prstGeom>
        </p:spPr>
      </p:pic>
      <p:grpSp>
        <p:nvGrpSpPr>
          <p:cNvPr id="64" name="Group 63"/>
          <p:cNvGrpSpPr/>
          <p:nvPr/>
        </p:nvGrpSpPr>
        <p:grpSpPr>
          <a:xfrm>
            <a:off x="7236058" y="1570459"/>
            <a:ext cx="1445234" cy="2115879"/>
            <a:chOff x="6785811" y="1289785"/>
            <a:chExt cx="1883183" cy="3052001"/>
          </a:xfrm>
        </p:grpSpPr>
        <p:grpSp>
          <p:nvGrpSpPr>
            <p:cNvPr id="65" name="Group 64"/>
            <p:cNvGrpSpPr/>
            <p:nvPr/>
          </p:nvGrpSpPr>
          <p:grpSpPr>
            <a:xfrm>
              <a:off x="7075565" y="1677859"/>
              <a:ext cx="1337731" cy="2345508"/>
              <a:chOff x="6228539" y="1447922"/>
              <a:chExt cx="1337731" cy="2345508"/>
            </a:xfrm>
          </p:grpSpPr>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8539" y="1447922"/>
                <a:ext cx="437222" cy="678448"/>
              </a:xfrm>
              <a:prstGeom prst="rect">
                <a:avLst/>
              </a:prstGeom>
            </p:spPr>
          </p:pic>
          <p:pic>
            <p:nvPicPr>
              <p:cNvPr id="68" name="Picture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6969" y="1447922"/>
                <a:ext cx="437222" cy="678448"/>
              </a:xfrm>
              <a:prstGeom prst="rect">
                <a:avLst/>
              </a:prstGeom>
            </p:spPr>
          </p:pic>
          <p:pic>
            <p:nvPicPr>
              <p:cNvPr id="69" name="Picture 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5399" y="1447922"/>
                <a:ext cx="437222" cy="678448"/>
              </a:xfrm>
              <a:prstGeom prst="rect">
                <a:avLst/>
              </a:prstGeom>
            </p:spPr>
          </p:pic>
          <p:pic>
            <p:nvPicPr>
              <p:cNvPr id="70" name="Picture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3829" y="1447922"/>
                <a:ext cx="437222" cy="678448"/>
              </a:xfrm>
              <a:prstGeom prst="rect">
                <a:avLst/>
              </a:prstGeom>
            </p:spPr>
          </p:pic>
          <p:pic>
            <p:nvPicPr>
              <p:cNvPr id="71" name="Picture 7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8539" y="2281452"/>
                <a:ext cx="437222" cy="678448"/>
              </a:xfrm>
              <a:prstGeom prst="rect">
                <a:avLst/>
              </a:prstGeom>
            </p:spPr>
          </p:pic>
          <p:pic>
            <p:nvPicPr>
              <p:cNvPr id="72" name="Pictur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6969" y="2281452"/>
                <a:ext cx="437222" cy="678448"/>
              </a:xfrm>
              <a:prstGeom prst="rect">
                <a:avLst/>
              </a:prstGeom>
            </p:spPr>
          </p:pic>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5399" y="2281452"/>
                <a:ext cx="437222" cy="678448"/>
              </a:xfrm>
              <a:prstGeom prst="rect">
                <a:avLst/>
              </a:prstGeom>
            </p:spPr>
          </p:pic>
          <p:pic>
            <p:nvPicPr>
              <p:cNvPr id="74" name="Pictur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3829" y="2281452"/>
                <a:ext cx="437222" cy="678448"/>
              </a:xfrm>
              <a:prstGeom prst="rect">
                <a:avLst/>
              </a:prstGeom>
            </p:spPr>
          </p:pic>
          <p:pic>
            <p:nvPicPr>
              <p:cNvPr id="75" name="Picture 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3758" y="3114982"/>
                <a:ext cx="437222" cy="678448"/>
              </a:xfrm>
              <a:prstGeom prst="rect">
                <a:avLst/>
              </a:prstGeom>
            </p:spPr>
          </p:pic>
          <p:pic>
            <p:nvPicPr>
              <p:cNvPr id="76" name="Picture 7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2188" y="3114982"/>
                <a:ext cx="437222" cy="678448"/>
              </a:xfrm>
              <a:prstGeom prst="rect">
                <a:avLst/>
              </a:prstGeom>
            </p:spPr>
          </p:pic>
          <p:pic>
            <p:nvPicPr>
              <p:cNvPr id="77" name="Picture 7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0618" y="3114982"/>
                <a:ext cx="437222" cy="678448"/>
              </a:xfrm>
              <a:prstGeom prst="rect">
                <a:avLst/>
              </a:prstGeom>
            </p:spPr>
          </p:pic>
          <p:pic>
            <p:nvPicPr>
              <p:cNvPr id="78" name="Picture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9048" y="3114982"/>
                <a:ext cx="437222" cy="678448"/>
              </a:xfrm>
              <a:prstGeom prst="rect">
                <a:avLst/>
              </a:prstGeom>
            </p:spPr>
          </p:pic>
        </p:grpSp>
        <p:sp>
          <p:nvSpPr>
            <p:cNvPr id="66" name="Rounded Rectangle 65"/>
            <p:cNvSpPr/>
            <p:nvPr/>
          </p:nvSpPr>
          <p:spPr>
            <a:xfrm>
              <a:off x="6785811" y="1289785"/>
              <a:ext cx="1883183" cy="3052001"/>
            </a:xfrm>
            <a:prstGeom prst="roundRect">
              <a:avLst/>
            </a:prstGeom>
            <a:noFill/>
            <a:ln>
              <a:solidFill>
                <a:srgbClr val="434343">
                  <a:alpha val="48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cxnSp>
        <p:nvCxnSpPr>
          <p:cNvPr id="79" name="Straight Arrow Connector 78"/>
          <p:cNvCxnSpPr/>
          <p:nvPr/>
        </p:nvCxnSpPr>
        <p:spPr>
          <a:xfrm>
            <a:off x="1530416" y="2918804"/>
            <a:ext cx="548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4223894" y="2888282"/>
            <a:ext cx="548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6047873" y="2880236"/>
            <a:ext cx="548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2" name="Picture 8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540" y="2879021"/>
            <a:ext cx="450000" cy="4500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6738" y="2309853"/>
            <a:ext cx="1123950" cy="1123950"/>
          </a:xfrm>
          <a:prstGeom prst="rect">
            <a:avLst/>
          </a:prstGeom>
        </p:spPr>
      </p:pic>
    </p:spTree>
    <p:extLst>
      <p:ext uri="{BB962C8B-B14F-4D97-AF65-F5344CB8AC3E}">
        <p14:creationId xmlns:p14="http://schemas.microsoft.com/office/powerpoint/2010/main" val="303866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dissolv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6837773" y="4341787"/>
            <a:ext cx="1153784" cy="341317"/>
          </a:xfrm>
          <a:prstGeom prst="roundRect">
            <a:avLst/>
          </a:prstGeom>
          <a:noFill/>
          <a:ln>
            <a:solidFill>
              <a:schemeClr val="tx2">
                <a:lumMod val="5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p:nvSpPr>
        <p:spPr>
          <a:xfrm>
            <a:off x="18014176" y="951315"/>
            <a:ext cx="937802" cy="430327"/>
          </a:xfrm>
          <a:prstGeom prst="roundRect">
            <a:avLst/>
          </a:prstGeom>
          <a:solidFill>
            <a:schemeClr val="tx2">
              <a:lumMod val="75000"/>
              <a:alpha val="50000"/>
            </a:schemeClr>
          </a:solidFill>
          <a:ln>
            <a:solidFill>
              <a:schemeClr val="bg1"/>
            </a:solidFill>
          </a:ln>
        </p:spPr>
        <p:style>
          <a:lnRef idx="1">
            <a:schemeClr val="dk1"/>
          </a:lnRef>
          <a:fillRef idx="2">
            <a:schemeClr val="dk1"/>
          </a:fillRef>
          <a:effectRef idx="1">
            <a:schemeClr val="dk1"/>
          </a:effectRef>
          <a:fontRef idx="minor">
            <a:schemeClr val="dk1"/>
          </a:fontRef>
        </p:style>
        <p:txBody>
          <a:bodyPr lIns="51424" tIns="25712" rIns="51424" bIns="25712" anchor="ctr"/>
          <a:lstStyle/>
          <a:p>
            <a:pPr algn="ctr"/>
            <a:r>
              <a:rPr lang="en-US" sz="1600" dirty="0">
                <a:solidFill>
                  <a:schemeClr val="bg1"/>
                </a:solidFill>
              </a:rPr>
              <a:t>Who</a:t>
            </a:r>
            <a:endParaRPr lang="en-US" sz="1400" dirty="0">
              <a:solidFill>
                <a:schemeClr val="bg1"/>
              </a:solidFill>
            </a:endParaRPr>
          </a:p>
        </p:txBody>
      </p:sp>
      <p:sp>
        <p:nvSpPr>
          <p:cNvPr id="28" name="Rounded Rectangle 27"/>
          <p:cNvSpPr/>
          <p:nvPr/>
        </p:nvSpPr>
        <p:spPr>
          <a:xfrm>
            <a:off x="16748855" y="2744738"/>
            <a:ext cx="1904952" cy="430327"/>
          </a:xfrm>
          <a:prstGeom prst="roundRect">
            <a:avLst/>
          </a:prstGeom>
          <a:solidFill>
            <a:schemeClr val="tx2">
              <a:lumMod val="75000"/>
              <a:alpha val="50000"/>
            </a:schemeClr>
          </a:solidFill>
          <a:ln>
            <a:solidFill>
              <a:schemeClr val="bg1"/>
            </a:solidFill>
          </a:ln>
        </p:spPr>
        <p:style>
          <a:lnRef idx="1">
            <a:schemeClr val="dk1"/>
          </a:lnRef>
          <a:fillRef idx="2">
            <a:schemeClr val="dk1"/>
          </a:fillRef>
          <a:effectRef idx="1">
            <a:schemeClr val="dk1"/>
          </a:effectRef>
          <a:fontRef idx="minor">
            <a:schemeClr val="dk1"/>
          </a:fontRef>
        </p:style>
        <p:txBody>
          <a:bodyPr lIns="51424" tIns="25712" rIns="51424" bIns="25712" anchor="ctr"/>
          <a:lstStyle/>
          <a:p>
            <a:pPr algn="ctr"/>
            <a:r>
              <a:rPr lang="en-US" sz="1600" dirty="0">
                <a:solidFill>
                  <a:schemeClr val="bg1"/>
                </a:solidFill>
              </a:rPr>
              <a:t>More Context</a:t>
            </a:r>
            <a:endParaRPr lang="en-US" sz="1400" dirty="0">
              <a:solidFill>
                <a:schemeClr val="bg1"/>
              </a:solidFill>
            </a:endParaRPr>
          </a:p>
        </p:txBody>
      </p:sp>
      <p:sp>
        <p:nvSpPr>
          <p:cNvPr id="35" name="Freeform 34"/>
          <p:cNvSpPr/>
          <p:nvPr/>
        </p:nvSpPr>
        <p:spPr>
          <a:xfrm rot="10800000">
            <a:off x="17639124" y="1173009"/>
            <a:ext cx="375051" cy="393565"/>
          </a:xfrm>
          <a:custGeom>
            <a:avLst/>
            <a:gdLst>
              <a:gd name="connsiteX0" fmla="*/ 0 w 375051"/>
              <a:gd name="connsiteY0" fmla="*/ 622164 h 622164"/>
              <a:gd name="connsiteX1" fmla="*/ 375051 w 375051"/>
              <a:gd name="connsiteY1" fmla="*/ 357957 h 622164"/>
              <a:gd name="connsiteX2" fmla="*/ 366527 w 375051"/>
              <a:gd name="connsiteY2" fmla="*/ 0 h 622164"/>
            </a:gdLst>
            <a:ahLst/>
            <a:cxnLst>
              <a:cxn ang="0">
                <a:pos x="connsiteX0" y="connsiteY0"/>
              </a:cxn>
              <a:cxn ang="0">
                <a:pos x="connsiteX1" y="connsiteY1"/>
              </a:cxn>
              <a:cxn ang="0">
                <a:pos x="connsiteX2" y="connsiteY2"/>
              </a:cxn>
            </a:cxnLst>
            <a:rect l="l" t="t" r="r" b="b"/>
            <a:pathLst>
              <a:path w="375051" h="622164">
                <a:moveTo>
                  <a:pt x="0" y="622164"/>
                </a:moveTo>
                <a:lnTo>
                  <a:pt x="375051" y="357957"/>
                </a:lnTo>
                <a:lnTo>
                  <a:pt x="366527" y="0"/>
                </a:lnTo>
              </a:path>
            </a:pathLst>
          </a:custGeom>
          <a:noFill/>
          <a:ln w="12700" cmpd="sng">
            <a:solidFill>
              <a:srgbClr val="4784A5"/>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5" name="Title 2"/>
          <p:cNvSpPr txBox="1">
            <a:spLocks/>
          </p:cNvSpPr>
          <p:nvPr/>
        </p:nvSpPr>
        <p:spPr bwMode="auto">
          <a:xfrm>
            <a:off x="437766" y="460099"/>
            <a:ext cx="8345488" cy="3884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2800" dirty="0">
                <a:solidFill>
                  <a:schemeClr val="bg1"/>
                </a:solidFill>
                <a:latin typeface="Arial" panose="020B0604020202020204" pitchFamily="34" charset="0"/>
                <a:cs typeface="Arial" panose="020B0604020202020204" pitchFamily="34" charset="0"/>
              </a:rPr>
              <a:t>XFF (X-Forwarded-For)</a:t>
            </a:r>
          </a:p>
        </p:txBody>
      </p:sp>
      <p:sp>
        <p:nvSpPr>
          <p:cNvPr id="4" name="TextBox 3"/>
          <p:cNvSpPr txBox="1"/>
          <p:nvPr/>
        </p:nvSpPr>
        <p:spPr>
          <a:xfrm>
            <a:off x="324848" y="2313570"/>
            <a:ext cx="8684241" cy="646331"/>
          </a:xfrm>
          <a:prstGeom prst="rect">
            <a:avLst/>
          </a:prstGeom>
          <a:noFill/>
        </p:spPr>
        <p:txBody>
          <a:bodyPr wrap="square" rtlCol="0">
            <a:spAutoFit/>
          </a:bodyPr>
          <a:lstStyle/>
          <a:p>
            <a:r>
              <a:rPr lang="en-GB" dirty="0"/>
              <a:t>XFF</a:t>
            </a:r>
            <a:r>
              <a:rPr lang="ja-JP" altLang="en-US" dirty="0"/>
              <a:t>とは・・・</a:t>
            </a:r>
            <a:r>
              <a:rPr lang="en-US" altLang="ja-JP" dirty="0"/>
              <a:t>HTTP</a:t>
            </a:r>
            <a:r>
              <a:rPr lang="ja-JP" altLang="en-US" dirty="0"/>
              <a:t>ヘッダフィールドの一つ。ロードバランサーを経由して</a:t>
            </a:r>
            <a:r>
              <a:rPr lang="en-US" altLang="ja-JP" dirty="0"/>
              <a:t>Web</a:t>
            </a:r>
            <a:r>
              <a:rPr lang="ja-JP" altLang="en-US" dirty="0"/>
              <a:t>サーバに　</a:t>
            </a:r>
            <a:endParaRPr lang="en-US" altLang="ja-JP" dirty="0"/>
          </a:p>
          <a:p>
            <a:r>
              <a:rPr lang="ja-JP" altLang="en-US" dirty="0"/>
              <a:t>　　　　　接続するクライアントの送信元</a:t>
            </a:r>
            <a:r>
              <a:rPr lang="en-US" altLang="ja-JP" dirty="0"/>
              <a:t>IP</a:t>
            </a:r>
            <a:r>
              <a:rPr lang="ja-JP" altLang="en-US" dirty="0"/>
              <a:t>アドレスを特定するためのデファクトスタンダード。</a:t>
            </a:r>
            <a:endParaRPr lang="en-GB" dirty="0"/>
          </a:p>
        </p:txBody>
      </p:sp>
    </p:spTree>
    <p:extLst>
      <p:ext uri="{BB962C8B-B14F-4D97-AF65-F5344CB8AC3E}">
        <p14:creationId xmlns:p14="http://schemas.microsoft.com/office/powerpoint/2010/main" val="178634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dissolv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6837773" y="4341788"/>
            <a:ext cx="1153784" cy="341317"/>
          </a:xfrm>
          <a:prstGeom prst="roundRect">
            <a:avLst/>
          </a:prstGeom>
          <a:noFill/>
          <a:ln>
            <a:solidFill>
              <a:schemeClr val="tx2">
                <a:lumMod val="5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18014176" y="951316"/>
            <a:ext cx="937802" cy="430327"/>
          </a:xfrm>
          <a:prstGeom prst="roundRect">
            <a:avLst/>
          </a:prstGeom>
          <a:solidFill>
            <a:schemeClr val="tx2">
              <a:lumMod val="75000"/>
              <a:alpha val="50000"/>
            </a:schemeClr>
          </a:solidFill>
          <a:ln>
            <a:solidFill>
              <a:schemeClr val="bg1"/>
            </a:solidFill>
          </a:ln>
        </p:spPr>
        <p:style>
          <a:lnRef idx="1">
            <a:schemeClr val="dk1"/>
          </a:lnRef>
          <a:fillRef idx="2">
            <a:schemeClr val="dk1"/>
          </a:fillRef>
          <a:effectRef idx="1">
            <a:schemeClr val="dk1"/>
          </a:effectRef>
          <a:fontRef idx="minor">
            <a:schemeClr val="dk1"/>
          </a:fontRef>
        </p:style>
        <p:txBody>
          <a:bodyPr lIns="51424" tIns="25712" rIns="51424" bIns="25712" anchor="ctr"/>
          <a:lstStyle/>
          <a:p>
            <a:pPr algn="ctr"/>
            <a:r>
              <a:rPr lang="en-US" sz="1600" dirty="0">
                <a:solidFill>
                  <a:schemeClr val="bg1"/>
                </a:solidFill>
              </a:rPr>
              <a:t>Who</a:t>
            </a:r>
            <a:endParaRPr lang="en-US" sz="1400" dirty="0">
              <a:solidFill>
                <a:schemeClr val="bg1"/>
              </a:solidFill>
            </a:endParaRPr>
          </a:p>
        </p:txBody>
      </p:sp>
      <p:sp>
        <p:nvSpPr>
          <p:cNvPr id="7" name="Rounded Rectangle 6"/>
          <p:cNvSpPr/>
          <p:nvPr/>
        </p:nvSpPr>
        <p:spPr>
          <a:xfrm>
            <a:off x="16748855" y="2744739"/>
            <a:ext cx="1904952" cy="430327"/>
          </a:xfrm>
          <a:prstGeom prst="roundRect">
            <a:avLst/>
          </a:prstGeom>
          <a:solidFill>
            <a:schemeClr val="tx2">
              <a:lumMod val="75000"/>
              <a:alpha val="50000"/>
            </a:schemeClr>
          </a:solidFill>
          <a:ln>
            <a:solidFill>
              <a:schemeClr val="bg1"/>
            </a:solidFill>
          </a:ln>
        </p:spPr>
        <p:style>
          <a:lnRef idx="1">
            <a:schemeClr val="dk1"/>
          </a:lnRef>
          <a:fillRef idx="2">
            <a:schemeClr val="dk1"/>
          </a:fillRef>
          <a:effectRef idx="1">
            <a:schemeClr val="dk1"/>
          </a:effectRef>
          <a:fontRef idx="minor">
            <a:schemeClr val="dk1"/>
          </a:fontRef>
        </p:style>
        <p:txBody>
          <a:bodyPr lIns="51424" tIns="25712" rIns="51424" bIns="25712" anchor="ctr"/>
          <a:lstStyle/>
          <a:p>
            <a:pPr algn="ctr"/>
            <a:r>
              <a:rPr lang="en-US" sz="1600" dirty="0">
                <a:solidFill>
                  <a:schemeClr val="bg1"/>
                </a:solidFill>
              </a:rPr>
              <a:t>More Context</a:t>
            </a:r>
            <a:endParaRPr lang="en-US" sz="1400" dirty="0">
              <a:solidFill>
                <a:schemeClr val="bg1"/>
              </a:solidFill>
            </a:endParaRPr>
          </a:p>
        </p:txBody>
      </p:sp>
      <p:sp>
        <p:nvSpPr>
          <p:cNvPr id="8" name="Freeform 7"/>
          <p:cNvSpPr/>
          <p:nvPr/>
        </p:nvSpPr>
        <p:spPr>
          <a:xfrm rot="10800000">
            <a:off x="17639124" y="1173010"/>
            <a:ext cx="375051" cy="393565"/>
          </a:xfrm>
          <a:custGeom>
            <a:avLst/>
            <a:gdLst>
              <a:gd name="connsiteX0" fmla="*/ 0 w 375051"/>
              <a:gd name="connsiteY0" fmla="*/ 622164 h 622164"/>
              <a:gd name="connsiteX1" fmla="*/ 375051 w 375051"/>
              <a:gd name="connsiteY1" fmla="*/ 357957 h 622164"/>
              <a:gd name="connsiteX2" fmla="*/ 366527 w 375051"/>
              <a:gd name="connsiteY2" fmla="*/ 0 h 622164"/>
            </a:gdLst>
            <a:ahLst/>
            <a:cxnLst>
              <a:cxn ang="0">
                <a:pos x="connsiteX0" y="connsiteY0"/>
              </a:cxn>
              <a:cxn ang="0">
                <a:pos x="connsiteX1" y="connsiteY1"/>
              </a:cxn>
              <a:cxn ang="0">
                <a:pos x="connsiteX2" y="connsiteY2"/>
              </a:cxn>
            </a:cxnLst>
            <a:rect l="l" t="t" r="r" b="b"/>
            <a:pathLst>
              <a:path w="375051" h="622164">
                <a:moveTo>
                  <a:pt x="0" y="622164"/>
                </a:moveTo>
                <a:lnTo>
                  <a:pt x="375051" y="357957"/>
                </a:lnTo>
                <a:lnTo>
                  <a:pt x="366527" y="0"/>
                </a:lnTo>
              </a:path>
            </a:pathLst>
          </a:custGeom>
          <a:noFill/>
          <a:ln w="12700" cmpd="sng">
            <a:solidFill>
              <a:srgbClr val="4784A5"/>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3750" y="2615532"/>
            <a:ext cx="1816426" cy="113345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022" y="1765060"/>
            <a:ext cx="448919" cy="58040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022" y="2434066"/>
            <a:ext cx="448919" cy="58040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022" y="3772078"/>
            <a:ext cx="448919" cy="580406"/>
          </a:xfrm>
          <a:prstGeom prst="rect">
            <a:avLst/>
          </a:prstGeom>
        </p:spPr>
      </p:pic>
      <p:grpSp>
        <p:nvGrpSpPr>
          <p:cNvPr id="13" name="Group 12"/>
          <p:cNvGrpSpPr/>
          <p:nvPr/>
        </p:nvGrpSpPr>
        <p:grpSpPr>
          <a:xfrm>
            <a:off x="7236058" y="1864433"/>
            <a:ext cx="1445234" cy="2115879"/>
            <a:chOff x="6785811" y="1289785"/>
            <a:chExt cx="1883183" cy="3052001"/>
          </a:xfrm>
        </p:grpSpPr>
        <p:grpSp>
          <p:nvGrpSpPr>
            <p:cNvPr id="14" name="Group 13"/>
            <p:cNvGrpSpPr/>
            <p:nvPr/>
          </p:nvGrpSpPr>
          <p:grpSpPr>
            <a:xfrm>
              <a:off x="7075565" y="1677859"/>
              <a:ext cx="1337731" cy="2345508"/>
              <a:chOff x="6228539" y="1447922"/>
              <a:chExt cx="1337731" cy="2345508"/>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539" y="1447922"/>
                <a:ext cx="437222" cy="678448"/>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6969" y="1447922"/>
                <a:ext cx="437222" cy="678448"/>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5399" y="1447922"/>
                <a:ext cx="437222" cy="678448"/>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3829" y="1447922"/>
                <a:ext cx="437222" cy="678448"/>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539" y="2281452"/>
                <a:ext cx="437222" cy="678448"/>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6969" y="2281452"/>
                <a:ext cx="437222" cy="67844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5399" y="2281452"/>
                <a:ext cx="437222" cy="678448"/>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3829" y="2281452"/>
                <a:ext cx="437222" cy="678448"/>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3758" y="3114982"/>
                <a:ext cx="437222" cy="678448"/>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2188" y="3114982"/>
                <a:ext cx="437222" cy="678448"/>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0618" y="3114982"/>
                <a:ext cx="437222" cy="678448"/>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9048" y="3114982"/>
                <a:ext cx="437222" cy="678448"/>
              </a:xfrm>
              <a:prstGeom prst="rect">
                <a:avLst/>
              </a:prstGeom>
            </p:spPr>
          </p:pic>
        </p:grpSp>
        <p:sp>
          <p:nvSpPr>
            <p:cNvPr id="15" name="Rounded Rectangle 14"/>
            <p:cNvSpPr/>
            <p:nvPr/>
          </p:nvSpPr>
          <p:spPr>
            <a:xfrm>
              <a:off x="6785811" y="1289785"/>
              <a:ext cx="1883183" cy="3052001"/>
            </a:xfrm>
            <a:prstGeom prst="roundRect">
              <a:avLst/>
            </a:prstGeom>
            <a:noFill/>
            <a:ln>
              <a:solidFill>
                <a:srgbClr val="434343">
                  <a:alpha val="48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cxnSp>
        <p:nvCxnSpPr>
          <p:cNvPr id="28" name="Straight Arrow Connector 27"/>
          <p:cNvCxnSpPr/>
          <p:nvPr/>
        </p:nvCxnSpPr>
        <p:spPr>
          <a:xfrm>
            <a:off x="1530416" y="3212777"/>
            <a:ext cx="548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223894" y="3182255"/>
            <a:ext cx="548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047873" y="3174209"/>
            <a:ext cx="548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540" y="3172994"/>
            <a:ext cx="450000" cy="450000"/>
          </a:xfrm>
          <a:prstGeom prst="rect">
            <a:avLst/>
          </a:prstGeom>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1959" y="1329235"/>
            <a:ext cx="636067" cy="636067"/>
          </a:xfrm>
          <a:prstGeom prst="rect">
            <a:avLst/>
          </a:prstGeom>
        </p:spPr>
      </p:pic>
      <p:cxnSp>
        <p:nvCxnSpPr>
          <p:cNvPr id="33" name="Straight Connector 32"/>
          <p:cNvCxnSpPr/>
          <p:nvPr/>
        </p:nvCxnSpPr>
        <p:spPr>
          <a:xfrm flipH="1">
            <a:off x="6965354" y="1765060"/>
            <a:ext cx="37221" cy="24087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237172" y="2505016"/>
            <a:ext cx="7654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32" idx="2"/>
          </p:cNvCxnSpPr>
          <p:nvPr/>
        </p:nvCxnSpPr>
        <p:spPr>
          <a:xfrm flipV="1">
            <a:off x="6596514" y="1965302"/>
            <a:ext cx="3478" cy="5477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15" idx="1"/>
          </p:cNvCxnSpPr>
          <p:nvPr/>
        </p:nvCxnSpPr>
        <p:spPr>
          <a:xfrm>
            <a:off x="6983962" y="2922373"/>
            <a:ext cx="252096" cy="1"/>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765903" y="886335"/>
            <a:ext cx="2178646" cy="584775"/>
          </a:xfrm>
          <a:prstGeom prst="rect">
            <a:avLst/>
          </a:prstGeom>
        </p:spPr>
        <p:txBody>
          <a:bodyPr wrap="square">
            <a:spAutoFit/>
          </a:bodyPr>
          <a:lstStyle/>
          <a:p>
            <a:r>
              <a:rPr lang="en-US" sz="1600" dirty="0" err="1">
                <a:latin typeface="CiscoSans" charset="0"/>
                <a:ea typeface="CiscoSans" charset="0"/>
                <a:cs typeface="CiscoSans" charset="0"/>
              </a:rPr>
              <a:t>FlowSensor</a:t>
            </a:r>
            <a:r>
              <a:rPr lang="ja-JP" altLang="en-US" sz="1600" dirty="0">
                <a:latin typeface="CiscoSans" charset="0"/>
                <a:ea typeface="CiscoSans" charset="0"/>
                <a:cs typeface="CiscoSans" charset="0"/>
              </a:rPr>
              <a:t>で</a:t>
            </a:r>
            <a:r>
              <a:rPr lang="en-US" sz="1600" dirty="0">
                <a:latin typeface="CiscoSans" charset="0"/>
                <a:ea typeface="CiscoSans" charset="0"/>
                <a:cs typeface="CiscoSans" charset="0"/>
              </a:rPr>
              <a:t>HTTP XFF</a:t>
            </a:r>
            <a:r>
              <a:rPr lang="ja-JP" altLang="en-US" sz="1600" dirty="0">
                <a:latin typeface="CiscoSans" charset="0"/>
                <a:ea typeface="CiscoSans" charset="0"/>
                <a:cs typeface="CiscoSans" charset="0"/>
              </a:rPr>
              <a:t>フィールドを処理</a:t>
            </a:r>
            <a:endParaRPr lang="en-US" sz="1600" dirty="0">
              <a:latin typeface="CiscoSans" charset="0"/>
              <a:ea typeface="CiscoSans" charset="0"/>
              <a:cs typeface="CiscoSans" charset="0"/>
            </a:endParaRPr>
          </a:p>
        </p:txBody>
      </p:sp>
      <p:sp>
        <p:nvSpPr>
          <p:cNvPr id="38" name="Rectangle 37"/>
          <p:cNvSpPr/>
          <p:nvPr/>
        </p:nvSpPr>
        <p:spPr>
          <a:xfrm>
            <a:off x="3050418" y="4173767"/>
            <a:ext cx="3026149" cy="369332"/>
          </a:xfrm>
          <a:prstGeom prst="rect">
            <a:avLst/>
          </a:prstGeom>
        </p:spPr>
        <p:txBody>
          <a:bodyPr wrap="none">
            <a:spAutoFit/>
          </a:bodyPr>
          <a:lstStyle/>
          <a:p>
            <a:r>
              <a:rPr lang="ja-JP" altLang="en-US" dirty="0">
                <a:latin typeface="CiscoSans" charset="0"/>
                <a:ea typeface="CiscoSans" charset="0"/>
                <a:cs typeface="CiscoSans" charset="0"/>
              </a:rPr>
              <a:t>エンド </a:t>
            </a:r>
            <a:r>
              <a:rPr lang="en-US" altLang="ja-JP" dirty="0">
                <a:latin typeface="CiscoSans" charset="0"/>
                <a:ea typeface="CiscoSans" charset="0"/>
                <a:cs typeface="CiscoSans" charset="0"/>
              </a:rPr>
              <a:t>to </a:t>
            </a:r>
            <a:r>
              <a:rPr lang="ja-JP" altLang="en-US" dirty="0">
                <a:latin typeface="CiscoSans" charset="0"/>
                <a:ea typeface="CiscoSans" charset="0"/>
                <a:cs typeface="CiscoSans" charset="0"/>
              </a:rPr>
              <a:t>エンドでの可視化</a:t>
            </a:r>
            <a:endParaRPr lang="en-US" dirty="0">
              <a:latin typeface="CiscoSans" charset="0"/>
              <a:ea typeface="CiscoSans" charset="0"/>
              <a:cs typeface="CiscoSans" charset="0"/>
            </a:endParaRPr>
          </a:p>
        </p:txBody>
      </p:sp>
      <p:cxnSp>
        <p:nvCxnSpPr>
          <p:cNvPr id="39" name="Straight Arrow Connector 38"/>
          <p:cNvCxnSpPr/>
          <p:nvPr/>
        </p:nvCxnSpPr>
        <p:spPr>
          <a:xfrm>
            <a:off x="525540" y="4521263"/>
            <a:ext cx="825771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3479316" y="2031135"/>
            <a:ext cx="2634587" cy="830997"/>
          </a:xfrm>
          <a:prstGeom prst="rect">
            <a:avLst/>
          </a:prstGeom>
        </p:spPr>
        <p:txBody>
          <a:bodyPr wrap="square">
            <a:spAutoFit/>
          </a:bodyPr>
          <a:lstStyle/>
          <a:p>
            <a:r>
              <a:rPr lang="ja-JP" altLang="en-US" sz="1600" dirty="0">
                <a:latin typeface="CiscoSans" charset="0"/>
                <a:ea typeface="CiscoSans" charset="0"/>
                <a:cs typeface="CiscoSans" charset="0"/>
              </a:rPr>
              <a:t>ロードバランサーでクライアント情報をヘッダフィールドに追加</a:t>
            </a:r>
            <a:endParaRPr lang="en-US" altLang="ja-JP" sz="1600" dirty="0">
              <a:latin typeface="CiscoSans" charset="0"/>
              <a:ea typeface="CiscoSans" charset="0"/>
              <a:cs typeface="CiscoSans" charset="0"/>
            </a:endParaRPr>
          </a:p>
        </p:txBody>
      </p:sp>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6738" y="2603826"/>
            <a:ext cx="1123950" cy="1123950"/>
          </a:xfrm>
          <a:prstGeom prst="rect">
            <a:avLst/>
          </a:prstGeom>
        </p:spPr>
      </p:pic>
      <p:sp>
        <p:nvSpPr>
          <p:cNvPr id="44" name="Rectangular Callout 43"/>
          <p:cNvSpPr/>
          <p:nvPr/>
        </p:nvSpPr>
        <p:spPr bwMode="auto">
          <a:xfrm>
            <a:off x="4274049" y="1056229"/>
            <a:ext cx="1440951" cy="556085"/>
          </a:xfrm>
          <a:prstGeom prst="wedgeRectCallout">
            <a:avLst>
              <a:gd name="adj1" fmla="val 88085"/>
              <a:gd name="adj2" fmla="val 62255"/>
            </a:avLst>
          </a:prstGeom>
          <a:solidFill>
            <a:schemeClr val="tx2">
              <a:lumMod val="20000"/>
              <a:lumOff val="80000"/>
            </a:schemeClr>
          </a:solidFill>
          <a:ln w="12700" cap="flat">
            <a:noFill/>
            <a:miter lim="800000"/>
            <a:headEnd type="none" w="med" len="med"/>
            <a:tailEnd type="none" w="med" len="med"/>
          </a:ln>
        </p:spPr>
        <p:txBody>
          <a:bodyPr lIns="91440" tIns="45720" rIns="91440" bIns="45720" rtlCol="0" anchor="ctr"/>
          <a:lstStyle/>
          <a:p>
            <a:pPr algn="ctr" defTabSz="514337"/>
            <a:r>
              <a:rPr lang="en-US" dirty="0" err="1">
                <a:solidFill>
                  <a:schemeClr val="bg1"/>
                </a:solidFill>
                <a:ea typeface="Arial" pitchFamily="-107" charset="0"/>
                <a:cs typeface="Arial" pitchFamily="-107" charset="0"/>
                <a:sym typeface="Arial" pitchFamily="-107" charset="0"/>
              </a:rPr>
              <a:t>FlowSensor</a:t>
            </a:r>
            <a:r>
              <a:rPr lang="ja-JP" altLang="en-US" dirty="0">
                <a:solidFill>
                  <a:schemeClr val="bg1"/>
                </a:solidFill>
                <a:ea typeface="Arial" pitchFamily="-107" charset="0"/>
                <a:cs typeface="Arial" pitchFamily="-107" charset="0"/>
                <a:sym typeface="Arial" pitchFamily="-107" charset="0"/>
              </a:rPr>
              <a:t>を追加</a:t>
            </a:r>
            <a:endParaRPr lang="en-US" dirty="0">
              <a:solidFill>
                <a:schemeClr val="bg1"/>
              </a:solidFill>
              <a:ea typeface="Arial" pitchFamily="-107" charset="0"/>
              <a:cs typeface="Arial" pitchFamily="-107" charset="0"/>
              <a:sym typeface="Arial" pitchFamily="-107" charset="0"/>
            </a:endParaRPr>
          </a:p>
        </p:txBody>
      </p:sp>
      <p:sp>
        <p:nvSpPr>
          <p:cNvPr id="46" name="Title 2">
            <a:extLst>
              <a:ext uri="{FF2B5EF4-FFF2-40B4-BE49-F238E27FC236}">
                <a16:creationId xmlns:a16="http://schemas.microsoft.com/office/drawing/2014/main" id="{F61A84CD-ADD0-4743-AD60-79A96C5B2C8A}"/>
              </a:ext>
            </a:extLst>
          </p:cNvPr>
          <p:cNvSpPr txBox="1">
            <a:spLocks/>
          </p:cNvSpPr>
          <p:nvPr/>
        </p:nvSpPr>
        <p:spPr bwMode="auto">
          <a:xfrm>
            <a:off x="437766" y="460099"/>
            <a:ext cx="8345488" cy="3884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z="2800" dirty="0">
                <a:solidFill>
                  <a:schemeClr val="bg1"/>
                </a:solidFill>
                <a:latin typeface="Arial" panose="020B0604020202020204" pitchFamily="34" charset="0"/>
                <a:cs typeface="Arial" panose="020B0604020202020204" pitchFamily="34" charset="0"/>
              </a:rPr>
              <a:t>ロードバランサーでの</a:t>
            </a:r>
            <a:r>
              <a:rPr lang="en-US" altLang="ja-JP" sz="2800" dirty="0">
                <a:solidFill>
                  <a:schemeClr val="bg1"/>
                </a:solidFill>
                <a:latin typeface="Arial" panose="020B0604020202020204" pitchFamily="34" charset="0"/>
                <a:cs typeface="Arial" panose="020B0604020202020204" pitchFamily="34" charset="0"/>
              </a:rPr>
              <a:t>IP</a:t>
            </a:r>
            <a:r>
              <a:rPr lang="ja-JP" altLang="en-US" sz="2800" dirty="0">
                <a:solidFill>
                  <a:schemeClr val="bg1"/>
                </a:solidFill>
                <a:latin typeface="Arial" panose="020B0604020202020204" pitchFamily="34" charset="0"/>
                <a:cs typeface="Arial" panose="020B0604020202020204" pitchFamily="34" charset="0"/>
              </a:rPr>
              <a:t>アドレス紐づけ</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260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7612" y="1094584"/>
            <a:ext cx="8648507" cy="2977355"/>
          </a:xfrm>
          <a:prstGeom prst="rect">
            <a:avLst/>
          </a:prstGeom>
          <a:ln>
            <a:noFill/>
          </a:ln>
          <a:effectLst>
            <a:outerShdw blurRad="292100" dist="139700" dir="2700000" algn="tl" rotWithShape="0">
              <a:srgbClr val="333333">
                <a:alpha val="65000"/>
              </a:srgbClr>
            </a:outerShdw>
          </a:effectLst>
        </p:spPr>
      </p:pic>
      <p:sp>
        <p:nvSpPr>
          <p:cNvPr id="6" name="Title 2">
            <a:extLst>
              <a:ext uri="{FF2B5EF4-FFF2-40B4-BE49-F238E27FC236}">
                <a16:creationId xmlns:a16="http://schemas.microsoft.com/office/drawing/2014/main" id="{2E0B0A44-B2F3-47B8-ADFC-849EF9467039}"/>
              </a:ext>
            </a:extLst>
          </p:cNvPr>
          <p:cNvSpPr txBox="1">
            <a:spLocks/>
          </p:cNvSpPr>
          <p:nvPr/>
        </p:nvSpPr>
        <p:spPr bwMode="auto">
          <a:xfrm>
            <a:off x="437766" y="460099"/>
            <a:ext cx="8345488" cy="3884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2800" dirty="0" err="1">
                <a:solidFill>
                  <a:schemeClr val="bg1"/>
                </a:solidFill>
                <a:latin typeface="Arial" panose="020B0604020202020204" pitchFamily="34" charset="0"/>
                <a:cs typeface="Arial" panose="020B0604020202020204" pitchFamily="34" charset="0"/>
              </a:rPr>
              <a:t>Stealthwatch</a:t>
            </a:r>
            <a:r>
              <a:rPr lang="ja-JP" altLang="en-US" sz="2800" dirty="0" err="1">
                <a:solidFill>
                  <a:schemeClr val="bg1"/>
                </a:solidFill>
                <a:latin typeface="Arial" panose="020B0604020202020204" pitchFamily="34" charset="0"/>
                <a:cs typeface="Arial" panose="020B0604020202020204" pitchFamily="34" charset="0"/>
              </a:rPr>
              <a:t>での</a:t>
            </a:r>
            <a:r>
              <a:rPr lang="ja-JP" altLang="en-US" sz="2800" dirty="0">
                <a:solidFill>
                  <a:schemeClr val="bg1"/>
                </a:solidFill>
                <a:latin typeface="Arial" panose="020B0604020202020204" pitchFamily="34" charset="0"/>
                <a:cs typeface="Arial" panose="020B0604020202020204" pitchFamily="34" charset="0"/>
              </a:rPr>
              <a:t>見え方</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58293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2220" y="3385851"/>
            <a:ext cx="4290988" cy="923330"/>
          </a:xfrm>
          <a:prstGeom prst="rect">
            <a:avLst/>
          </a:prstGeom>
          <a:noFill/>
        </p:spPr>
        <p:txBody>
          <a:bodyPr wrap="square" rtlCol="0">
            <a:spAutoFit/>
          </a:bodyPr>
          <a:lstStyle/>
          <a:p>
            <a:pPr marL="214313" indent="-214313">
              <a:buFont typeface="Arial" charset="0"/>
              <a:buChar char="•"/>
            </a:pPr>
            <a:r>
              <a:rPr lang="en-US" dirty="0" err="1">
                <a:latin typeface="Century Gothic" charset="0"/>
                <a:ea typeface="Century Gothic" charset="0"/>
                <a:cs typeface="Century Gothic" charset="0"/>
              </a:rPr>
              <a:t>FlowSensor</a:t>
            </a:r>
            <a:r>
              <a:rPr lang="ja-JP" altLang="en-US" dirty="0">
                <a:latin typeface="Century Gothic" charset="0"/>
                <a:ea typeface="Century Gothic" charset="0"/>
                <a:cs typeface="Century Gothic" charset="0"/>
              </a:rPr>
              <a:t>で</a:t>
            </a:r>
            <a:r>
              <a:rPr lang="en-US" altLang="ja-JP" dirty="0">
                <a:latin typeface="Century Gothic" charset="0"/>
                <a:ea typeface="Century Gothic" charset="0"/>
                <a:cs typeface="Century Gothic" charset="0"/>
              </a:rPr>
              <a:t>XFF</a:t>
            </a:r>
            <a:r>
              <a:rPr lang="ja-JP" altLang="en-US" dirty="0">
                <a:latin typeface="Century Gothic" charset="0"/>
                <a:ea typeface="Century Gothic" charset="0"/>
                <a:cs typeface="Century Gothic" charset="0"/>
              </a:rPr>
              <a:t>を有効化</a:t>
            </a:r>
            <a:r>
              <a:rPr lang="en-US" dirty="0">
                <a:latin typeface="Century Gothic" charset="0"/>
                <a:ea typeface="Century Gothic" charset="0"/>
                <a:cs typeface="Century Gothic" charset="0"/>
              </a:rPr>
              <a:t> </a:t>
            </a:r>
          </a:p>
          <a:p>
            <a:pPr marL="214313" indent="-214313">
              <a:buFont typeface="Arial" charset="0"/>
              <a:buChar char="•"/>
            </a:pPr>
            <a:r>
              <a:rPr lang="ja-JP" altLang="en-US" dirty="0">
                <a:latin typeface="Century Gothic" charset="0"/>
                <a:ea typeface="Century Gothic" charset="0"/>
                <a:cs typeface="Century Gothic" charset="0"/>
              </a:rPr>
              <a:t>パフォーマンスへの影響はテストでは</a:t>
            </a:r>
            <a:r>
              <a:rPr lang="en-US" altLang="ja-JP" dirty="0">
                <a:latin typeface="Century Gothic" charset="0"/>
                <a:ea typeface="Century Gothic" charset="0"/>
                <a:cs typeface="Century Gothic" charset="0"/>
              </a:rPr>
              <a:t>2%</a:t>
            </a:r>
            <a:r>
              <a:rPr lang="ja-JP" altLang="en-US" dirty="0">
                <a:latin typeface="Century Gothic" charset="0"/>
                <a:ea typeface="Century Gothic" charset="0"/>
                <a:cs typeface="Century Gothic" charset="0"/>
              </a:rPr>
              <a:t>以下</a:t>
            </a:r>
            <a:endParaRPr lang="en-US" dirty="0">
              <a:latin typeface="Century Gothic" charset="0"/>
              <a:ea typeface="Century Gothic" charset="0"/>
              <a:cs typeface="Century Gothic" charset="0"/>
            </a:endParaRPr>
          </a:p>
        </p:txBody>
      </p:sp>
      <p:sp>
        <p:nvSpPr>
          <p:cNvPr id="6" name="TextBox 5"/>
          <p:cNvSpPr txBox="1"/>
          <p:nvPr/>
        </p:nvSpPr>
        <p:spPr>
          <a:xfrm>
            <a:off x="4443209" y="3385851"/>
            <a:ext cx="4548572" cy="1200329"/>
          </a:xfrm>
          <a:prstGeom prst="rect">
            <a:avLst/>
          </a:prstGeom>
          <a:noFill/>
        </p:spPr>
        <p:txBody>
          <a:bodyPr wrap="square" rtlCol="0">
            <a:spAutoFit/>
          </a:bodyPr>
          <a:lstStyle/>
          <a:p>
            <a:pPr marL="214313" indent="-214313">
              <a:buFont typeface="Arial" charset="0"/>
              <a:buChar char="•"/>
            </a:pPr>
            <a:r>
              <a:rPr lang="en-US" dirty="0">
                <a:latin typeface="Century Gothic" charset="0"/>
                <a:ea typeface="Century Gothic" charset="0"/>
                <a:cs typeface="Century Gothic" charset="0"/>
              </a:rPr>
              <a:t>F5</a:t>
            </a:r>
            <a:r>
              <a:rPr lang="ja-JP" altLang="en-US" dirty="0">
                <a:latin typeface="Century Gothic" charset="0"/>
                <a:ea typeface="Century Gothic" charset="0"/>
                <a:cs typeface="Century Gothic" charset="0"/>
              </a:rPr>
              <a:t>で</a:t>
            </a:r>
            <a:r>
              <a:rPr lang="en-US" altLang="ja-JP" dirty="0" err="1">
                <a:latin typeface="Century Gothic" charset="0"/>
                <a:ea typeface="Century Gothic" charset="0"/>
                <a:cs typeface="Century Gothic" charset="0"/>
              </a:rPr>
              <a:t>iRule</a:t>
            </a:r>
            <a:r>
              <a:rPr lang="ja-JP" altLang="en-US" dirty="0">
                <a:latin typeface="Century Gothic" charset="0"/>
                <a:ea typeface="Century Gothic" charset="0"/>
                <a:cs typeface="Century Gothic" charset="0"/>
              </a:rPr>
              <a:t>を有効化</a:t>
            </a:r>
            <a:endParaRPr lang="en-US" dirty="0">
              <a:latin typeface="Century Gothic" charset="0"/>
              <a:ea typeface="Century Gothic" charset="0"/>
              <a:cs typeface="Century Gothic" charset="0"/>
            </a:endParaRPr>
          </a:p>
          <a:p>
            <a:pPr marL="214313" indent="-214313">
              <a:buFont typeface="Arial" charset="0"/>
              <a:buChar char="•"/>
            </a:pPr>
            <a:r>
              <a:rPr lang="ja-JP" altLang="en-US" dirty="0">
                <a:latin typeface="Century Gothic" charset="0"/>
                <a:ea typeface="Century Gothic" charset="0"/>
                <a:cs typeface="Century Gothic" charset="0"/>
              </a:rPr>
              <a:t>テストでは</a:t>
            </a:r>
            <a:r>
              <a:rPr lang="en-US" altLang="ja-JP" dirty="0">
                <a:latin typeface="Century Gothic" charset="0"/>
                <a:ea typeface="Century Gothic" charset="0"/>
                <a:cs typeface="Century Gothic" charset="0"/>
              </a:rPr>
              <a:t>F5</a:t>
            </a:r>
            <a:r>
              <a:rPr lang="ja-JP" altLang="en-US" dirty="0">
                <a:latin typeface="Century Gothic" charset="0"/>
                <a:ea typeface="Century Gothic" charset="0"/>
                <a:cs typeface="Century Gothic" charset="0"/>
              </a:rPr>
              <a:t>とのみ実施したが、</a:t>
            </a:r>
            <a:r>
              <a:rPr lang="en-US" altLang="ja-JP" dirty="0">
                <a:latin typeface="Century Gothic" charset="0"/>
                <a:ea typeface="Century Gothic" charset="0"/>
                <a:cs typeface="Century Gothic" charset="0"/>
              </a:rPr>
              <a:t>XFF</a:t>
            </a:r>
            <a:r>
              <a:rPr lang="ja-JP" altLang="en-US" dirty="0">
                <a:latin typeface="Century Gothic" charset="0"/>
                <a:ea typeface="Century Gothic" charset="0"/>
                <a:cs typeface="Century Gothic" charset="0"/>
              </a:rPr>
              <a:t>フィールドをサポートしているものであれば問題無い</a:t>
            </a:r>
            <a:endParaRPr lang="en-US" dirty="0">
              <a:latin typeface="Century Gothic" charset="0"/>
              <a:ea typeface="Century Gothic" charset="0"/>
              <a:cs typeface="Century Gothic"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7766" y="1212454"/>
            <a:ext cx="3719897" cy="206544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32747" y="1192434"/>
            <a:ext cx="3713559" cy="2085468"/>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0EB94FF2-1F59-0F45-BAEC-7A9F02C0C1DA}"/>
              </a:ext>
            </a:extLst>
          </p:cNvPr>
          <p:cNvSpPr/>
          <p:nvPr/>
        </p:nvSpPr>
        <p:spPr>
          <a:xfrm>
            <a:off x="1108074" y="2295526"/>
            <a:ext cx="2146301" cy="247649"/>
          </a:xfrm>
          <a:prstGeom prst="rect">
            <a:avLst/>
          </a:prstGeom>
          <a:noFill/>
          <a:ln w="50800">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2">
            <a:extLst>
              <a:ext uri="{FF2B5EF4-FFF2-40B4-BE49-F238E27FC236}">
                <a16:creationId xmlns:a16="http://schemas.microsoft.com/office/drawing/2014/main" id="{4980131F-4B70-4A11-8F95-537CF5BC4CA0}"/>
              </a:ext>
            </a:extLst>
          </p:cNvPr>
          <p:cNvSpPr txBox="1">
            <a:spLocks/>
          </p:cNvSpPr>
          <p:nvPr/>
        </p:nvSpPr>
        <p:spPr bwMode="auto">
          <a:xfrm>
            <a:off x="437766" y="460099"/>
            <a:ext cx="8345488" cy="3884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z="2800" dirty="0">
                <a:solidFill>
                  <a:schemeClr val="bg1"/>
                </a:solidFill>
                <a:latin typeface="Arial" panose="020B0604020202020204" pitchFamily="34" charset="0"/>
                <a:cs typeface="Arial" panose="020B0604020202020204" pitchFamily="34" charset="0"/>
              </a:rPr>
              <a:t>XFF</a:t>
            </a:r>
            <a:r>
              <a:rPr lang="ja-JP" altLang="en-US" sz="2800" dirty="0">
                <a:solidFill>
                  <a:schemeClr val="bg1"/>
                </a:solidFill>
                <a:latin typeface="Arial" panose="020B0604020202020204" pitchFamily="34" charset="0"/>
                <a:cs typeface="Arial" panose="020B0604020202020204" pitchFamily="34" charset="0"/>
              </a:rPr>
              <a:t>の有効化設定（</a:t>
            </a:r>
            <a:r>
              <a:rPr lang="en-US" altLang="ja-JP" sz="2800" dirty="0" err="1">
                <a:solidFill>
                  <a:schemeClr val="bg1"/>
                </a:solidFill>
                <a:latin typeface="Arial" panose="020B0604020202020204" pitchFamily="34" charset="0"/>
                <a:cs typeface="Arial" panose="020B0604020202020204" pitchFamily="34" charset="0"/>
              </a:rPr>
              <a:t>Stealthwatch</a:t>
            </a:r>
            <a:r>
              <a:rPr lang="ja-JP" altLang="en-US" sz="2800" dirty="0">
                <a:solidFill>
                  <a:schemeClr val="bg1"/>
                </a:solidFill>
                <a:latin typeface="Arial" panose="020B0604020202020204" pitchFamily="34" charset="0"/>
                <a:cs typeface="Arial" panose="020B0604020202020204" pitchFamily="34" charset="0"/>
              </a:rPr>
              <a:t>と</a:t>
            </a:r>
            <a:r>
              <a:rPr lang="en-US" altLang="ja-JP" sz="2800" dirty="0">
                <a:solidFill>
                  <a:schemeClr val="bg1"/>
                </a:solidFill>
                <a:latin typeface="Arial" panose="020B0604020202020204" pitchFamily="34" charset="0"/>
                <a:cs typeface="Arial" panose="020B0604020202020204" pitchFamily="34" charset="0"/>
              </a:rPr>
              <a:t>F5</a:t>
            </a:r>
            <a:r>
              <a:rPr lang="ja-JP" altLang="en-US" sz="2800" dirty="0">
                <a:solidFill>
                  <a:schemeClr val="bg1"/>
                </a:solidFill>
                <a:latin typeface="Arial" panose="020B0604020202020204" pitchFamily="34" charset="0"/>
                <a:cs typeface="Arial" panose="020B0604020202020204" pitchFamily="34" charset="0"/>
              </a:rPr>
              <a:t>）</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13018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p:txBody>
          <a:bodyPr/>
          <a:lstStyle/>
          <a:p>
            <a:r>
              <a:rPr kumimoji="1" lang="en-US" altLang="ja-JP" dirty="0" err="1">
                <a:latin typeface="CiscoSansTT ExtraLight" charset="0"/>
                <a:ea typeface="ＭＳ Ｐゴシック" charset="-128"/>
              </a:rPr>
              <a:t>Stealthwatch</a:t>
            </a:r>
            <a:r>
              <a:rPr kumimoji="1" lang="en-US" altLang="ja-JP" dirty="0">
                <a:latin typeface="CiscoSansTT ExtraLight" charset="0"/>
                <a:ea typeface="ＭＳ Ｐゴシック" charset="-128"/>
              </a:rPr>
              <a:t> Cloud</a:t>
            </a:r>
            <a:r>
              <a:rPr kumimoji="1" lang="ja-JP" altLang="en-US" dirty="0">
                <a:latin typeface="CiscoSansTT ExtraLight" charset="0"/>
                <a:ea typeface="ＭＳ Ｐゴシック" charset="-128"/>
              </a:rPr>
              <a:t>の紹介</a:t>
            </a:r>
          </a:p>
        </p:txBody>
      </p:sp>
      <p:pic>
        <p:nvPicPr>
          <p:cNvPr id="3" name="Picture 352">
            <a:extLst>
              <a:ext uri="{FF2B5EF4-FFF2-40B4-BE49-F238E27FC236}">
                <a16:creationId xmlns:a16="http://schemas.microsoft.com/office/drawing/2014/main" id="{175638BC-D300-4DC1-A553-7D2F9FFF6B1A}"/>
              </a:ext>
            </a:extLst>
          </p:cNvPr>
          <p:cNvPicPr>
            <a:picLocks noChangeAspect="1"/>
          </p:cNvPicPr>
          <p:nvPr/>
        </p:nvPicPr>
        <p:blipFill>
          <a:blip r:embed="rId2"/>
          <a:stretch>
            <a:fillRect/>
          </a:stretch>
        </p:blipFill>
        <p:spPr>
          <a:xfrm>
            <a:off x="5422403" y="-504754"/>
            <a:ext cx="3673960" cy="3376529"/>
          </a:xfrm>
          <a:prstGeom prst="rect">
            <a:avLst/>
          </a:prstGeom>
          <a:noFill/>
        </p:spPr>
      </p:pic>
      <p:sp>
        <p:nvSpPr>
          <p:cNvPr id="4" name="テキスト ボックス 3">
            <a:extLst>
              <a:ext uri="{FF2B5EF4-FFF2-40B4-BE49-F238E27FC236}">
                <a16:creationId xmlns:a16="http://schemas.microsoft.com/office/drawing/2014/main" id="{A2835718-C477-4CBB-8046-756A95319D4B}"/>
              </a:ext>
            </a:extLst>
          </p:cNvPr>
          <p:cNvSpPr txBox="1"/>
          <p:nvPr/>
        </p:nvSpPr>
        <p:spPr>
          <a:xfrm>
            <a:off x="3186543" y="3935703"/>
            <a:ext cx="5519460" cy="584775"/>
          </a:xfrm>
          <a:prstGeom prst="rect">
            <a:avLst/>
          </a:prstGeom>
          <a:solidFill>
            <a:srgbClr val="7030A0"/>
          </a:solidFill>
          <a:ln>
            <a:noFill/>
          </a:ln>
          <a:effectLst/>
        </p:spPr>
        <p:style>
          <a:lnRef idx="3">
            <a:schemeClr val="lt1"/>
          </a:lnRef>
          <a:fillRef idx="1">
            <a:schemeClr val="dk1"/>
          </a:fillRef>
          <a:effectRef idx="1">
            <a:schemeClr val="dk1"/>
          </a:effectRef>
          <a:fontRef idx="minor">
            <a:schemeClr val="lt1"/>
          </a:fontRef>
        </p:style>
        <p:txBody>
          <a:bodyPr wrap="none" rtlCol="0">
            <a:spAutoFit/>
          </a:bodyPr>
          <a:lstStyle/>
          <a:p>
            <a:r>
              <a:rPr kumimoji="1" lang="ja-JP" altLang="en-US" sz="3200" dirty="0">
                <a:solidFill>
                  <a:schemeClr val="bg2"/>
                </a:solidFill>
                <a:latin typeface="+mn-lt"/>
              </a:rPr>
              <a:t>日本でも販売開始しました！</a:t>
            </a:r>
          </a:p>
        </p:txBody>
      </p:sp>
    </p:spTree>
    <p:extLst>
      <p:ext uri="{BB962C8B-B14F-4D97-AF65-F5344CB8AC3E}">
        <p14:creationId xmlns:p14="http://schemas.microsoft.com/office/powerpoint/2010/main" val="2714643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584859" y="285354"/>
            <a:ext cx="3503781" cy="3055976"/>
            <a:chOff x="4916231" y="460572"/>
            <a:chExt cx="3731929" cy="3693952"/>
          </a:xfrm>
        </p:grpSpPr>
        <p:sp>
          <p:nvSpPr>
            <p:cNvPr id="4" name="Oval 3"/>
            <p:cNvSpPr/>
            <p:nvPr/>
          </p:nvSpPr>
          <p:spPr>
            <a:xfrm>
              <a:off x="5765801" y="460572"/>
              <a:ext cx="2021844" cy="2089239"/>
            </a:xfrm>
            <a:prstGeom prst="ellipse">
              <a:avLst/>
            </a:prstGeom>
            <a:solidFill>
              <a:srgbClr val="003366">
                <a:alpha val="80000"/>
              </a:srgbClr>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rgbClr val="FFFFFF"/>
                  </a:solidFill>
                </a:rPr>
                <a:t>シグネチャ</a:t>
              </a:r>
              <a:endParaRPr lang="en-US" sz="1600" dirty="0">
                <a:solidFill>
                  <a:srgbClr val="FFFFFF"/>
                </a:solidFill>
              </a:endParaRPr>
            </a:p>
          </p:txBody>
        </p:sp>
        <p:sp>
          <p:nvSpPr>
            <p:cNvPr id="5" name="Oval 4"/>
            <p:cNvSpPr/>
            <p:nvPr/>
          </p:nvSpPr>
          <p:spPr>
            <a:xfrm>
              <a:off x="6626316" y="2040802"/>
              <a:ext cx="2021844" cy="2089240"/>
            </a:xfrm>
            <a:prstGeom prst="ellipse">
              <a:avLst/>
            </a:prstGeom>
            <a:solidFill>
              <a:srgbClr val="E67701">
                <a:alpha val="83000"/>
              </a:srgbClr>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a:solidFill>
                    <a:srgbClr val="FFFFFF"/>
                  </a:solidFill>
                </a:rPr>
                <a:t>アノーマリ</a:t>
              </a:r>
              <a:endParaRPr lang="en-US" dirty="0">
                <a:solidFill>
                  <a:srgbClr val="FFFFFF"/>
                </a:solidFill>
              </a:endParaRPr>
            </a:p>
          </p:txBody>
        </p:sp>
        <p:sp>
          <p:nvSpPr>
            <p:cNvPr id="6" name="Oval 5"/>
            <p:cNvSpPr/>
            <p:nvPr/>
          </p:nvSpPr>
          <p:spPr>
            <a:xfrm>
              <a:off x="4916231" y="2065284"/>
              <a:ext cx="2021842" cy="2089240"/>
            </a:xfrm>
            <a:prstGeom prst="ellipse">
              <a:avLst/>
            </a:prstGeom>
            <a:solidFill>
              <a:schemeClr val="accent1">
                <a:alpha val="80000"/>
              </a:schemeClr>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rgbClr val="FFFFFF"/>
                  </a:solidFill>
                </a:rPr>
                <a:t>振る舞い</a:t>
              </a:r>
              <a:endParaRPr lang="en-US" sz="1600" dirty="0">
                <a:solidFill>
                  <a:srgbClr val="FFFFFF"/>
                </a:solidFill>
              </a:endParaRPr>
            </a:p>
          </p:txBody>
        </p:sp>
      </p:grpSp>
      <p:sp>
        <p:nvSpPr>
          <p:cNvPr id="7" name="Title 6"/>
          <p:cNvSpPr>
            <a:spLocks noGrp="1"/>
          </p:cNvSpPr>
          <p:nvPr>
            <p:ph type="title"/>
          </p:nvPr>
        </p:nvSpPr>
        <p:spPr>
          <a:xfrm>
            <a:off x="312504" y="303924"/>
            <a:ext cx="7161656" cy="838200"/>
          </a:xfrm>
        </p:spPr>
        <p:txBody>
          <a:bodyPr vert="horz" lIns="91432" tIns="45716" rIns="91432" bIns="45716" rtlCol="0" anchor="ctr">
            <a:noAutofit/>
          </a:bodyPr>
          <a:lstStyle/>
          <a:p>
            <a:r>
              <a:rPr lang="en-US" altLang="ja-JP" dirty="0"/>
              <a:t>(</a:t>
            </a:r>
            <a:r>
              <a:rPr lang="ja-JP" altLang="en-US" dirty="0"/>
              <a:t>おさらい</a:t>
            </a:r>
            <a:r>
              <a:rPr lang="en-US" altLang="ja-JP" dirty="0"/>
              <a:t>)</a:t>
            </a:r>
            <a:r>
              <a:rPr lang="ja-JP" altLang="en-US" sz="2800" dirty="0">
                <a:ea typeface="CiscoSansTT" charset="0"/>
              </a:rPr>
              <a:t>高度な攻撃の検出方法比較</a:t>
            </a:r>
            <a:endParaRPr lang="en-US" sz="2800" dirty="0">
              <a:ea typeface="CiscoSansTT" charset="0"/>
            </a:endParaRPr>
          </a:p>
        </p:txBody>
      </p:sp>
      <p:sp>
        <p:nvSpPr>
          <p:cNvPr id="8" name="Content Placeholder 3"/>
          <p:cNvSpPr txBox="1">
            <a:spLocks/>
          </p:cNvSpPr>
          <p:nvPr/>
        </p:nvSpPr>
        <p:spPr>
          <a:xfrm>
            <a:off x="312504" y="1080433"/>
            <a:ext cx="5503524" cy="2240643"/>
          </a:xfrm>
          <a:prstGeom prst="rect">
            <a:avLst/>
          </a:prstGeom>
        </p:spPr>
        <p:txBody>
          <a:bodyPr lIns="91432" tIns="45716" rIns="91432" bIns="45716">
            <a:normAutofit/>
          </a:bodyPr>
          <a:lstStyle>
            <a:lvl1pPr marL="187523" indent="-185738" algn="l" rtl="0" eaLnBrk="0" fontAlgn="base" hangingPunct="0">
              <a:lnSpc>
                <a:spcPct val="90000"/>
              </a:lnSpc>
              <a:spcBef>
                <a:spcPts val="1200"/>
              </a:spcBef>
              <a:spcAft>
                <a:spcPct val="0"/>
              </a:spcAft>
              <a:buClr>
                <a:srgbClr val="0C65B7"/>
              </a:buClr>
              <a:buSzPct val="100000"/>
              <a:buFont typeface="Wingdings" charset="2"/>
              <a:buChar char="§"/>
              <a:defRPr sz="1800">
                <a:solidFill>
                  <a:srgbClr val="000000"/>
                </a:solidFill>
                <a:latin typeface="+mn-lt"/>
                <a:ea typeface="+mn-ea"/>
                <a:cs typeface="+mn-cs"/>
                <a:sym typeface="Arial" pitchFamily="34" charset="0"/>
              </a:defRPr>
            </a:lvl1pPr>
            <a:lvl2pPr marL="386656" indent="-193775" algn="l" rtl="0" eaLnBrk="0" fontAlgn="base" hangingPunct="0">
              <a:lnSpc>
                <a:spcPct val="90000"/>
              </a:lnSpc>
              <a:spcBef>
                <a:spcPts val="400"/>
              </a:spcBef>
              <a:spcAft>
                <a:spcPct val="0"/>
              </a:spcAft>
              <a:buClr>
                <a:srgbClr val="0C65B7"/>
              </a:buClr>
              <a:buSzPct val="100000"/>
              <a:buFont typeface="Arial"/>
              <a:buChar char="–"/>
              <a:defRPr sz="1600">
                <a:solidFill>
                  <a:srgbClr val="000000"/>
                </a:solidFill>
                <a:latin typeface="+mn-lt"/>
                <a:ea typeface="+mn-ea"/>
                <a:cs typeface="+mn-cs"/>
                <a:sym typeface="Arial" pitchFamily="34" charset="0"/>
              </a:defRPr>
            </a:lvl2pPr>
            <a:lvl3pPr marL="546497" indent="-159842" algn="l" rtl="0" eaLnBrk="0" fontAlgn="base" hangingPunct="0">
              <a:lnSpc>
                <a:spcPct val="90000"/>
              </a:lnSpc>
              <a:spcBef>
                <a:spcPts val="200"/>
              </a:spcBef>
              <a:spcAft>
                <a:spcPct val="0"/>
              </a:spcAft>
              <a:buClr>
                <a:srgbClr val="0C65B7"/>
              </a:buClr>
              <a:buSzPct val="100000"/>
              <a:buFont typeface="Wingdings" charset="2"/>
              <a:buChar char="§"/>
              <a:defRPr sz="1400">
                <a:solidFill>
                  <a:srgbClr val="000000"/>
                </a:solidFill>
                <a:latin typeface="+mn-lt"/>
                <a:ea typeface="+mn-ea"/>
                <a:cs typeface="+mn-cs"/>
                <a:sym typeface="Arial" pitchFamily="34" charset="0"/>
              </a:defRPr>
            </a:lvl3pPr>
            <a:lvl4pPr marL="706339" indent="-159842" algn="l" rtl="0" eaLnBrk="0" fontAlgn="base" hangingPunct="0">
              <a:lnSpc>
                <a:spcPct val="90000"/>
              </a:lnSpc>
              <a:spcBef>
                <a:spcPts val="200"/>
              </a:spcBef>
              <a:spcAft>
                <a:spcPct val="0"/>
              </a:spcAft>
              <a:buClr>
                <a:srgbClr val="0C65B7"/>
              </a:buClr>
              <a:buSzPct val="100000"/>
              <a:buFont typeface="Arial" pitchFamily="34" charset="0"/>
              <a:buChar char="–"/>
              <a:defRPr sz="1100">
                <a:solidFill>
                  <a:srgbClr val="000000"/>
                </a:solidFill>
                <a:latin typeface="+mn-lt"/>
                <a:ea typeface="+mn-ea"/>
                <a:cs typeface="+mn-cs"/>
                <a:sym typeface="Arial" pitchFamily="34" charset="0"/>
              </a:defRPr>
            </a:lvl4pPr>
            <a:lvl5pPr marL="773311" indent="-66973" algn="l" rtl="0" eaLnBrk="0" fontAlgn="base" hangingPunct="0">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1785" indent="0">
              <a:buFont typeface="Wingdings" charset="2"/>
              <a:buNone/>
            </a:pPr>
            <a:r>
              <a:rPr lang="ja-JP" altLang="en-US" sz="1600" b="1" kern="0" dirty="0">
                <a:solidFill>
                  <a:srgbClr val="003366"/>
                </a:solidFill>
              </a:rPr>
              <a:t>シグネチャ</a:t>
            </a:r>
            <a:r>
              <a:rPr lang="en-US" sz="1600" b="1" kern="0" dirty="0">
                <a:solidFill>
                  <a:srgbClr val="003366"/>
                </a:solidFill>
              </a:rPr>
              <a:t> = </a:t>
            </a:r>
            <a:r>
              <a:rPr lang="ja-JP" altLang="en-US" sz="1600" b="1" kern="0" dirty="0">
                <a:solidFill>
                  <a:srgbClr val="003366"/>
                </a:solidFill>
              </a:rPr>
              <a:t>オブジェクトをブラックリストで定義</a:t>
            </a:r>
            <a:endParaRPr lang="en-US" sz="1600" b="1" kern="0" dirty="0">
              <a:solidFill>
                <a:srgbClr val="003366"/>
              </a:solidFill>
            </a:endParaRPr>
          </a:p>
          <a:p>
            <a:pPr marL="274297" lvl="1" indent="-173721">
              <a:lnSpc>
                <a:spcPct val="100000"/>
              </a:lnSpc>
              <a:buFont typeface="Arial"/>
              <a:buChar char="•"/>
            </a:pPr>
            <a:r>
              <a:rPr lang="en-US" sz="1400" kern="0" dirty="0"/>
              <a:t>IPS, </a:t>
            </a:r>
            <a:r>
              <a:rPr lang="ja-JP" altLang="en-US" sz="1400" kern="0" dirty="0"/>
              <a:t>アンチウイルス</a:t>
            </a:r>
            <a:r>
              <a:rPr lang="en-US" sz="1400" kern="0" dirty="0"/>
              <a:t>, </a:t>
            </a:r>
            <a:r>
              <a:rPr lang="ja-JP" altLang="en-US" sz="1400" kern="0" dirty="0"/>
              <a:t>コンテンツフィルタ</a:t>
            </a:r>
            <a:endParaRPr lang="en-US" sz="1400" kern="0" dirty="0"/>
          </a:p>
          <a:p>
            <a:pPr marL="1785" indent="0">
              <a:buFont typeface="Wingdings" charset="2"/>
              <a:buNone/>
            </a:pPr>
            <a:r>
              <a:rPr lang="ja-JP" altLang="en-US" sz="1600" b="1" kern="0" dirty="0">
                <a:solidFill>
                  <a:srgbClr val="739DD2"/>
                </a:solidFill>
              </a:rPr>
              <a:t>振る舞い</a:t>
            </a:r>
            <a:r>
              <a:rPr lang="en-US" sz="1600" b="1" kern="0" dirty="0">
                <a:solidFill>
                  <a:srgbClr val="739DD2"/>
                </a:solidFill>
              </a:rPr>
              <a:t> = </a:t>
            </a:r>
            <a:r>
              <a:rPr lang="ja-JP" altLang="en-US" sz="1600" b="1" kern="0" dirty="0">
                <a:solidFill>
                  <a:srgbClr val="739DD2"/>
                </a:solidFill>
              </a:rPr>
              <a:t>振る舞いをブラックリストで定義</a:t>
            </a:r>
            <a:endParaRPr lang="en-US" sz="1600" b="1" kern="0" dirty="0">
              <a:solidFill>
                <a:srgbClr val="739DD2"/>
              </a:solidFill>
            </a:endParaRPr>
          </a:p>
          <a:p>
            <a:pPr marL="274297" lvl="1" indent="-173721">
              <a:lnSpc>
                <a:spcPct val="100000"/>
              </a:lnSpc>
              <a:spcBef>
                <a:spcPts val="0"/>
              </a:spcBef>
              <a:buFont typeface="Arial"/>
              <a:buChar char="•"/>
            </a:pPr>
            <a:r>
              <a:rPr lang="ja-JP" altLang="en-US" sz="1400" kern="0" dirty="0"/>
              <a:t>マルウェアサンドボックス</a:t>
            </a:r>
            <a:r>
              <a:rPr lang="en-US" sz="1400" kern="0" dirty="0"/>
              <a:t>, </a:t>
            </a:r>
            <a:r>
              <a:rPr lang="en-US" sz="1400" b="1" kern="0" dirty="0"/>
              <a:t>NBAD*</a:t>
            </a:r>
            <a:r>
              <a:rPr lang="en-US" sz="1400" kern="0" dirty="0"/>
              <a:t>, </a:t>
            </a:r>
            <a:r>
              <a:rPr lang="ja-JP" altLang="en-US" sz="1400" kern="0" dirty="0"/>
              <a:t>ホスト</a:t>
            </a:r>
            <a:r>
              <a:rPr lang="en-US" altLang="ja-JP" sz="1400" kern="0" dirty="0"/>
              <a:t>IPS</a:t>
            </a:r>
            <a:r>
              <a:rPr lang="en-US" sz="1400" kern="0" dirty="0"/>
              <a:t>, SEIM</a:t>
            </a:r>
          </a:p>
          <a:p>
            <a:pPr marL="1785" indent="0">
              <a:buFont typeface="Wingdings" charset="2"/>
              <a:buNone/>
            </a:pPr>
            <a:r>
              <a:rPr lang="ja-JP" altLang="en-US" sz="1600" b="1" kern="0" dirty="0">
                <a:solidFill>
                  <a:srgbClr val="E67701"/>
                </a:solidFill>
              </a:rPr>
              <a:t>アノーマリ</a:t>
            </a:r>
            <a:r>
              <a:rPr lang="en-US" sz="1600" b="1" kern="0" dirty="0">
                <a:solidFill>
                  <a:srgbClr val="E67701"/>
                </a:solidFill>
              </a:rPr>
              <a:t> = </a:t>
            </a:r>
            <a:r>
              <a:rPr lang="ja-JP" altLang="en-US" sz="1600" b="1" kern="0" dirty="0">
                <a:solidFill>
                  <a:srgbClr val="E67701"/>
                </a:solidFill>
              </a:rPr>
              <a:t>振る舞いをホワイトリストで定義</a:t>
            </a:r>
            <a:endParaRPr lang="en-US" sz="1600" b="1" kern="0" dirty="0">
              <a:solidFill>
                <a:srgbClr val="E67701"/>
              </a:solidFill>
            </a:endParaRPr>
          </a:p>
          <a:p>
            <a:pPr marL="274297" lvl="1" indent="-173721">
              <a:buFont typeface="Arial"/>
              <a:buChar char="•"/>
            </a:pPr>
            <a:r>
              <a:rPr lang="en-US" sz="1400" b="1" kern="0" dirty="0"/>
              <a:t>NBAD*</a:t>
            </a:r>
            <a:endParaRPr lang="en-US" sz="800" b="1" kern="0" dirty="0"/>
          </a:p>
          <a:p>
            <a:pPr marL="144680" lvl="1" indent="0">
              <a:buFont typeface="Arial"/>
              <a:buNone/>
            </a:pPr>
            <a:r>
              <a:rPr lang="en-US" sz="800" kern="0" dirty="0"/>
              <a:t>*Network Based Anomaly Detection</a:t>
            </a:r>
          </a:p>
          <a:p>
            <a:pPr>
              <a:buFont typeface="Arial"/>
              <a:buChar char="•"/>
            </a:pPr>
            <a:endParaRPr lang="en-US" sz="1600" b="1" i="1" kern="0" dirty="0"/>
          </a:p>
          <a:p>
            <a:pPr>
              <a:buFont typeface="Arial"/>
              <a:buChar char="•"/>
            </a:pPr>
            <a:endParaRPr lang="en-US" sz="1600" kern="0" dirty="0"/>
          </a:p>
        </p:txBody>
      </p:sp>
      <p:graphicFrame>
        <p:nvGraphicFramePr>
          <p:cNvPr id="10" name="Table 9"/>
          <p:cNvGraphicFramePr>
            <a:graphicFrameLocks noGrp="1"/>
          </p:cNvGraphicFramePr>
          <p:nvPr>
            <p:extLst>
              <p:ext uri="{D42A27DB-BD31-4B8C-83A1-F6EECF244321}">
                <p14:modId xmlns:p14="http://schemas.microsoft.com/office/powerpoint/2010/main" val="4260690330"/>
              </p:ext>
            </p:extLst>
          </p:nvPr>
        </p:nvGraphicFramePr>
        <p:xfrm>
          <a:off x="609600" y="3424466"/>
          <a:ext cx="5503524" cy="1136168"/>
        </p:xfrm>
        <a:graphic>
          <a:graphicData uri="http://schemas.openxmlformats.org/drawingml/2006/table">
            <a:tbl>
              <a:tblPr firstRow="1" bandRow="1">
                <a:tableStyleId>{8A107856-5554-42FB-B03E-39F5DBC370BA}</a:tableStyleId>
              </a:tblPr>
              <a:tblGrid>
                <a:gridCol w="1375881">
                  <a:extLst>
                    <a:ext uri="{9D8B030D-6E8A-4147-A177-3AD203B41FA5}">
                      <a16:colId xmlns:a16="http://schemas.microsoft.com/office/drawing/2014/main" val="20000"/>
                    </a:ext>
                  </a:extLst>
                </a:gridCol>
                <a:gridCol w="1375881">
                  <a:extLst>
                    <a:ext uri="{9D8B030D-6E8A-4147-A177-3AD203B41FA5}">
                      <a16:colId xmlns:a16="http://schemas.microsoft.com/office/drawing/2014/main" val="20001"/>
                    </a:ext>
                  </a:extLst>
                </a:gridCol>
                <a:gridCol w="1375881">
                  <a:extLst>
                    <a:ext uri="{9D8B030D-6E8A-4147-A177-3AD203B41FA5}">
                      <a16:colId xmlns:a16="http://schemas.microsoft.com/office/drawing/2014/main" val="20002"/>
                    </a:ext>
                  </a:extLst>
                </a:gridCol>
                <a:gridCol w="1375881">
                  <a:extLst>
                    <a:ext uri="{9D8B030D-6E8A-4147-A177-3AD203B41FA5}">
                      <a16:colId xmlns:a16="http://schemas.microsoft.com/office/drawing/2014/main" val="20003"/>
                    </a:ext>
                  </a:extLst>
                </a:gridCol>
              </a:tblGrid>
              <a:tr h="255752">
                <a:tc>
                  <a:txBody>
                    <a:bodyPr/>
                    <a:lstStyle/>
                    <a:p>
                      <a:pPr algn="ctr"/>
                      <a:endParaRPr lang="en-US" sz="1600" dirty="0">
                        <a:solidFill>
                          <a:schemeClr val="bg1"/>
                        </a:solidFill>
                      </a:endParaRPr>
                    </a:p>
                  </a:txBody>
                  <a:tcPr marL="63062" marR="63062" marT="31531" marB="31531"/>
                </a:tc>
                <a:tc>
                  <a:txBody>
                    <a:bodyPr/>
                    <a:lstStyle/>
                    <a:p>
                      <a:pPr algn="ctr"/>
                      <a:r>
                        <a:rPr lang="ja-JP" altLang="en-US" sz="1600" dirty="0"/>
                        <a:t>シグネチャ</a:t>
                      </a:r>
                      <a:endParaRPr lang="en-US" sz="1600" b="0" dirty="0">
                        <a:solidFill>
                          <a:srgbClr val="FFFFFF"/>
                        </a:solidFill>
                      </a:endParaRPr>
                    </a:p>
                  </a:txBody>
                  <a:tcPr marL="63062" marR="63062" marT="31531" marB="31531"/>
                </a:tc>
                <a:tc>
                  <a:txBody>
                    <a:bodyPr/>
                    <a:lstStyle/>
                    <a:p>
                      <a:pPr algn="ctr"/>
                      <a:r>
                        <a:rPr lang="ja-JP" altLang="en-US" sz="1600" dirty="0"/>
                        <a:t>振る舞い</a:t>
                      </a:r>
                      <a:endParaRPr lang="en-US" sz="1600" b="0" dirty="0">
                        <a:solidFill>
                          <a:srgbClr val="FFFFFF"/>
                        </a:solidFill>
                      </a:endParaRPr>
                    </a:p>
                  </a:txBody>
                  <a:tcPr marL="63062" marR="63062" marT="31531" marB="31531"/>
                </a:tc>
                <a:tc>
                  <a:txBody>
                    <a:bodyPr/>
                    <a:lstStyle/>
                    <a:p>
                      <a:pPr algn="ctr"/>
                      <a:r>
                        <a:rPr lang="ja-JP" altLang="en-US" sz="1600" dirty="0"/>
                        <a:t>アノーマリ</a:t>
                      </a:r>
                      <a:endParaRPr lang="en-US" sz="1600" b="0" dirty="0">
                        <a:solidFill>
                          <a:srgbClr val="FFFFFF"/>
                        </a:solidFill>
                      </a:endParaRPr>
                    </a:p>
                  </a:txBody>
                  <a:tcPr marL="63062" marR="63062" marT="31531" marB="31531"/>
                </a:tc>
                <a:extLst>
                  <a:ext uri="{0D108BD9-81ED-4DB2-BD59-A6C34878D82A}">
                    <a16:rowId xmlns:a16="http://schemas.microsoft.com/office/drawing/2014/main" val="10000"/>
                  </a:ext>
                </a:extLst>
              </a:tr>
              <a:tr h="255752">
                <a:tc>
                  <a:txBody>
                    <a:bodyPr/>
                    <a:lstStyle/>
                    <a:p>
                      <a:r>
                        <a:rPr lang="ja-JP" altLang="en-US" sz="1400" dirty="0"/>
                        <a:t>既知の脅威</a:t>
                      </a:r>
                      <a:endParaRPr lang="en-US" sz="1400" dirty="0">
                        <a:solidFill>
                          <a:schemeClr val="tx1">
                            <a:lumMod val="75000"/>
                          </a:schemeClr>
                        </a:solidFill>
                      </a:endParaRPr>
                    </a:p>
                  </a:txBody>
                  <a:tcPr marL="63062" marR="63062" marT="31531" marB="31531"/>
                </a:tc>
                <a:tc>
                  <a:txBody>
                    <a:bodyPr/>
                    <a:lstStyle/>
                    <a:p>
                      <a:r>
                        <a:rPr lang="en-US" sz="1400" b="1" dirty="0">
                          <a:solidFill>
                            <a:srgbClr val="FF0000"/>
                          </a:solidFill>
                        </a:rPr>
                        <a:t>BEST</a:t>
                      </a:r>
                    </a:p>
                  </a:txBody>
                  <a:tcPr marL="63062" marR="63062" marT="31531" marB="31531"/>
                </a:tc>
                <a:tc>
                  <a:txBody>
                    <a:bodyPr/>
                    <a:lstStyle/>
                    <a:p>
                      <a:r>
                        <a:rPr lang="en-US" sz="1400" dirty="0"/>
                        <a:t>Good</a:t>
                      </a:r>
                      <a:endParaRPr lang="en-US" sz="1400" dirty="0">
                        <a:solidFill>
                          <a:schemeClr val="tx1">
                            <a:lumMod val="75000"/>
                          </a:schemeClr>
                        </a:solidFill>
                      </a:endParaRPr>
                    </a:p>
                  </a:txBody>
                  <a:tcPr marL="63062" marR="63062" marT="31531" marB="31531"/>
                </a:tc>
                <a:tc>
                  <a:txBody>
                    <a:bodyPr/>
                    <a:lstStyle/>
                    <a:p>
                      <a:r>
                        <a:rPr lang="en-US" sz="1400" dirty="0"/>
                        <a:t>Limited</a:t>
                      </a:r>
                      <a:endParaRPr lang="en-US" sz="1400" dirty="0">
                        <a:solidFill>
                          <a:schemeClr val="tx1">
                            <a:lumMod val="75000"/>
                          </a:schemeClr>
                        </a:solidFill>
                      </a:endParaRPr>
                    </a:p>
                  </a:txBody>
                  <a:tcPr marL="63062" marR="63062" marT="31531" marB="31531"/>
                </a:tc>
                <a:extLst>
                  <a:ext uri="{0D108BD9-81ED-4DB2-BD59-A6C34878D82A}">
                    <a16:rowId xmlns:a16="http://schemas.microsoft.com/office/drawing/2014/main" val="10001"/>
                  </a:ext>
                </a:extLst>
              </a:tr>
              <a:tr h="255752">
                <a:tc>
                  <a:txBody>
                    <a:bodyPr/>
                    <a:lstStyle/>
                    <a:p>
                      <a:r>
                        <a:rPr lang="ja-JP" altLang="en-US" sz="1400" dirty="0"/>
                        <a:t>ゼロデイの脅威</a:t>
                      </a:r>
                      <a:endParaRPr lang="en-US" sz="1400" dirty="0">
                        <a:solidFill>
                          <a:schemeClr val="tx1">
                            <a:lumMod val="75000"/>
                          </a:schemeClr>
                        </a:solidFill>
                      </a:endParaRPr>
                    </a:p>
                  </a:txBody>
                  <a:tcPr marL="63062" marR="63062" marT="31531" marB="31531"/>
                </a:tc>
                <a:tc>
                  <a:txBody>
                    <a:bodyPr/>
                    <a:lstStyle/>
                    <a:p>
                      <a:r>
                        <a:rPr lang="en-US" sz="1400" dirty="0" err="1"/>
                        <a:t>LimIted</a:t>
                      </a:r>
                      <a:r>
                        <a:rPr lang="en-US" sz="1400" dirty="0"/>
                        <a:t> </a:t>
                      </a:r>
                      <a:endParaRPr lang="en-US" sz="1400" dirty="0">
                        <a:solidFill>
                          <a:schemeClr val="tx1">
                            <a:lumMod val="75000"/>
                          </a:schemeClr>
                        </a:solidFill>
                      </a:endParaRPr>
                    </a:p>
                  </a:txBody>
                  <a:tcPr marL="63062" marR="63062" marT="31531" marB="31531"/>
                </a:tc>
                <a:tc>
                  <a:txBody>
                    <a:bodyPr/>
                    <a:lstStyle/>
                    <a:p>
                      <a:r>
                        <a:rPr lang="en-US" sz="1400" b="1" dirty="0">
                          <a:solidFill>
                            <a:srgbClr val="FF0000"/>
                          </a:solidFill>
                        </a:rPr>
                        <a:t>BEST</a:t>
                      </a:r>
                    </a:p>
                  </a:txBody>
                  <a:tcPr marL="63062" marR="63062" marT="31531" marB="31531"/>
                </a:tc>
                <a:tc>
                  <a:txBody>
                    <a:bodyPr/>
                    <a:lstStyle/>
                    <a:p>
                      <a:r>
                        <a:rPr lang="en-US" sz="1400" dirty="0"/>
                        <a:t>Good</a:t>
                      </a:r>
                      <a:endParaRPr lang="en-US" sz="1400" dirty="0">
                        <a:solidFill>
                          <a:schemeClr val="tx1">
                            <a:lumMod val="75000"/>
                          </a:schemeClr>
                        </a:solidFill>
                      </a:endParaRPr>
                    </a:p>
                  </a:txBody>
                  <a:tcPr marL="63062" marR="63062" marT="31531" marB="31531"/>
                </a:tc>
                <a:extLst>
                  <a:ext uri="{0D108BD9-81ED-4DB2-BD59-A6C34878D82A}">
                    <a16:rowId xmlns:a16="http://schemas.microsoft.com/office/drawing/2014/main" val="10002"/>
                  </a:ext>
                </a:extLst>
              </a:tr>
              <a:tr h="255752">
                <a:tc>
                  <a:txBody>
                    <a:bodyPr/>
                    <a:lstStyle/>
                    <a:p>
                      <a:r>
                        <a:rPr lang="ja-JP" altLang="en-US" sz="1400" dirty="0"/>
                        <a:t>内部犯行</a:t>
                      </a:r>
                      <a:endParaRPr lang="en-US" sz="1400" dirty="0">
                        <a:solidFill>
                          <a:schemeClr val="tx1">
                            <a:lumMod val="75000"/>
                          </a:schemeClr>
                        </a:solidFill>
                      </a:endParaRPr>
                    </a:p>
                  </a:txBody>
                  <a:tcPr marL="63062" marR="63062" marT="31531" marB="31531"/>
                </a:tc>
                <a:tc>
                  <a:txBody>
                    <a:bodyPr/>
                    <a:lstStyle/>
                    <a:p>
                      <a:r>
                        <a:rPr lang="en-US" sz="1400" dirty="0"/>
                        <a:t>Limited</a:t>
                      </a:r>
                      <a:endParaRPr lang="en-US" sz="1400" dirty="0">
                        <a:solidFill>
                          <a:schemeClr val="tx1">
                            <a:lumMod val="75000"/>
                          </a:schemeClr>
                        </a:solidFill>
                      </a:endParaRPr>
                    </a:p>
                  </a:txBody>
                  <a:tcPr marL="63062" marR="63062" marT="31531" marB="31531"/>
                </a:tc>
                <a:tc>
                  <a:txBody>
                    <a:bodyPr/>
                    <a:lstStyle/>
                    <a:p>
                      <a:r>
                        <a:rPr lang="en-US" sz="1400" dirty="0"/>
                        <a:t>Limited </a:t>
                      </a:r>
                      <a:endParaRPr lang="en-US" sz="1400" dirty="0">
                        <a:solidFill>
                          <a:schemeClr val="tx1">
                            <a:lumMod val="75000"/>
                          </a:schemeClr>
                        </a:solidFill>
                      </a:endParaRPr>
                    </a:p>
                  </a:txBody>
                  <a:tcPr marL="63062" marR="63062" marT="31531" marB="31531"/>
                </a:tc>
                <a:tc>
                  <a:txBody>
                    <a:bodyPr/>
                    <a:lstStyle/>
                    <a:p>
                      <a:r>
                        <a:rPr lang="en-US" sz="1400" b="1" dirty="0">
                          <a:solidFill>
                            <a:srgbClr val="FF0000"/>
                          </a:solidFill>
                        </a:rPr>
                        <a:t>BEST</a:t>
                      </a:r>
                    </a:p>
                  </a:txBody>
                  <a:tcPr marL="63062" marR="63062" marT="31531" marB="31531"/>
                </a:tc>
                <a:extLst>
                  <a:ext uri="{0D108BD9-81ED-4DB2-BD59-A6C34878D82A}">
                    <a16:rowId xmlns:a16="http://schemas.microsoft.com/office/drawing/2014/main" val="10003"/>
                  </a:ext>
                </a:extLst>
              </a:tr>
            </a:tbl>
          </a:graphicData>
        </a:graphic>
      </p:graphicFrame>
      <p:sp>
        <p:nvSpPr>
          <p:cNvPr id="2" name="正方形/長方形 1"/>
          <p:cNvSpPr/>
          <p:nvPr/>
        </p:nvSpPr>
        <p:spPr>
          <a:xfrm>
            <a:off x="3374154" y="3424466"/>
            <a:ext cx="2728696" cy="1136168"/>
          </a:xfrm>
          <a:prstGeom prst="rect">
            <a:avLst/>
          </a:prstGeom>
          <a:noFill/>
          <a:ln w="38100">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A661C"/>
              </a:solidFill>
            </a:endParaRPr>
          </a:p>
        </p:txBody>
      </p:sp>
      <p:sp>
        <p:nvSpPr>
          <p:cNvPr id="3" name="テキスト ボックス 2"/>
          <p:cNvSpPr txBox="1"/>
          <p:nvPr/>
        </p:nvSpPr>
        <p:spPr>
          <a:xfrm>
            <a:off x="3411055" y="4573873"/>
            <a:ext cx="2654894" cy="338554"/>
          </a:xfrm>
          <a:prstGeom prst="rect">
            <a:avLst/>
          </a:prstGeom>
          <a:noFill/>
        </p:spPr>
        <p:txBody>
          <a:bodyPr wrap="none" rtlCol="0">
            <a:spAutoFit/>
          </a:bodyPr>
          <a:lstStyle/>
          <a:p>
            <a:r>
              <a:rPr kumimoji="1" lang="en-US" altLang="ja-JP" sz="1600" dirty="0">
                <a:solidFill>
                  <a:srgbClr val="FA661C"/>
                </a:solidFill>
              </a:rPr>
              <a:t>NBAD</a:t>
            </a:r>
            <a:r>
              <a:rPr kumimoji="1" lang="ja-JP" altLang="en-US" sz="1600" dirty="0">
                <a:solidFill>
                  <a:srgbClr val="FA661C"/>
                </a:solidFill>
              </a:rPr>
              <a:t>にてカバーされる領域</a:t>
            </a:r>
          </a:p>
        </p:txBody>
      </p:sp>
    </p:spTree>
    <p:extLst>
      <p:ext uri="{BB962C8B-B14F-4D97-AF65-F5344CB8AC3E}">
        <p14:creationId xmlns:p14="http://schemas.microsoft.com/office/powerpoint/2010/main" val="82297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5"/>
          <p:cNvGrpSpPr/>
          <p:nvPr/>
        </p:nvGrpSpPr>
        <p:grpSpPr>
          <a:xfrm>
            <a:off x="3274278" y="3929030"/>
            <a:ext cx="473632" cy="473632"/>
            <a:chOff x="1620073" y="3919990"/>
            <a:chExt cx="473632" cy="473632"/>
          </a:xfrm>
        </p:grpSpPr>
        <p:sp>
          <p:nvSpPr>
            <p:cNvPr id="73" name="Oval 6"/>
            <p:cNvSpPr/>
            <p:nvPr/>
          </p:nvSpPr>
          <p:spPr>
            <a:xfrm>
              <a:off x="1620073" y="3919990"/>
              <a:ext cx="473632" cy="473632"/>
            </a:xfrm>
            <a:prstGeom prst="ellipse">
              <a:avLst/>
            </a:prstGeom>
            <a:solidFill>
              <a:srgbClr val="097DBC"/>
            </a:solidFill>
            <a:ln w="9525" cap="flat" cmpd="sng" algn="ctr">
              <a:noFill/>
              <a:prstDash val="solid"/>
            </a:ln>
            <a:effectLst/>
          </p:spPr>
          <p:txBody>
            <a:bodyPr lIns="91432" tIns="45716" rIns="91432" bIns="45716" rtlCol="0" anchor="ctr"/>
            <a:lstStyle/>
            <a:p>
              <a:pPr algn="ctr" defTabSz="913769" fontAlgn="base">
                <a:spcBef>
                  <a:spcPct val="0"/>
                </a:spcBef>
                <a:spcAft>
                  <a:spcPct val="0"/>
                </a:spcAft>
                <a:defRPr/>
              </a:pPr>
              <a:endParaRPr lang="en-US" kern="0" dirty="0">
                <a:solidFill>
                  <a:srgbClr val="097DBC">
                    <a:lumMod val="50000"/>
                  </a:srgbClr>
                </a:solidFill>
                <a:latin typeface="Arial"/>
                <a:ea typeface="ＭＳ Ｐゴシック" charset="0"/>
              </a:endParaRPr>
            </a:p>
          </p:txBody>
        </p:sp>
        <p:pic>
          <p:nvPicPr>
            <p:cNvPr id="74" name="Picture 7" descr="whiteparts.ai"/>
            <p:cNvPicPr>
              <a:picLocks noChangeAspect="1"/>
            </p:cNvPicPr>
            <p:nvPr/>
          </p:nvPicPr>
          <p:blipFill>
            <a:blip r:embed="rId3" cstate="print">
              <a:extLst>
                <a:ext uri="{28A0092B-C50C-407E-A947-70E740481C1C}">
                  <a14:useLocalDpi xmlns:a14="http://schemas.microsoft.com/office/drawing/2010/main"/>
                </a:ext>
              </a:extLst>
            </a:blip>
            <a:srcRect l="27590" t="28001" r="64910" b="67076"/>
            <a:stretch>
              <a:fillRect/>
            </a:stretch>
          </p:blipFill>
          <p:spPr>
            <a:xfrm>
              <a:off x="1667769" y="3996581"/>
              <a:ext cx="377206" cy="320450"/>
            </a:xfrm>
            <a:prstGeom prst="rect">
              <a:avLst/>
            </a:prstGeom>
            <a:ln>
              <a:noFill/>
            </a:ln>
            <a:effectLst/>
          </p:spPr>
        </p:pic>
      </p:grpSp>
      <p:grpSp>
        <p:nvGrpSpPr>
          <p:cNvPr id="75" name="Group 8"/>
          <p:cNvGrpSpPr/>
          <p:nvPr/>
        </p:nvGrpSpPr>
        <p:grpSpPr>
          <a:xfrm>
            <a:off x="3794636" y="3929030"/>
            <a:ext cx="473632" cy="473632"/>
            <a:chOff x="2288041" y="3919990"/>
            <a:chExt cx="473632" cy="473632"/>
          </a:xfrm>
        </p:grpSpPr>
        <p:sp>
          <p:nvSpPr>
            <p:cNvPr id="76" name="Oval 9"/>
            <p:cNvSpPr/>
            <p:nvPr/>
          </p:nvSpPr>
          <p:spPr>
            <a:xfrm>
              <a:off x="2288041" y="3919990"/>
              <a:ext cx="473632" cy="473632"/>
            </a:xfrm>
            <a:prstGeom prst="ellipse">
              <a:avLst/>
            </a:prstGeom>
            <a:solidFill>
              <a:srgbClr val="097DBC"/>
            </a:solidFill>
            <a:ln w="9525" cap="flat" cmpd="sng" algn="ctr">
              <a:noFill/>
              <a:prstDash val="solid"/>
            </a:ln>
            <a:effectLst/>
          </p:spPr>
          <p:txBody>
            <a:bodyPr lIns="91432" tIns="45716" rIns="91432" bIns="45716" rtlCol="0" anchor="ctr"/>
            <a:lstStyle/>
            <a:p>
              <a:pPr algn="ctr" defTabSz="913769" fontAlgn="base">
                <a:spcBef>
                  <a:spcPct val="0"/>
                </a:spcBef>
                <a:spcAft>
                  <a:spcPct val="0"/>
                </a:spcAft>
                <a:defRPr/>
              </a:pPr>
              <a:endParaRPr lang="en-US" kern="0" dirty="0">
                <a:solidFill>
                  <a:srgbClr val="097DBC">
                    <a:lumMod val="50000"/>
                  </a:srgbClr>
                </a:solidFill>
                <a:latin typeface="Arial"/>
                <a:ea typeface="ＭＳ Ｐゴシック" charset="0"/>
              </a:endParaRPr>
            </a:p>
          </p:txBody>
        </p:sp>
        <p:pic>
          <p:nvPicPr>
            <p:cNvPr id="77" name="Picture 10" descr="router arrows.em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38873" y="3981098"/>
              <a:ext cx="371969" cy="351417"/>
            </a:xfrm>
            <a:prstGeom prst="rect">
              <a:avLst/>
            </a:prstGeom>
            <a:ln>
              <a:noFill/>
            </a:ln>
            <a:effectLst/>
          </p:spPr>
        </p:pic>
      </p:grpSp>
      <p:grpSp>
        <p:nvGrpSpPr>
          <p:cNvPr id="78" name="Group 11"/>
          <p:cNvGrpSpPr/>
          <p:nvPr/>
        </p:nvGrpSpPr>
        <p:grpSpPr>
          <a:xfrm>
            <a:off x="4324579" y="3929030"/>
            <a:ext cx="473632" cy="473632"/>
            <a:chOff x="2990774" y="3919990"/>
            <a:chExt cx="473632" cy="473632"/>
          </a:xfrm>
        </p:grpSpPr>
        <p:sp>
          <p:nvSpPr>
            <p:cNvPr id="79" name="Oval 12"/>
            <p:cNvSpPr/>
            <p:nvPr/>
          </p:nvSpPr>
          <p:spPr>
            <a:xfrm>
              <a:off x="2990774" y="3919990"/>
              <a:ext cx="473632" cy="473632"/>
            </a:xfrm>
            <a:prstGeom prst="ellipse">
              <a:avLst/>
            </a:prstGeom>
            <a:solidFill>
              <a:srgbClr val="097DBC"/>
            </a:solidFill>
            <a:ln w="9525" cap="flat" cmpd="sng" algn="ctr">
              <a:noFill/>
              <a:prstDash val="solid"/>
            </a:ln>
            <a:effectLst/>
          </p:spPr>
          <p:txBody>
            <a:bodyPr lIns="91432" tIns="45716" rIns="91432" bIns="45716" rtlCol="0" anchor="ctr"/>
            <a:lstStyle/>
            <a:p>
              <a:pPr algn="ctr" defTabSz="913769" fontAlgn="base">
                <a:spcBef>
                  <a:spcPct val="0"/>
                </a:spcBef>
                <a:spcAft>
                  <a:spcPct val="0"/>
                </a:spcAft>
                <a:defRPr/>
              </a:pPr>
              <a:endParaRPr lang="en-US" kern="0" dirty="0">
                <a:solidFill>
                  <a:srgbClr val="097DBC">
                    <a:lumMod val="50000"/>
                  </a:srgbClr>
                </a:solidFill>
                <a:latin typeface="Arial"/>
                <a:ea typeface="ＭＳ Ｐゴシック" charset="0"/>
              </a:endParaRPr>
            </a:p>
          </p:txBody>
        </p:sp>
        <p:sp>
          <p:nvSpPr>
            <p:cNvPr id="80" name="Freeform 37"/>
            <p:cNvSpPr>
              <a:spLocks noChangeAspect="1"/>
            </p:cNvSpPr>
            <p:nvPr/>
          </p:nvSpPr>
          <p:spPr bwMode="auto">
            <a:xfrm>
              <a:off x="3088592" y="4031047"/>
              <a:ext cx="277996" cy="251518"/>
            </a:xfrm>
            <a:custGeom>
              <a:avLst/>
              <a:gdLst>
                <a:gd name="T0" fmla="*/ 1265 w 1477"/>
                <a:gd name="T1" fmla="*/ 956 h 1336"/>
                <a:gd name="T2" fmla="*/ 1265 w 1477"/>
                <a:gd name="T3" fmla="*/ 640 h 1336"/>
                <a:gd name="T4" fmla="*/ 781 w 1477"/>
                <a:gd name="T5" fmla="*/ 640 h 1336"/>
                <a:gd name="T6" fmla="*/ 781 w 1477"/>
                <a:gd name="T7" fmla="*/ 380 h 1336"/>
                <a:gd name="T8" fmla="*/ 993 w 1477"/>
                <a:gd name="T9" fmla="*/ 380 h 1336"/>
                <a:gd name="T10" fmla="*/ 993 w 1477"/>
                <a:gd name="T11" fmla="*/ 0 h 1336"/>
                <a:gd name="T12" fmla="*/ 483 w 1477"/>
                <a:gd name="T13" fmla="*/ 0 h 1336"/>
                <a:gd name="T14" fmla="*/ 483 w 1477"/>
                <a:gd name="T15" fmla="*/ 380 h 1336"/>
                <a:gd name="T16" fmla="*/ 707 w 1477"/>
                <a:gd name="T17" fmla="*/ 380 h 1336"/>
                <a:gd name="T18" fmla="*/ 707 w 1477"/>
                <a:gd name="T19" fmla="*/ 640 h 1336"/>
                <a:gd name="T20" fmla="*/ 224 w 1477"/>
                <a:gd name="T21" fmla="*/ 640 h 1336"/>
                <a:gd name="T22" fmla="*/ 224 w 1477"/>
                <a:gd name="T23" fmla="*/ 956 h 1336"/>
                <a:gd name="T24" fmla="*/ 0 w 1477"/>
                <a:gd name="T25" fmla="*/ 956 h 1336"/>
                <a:gd name="T26" fmla="*/ 0 w 1477"/>
                <a:gd name="T27" fmla="*/ 1336 h 1336"/>
                <a:gd name="T28" fmla="*/ 522 w 1477"/>
                <a:gd name="T29" fmla="*/ 1336 h 1336"/>
                <a:gd name="T30" fmla="*/ 522 w 1477"/>
                <a:gd name="T31" fmla="*/ 956 h 1336"/>
                <a:gd name="T32" fmla="*/ 298 w 1477"/>
                <a:gd name="T33" fmla="*/ 956 h 1336"/>
                <a:gd name="T34" fmla="*/ 298 w 1477"/>
                <a:gd name="T35" fmla="*/ 715 h 1336"/>
                <a:gd name="T36" fmla="*/ 1190 w 1477"/>
                <a:gd name="T37" fmla="*/ 715 h 1336"/>
                <a:gd name="T38" fmla="*/ 1190 w 1477"/>
                <a:gd name="T39" fmla="*/ 956 h 1336"/>
                <a:gd name="T40" fmla="*/ 966 w 1477"/>
                <a:gd name="T41" fmla="*/ 956 h 1336"/>
                <a:gd name="T42" fmla="*/ 966 w 1477"/>
                <a:gd name="T43" fmla="*/ 1336 h 1336"/>
                <a:gd name="T44" fmla="*/ 1477 w 1477"/>
                <a:gd name="T45" fmla="*/ 1336 h 1336"/>
                <a:gd name="T46" fmla="*/ 1477 w 1477"/>
                <a:gd name="T47" fmla="*/ 956 h 1336"/>
                <a:gd name="T48" fmla="*/ 1265 w 1477"/>
                <a:gd name="T49" fmla="*/ 956 h 1336"/>
                <a:gd name="T50" fmla="*/ 1265 w 1477"/>
                <a:gd name="T51" fmla="*/ 956 h 1336"/>
                <a:gd name="T52" fmla="*/ 1265 w 1477"/>
                <a:gd name="T53" fmla="*/ 9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77" h="1336">
                  <a:moveTo>
                    <a:pt x="1265" y="956"/>
                  </a:moveTo>
                  <a:lnTo>
                    <a:pt x="1265" y="640"/>
                  </a:lnTo>
                  <a:lnTo>
                    <a:pt x="781" y="640"/>
                  </a:lnTo>
                  <a:lnTo>
                    <a:pt x="781" y="380"/>
                  </a:lnTo>
                  <a:lnTo>
                    <a:pt x="993" y="380"/>
                  </a:lnTo>
                  <a:lnTo>
                    <a:pt x="993" y="0"/>
                  </a:lnTo>
                  <a:lnTo>
                    <a:pt x="483" y="0"/>
                  </a:lnTo>
                  <a:lnTo>
                    <a:pt x="483" y="380"/>
                  </a:lnTo>
                  <a:lnTo>
                    <a:pt x="707" y="380"/>
                  </a:lnTo>
                  <a:lnTo>
                    <a:pt x="707" y="640"/>
                  </a:lnTo>
                  <a:lnTo>
                    <a:pt x="224" y="640"/>
                  </a:lnTo>
                  <a:lnTo>
                    <a:pt x="224" y="956"/>
                  </a:lnTo>
                  <a:lnTo>
                    <a:pt x="0" y="956"/>
                  </a:lnTo>
                  <a:lnTo>
                    <a:pt x="0" y="1336"/>
                  </a:lnTo>
                  <a:lnTo>
                    <a:pt x="522" y="1336"/>
                  </a:lnTo>
                  <a:lnTo>
                    <a:pt x="522" y="956"/>
                  </a:lnTo>
                  <a:lnTo>
                    <a:pt x="298" y="956"/>
                  </a:lnTo>
                  <a:lnTo>
                    <a:pt x="298" y="715"/>
                  </a:lnTo>
                  <a:lnTo>
                    <a:pt x="1190" y="715"/>
                  </a:lnTo>
                  <a:lnTo>
                    <a:pt x="1190" y="956"/>
                  </a:lnTo>
                  <a:lnTo>
                    <a:pt x="966" y="956"/>
                  </a:lnTo>
                  <a:lnTo>
                    <a:pt x="966" y="1336"/>
                  </a:lnTo>
                  <a:lnTo>
                    <a:pt x="1477" y="1336"/>
                  </a:lnTo>
                  <a:lnTo>
                    <a:pt x="1477" y="956"/>
                  </a:lnTo>
                  <a:lnTo>
                    <a:pt x="1265" y="956"/>
                  </a:lnTo>
                  <a:lnTo>
                    <a:pt x="1265" y="956"/>
                  </a:lnTo>
                  <a:lnTo>
                    <a:pt x="1265" y="956"/>
                  </a:lnTo>
                  <a:close/>
                </a:path>
              </a:pathLst>
            </a:custGeom>
            <a:solidFill>
              <a:srgbClr val="FFFFFF"/>
            </a:solidFill>
            <a:ln>
              <a:noFill/>
            </a:ln>
            <a:effectLst/>
          </p:spPr>
          <p:txBody>
            <a:bodyPr vert="horz" wrap="square" lIns="91440" tIns="45720" rIns="91440" bIns="45720" numCol="1" anchor="t" anchorCtr="0" compatLnSpc="1">
              <a:prstTxWarp prst="textNoShape">
                <a:avLst/>
              </a:prstTxWarp>
            </a:bodyPr>
            <a:lstStyle/>
            <a:p>
              <a:pPr defTabSz="913580" fontAlgn="base">
                <a:spcBef>
                  <a:spcPct val="0"/>
                </a:spcBef>
                <a:spcAft>
                  <a:spcPct val="0"/>
                </a:spcAft>
                <a:defRPr/>
              </a:pPr>
              <a:endParaRPr lang="en-US" kern="0" dirty="0">
                <a:solidFill>
                  <a:srgbClr val="4D4D4D"/>
                </a:solidFill>
                <a:latin typeface="Arial" charset="0"/>
                <a:ea typeface="ＭＳ Ｐゴシック" charset="0"/>
              </a:endParaRPr>
            </a:p>
          </p:txBody>
        </p:sp>
      </p:grpSp>
      <p:grpSp>
        <p:nvGrpSpPr>
          <p:cNvPr id="81" name="Group 14"/>
          <p:cNvGrpSpPr/>
          <p:nvPr/>
        </p:nvGrpSpPr>
        <p:grpSpPr>
          <a:xfrm>
            <a:off x="4860740" y="3929030"/>
            <a:ext cx="473632" cy="473632"/>
            <a:chOff x="3830714" y="3919990"/>
            <a:chExt cx="473632" cy="473632"/>
          </a:xfrm>
        </p:grpSpPr>
        <p:sp>
          <p:nvSpPr>
            <p:cNvPr id="82" name="Oval 15"/>
            <p:cNvSpPr/>
            <p:nvPr/>
          </p:nvSpPr>
          <p:spPr>
            <a:xfrm>
              <a:off x="3830714" y="3919990"/>
              <a:ext cx="473632" cy="473632"/>
            </a:xfrm>
            <a:prstGeom prst="ellipse">
              <a:avLst/>
            </a:prstGeom>
            <a:solidFill>
              <a:srgbClr val="097DBC"/>
            </a:solidFill>
            <a:ln w="9525" cap="flat" cmpd="sng" algn="ctr">
              <a:noFill/>
              <a:prstDash val="solid"/>
            </a:ln>
            <a:effectLst/>
          </p:spPr>
          <p:txBody>
            <a:bodyPr lIns="91432" tIns="45716" rIns="91432" bIns="45716" rtlCol="0" anchor="ctr"/>
            <a:lstStyle/>
            <a:p>
              <a:pPr algn="ctr" defTabSz="913769" fontAlgn="base">
                <a:spcBef>
                  <a:spcPct val="0"/>
                </a:spcBef>
                <a:spcAft>
                  <a:spcPct val="0"/>
                </a:spcAft>
                <a:defRPr/>
              </a:pPr>
              <a:endParaRPr lang="en-US" kern="0" dirty="0">
                <a:solidFill>
                  <a:srgbClr val="097DBC">
                    <a:lumMod val="50000"/>
                  </a:srgbClr>
                </a:solidFill>
                <a:latin typeface="Arial"/>
                <a:ea typeface="ＭＳ Ｐゴシック" charset="0"/>
              </a:endParaRPr>
            </a:p>
          </p:txBody>
        </p:sp>
        <p:pic>
          <p:nvPicPr>
            <p:cNvPr id="83" name="Picture 16" descr="whiteparts.ai"/>
            <p:cNvPicPr>
              <a:picLocks noChangeAspect="1"/>
            </p:cNvPicPr>
            <p:nvPr/>
          </p:nvPicPr>
          <p:blipFill>
            <a:blip r:embed="rId5" cstate="print">
              <a:extLst>
                <a:ext uri="{28A0092B-C50C-407E-A947-70E740481C1C}">
                  <a14:useLocalDpi xmlns:a14="http://schemas.microsoft.com/office/drawing/2010/main"/>
                </a:ext>
              </a:extLst>
            </a:blip>
            <a:srcRect l="32551" t="36693" r="59517" b="59350"/>
            <a:stretch>
              <a:fillRect/>
            </a:stretch>
          </p:blipFill>
          <p:spPr>
            <a:xfrm>
              <a:off x="3887352" y="4040503"/>
              <a:ext cx="360357" cy="232607"/>
            </a:xfrm>
            <a:prstGeom prst="rect">
              <a:avLst/>
            </a:prstGeom>
            <a:ln>
              <a:noFill/>
            </a:ln>
            <a:effectLst/>
          </p:spPr>
        </p:pic>
      </p:grpSp>
      <p:grpSp>
        <p:nvGrpSpPr>
          <p:cNvPr id="84" name="Group 17"/>
          <p:cNvGrpSpPr/>
          <p:nvPr/>
        </p:nvGrpSpPr>
        <p:grpSpPr>
          <a:xfrm>
            <a:off x="5383512" y="3929030"/>
            <a:ext cx="473632" cy="473632"/>
            <a:chOff x="4694114" y="3919990"/>
            <a:chExt cx="473632" cy="473632"/>
          </a:xfrm>
        </p:grpSpPr>
        <p:sp>
          <p:nvSpPr>
            <p:cNvPr id="85" name="Oval 18"/>
            <p:cNvSpPr/>
            <p:nvPr/>
          </p:nvSpPr>
          <p:spPr>
            <a:xfrm>
              <a:off x="4694114" y="3919990"/>
              <a:ext cx="473632" cy="473632"/>
            </a:xfrm>
            <a:prstGeom prst="ellipse">
              <a:avLst/>
            </a:prstGeom>
            <a:solidFill>
              <a:srgbClr val="097DBC"/>
            </a:solidFill>
            <a:ln w="9525" cap="flat" cmpd="sng" algn="ctr">
              <a:noFill/>
              <a:prstDash val="solid"/>
            </a:ln>
            <a:effectLst/>
          </p:spPr>
          <p:txBody>
            <a:bodyPr lIns="91432" tIns="45716" rIns="91432" bIns="45716" rtlCol="0" anchor="ctr"/>
            <a:lstStyle/>
            <a:p>
              <a:pPr algn="ctr" defTabSz="913769" fontAlgn="base">
                <a:spcBef>
                  <a:spcPct val="0"/>
                </a:spcBef>
                <a:spcAft>
                  <a:spcPct val="0"/>
                </a:spcAft>
                <a:defRPr/>
              </a:pPr>
              <a:endParaRPr lang="en-US" kern="0" dirty="0">
                <a:solidFill>
                  <a:srgbClr val="097DBC">
                    <a:lumMod val="50000"/>
                  </a:srgbClr>
                </a:solidFill>
                <a:latin typeface="Arial"/>
                <a:ea typeface="ＭＳ Ｐゴシック" charset="0"/>
              </a:endParaRPr>
            </a:p>
          </p:txBody>
        </p:sp>
        <p:grpSp>
          <p:nvGrpSpPr>
            <p:cNvPr id="86" name="Group 157"/>
            <p:cNvGrpSpPr>
              <a:grpSpLocks noChangeAspect="1"/>
            </p:cNvGrpSpPr>
            <p:nvPr/>
          </p:nvGrpSpPr>
          <p:grpSpPr>
            <a:xfrm>
              <a:off x="4771204" y="4059092"/>
              <a:ext cx="315021" cy="195428"/>
              <a:chOff x="13636625" y="1373188"/>
              <a:chExt cx="1330325" cy="825500"/>
            </a:xfrm>
            <a:solidFill>
              <a:srgbClr val="8E909E"/>
            </a:solidFill>
          </p:grpSpPr>
          <p:sp>
            <p:nvSpPr>
              <p:cNvPr id="87" name="Rectangle 17"/>
              <p:cNvSpPr>
                <a:spLocks noChangeArrowheads="1"/>
              </p:cNvSpPr>
              <p:nvPr/>
            </p:nvSpPr>
            <p:spPr bwMode="auto">
              <a:xfrm>
                <a:off x="1363662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88" name="Rectangle 18"/>
              <p:cNvSpPr>
                <a:spLocks noChangeArrowheads="1"/>
              </p:cNvSpPr>
              <p:nvPr/>
            </p:nvSpPr>
            <p:spPr bwMode="auto">
              <a:xfrm>
                <a:off x="1410017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89" name="Rectangle 19"/>
              <p:cNvSpPr>
                <a:spLocks noChangeArrowheads="1"/>
              </p:cNvSpPr>
              <p:nvPr/>
            </p:nvSpPr>
            <p:spPr bwMode="auto">
              <a:xfrm>
                <a:off x="14560550"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0" name="Rectangle 20"/>
              <p:cNvSpPr>
                <a:spLocks noChangeArrowheads="1"/>
              </p:cNvSpPr>
              <p:nvPr/>
            </p:nvSpPr>
            <p:spPr bwMode="auto">
              <a:xfrm>
                <a:off x="13868400"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1" name="Rectangle 21"/>
              <p:cNvSpPr>
                <a:spLocks noChangeArrowheads="1"/>
              </p:cNvSpPr>
              <p:nvPr/>
            </p:nvSpPr>
            <p:spPr bwMode="auto">
              <a:xfrm>
                <a:off x="14328775"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2" name="Rectangle 22"/>
              <p:cNvSpPr>
                <a:spLocks noChangeArrowheads="1"/>
              </p:cNvSpPr>
              <p:nvPr/>
            </p:nvSpPr>
            <p:spPr bwMode="auto">
              <a:xfrm>
                <a:off x="136366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3" name="Rectangle 23"/>
              <p:cNvSpPr>
                <a:spLocks noChangeArrowheads="1"/>
              </p:cNvSpPr>
              <p:nvPr/>
            </p:nvSpPr>
            <p:spPr bwMode="auto">
              <a:xfrm>
                <a:off x="147923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4" name="Rectangle 24"/>
              <p:cNvSpPr>
                <a:spLocks noChangeArrowheads="1"/>
              </p:cNvSpPr>
              <p:nvPr/>
            </p:nvSpPr>
            <p:spPr bwMode="auto">
              <a:xfrm>
                <a:off x="1363662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5" name="Rectangle 25"/>
              <p:cNvSpPr>
                <a:spLocks noChangeArrowheads="1"/>
              </p:cNvSpPr>
              <p:nvPr/>
            </p:nvSpPr>
            <p:spPr bwMode="auto">
              <a:xfrm>
                <a:off x="1410017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6" name="Rectangle 26"/>
              <p:cNvSpPr>
                <a:spLocks noChangeArrowheads="1"/>
              </p:cNvSpPr>
              <p:nvPr/>
            </p:nvSpPr>
            <p:spPr bwMode="auto">
              <a:xfrm>
                <a:off x="14560550"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7" name="Rectangle 27"/>
              <p:cNvSpPr>
                <a:spLocks noChangeArrowheads="1"/>
              </p:cNvSpPr>
              <p:nvPr/>
            </p:nvSpPr>
            <p:spPr bwMode="auto">
              <a:xfrm>
                <a:off x="13868400"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8" name="Rectangle 28"/>
              <p:cNvSpPr>
                <a:spLocks noChangeArrowheads="1"/>
              </p:cNvSpPr>
              <p:nvPr/>
            </p:nvSpPr>
            <p:spPr bwMode="auto">
              <a:xfrm>
                <a:off x="14328775"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9" name="Rectangle 29"/>
              <p:cNvSpPr>
                <a:spLocks noChangeArrowheads="1"/>
              </p:cNvSpPr>
              <p:nvPr/>
            </p:nvSpPr>
            <p:spPr bwMode="auto">
              <a:xfrm>
                <a:off x="136366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0" name="Rectangle 30"/>
              <p:cNvSpPr>
                <a:spLocks noChangeArrowheads="1"/>
              </p:cNvSpPr>
              <p:nvPr/>
            </p:nvSpPr>
            <p:spPr bwMode="auto">
              <a:xfrm>
                <a:off x="147923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1" name="Rectangle 31"/>
              <p:cNvSpPr>
                <a:spLocks noChangeArrowheads="1"/>
              </p:cNvSpPr>
              <p:nvPr/>
            </p:nvSpPr>
            <p:spPr bwMode="auto">
              <a:xfrm>
                <a:off x="1363662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2" name="Rectangle 32"/>
              <p:cNvSpPr>
                <a:spLocks noChangeArrowheads="1"/>
              </p:cNvSpPr>
              <p:nvPr/>
            </p:nvSpPr>
            <p:spPr bwMode="auto">
              <a:xfrm>
                <a:off x="1410017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3" name="Rectangle 33"/>
              <p:cNvSpPr>
                <a:spLocks noChangeArrowheads="1"/>
              </p:cNvSpPr>
              <p:nvPr/>
            </p:nvSpPr>
            <p:spPr bwMode="auto">
              <a:xfrm>
                <a:off x="14560550"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4" name="Rectangle 34"/>
              <p:cNvSpPr>
                <a:spLocks noChangeArrowheads="1"/>
              </p:cNvSpPr>
              <p:nvPr/>
            </p:nvSpPr>
            <p:spPr bwMode="auto">
              <a:xfrm>
                <a:off x="13868400"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5" name="Rectangle 35"/>
              <p:cNvSpPr>
                <a:spLocks noChangeArrowheads="1"/>
              </p:cNvSpPr>
              <p:nvPr/>
            </p:nvSpPr>
            <p:spPr bwMode="auto">
              <a:xfrm>
                <a:off x="14328775"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6" name="Rectangle 36"/>
              <p:cNvSpPr>
                <a:spLocks noChangeArrowheads="1"/>
              </p:cNvSpPr>
              <p:nvPr/>
            </p:nvSpPr>
            <p:spPr bwMode="auto">
              <a:xfrm>
                <a:off x="136366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7" name="Rectangle 37"/>
              <p:cNvSpPr>
                <a:spLocks noChangeArrowheads="1"/>
              </p:cNvSpPr>
              <p:nvPr/>
            </p:nvSpPr>
            <p:spPr bwMode="auto">
              <a:xfrm>
                <a:off x="147923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grpSp>
      </p:grpSp>
      <p:sp>
        <p:nvSpPr>
          <p:cNvPr id="108" name="Freeform 13"/>
          <p:cNvSpPr>
            <a:spLocks/>
          </p:cNvSpPr>
          <p:nvPr/>
        </p:nvSpPr>
        <p:spPr bwMode="auto">
          <a:xfrm>
            <a:off x="2460187" y="3072348"/>
            <a:ext cx="4299088" cy="1412620"/>
          </a:xfrm>
          <a:custGeom>
            <a:avLst/>
            <a:gdLst>
              <a:gd name="T0" fmla="*/ 2102 w 3796"/>
              <a:gd name="T1" fmla="*/ 5 h 720"/>
              <a:gd name="T2" fmla="*/ 2102 w 3796"/>
              <a:gd name="T3" fmla="*/ 0 h 720"/>
              <a:gd name="T4" fmla="*/ 1695 w 3796"/>
              <a:gd name="T5" fmla="*/ 0 h 720"/>
              <a:gd name="T6" fmla="*/ 1695 w 3796"/>
              <a:gd name="T7" fmla="*/ 0 h 720"/>
              <a:gd name="T8" fmla="*/ 1695 w 3796"/>
              <a:gd name="T9" fmla="*/ 5 h 720"/>
              <a:gd name="T10" fmla="*/ 0 w 3796"/>
              <a:gd name="T11" fmla="*/ 720 h 720"/>
              <a:gd name="T12" fmla="*/ 3796 w 3796"/>
              <a:gd name="T13" fmla="*/ 720 h 720"/>
              <a:gd name="T14" fmla="*/ 2102 w 3796"/>
              <a:gd name="T15" fmla="*/ 5 h 7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96" h="720">
                <a:moveTo>
                  <a:pt x="2102" y="5"/>
                </a:moveTo>
                <a:cubicBezTo>
                  <a:pt x="2102" y="3"/>
                  <a:pt x="2102" y="2"/>
                  <a:pt x="2102" y="0"/>
                </a:cubicBezTo>
                <a:cubicBezTo>
                  <a:pt x="1695" y="0"/>
                  <a:pt x="1695" y="0"/>
                  <a:pt x="1695" y="0"/>
                </a:cubicBezTo>
                <a:cubicBezTo>
                  <a:pt x="1695" y="0"/>
                  <a:pt x="1695" y="0"/>
                  <a:pt x="1695" y="0"/>
                </a:cubicBezTo>
                <a:cubicBezTo>
                  <a:pt x="1695" y="2"/>
                  <a:pt x="1695" y="3"/>
                  <a:pt x="1695" y="5"/>
                </a:cubicBezTo>
                <a:cubicBezTo>
                  <a:pt x="1695" y="400"/>
                  <a:pt x="936" y="720"/>
                  <a:pt x="0" y="720"/>
                </a:cubicBezTo>
                <a:cubicBezTo>
                  <a:pt x="3796" y="720"/>
                  <a:pt x="3796" y="720"/>
                  <a:pt x="3796" y="720"/>
                </a:cubicBezTo>
                <a:cubicBezTo>
                  <a:pt x="2860" y="720"/>
                  <a:pt x="2102" y="400"/>
                  <a:pt x="2102" y="5"/>
                </a:cubicBezTo>
                <a:close/>
              </a:path>
            </a:pathLst>
          </a:custGeom>
          <a:gradFill flip="none" rotWithShape="1">
            <a:gsLst>
              <a:gs pos="0">
                <a:srgbClr val="097DBC">
                  <a:lumMod val="60000"/>
                  <a:lumOff val="40000"/>
                  <a:alpha val="27000"/>
                </a:srgbClr>
              </a:gs>
              <a:gs pos="100000">
                <a:srgbClr val="FFFFFF">
                  <a:alpha val="0"/>
                </a:srgbClr>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0" tIns="34281" rIns="68560" bIns="34281"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676767"/>
              </a:solidFill>
              <a:effectLst/>
              <a:uLnTx/>
              <a:uFillTx/>
              <a:latin typeface="Arial" charset="0"/>
              <a:ea typeface="ＭＳ Ｐゴシック" charset="0"/>
            </a:endParaRPr>
          </a:p>
        </p:txBody>
      </p:sp>
      <p:sp>
        <p:nvSpPr>
          <p:cNvPr id="109" name="Down Arrow 42"/>
          <p:cNvSpPr/>
          <p:nvPr/>
        </p:nvSpPr>
        <p:spPr>
          <a:xfrm rot="10800000">
            <a:off x="4799068" y="3616317"/>
            <a:ext cx="205037" cy="281367"/>
          </a:xfrm>
          <a:prstGeom prst="downArrow">
            <a:avLst/>
          </a:prstGeom>
          <a:gradFill flip="none" rotWithShape="1">
            <a:gsLst>
              <a:gs pos="0">
                <a:srgbClr val="093A75"/>
              </a:gs>
              <a:gs pos="100000">
                <a:srgbClr val="FFFFFF">
                  <a:alpha val="0"/>
                </a:srgbClr>
              </a:gs>
            </a:gsLst>
            <a:lin ang="16200000" scaled="0"/>
            <a:tileRect/>
          </a:gra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10" name="Down Arrow 43"/>
          <p:cNvSpPr/>
          <p:nvPr/>
        </p:nvSpPr>
        <p:spPr>
          <a:xfrm rot="10800000">
            <a:off x="4646668" y="3169578"/>
            <a:ext cx="205037" cy="575706"/>
          </a:xfrm>
          <a:prstGeom prst="downArrow">
            <a:avLst/>
          </a:prstGeom>
          <a:gradFill flip="none" rotWithShape="1">
            <a:gsLst>
              <a:gs pos="0">
                <a:srgbClr val="093A75"/>
              </a:gs>
              <a:gs pos="100000">
                <a:srgbClr val="FFFFFF">
                  <a:alpha val="0"/>
                </a:srgbClr>
              </a:gs>
            </a:gsLst>
            <a:lin ang="16200000" scaled="0"/>
            <a:tileRect/>
          </a:gra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11" name="Down Arrow 44"/>
          <p:cNvSpPr/>
          <p:nvPr/>
        </p:nvSpPr>
        <p:spPr>
          <a:xfrm rot="10800000">
            <a:off x="4296920" y="3528866"/>
            <a:ext cx="205037" cy="351871"/>
          </a:xfrm>
          <a:prstGeom prst="downArrow">
            <a:avLst/>
          </a:prstGeom>
          <a:gradFill flip="none" rotWithShape="1">
            <a:gsLst>
              <a:gs pos="0">
                <a:srgbClr val="093A75"/>
              </a:gs>
              <a:gs pos="100000">
                <a:srgbClr val="FFFFFF">
                  <a:alpha val="0"/>
                </a:srgbClr>
              </a:gs>
            </a:gsLst>
            <a:lin ang="16200000" scaled="0"/>
            <a:tileRect/>
          </a:gra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12" name="Down Arrow 45"/>
          <p:cNvSpPr/>
          <p:nvPr/>
        </p:nvSpPr>
        <p:spPr>
          <a:xfrm rot="10800000">
            <a:off x="4469461" y="3352931"/>
            <a:ext cx="205037" cy="351871"/>
          </a:xfrm>
          <a:prstGeom prst="downArrow">
            <a:avLst/>
          </a:prstGeom>
          <a:gradFill flip="none" rotWithShape="1">
            <a:gsLst>
              <a:gs pos="0">
                <a:srgbClr val="093A75"/>
              </a:gs>
              <a:gs pos="100000">
                <a:srgbClr val="FFFFFF">
                  <a:alpha val="0"/>
                </a:srgbClr>
              </a:gs>
            </a:gsLst>
            <a:lin ang="16200000" scaled="0"/>
            <a:tileRect/>
          </a:gra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113" name="Picture 2"/>
          <p:cNvPicPr>
            <a:picLocks noChangeAspect="1"/>
          </p:cNvPicPr>
          <p:nvPr/>
        </p:nvPicPr>
        <p:blipFill>
          <a:blip r:embed="rId6"/>
          <a:stretch>
            <a:fillRect/>
          </a:stretch>
        </p:blipFill>
        <p:spPr>
          <a:xfrm>
            <a:off x="3716540" y="2520778"/>
            <a:ext cx="471728" cy="471728"/>
          </a:xfrm>
          <a:prstGeom prst="rect">
            <a:avLst/>
          </a:prstGeom>
        </p:spPr>
      </p:pic>
      <p:pic>
        <p:nvPicPr>
          <p:cNvPr id="115" name="Picture 48"/>
          <p:cNvPicPr>
            <a:picLocks noChangeAspect="1"/>
          </p:cNvPicPr>
          <p:nvPr/>
        </p:nvPicPr>
        <p:blipFill>
          <a:blip r:embed="rId6"/>
          <a:stretch>
            <a:fillRect/>
          </a:stretch>
        </p:blipFill>
        <p:spPr>
          <a:xfrm>
            <a:off x="4397425" y="2520778"/>
            <a:ext cx="471728" cy="471728"/>
          </a:xfrm>
          <a:prstGeom prst="rect">
            <a:avLst/>
          </a:prstGeom>
        </p:spPr>
      </p:pic>
      <p:pic>
        <p:nvPicPr>
          <p:cNvPr id="116" name="Picture 49"/>
          <p:cNvPicPr>
            <a:picLocks noChangeAspect="1"/>
          </p:cNvPicPr>
          <p:nvPr/>
        </p:nvPicPr>
        <p:blipFill>
          <a:blip r:embed="rId6"/>
          <a:stretch>
            <a:fillRect/>
          </a:stretch>
        </p:blipFill>
        <p:spPr>
          <a:xfrm>
            <a:off x="5078310" y="2520778"/>
            <a:ext cx="471728" cy="471728"/>
          </a:xfrm>
          <a:prstGeom prst="rect">
            <a:avLst/>
          </a:prstGeom>
        </p:spPr>
      </p:pic>
      <p:sp>
        <p:nvSpPr>
          <p:cNvPr id="117" name="Rectangle 66"/>
          <p:cNvSpPr/>
          <p:nvPr/>
        </p:nvSpPr>
        <p:spPr>
          <a:xfrm>
            <a:off x="5857144" y="4033778"/>
            <a:ext cx="1444627" cy="307777"/>
          </a:xfrm>
          <a:prstGeom prst="rect">
            <a:avLst/>
          </a:prstGeom>
        </p:spPr>
        <p:txBody>
          <a:bodyPr wrap="none">
            <a:spAutoFit/>
          </a:bodyPr>
          <a:lstStyle/>
          <a:p>
            <a:pPr algn="ctr" defTabSz="457200" fontAlgn="base">
              <a:spcBef>
                <a:spcPct val="0"/>
              </a:spcBef>
              <a:spcAft>
                <a:spcPct val="0"/>
              </a:spcAft>
              <a:defRPr/>
            </a:pPr>
            <a:r>
              <a:rPr lang="ja-JP" altLang="en-US" sz="1400" dirty="0">
                <a:solidFill>
                  <a:srgbClr val="32B2DF">
                    <a:lumMod val="75000"/>
                  </a:srgbClr>
                </a:solidFill>
              </a:rPr>
              <a:t>ネットワーク機器</a:t>
            </a:r>
            <a:endParaRPr lang="en-US" sz="1400" dirty="0">
              <a:solidFill>
                <a:srgbClr val="32B2DF">
                  <a:lumMod val="75000"/>
                </a:srgbClr>
              </a:solidFill>
              <a:latin typeface="Arial" charset="0"/>
              <a:ea typeface="ＭＳ Ｐゴシック" charset="0"/>
            </a:endParaRPr>
          </a:p>
        </p:txBody>
      </p:sp>
      <p:cxnSp>
        <p:nvCxnSpPr>
          <p:cNvPr id="118" name="Straight Arrow Connector 52"/>
          <p:cNvCxnSpPr>
            <a:cxnSpLocks/>
          </p:cNvCxnSpPr>
          <p:nvPr/>
        </p:nvCxnSpPr>
        <p:spPr>
          <a:xfrm flipH="1" flipV="1">
            <a:off x="4812281" y="1774578"/>
            <a:ext cx="487467" cy="593800"/>
          </a:xfrm>
          <a:prstGeom prst="straightConnector1">
            <a:avLst/>
          </a:prstGeom>
          <a:noFill/>
          <a:ln w="25400" cap="flat" cmpd="sng" algn="ctr">
            <a:solidFill>
              <a:srgbClr val="192954"/>
            </a:solidFill>
            <a:prstDash val="solid"/>
            <a:tailEnd type="triangle" w="med" len="med"/>
          </a:ln>
          <a:effectLst/>
        </p:spPr>
      </p:cxnSp>
      <p:cxnSp>
        <p:nvCxnSpPr>
          <p:cNvPr id="119" name="Straight Arrow Connector 54"/>
          <p:cNvCxnSpPr>
            <a:cxnSpLocks/>
          </p:cNvCxnSpPr>
          <p:nvPr/>
        </p:nvCxnSpPr>
        <p:spPr>
          <a:xfrm flipV="1">
            <a:off x="4655703" y="1804904"/>
            <a:ext cx="0" cy="598345"/>
          </a:xfrm>
          <a:prstGeom prst="straightConnector1">
            <a:avLst/>
          </a:prstGeom>
          <a:noFill/>
          <a:ln w="25400" cap="flat" cmpd="sng" algn="ctr">
            <a:solidFill>
              <a:srgbClr val="192954"/>
            </a:solidFill>
            <a:prstDash val="solid"/>
            <a:tailEnd type="triangle" w="med" len="med"/>
          </a:ln>
          <a:effectLst/>
        </p:spPr>
      </p:cxnSp>
      <p:cxnSp>
        <p:nvCxnSpPr>
          <p:cNvPr id="120" name="Straight Arrow Connector 57"/>
          <p:cNvCxnSpPr>
            <a:cxnSpLocks/>
          </p:cNvCxnSpPr>
          <p:nvPr/>
        </p:nvCxnSpPr>
        <p:spPr>
          <a:xfrm flipV="1">
            <a:off x="3952404" y="1774578"/>
            <a:ext cx="539462" cy="628671"/>
          </a:xfrm>
          <a:prstGeom prst="straightConnector1">
            <a:avLst/>
          </a:prstGeom>
          <a:noFill/>
          <a:ln w="25400" cap="flat" cmpd="sng" algn="ctr">
            <a:solidFill>
              <a:srgbClr val="192954"/>
            </a:solidFill>
            <a:prstDash val="solid"/>
            <a:tailEnd type="triangle" w="med" len="med"/>
          </a:ln>
          <a:effectLst/>
        </p:spPr>
      </p:cxnSp>
      <p:pic>
        <p:nvPicPr>
          <p:cNvPr id="121" name="Picture 4"/>
          <p:cNvPicPr>
            <a:picLocks noChangeAspect="1"/>
          </p:cNvPicPr>
          <p:nvPr/>
        </p:nvPicPr>
        <p:blipFill>
          <a:blip r:embed="rId7"/>
          <a:stretch>
            <a:fillRect/>
          </a:stretch>
        </p:blipFill>
        <p:spPr>
          <a:xfrm>
            <a:off x="4376333" y="1142934"/>
            <a:ext cx="539772" cy="539771"/>
          </a:xfrm>
          <a:prstGeom prst="rect">
            <a:avLst/>
          </a:prstGeom>
        </p:spPr>
      </p:pic>
      <p:pic>
        <p:nvPicPr>
          <p:cNvPr id="122" name="Picture 58" descr="01 - Dashboard with Policy violation.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67974" y="1000905"/>
            <a:ext cx="1515326" cy="928927"/>
          </a:xfrm>
          <a:prstGeom prst="rect">
            <a:avLst/>
          </a:prstGeom>
        </p:spPr>
      </p:pic>
      <p:sp>
        <p:nvSpPr>
          <p:cNvPr id="123" name="Rectangle 63"/>
          <p:cNvSpPr/>
          <p:nvPr/>
        </p:nvSpPr>
        <p:spPr>
          <a:xfrm>
            <a:off x="4947875" y="1070608"/>
            <a:ext cx="1353256" cy="523220"/>
          </a:xfrm>
          <a:prstGeom prst="rect">
            <a:avLst/>
          </a:prstGeom>
          <a:solidFill>
            <a:srgbClr val="FFFFFF">
              <a:alpha val="88000"/>
            </a:srgbClr>
          </a:solidFill>
        </p:spPr>
        <p:txBody>
          <a:bodyPr wrap="none">
            <a:spAutoFit/>
          </a:body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32B2DF">
                    <a:lumMod val="75000"/>
                  </a:srgbClr>
                </a:solidFill>
                <a:effectLst/>
                <a:uLnTx/>
                <a:uFillTx/>
                <a:latin typeface="Arial" charset="0"/>
                <a:ea typeface="ＭＳ Ｐゴシック" charset="0"/>
              </a:rPr>
              <a:t>Stealthwatch</a:t>
            </a:r>
          </a:p>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32B2DF">
                    <a:lumMod val="75000"/>
                  </a:srgbClr>
                </a:solidFill>
                <a:effectLst/>
                <a:uLnTx/>
                <a:uFillTx/>
                <a:latin typeface="Arial" charset="0"/>
                <a:ea typeface="ＭＳ Ｐゴシック" charset="0"/>
              </a:rPr>
              <a:t>管理コンソール</a:t>
            </a:r>
            <a:endParaRPr kumimoji="0" lang="en-US" sz="1400" b="0" i="0" u="none" strike="noStrike" kern="0" cap="none" spc="0" normalizeH="0" baseline="0" noProof="0" dirty="0">
              <a:ln>
                <a:noFill/>
              </a:ln>
              <a:solidFill>
                <a:srgbClr val="32B2DF">
                  <a:lumMod val="75000"/>
                </a:srgbClr>
              </a:solidFill>
              <a:effectLst/>
              <a:uLnTx/>
              <a:uFillTx/>
              <a:latin typeface="Arial" charset="0"/>
              <a:ea typeface="ＭＳ Ｐゴシック" charset="0"/>
            </a:endParaRPr>
          </a:p>
        </p:txBody>
      </p:sp>
      <p:grpSp>
        <p:nvGrpSpPr>
          <p:cNvPr id="124" name="Group 3"/>
          <p:cNvGrpSpPr/>
          <p:nvPr/>
        </p:nvGrpSpPr>
        <p:grpSpPr>
          <a:xfrm rot="16200000">
            <a:off x="1181755" y="2916644"/>
            <a:ext cx="1824772" cy="1063112"/>
            <a:chOff x="105265" y="-4885636"/>
            <a:chExt cx="1824771" cy="1063112"/>
          </a:xfrm>
        </p:grpSpPr>
        <p:sp>
          <p:nvSpPr>
            <p:cNvPr id="125" name="Rectangle 86"/>
            <p:cNvSpPr/>
            <p:nvPr/>
          </p:nvSpPr>
          <p:spPr>
            <a:xfrm rot="5400000">
              <a:off x="600223" y="-4393620"/>
              <a:ext cx="551754" cy="253916"/>
            </a:xfrm>
            <a:prstGeom prst="rect">
              <a:avLst/>
            </a:prstGeom>
          </p:spPr>
          <p:txBody>
            <a:bodyPr wrap="none">
              <a:spAutoFit/>
            </a:bodyPr>
            <a:lstStyle/>
            <a:p>
              <a:pPr defTabSz="457200" fontAlgn="base">
                <a:spcBef>
                  <a:spcPct val="0"/>
                </a:spcBef>
                <a:spcAft>
                  <a:spcPct val="0"/>
                </a:spcAft>
                <a:defRPr/>
              </a:pPr>
              <a:r>
                <a:rPr lang="en-US" sz="1050" dirty="0">
                  <a:solidFill>
                    <a:srgbClr val="4D4D4D"/>
                  </a:solidFill>
                  <a:latin typeface="Arial" charset="0"/>
                  <a:ea typeface="ＭＳ Ｐゴシック" charset="0"/>
                </a:rPr>
                <a:t>SPAN</a:t>
              </a:r>
            </a:p>
          </p:txBody>
        </p:sp>
        <p:sp>
          <p:nvSpPr>
            <p:cNvPr id="126" name="Rectangle 87"/>
            <p:cNvSpPr/>
            <p:nvPr/>
          </p:nvSpPr>
          <p:spPr>
            <a:xfrm rot="5400000">
              <a:off x="1167648" y="-4584913"/>
              <a:ext cx="1063112" cy="461665"/>
            </a:xfrm>
            <a:prstGeom prst="rect">
              <a:avLst/>
            </a:prstGeom>
          </p:spPr>
          <p:txBody>
            <a:bodyPr wrap="none">
              <a:spAutoFit/>
            </a:bodyPr>
            <a:lstStyle/>
            <a:p>
              <a:pPr algn="ctr" defTabSz="457200" fontAlgn="base">
                <a:spcBef>
                  <a:spcPct val="0"/>
                </a:spcBef>
                <a:spcAft>
                  <a:spcPct val="0"/>
                </a:spcAft>
                <a:defRPr/>
              </a:pPr>
              <a:r>
                <a:rPr lang="en-US" sz="1200" dirty="0">
                  <a:solidFill>
                    <a:srgbClr val="32B2DF">
                      <a:lumMod val="75000"/>
                    </a:srgbClr>
                  </a:solidFill>
                  <a:latin typeface="Arial" charset="0"/>
                  <a:ea typeface="ＭＳ Ｐゴシック" charset="0"/>
                </a:rPr>
                <a:t>Stealthwatch</a:t>
              </a:r>
            </a:p>
            <a:p>
              <a:pPr algn="ctr" defTabSz="457200" fontAlgn="base">
                <a:spcBef>
                  <a:spcPct val="0"/>
                </a:spcBef>
                <a:spcAft>
                  <a:spcPct val="0"/>
                </a:spcAft>
                <a:defRPr/>
              </a:pPr>
              <a:r>
                <a:rPr lang="en-US" sz="1200" dirty="0">
                  <a:solidFill>
                    <a:srgbClr val="32B2DF">
                      <a:lumMod val="75000"/>
                    </a:srgbClr>
                  </a:solidFill>
                  <a:latin typeface="Arial" charset="0"/>
                  <a:ea typeface="ＭＳ Ｐゴシック" charset="0"/>
                </a:rPr>
                <a:t>FlowSensor</a:t>
              </a:r>
            </a:p>
          </p:txBody>
        </p:sp>
        <p:sp>
          <p:nvSpPr>
            <p:cNvPr id="127" name="Rectangle 90"/>
            <p:cNvSpPr/>
            <p:nvPr/>
          </p:nvSpPr>
          <p:spPr>
            <a:xfrm rot="5400000">
              <a:off x="-67860" y="-4650605"/>
              <a:ext cx="761747" cy="415498"/>
            </a:xfrm>
            <a:prstGeom prst="rect">
              <a:avLst/>
            </a:prstGeom>
          </p:spPr>
          <p:txBody>
            <a:bodyPr wrap="none">
              <a:spAutoFit/>
            </a:bodyPr>
            <a:lstStyle/>
            <a:p>
              <a:pPr defTabSz="457200" fontAlgn="base">
                <a:spcBef>
                  <a:spcPct val="0"/>
                </a:spcBef>
                <a:spcAft>
                  <a:spcPct val="0"/>
                </a:spcAft>
                <a:defRPr/>
              </a:pPr>
              <a:r>
                <a:rPr lang="en-US" altLang="ja-JP" sz="1200" dirty="0" err="1">
                  <a:solidFill>
                    <a:srgbClr val="676767">
                      <a:lumMod val="75000"/>
                    </a:srgbClr>
                  </a:solidFill>
                  <a:latin typeface="Arial" charset="0"/>
                  <a:ea typeface="ＭＳ Ｐゴシック" charset="0"/>
                </a:rPr>
                <a:t>NetFlow</a:t>
              </a:r>
              <a:endParaRPr lang="en-US" altLang="ja-JP" sz="1200" dirty="0">
                <a:solidFill>
                  <a:srgbClr val="676767">
                    <a:lumMod val="75000"/>
                  </a:srgbClr>
                </a:solidFill>
                <a:latin typeface="Arial" charset="0"/>
                <a:ea typeface="ＭＳ Ｐゴシック" charset="0"/>
              </a:endParaRPr>
            </a:p>
            <a:p>
              <a:pPr defTabSz="457200" fontAlgn="base">
                <a:spcBef>
                  <a:spcPct val="0"/>
                </a:spcBef>
                <a:spcAft>
                  <a:spcPct val="0"/>
                </a:spcAft>
                <a:defRPr/>
              </a:pPr>
              <a:r>
                <a:rPr lang="ja-JP" altLang="en-US" sz="900" dirty="0">
                  <a:solidFill>
                    <a:srgbClr val="676767">
                      <a:lumMod val="75000"/>
                    </a:srgbClr>
                  </a:solidFill>
                  <a:latin typeface="Arial" charset="0"/>
                  <a:ea typeface="ＭＳ Ｐゴシック" charset="0"/>
                </a:rPr>
                <a:t>非対応機器</a:t>
              </a:r>
              <a:endParaRPr lang="en-US" sz="900" dirty="0">
                <a:solidFill>
                  <a:srgbClr val="676767">
                    <a:lumMod val="75000"/>
                  </a:srgbClr>
                </a:solidFill>
                <a:latin typeface="Arial" charset="0"/>
                <a:ea typeface="ＭＳ Ｐゴシック" charset="0"/>
              </a:endParaRPr>
            </a:p>
          </p:txBody>
        </p:sp>
      </p:grpSp>
      <p:pic>
        <p:nvPicPr>
          <p:cNvPr id="128" name="図 127"/>
          <p:cNvPicPr>
            <a:picLocks noChangeAspect="1"/>
          </p:cNvPicPr>
          <p:nvPr/>
        </p:nvPicPr>
        <p:blipFill>
          <a:blip r:embed="rId9"/>
          <a:stretch>
            <a:fillRect/>
          </a:stretch>
        </p:blipFill>
        <p:spPr>
          <a:xfrm rot="5400000">
            <a:off x="2435897" y="3429457"/>
            <a:ext cx="324641" cy="320068"/>
          </a:xfrm>
          <a:prstGeom prst="rect">
            <a:avLst/>
          </a:prstGeom>
        </p:spPr>
      </p:pic>
      <p:grpSp>
        <p:nvGrpSpPr>
          <p:cNvPr id="129" name="グループ化 128"/>
          <p:cNvGrpSpPr/>
          <p:nvPr/>
        </p:nvGrpSpPr>
        <p:grpSpPr>
          <a:xfrm>
            <a:off x="2352325" y="3334891"/>
            <a:ext cx="473632" cy="1490728"/>
            <a:chOff x="1158369" y="3594727"/>
            <a:chExt cx="631509" cy="1987637"/>
          </a:xfrm>
        </p:grpSpPr>
        <p:sp>
          <p:nvSpPr>
            <p:cNvPr id="130" name="Rectangle 85"/>
            <p:cNvSpPr/>
            <p:nvPr/>
          </p:nvSpPr>
          <p:spPr>
            <a:xfrm rot="16200000">
              <a:off x="512127" y="4322810"/>
              <a:ext cx="1987637" cy="531471"/>
            </a:xfrm>
            <a:prstGeom prst="rect">
              <a:avLst/>
            </a:prstGeom>
            <a:gradFill flip="none" rotWithShape="1">
              <a:gsLst>
                <a:gs pos="50000">
                  <a:srgbClr val="C4D6ED"/>
                </a:gs>
                <a:gs pos="100000">
                  <a:srgbClr val="FFFFFF">
                    <a:alpha val="0"/>
                  </a:srgbClr>
                </a:gs>
                <a:gs pos="0">
                  <a:srgbClr val="FFFFFF">
                    <a:alpha val="0"/>
                  </a:srgbClr>
                </a:gs>
              </a:gsLst>
              <a:lin ang="0" scaled="1"/>
              <a:tileRect/>
            </a:gra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cxnSp>
          <p:nvCxnSpPr>
            <p:cNvPr id="131" name="Straight Connector 80"/>
            <p:cNvCxnSpPr>
              <a:endCxn id="134" idx="0"/>
            </p:cNvCxnSpPr>
            <p:nvPr/>
          </p:nvCxnSpPr>
          <p:spPr>
            <a:xfrm flipH="1" flipV="1">
              <a:off x="1474124" y="4413339"/>
              <a:ext cx="18824" cy="205731"/>
            </a:xfrm>
            <a:prstGeom prst="line">
              <a:avLst/>
            </a:prstGeom>
            <a:noFill/>
            <a:ln w="25400" cap="flat" cmpd="sng" algn="ctr">
              <a:solidFill>
                <a:srgbClr val="003B8A"/>
              </a:solidFill>
              <a:prstDash val="solid"/>
            </a:ln>
            <a:effectLst/>
          </p:spPr>
        </p:cxnSp>
        <p:cxnSp>
          <p:nvCxnSpPr>
            <p:cNvPr id="132" name="Straight Connector 81"/>
            <p:cNvCxnSpPr/>
            <p:nvPr/>
          </p:nvCxnSpPr>
          <p:spPr>
            <a:xfrm rot="16200000" flipH="1">
              <a:off x="1366099" y="4239548"/>
              <a:ext cx="242956" cy="0"/>
            </a:xfrm>
            <a:prstGeom prst="line">
              <a:avLst/>
            </a:prstGeom>
            <a:noFill/>
            <a:ln w="25400" cap="flat" cmpd="sng" algn="ctr">
              <a:solidFill>
                <a:srgbClr val="003B8A"/>
              </a:solidFill>
              <a:prstDash val="solid"/>
              <a:headEnd type="triangle"/>
              <a:tailEnd type="none"/>
            </a:ln>
            <a:effectLst/>
          </p:spPr>
        </p:cxnSp>
        <p:sp>
          <p:nvSpPr>
            <p:cNvPr id="133" name="Oval 77"/>
            <p:cNvSpPr/>
            <p:nvPr/>
          </p:nvSpPr>
          <p:spPr>
            <a:xfrm rot="16200000">
              <a:off x="1158369" y="4310528"/>
              <a:ext cx="631509" cy="631509"/>
            </a:xfrm>
            <a:prstGeom prst="ellipse">
              <a:avLst/>
            </a:prstGeom>
            <a:solidFill>
              <a:srgbClr val="003B8A"/>
            </a:solidFill>
            <a:ln w="9525" cap="flat" cmpd="sng" algn="ctr">
              <a:noFill/>
              <a:prstDash val="solid"/>
            </a:ln>
            <a:effectLst/>
          </p:spPr>
          <p:txBody>
            <a:bodyPr lIns="91432" tIns="45716" rIns="91432" bIns="45716" rtlCol="0" anchor="ctr"/>
            <a:lstStyle/>
            <a:p>
              <a:pPr marL="0" marR="0" lvl="0" indent="0" algn="ctr" defTabSz="913769"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97DBC">
                    <a:lumMod val="50000"/>
                  </a:srgbClr>
                </a:solidFill>
                <a:effectLst/>
                <a:uLnTx/>
                <a:uFillTx/>
                <a:latin typeface="Arial"/>
                <a:ea typeface="ＭＳ Ｐゴシック" charset="0"/>
              </a:endParaRPr>
            </a:p>
          </p:txBody>
        </p:sp>
        <p:pic>
          <p:nvPicPr>
            <p:cNvPr id="134" name="Picture 78" descr="whiteparts.ai"/>
            <p:cNvPicPr>
              <a:picLocks noChangeAspect="1"/>
            </p:cNvPicPr>
            <p:nvPr/>
          </p:nvPicPr>
          <p:blipFill>
            <a:blip r:embed="rId3" cstate="print">
              <a:extLst>
                <a:ext uri="{28A0092B-C50C-407E-A947-70E740481C1C}">
                  <a14:useLocalDpi xmlns:a14="http://schemas.microsoft.com/office/drawing/2010/main"/>
                </a:ext>
              </a:extLst>
            </a:blip>
            <a:srcRect l="27590" t="28001" r="64910" b="67076"/>
            <a:stretch>
              <a:fillRect/>
            </a:stretch>
          </p:blipFill>
          <p:spPr>
            <a:xfrm>
              <a:off x="1222653" y="4413339"/>
              <a:ext cx="502941" cy="427267"/>
            </a:xfrm>
            <a:prstGeom prst="rect">
              <a:avLst/>
            </a:prstGeom>
            <a:ln>
              <a:noFill/>
            </a:ln>
            <a:effectLst/>
          </p:spPr>
        </p:pic>
      </p:grpSp>
      <p:pic>
        <p:nvPicPr>
          <p:cNvPr id="135" name="Picture 75" descr="icon-FlowSensor-LancopeBlueBG.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400538" y="3019693"/>
            <a:ext cx="445837" cy="445837"/>
          </a:xfrm>
          <a:prstGeom prst="rect">
            <a:avLst/>
          </a:prstGeom>
        </p:spPr>
      </p:pic>
      <p:sp>
        <p:nvSpPr>
          <p:cNvPr id="136" name="曲折矢印 135"/>
          <p:cNvSpPr/>
          <p:nvPr/>
        </p:nvSpPr>
        <p:spPr>
          <a:xfrm>
            <a:off x="2573210" y="2673290"/>
            <a:ext cx="679052" cy="306332"/>
          </a:xfrm>
          <a:prstGeom prst="bentArrow">
            <a:avLst/>
          </a:prstGeom>
          <a:gradFill flip="none" rotWithShape="1">
            <a:gsLst>
              <a:gs pos="0">
                <a:srgbClr val="32B2DF">
                  <a:lumMod val="0"/>
                  <a:lumOff val="100000"/>
                </a:srgbClr>
              </a:gs>
              <a:gs pos="0">
                <a:srgbClr val="32B2DF">
                  <a:lumMod val="0"/>
                  <a:lumOff val="100000"/>
                </a:srgbClr>
              </a:gs>
              <a:gs pos="83000">
                <a:srgbClr val="32B2DF">
                  <a:lumMod val="75000"/>
                </a:srgbClr>
              </a:gs>
              <a:gs pos="44000">
                <a:srgbClr val="32B2DF">
                  <a:lumMod val="75000"/>
                </a:srgbClr>
              </a:gs>
            </a:gsLst>
            <a:lin ang="0" scaled="1"/>
            <a:tileRect/>
          </a:gradFill>
          <a:ln w="9525" cap="flat" cmpd="sng" algn="ctr">
            <a:no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srgbClr val="676767"/>
              </a:solidFill>
              <a:effectLst/>
              <a:uLnTx/>
              <a:uFillTx/>
              <a:latin typeface="Arial"/>
              <a:ea typeface="ＭＳ Ｐゴシック" panose="020B0600070205080204" pitchFamily="50" charset="-128"/>
              <a:cs typeface="+mn-cs"/>
            </a:endParaRPr>
          </a:p>
        </p:txBody>
      </p:sp>
      <p:sp>
        <p:nvSpPr>
          <p:cNvPr id="137" name="角丸四角形 136"/>
          <p:cNvSpPr/>
          <p:nvPr/>
        </p:nvSpPr>
        <p:spPr>
          <a:xfrm>
            <a:off x="1539746" y="2260400"/>
            <a:ext cx="1529793" cy="2294976"/>
          </a:xfrm>
          <a:prstGeom prst="roundRect">
            <a:avLst/>
          </a:prstGeom>
          <a:noFill/>
          <a:ln w="50800" cap="flat" cmpd="sng" algn="ctr">
            <a:solidFill>
              <a:srgbClr val="192954">
                <a:shade val="50000"/>
                <a:alpha val="47000"/>
              </a:srgbClr>
            </a:solidFill>
            <a:prstDash val="sys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139" name="TextBox 47"/>
          <p:cNvSpPr txBox="1"/>
          <p:nvPr/>
        </p:nvSpPr>
        <p:spPr>
          <a:xfrm>
            <a:off x="4031452" y="4441414"/>
            <a:ext cx="1268296" cy="261610"/>
          </a:xfrm>
          <a:prstGeom prst="rect">
            <a:avLst/>
          </a:prstGeom>
          <a:noFill/>
        </p:spPr>
        <p:txBody>
          <a:bodyPr wrap="none" rtlCol="0">
            <a:spAutoFit/>
          </a:bodyPr>
          <a:lstStyle/>
          <a:p>
            <a:pPr defTabSz="457200" fontAlgn="base">
              <a:spcBef>
                <a:spcPct val="0"/>
              </a:spcBef>
              <a:spcAft>
                <a:spcPct val="0"/>
              </a:spcAft>
              <a:defRPr/>
            </a:pPr>
            <a:r>
              <a:rPr lang="en-US" altLang="ja-JP" sz="1100" dirty="0" err="1">
                <a:solidFill>
                  <a:srgbClr val="676767"/>
                </a:solidFill>
                <a:latin typeface="Arial" charset="0"/>
                <a:ea typeface="ＭＳ Ｐゴシック" charset="0"/>
              </a:rPr>
              <a:t>NetFlow</a:t>
            </a:r>
            <a:r>
              <a:rPr lang="ja-JP" altLang="en-US" sz="1100" dirty="0">
                <a:solidFill>
                  <a:srgbClr val="676767"/>
                </a:solidFill>
                <a:latin typeface="Arial" charset="0"/>
                <a:ea typeface="ＭＳ Ｐゴシック" charset="0"/>
              </a:rPr>
              <a:t>対応機器</a:t>
            </a:r>
            <a:endParaRPr lang="en-US" sz="1100" dirty="0">
              <a:solidFill>
                <a:srgbClr val="676767"/>
              </a:solidFill>
              <a:latin typeface="Arial" charset="0"/>
              <a:ea typeface="ＭＳ Ｐゴシック" charset="0"/>
            </a:endParaRPr>
          </a:p>
        </p:txBody>
      </p:sp>
      <p:sp>
        <p:nvSpPr>
          <p:cNvPr id="140" name="Title 1">
            <a:extLst>
              <a:ext uri="{FF2B5EF4-FFF2-40B4-BE49-F238E27FC236}">
                <a16:creationId xmlns:a16="http://schemas.microsoft.com/office/drawing/2014/main" id="{E5E5ADEA-EB7E-434C-8544-8DFD8869BF30}"/>
              </a:ext>
            </a:extLst>
          </p:cNvPr>
          <p:cNvSpPr>
            <a:spLocks noGrp="1"/>
          </p:cNvSpPr>
          <p:nvPr>
            <p:ph type="title"/>
          </p:nvPr>
        </p:nvSpPr>
        <p:spPr>
          <a:xfrm>
            <a:off x="271549" y="341313"/>
            <a:ext cx="8661862" cy="731837"/>
          </a:xfrm>
        </p:spPr>
        <p:txBody>
          <a:bodyPr/>
          <a:lstStyle/>
          <a:p>
            <a:r>
              <a:rPr lang="en-US" altLang="ja-JP" dirty="0"/>
              <a:t>(</a:t>
            </a:r>
            <a:r>
              <a:rPr lang="ja-JP" altLang="en-US" dirty="0"/>
              <a:t>再掲</a:t>
            </a:r>
            <a:r>
              <a:rPr lang="en-US" altLang="ja-JP" dirty="0"/>
              <a:t>) </a:t>
            </a:r>
            <a:r>
              <a:rPr lang="en-US" altLang="ja-JP" dirty="0" err="1"/>
              <a:t>Stealthwatch</a:t>
            </a:r>
            <a:r>
              <a:rPr lang="en-US" altLang="ja-JP" dirty="0"/>
              <a:t> </a:t>
            </a:r>
            <a:r>
              <a:rPr lang="en-US" altLang="ja-JP" dirty="0">
                <a:solidFill>
                  <a:srgbClr val="FF0000"/>
                </a:solidFill>
              </a:rPr>
              <a:t>Enterprise </a:t>
            </a:r>
            <a:r>
              <a:rPr lang="ja-JP" altLang="en-US" dirty="0"/>
              <a:t>のコンポーネント</a:t>
            </a:r>
            <a:endParaRPr lang="en-US" dirty="0"/>
          </a:p>
        </p:txBody>
      </p:sp>
      <p:sp>
        <p:nvSpPr>
          <p:cNvPr id="70" name="Rectangle 66">
            <a:extLst>
              <a:ext uri="{FF2B5EF4-FFF2-40B4-BE49-F238E27FC236}">
                <a16:creationId xmlns:a16="http://schemas.microsoft.com/office/drawing/2014/main" id="{5DDF44FC-0EC8-4AFB-ADA2-759C6591E7A7}"/>
              </a:ext>
            </a:extLst>
          </p:cNvPr>
          <p:cNvSpPr/>
          <p:nvPr/>
        </p:nvSpPr>
        <p:spPr>
          <a:xfrm>
            <a:off x="5519030" y="2485338"/>
            <a:ext cx="1455848" cy="523220"/>
          </a:xfrm>
          <a:prstGeom prst="rect">
            <a:avLst/>
          </a:prstGeom>
        </p:spPr>
        <p:txBody>
          <a:bodyPr wrap="none">
            <a:spAutoFit/>
          </a:bodyPr>
          <a:lstStyle/>
          <a:p>
            <a:pPr algn="ctr" defTabSz="457200" fontAlgn="base">
              <a:spcBef>
                <a:spcPct val="0"/>
              </a:spcBef>
              <a:spcAft>
                <a:spcPct val="0"/>
              </a:spcAft>
              <a:defRPr/>
            </a:pPr>
            <a:r>
              <a:rPr lang="en-US" sz="1400" dirty="0" err="1">
                <a:solidFill>
                  <a:srgbClr val="32B2DF">
                    <a:lumMod val="75000"/>
                  </a:srgbClr>
                </a:solidFill>
                <a:latin typeface="Arial" charset="0"/>
                <a:ea typeface="ＭＳ Ｐゴシック" charset="0"/>
              </a:rPr>
              <a:t>Stealthwatch</a:t>
            </a:r>
            <a:endParaRPr lang="en-US" sz="1400" dirty="0">
              <a:solidFill>
                <a:srgbClr val="32B2DF">
                  <a:lumMod val="75000"/>
                </a:srgbClr>
              </a:solidFill>
              <a:latin typeface="Arial" charset="0"/>
              <a:ea typeface="ＭＳ Ｐゴシック" charset="0"/>
            </a:endParaRPr>
          </a:p>
          <a:p>
            <a:pPr algn="ctr" defTabSz="457200" fontAlgn="base">
              <a:spcBef>
                <a:spcPct val="0"/>
              </a:spcBef>
              <a:spcAft>
                <a:spcPct val="0"/>
              </a:spcAft>
              <a:defRPr/>
            </a:pPr>
            <a:r>
              <a:rPr lang="ja-JP" altLang="en-US" sz="1400" dirty="0">
                <a:solidFill>
                  <a:srgbClr val="32B2DF">
                    <a:lumMod val="75000"/>
                  </a:srgbClr>
                </a:solidFill>
              </a:rPr>
              <a:t>フローコレクター</a:t>
            </a:r>
            <a:endParaRPr lang="en-US" sz="1400" dirty="0">
              <a:solidFill>
                <a:srgbClr val="32B2DF">
                  <a:lumMod val="75000"/>
                </a:srgbClr>
              </a:solidFill>
              <a:latin typeface="Arial" charset="0"/>
              <a:ea typeface="ＭＳ Ｐゴシック" charset="0"/>
            </a:endParaRPr>
          </a:p>
        </p:txBody>
      </p:sp>
    </p:spTree>
    <p:extLst>
      <p:ext uri="{BB962C8B-B14F-4D97-AF65-F5344CB8AC3E}">
        <p14:creationId xmlns:p14="http://schemas.microsoft.com/office/powerpoint/2010/main" val="34288888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37F9C-6DB9-4436-8721-76ADDD591B54}"/>
              </a:ext>
            </a:extLst>
          </p:cNvPr>
          <p:cNvSpPr>
            <a:spLocks noGrp="1"/>
          </p:cNvSpPr>
          <p:nvPr>
            <p:ph type="title"/>
          </p:nvPr>
        </p:nvSpPr>
        <p:spPr>
          <a:xfrm>
            <a:off x="482634" y="326358"/>
            <a:ext cx="8345488" cy="831798"/>
          </a:xfrm>
        </p:spPr>
        <p:txBody>
          <a:bodyPr/>
          <a:lstStyle/>
          <a:p>
            <a:r>
              <a:rPr kumimoji="1" lang="en-US" altLang="ja-JP" dirty="0" err="1"/>
              <a:t>Stealthwatch</a:t>
            </a:r>
            <a:r>
              <a:rPr kumimoji="1" lang="ja-JP" altLang="en-US" dirty="0"/>
              <a:t> </a:t>
            </a:r>
            <a:r>
              <a:rPr kumimoji="1" lang="en-US" altLang="ja-JP" dirty="0"/>
              <a:t>Cloud</a:t>
            </a:r>
            <a:r>
              <a:rPr kumimoji="1" lang="ja-JP" altLang="en-US" dirty="0"/>
              <a:t> と </a:t>
            </a:r>
            <a:r>
              <a:rPr kumimoji="1" lang="en-US" altLang="ja-JP" dirty="0" err="1"/>
              <a:t>Stealthwatch</a:t>
            </a:r>
            <a:r>
              <a:rPr kumimoji="1" lang="en-US" altLang="ja-JP" dirty="0"/>
              <a:t> Enterprise</a:t>
            </a:r>
            <a:endParaRPr lang="en-US" dirty="0"/>
          </a:p>
        </p:txBody>
      </p:sp>
      <p:sp>
        <p:nvSpPr>
          <p:cNvPr id="54" name="Rectangle 53">
            <a:extLst>
              <a:ext uri="{FF2B5EF4-FFF2-40B4-BE49-F238E27FC236}">
                <a16:creationId xmlns:a16="http://schemas.microsoft.com/office/drawing/2014/main" id="{11F74965-8197-4166-A82D-DBDE54B97461}"/>
              </a:ext>
            </a:extLst>
          </p:cNvPr>
          <p:cNvSpPr/>
          <p:nvPr/>
        </p:nvSpPr>
        <p:spPr>
          <a:xfrm>
            <a:off x="397507" y="1556457"/>
            <a:ext cx="4153362" cy="2527819"/>
          </a:xfrm>
          <a:prstGeom prst="rect">
            <a:avLst/>
          </a:prstGeom>
          <a:no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342900">
              <a:defRPr/>
            </a:pPr>
            <a:r>
              <a:rPr lang="en-US" b="1" dirty="0">
                <a:solidFill>
                  <a:schemeClr val="tx2"/>
                </a:solidFill>
                <a:ea typeface="ＭＳ Ｐゴシック" charset="0"/>
              </a:rPr>
              <a:t>Stealthwatch Cloud</a:t>
            </a:r>
            <a:endParaRPr lang="en-US" dirty="0">
              <a:solidFill>
                <a:schemeClr val="tx2"/>
              </a:solidFill>
              <a:ea typeface="ＭＳ Ｐゴシック" charset="0"/>
            </a:endParaRPr>
          </a:p>
        </p:txBody>
      </p:sp>
      <p:sp>
        <p:nvSpPr>
          <p:cNvPr id="55" name="Rectangle 54">
            <a:extLst>
              <a:ext uri="{FF2B5EF4-FFF2-40B4-BE49-F238E27FC236}">
                <a16:creationId xmlns:a16="http://schemas.microsoft.com/office/drawing/2014/main" id="{7F9ADCC1-597B-45B4-9EC1-DB077D361F79}"/>
              </a:ext>
            </a:extLst>
          </p:cNvPr>
          <p:cNvSpPr/>
          <p:nvPr/>
        </p:nvSpPr>
        <p:spPr>
          <a:xfrm>
            <a:off x="4655378" y="1556458"/>
            <a:ext cx="4178907" cy="2527818"/>
          </a:xfrm>
          <a:prstGeom prst="rect">
            <a:avLst/>
          </a:prstGeom>
          <a:noFill/>
          <a:ln w="3175">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342900">
              <a:defRPr/>
            </a:pPr>
            <a:r>
              <a:rPr lang="en-US" b="1" dirty="0">
                <a:solidFill>
                  <a:schemeClr val="accent2">
                    <a:lumMod val="75000"/>
                  </a:schemeClr>
                </a:solidFill>
                <a:ea typeface="ＭＳ Ｐゴシック" charset="0"/>
              </a:rPr>
              <a:t>Stealthwatch Enterprise</a:t>
            </a:r>
            <a:endParaRPr lang="en-US" dirty="0">
              <a:solidFill>
                <a:schemeClr val="accent2">
                  <a:lumMod val="75000"/>
                </a:schemeClr>
              </a:solidFill>
              <a:ea typeface="ＭＳ Ｐゴシック" charset="0"/>
            </a:endParaRPr>
          </a:p>
        </p:txBody>
      </p:sp>
      <p:grpSp>
        <p:nvGrpSpPr>
          <p:cNvPr id="80" name="Group 79">
            <a:extLst>
              <a:ext uri="{FF2B5EF4-FFF2-40B4-BE49-F238E27FC236}">
                <a16:creationId xmlns:a16="http://schemas.microsoft.com/office/drawing/2014/main" id="{4E1A2C39-2097-4867-A6DD-21A891399B1B}"/>
              </a:ext>
            </a:extLst>
          </p:cNvPr>
          <p:cNvGrpSpPr/>
          <p:nvPr/>
        </p:nvGrpSpPr>
        <p:grpSpPr>
          <a:xfrm>
            <a:off x="2798301" y="1909410"/>
            <a:ext cx="873612" cy="873612"/>
            <a:chOff x="19544285" y="5530560"/>
            <a:chExt cx="1742445" cy="1742445"/>
          </a:xfrm>
        </p:grpSpPr>
        <p:sp>
          <p:nvSpPr>
            <p:cNvPr id="82" name="Oval 81">
              <a:extLst>
                <a:ext uri="{FF2B5EF4-FFF2-40B4-BE49-F238E27FC236}">
                  <a16:creationId xmlns:a16="http://schemas.microsoft.com/office/drawing/2014/main" id="{4CCC4F5D-5141-4391-991F-436F1CE8F413}"/>
                </a:ext>
              </a:extLst>
            </p:cNvPr>
            <p:cNvSpPr/>
            <p:nvPr/>
          </p:nvSpPr>
          <p:spPr>
            <a:xfrm>
              <a:off x="19544285" y="5530560"/>
              <a:ext cx="1742445" cy="174244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endParaRPr lang="en-US" sz="900" dirty="0">
                <a:solidFill>
                  <a:srgbClr val="FFFFFF"/>
                </a:solidFill>
                <a:latin typeface="CiscoSansTT ExtraLight"/>
              </a:endParaRPr>
            </a:p>
          </p:txBody>
        </p:sp>
        <p:sp>
          <p:nvSpPr>
            <p:cNvPr id="83" name="Freeform: Shape 82">
              <a:extLst>
                <a:ext uri="{FF2B5EF4-FFF2-40B4-BE49-F238E27FC236}">
                  <a16:creationId xmlns:a16="http://schemas.microsoft.com/office/drawing/2014/main" id="{416ED511-70D9-442F-BB3D-F55193597507}"/>
                </a:ext>
              </a:extLst>
            </p:cNvPr>
            <p:cNvSpPr/>
            <p:nvPr/>
          </p:nvSpPr>
          <p:spPr>
            <a:xfrm rot="2831545">
              <a:off x="20162608" y="6266854"/>
              <a:ext cx="910592" cy="1028803"/>
            </a:xfrm>
            <a:custGeom>
              <a:avLst/>
              <a:gdLst>
                <a:gd name="connsiteX0" fmla="*/ 444894 w 910592"/>
                <a:gd name="connsiteY0" fmla="*/ 1 h 1028803"/>
                <a:gd name="connsiteX1" fmla="*/ 809863 w 910592"/>
                <a:gd name="connsiteY1" fmla="*/ 0 h 1028803"/>
                <a:gd name="connsiteX2" fmla="*/ 833663 w 910592"/>
                <a:gd name="connsiteY2" fmla="*/ 46530 h 1028803"/>
                <a:gd name="connsiteX3" fmla="*/ 678528 w 910592"/>
                <a:gd name="connsiteY3" fmla="*/ 997051 h 1028803"/>
                <a:gd name="connsiteX4" fmla="*/ 645994 w 910592"/>
                <a:gd name="connsiteY4" fmla="*/ 1028803 h 1028803"/>
                <a:gd name="connsiteX5" fmla="*/ 1 w 910592"/>
                <a:gd name="connsiteY5" fmla="*/ 1028803 h 1028803"/>
                <a:gd name="connsiteX6" fmla="*/ 0 w 910592"/>
                <a:gd name="connsiteY6" fmla="*/ 981120 h 1028803"/>
                <a:gd name="connsiteX7" fmla="*/ 534827 w 910592"/>
                <a:gd name="connsiteY7" fmla="*/ 403714 h 1028803"/>
                <a:gd name="connsiteX8" fmla="*/ 573731 w 910592"/>
                <a:gd name="connsiteY8" fmla="*/ 390891 h 102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0592" h="1028803">
                  <a:moveTo>
                    <a:pt x="444894" y="1"/>
                  </a:moveTo>
                  <a:lnTo>
                    <a:pt x="809863" y="0"/>
                  </a:lnTo>
                  <a:lnTo>
                    <a:pt x="833663" y="46530"/>
                  </a:lnTo>
                  <a:cubicBezTo>
                    <a:pt x="973193" y="356048"/>
                    <a:pt x="923755" y="732302"/>
                    <a:pt x="678528" y="997051"/>
                  </a:cubicBezTo>
                  <a:lnTo>
                    <a:pt x="645994" y="1028803"/>
                  </a:lnTo>
                  <a:lnTo>
                    <a:pt x="1" y="1028803"/>
                  </a:lnTo>
                  <a:lnTo>
                    <a:pt x="0" y="981120"/>
                  </a:lnTo>
                  <a:lnTo>
                    <a:pt x="534827" y="403714"/>
                  </a:lnTo>
                  <a:lnTo>
                    <a:pt x="573731" y="390891"/>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endParaRPr lang="en-US" sz="900" dirty="0">
                <a:solidFill>
                  <a:srgbClr val="FFFFFF"/>
                </a:solidFill>
                <a:latin typeface="CiscoSansTT ExtraLight"/>
              </a:endParaRPr>
            </a:p>
          </p:txBody>
        </p:sp>
        <p:sp>
          <p:nvSpPr>
            <p:cNvPr id="84" name="Line 259">
              <a:extLst>
                <a:ext uri="{FF2B5EF4-FFF2-40B4-BE49-F238E27FC236}">
                  <a16:creationId xmlns:a16="http://schemas.microsoft.com/office/drawing/2014/main" id="{A9B05EAD-C2BD-4E10-96A1-E02B142626EA}"/>
                </a:ext>
              </a:extLst>
            </p:cNvPr>
            <p:cNvSpPr>
              <a:spLocks noChangeShapeType="1"/>
            </p:cNvSpPr>
            <p:nvPr/>
          </p:nvSpPr>
          <p:spPr bwMode="auto">
            <a:xfrm flipH="1">
              <a:off x="20372704" y="6055257"/>
              <a:ext cx="410477" cy="709126"/>
            </a:xfrm>
            <a:prstGeom prst="line">
              <a:avLst/>
            </a:prstGeom>
            <a:noFill/>
            <a:ln w="2857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dirty="0">
                <a:solidFill>
                  <a:srgbClr val="282828"/>
                </a:solidFill>
                <a:latin typeface="CiscoSansTT ExtraLight"/>
                <a:ea typeface="+mn-ea"/>
                <a:cs typeface="+mn-cs"/>
              </a:endParaRPr>
            </a:p>
          </p:txBody>
        </p:sp>
        <p:sp>
          <p:nvSpPr>
            <p:cNvPr id="86" name="Line 260">
              <a:extLst>
                <a:ext uri="{FF2B5EF4-FFF2-40B4-BE49-F238E27FC236}">
                  <a16:creationId xmlns:a16="http://schemas.microsoft.com/office/drawing/2014/main" id="{3F3331CF-5DBA-4807-910E-9C4FB94E8FA4}"/>
                </a:ext>
              </a:extLst>
            </p:cNvPr>
            <p:cNvSpPr>
              <a:spLocks noChangeShapeType="1"/>
            </p:cNvSpPr>
            <p:nvPr/>
          </p:nvSpPr>
          <p:spPr bwMode="auto">
            <a:xfrm flipH="1">
              <a:off x="20168781" y="6410479"/>
              <a:ext cx="820955" cy="0"/>
            </a:xfrm>
            <a:prstGeom prst="line">
              <a:avLst/>
            </a:prstGeom>
            <a:noFill/>
            <a:ln w="2857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dirty="0">
                <a:solidFill>
                  <a:srgbClr val="282828"/>
                </a:solidFill>
                <a:latin typeface="CiscoSansTT ExtraLight"/>
                <a:ea typeface="+mn-ea"/>
                <a:cs typeface="+mn-cs"/>
              </a:endParaRPr>
            </a:p>
          </p:txBody>
        </p:sp>
        <p:sp>
          <p:nvSpPr>
            <p:cNvPr id="87" name="Line 261">
              <a:extLst>
                <a:ext uri="{FF2B5EF4-FFF2-40B4-BE49-F238E27FC236}">
                  <a16:creationId xmlns:a16="http://schemas.microsoft.com/office/drawing/2014/main" id="{B5887D0B-C101-4AFF-ACAD-8F3C31AEDAC3}"/>
                </a:ext>
              </a:extLst>
            </p:cNvPr>
            <p:cNvSpPr>
              <a:spLocks noChangeShapeType="1"/>
            </p:cNvSpPr>
            <p:nvPr/>
          </p:nvSpPr>
          <p:spPr bwMode="auto">
            <a:xfrm flipH="1" flipV="1">
              <a:off x="20372704" y="6055257"/>
              <a:ext cx="410477" cy="709126"/>
            </a:xfrm>
            <a:prstGeom prst="line">
              <a:avLst/>
            </a:prstGeom>
            <a:noFill/>
            <a:ln w="2857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dirty="0">
                <a:solidFill>
                  <a:srgbClr val="282828"/>
                </a:solidFill>
                <a:latin typeface="CiscoSansTT ExtraLight"/>
                <a:ea typeface="+mn-ea"/>
                <a:cs typeface="+mn-cs"/>
              </a:endParaRPr>
            </a:p>
          </p:txBody>
        </p:sp>
        <p:sp>
          <p:nvSpPr>
            <p:cNvPr id="89" name="Line 262">
              <a:extLst>
                <a:ext uri="{FF2B5EF4-FFF2-40B4-BE49-F238E27FC236}">
                  <a16:creationId xmlns:a16="http://schemas.microsoft.com/office/drawing/2014/main" id="{05665E47-972D-4ADE-83C0-7E2E37687F58}"/>
                </a:ext>
              </a:extLst>
            </p:cNvPr>
            <p:cNvSpPr>
              <a:spLocks noChangeShapeType="1"/>
            </p:cNvSpPr>
            <p:nvPr/>
          </p:nvSpPr>
          <p:spPr bwMode="auto">
            <a:xfrm>
              <a:off x="20783181" y="6055257"/>
              <a:ext cx="206555" cy="355222"/>
            </a:xfrm>
            <a:prstGeom prst="line">
              <a:avLst/>
            </a:prstGeom>
            <a:noFill/>
            <a:ln w="2857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dirty="0">
                <a:solidFill>
                  <a:srgbClr val="282828"/>
                </a:solidFill>
                <a:latin typeface="CiscoSansTT ExtraLight"/>
                <a:ea typeface="+mn-ea"/>
                <a:cs typeface="+mn-cs"/>
              </a:endParaRPr>
            </a:p>
          </p:txBody>
        </p:sp>
        <p:sp>
          <p:nvSpPr>
            <p:cNvPr id="90" name="Line 263">
              <a:extLst>
                <a:ext uri="{FF2B5EF4-FFF2-40B4-BE49-F238E27FC236}">
                  <a16:creationId xmlns:a16="http://schemas.microsoft.com/office/drawing/2014/main" id="{6F91BBD0-E527-425A-B9B9-2FFB356C412D}"/>
                </a:ext>
              </a:extLst>
            </p:cNvPr>
            <p:cNvSpPr>
              <a:spLocks noChangeShapeType="1"/>
            </p:cNvSpPr>
            <p:nvPr/>
          </p:nvSpPr>
          <p:spPr bwMode="auto">
            <a:xfrm>
              <a:off x="20179310" y="6413500"/>
              <a:ext cx="193395" cy="350885"/>
            </a:xfrm>
            <a:prstGeom prst="line">
              <a:avLst/>
            </a:prstGeom>
            <a:noFill/>
            <a:ln w="2857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dirty="0">
                <a:solidFill>
                  <a:srgbClr val="282828"/>
                </a:solidFill>
                <a:latin typeface="CiscoSansTT ExtraLight"/>
                <a:ea typeface="+mn-ea"/>
                <a:cs typeface="+mn-cs"/>
              </a:endParaRPr>
            </a:p>
          </p:txBody>
        </p:sp>
        <p:sp>
          <p:nvSpPr>
            <p:cNvPr id="91" name="Line 264">
              <a:extLst>
                <a:ext uri="{FF2B5EF4-FFF2-40B4-BE49-F238E27FC236}">
                  <a16:creationId xmlns:a16="http://schemas.microsoft.com/office/drawing/2014/main" id="{AC9510A5-1CFE-443B-A1E2-1C2B1BBB6130}"/>
                </a:ext>
              </a:extLst>
            </p:cNvPr>
            <p:cNvSpPr>
              <a:spLocks noChangeShapeType="1"/>
            </p:cNvSpPr>
            <p:nvPr/>
          </p:nvSpPr>
          <p:spPr bwMode="auto">
            <a:xfrm flipH="1">
              <a:off x="20783181" y="6410479"/>
              <a:ext cx="206555" cy="353907"/>
            </a:xfrm>
            <a:prstGeom prst="line">
              <a:avLst/>
            </a:prstGeom>
            <a:noFill/>
            <a:ln w="2857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dirty="0">
                <a:solidFill>
                  <a:srgbClr val="282828"/>
                </a:solidFill>
                <a:latin typeface="CiscoSansTT ExtraLight"/>
                <a:ea typeface="+mn-ea"/>
                <a:cs typeface="+mn-cs"/>
              </a:endParaRPr>
            </a:p>
          </p:txBody>
        </p:sp>
        <p:sp>
          <p:nvSpPr>
            <p:cNvPr id="92" name="Line 265">
              <a:extLst>
                <a:ext uri="{FF2B5EF4-FFF2-40B4-BE49-F238E27FC236}">
                  <a16:creationId xmlns:a16="http://schemas.microsoft.com/office/drawing/2014/main" id="{D037242B-949C-4134-A840-B820B8094FBF}"/>
                </a:ext>
              </a:extLst>
            </p:cNvPr>
            <p:cNvSpPr>
              <a:spLocks noChangeShapeType="1"/>
            </p:cNvSpPr>
            <p:nvPr/>
          </p:nvSpPr>
          <p:spPr bwMode="auto">
            <a:xfrm flipH="1">
              <a:off x="19965615" y="6055257"/>
              <a:ext cx="407089" cy="709127"/>
            </a:xfrm>
            <a:prstGeom prst="line">
              <a:avLst/>
            </a:prstGeom>
            <a:noFill/>
            <a:ln w="2857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dirty="0">
                <a:solidFill>
                  <a:srgbClr val="282828"/>
                </a:solidFill>
                <a:latin typeface="CiscoSansTT ExtraLight"/>
                <a:ea typeface="+mn-ea"/>
                <a:cs typeface="+mn-cs"/>
              </a:endParaRPr>
            </a:p>
          </p:txBody>
        </p:sp>
        <p:sp>
          <p:nvSpPr>
            <p:cNvPr id="93" name="Line 266">
              <a:extLst>
                <a:ext uri="{FF2B5EF4-FFF2-40B4-BE49-F238E27FC236}">
                  <a16:creationId xmlns:a16="http://schemas.microsoft.com/office/drawing/2014/main" id="{B4DFB495-9061-49ED-9D63-E3A9C650F4C7}"/>
                </a:ext>
              </a:extLst>
            </p:cNvPr>
            <p:cNvSpPr>
              <a:spLocks noChangeShapeType="1"/>
            </p:cNvSpPr>
            <p:nvPr/>
          </p:nvSpPr>
          <p:spPr bwMode="auto">
            <a:xfrm flipH="1">
              <a:off x="20028009" y="6764383"/>
              <a:ext cx="755172" cy="0"/>
            </a:xfrm>
            <a:prstGeom prst="line">
              <a:avLst/>
            </a:prstGeom>
            <a:noFill/>
            <a:ln w="2857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dirty="0">
                <a:solidFill>
                  <a:srgbClr val="282828"/>
                </a:solidFill>
                <a:latin typeface="CiscoSansTT ExtraLight"/>
                <a:ea typeface="+mn-ea"/>
                <a:cs typeface="+mn-cs"/>
              </a:endParaRPr>
            </a:p>
          </p:txBody>
        </p:sp>
        <p:sp>
          <p:nvSpPr>
            <p:cNvPr id="94" name="Line 267">
              <a:extLst>
                <a:ext uri="{FF2B5EF4-FFF2-40B4-BE49-F238E27FC236}">
                  <a16:creationId xmlns:a16="http://schemas.microsoft.com/office/drawing/2014/main" id="{6649906E-7FB1-4412-93FD-CE1B836357C2}"/>
                </a:ext>
              </a:extLst>
            </p:cNvPr>
            <p:cNvSpPr>
              <a:spLocks noChangeShapeType="1"/>
            </p:cNvSpPr>
            <p:nvPr/>
          </p:nvSpPr>
          <p:spPr bwMode="auto">
            <a:xfrm flipH="1">
              <a:off x="20372702" y="6055257"/>
              <a:ext cx="410479" cy="0"/>
            </a:xfrm>
            <a:prstGeom prst="line">
              <a:avLst/>
            </a:prstGeom>
            <a:noFill/>
            <a:ln w="2857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dirty="0">
                <a:solidFill>
                  <a:srgbClr val="282828"/>
                </a:solidFill>
                <a:latin typeface="CiscoSansTT ExtraLight"/>
                <a:ea typeface="+mn-ea"/>
                <a:cs typeface="+mn-cs"/>
              </a:endParaRPr>
            </a:p>
          </p:txBody>
        </p:sp>
        <p:sp>
          <p:nvSpPr>
            <p:cNvPr id="95" name="Freeform 268">
              <a:extLst>
                <a:ext uri="{FF2B5EF4-FFF2-40B4-BE49-F238E27FC236}">
                  <a16:creationId xmlns:a16="http://schemas.microsoft.com/office/drawing/2014/main" id="{6443C73D-F904-4587-8C57-8F6E18060DBE}"/>
                </a:ext>
              </a:extLst>
            </p:cNvPr>
            <p:cNvSpPr>
              <a:spLocks/>
            </p:cNvSpPr>
            <p:nvPr/>
          </p:nvSpPr>
          <p:spPr bwMode="auto">
            <a:xfrm flipH="1">
              <a:off x="20449012" y="6268391"/>
              <a:ext cx="281545" cy="282861"/>
            </a:xfrm>
            <a:custGeom>
              <a:avLst/>
              <a:gdLst>
                <a:gd name="T0" fmla="*/ 79 w 90"/>
                <a:gd name="T1" fmla="*/ 25 h 90"/>
                <a:gd name="T2" fmla="*/ 65 w 90"/>
                <a:gd name="T3" fmla="*/ 79 h 90"/>
                <a:gd name="T4" fmla="*/ 11 w 90"/>
                <a:gd name="T5" fmla="*/ 65 h 90"/>
                <a:gd name="T6" fmla="*/ 25 w 90"/>
                <a:gd name="T7" fmla="*/ 11 h 90"/>
                <a:gd name="T8" fmla="*/ 79 w 90"/>
                <a:gd name="T9" fmla="*/ 25 h 90"/>
              </a:gdLst>
              <a:ahLst/>
              <a:cxnLst>
                <a:cxn ang="0">
                  <a:pos x="T0" y="T1"/>
                </a:cxn>
                <a:cxn ang="0">
                  <a:pos x="T2" y="T3"/>
                </a:cxn>
                <a:cxn ang="0">
                  <a:pos x="T4" y="T5"/>
                </a:cxn>
                <a:cxn ang="0">
                  <a:pos x="T6" y="T7"/>
                </a:cxn>
                <a:cxn ang="0">
                  <a:pos x="T8" y="T9"/>
                </a:cxn>
              </a:cxnLst>
              <a:rect l="0" t="0" r="r" b="b"/>
              <a:pathLst>
                <a:path w="90" h="90">
                  <a:moveTo>
                    <a:pt x="79" y="25"/>
                  </a:moveTo>
                  <a:cubicBezTo>
                    <a:pt x="90" y="44"/>
                    <a:pt x="84" y="68"/>
                    <a:pt x="65" y="79"/>
                  </a:cubicBezTo>
                  <a:cubicBezTo>
                    <a:pt x="46" y="90"/>
                    <a:pt x="22" y="84"/>
                    <a:pt x="11" y="65"/>
                  </a:cubicBezTo>
                  <a:cubicBezTo>
                    <a:pt x="0" y="46"/>
                    <a:pt x="6" y="22"/>
                    <a:pt x="25" y="11"/>
                  </a:cubicBezTo>
                  <a:cubicBezTo>
                    <a:pt x="44" y="0"/>
                    <a:pt x="68" y="6"/>
                    <a:pt x="79" y="25"/>
                  </a:cubicBezTo>
                </a:path>
              </a:pathLst>
            </a:custGeom>
            <a:solidFill>
              <a:schemeClr val="accent1"/>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dirty="0">
                <a:solidFill>
                  <a:srgbClr val="282828"/>
                </a:solidFill>
                <a:latin typeface="CiscoSansTT ExtraLight"/>
                <a:ea typeface="+mn-ea"/>
                <a:cs typeface="+mn-cs"/>
              </a:endParaRPr>
            </a:p>
          </p:txBody>
        </p:sp>
        <p:sp>
          <p:nvSpPr>
            <p:cNvPr id="96" name="Freeform 270">
              <a:extLst>
                <a:ext uri="{FF2B5EF4-FFF2-40B4-BE49-F238E27FC236}">
                  <a16:creationId xmlns:a16="http://schemas.microsoft.com/office/drawing/2014/main" id="{28E37EC2-15C5-414B-8175-EBDD8E2ACBD3}"/>
                </a:ext>
              </a:extLst>
            </p:cNvPr>
            <p:cNvSpPr>
              <a:spLocks/>
            </p:cNvSpPr>
            <p:nvPr/>
          </p:nvSpPr>
          <p:spPr bwMode="auto">
            <a:xfrm flipH="1">
              <a:off x="20028009" y="6265759"/>
              <a:ext cx="285492" cy="285493"/>
            </a:xfrm>
            <a:custGeom>
              <a:avLst/>
              <a:gdLst>
                <a:gd name="T0" fmla="*/ 80 w 91"/>
                <a:gd name="T1" fmla="*/ 26 h 91"/>
                <a:gd name="T2" fmla="*/ 65 w 91"/>
                <a:gd name="T3" fmla="*/ 80 h 91"/>
                <a:gd name="T4" fmla="*/ 11 w 91"/>
                <a:gd name="T5" fmla="*/ 65 h 91"/>
                <a:gd name="T6" fmla="*/ 26 w 91"/>
                <a:gd name="T7" fmla="*/ 11 h 91"/>
                <a:gd name="T8" fmla="*/ 80 w 91"/>
                <a:gd name="T9" fmla="*/ 26 h 91"/>
              </a:gdLst>
              <a:ahLst/>
              <a:cxnLst>
                <a:cxn ang="0">
                  <a:pos x="T0" y="T1"/>
                </a:cxn>
                <a:cxn ang="0">
                  <a:pos x="T2" y="T3"/>
                </a:cxn>
                <a:cxn ang="0">
                  <a:pos x="T4" y="T5"/>
                </a:cxn>
                <a:cxn ang="0">
                  <a:pos x="T6" y="T7"/>
                </a:cxn>
                <a:cxn ang="0">
                  <a:pos x="T8" y="T9"/>
                </a:cxn>
              </a:cxnLst>
              <a:rect l="0" t="0" r="r" b="b"/>
              <a:pathLst>
                <a:path w="91" h="91">
                  <a:moveTo>
                    <a:pt x="80" y="26"/>
                  </a:moveTo>
                  <a:cubicBezTo>
                    <a:pt x="91" y="45"/>
                    <a:pt x="84" y="69"/>
                    <a:pt x="65" y="80"/>
                  </a:cubicBezTo>
                  <a:cubicBezTo>
                    <a:pt x="46" y="91"/>
                    <a:pt x="22" y="84"/>
                    <a:pt x="11" y="65"/>
                  </a:cubicBezTo>
                  <a:cubicBezTo>
                    <a:pt x="0" y="46"/>
                    <a:pt x="7" y="22"/>
                    <a:pt x="26" y="11"/>
                  </a:cubicBezTo>
                  <a:cubicBezTo>
                    <a:pt x="45" y="0"/>
                    <a:pt x="69" y="7"/>
                    <a:pt x="80" y="26"/>
                  </a:cubicBezTo>
                </a:path>
              </a:pathLst>
            </a:custGeom>
            <a:solidFill>
              <a:schemeClr val="accent5"/>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dirty="0">
                <a:solidFill>
                  <a:srgbClr val="282828"/>
                </a:solidFill>
                <a:latin typeface="CiscoSansTT ExtraLight"/>
                <a:ea typeface="+mn-ea"/>
                <a:cs typeface="+mn-cs"/>
              </a:endParaRPr>
            </a:p>
          </p:txBody>
        </p:sp>
        <p:sp>
          <p:nvSpPr>
            <p:cNvPr id="97" name="Oval 271">
              <a:extLst>
                <a:ext uri="{FF2B5EF4-FFF2-40B4-BE49-F238E27FC236}">
                  <a16:creationId xmlns:a16="http://schemas.microsoft.com/office/drawing/2014/main" id="{549B3C21-28B9-4D20-B0D9-EBC8C7258E2B}"/>
                </a:ext>
              </a:extLst>
            </p:cNvPr>
            <p:cNvSpPr>
              <a:spLocks noChangeArrowheads="1"/>
            </p:cNvSpPr>
            <p:nvPr/>
          </p:nvSpPr>
          <p:spPr bwMode="auto">
            <a:xfrm flipH="1">
              <a:off x="20866067" y="6299966"/>
              <a:ext cx="247339" cy="251286"/>
            </a:xfrm>
            <a:prstGeom prst="ellipse">
              <a:avLst/>
            </a:pr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dirty="0">
                <a:solidFill>
                  <a:srgbClr val="282828"/>
                </a:solidFill>
                <a:latin typeface="CiscoSansTT ExtraLight"/>
                <a:ea typeface="+mn-ea"/>
                <a:cs typeface="+mn-cs"/>
              </a:endParaRPr>
            </a:p>
          </p:txBody>
        </p:sp>
        <p:sp>
          <p:nvSpPr>
            <p:cNvPr id="98" name="Freeform 268">
              <a:extLst>
                <a:ext uri="{FF2B5EF4-FFF2-40B4-BE49-F238E27FC236}">
                  <a16:creationId xmlns:a16="http://schemas.microsoft.com/office/drawing/2014/main" id="{49373089-63F5-439B-AF7C-EDE048A62CD6}"/>
                </a:ext>
              </a:extLst>
            </p:cNvPr>
            <p:cNvSpPr>
              <a:spLocks/>
            </p:cNvSpPr>
            <p:nvPr/>
          </p:nvSpPr>
          <p:spPr bwMode="auto">
            <a:xfrm flipH="1">
              <a:off x="20222296" y="6635909"/>
              <a:ext cx="281545" cy="282861"/>
            </a:xfrm>
            <a:custGeom>
              <a:avLst/>
              <a:gdLst>
                <a:gd name="T0" fmla="*/ 79 w 90"/>
                <a:gd name="T1" fmla="*/ 25 h 90"/>
                <a:gd name="T2" fmla="*/ 65 w 90"/>
                <a:gd name="T3" fmla="*/ 79 h 90"/>
                <a:gd name="T4" fmla="*/ 11 w 90"/>
                <a:gd name="T5" fmla="*/ 65 h 90"/>
                <a:gd name="T6" fmla="*/ 25 w 90"/>
                <a:gd name="T7" fmla="*/ 11 h 90"/>
                <a:gd name="T8" fmla="*/ 79 w 90"/>
                <a:gd name="T9" fmla="*/ 25 h 90"/>
              </a:gdLst>
              <a:ahLst/>
              <a:cxnLst>
                <a:cxn ang="0">
                  <a:pos x="T0" y="T1"/>
                </a:cxn>
                <a:cxn ang="0">
                  <a:pos x="T2" y="T3"/>
                </a:cxn>
                <a:cxn ang="0">
                  <a:pos x="T4" y="T5"/>
                </a:cxn>
                <a:cxn ang="0">
                  <a:pos x="T6" y="T7"/>
                </a:cxn>
                <a:cxn ang="0">
                  <a:pos x="T8" y="T9"/>
                </a:cxn>
              </a:cxnLst>
              <a:rect l="0" t="0" r="r" b="b"/>
              <a:pathLst>
                <a:path w="90" h="90">
                  <a:moveTo>
                    <a:pt x="79" y="25"/>
                  </a:moveTo>
                  <a:cubicBezTo>
                    <a:pt x="90" y="44"/>
                    <a:pt x="84" y="68"/>
                    <a:pt x="65" y="79"/>
                  </a:cubicBezTo>
                  <a:cubicBezTo>
                    <a:pt x="46" y="90"/>
                    <a:pt x="22" y="84"/>
                    <a:pt x="11" y="65"/>
                  </a:cubicBezTo>
                  <a:cubicBezTo>
                    <a:pt x="0" y="46"/>
                    <a:pt x="6" y="22"/>
                    <a:pt x="25" y="11"/>
                  </a:cubicBezTo>
                  <a:cubicBezTo>
                    <a:pt x="44" y="0"/>
                    <a:pt x="68" y="6"/>
                    <a:pt x="79" y="25"/>
                  </a:cubicBezTo>
                </a:path>
              </a:pathLst>
            </a:custGeom>
            <a:solidFill>
              <a:schemeClr val="accent2"/>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dirty="0">
                <a:solidFill>
                  <a:srgbClr val="282828"/>
                </a:solidFill>
                <a:latin typeface="CiscoSansTT ExtraLight"/>
                <a:ea typeface="+mn-ea"/>
                <a:cs typeface="+mn-cs"/>
              </a:endParaRPr>
            </a:p>
          </p:txBody>
        </p:sp>
        <p:sp>
          <p:nvSpPr>
            <p:cNvPr id="99" name="Freeform 270">
              <a:extLst>
                <a:ext uri="{FF2B5EF4-FFF2-40B4-BE49-F238E27FC236}">
                  <a16:creationId xmlns:a16="http://schemas.microsoft.com/office/drawing/2014/main" id="{CFDCF780-9A2A-4C85-ABA4-11FC01C92C81}"/>
                </a:ext>
              </a:extLst>
            </p:cNvPr>
            <p:cNvSpPr>
              <a:spLocks/>
            </p:cNvSpPr>
            <p:nvPr/>
          </p:nvSpPr>
          <p:spPr bwMode="auto">
            <a:xfrm flipH="1">
              <a:off x="19810931" y="6622420"/>
              <a:ext cx="285492" cy="285493"/>
            </a:xfrm>
            <a:custGeom>
              <a:avLst/>
              <a:gdLst>
                <a:gd name="T0" fmla="*/ 80 w 91"/>
                <a:gd name="T1" fmla="*/ 26 h 91"/>
                <a:gd name="T2" fmla="*/ 65 w 91"/>
                <a:gd name="T3" fmla="*/ 80 h 91"/>
                <a:gd name="T4" fmla="*/ 11 w 91"/>
                <a:gd name="T5" fmla="*/ 65 h 91"/>
                <a:gd name="T6" fmla="*/ 26 w 91"/>
                <a:gd name="T7" fmla="*/ 11 h 91"/>
                <a:gd name="T8" fmla="*/ 80 w 91"/>
                <a:gd name="T9" fmla="*/ 26 h 91"/>
              </a:gdLst>
              <a:ahLst/>
              <a:cxnLst>
                <a:cxn ang="0">
                  <a:pos x="T0" y="T1"/>
                </a:cxn>
                <a:cxn ang="0">
                  <a:pos x="T2" y="T3"/>
                </a:cxn>
                <a:cxn ang="0">
                  <a:pos x="T4" y="T5"/>
                </a:cxn>
                <a:cxn ang="0">
                  <a:pos x="T6" y="T7"/>
                </a:cxn>
                <a:cxn ang="0">
                  <a:pos x="T8" y="T9"/>
                </a:cxn>
              </a:cxnLst>
              <a:rect l="0" t="0" r="r" b="b"/>
              <a:pathLst>
                <a:path w="91" h="91">
                  <a:moveTo>
                    <a:pt x="80" y="26"/>
                  </a:moveTo>
                  <a:cubicBezTo>
                    <a:pt x="91" y="45"/>
                    <a:pt x="84" y="69"/>
                    <a:pt x="65" y="80"/>
                  </a:cubicBezTo>
                  <a:cubicBezTo>
                    <a:pt x="46" y="91"/>
                    <a:pt x="22" y="84"/>
                    <a:pt x="11" y="65"/>
                  </a:cubicBezTo>
                  <a:cubicBezTo>
                    <a:pt x="0" y="46"/>
                    <a:pt x="7" y="22"/>
                    <a:pt x="26" y="11"/>
                  </a:cubicBezTo>
                  <a:cubicBezTo>
                    <a:pt x="45" y="0"/>
                    <a:pt x="69" y="7"/>
                    <a:pt x="80" y="26"/>
                  </a:cubicBezTo>
                </a:path>
              </a:pathLst>
            </a:custGeom>
            <a:solidFill>
              <a:schemeClr val="accent1"/>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dirty="0">
                <a:solidFill>
                  <a:srgbClr val="282828"/>
                </a:solidFill>
                <a:latin typeface="CiscoSansTT ExtraLight"/>
                <a:ea typeface="+mn-ea"/>
                <a:cs typeface="+mn-cs"/>
              </a:endParaRPr>
            </a:p>
          </p:txBody>
        </p:sp>
        <p:sp>
          <p:nvSpPr>
            <p:cNvPr id="100" name="Oval 271">
              <a:extLst>
                <a:ext uri="{FF2B5EF4-FFF2-40B4-BE49-F238E27FC236}">
                  <a16:creationId xmlns:a16="http://schemas.microsoft.com/office/drawing/2014/main" id="{8E8B9740-C4B5-4B67-95FE-399FCDE75FE0}"/>
                </a:ext>
              </a:extLst>
            </p:cNvPr>
            <p:cNvSpPr>
              <a:spLocks noChangeArrowheads="1"/>
            </p:cNvSpPr>
            <p:nvPr/>
          </p:nvSpPr>
          <p:spPr bwMode="auto">
            <a:xfrm flipH="1">
              <a:off x="20651424" y="6658848"/>
              <a:ext cx="242465" cy="246988"/>
            </a:xfrm>
            <a:prstGeom prst="ellipse">
              <a:avLst/>
            </a:prstGeom>
            <a:solidFill>
              <a:schemeClr val="accent5"/>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dirty="0">
                <a:solidFill>
                  <a:srgbClr val="282828"/>
                </a:solidFill>
                <a:latin typeface="CiscoSansTT ExtraLight"/>
                <a:ea typeface="+mn-ea"/>
                <a:cs typeface="+mn-cs"/>
              </a:endParaRPr>
            </a:p>
          </p:txBody>
        </p:sp>
        <p:sp>
          <p:nvSpPr>
            <p:cNvPr id="101" name="Freeform 268">
              <a:extLst>
                <a:ext uri="{FF2B5EF4-FFF2-40B4-BE49-F238E27FC236}">
                  <a16:creationId xmlns:a16="http://schemas.microsoft.com/office/drawing/2014/main" id="{E01351A6-30B5-485B-8B5F-53875CBBFC8C}"/>
                </a:ext>
              </a:extLst>
            </p:cNvPr>
            <p:cNvSpPr>
              <a:spLocks/>
            </p:cNvSpPr>
            <p:nvPr/>
          </p:nvSpPr>
          <p:spPr bwMode="auto">
            <a:xfrm flipH="1">
              <a:off x="20231933" y="5905209"/>
              <a:ext cx="281545" cy="282861"/>
            </a:xfrm>
            <a:custGeom>
              <a:avLst/>
              <a:gdLst>
                <a:gd name="T0" fmla="*/ 79 w 90"/>
                <a:gd name="T1" fmla="*/ 25 h 90"/>
                <a:gd name="T2" fmla="*/ 65 w 90"/>
                <a:gd name="T3" fmla="*/ 79 h 90"/>
                <a:gd name="T4" fmla="*/ 11 w 90"/>
                <a:gd name="T5" fmla="*/ 65 h 90"/>
                <a:gd name="T6" fmla="*/ 25 w 90"/>
                <a:gd name="T7" fmla="*/ 11 h 90"/>
                <a:gd name="T8" fmla="*/ 79 w 90"/>
                <a:gd name="T9" fmla="*/ 25 h 90"/>
              </a:gdLst>
              <a:ahLst/>
              <a:cxnLst>
                <a:cxn ang="0">
                  <a:pos x="T0" y="T1"/>
                </a:cxn>
                <a:cxn ang="0">
                  <a:pos x="T2" y="T3"/>
                </a:cxn>
                <a:cxn ang="0">
                  <a:pos x="T4" y="T5"/>
                </a:cxn>
                <a:cxn ang="0">
                  <a:pos x="T6" y="T7"/>
                </a:cxn>
                <a:cxn ang="0">
                  <a:pos x="T8" y="T9"/>
                </a:cxn>
              </a:cxnLst>
              <a:rect l="0" t="0" r="r" b="b"/>
              <a:pathLst>
                <a:path w="90" h="90">
                  <a:moveTo>
                    <a:pt x="79" y="25"/>
                  </a:moveTo>
                  <a:cubicBezTo>
                    <a:pt x="90" y="44"/>
                    <a:pt x="84" y="68"/>
                    <a:pt x="65" y="79"/>
                  </a:cubicBezTo>
                  <a:cubicBezTo>
                    <a:pt x="46" y="90"/>
                    <a:pt x="22" y="84"/>
                    <a:pt x="11" y="65"/>
                  </a:cubicBezTo>
                  <a:cubicBezTo>
                    <a:pt x="0" y="46"/>
                    <a:pt x="6" y="22"/>
                    <a:pt x="25" y="11"/>
                  </a:cubicBezTo>
                  <a:cubicBezTo>
                    <a:pt x="44" y="0"/>
                    <a:pt x="68" y="6"/>
                    <a:pt x="79" y="25"/>
                  </a:cubicBezTo>
                </a:path>
              </a:pathLst>
            </a:custGeom>
            <a:solidFill>
              <a:schemeClr val="accent2"/>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dirty="0">
                <a:solidFill>
                  <a:srgbClr val="282828"/>
                </a:solidFill>
                <a:latin typeface="CiscoSansTT ExtraLight"/>
                <a:ea typeface="+mn-ea"/>
                <a:cs typeface="+mn-cs"/>
              </a:endParaRPr>
            </a:p>
          </p:txBody>
        </p:sp>
        <p:sp>
          <p:nvSpPr>
            <p:cNvPr id="102" name="Oval 271">
              <a:extLst>
                <a:ext uri="{FF2B5EF4-FFF2-40B4-BE49-F238E27FC236}">
                  <a16:creationId xmlns:a16="http://schemas.microsoft.com/office/drawing/2014/main" id="{958F1497-CBB9-41CE-B0D6-97737BC82233}"/>
                </a:ext>
              </a:extLst>
            </p:cNvPr>
            <p:cNvSpPr>
              <a:spLocks noChangeArrowheads="1"/>
            </p:cNvSpPr>
            <p:nvPr/>
          </p:nvSpPr>
          <p:spPr bwMode="auto">
            <a:xfrm flipH="1">
              <a:off x="20648989" y="5917319"/>
              <a:ext cx="247339" cy="251286"/>
            </a:xfrm>
            <a:prstGeom prst="ellipse">
              <a:avLst/>
            </a:prstGeom>
            <a:solidFill>
              <a:schemeClr val="accent5"/>
            </a:solidFill>
            <a:ln>
              <a:noFill/>
            </a:ln>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dirty="0">
                <a:solidFill>
                  <a:srgbClr val="282828"/>
                </a:solidFill>
                <a:latin typeface="CiscoSansTT ExtraLight"/>
                <a:ea typeface="+mn-ea"/>
                <a:cs typeface="+mn-cs"/>
              </a:endParaRPr>
            </a:p>
          </p:txBody>
        </p:sp>
      </p:grpSp>
      <p:grpSp>
        <p:nvGrpSpPr>
          <p:cNvPr id="103" name="Group 102">
            <a:extLst>
              <a:ext uri="{FF2B5EF4-FFF2-40B4-BE49-F238E27FC236}">
                <a16:creationId xmlns:a16="http://schemas.microsoft.com/office/drawing/2014/main" id="{A2E25C91-B79A-443F-9228-7FA14875FEBF}"/>
              </a:ext>
            </a:extLst>
          </p:cNvPr>
          <p:cNvGrpSpPr/>
          <p:nvPr/>
        </p:nvGrpSpPr>
        <p:grpSpPr>
          <a:xfrm>
            <a:off x="6224451" y="1930985"/>
            <a:ext cx="873612" cy="927211"/>
            <a:chOff x="8066150" y="3157773"/>
            <a:chExt cx="1742445" cy="1849350"/>
          </a:xfrm>
        </p:grpSpPr>
        <p:sp>
          <p:nvSpPr>
            <p:cNvPr id="104" name="Oval 103">
              <a:extLst>
                <a:ext uri="{FF2B5EF4-FFF2-40B4-BE49-F238E27FC236}">
                  <a16:creationId xmlns:a16="http://schemas.microsoft.com/office/drawing/2014/main" id="{F352323D-DEED-4F7E-BF69-67B8B26D6C69}"/>
                </a:ext>
              </a:extLst>
            </p:cNvPr>
            <p:cNvSpPr/>
            <p:nvPr/>
          </p:nvSpPr>
          <p:spPr>
            <a:xfrm>
              <a:off x="8066150" y="3157773"/>
              <a:ext cx="1742445" cy="174244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nvGrpSpPr>
            <p:cNvPr id="105" name="Group 104">
              <a:extLst>
                <a:ext uri="{FF2B5EF4-FFF2-40B4-BE49-F238E27FC236}">
                  <a16:creationId xmlns:a16="http://schemas.microsoft.com/office/drawing/2014/main" id="{DA0ABBD8-D17A-402B-9A22-625701FA2430}"/>
                </a:ext>
              </a:extLst>
            </p:cNvPr>
            <p:cNvGrpSpPr/>
            <p:nvPr/>
          </p:nvGrpSpPr>
          <p:grpSpPr>
            <a:xfrm>
              <a:off x="8454495" y="3476528"/>
              <a:ext cx="965755" cy="1051069"/>
              <a:chOff x="16541980" y="3173377"/>
              <a:chExt cx="1168563" cy="1271794"/>
            </a:xfrm>
          </p:grpSpPr>
          <p:grpSp>
            <p:nvGrpSpPr>
              <p:cNvPr id="107" name="Group 106">
                <a:extLst>
                  <a:ext uri="{FF2B5EF4-FFF2-40B4-BE49-F238E27FC236}">
                    <a16:creationId xmlns:a16="http://schemas.microsoft.com/office/drawing/2014/main" id="{BDDFB551-53EF-49D8-82BB-5148D134255F}"/>
                  </a:ext>
                </a:extLst>
              </p:cNvPr>
              <p:cNvGrpSpPr/>
              <p:nvPr/>
            </p:nvGrpSpPr>
            <p:grpSpPr>
              <a:xfrm>
                <a:off x="16541980" y="3173377"/>
                <a:ext cx="1168563" cy="1271794"/>
                <a:chOff x="17726693" y="2855440"/>
                <a:chExt cx="1168563" cy="1271794"/>
              </a:xfrm>
            </p:grpSpPr>
            <p:grpSp>
              <p:nvGrpSpPr>
                <p:cNvPr id="111" name="Group 110">
                  <a:extLst>
                    <a:ext uri="{FF2B5EF4-FFF2-40B4-BE49-F238E27FC236}">
                      <a16:creationId xmlns:a16="http://schemas.microsoft.com/office/drawing/2014/main" id="{E7E9190E-C920-4323-8098-13FC6155E961}"/>
                    </a:ext>
                  </a:extLst>
                </p:cNvPr>
                <p:cNvGrpSpPr/>
                <p:nvPr/>
              </p:nvGrpSpPr>
              <p:grpSpPr>
                <a:xfrm>
                  <a:off x="17726693" y="2855440"/>
                  <a:ext cx="1168563" cy="1271794"/>
                  <a:chOff x="17726693" y="2855440"/>
                  <a:chExt cx="1168563" cy="1271794"/>
                </a:xfrm>
              </p:grpSpPr>
              <p:sp>
                <p:nvSpPr>
                  <p:cNvPr id="114" name="Freeform 22">
                    <a:extLst>
                      <a:ext uri="{FF2B5EF4-FFF2-40B4-BE49-F238E27FC236}">
                        <a16:creationId xmlns:a16="http://schemas.microsoft.com/office/drawing/2014/main" id="{E61EBA77-D845-41A4-A63A-0CB725C2F24C}"/>
                      </a:ext>
                    </a:extLst>
                  </p:cNvPr>
                  <p:cNvSpPr>
                    <a:spLocks/>
                  </p:cNvSpPr>
                  <p:nvPr/>
                </p:nvSpPr>
                <p:spPr bwMode="auto">
                  <a:xfrm>
                    <a:off x="17726693" y="2855440"/>
                    <a:ext cx="1168563" cy="1270018"/>
                  </a:xfrm>
                  <a:custGeom>
                    <a:avLst/>
                    <a:gdLst>
                      <a:gd name="T0" fmla="*/ 0 w 2868"/>
                      <a:gd name="T1" fmla="*/ 866 h 3117"/>
                      <a:gd name="T2" fmla="*/ 1860 w 2868"/>
                      <a:gd name="T3" fmla="*/ 0 h 3117"/>
                      <a:gd name="T4" fmla="*/ 1882 w 2868"/>
                      <a:gd name="T5" fmla="*/ 675 h 3117"/>
                      <a:gd name="T6" fmla="*/ 2868 w 2868"/>
                      <a:gd name="T7" fmla="*/ 675 h 3117"/>
                      <a:gd name="T8" fmla="*/ 2868 w 2868"/>
                      <a:gd name="T9" fmla="*/ 3117 h 3117"/>
                      <a:gd name="T10" fmla="*/ 0 w 2868"/>
                      <a:gd name="T11" fmla="*/ 3117 h 3117"/>
                      <a:gd name="T12" fmla="*/ 0 w 2868"/>
                      <a:gd name="T13" fmla="*/ 866 h 3117"/>
                    </a:gdLst>
                    <a:ahLst/>
                    <a:cxnLst>
                      <a:cxn ang="0">
                        <a:pos x="T0" y="T1"/>
                      </a:cxn>
                      <a:cxn ang="0">
                        <a:pos x="T2" y="T3"/>
                      </a:cxn>
                      <a:cxn ang="0">
                        <a:pos x="T4" y="T5"/>
                      </a:cxn>
                      <a:cxn ang="0">
                        <a:pos x="T6" y="T7"/>
                      </a:cxn>
                      <a:cxn ang="0">
                        <a:pos x="T8" y="T9"/>
                      </a:cxn>
                      <a:cxn ang="0">
                        <a:pos x="T10" y="T11"/>
                      </a:cxn>
                      <a:cxn ang="0">
                        <a:pos x="T12" y="T13"/>
                      </a:cxn>
                    </a:cxnLst>
                    <a:rect l="0" t="0" r="r" b="b"/>
                    <a:pathLst>
                      <a:path w="2868" h="3117">
                        <a:moveTo>
                          <a:pt x="0" y="866"/>
                        </a:moveTo>
                        <a:lnTo>
                          <a:pt x="1860" y="0"/>
                        </a:lnTo>
                        <a:lnTo>
                          <a:pt x="1882" y="675"/>
                        </a:lnTo>
                        <a:lnTo>
                          <a:pt x="2868" y="675"/>
                        </a:lnTo>
                        <a:lnTo>
                          <a:pt x="2868" y="3117"/>
                        </a:lnTo>
                        <a:lnTo>
                          <a:pt x="0" y="3117"/>
                        </a:lnTo>
                        <a:lnTo>
                          <a:pt x="0" y="866"/>
                        </a:lnTo>
                        <a:close/>
                      </a:path>
                    </a:pathLst>
                  </a:custGeom>
                  <a:solidFill>
                    <a:schemeClr val="accent1"/>
                  </a:solidFill>
                  <a:ln w="9525">
                    <a:noFill/>
                    <a:round/>
                    <a:headEnd/>
                    <a:tailEnd/>
                  </a:ln>
                  <a:extLst/>
                </p:spPr>
                <p:txBody>
                  <a:bodyPr vert="horz" wrap="square" lIns="68580" tIns="34290" rIns="68580" bIns="34290" numCol="1" anchor="t" anchorCtr="0" compatLnSpc="1">
                    <a:prstTxWarp prst="textNoShape">
                      <a:avLst/>
                    </a:prstTxWarp>
                  </a:bodyPr>
                  <a:lstStyle/>
                  <a:p>
                    <a:pPr marL="0" marR="0" lvl="0" indent="0" algn="l" defTabSz="685784" rtl="0" eaLnBrk="1" fontAlgn="auto" latinLnBrk="0" hangingPunct="1">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iscoSansTT ExtraLight"/>
                      <a:ea typeface="ＭＳ Ｐゴシック" charset="0"/>
                      <a:cs typeface="+mn-cs"/>
                    </a:endParaRPr>
                  </a:p>
                </p:txBody>
              </p:sp>
              <p:sp>
                <p:nvSpPr>
                  <p:cNvPr id="115" name="Rectangle 23">
                    <a:extLst>
                      <a:ext uri="{FF2B5EF4-FFF2-40B4-BE49-F238E27FC236}">
                        <a16:creationId xmlns:a16="http://schemas.microsoft.com/office/drawing/2014/main" id="{BEE3ADAA-03FA-407A-8AAE-325830CCE3B3}"/>
                      </a:ext>
                    </a:extLst>
                  </p:cNvPr>
                  <p:cNvSpPr>
                    <a:spLocks noChangeArrowheads="1"/>
                  </p:cNvSpPr>
                  <p:nvPr/>
                </p:nvSpPr>
                <p:spPr bwMode="auto">
                  <a:xfrm>
                    <a:off x="17858299" y="3297929"/>
                    <a:ext cx="176833" cy="206984"/>
                  </a:xfrm>
                  <a:prstGeom prst="rect">
                    <a:avLst/>
                  </a:prstGeom>
                  <a:solidFill>
                    <a:srgbClr val="008BD7"/>
                  </a:solidFill>
                  <a:ln w="9525">
                    <a:noFill/>
                    <a:miter lim="800000"/>
                    <a:headEnd/>
                    <a:tailEnd/>
                  </a:ln>
                  <a:extLst/>
                </p:spPr>
                <p:txBody>
                  <a:bodyPr vert="horz" wrap="square" lIns="68580" tIns="34290" rIns="68580" bIns="34290" numCol="1" anchor="t" anchorCtr="0" compatLnSpc="1">
                    <a:prstTxWarp prst="textNoShape">
                      <a:avLst/>
                    </a:prstTxWarp>
                  </a:bodyPr>
                  <a:lstStyle/>
                  <a:p>
                    <a:pPr marL="0" marR="0" lvl="0" indent="0" algn="l" defTabSz="685784" rtl="0" eaLnBrk="1" fontAlgn="auto" latinLnBrk="0" hangingPunct="1">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iscoSansTT ExtraLight"/>
                      <a:ea typeface="ＭＳ Ｐゴシック" charset="0"/>
                      <a:cs typeface="+mn-cs"/>
                    </a:endParaRPr>
                  </a:p>
                </p:txBody>
              </p:sp>
              <p:sp>
                <p:nvSpPr>
                  <p:cNvPr id="116" name="Rectangle 24">
                    <a:extLst>
                      <a:ext uri="{FF2B5EF4-FFF2-40B4-BE49-F238E27FC236}">
                        <a16:creationId xmlns:a16="http://schemas.microsoft.com/office/drawing/2014/main" id="{C315A595-91A0-4B79-9F2F-26E4609F35B2}"/>
                      </a:ext>
                    </a:extLst>
                  </p:cNvPr>
                  <p:cNvSpPr>
                    <a:spLocks noChangeArrowheads="1"/>
                  </p:cNvSpPr>
                  <p:nvPr/>
                </p:nvSpPr>
                <p:spPr bwMode="auto">
                  <a:xfrm>
                    <a:off x="18178962" y="3297930"/>
                    <a:ext cx="176833" cy="206984"/>
                  </a:xfrm>
                  <a:prstGeom prst="rect">
                    <a:avLst/>
                  </a:prstGeom>
                  <a:solidFill>
                    <a:srgbClr val="008BD7"/>
                  </a:solidFill>
                  <a:ln w="9525">
                    <a:noFill/>
                    <a:miter lim="800000"/>
                    <a:headEnd/>
                    <a:tailEnd/>
                  </a:ln>
                  <a:extLst/>
                </p:spPr>
                <p:txBody>
                  <a:bodyPr vert="horz" wrap="square" lIns="68580" tIns="34290" rIns="68580" bIns="34290" numCol="1" anchor="t" anchorCtr="0" compatLnSpc="1">
                    <a:prstTxWarp prst="textNoShape">
                      <a:avLst/>
                    </a:prstTxWarp>
                  </a:bodyPr>
                  <a:lstStyle/>
                  <a:p>
                    <a:pPr marL="0" marR="0" lvl="0" indent="0" algn="l" defTabSz="685784" rtl="0" eaLnBrk="1" fontAlgn="auto" latinLnBrk="0" hangingPunct="1">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iscoSansTT ExtraLight"/>
                      <a:ea typeface="ＭＳ Ｐゴシック" charset="0"/>
                      <a:cs typeface="+mn-cs"/>
                    </a:endParaRPr>
                  </a:p>
                </p:txBody>
              </p:sp>
              <p:sp>
                <p:nvSpPr>
                  <p:cNvPr id="117" name="Rectangle 28">
                    <a:extLst>
                      <a:ext uri="{FF2B5EF4-FFF2-40B4-BE49-F238E27FC236}">
                        <a16:creationId xmlns:a16="http://schemas.microsoft.com/office/drawing/2014/main" id="{9F578DEB-B852-4719-9AE1-61A46D1AB350}"/>
                      </a:ext>
                    </a:extLst>
                  </p:cNvPr>
                  <p:cNvSpPr>
                    <a:spLocks noChangeArrowheads="1"/>
                  </p:cNvSpPr>
                  <p:nvPr/>
                </p:nvSpPr>
                <p:spPr bwMode="auto">
                  <a:xfrm>
                    <a:off x="17858299" y="3618184"/>
                    <a:ext cx="176833" cy="206577"/>
                  </a:xfrm>
                  <a:prstGeom prst="rect">
                    <a:avLst/>
                  </a:prstGeom>
                  <a:solidFill>
                    <a:srgbClr val="008BD7"/>
                  </a:solidFill>
                  <a:ln w="9525">
                    <a:noFill/>
                    <a:miter lim="800000"/>
                    <a:headEnd/>
                    <a:tailEnd/>
                  </a:ln>
                  <a:extLst/>
                </p:spPr>
                <p:txBody>
                  <a:bodyPr vert="horz" wrap="square" lIns="68580" tIns="34290" rIns="68580" bIns="34290" numCol="1" anchor="t" anchorCtr="0" compatLnSpc="1">
                    <a:prstTxWarp prst="textNoShape">
                      <a:avLst/>
                    </a:prstTxWarp>
                  </a:bodyPr>
                  <a:lstStyle/>
                  <a:p>
                    <a:pPr marL="0" marR="0" lvl="0" indent="0" algn="l" defTabSz="685784" rtl="0" eaLnBrk="1" fontAlgn="auto" latinLnBrk="0" hangingPunct="1">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iscoSansTT ExtraLight"/>
                      <a:ea typeface="ＭＳ Ｐゴシック" charset="0"/>
                      <a:cs typeface="+mn-cs"/>
                    </a:endParaRPr>
                  </a:p>
                </p:txBody>
              </p:sp>
              <p:sp>
                <p:nvSpPr>
                  <p:cNvPr id="118" name="Rectangle 29">
                    <a:extLst>
                      <a:ext uri="{FF2B5EF4-FFF2-40B4-BE49-F238E27FC236}">
                        <a16:creationId xmlns:a16="http://schemas.microsoft.com/office/drawing/2014/main" id="{632EAD8F-099B-4BCC-964E-0638B5449B5D}"/>
                      </a:ext>
                    </a:extLst>
                  </p:cNvPr>
                  <p:cNvSpPr>
                    <a:spLocks noChangeArrowheads="1"/>
                  </p:cNvSpPr>
                  <p:nvPr/>
                </p:nvSpPr>
                <p:spPr bwMode="auto">
                  <a:xfrm>
                    <a:off x="18178961" y="3618184"/>
                    <a:ext cx="176833" cy="206577"/>
                  </a:xfrm>
                  <a:prstGeom prst="rect">
                    <a:avLst/>
                  </a:prstGeom>
                  <a:solidFill>
                    <a:srgbClr val="008BD7"/>
                  </a:solidFill>
                  <a:ln w="9525">
                    <a:noFill/>
                    <a:miter lim="800000"/>
                    <a:headEnd/>
                    <a:tailEnd/>
                  </a:ln>
                  <a:extLst/>
                </p:spPr>
                <p:txBody>
                  <a:bodyPr vert="horz" wrap="square" lIns="68580" tIns="34290" rIns="68580" bIns="34290" numCol="1" anchor="t" anchorCtr="0" compatLnSpc="1">
                    <a:prstTxWarp prst="textNoShape">
                      <a:avLst/>
                    </a:prstTxWarp>
                  </a:bodyPr>
                  <a:lstStyle/>
                  <a:p>
                    <a:pPr marL="0" marR="0" lvl="0" indent="0" algn="l" defTabSz="685784" rtl="0" eaLnBrk="1" fontAlgn="auto" latinLnBrk="0" hangingPunct="1">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iscoSansTT ExtraLight"/>
                      <a:ea typeface="ＭＳ Ｐゴシック" charset="0"/>
                      <a:cs typeface="+mn-cs"/>
                    </a:endParaRPr>
                  </a:p>
                </p:txBody>
              </p:sp>
              <p:sp>
                <p:nvSpPr>
                  <p:cNvPr id="119" name="Rectangle 118">
                    <a:extLst>
                      <a:ext uri="{FF2B5EF4-FFF2-40B4-BE49-F238E27FC236}">
                        <a16:creationId xmlns:a16="http://schemas.microsoft.com/office/drawing/2014/main" id="{C43EC399-250C-4F29-867B-1F77DE923542}"/>
                      </a:ext>
                    </a:extLst>
                  </p:cNvPr>
                  <p:cNvSpPr/>
                  <p:nvPr/>
                </p:nvSpPr>
                <p:spPr>
                  <a:xfrm>
                    <a:off x="18487401" y="3123512"/>
                    <a:ext cx="407855" cy="1001037"/>
                  </a:xfrm>
                  <a:prstGeom prst="rect">
                    <a:avLst/>
                  </a:prstGeom>
                  <a:solidFill>
                    <a:srgbClr val="008B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120" name="Rectangle 25">
                    <a:extLst>
                      <a:ext uri="{FF2B5EF4-FFF2-40B4-BE49-F238E27FC236}">
                        <a16:creationId xmlns:a16="http://schemas.microsoft.com/office/drawing/2014/main" id="{626E0527-6006-42D9-955D-7B88EACD2EE1}"/>
                      </a:ext>
                    </a:extLst>
                  </p:cNvPr>
                  <p:cNvSpPr>
                    <a:spLocks noChangeArrowheads="1"/>
                  </p:cNvSpPr>
                  <p:nvPr/>
                </p:nvSpPr>
                <p:spPr bwMode="auto">
                  <a:xfrm>
                    <a:off x="18607597" y="3241294"/>
                    <a:ext cx="176833" cy="180500"/>
                  </a:xfrm>
                  <a:prstGeom prst="rect">
                    <a:avLst/>
                  </a:prstGeom>
                  <a:solidFill>
                    <a:srgbClr val="0066C5"/>
                  </a:solidFill>
                  <a:ln w="9525">
                    <a:noFill/>
                    <a:miter lim="800000"/>
                    <a:headEnd/>
                    <a:tailEnd/>
                  </a:ln>
                  <a:extLst/>
                </p:spPr>
                <p:txBody>
                  <a:bodyPr vert="horz" wrap="square" lIns="68580" tIns="34290" rIns="68580" bIns="34290" numCol="1" anchor="t" anchorCtr="0" compatLnSpc="1">
                    <a:prstTxWarp prst="textNoShape">
                      <a:avLst/>
                    </a:prstTxWarp>
                  </a:bodyPr>
                  <a:lstStyle/>
                  <a:p>
                    <a:pPr marL="0" marR="0" lvl="0" indent="0" algn="l" defTabSz="685784" rtl="0" eaLnBrk="1" fontAlgn="auto" latinLnBrk="0" hangingPunct="1">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iscoSansTT ExtraLight"/>
                      <a:ea typeface="ＭＳ Ｐゴシック" charset="0"/>
                      <a:cs typeface="+mn-cs"/>
                    </a:endParaRPr>
                  </a:p>
                </p:txBody>
              </p:sp>
              <p:sp>
                <p:nvSpPr>
                  <p:cNvPr id="121" name="Rectangle 26">
                    <a:extLst>
                      <a:ext uri="{FF2B5EF4-FFF2-40B4-BE49-F238E27FC236}">
                        <a16:creationId xmlns:a16="http://schemas.microsoft.com/office/drawing/2014/main" id="{86394260-309A-42E7-87B3-56A87F7D8834}"/>
                      </a:ext>
                    </a:extLst>
                  </p:cNvPr>
                  <p:cNvSpPr>
                    <a:spLocks noChangeArrowheads="1"/>
                  </p:cNvSpPr>
                  <p:nvPr/>
                </p:nvSpPr>
                <p:spPr bwMode="auto">
                  <a:xfrm>
                    <a:off x="18607597" y="3527323"/>
                    <a:ext cx="176833" cy="180500"/>
                  </a:xfrm>
                  <a:prstGeom prst="rect">
                    <a:avLst/>
                  </a:prstGeom>
                  <a:solidFill>
                    <a:srgbClr val="0066C5"/>
                  </a:solidFill>
                  <a:ln w="9525">
                    <a:noFill/>
                    <a:miter lim="800000"/>
                    <a:headEnd/>
                    <a:tailEnd/>
                  </a:ln>
                  <a:extLst/>
                </p:spPr>
                <p:txBody>
                  <a:bodyPr vert="horz" wrap="square" lIns="68580" tIns="34290" rIns="68580" bIns="34290" numCol="1" anchor="t" anchorCtr="0" compatLnSpc="1">
                    <a:prstTxWarp prst="textNoShape">
                      <a:avLst/>
                    </a:prstTxWarp>
                  </a:bodyPr>
                  <a:lstStyle/>
                  <a:p>
                    <a:pPr marL="0" marR="0" lvl="0" indent="0" algn="l" defTabSz="685784" rtl="0" eaLnBrk="1" fontAlgn="auto" latinLnBrk="0" hangingPunct="1">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iscoSansTT ExtraLight"/>
                      <a:ea typeface="ＭＳ Ｐゴシック" charset="0"/>
                      <a:cs typeface="+mn-cs"/>
                    </a:endParaRPr>
                  </a:p>
                </p:txBody>
              </p:sp>
              <p:sp>
                <p:nvSpPr>
                  <p:cNvPr id="122" name="Rectangle 27">
                    <a:extLst>
                      <a:ext uri="{FF2B5EF4-FFF2-40B4-BE49-F238E27FC236}">
                        <a16:creationId xmlns:a16="http://schemas.microsoft.com/office/drawing/2014/main" id="{0071BAA4-A962-4A34-A380-38F65D2A5F36}"/>
                      </a:ext>
                    </a:extLst>
                  </p:cNvPr>
                  <p:cNvSpPr>
                    <a:spLocks noChangeArrowheads="1"/>
                  </p:cNvSpPr>
                  <p:nvPr/>
                </p:nvSpPr>
                <p:spPr bwMode="auto">
                  <a:xfrm>
                    <a:off x="18607597" y="3824761"/>
                    <a:ext cx="176833" cy="180500"/>
                  </a:xfrm>
                  <a:prstGeom prst="rect">
                    <a:avLst/>
                  </a:prstGeom>
                  <a:solidFill>
                    <a:srgbClr val="0066C5"/>
                  </a:solidFill>
                  <a:ln w="9525">
                    <a:noFill/>
                    <a:miter lim="800000"/>
                    <a:headEnd/>
                    <a:tailEnd/>
                  </a:ln>
                  <a:extLst/>
                </p:spPr>
                <p:txBody>
                  <a:bodyPr vert="horz" wrap="square" lIns="68580" tIns="34290" rIns="68580" bIns="34290" numCol="1" anchor="t" anchorCtr="0" compatLnSpc="1">
                    <a:prstTxWarp prst="textNoShape">
                      <a:avLst/>
                    </a:prstTxWarp>
                  </a:bodyPr>
                  <a:lstStyle/>
                  <a:p>
                    <a:pPr marL="0" marR="0" lvl="0" indent="0" algn="l" defTabSz="685784" rtl="0" eaLnBrk="1" fontAlgn="auto" latinLnBrk="0" hangingPunct="1">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iscoSansTT ExtraLight"/>
                      <a:ea typeface="ＭＳ Ｐゴシック" charset="0"/>
                      <a:cs typeface="+mn-cs"/>
                    </a:endParaRPr>
                  </a:p>
                </p:txBody>
              </p:sp>
              <p:sp>
                <p:nvSpPr>
                  <p:cNvPr id="123" name="Rectangle 28">
                    <a:extLst>
                      <a:ext uri="{FF2B5EF4-FFF2-40B4-BE49-F238E27FC236}">
                        <a16:creationId xmlns:a16="http://schemas.microsoft.com/office/drawing/2014/main" id="{AAB61812-D51F-48A4-8217-0923EDE69CFE}"/>
                      </a:ext>
                    </a:extLst>
                  </p:cNvPr>
                  <p:cNvSpPr>
                    <a:spLocks noChangeArrowheads="1"/>
                  </p:cNvSpPr>
                  <p:nvPr/>
                </p:nvSpPr>
                <p:spPr bwMode="auto">
                  <a:xfrm>
                    <a:off x="17976281" y="3920657"/>
                    <a:ext cx="258902" cy="206577"/>
                  </a:xfrm>
                  <a:prstGeom prst="rect">
                    <a:avLst/>
                  </a:prstGeom>
                  <a:solidFill>
                    <a:srgbClr val="008BD7"/>
                  </a:solidFill>
                  <a:ln w="9525">
                    <a:noFill/>
                    <a:miter lim="800000"/>
                    <a:headEnd/>
                    <a:tailEnd/>
                  </a:ln>
                  <a:extLst/>
                </p:spPr>
                <p:txBody>
                  <a:bodyPr vert="horz" wrap="square" lIns="68580" tIns="34290" rIns="68580" bIns="34290" numCol="1" anchor="t" anchorCtr="0" compatLnSpc="1">
                    <a:prstTxWarp prst="textNoShape">
                      <a:avLst/>
                    </a:prstTxWarp>
                  </a:bodyPr>
                  <a:lstStyle/>
                  <a:p>
                    <a:pPr marL="0" marR="0" lvl="0" indent="0" algn="l" defTabSz="685784" rtl="0" eaLnBrk="1" fontAlgn="auto" latinLnBrk="0" hangingPunct="1">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iscoSansTT ExtraLight"/>
                      <a:ea typeface="ＭＳ Ｐゴシック" charset="0"/>
                      <a:cs typeface="+mn-cs"/>
                    </a:endParaRPr>
                  </a:p>
                </p:txBody>
              </p:sp>
            </p:grpSp>
            <p:sp>
              <p:nvSpPr>
                <p:cNvPr id="112" name="Rectangle: Rounded Corners 111">
                  <a:extLst>
                    <a:ext uri="{FF2B5EF4-FFF2-40B4-BE49-F238E27FC236}">
                      <a16:creationId xmlns:a16="http://schemas.microsoft.com/office/drawing/2014/main" id="{7B71584A-8A11-412B-8D5A-716EF8F7C940}"/>
                    </a:ext>
                  </a:extLst>
                </p:cNvPr>
                <p:cNvSpPr/>
                <p:nvPr/>
              </p:nvSpPr>
              <p:spPr>
                <a:xfrm>
                  <a:off x="18037478" y="3565219"/>
                  <a:ext cx="546992" cy="432834"/>
                </a:xfrm>
                <a:prstGeom prst="roundRect">
                  <a:avLst>
                    <a:gd name="adj" fmla="val 15052"/>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113" name="Freeform: Shape 112">
                  <a:extLst>
                    <a:ext uri="{FF2B5EF4-FFF2-40B4-BE49-F238E27FC236}">
                      <a16:creationId xmlns:a16="http://schemas.microsoft.com/office/drawing/2014/main" id="{89A8611F-F8D4-4C1A-BC9E-C3DCA729BEF8}"/>
                    </a:ext>
                  </a:extLst>
                </p:cNvPr>
                <p:cNvSpPr/>
                <p:nvPr/>
              </p:nvSpPr>
              <p:spPr>
                <a:xfrm>
                  <a:off x="18114339" y="3344855"/>
                  <a:ext cx="384074" cy="222283"/>
                </a:xfrm>
                <a:custGeom>
                  <a:avLst/>
                  <a:gdLst>
                    <a:gd name="connsiteX0" fmla="*/ 192036 w 384074"/>
                    <a:gd name="connsiteY0" fmla="*/ 0 h 222283"/>
                    <a:gd name="connsiteX1" fmla="*/ 384074 w 384074"/>
                    <a:gd name="connsiteY1" fmla="*/ 211240 h 222283"/>
                    <a:gd name="connsiteX2" fmla="*/ 383062 w 384074"/>
                    <a:gd name="connsiteY2" fmla="*/ 222283 h 222283"/>
                    <a:gd name="connsiteX3" fmla="*/ 307476 w 384074"/>
                    <a:gd name="connsiteY3" fmla="*/ 222283 h 222283"/>
                    <a:gd name="connsiteX4" fmla="*/ 309392 w 384074"/>
                    <a:gd name="connsiteY4" fmla="*/ 211240 h 222283"/>
                    <a:gd name="connsiteX5" fmla="*/ 192036 w 384074"/>
                    <a:gd name="connsiteY5" fmla="*/ 74683 h 222283"/>
                    <a:gd name="connsiteX6" fmla="*/ 74684 w 384074"/>
                    <a:gd name="connsiteY6" fmla="*/ 211240 h 222283"/>
                    <a:gd name="connsiteX7" fmla="*/ 76600 w 384074"/>
                    <a:gd name="connsiteY7" fmla="*/ 222283 h 222283"/>
                    <a:gd name="connsiteX8" fmla="*/ 1012 w 384074"/>
                    <a:gd name="connsiteY8" fmla="*/ 222283 h 222283"/>
                    <a:gd name="connsiteX9" fmla="*/ 0 w 384074"/>
                    <a:gd name="connsiteY9" fmla="*/ 211240 h 222283"/>
                    <a:gd name="connsiteX10" fmla="*/ 192036 w 384074"/>
                    <a:gd name="connsiteY10" fmla="*/ 0 h 22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074" h="222283">
                      <a:moveTo>
                        <a:pt x="192036" y="0"/>
                      </a:moveTo>
                      <a:cubicBezTo>
                        <a:pt x="298096" y="0"/>
                        <a:pt x="384074" y="94575"/>
                        <a:pt x="384074" y="211240"/>
                      </a:cubicBezTo>
                      <a:lnTo>
                        <a:pt x="383062" y="222283"/>
                      </a:lnTo>
                      <a:lnTo>
                        <a:pt x="307476" y="222283"/>
                      </a:lnTo>
                      <a:lnTo>
                        <a:pt x="309392" y="211240"/>
                      </a:lnTo>
                      <a:cubicBezTo>
                        <a:pt x="309392" y="135822"/>
                        <a:pt x="256850" y="74683"/>
                        <a:pt x="192036" y="74683"/>
                      </a:cubicBezTo>
                      <a:cubicBezTo>
                        <a:pt x="127224" y="74683"/>
                        <a:pt x="74684" y="135822"/>
                        <a:pt x="74684" y="211240"/>
                      </a:cubicBezTo>
                      <a:lnTo>
                        <a:pt x="76600" y="222283"/>
                      </a:lnTo>
                      <a:lnTo>
                        <a:pt x="1012" y="222283"/>
                      </a:lnTo>
                      <a:lnTo>
                        <a:pt x="0" y="211240"/>
                      </a:lnTo>
                      <a:cubicBezTo>
                        <a:pt x="0" y="94575"/>
                        <a:pt x="85978" y="0"/>
                        <a:pt x="192036" y="0"/>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grpSp>
            <p:nvGrpSpPr>
              <p:cNvPr id="108" name="Group 107">
                <a:extLst>
                  <a:ext uri="{FF2B5EF4-FFF2-40B4-BE49-F238E27FC236}">
                    <a16:creationId xmlns:a16="http://schemas.microsoft.com/office/drawing/2014/main" id="{8C9B439F-4718-4708-9269-C012582F8DD8}"/>
                  </a:ext>
                </a:extLst>
              </p:cNvPr>
              <p:cNvGrpSpPr/>
              <p:nvPr/>
            </p:nvGrpSpPr>
            <p:grpSpPr>
              <a:xfrm>
                <a:off x="17063118" y="3979650"/>
                <a:ext cx="128744" cy="237950"/>
                <a:chOff x="15217089" y="4057565"/>
                <a:chExt cx="128744" cy="237950"/>
              </a:xfrm>
            </p:grpSpPr>
            <p:sp>
              <p:nvSpPr>
                <p:cNvPr id="109" name="Oval 108">
                  <a:extLst>
                    <a:ext uri="{FF2B5EF4-FFF2-40B4-BE49-F238E27FC236}">
                      <a16:creationId xmlns:a16="http://schemas.microsoft.com/office/drawing/2014/main" id="{1C185878-0D3C-4BB4-93BE-945390656AB1}"/>
                    </a:ext>
                  </a:extLst>
                </p:cNvPr>
                <p:cNvSpPr/>
                <p:nvPr/>
              </p:nvSpPr>
              <p:spPr>
                <a:xfrm>
                  <a:off x="15217089" y="4057565"/>
                  <a:ext cx="128744" cy="128744"/>
                </a:xfrm>
                <a:prstGeom prst="ellipse">
                  <a:avLst/>
                </a:prstGeom>
                <a:solidFill>
                  <a:srgbClr val="F573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110" name="Trapezoid 109">
                  <a:extLst>
                    <a:ext uri="{FF2B5EF4-FFF2-40B4-BE49-F238E27FC236}">
                      <a16:creationId xmlns:a16="http://schemas.microsoft.com/office/drawing/2014/main" id="{CB02AF48-4FA8-4556-BC29-4173EAC882B2}"/>
                    </a:ext>
                  </a:extLst>
                </p:cNvPr>
                <p:cNvSpPr/>
                <p:nvPr/>
              </p:nvSpPr>
              <p:spPr>
                <a:xfrm>
                  <a:off x="15226953" y="4142698"/>
                  <a:ext cx="109017" cy="152817"/>
                </a:xfrm>
                <a:prstGeom prst="trapezoid">
                  <a:avLst/>
                </a:prstGeom>
                <a:solidFill>
                  <a:srgbClr val="F573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grpSp>
        <p:sp>
          <p:nvSpPr>
            <p:cNvPr id="106" name="Freeform: Shape 105">
              <a:extLst>
                <a:ext uri="{FF2B5EF4-FFF2-40B4-BE49-F238E27FC236}">
                  <a16:creationId xmlns:a16="http://schemas.microsoft.com/office/drawing/2014/main" id="{E6A92D4C-CB72-42BA-84E6-FB907E02F4D4}"/>
                </a:ext>
              </a:extLst>
            </p:cNvPr>
            <p:cNvSpPr/>
            <p:nvPr/>
          </p:nvSpPr>
          <p:spPr>
            <a:xfrm rot="2842428">
              <a:off x="8579701" y="4233828"/>
              <a:ext cx="833029" cy="713561"/>
            </a:xfrm>
            <a:custGeom>
              <a:avLst/>
              <a:gdLst>
                <a:gd name="connsiteX0" fmla="*/ 0 w 833029"/>
                <a:gd name="connsiteY0" fmla="*/ 712999 h 713561"/>
                <a:gd name="connsiteX1" fmla="*/ 656238 w 833029"/>
                <a:gd name="connsiteY1" fmla="*/ 1 h 713561"/>
                <a:gd name="connsiteX2" fmla="*/ 833029 w 833029"/>
                <a:gd name="connsiteY2" fmla="*/ 0 h 713561"/>
                <a:gd name="connsiteX3" fmla="*/ 824872 w 833029"/>
                <a:gd name="connsiteY3" fmla="*/ 150576 h 713561"/>
                <a:gd name="connsiteX4" fmla="*/ 604474 w 833029"/>
                <a:gd name="connsiteY4" fmla="*/ 609748 h 713561"/>
                <a:gd name="connsiteX5" fmla="*/ 540840 w 833029"/>
                <a:gd name="connsiteY5" fmla="*/ 672243 h 713561"/>
                <a:gd name="connsiteX6" fmla="*/ 489260 w 833029"/>
                <a:gd name="connsiteY6" fmla="*/ 713561 h 713561"/>
                <a:gd name="connsiteX7" fmla="*/ 0 w 833029"/>
                <a:gd name="connsiteY7" fmla="*/ 713561 h 71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3029" h="713561">
                  <a:moveTo>
                    <a:pt x="0" y="712999"/>
                  </a:moveTo>
                  <a:lnTo>
                    <a:pt x="656238" y="1"/>
                  </a:lnTo>
                  <a:lnTo>
                    <a:pt x="833029" y="0"/>
                  </a:lnTo>
                  <a:lnTo>
                    <a:pt x="824872" y="150576"/>
                  </a:lnTo>
                  <a:cubicBezTo>
                    <a:pt x="799825" y="316503"/>
                    <a:pt x="726667" y="476985"/>
                    <a:pt x="604474" y="609748"/>
                  </a:cubicBezTo>
                  <a:cubicBezTo>
                    <a:pt x="584108" y="631875"/>
                    <a:pt x="562862" y="652709"/>
                    <a:pt x="540840" y="672243"/>
                  </a:cubicBezTo>
                  <a:lnTo>
                    <a:pt x="489260" y="713561"/>
                  </a:lnTo>
                  <a:lnTo>
                    <a:pt x="0" y="713561"/>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sp>
        <p:nvSpPr>
          <p:cNvPr id="124" name="Rectangle 123">
            <a:extLst>
              <a:ext uri="{FF2B5EF4-FFF2-40B4-BE49-F238E27FC236}">
                <a16:creationId xmlns:a16="http://schemas.microsoft.com/office/drawing/2014/main" id="{67D3C2E6-7E8E-4BCA-9BA0-456D56F8FE0F}"/>
              </a:ext>
            </a:extLst>
          </p:cNvPr>
          <p:cNvSpPr/>
          <p:nvPr/>
        </p:nvSpPr>
        <p:spPr>
          <a:xfrm>
            <a:off x="2214317" y="2798599"/>
            <a:ext cx="2367068" cy="364937"/>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342900">
              <a:defRPr/>
            </a:pPr>
            <a:r>
              <a:rPr lang="en-US" sz="1200" b="1" dirty="0">
                <a:solidFill>
                  <a:schemeClr val="tx1"/>
                </a:solidFill>
                <a:ea typeface="ＭＳ Ｐゴシック" charset="0"/>
              </a:rPr>
              <a:t>Private </a:t>
            </a:r>
            <a:r>
              <a:rPr lang="en-US" sz="1200" dirty="0">
                <a:solidFill>
                  <a:schemeClr val="tx1"/>
                </a:solidFill>
                <a:ea typeface="ＭＳ Ｐゴシック" charset="0"/>
              </a:rPr>
              <a:t>network monitoring</a:t>
            </a:r>
          </a:p>
          <a:p>
            <a:pPr algn="ctr" defTabSz="342900">
              <a:defRPr/>
            </a:pPr>
            <a:r>
              <a:rPr lang="ja-JP" altLang="en-US" sz="1200" dirty="0">
                <a:solidFill>
                  <a:schemeClr val="tx1"/>
                </a:solidFill>
                <a:ea typeface="ＭＳ Ｐゴシック" charset="0"/>
              </a:rPr>
              <a:t>オンプレ環境</a:t>
            </a:r>
            <a:endParaRPr lang="en-US" sz="1200" dirty="0">
              <a:solidFill>
                <a:schemeClr val="tx1"/>
              </a:solidFill>
              <a:ea typeface="ＭＳ Ｐゴシック" charset="0"/>
            </a:endParaRPr>
          </a:p>
        </p:txBody>
      </p:sp>
      <p:sp>
        <p:nvSpPr>
          <p:cNvPr id="125" name="Rectangle 124">
            <a:extLst>
              <a:ext uri="{FF2B5EF4-FFF2-40B4-BE49-F238E27FC236}">
                <a16:creationId xmlns:a16="http://schemas.microsoft.com/office/drawing/2014/main" id="{5A3B333A-8B64-4914-9D47-C9B7E519068A}"/>
              </a:ext>
            </a:extLst>
          </p:cNvPr>
          <p:cNvSpPr/>
          <p:nvPr/>
        </p:nvSpPr>
        <p:spPr>
          <a:xfrm>
            <a:off x="5151769" y="2889253"/>
            <a:ext cx="3018976" cy="247381"/>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342900">
              <a:defRPr/>
            </a:pPr>
            <a:r>
              <a:rPr lang="en-US" sz="1200" b="1" dirty="0">
                <a:solidFill>
                  <a:schemeClr val="tx1"/>
                </a:solidFill>
                <a:ea typeface="ＭＳ Ｐゴシック" charset="0"/>
              </a:rPr>
              <a:t>Enterprise</a:t>
            </a:r>
            <a:r>
              <a:rPr lang="en-US" sz="1200" dirty="0">
                <a:solidFill>
                  <a:schemeClr val="tx1"/>
                </a:solidFill>
                <a:ea typeface="ＭＳ Ｐゴシック" charset="0"/>
              </a:rPr>
              <a:t> network monitoring</a:t>
            </a:r>
          </a:p>
          <a:p>
            <a:pPr lvl="0" algn="ctr" defTabSz="342900">
              <a:defRPr/>
            </a:pPr>
            <a:r>
              <a:rPr lang="ja-JP" altLang="en-US" sz="1200" dirty="0">
                <a:solidFill>
                  <a:schemeClr val="tx1"/>
                </a:solidFill>
                <a:ea typeface="ＭＳ Ｐゴシック" charset="0"/>
              </a:rPr>
              <a:t>オンプレ環境</a:t>
            </a:r>
            <a:endParaRPr lang="en-US" sz="1200" dirty="0">
              <a:solidFill>
                <a:schemeClr val="tx1"/>
              </a:solidFill>
              <a:ea typeface="ＭＳ Ｐゴシック" charset="0"/>
            </a:endParaRPr>
          </a:p>
        </p:txBody>
      </p:sp>
      <p:sp>
        <p:nvSpPr>
          <p:cNvPr id="140" name="Rectangle 139">
            <a:extLst>
              <a:ext uri="{FF2B5EF4-FFF2-40B4-BE49-F238E27FC236}">
                <a16:creationId xmlns:a16="http://schemas.microsoft.com/office/drawing/2014/main" id="{B8FE6E6A-7DCD-495D-A18A-52BF9A121244}"/>
              </a:ext>
            </a:extLst>
          </p:cNvPr>
          <p:cNvSpPr/>
          <p:nvPr/>
        </p:nvSpPr>
        <p:spPr>
          <a:xfrm>
            <a:off x="4693949" y="3700971"/>
            <a:ext cx="4080823" cy="33520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algn="ctr" defTabSz="342900">
              <a:defRPr/>
            </a:pPr>
            <a:r>
              <a:rPr lang="ja-JP" altLang="en-US" sz="1200" dirty="0">
                <a:solidFill>
                  <a:schemeClr val="tx1"/>
                </a:solidFill>
                <a:ea typeface="ＭＳ Ｐゴシック" charset="0"/>
              </a:rPr>
              <a:t>ターゲット：</a:t>
            </a:r>
            <a:r>
              <a:rPr lang="en-US" altLang="ja-JP" sz="1200" dirty="0">
                <a:solidFill>
                  <a:schemeClr val="tx1"/>
                </a:solidFill>
                <a:ea typeface="ＭＳ Ｐゴシック" charset="0"/>
              </a:rPr>
              <a:t>Enterprise</a:t>
            </a:r>
            <a:endParaRPr lang="en-US" sz="1200" dirty="0">
              <a:solidFill>
                <a:schemeClr val="tx1"/>
              </a:solidFill>
              <a:ea typeface="ＭＳ Ｐゴシック" charset="0"/>
            </a:endParaRPr>
          </a:p>
        </p:txBody>
      </p:sp>
      <p:sp>
        <p:nvSpPr>
          <p:cNvPr id="143" name="Rectangle 142">
            <a:extLst>
              <a:ext uri="{FF2B5EF4-FFF2-40B4-BE49-F238E27FC236}">
                <a16:creationId xmlns:a16="http://schemas.microsoft.com/office/drawing/2014/main" id="{D77FC05C-999F-46D1-BF87-B7E5976CF84D}"/>
              </a:ext>
            </a:extLst>
          </p:cNvPr>
          <p:cNvSpPr/>
          <p:nvPr/>
        </p:nvSpPr>
        <p:spPr>
          <a:xfrm>
            <a:off x="4704419" y="3232723"/>
            <a:ext cx="4080823" cy="42554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342900">
              <a:defRPr/>
            </a:pPr>
            <a:r>
              <a:rPr lang="ja-JP" altLang="en-US" sz="1200" dirty="0">
                <a:solidFill>
                  <a:schemeClr val="tx1"/>
                </a:solidFill>
                <a:ea typeface="ＭＳ Ｐゴシック" charset="0"/>
              </a:rPr>
              <a:t>オンプレ型サービス</a:t>
            </a:r>
            <a:endParaRPr lang="en-US" sz="1200" dirty="0">
              <a:solidFill>
                <a:schemeClr val="tx1"/>
              </a:solidFill>
              <a:ea typeface="ＭＳ Ｐゴシック" charset="0"/>
            </a:endParaRPr>
          </a:p>
        </p:txBody>
      </p:sp>
      <p:sp>
        <p:nvSpPr>
          <p:cNvPr id="126" name="Rectangle 125">
            <a:extLst>
              <a:ext uri="{FF2B5EF4-FFF2-40B4-BE49-F238E27FC236}">
                <a16:creationId xmlns:a16="http://schemas.microsoft.com/office/drawing/2014/main" id="{836AABC1-D141-4480-A697-8935D5A176FF}"/>
              </a:ext>
            </a:extLst>
          </p:cNvPr>
          <p:cNvSpPr/>
          <p:nvPr/>
        </p:nvSpPr>
        <p:spPr>
          <a:xfrm>
            <a:off x="425217" y="3700971"/>
            <a:ext cx="4094018" cy="32560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algn="ctr" defTabSz="342900">
              <a:defRPr/>
            </a:pPr>
            <a:r>
              <a:rPr lang="ja-JP" altLang="en-US" sz="1200" dirty="0">
                <a:solidFill>
                  <a:schemeClr val="tx1"/>
                </a:solidFill>
                <a:ea typeface="ＭＳ Ｐゴシック" charset="0"/>
              </a:rPr>
              <a:t>ターゲット：</a:t>
            </a:r>
            <a:r>
              <a:rPr lang="en-US" sz="1200" dirty="0">
                <a:solidFill>
                  <a:schemeClr val="tx1"/>
                </a:solidFill>
                <a:ea typeface="ＭＳ Ｐゴシック" charset="0"/>
              </a:rPr>
              <a:t>SMB &amp; commercial companies</a:t>
            </a:r>
          </a:p>
        </p:txBody>
      </p:sp>
      <p:sp>
        <p:nvSpPr>
          <p:cNvPr id="61" name="Rectangle 60">
            <a:extLst>
              <a:ext uri="{FF2B5EF4-FFF2-40B4-BE49-F238E27FC236}">
                <a16:creationId xmlns:a16="http://schemas.microsoft.com/office/drawing/2014/main" id="{A9603C07-E2E7-454F-98D4-DCC74AB31438}"/>
              </a:ext>
            </a:extLst>
          </p:cNvPr>
          <p:cNvSpPr/>
          <p:nvPr/>
        </p:nvSpPr>
        <p:spPr>
          <a:xfrm>
            <a:off x="437601" y="3232723"/>
            <a:ext cx="4081634" cy="42918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algn="ctr" defTabSz="342900">
              <a:defRPr/>
            </a:pPr>
            <a:r>
              <a:rPr lang="en-US" altLang="ja-JP" sz="1200" dirty="0">
                <a:solidFill>
                  <a:schemeClr val="tx1"/>
                </a:solidFill>
                <a:ea typeface="ＭＳ Ｐゴシック" charset="0"/>
              </a:rPr>
              <a:t>SaaS</a:t>
            </a:r>
            <a:r>
              <a:rPr lang="ja-JP" altLang="en-US" sz="1200" dirty="0">
                <a:solidFill>
                  <a:schemeClr val="tx1"/>
                </a:solidFill>
                <a:ea typeface="ＭＳ Ｐゴシック" charset="0"/>
              </a:rPr>
              <a:t>型サービス</a:t>
            </a:r>
            <a:endParaRPr lang="en-US" altLang="ja-JP" sz="1200" dirty="0">
              <a:solidFill>
                <a:schemeClr val="tx1"/>
              </a:solidFill>
              <a:ea typeface="ＭＳ Ｐゴシック" charset="0"/>
            </a:endParaRPr>
          </a:p>
          <a:p>
            <a:pPr algn="ctr" defTabSz="342900">
              <a:defRPr/>
            </a:pPr>
            <a:r>
              <a:rPr lang="en-US" altLang="ja-JP" sz="1000" dirty="0">
                <a:solidFill>
                  <a:schemeClr val="tx1"/>
                </a:solidFill>
                <a:ea typeface="ＭＳ Ｐゴシック" charset="0"/>
              </a:rPr>
              <a:t>※</a:t>
            </a:r>
            <a:r>
              <a:rPr lang="ja-JP" altLang="en-US" sz="1000" dirty="0">
                <a:solidFill>
                  <a:schemeClr val="tx1"/>
                </a:solidFill>
                <a:ea typeface="ＭＳ Ｐゴシック" charset="0"/>
              </a:rPr>
              <a:t>オンプレ環境の監視には、オンプレ側に仮想サーバの設定が必要</a:t>
            </a:r>
            <a:endParaRPr lang="en-US" sz="1000" dirty="0">
              <a:solidFill>
                <a:schemeClr val="tx1"/>
              </a:solidFill>
              <a:ea typeface="ＭＳ Ｐゴシック" charset="0"/>
            </a:endParaRPr>
          </a:p>
        </p:txBody>
      </p:sp>
      <p:sp>
        <p:nvSpPr>
          <p:cNvPr id="63" name="Rectangle 62">
            <a:extLst>
              <a:ext uri="{FF2B5EF4-FFF2-40B4-BE49-F238E27FC236}">
                <a16:creationId xmlns:a16="http://schemas.microsoft.com/office/drawing/2014/main" id="{01ECE598-3CD1-49D5-A649-921D77013567}"/>
              </a:ext>
            </a:extLst>
          </p:cNvPr>
          <p:cNvSpPr/>
          <p:nvPr/>
        </p:nvSpPr>
        <p:spPr>
          <a:xfrm>
            <a:off x="270475" y="2798815"/>
            <a:ext cx="2381166" cy="525111"/>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342900">
              <a:defRPr/>
            </a:pPr>
            <a:r>
              <a:rPr lang="en-US" sz="1200" b="1" dirty="0">
                <a:solidFill>
                  <a:schemeClr val="tx1"/>
                </a:solidFill>
                <a:ea typeface="ＭＳ Ｐゴシック" charset="0"/>
              </a:rPr>
              <a:t>Public </a:t>
            </a:r>
            <a:r>
              <a:rPr lang="en-US" sz="1200" dirty="0">
                <a:solidFill>
                  <a:schemeClr val="tx1"/>
                </a:solidFill>
                <a:ea typeface="ＭＳ Ｐゴシック" charset="0"/>
              </a:rPr>
              <a:t>cloud monitoring</a:t>
            </a:r>
          </a:p>
          <a:p>
            <a:pPr algn="ctr" defTabSz="342900">
              <a:defRPr/>
            </a:pPr>
            <a:r>
              <a:rPr lang="en-US" sz="1200" dirty="0">
                <a:solidFill>
                  <a:schemeClr val="tx1"/>
                </a:solidFill>
                <a:ea typeface="ＭＳ Ｐゴシック" charset="0"/>
              </a:rPr>
              <a:t>AWS/Google/Azure</a:t>
            </a:r>
          </a:p>
          <a:p>
            <a:pPr algn="ctr" defTabSz="342900">
              <a:defRPr/>
            </a:pPr>
            <a:endParaRPr lang="en-US" sz="1200" dirty="0">
              <a:solidFill>
                <a:schemeClr val="tx1"/>
              </a:solidFill>
              <a:ea typeface="ＭＳ Ｐゴシック" charset="0"/>
            </a:endParaRPr>
          </a:p>
        </p:txBody>
      </p:sp>
      <p:grpSp>
        <p:nvGrpSpPr>
          <p:cNvPr id="64" name="Group 63">
            <a:extLst>
              <a:ext uri="{FF2B5EF4-FFF2-40B4-BE49-F238E27FC236}">
                <a16:creationId xmlns:a16="http://schemas.microsoft.com/office/drawing/2014/main" id="{115261E4-E05C-4A4A-9241-4CE9141EA9E9}"/>
              </a:ext>
            </a:extLst>
          </p:cNvPr>
          <p:cNvGrpSpPr/>
          <p:nvPr/>
        </p:nvGrpSpPr>
        <p:grpSpPr>
          <a:xfrm>
            <a:off x="1019448" y="1916313"/>
            <a:ext cx="875991" cy="875991"/>
            <a:chOff x="4155844" y="3100778"/>
            <a:chExt cx="954192" cy="954192"/>
          </a:xfrm>
        </p:grpSpPr>
        <p:sp>
          <p:nvSpPr>
            <p:cNvPr id="65" name="Oval 64">
              <a:extLst>
                <a:ext uri="{FF2B5EF4-FFF2-40B4-BE49-F238E27FC236}">
                  <a16:creationId xmlns:a16="http://schemas.microsoft.com/office/drawing/2014/main" id="{95386614-1F64-4E2A-B676-A970266D3911}"/>
                </a:ext>
              </a:extLst>
            </p:cNvPr>
            <p:cNvSpPr/>
            <p:nvPr/>
          </p:nvSpPr>
          <p:spPr>
            <a:xfrm>
              <a:off x="4155844" y="3100778"/>
              <a:ext cx="954192" cy="95419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66" name="Freeform: Shape 65">
              <a:extLst>
                <a:ext uri="{FF2B5EF4-FFF2-40B4-BE49-F238E27FC236}">
                  <a16:creationId xmlns:a16="http://schemas.microsoft.com/office/drawing/2014/main" id="{42D65E05-9796-47F2-BE29-DBB5F927187E}"/>
                </a:ext>
              </a:extLst>
            </p:cNvPr>
            <p:cNvSpPr/>
            <p:nvPr/>
          </p:nvSpPr>
          <p:spPr>
            <a:xfrm>
              <a:off x="4472941" y="3398521"/>
              <a:ext cx="632031" cy="627467"/>
            </a:xfrm>
            <a:custGeom>
              <a:avLst/>
              <a:gdLst>
                <a:gd name="connsiteX0" fmla="*/ 345440 w 632031"/>
                <a:gd name="connsiteY0" fmla="*/ 0 h 627467"/>
                <a:gd name="connsiteX1" fmla="*/ 632031 w 632031"/>
                <a:gd name="connsiteY1" fmla="*/ 229599 h 627467"/>
                <a:gd name="connsiteX2" fmla="*/ 627403 w 632031"/>
                <a:gd name="connsiteY2" fmla="*/ 275506 h 627467"/>
                <a:gd name="connsiteX3" fmla="*/ 345708 w 632031"/>
                <a:gd name="connsiteY3" fmla="*/ 618958 h 627467"/>
                <a:gd name="connsiteX4" fmla="*/ 318295 w 632031"/>
                <a:gd name="connsiteY4" fmla="*/ 627467 h 627467"/>
                <a:gd name="connsiteX5" fmla="*/ 0 w 632031"/>
                <a:gd name="connsiteY5" fmla="*/ 358140 h 62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031" h="627467">
                  <a:moveTo>
                    <a:pt x="345440" y="0"/>
                  </a:moveTo>
                  <a:lnTo>
                    <a:pt x="632031" y="229599"/>
                  </a:lnTo>
                  <a:lnTo>
                    <a:pt x="627403" y="275506"/>
                  </a:lnTo>
                  <a:cubicBezTo>
                    <a:pt x="595627" y="430795"/>
                    <a:pt x="488405" y="558602"/>
                    <a:pt x="345708" y="618958"/>
                  </a:cubicBezTo>
                  <a:lnTo>
                    <a:pt x="318295" y="627467"/>
                  </a:lnTo>
                  <a:lnTo>
                    <a:pt x="0" y="358140"/>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800" dirty="0">
                <a:solidFill>
                  <a:schemeClr val="bg2"/>
                </a:solidFill>
              </a:endParaRPr>
            </a:p>
          </p:txBody>
        </p:sp>
        <p:sp>
          <p:nvSpPr>
            <p:cNvPr id="67" name="Freeform 7">
              <a:extLst>
                <a:ext uri="{FF2B5EF4-FFF2-40B4-BE49-F238E27FC236}">
                  <a16:creationId xmlns:a16="http://schemas.microsoft.com/office/drawing/2014/main" id="{FEC585CF-5275-499D-8A35-5ECC21D7BF2A}"/>
                </a:ext>
              </a:extLst>
            </p:cNvPr>
            <p:cNvSpPr>
              <a:spLocks/>
            </p:cNvSpPr>
            <p:nvPr/>
          </p:nvSpPr>
          <p:spPr bwMode="auto">
            <a:xfrm>
              <a:off x="4274009" y="3362446"/>
              <a:ext cx="696652" cy="430855"/>
            </a:xfrm>
            <a:custGeom>
              <a:avLst/>
              <a:gdLst>
                <a:gd name="T0" fmla="*/ 435 w 475"/>
                <a:gd name="T1" fmla="*/ 133 h 293"/>
                <a:gd name="T2" fmla="*/ 438 w 475"/>
                <a:gd name="T3" fmla="*/ 116 h 293"/>
                <a:gd name="T4" fmla="*/ 438 w 475"/>
                <a:gd name="T5" fmla="*/ 116 h 293"/>
                <a:gd name="T6" fmla="*/ 394 w 475"/>
                <a:gd name="T7" fmla="*/ 66 h 293"/>
                <a:gd name="T8" fmla="*/ 397 w 475"/>
                <a:gd name="T9" fmla="*/ 50 h 293"/>
                <a:gd name="T10" fmla="*/ 397 w 475"/>
                <a:gd name="T11" fmla="*/ 50 h 293"/>
                <a:gd name="T12" fmla="*/ 347 w 475"/>
                <a:gd name="T13" fmla="*/ 0 h 293"/>
                <a:gd name="T14" fmla="*/ 259 w 475"/>
                <a:gd name="T15" fmla="*/ 0 h 293"/>
                <a:gd name="T16" fmla="*/ 209 w 475"/>
                <a:gd name="T17" fmla="*/ 50 h 293"/>
                <a:gd name="T18" fmla="*/ 212 w 475"/>
                <a:gd name="T19" fmla="*/ 66 h 293"/>
                <a:gd name="T20" fmla="*/ 153 w 475"/>
                <a:gd name="T21" fmla="*/ 66 h 293"/>
                <a:gd name="T22" fmla="*/ 103 w 475"/>
                <a:gd name="T23" fmla="*/ 116 h 293"/>
                <a:gd name="T24" fmla="*/ 106 w 475"/>
                <a:gd name="T25" fmla="*/ 132 h 293"/>
                <a:gd name="T26" fmla="*/ 49 w 475"/>
                <a:gd name="T27" fmla="*/ 132 h 293"/>
                <a:gd name="T28" fmla="*/ 0 w 475"/>
                <a:gd name="T29" fmla="*/ 182 h 293"/>
                <a:gd name="T30" fmla="*/ 49 w 475"/>
                <a:gd name="T31" fmla="*/ 231 h 293"/>
                <a:gd name="T32" fmla="*/ 88 w 475"/>
                <a:gd name="T33" fmla="*/ 231 h 293"/>
                <a:gd name="T34" fmla="*/ 87 w 475"/>
                <a:gd name="T35" fmla="*/ 244 h 293"/>
                <a:gd name="T36" fmla="*/ 136 w 475"/>
                <a:gd name="T37" fmla="*/ 293 h 293"/>
                <a:gd name="T38" fmla="*/ 351 w 475"/>
                <a:gd name="T39" fmla="*/ 293 h 293"/>
                <a:gd name="T40" fmla="*/ 401 w 475"/>
                <a:gd name="T41" fmla="*/ 244 h 293"/>
                <a:gd name="T42" fmla="*/ 401 w 475"/>
                <a:gd name="T43" fmla="*/ 244 h 293"/>
                <a:gd name="T44" fmla="*/ 399 w 475"/>
                <a:gd name="T45" fmla="*/ 231 h 293"/>
                <a:gd name="T46" fmla="*/ 426 w 475"/>
                <a:gd name="T47" fmla="*/ 231 h 293"/>
                <a:gd name="T48" fmla="*/ 475 w 475"/>
                <a:gd name="T49" fmla="*/ 182 h 293"/>
                <a:gd name="T50" fmla="*/ 475 w 475"/>
                <a:gd name="T51" fmla="*/ 182 h 293"/>
                <a:gd name="T52" fmla="*/ 435 w 475"/>
                <a:gd name="T53" fmla="*/ 13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5" h="293">
                  <a:moveTo>
                    <a:pt x="435" y="133"/>
                  </a:moveTo>
                  <a:cubicBezTo>
                    <a:pt x="437" y="128"/>
                    <a:pt x="438" y="122"/>
                    <a:pt x="438" y="116"/>
                  </a:cubicBezTo>
                  <a:cubicBezTo>
                    <a:pt x="438" y="116"/>
                    <a:pt x="438" y="116"/>
                    <a:pt x="438" y="116"/>
                  </a:cubicBezTo>
                  <a:cubicBezTo>
                    <a:pt x="438" y="90"/>
                    <a:pt x="419" y="69"/>
                    <a:pt x="394" y="66"/>
                  </a:cubicBezTo>
                  <a:cubicBezTo>
                    <a:pt x="396" y="61"/>
                    <a:pt x="397" y="56"/>
                    <a:pt x="397" y="50"/>
                  </a:cubicBezTo>
                  <a:cubicBezTo>
                    <a:pt x="397" y="50"/>
                    <a:pt x="397" y="50"/>
                    <a:pt x="397" y="50"/>
                  </a:cubicBezTo>
                  <a:cubicBezTo>
                    <a:pt x="397" y="22"/>
                    <a:pt x="374" y="0"/>
                    <a:pt x="347" y="0"/>
                  </a:cubicBezTo>
                  <a:cubicBezTo>
                    <a:pt x="259" y="0"/>
                    <a:pt x="259" y="0"/>
                    <a:pt x="259" y="0"/>
                  </a:cubicBezTo>
                  <a:cubicBezTo>
                    <a:pt x="232" y="0"/>
                    <a:pt x="209" y="22"/>
                    <a:pt x="209" y="50"/>
                  </a:cubicBezTo>
                  <a:cubicBezTo>
                    <a:pt x="209" y="55"/>
                    <a:pt x="210" y="61"/>
                    <a:pt x="212" y="66"/>
                  </a:cubicBezTo>
                  <a:cubicBezTo>
                    <a:pt x="153" y="66"/>
                    <a:pt x="153" y="66"/>
                    <a:pt x="153" y="66"/>
                  </a:cubicBezTo>
                  <a:cubicBezTo>
                    <a:pt x="125" y="66"/>
                    <a:pt x="103" y="88"/>
                    <a:pt x="103" y="116"/>
                  </a:cubicBezTo>
                  <a:cubicBezTo>
                    <a:pt x="103" y="121"/>
                    <a:pt x="104" y="127"/>
                    <a:pt x="106" y="132"/>
                  </a:cubicBezTo>
                  <a:cubicBezTo>
                    <a:pt x="49" y="132"/>
                    <a:pt x="49" y="132"/>
                    <a:pt x="49" y="132"/>
                  </a:cubicBezTo>
                  <a:cubicBezTo>
                    <a:pt x="22" y="132"/>
                    <a:pt x="0" y="154"/>
                    <a:pt x="0" y="182"/>
                  </a:cubicBezTo>
                  <a:cubicBezTo>
                    <a:pt x="0" y="209"/>
                    <a:pt x="22" y="231"/>
                    <a:pt x="49" y="231"/>
                  </a:cubicBezTo>
                  <a:cubicBezTo>
                    <a:pt x="88" y="231"/>
                    <a:pt x="88" y="231"/>
                    <a:pt x="88" y="231"/>
                  </a:cubicBezTo>
                  <a:cubicBezTo>
                    <a:pt x="87" y="235"/>
                    <a:pt x="87" y="239"/>
                    <a:pt x="87" y="244"/>
                  </a:cubicBezTo>
                  <a:cubicBezTo>
                    <a:pt x="87" y="271"/>
                    <a:pt x="109" y="293"/>
                    <a:pt x="136" y="293"/>
                  </a:cubicBezTo>
                  <a:cubicBezTo>
                    <a:pt x="351" y="293"/>
                    <a:pt x="351" y="293"/>
                    <a:pt x="351" y="293"/>
                  </a:cubicBezTo>
                  <a:cubicBezTo>
                    <a:pt x="379" y="293"/>
                    <a:pt x="401" y="271"/>
                    <a:pt x="401" y="244"/>
                  </a:cubicBezTo>
                  <a:cubicBezTo>
                    <a:pt x="401" y="244"/>
                    <a:pt x="401" y="244"/>
                    <a:pt x="401" y="244"/>
                  </a:cubicBezTo>
                  <a:cubicBezTo>
                    <a:pt x="401" y="239"/>
                    <a:pt x="400" y="235"/>
                    <a:pt x="399" y="231"/>
                  </a:cubicBezTo>
                  <a:cubicBezTo>
                    <a:pt x="426" y="231"/>
                    <a:pt x="426" y="231"/>
                    <a:pt x="426" y="231"/>
                  </a:cubicBezTo>
                  <a:cubicBezTo>
                    <a:pt x="453" y="231"/>
                    <a:pt x="475" y="209"/>
                    <a:pt x="475" y="182"/>
                  </a:cubicBezTo>
                  <a:cubicBezTo>
                    <a:pt x="475" y="182"/>
                    <a:pt x="475" y="182"/>
                    <a:pt x="475" y="182"/>
                  </a:cubicBezTo>
                  <a:cubicBezTo>
                    <a:pt x="475" y="158"/>
                    <a:pt x="458" y="137"/>
                    <a:pt x="435" y="1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grpSp>
    </p:spTree>
    <p:extLst>
      <p:ext uri="{BB962C8B-B14F-4D97-AF65-F5344CB8AC3E}">
        <p14:creationId xmlns:p14="http://schemas.microsoft.com/office/powerpoint/2010/main" val="36382413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dirty="0"/>
              <a:t>販売・提案パターン</a:t>
            </a:r>
            <a:endParaRPr lang="en-US" dirty="0"/>
          </a:p>
        </p:txBody>
      </p:sp>
      <p:cxnSp>
        <p:nvCxnSpPr>
          <p:cNvPr id="9" name="Straight Connector 8"/>
          <p:cNvCxnSpPr/>
          <p:nvPr/>
        </p:nvCxnSpPr>
        <p:spPr>
          <a:xfrm>
            <a:off x="812800" y="2142836"/>
            <a:ext cx="7407564"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837" y="1659125"/>
            <a:ext cx="173880" cy="289800"/>
          </a:xfrm>
          <a:prstGeom prst="rect">
            <a:avLst/>
          </a:prstGeom>
        </p:spPr>
      </p:pic>
      <p:cxnSp>
        <p:nvCxnSpPr>
          <p:cNvPr id="11" name="Straight Connector 10"/>
          <p:cNvCxnSpPr/>
          <p:nvPr/>
        </p:nvCxnSpPr>
        <p:spPr>
          <a:xfrm>
            <a:off x="812800" y="3241964"/>
            <a:ext cx="7407564"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767" y="2629850"/>
            <a:ext cx="184023" cy="2898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65" y="3600575"/>
            <a:ext cx="195252" cy="289800"/>
          </a:xfrm>
          <a:prstGeom prst="rect">
            <a:avLst/>
          </a:prstGeom>
        </p:spPr>
      </p:pic>
      <p:sp>
        <p:nvSpPr>
          <p:cNvPr id="14" name="TextBox 13"/>
          <p:cNvSpPr txBox="1"/>
          <p:nvPr/>
        </p:nvSpPr>
        <p:spPr>
          <a:xfrm>
            <a:off x="1687917" y="1569635"/>
            <a:ext cx="2503056" cy="369332"/>
          </a:xfrm>
          <a:prstGeom prst="rect">
            <a:avLst/>
          </a:prstGeom>
          <a:noFill/>
        </p:spPr>
        <p:txBody>
          <a:bodyPr wrap="square" rtlCol="0">
            <a:spAutoFit/>
          </a:bodyPr>
          <a:lstStyle/>
          <a:p>
            <a:r>
              <a:rPr lang="en-US" dirty="0"/>
              <a:t>Enterprise Customer</a:t>
            </a:r>
          </a:p>
        </p:txBody>
      </p:sp>
      <p:sp>
        <p:nvSpPr>
          <p:cNvPr id="29" name="TextBox 28"/>
          <p:cNvSpPr txBox="1"/>
          <p:nvPr/>
        </p:nvSpPr>
        <p:spPr>
          <a:xfrm>
            <a:off x="1687917" y="2573906"/>
            <a:ext cx="2503056" cy="369332"/>
          </a:xfrm>
          <a:prstGeom prst="rect">
            <a:avLst/>
          </a:prstGeom>
          <a:noFill/>
        </p:spPr>
        <p:txBody>
          <a:bodyPr wrap="square" rtlCol="0">
            <a:spAutoFit/>
          </a:bodyPr>
          <a:lstStyle/>
          <a:p>
            <a:r>
              <a:rPr lang="en-US" dirty="0"/>
              <a:t>Commercial Customer</a:t>
            </a:r>
          </a:p>
        </p:txBody>
      </p:sp>
      <p:sp>
        <p:nvSpPr>
          <p:cNvPr id="30" name="TextBox 29"/>
          <p:cNvSpPr txBox="1"/>
          <p:nvPr/>
        </p:nvSpPr>
        <p:spPr>
          <a:xfrm>
            <a:off x="1687918" y="3560810"/>
            <a:ext cx="2634701" cy="369332"/>
          </a:xfrm>
          <a:prstGeom prst="rect">
            <a:avLst/>
          </a:prstGeom>
          <a:noFill/>
        </p:spPr>
        <p:txBody>
          <a:bodyPr wrap="square" rtlCol="0">
            <a:spAutoFit/>
          </a:bodyPr>
          <a:lstStyle/>
          <a:p>
            <a:r>
              <a:rPr lang="en-US" dirty="0"/>
              <a:t>Public Cloud Customer</a:t>
            </a:r>
          </a:p>
        </p:txBody>
      </p:sp>
      <p:grpSp>
        <p:nvGrpSpPr>
          <p:cNvPr id="31" name="Group 30"/>
          <p:cNvGrpSpPr/>
          <p:nvPr/>
        </p:nvGrpSpPr>
        <p:grpSpPr>
          <a:xfrm>
            <a:off x="1158853" y="1521707"/>
            <a:ext cx="376730" cy="423900"/>
            <a:chOff x="4741863" y="1752600"/>
            <a:chExt cx="938212" cy="1055688"/>
          </a:xfrm>
          <a:solidFill>
            <a:srgbClr val="002855"/>
          </a:solidFill>
          <a:effectLst/>
        </p:grpSpPr>
        <p:sp>
          <p:nvSpPr>
            <p:cNvPr id="32" name="Freeform 114"/>
            <p:cNvSpPr>
              <a:spLocks noEditPoints="1"/>
            </p:cNvSpPr>
            <p:nvPr/>
          </p:nvSpPr>
          <p:spPr bwMode="auto">
            <a:xfrm>
              <a:off x="4741863" y="1752600"/>
              <a:ext cx="938212" cy="1055688"/>
            </a:xfrm>
            <a:custGeom>
              <a:avLst/>
              <a:gdLst/>
              <a:ahLst/>
              <a:cxnLst>
                <a:cxn ang="0">
                  <a:pos x="74" y="9"/>
                </a:cxn>
                <a:cxn ang="0">
                  <a:pos x="151" y="342"/>
                </a:cxn>
                <a:cxn ang="0">
                  <a:pos x="297" y="411"/>
                </a:cxn>
                <a:cxn ang="0">
                  <a:pos x="143" y="317"/>
                </a:cxn>
                <a:cxn ang="0">
                  <a:pos x="143" y="283"/>
                </a:cxn>
                <a:cxn ang="0">
                  <a:pos x="91" y="223"/>
                </a:cxn>
                <a:cxn ang="0">
                  <a:pos x="91" y="257"/>
                </a:cxn>
                <a:cxn ang="0">
                  <a:pos x="91" y="163"/>
                </a:cxn>
                <a:cxn ang="0">
                  <a:pos x="143" y="137"/>
                </a:cxn>
                <a:cxn ang="0">
                  <a:pos x="143" y="103"/>
                </a:cxn>
                <a:cxn ang="0">
                  <a:pos x="91" y="77"/>
                </a:cxn>
                <a:cxn ang="0">
                  <a:pos x="143" y="77"/>
                </a:cxn>
                <a:cxn ang="0">
                  <a:pos x="160" y="283"/>
                </a:cxn>
                <a:cxn ang="0">
                  <a:pos x="160" y="257"/>
                </a:cxn>
                <a:cxn ang="0">
                  <a:pos x="211" y="257"/>
                </a:cxn>
                <a:cxn ang="0">
                  <a:pos x="160" y="197"/>
                </a:cxn>
                <a:cxn ang="0">
                  <a:pos x="211" y="197"/>
                </a:cxn>
                <a:cxn ang="0">
                  <a:pos x="160" y="103"/>
                </a:cxn>
                <a:cxn ang="0">
                  <a:pos x="211" y="77"/>
                </a:cxn>
                <a:cxn ang="0">
                  <a:pos x="211" y="43"/>
                </a:cxn>
                <a:cxn ang="0">
                  <a:pos x="228" y="317"/>
                </a:cxn>
                <a:cxn ang="0">
                  <a:pos x="279" y="317"/>
                </a:cxn>
                <a:cxn ang="0">
                  <a:pos x="279" y="223"/>
                </a:cxn>
                <a:cxn ang="0">
                  <a:pos x="279" y="197"/>
                </a:cxn>
                <a:cxn ang="0">
                  <a:pos x="279" y="163"/>
                </a:cxn>
                <a:cxn ang="0">
                  <a:pos x="228" y="137"/>
                </a:cxn>
                <a:cxn ang="0">
                  <a:pos x="279" y="137"/>
                </a:cxn>
                <a:cxn ang="0">
                  <a:pos x="228" y="43"/>
                </a:cxn>
                <a:cxn ang="0">
                  <a:pos x="0" y="95"/>
                </a:cxn>
                <a:cxn ang="0">
                  <a:pos x="68" y="77"/>
                </a:cxn>
                <a:cxn ang="0">
                  <a:pos x="54" y="355"/>
                </a:cxn>
                <a:cxn ang="0">
                  <a:pos x="54" y="339"/>
                </a:cxn>
                <a:cxn ang="0">
                  <a:pos x="54" y="99"/>
                </a:cxn>
                <a:cxn ang="0">
                  <a:pos x="20" y="99"/>
                </a:cxn>
                <a:cxn ang="0">
                  <a:pos x="54" y="176"/>
                </a:cxn>
                <a:cxn ang="0">
                  <a:pos x="20" y="219"/>
                </a:cxn>
                <a:cxn ang="0">
                  <a:pos x="20" y="236"/>
                </a:cxn>
                <a:cxn ang="0">
                  <a:pos x="54" y="278"/>
                </a:cxn>
                <a:cxn ang="0">
                  <a:pos x="20" y="278"/>
                </a:cxn>
                <a:cxn ang="0">
                  <a:pos x="303" y="411"/>
                </a:cxn>
                <a:cxn ang="0">
                  <a:pos x="348" y="137"/>
                </a:cxn>
                <a:cxn ang="0">
                  <a:pos x="347" y="176"/>
                </a:cxn>
                <a:cxn ang="0">
                  <a:pos x="313" y="219"/>
                </a:cxn>
                <a:cxn ang="0">
                  <a:pos x="313" y="236"/>
                </a:cxn>
                <a:cxn ang="0">
                  <a:pos x="313" y="355"/>
                </a:cxn>
                <a:cxn ang="0">
                  <a:pos x="347" y="355"/>
                </a:cxn>
                <a:cxn ang="0">
                  <a:pos x="313" y="278"/>
                </a:cxn>
              </a:cxnLst>
              <a:rect l="0" t="0" r="r" b="b"/>
              <a:pathLst>
                <a:path w="365" h="411">
                  <a:moveTo>
                    <a:pt x="288" y="0"/>
                  </a:moveTo>
                  <a:cubicBezTo>
                    <a:pt x="83" y="0"/>
                    <a:pt x="83" y="0"/>
                    <a:pt x="83" y="0"/>
                  </a:cubicBezTo>
                  <a:cubicBezTo>
                    <a:pt x="78" y="0"/>
                    <a:pt x="74" y="4"/>
                    <a:pt x="74" y="9"/>
                  </a:cubicBezTo>
                  <a:cubicBezTo>
                    <a:pt x="74" y="411"/>
                    <a:pt x="74" y="411"/>
                    <a:pt x="74" y="411"/>
                  </a:cubicBezTo>
                  <a:cubicBezTo>
                    <a:pt x="151" y="411"/>
                    <a:pt x="151" y="411"/>
                    <a:pt x="151" y="411"/>
                  </a:cubicBezTo>
                  <a:cubicBezTo>
                    <a:pt x="151" y="342"/>
                    <a:pt x="151" y="342"/>
                    <a:pt x="151" y="342"/>
                  </a:cubicBezTo>
                  <a:cubicBezTo>
                    <a:pt x="220" y="342"/>
                    <a:pt x="220" y="342"/>
                    <a:pt x="220" y="342"/>
                  </a:cubicBezTo>
                  <a:cubicBezTo>
                    <a:pt x="220" y="411"/>
                    <a:pt x="220" y="411"/>
                    <a:pt x="220" y="411"/>
                  </a:cubicBezTo>
                  <a:cubicBezTo>
                    <a:pt x="297" y="411"/>
                    <a:pt x="297" y="411"/>
                    <a:pt x="297" y="411"/>
                  </a:cubicBezTo>
                  <a:cubicBezTo>
                    <a:pt x="297" y="9"/>
                    <a:pt x="297" y="9"/>
                    <a:pt x="297" y="9"/>
                  </a:cubicBezTo>
                  <a:cubicBezTo>
                    <a:pt x="297" y="4"/>
                    <a:pt x="293" y="0"/>
                    <a:pt x="288" y="0"/>
                  </a:cubicBezTo>
                  <a:close/>
                  <a:moveTo>
                    <a:pt x="143" y="317"/>
                  </a:moveTo>
                  <a:cubicBezTo>
                    <a:pt x="91" y="317"/>
                    <a:pt x="91" y="317"/>
                    <a:pt x="91" y="317"/>
                  </a:cubicBezTo>
                  <a:cubicBezTo>
                    <a:pt x="91" y="283"/>
                    <a:pt x="91" y="283"/>
                    <a:pt x="91" y="283"/>
                  </a:cubicBezTo>
                  <a:cubicBezTo>
                    <a:pt x="143" y="283"/>
                    <a:pt x="143" y="283"/>
                    <a:pt x="143" y="283"/>
                  </a:cubicBezTo>
                  <a:lnTo>
                    <a:pt x="143" y="317"/>
                  </a:lnTo>
                  <a:close/>
                  <a:moveTo>
                    <a:pt x="91" y="257"/>
                  </a:moveTo>
                  <a:cubicBezTo>
                    <a:pt x="91" y="223"/>
                    <a:pt x="91" y="223"/>
                    <a:pt x="91" y="223"/>
                  </a:cubicBezTo>
                  <a:cubicBezTo>
                    <a:pt x="143" y="223"/>
                    <a:pt x="143" y="223"/>
                    <a:pt x="143" y="223"/>
                  </a:cubicBezTo>
                  <a:cubicBezTo>
                    <a:pt x="143" y="257"/>
                    <a:pt x="143" y="257"/>
                    <a:pt x="143" y="257"/>
                  </a:cubicBezTo>
                  <a:lnTo>
                    <a:pt x="91" y="257"/>
                  </a:lnTo>
                  <a:close/>
                  <a:moveTo>
                    <a:pt x="143" y="197"/>
                  </a:moveTo>
                  <a:cubicBezTo>
                    <a:pt x="91" y="197"/>
                    <a:pt x="91" y="197"/>
                    <a:pt x="91" y="197"/>
                  </a:cubicBezTo>
                  <a:cubicBezTo>
                    <a:pt x="91" y="163"/>
                    <a:pt x="91" y="163"/>
                    <a:pt x="91" y="163"/>
                  </a:cubicBezTo>
                  <a:cubicBezTo>
                    <a:pt x="143" y="163"/>
                    <a:pt x="143" y="163"/>
                    <a:pt x="143" y="163"/>
                  </a:cubicBezTo>
                  <a:lnTo>
                    <a:pt x="143" y="197"/>
                  </a:lnTo>
                  <a:close/>
                  <a:moveTo>
                    <a:pt x="143" y="137"/>
                  </a:moveTo>
                  <a:cubicBezTo>
                    <a:pt x="91" y="137"/>
                    <a:pt x="91" y="137"/>
                    <a:pt x="91" y="137"/>
                  </a:cubicBezTo>
                  <a:cubicBezTo>
                    <a:pt x="91" y="103"/>
                    <a:pt x="91" y="103"/>
                    <a:pt x="91" y="103"/>
                  </a:cubicBezTo>
                  <a:cubicBezTo>
                    <a:pt x="143" y="103"/>
                    <a:pt x="143" y="103"/>
                    <a:pt x="143" y="103"/>
                  </a:cubicBezTo>
                  <a:lnTo>
                    <a:pt x="143" y="137"/>
                  </a:lnTo>
                  <a:close/>
                  <a:moveTo>
                    <a:pt x="143" y="77"/>
                  </a:moveTo>
                  <a:cubicBezTo>
                    <a:pt x="91" y="77"/>
                    <a:pt x="91" y="77"/>
                    <a:pt x="91" y="77"/>
                  </a:cubicBezTo>
                  <a:cubicBezTo>
                    <a:pt x="91" y="43"/>
                    <a:pt x="91" y="43"/>
                    <a:pt x="91" y="43"/>
                  </a:cubicBezTo>
                  <a:cubicBezTo>
                    <a:pt x="143" y="43"/>
                    <a:pt x="143" y="43"/>
                    <a:pt x="143" y="43"/>
                  </a:cubicBezTo>
                  <a:lnTo>
                    <a:pt x="143" y="77"/>
                  </a:lnTo>
                  <a:close/>
                  <a:moveTo>
                    <a:pt x="211" y="317"/>
                  </a:moveTo>
                  <a:cubicBezTo>
                    <a:pt x="160" y="317"/>
                    <a:pt x="160" y="317"/>
                    <a:pt x="160" y="317"/>
                  </a:cubicBezTo>
                  <a:cubicBezTo>
                    <a:pt x="160" y="283"/>
                    <a:pt x="160" y="283"/>
                    <a:pt x="160" y="283"/>
                  </a:cubicBezTo>
                  <a:cubicBezTo>
                    <a:pt x="211" y="283"/>
                    <a:pt x="211" y="283"/>
                    <a:pt x="211" y="283"/>
                  </a:cubicBezTo>
                  <a:lnTo>
                    <a:pt x="211" y="317"/>
                  </a:lnTo>
                  <a:close/>
                  <a:moveTo>
                    <a:pt x="160" y="257"/>
                  </a:moveTo>
                  <a:cubicBezTo>
                    <a:pt x="160" y="223"/>
                    <a:pt x="160" y="223"/>
                    <a:pt x="160" y="223"/>
                  </a:cubicBezTo>
                  <a:cubicBezTo>
                    <a:pt x="211" y="223"/>
                    <a:pt x="211" y="223"/>
                    <a:pt x="211" y="223"/>
                  </a:cubicBezTo>
                  <a:cubicBezTo>
                    <a:pt x="211" y="257"/>
                    <a:pt x="211" y="257"/>
                    <a:pt x="211" y="257"/>
                  </a:cubicBezTo>
                  <a:lnTo>
                    <a:pt x="160" y="257"/>
                  </a:lnTo>
                  <a:close/>
                  <a:moveTo>
                    <a:pt x="211" y="197"/>
                  </a:moveTo>
                  <a:cubicBezTo>
                    <a:pt x="160" y="197"/>
                    <a:pt x="160" y="197"/>
                    <a:pt x="160" y="197"/>
                  </a:cubicBezTo>
                  <a:cubicBezTo>
                    <a:pt x="160" y="163"/>
                    <a:pt x="160" y="163"/>
                    <a:pt x="160" y="163"/>
                  </a:cubicBezTo>
                  <a:cubicBezTo>
                    <a:pt x="211" y="163"/>
                    <a:pt x="211" y="163"/>
                    <a:pt x="211" y="163"/>
                  </a:cubicBezTo>
                  <a:lnTo>
                    <a:pt x="211" y="197"/>
                  </a:lnTo>
                  <a:close/>
                  <a:moveTo>
                    <a:pt x="211" y="137"/>
                  </a:moveTo>
                  <a:cubicBezTo>
                    <a:pt x="160" y="137"/>
                    <a:pt x="160" y="137"/>
                    <a:pt x="160" y="137"/>
                  </a:cubicBezTo>
                  <a:cubicBezTo>
                    <a:pt x="160" y="103"/>
                    <a:pt x="160" y="103"/>
                    <a:pt x="160" y="103"/>
                  </a:cubicBezTo>
                  <a:cubicBezTo>
                    <a:pt x="211" y="103"/>
                    <a:pt x="211" y="103"/>
                    <a:pt x="211" y="103"/>
                  </a:cubicBezTo>
                  <a:lnTo>
                    <a:pt x="211" y="137"/>
                  </a:lnTo>
                  <a:close/>
                  <a:moveTo>
                    <a:pt x="211" y="77"/>
                  </a:moveTo>
                  <a:cubicBezTo>
                    <a:pt x="160" y="77"/>
                    <a:pt x="160" y="77"/>
                    <a:pt x="160" y="77"/>
                  </a:cubicBezTo>
                  <a:cubicBezTo>
                    <a:pt x="160" y="43"/>
                    <a:pt x="160" y="43"/>
                    <a:pt x="160" y="43"/>
                  </a:cubicBezTo>
                  <a:cubicBezTo>
                    <a:pt x="211" y="43"/>
                    <a:pt x="211" y="43"/>
                    <a:pt x="211" y="43"/>
                  </a:cubicBezTo>
                  <a:lnTo>
                    <a:pt x="211" y="77"/>
                  </a:lnTo>
                  <a:close/>
                  <a:moveTo>
                    <a:pt x="279" y="317"/>
                  </a:moveTo>
                  <a:cubicBezTo>
                    <a:pt x="228" y="317"/>
                    <a:pt x="228" y="317"/>
                    <a:pt x="228" y="317"/>
                  </a:cubicBezTo>
                  <a:cubicBezTo>
                    <a:pt x="228" y="283"/>
                    <a:pt x="228" y="283"/>
                    <a:pt x="228" y="283"/>
                  </a:cubicBezTo>
                  <a:cubicBezTo>
                    <a:pt x="279" y="283"/>
                    <a:pt x="279" y="283"/>
                    <a:pt x="279" y="283"/>
                  </a:cubicBezTo>
                  <a:lnTo>
                    <a:pt x="279" y="317"/>
                  </a:lnTo>
                  <a:close/>
                  <a:moveTo>
                    <a:pt x="228" y="257"/>
                  </a:moveTo>
                  <a:cubicBezTo>
                    <a:pt x="228" y="223"/>
                    <a:pt x="228" y="223"/>
                    <a:pt x="228" y="223"/>
                  </a:cubicBezTo>
                  <a:cubicBezTo>
                    <a:pt x="279" y="223"/>
                    <a:pt x="279" y="223"/>
                    <a:pt x="279" y="223"/>
                  </a:cubicBezTo>
                  <a:cubicBezTo>
                    <a:pt x="279" y="257"/>
                    <a:pt x="279" y="257"/>
                    <a:pt x="279" y="257"/>
                  </a:cubicBezTo>
                  <a:lnTo>
                    <a:pt x="228" y="257"/>
                  </a:lnTo>
                  <a:close/>
                  <a:moveTo>
                    <a:pt x="279" y="197"/>
                  </a:moveTo>
                  <a:cubicBezTo>
                    <a:pt x="228" y="197"/>
                    <a:pt x="228" y="197"/>
                    <a:pt x="228" y="197"/>
                  </a:cubicBezTo>
                  <a:cubicBezTo>
                    <a:pt x="228" y="163"/>
                    <a:pt x="228" y="163"/>
                    <a:pt x="228" y="163"/>
                  </a:cubicBezTo>
                  <a:cubicBezTo>
                    <a:pt x="279" y="163"/>
                    <a:pt x="279" y="163"/>
                    <a:pt x="279" y="163"/>
                  </a:cubicBezTo>
                  <a:lnTo>
                    <a:pt x="279" y="197"/>
                  </a:lnTo>
                  <a:close/>
                  <a:moveTo>
                    <a:pt x="279" y="137"/>
                  </a:moveTo>
                  <a:cubicBezTo>
                    <a:pt x="228" y="137"/>
                    <a:pt x="228" y="137"/>
                    <a:pt x="228" y="137"/>
                  </a:cubicBezTo>
                  <a:cubicBezTo>
                    <a:pt x="228" y="103"/>
                    <a:pt x="228" y="103"/>
                    <a:pt x="228" y="103"/>
                  </a:cubicBezTo>
                  <a:cubicBezTo>
                    <a:pt x="279" y="103"/>
                    <a:pt x="279" y="103"/>
                    <a:pt x="279" y="103"/>
                  </a:cubicBezTo>
                  <a:lnTo>
                    <a:pt x="279" y="137"/>
                  </a:lnTo>
                  <a:close/>
                  <a:moveTo>
                    <a:pt x="279" y="77"/>
                  </a:moveTo>
                  <a:cubicBezTo>
                    <a:pt x="228" y="77"/>
                    <a:pt x="228" y="77"/>
                    <a:pt x="228" y="77"/>
                  </a:cubicBezTo>
                  <a:cubicBezTo>
                    <a:pt x="228" y="43"/>
                    <a:pt x="228" y="43"/>
                    <a:pt x="228" y="43"/>
                  </a:cubicBezTo>
                  <a:cubicBezTo>
                    <a:pt x="279" y="43"/>
                    <a:pt x="279" y="43"/>
                    <a:pt x="279" y="43"/>
                  </a:cubicBezTo>
                  <a:lnTo>
                    <a:pt x="279" y="77"/>
                  </a:lnTo>
                  <a:close/>
                  <a:moveTo>
                    <a:pt x="0" y="95"/>
                  </a:moveTo>
                  <a:cubicBezTo>
                    <a:pt x="0" y="411"/>
                    <a:pt x="0" y="411"/>
                    <a:pt x="0" y="411"/>
                  </a:cubicBezTo>
                  <a:cubicBezTo>
                    <a:pt x="68" y="411"/>
                    <a:pt x="68" y="411"/>
                    <a:pt x="68" y="411"/>
                  </a:cubicBezTo>
                  <a:cubicBezTo>
                    <a:pt x="68" y="77"/>
                    <a:pt x="68" y="77"/>
                    <a:pt x="68" y="77"/>
                  </a:cubicBezTo>
                  <a:cubicBezTo>
                    <a:pt x="17" y="77"/>
                    <a:pt x="17" y="77"/>
                    <a:pt x="17" y="77"/>
                  </a:cubicBezTo>
                  <a:cubicBezTo>
                    <a:pt x="8" y="77"/>
                    <a:pt x="0" y="85"/>
                    <a:pt x="0" y="95"/>
                  </a:cubicBezTo>
                  <a:close/>
                  <a:moveTo>
                    <a:pt x="54" y="355"/>
                  </a:moveTo>
                  <a:cubicBezTo>
                    <a:pt x="20" y="355"/>
                    <a:pt x="20" y="355"/>
                    <a:pt x="20" y="355"/>
                  </a:cubicBezTo>
                  <a:cubicBezTo>
                    <a:pt x="20" y="339"/>
                    <a:pt x="20" y="339"/>
                    <a:pt x="20" y="339"/>
                  </a:cubicBezTo>
                  <a:cubicBezTo>
                    <a:pt x="54" y="339"/>
                    <a:pt x="54" y="339"/>
                    <a:pt x="54" y="339"/>
                  </a:cubicBezTo>
                  <a:lnTo>
                    <a:pt x="54" y="355"/>
                  </a:lnTo>
                  <a:close/>
                  <a:moveTo>
                    <a:pt x="20" y="99"/>
                  </a:moveTo>
                  <a:cubicBezTo>
                    <a:pt x="54" y="99"/>
                    <a:pt x="54" y="99"/>
                    <a:pt x="54" y="99"/>
                  </a:cubicBezTo>
                  <a:cubicBezTo>
                    <a:pt x="54" y="116"/>
                    <a:pt x="54" y="116"/>
                    <a:pt x="54" y="116"/>
                  </a:cubicBezTo>
                  <a:cubicBezTo>
                    <a:pt x="20" y="116"/>
                    <a:pt x="20" y="116"/>
                    <a:pt x="20" y="116"/>
                  </a:cubicBezTo>
                  <a:lnTo>
                    <a:pt x="20" y="99"/>
                  </a:lnTo>
                  <a:close/>
                  <a:moveTo>
                    <a:pt x="20" y="159"/>
                  </a:moveTo>
                  <a:cubicBezTo>
                    <a:pt x="54" y="159"/>
                    <a:pt x="54" y="159"/>
                    <a:pt x="54" y="159"/>
                  </a:cubicBezTo>
                  <a:cubicBezTo>
                    <a:pt x="54" y="176"/>
                    <a:pt x="54" y="176"/>
                    <a:pt x="54" y="176"/>
                  </a:cubicBezTo>
                  <a:cubicBezTo>
                    <a:pt x="20" y="176"/>
                    <a:pt x="20" y="176"/>
                    <a:pt x="20" y="176"/>
                  </a:cubicBezTo>
                  <a:lnTo>
                    <a:pt x="20" y="159"/>
                  </a:lnTo>
                  <a:close/>
                  <a:moveTo>
                    <a:pt x="20" y="219"/>
                  </a:moveTo>
                  <a:cubicBezTo>
                    <a:pt x="54" y="219"/>
                    <a:pt x="54" y="219"/>
                    <a:pt x="54" y="219"/>
                  </a:cubicBezTo>
                  <a:cubicBezTo>
                    <a:pt x="54" y="236"/>
                    <a:pt x="54" y="236"/>
                    <a:pt x="54" y="236"/>
                  </a:cubicBezTo>
                  <a:cubicBezTo>
                    <a:pt x="20" y="236"/>
                    <a:pt x="20" y="236"/>
                    <a:pt x="20" y="236"/>
                  </a:cubicBezTo>
                  <a:lnTo>
                    <a:pt x="20" y="219"/>
                  </a:lnTo>
                  <a:close/>
                  <a:moveTo>
                    <a:pt x="20" y="278"/>
                  </a:moveTo>
                  <a:cubicBezTo>
                    <a:pt x="54" y="278"/>
                    <a:pt x="54" y="278"/>
                    <a:pt x="54" y="278"/>
                  </a:cubicBezTo>
                  <a:cubicBezTo>
                    <a:pt x="54" y="296"/>
                    <a:pt x="54" y="296"/>
                    <a:pt x="54" y="296"/>
                  </a:cubicBezTo>
                  <a:cubicBezTo>
                    <a:pt x="20" y="296"/>
                    <a:pt x="20" y="296"/>
                    <a:pt x="20" y="296"/>
                  </a:cubicBezTo>
                  <a:lnTo>
                    <a:pt x="20" y="278"/>
                  </a:lnTo>
                  <a:close/>
                  <a:moveTo>
                    <a:pt x="348" y="137"/>
                  </a:moveTo>
                  <a:cubicBezTo>
                    <a:pt x="303" y="137"/>
                    <a:pt x="303" y="137"/>
                    <a:pt x="303" y="137"/>
                  </a:cubicBezTo>
                  <a:cubicBezTo>
                    <a:pt x="303" y="411"/>
                    <a:pt x="303" y="411"/>
                    <a:pt x="303" y="411"/>
                  </a:cubicBezTo>
                  <a:cubicBezTo>
                    <a:pt x="365" y="411"/>
                    <a:pt x="365" y="411"/>
                    <a:pt x="365" y="411"/>
                  </a:cubicBezTo>
                  <a:cubicBezTo>
                    <a:pt x="365" y="154"/>
                    <a:pt x="365" y="154"/>
                    <a:pt x="365" y="154"/>
                  </a:cubicBezTo>
                  <a:cubicBezTo>
                    <a:pt x="365" y="145"/>
                    <a:pt x="357" y="137"/>
                    <a:pt x="348" y="137"/>
                  </a:cubicBezTo>
                  <a:close/>
                  <a:moveTo>
                    <a:pt x="313" y="159"/>
                  </a:moveTo>
                  <a:cubicBezTo>
                    <a:pt x="347" y="159"/>
                    <a:pt x="347" y="159"/>
                    <a:pt x="347" y="159"/>
                  </a:cubicBezTo>
                  <a:cubicBezTo>
                    <a:pt x="347" y="176"/>
                    <a:pt x="347" y="176"/>
                    <a:pt x="347" y="176"/>
                  </a:cubicBezTo>
                  <a:cubicBezTo>
                    <a:pt x="313" y="176"/>
                    <a:pt x="313" y="176"/>
                    <a:pt x="313" y="176"/>
                  </a:cubicBezTo>
                  <a:lnTo>
                    <a:pt x="313" y="159"/>
                  </a:lnTo>
                  <a:close/>
                  <a:moveTo>
                    <a:pt x="313" y="219"/>
                  </a:moveTo>
                  <a:cubicBezTo>
                    <a:pt x="347" y="219"/>
                    <a:pt x="347" y="219"/>
                    <a:pt x="347" y="219"/>
                  </a:cubicBezTo>
                  <a:cubicBezTo>
                    <a:pt x="347" y="236"/>
                    <a:pt x="347" y="236"/>
                    <a:pt x="347" y="236"/>
                  </a:cubicBezTo>
                  <a:cubicBezTo>
                    <a:pt x="313" y="236"/>
                    <a:pt x="313" y="236"/>
                    <a:pt x="313" y="236"/>
                  </a:cubicBezTo>
                  <a:lnTo>
                    <a:pt x="313" y="219"/>
                  </a:lnTo>
                  <a:close/>
                  <a:moveTo>
                    <a:pt x="347" y="355"/>
                  </a:moveTo>
                  <a:cubicBezTo>
                    <a:pt x="313" y="355"/>
                    <a:pt x="313" y="355"/>
                    <a:pt x="313" y="355"/>
                  </a:cubicBezTo>
                  <a:cubicBezTo>
                    <a:pt x="313" y="339"/>
                    <a:pt x="313" y="339"/>
                    <a:pt x="313" y="339"/>
                  </a:cubicBezTo>
                  <a:cubicBezTo>
                    <a:pt x="347" y="339"/>
                    <a:pt x="347" y="339"/>
                    <a:pt x="347" y="339"/>
                  </a:cubicBezTo>
                  <a:lnTo>
                    <a:pt x="347" y="355"/>
                  </a:lnTo>
                  <a:close/>
                  <a:moveTo>
                    <a:pt x="347" y="296"/>
                  </a:moveTo>
                  <a:cubicBezTo>
                    <a:pt x="313" y="296"/>
                    <a:pt x="313" y="296"/>
                    <a:pt x="313" y="296"/>
                  </a:cubicBezTo>
                  <a:cubicBezTo>
                    <a:pt x="313" y="278"/>
                    <a:pt x="313" y="278"/>
                    <a:pt x="313" y="278"/>
                  </a:cubicBezTo>
                  <a:cubicBezTo>
                    <a:pt x="347" y="278"/>
                    <a:pt x="347" y="278"/>
                    <a:pt x="347" y="278"/>
                  </a:cubicBezTo>
                  <a:lnTo>
                    <a:pt x="347" y="29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115"/>
            <p:cNvSpPr>
              <a:spLocks/>
            </p:cNvSpPr>
            <p:nvPr/>
          </p:nvSpPr>
          <p:spPr bwMode="auto">
            <a:xfrm>
              <a:off x="5505450" y="1776413"/>
              <a:ext cx="1587" cy="1031875"/>
            </a:xfrm>
            <a:custGeom>
              <a:avLst/>
              <a:gdLst/>
              <a:ahLst/>
              <a:cxnLst>
                <a:cxn ang="0">
                  <a:pos x="0" y="0"/>
                </a:cxn>
                <a:cxn ang="0">
                  <a:pos x="0" y="650"/>
                </a:cxn>
                <a:cxn ang="0">
                  <a:pos x="0" y="0"/>
                </a:cxn>
              </a:cxnLst>
              <a:rect l="0" t="0" r="r" b="b"/>
              <a:pathLst>
                <a:path h="650">
                  <a:moveTo>
                    <a:pt x="0" y="0"/>
                  </a:moveTo>
                  <a:lnTo>
                    <a:pt x="0" y="65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Line 116"/>
            <p:cNvSpPr>
              <a:spLocks noChangeShapeType="1"/>
            </p:cNvSpPr>
            <p:nvPr/>
          </p:nvSpPr>
          <p:spPr bwMode="auto">
            <a:xfrm>
              <a:off x="5505450" y="1776413"/>
              <a:ext cx="1587" cy="1031875"/>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5" name="Freeform 263"/>
          <p:cNvSpPr>
            <a:spLocks/>
          </p:cNvSpPr>
          <p:nvPr/>
        </p:nvSpPr>
        <p:spPr bwMode="auto">
          <a:xfrm>
            <a:off x="1158854" y="2538355"/>
            <a:ext cx="377829" cy="384956"/>
          </a:xfrm>
          <a:custGeom>
            <a:avLst/>
            <a:gdLst>
              <a:gd name="T0" fmla="*/ 35 w 425"/>
              <a:gd name="T1" fmla="*/ 392 h 431"/>
              <a:gd name="T2" fmla="*/ 35 w 425"/>
              <a:gd name="T3" fmla="*/ 127 h 431"/>
              <a:gd name="T4" fmla="*/ 213 w 425"/>
              <a:gd name="T5" fmla="*/ 0 h 431"/>
              <a:gd name="T6" fmla="*/ 391 w 425"/>
              <a:gd name="T7" fmla="*/ 127 h 431"/>
              <a:gd name="T8" fmla="*/ 391 w 425"/>
              <a:gd name="T9" fmla="*/ 162 h 431"/>
              <a:gd name="T10" fmla="*/ 213 w 425"/>
              <a:gd name="T11" fmla="*/ 59 h 431"/>
              <a:gd name="T12" fmla="*/ 213 w 425"/>
              <a:gd name="T13" fmla="*/ 96 h 431"/>
              <a:gd name="T14" fmla="*/ 391 w 425"/>
              <a:gd name="T15" fmla="*/ 191 h 431"/>
              <a:gd name="T16" fmla="*/ 391 w 425"/>
              <a:gd name="T17" fmla="*/ 230 h 431"/>
              <a:gd name="T18" fmla="*/ 213 w 425"/>
              <a:gd name="T19" fmla="*/ 160 h 431"/>
              <a:gd name="T20" fmla="*/ 213 w 425"/>
              <a:gd name="T21" fmla="*/ 194 h 431"/>
              <a:gd name="T22" fmla="*/ 391 w 425"/>
              <a:gd name="T23" fmla="*/ 257 h 431"/>
              <a:gd name="T24" fmla="*/ 391 w 425"/>
              <a:gd name="T25" fmla="*/ 298 h 431"/>
              <a:gd name="T26" fmla="*/ 213 w 425"/>
              <a:gd name="T27" fmla="*/ 260 h 431"/>
              <a:gd name="T28" fmla="*/ 213 w 425"/>
              <a:gd name="T29" fmla="*/ 292 h 431"/>
              <a:gd name="T30" fmla="*/ 391 w 425"/>
              <a:gd name="T31" fmla="*/ 325 h 431"/>
              <a:gd name="T32" fmla="*/ 391 w 425"/>
              <a:gd name="T33" fmla="*/ 365 h 431"/>
              <a:gd name="T34" fmla="*/ 213 w 425"/>
              <a:gd name="T35" fmla="*/ 359 h 431"/>
              <a:gd name="T36" fmla="*/ 213 w 425"/>
              <a:gd name="T37" fmla="*/ 392 h 431"/>
              <a:gd name="T38" fmla="*/ 425 w 425"/>
              <a:gd name="T39" fmla="*/ 392 h 431"/>
              <a:gd name="T40" fmla="*/ 425 w 425"/>
              <a:gd name="T41" fmla="*/ 431 h 431"/>
              <a:gd name="T42" fmla="*/ 0 w 425"/>
              <a:gd name="T43" fmla="*/ 431 h 431"/>
              <a:gd name="T44" fmla="*/ 0 w 425"/>
              <a:gd name="T45" fmla="*/ 392 h 431"/>
              <a:gd name="T46" fmla="*/ 35 w 425"/>
              <a:gd name="T47" fmla="*/ 392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5" h="431">
                <a:moveTo>
                  <a:pt x="35" y="392"/>
                </a:moveTo>
                <a:lnTo>
                  <a:pt x="35" y="127"/>
                </a:lnTo>
                <a:lnTo>
                  <a:pt x="213" y="0"/>
                </a:lnTo>
                <a:lnTo>
                  <a:pt x="391" y="127"/>
                </a:lnTo>
                <a:lnTo>
                  <a:pt x="391" y="162"/>
                </a:lnTo>
                <a:lnTo>
                  <a:pt x="213" y="59"/>
                </a:lnTo>
                <a:lnTo>
                  <a:pt x="213" y="96"/>
                </a:lnTo>
                <a:lnTo>
                  <a:pt x="391" y="191"/>
                </a:lnTo>
                <a:lnTo>
                  <a:pt x="391" y="230"/>
                </a:lnTo>
                <a:lnTo>
                  <a:pt x="213" y="160"/>
                </a:lnTo>
                <a:lnTo>
                  <a:pt x="213" y="194"/>
                </a:lnTo>
                <a:lnTo>
                  <a:pt x="391" y="257"/>
                </a:lnTo>
                <a:lnTo>
                  <a:pt x="391" y="298"/>
                </a:lnTo>
                <a:lnTo>
                  <a:pt x="213" y="260"/>
                </a:lnTo>
                <a:lnTo>
                  <a:pt x="213" y="292"/>
                </a:lnTo>
                <a:lnTo>
                  <a:pt x="391" y="325"/>
                </a:lnTo>
                <a:lnTo>
                  <a:pt x="391" y="365"/>
                </a:lnTo>
                <a:lnTo>
                  <a:pt x="213" y="359"/>
                </a:lnTo>
                <a:lnTo>
                  <a:pt x="213" y="392"/>
                </a:lnTo>
                <a:lnTo>
                  <a:pt x="425" y="392"/>
                </a:lnTo>
                <a:lnTo>
                  <a:pt x="425" y="431"/>
                </a:lnTo>
                <a:lnTo>
                  <a:pt x="0" y="431"/>
                </a:lnTo>
                <a:lnTo>
                  <a:pt x="0" y="392"/>
                </a:lnTo>
                <a:lnTo>
                  <a:pt x="35" y="392"/>
                </a:lnTo>
                <a:close/>
              </a:path>
            </a:pathLst>
          </a:custGeom>
          <a:solidFill>
            <a:srgbClr val="002855"/>
          </a:solidFill>
          <a:ln>
            <a:noFill/>
          </a:ln>
          <a:extLst/>
        </p:spPr>
        <p:txBody>
          <a:bodyPr vert="horz" wrap="square" lIns="91392" tIns="45696" rIns="91392" bIns="45696" numCol="1" anchor="t" anchorCtr="0" compatLnSpc="1">
            <a:prstTxWarp prst="textNoShape">
              <a:avLst/>
            </a:prstTxWarp>
          </a:bodyPr>
          <a:lstStyle/>
          <a:p>
            <a:endParaRPr lang="en-US" sz="1798"/>
          </a:p>
        </p:txBody>
      </p:sp>
      <p:sp>
        <p:nvSpPr>
          <p:cNvPr id="36" name="object 170"/>
          <p:cNvSpPr/>
          <p:nvPr/>
        </p:nvSpPr>
        <p:spPr>
          <a:xfrm>
            <a:off x="1094876" y="3504173"/>
            <a:ext cx="504685" cy="482605"/>
          </a:xfrm>
          <a:custGeom>
            <a:avLst/>
            <a:gdLst/>
            <a:ahLst/>
            <a:cxnLst/>
            <a:rect l="l" t="t" r="r" b="b"/>
            <a:pathLst>
              <a:path w="812800" h="777240">
                <a:moveTo>
                  <a:pt x="413207" y="254000"/>
                </a:moveTo>
                <a:lnTo>
                  <a:pt x="365317" y="257810"/>
                </a:lnTo>
                <a:lnTo>
                  <a:pt x="320087" y="270510"/>
                </a:lnTo>
                <a:lnTo>
                  <a:pt x="278397" y="292100"/>
                </a:lnTo>
                <a:lnTo>
                  <a:pt x="241123" y="320040"/>
                </a:lnTo>
                <a:lnTo>
                  <a:pt x="209143" y="355600"/>
                </a:lnTo>
                <a:lnTo>
                  <a:pt x="159917" y="364490"/>
                </a:lnTo>
                <a:lnTo>
                  <a:pt x="115401" y="382270"/>
                </a:lnTo>
                <a:lnTo>
                  <a:pt x="76639" y="407670"/>
                </a:lnTo>
                <a:lnTo>
                  <a:pt x="44674" y="440690"/>
                </a:lnTo>
                <a:lnTo>
                  <a:pt x="20551" y="477520"/>
                </a:lnTo>
                <a:lnTo>
                  <a:pt x="5311" y="519430"/>
                </a:lnTo>
                <a:lnTo>
                  <a:pt x="0" y="565150"/>
                </a:lnTo>
                <a:lnTo>
                  <a:pt x="5561" y="613410"/>
                </a:lnTo>
                <a:lnTo>
                  <a:pt x="21399" y="659130"/>
                </a:lnTo>
                <a:lnTo>
                  <a:pt x="46242" y="698500"/>
                </a:lnTo>
                <a:lnTo>
                  <a:pt x="78820" y="731520"/>
                </a:lnTo>
                <a:lnTo>
                  <a:pt x="117863" y="755650"/>
                </a:lnTo>
                <a:lnTo>
                  <a:pt x="162100" y="772160"/>
                </a:lnTo>
                <a:lnTo>
                  <a:pt x="210261" y="777240"/>
                </a:lnTo>
                <a:lnTo>
                  <a:pt x="646391" y="777240"/>
                </a:lnTo>
                <a:lnTo>
                  <a:pt x="690587" y="772160"/>
                </a:lnTo>
                <a:lnTo>
                  <a:pt x="730327" y="754380"/>
                </a:lnTo>
                <a:lnTo>
                  <a:pt x="753908" y="736600"/>
                </a:lnTo>
                <a:lnTo>
                  <a:pt x="461124" y="736600"/>
                </a:lnTo>
                <a:lnTo>
                  <a:pt x="459219" y="735330"/>
                </a:lnTo>
                <a:lnTo>
                  <a:pt x="453959" y="732790"/>
                </a:lnTo>
                <a:lnTo>
                  <a:pt x="445345" y="727710"/>
                </a:lnTo>
                <a:lnTo>
                  <a:pt x="433374" y="720090"/>
                </a:lnTo>
                <a:lnTo>
                  <a:pt x="432777" y="720090"/>
                </a:lnTo>
                <a:lnTo>
                  <a:pt x="443903" y="688340"/>
                </a:lnTo>
                <a:lnTo>
                  <a:pt x="441210" y="684530"/>
                </a:lnTo>
                <a:lnTo>
                  <a:pt x="439720" y="681990"/>
                </a:lnTo>
                <a:lnTo>
                  <a:pt x="265341" y="681990"/>
                </a:lnTo>
                <a:lnTo>
                  <a:pt x="262648" y="679450"/>
                </a:lnTo>
                <a:lnTo>
                  <a:pt x="261899" y="678180"/>
                </a:lnTo>
                <a:lnTo>
                  <a:pt x="261759" y="676910"/>
                </a:lnTo>
                <a:lnTo>
                  <a:pt x="258711" y="656590"/>
                </a:lnTo>
                <a:lnTo>
                  <a:pt x="205752" y="656590"/>
                </a:lnTo>
                <a:lnTo>
                  <a:pt x="204266" y="655320"/>
                </a:lnTo>
                <a:lnTo>
                  <a:pt x="190165" y="641350"/>
                </a:lnTo>
                <a:lnTo>
                  <a:pt x="180092" y="631190"/>
                </a:lnTo>
                <a:lnTo>
                  <a:pt x="174048" y="623570"/>
                </a:lnTo>
                <a:lnTo>
                  <a:pt x="172034" y="619760"/>
                </a:lnTo>
                <a:lnTo>
                  <a:pt x="172034" y="618490"/>
                </a:lnTo>
                <a:lnTo>
                  <a:pt x="172567" y="617220"/>
                </a:lnTo>
                <a:lnTo>
                  <a:pt x="175094" y="613410"/>
                </a:lnTo>
                <a:lnTo>
                  <a:pt x="178155" y="609600"/>
                </a:lnTo>
                <a:lnTo>
                  <a:pt x="187388" y="596900"/>
                </a:lnTo>
                <a:lnTo>
                  <a:pt x="190906" y="593090"/>
                </a:lnTo>
                <a:lnTo>
                  <a:pt x="193294" y="589280"/>
                </a:lnTo>
                <a:lnTo>
                  <a:pt x="189852" y="582930"/>
                </a:lnTo>
                <a:lnTo>
                  <a:pt x="187248" y="576580"/>
                </a:lnTo>
                <a:lnTo>
                  <a:pt x="185470" y="571500"/>
                </a:lnTo>
                <a:lnTo>
                  <a:pt x="151447" y="566420"/>
                </a:lnTo>
                <a:lnTo>
                  <a:pt x="149961" y="566420"/>
                </a:lnTo>
                <a:lnTo>
                  <a:pt x="148691" y="565150"/>
                </a:lnTo>
                <a:lnTo>
                  <a:pt x="146608" y="562610"/>
                </a:lnTo>
                <a:lnTo>
                  <a:pt x="146088" y="561340"/>
                </a:lnTo>
                <a:lnTo>
                  <a:pt x="146088" y="516890"/>
                </a:lnTo>
                <a:lnTo>
                  <a:pt x="146608" y="515620"/>
                </a:lnTo>
                <a:lnTo>
                  <a:pt x="148691" y="511810"/>
                </a:lnTo>
                <a:lnTo>
                  <a:pt x="151218" y="511810"/>
                </a:lnTo>
                <a:lnTo>
                  <a:pt x="185902" y="505460"/>
                </a:lnTo>
                <a:lnTo>
                  <a:pt x="187553" y="500380"/>
                </a:lnTo>
                <a:lnTo>
                  <a:pt x="189941" y="495300"/>
                </a:lnTo>
                <a:lnTo>
                  <a:pt x="193065" y="488950"/>
                </a:lnTo>
                <a:lnTo>
                  <a:pt x="188957" y="483870"/>
                </a:lnTo>
                <a:lnTo>
                  <a:pt x="184234" y="477520"/>
                </a:lnTo>
                <a:lnTo>
                  <a:pt x="178893" y="469900"/>
                </a:lnTo>
                <a:lnTo>
                  <a:pt x="172935" y="463550"/>
                </a:lnTo>
                <a:lnTo>
                  <a:pt x="171373" y="459740"/>
                </a:lnTo>
                <a:lnTo>
                  <a:pt x="171373" y="457200"/>
                </a:lnTo>
                <a:lnTo>
                  <a:pt x="171894" y="455930"/>
                </a:lnTo>
                <a:lnTo>
                  <a:pt x="172935" y="454660"/>
                </a:lnTo>
                <a:lnTo>
                  <a:pt x="175926" y="450850"/>
                </a:lnTo>
                <a:lnTo>
                  <a:pt x="179981" y="445770"/>
                </a:lnTo>
                <a:lnTo>
                  <a:pt x="185098" y="440690"/>
                </a:lnTo>
                <a:lnTo>
                  <a:pt x="191274" y="434340"/>
                </a:lnTo>
                <a:lnTo>
                  <a:pt x="200228" y="425450"/>
                </a:lnTo>
                <a:lnTo>
                  <a:pt x="206121" y="421640"/>
                </a:lnTo>
                <a:lnTo>
                  <a:pt x="258225" y="421640"/>
                </a:lnTo>
                <a:lnTo>
                  <a:pt x="259135" y="415290"/>
                </a:lnTo>
                <a:lnTo>
                  <a:pt x="260436" y="407670"/>
                </a:lnTo>
                <a:lnTo>
                  <a:pt x="261759" y="401320"/>
                </a:lnTo>
                <a:lnTo>
                  <a:pt x="262801" y="397510"/>
                </a:lnTo>
                <a:lnTo>
                  <a:pt x="265036" y="396240"/>
                </a:lnTo>
                <a:lnTo>
                  <a:pt x="439860" y="396240"/>
                </a:lnTo>
                <a:lnTo>
                  <a:pt x="441350" y="393700"/>
                </a:lnTo>
                <a:lnTo>
                  <a:pt x="443903" y="389890"/>
                </a:lnTo>
                <a:lnTo>
                  <a:pt x="438904" y="378460"/>
                </a:lnTo>
                <a:lnTo>
                  <a:pt x="435336" y="369570"/>
                </a:lnTo>
                <a:lnTo>
                  <a:pt x="433198" y="363220"/>
                </a:lnTo>
                <a:lnTo>
                  <a:pt x="432485" y="359410"/>
                </a:lnTo>
                <a:lnTo>
                  <a:pt x="432777" y="358140"/>
                </a:lnTo>
                <a:lnTo>
                  <a:pt x="433984" y="358140"/>
                </a:lnTo>
                <a:lnTo>
                  <a:pt x="436587" y="355600"/>
                </a:lnTo>
                <a:lnTo>
                  <a:pt x="445820" y="350520"/>
                </a:lnTo>
                <a:lnTo>
                  <a:pt x="458584" y="342900"/>
                </a:lnTo>
                <a:lnTo>
                  <a:pt x="460819" y="341630"/>
                </a:lnTo>
                <a:lnTo>
                  <a:pt x="603749" y="341630"/>
                </a:lnTo>
                <a:lnTo>
                  <a:pt x="587981" y="323850"/>
                </a:lnTo>
                <a:lnTo>
                  <a:pt x="550502" y="294640"/>
                </a:lnTo>
                <a:lnTo>
                  <a:pt x="508159" y="271780"/>
                </a:lnTo>
                <a:lnTo>
                  <a:pt x="462034" y="257810"/>
                </a:lnTo>
                <a:lnTo>
                  <a:pt x="413207" y="254000"/>
                </a:lnTo>
                <a:close/>
              </a:path>
              <a:path w="812800" h="777240">
                <a:moveTo>
                  <a:pt x="483057" y="709930"/>
                </a:moveTo>
                <a:lnTo>
                  <a:pt x="480974" y="713740"/>
                </a:lnTo>
                <a:lnTo>
                  <a:pt x="477088" y="718820"/>
                </a:lnTo>
                <a:lnTo>
                  <a:pt x="465747" y="732790"/>
                </a:lnTo>
                <a:lnTo>
                  <a:pt x="462318" y="736600"/>
                </a:lnTo>
                <a:lnTo>
                  <a:pt x="517207" y="736600"/>
                </a:lnTo>
                <a:lnTo>
                  <a:pt x="513778" y="732790"/>
                </a:lnTo>
                <a:lnTo>
                  <a:pt x="502437" y="718820"/>
                </a:lnTo>
                <a:lnTo>
                  <a:pt x="498551" y="713740"/>
                </a:lnTo>
                <a:lnTo>
                  <a:pt x="497171" y="711200"/>
                </a:lnTo>
                <a:lnTo>
                  <a:pt x="486029" y="711200"/>
                </a:lnTo>
                <a:lnTo>
                  <a:pt x="483057" y="709930"/>
                </a:lnTo>
                <a:close/>
              </a:path>
              <a:path w="812800" h="777240">
                <a:moveTo>
                  <a:pt x="807563" y="571500"/>
                </a:moveTo>
                <a:lnTo>
                  <a:pt x="518414" y="571500"/>
                </a:lnTo>
                <a:lnTo>
                  <a:pt x="520476" y="572770"/>
                </a:lnTo>
                <a:lnTo>
                  <a:pt x="525786" y="575310"/>
                </a:lnTo>
                <a:lnTo>
                  <a:pt x="534344" y="580390"/>
                </a:lnTo>
                <a:lnTo>
                  <a:pt x="546150" y="586740"/>
                </a:lnTo>
                <a:lnTo>
                  <a:pt x="546747" y="588010"/>
                </a:lnTo>
                <a:lnTo>
                  <a:pt x="547039" y="588010"/>
                </a:lnTo>
                <a:lnTo>
                  <a:pt x="546327" y="593090"/>
                </a:lnTo>
                <a:lnTo>
                  <a:pt x="544190" y="599440"/>
                </a:lnTo>
                <a:lnTo>
                  <a:pt x="540626" y="608330"/>
                </a:lnTo>
                <a:lnTo>
                  <a:pt x="535635" y="619760"/>
                </a:lnTo>
                <a:lnTo>
                  <a:pt x="538175" y="622300"/>
                </a:lnTo>
                <a:lnTo>
                  <a:pt x="540410" y="627380"/>
                </a:lnTo>
                <a:lnTo>
                  <a:pt x="542340" y="631190"/>
                </a:lnTo>
                <a:lnTo>
                  <a:pt x="556925" y="632460"/>
                </a:lnTo>
                <a:lnTo>
                  <a:pt x="567343" y="635000"/>
                </a:lnTo>
                <a:lnTo>
                  <a:pt x="573594" y="636270"/>
                </a:lnTo>
                <a:lnTo>
                  <a:pt x="575678" y="637540"/>
                </a:lnTo>
                <a:lnTo>
                  <a:pt x="575678" y="669290"/>
                </a:lnTo>
                <a:lnTo>
                  <a:pt x="573594" y="670560"/>
                </a:lnTo>
                <a:lnTo>
                  <a:pt x="567343" y="673100"/>
                </a:lnTo>
                <a:lnTo>
                  <a:pt x="556925" y="674370"/>
                </a:lnTo>
                <a:lnTo>
                  <a:pt x="542340" y="676910"/>
                </a:lnTo>
                <a:lnTo>
                  <a:pt x="540550" y="680720"/>
                </a:lnTo>
                <a:lnTo>
                  <a:pt x="538314" y="684530"/>
                </a:lnTo>
                <a:lnTo>
                  <a:pt x="535635" y="688340"/>
                </a:lnTo>
                <a:lnTo>
                  <a:pt x="540626" y="699770"/>
                </a:lnTo>
                <a:lnTo>
                  <a:pt x="544190" y="708660"/>
                </a:lnTo>
                <a:lnTo>
                  <a:pt x="546327" y="715010"/>
                </a:lnTo>
                <a:lnTo>
                  <a:pt x="547039" y="718820"/>
                </a:lnTo>
                <a:lnTo>
                  <a:pt x="546747" y="720090"/>
                </a:lnTo>
                <a:lnTo>
                  <a:pt x="546150" y="720090"/>
                </a:lnTo>
                <a:lnTo>
                  <a:pt x="534180" y="727710"/>
                </a:lnTo>
                <a:lnTo>
                  <a:pt x="525567" y="732790"/>
                </a:lnTo>
                <a:lnTo>
                  <a:pt x="520311" y="735330"/>
                </a:lnTo>
                <a:lnTo>
                  <a:pt x="518414" y="736600"/>
                </a:lnTo>
                <a:lnTo>
                  <a:pt x="753908" y="736600"/>
                </a:lnTo>
                <a:lnTo>
                  <a:pt x="764014" y="728980"/>
                </a:lnTo>
                <a:lnTo>
                  <a:pt x="790053" y="694690"/>
                </a:lnTo>
                <a:lnTo>
                  <a:pt x="806847" y="654050"/>
                </a:lnTo>
                <a:lnTo>
                  <a:pt x="812800" y="609600"/>
                </a:lnTo>
                <a:lnTo>
                  <a:pt x="807563" y="571500"/>
                </a:lnTo>
                <a:close/>
              </a:path>
              <a:path w="812800" h="777240">
                <a:moveTo>
                  <a:pt x="496481" y="709930"/>
                </a:moveTo>
                <a:lnTo>
                  <a:pt x="493496" y="711200"/>
                </a:lnTo>
                <a:lnTo>
                  <a:pt x="497171" y="711200"/>
                </a:lnTo>
                <a:lnTo>
                  <a:pt x="496481" y="709930"/>
                </a:lnTo>
                <a:close/>
              </a:path>
              <a:path w="812800" h="777240">
                <a:moveTo>
                  <a:pt x="339178" y="635000"/>
                </a:moveTo>
                <a:lnTo>
                  <a:pt x="333654" y="638810"/>
                </a:lnTo>
                <a:lnTo>
                  <a:pt x="327914" y="640080"/>
                </a:lnTo>
                <a:lnTo>
                  <a:pt x="321945" y="642620"/>
                </a:lnTo>
                <a:lnTo>
                  <a:pt x="315760" y="680720"/>
                </a:lnTo>
                <a:lnTo>
                  <a:pt x="313524" y="681990"/>
                </a:lnTo>
                <a:lnTo>
                  <a:pt x="439720" y="681990"/>
                </a:lnTo>
                <a:lnTo>
                  <a:pt x="438975" y="680720"/>
                </a:lnTo>
                <a:lnTo>
                  <a:pt x="437172" y="676910"/>
                </a:lnTo>
                <a:lnTo>
                  <a:pt x="422594" y="674370"/>
                </a:lnTo>
                <a:lnTo>
                  <a:pt x="412180" y="673100"/>
                </a:lnTo>
                <a:lnTo>
                  <a:pt x="405930" y="670560"/>
                </a:lnTo>
                <a:lnTo>
                  <a:pt x="403847" y="669290"/>
                </a:lnTo>
                <a:lnTo>
                  <a:pt x="403847" y="656590"/>
                </a:lnTo>
                <a:lnTo>
                  <a:pt x="366407" y="656590"/>
                </a:lnTo>
                <a:lnTo>
                  <a:pt x="364921" y="655320"/>
                </a:lnTo>
                <a:lnTo>
                  <a:pt x="339178" y="635000"/>
                </a:lnTo>
                <a:close/>
              </a:path>
              <a:path w="812800" h="777240">
                <a:moveTo>
                  <a:pt x="497509" y="624840"/>
                </a:moveTo>
                <a:lnTo>
                  <a:pt x="482015" y="624840"/>
                </a:lnTo>
                <a:lnTo>
                  <a:pt x="475284" y="627380"/>
                </a:lnTo>
                <a:lnTo>
                  <a:pt x="463956" y="638810"/>
                </a:lnTo>
                <a:lnTo>
                  <a:pt x="461124" y="646430"/>
                </a:lnTo>
                <a:lnTo>
                  <a:pt x="461124" y="661670"/>
                </a:lnTo>
                <a:lnTo>
                  <a:pt x="463918" y="668020"/>
                </a:lnTo>
                <a:lnTo>
                  <a:pt x="475107" y="679450"/>
                </a:lnTo>
                <a:lnTo>
                  <a:pt x="481850" y="681990"/>
                </a:lnTo>
                <a:lnTo>
                  <a:pt x="497674" y="681990"/>
                </a:lnTo>
                <a:lnTo>
                  <a:pt x="504418" y="679450"/>
                </a:lnTo>
                <a:lnTo>
                  <a:pt x="515607" y="668020"/>
                </a:lnTo>
                <a:lnTo>
                  <a:pt x="481799" y="668020"/>
                </a:lnTo>
                <a:lnTo>
                  <a:pt x="475081" y="661670"/>
                </a:lnTo>
                <a:lnTo>
                  <a:pt x="475081" y="645160"/>
                </a:lnTo>
                <a:lnTo>
                  <a:pt x="481799" y="638810"/>
                </a:lnTo>
                <a:lnTo>
                  <a:pt x="515569" y="638810"/>
                </a:lnTo>
                <a:lnTo>
                  <a:pt x="509892" y="633730"/>
                </a:lnTo>
                <a:lnTo>
                  <a:pt x="504228" y="627380"/>
                </a:lnTo>
                <a:lnTo>
                  <a:pt x="497509" y="624840"/>
                </a:lnTo>
                <a:close/>
              </a:path>
              <a:path w="812800" h="777240">
                <a:moveTo>
                  <a:pt x="515569" y="638810"/>
                </a:moveTo>
                <a:lnTo>
                  <a:pt x="498360" y="638810"/>
                </a:lnTo>
                <a:lnTo>
                  <a:pt x="505079" y="645160"/>
                </a:lnTo>
                <a:lnTo>
                  <a:pt x="505079" y="661670"/>
                </a:lnTo>
                <a:lnTo>
                  <a:pt x="498360" y="668020"/>
                </a:lnTo>
                <a:lnTo>
                  <a:pt x="515607" y="668020"/>
                </a:lnTo>
                <a:lnTo>
                  <a:pt x="518414" y="661670"/>
                </a:lnTo>
                <a:lnTo>
                  <a:pt x="518414" y="646430"/>
                </a:lnTo>
                <a:lnTo>
                  <a:pt x="515569" y="638810"/>
                </a:lnTo>
                <a:close/>
              </a:path>
              <a:path w="812800" h="777240">
                <a:moveTo>
                  <a:pt x="239826" y="635000"/>
                </a:moveTo>
                <a:lnTo>
                  <a:pt x="213436" y="655320"/>
                </a:lnTo>
                <a:lnTo>
                  <a:pt x="212382" y="656590"/>
                </a:lnTo>
                <a:lnTo>
                  <a:pt x="258711" y="656590"/>
                </a:lnTo>
                <a:lnTo>
                  <a:pt x="256616" y="642620"/>
                </a:lnTo>
                <a:lnTo>
                  <a:pt x="251548" y="641350"/>
                </a:lnTo>
                <a:lnTo>
                  <a:pt x="245948" y="638810"/>
                </a:lnTo>
                <a:lnTo>
                  <a:pt x="239826" y="635000"/>
                </a:lnTo>
                <a:close/>
              </a:path>
              <a:path w="812800" h="777240">
                <a:moveTo>
                  <a:pt x="403847" y="421640"/>
                </a:moveTo>
                <a:lnTo>
                  <a:pt x="372808" y="421640"/>
                </a:lnTo>
                <a:lnTo>
                  <a:pt x="374319" y="422910"/>
                </a:lnTo>
                <a:lnTo>
                  <a:pt x="388406" y="436880"/>
                </a:lnTo>
                <a:lnTo>
                  <a:pt x="398472" y="447040"/>
                </a:lnTo>
                <a:lnTo>
                  <a:pt x="404512" y="454660"/>
                </a:lnTo>
                <a:lnTo>
                  <a:pt x="406527" y="458470"/>
                </a:lnTo>
                <a:lnTo>
                  <a:pt x="406527" y="459740"/>
                </a:lnTo>
                <a:lnTo>
                  <a:pt x="404952" y="463550"/>
                </a:lnTo>
                <a:lnTo>
                  <a:pt x="403174" y="464820"/>
                </a:lnTo>
                <a:lnTo>
                  <a:pt x="400050" y="469900"/>
                </a:lnTo>
                <a:lnTo>
                  <a:pt x="391083" y="481330"/>
                </a:lnTo>
                <a:lnTo>
                  <a:pt x="387731" y="485140"/>
                </a:lnTo>
                <a:lnTo>
                  <a:pt x="385495" y="488950"/>
                </a:lnTo>
                <a:lnTo>
                  <a:pt x="388912" y="495300"/>
                </a:lnTo>
                <a:lnTo>
                  <a:pt x="391464" y="501650"/>
                </a:lnTo>
                <a:lnTo>
                  <a:pt x="393115" y="506730"/>
                </a:lnTo>
                <a:lnTo>
                  <a:pt x="427113" y="511810"/>
                </a:lnTo>
                <a:lnTo>
                  <a:pt x="428599" y="511810"/>
                </a:lnTo>
                <a:lnTo>
                  <a:pt x="429869" y="513080"/>
                </a:lnTo>
                <a:lnTo>
                  <a:pt x="431952" y="515620"/>
                </a:lnTo>
                <a:lnTo>
                  <a:pt x="432485" y="516890"/>
                </a:lnTo>
                <a:lnTo>
                  <a:pt x="432485" y="561340"/>
                </a:lnTo>
                <a:lnTo>
                  <a:pt x="431952" y="562610"/>
                </a:lnTo>
                <a:lnTo>
                  <a:pt x="429869" y="566420"/>
                </a:lnTo>
                <a:lnTo>
                  <a:pt x="427342" y="566420"/>
                </a:lnTo>
                <a:lnTo>
                  <a:pt x="392658" y="572770"/>
                </a:lnTo>
                <a:lnTo>
                  <a:pt x="391007" y="577850"/>
                </a:lnTo>
                <a:lnTo>
                  <a:pt x="388620" y="582930"/>
                </a:lnTo>
                <a:lnTo>
                  <a:pt x="385495" y="589280"/>
                </a:lnTo>
                <a:lnTo>
                  <a:pt x="389603" y="594360"/>
                </a:lnTo>
                <a:lnTo>
                  <a:pt x="394328" y="600710"/>
                </a:lnTo>
                <a:lnTo>
                  <a:pt x="399672" y="608330"/>
                </a:lnTo>
                <a:lnTo>
                  <a:pt x="405638" y="614680"/>
                </a:lnTo>
                <a:lnTo>
                  <a:pt x="406666" y="615950"/>
                </a:lnTo>
                <a:lnTo>
                  <a:pt x="407212" y="618490"/>
                </a:lnTo>
                <a:lnTo>
                  <a:pt x="407212" y="621030"/>
                </a:lnTo>
                <a:lnTo>
                  <a:pt x="406666" y="622300"/>
                </a:lnTo>
                <a:lnTo>
                  <a:pt x="398443" y="632460"/>
                </a:lnTo>
                <a:lnTo>
                  <a:pt x="393318" y="637540"/>
                </a:lnTo>
                <a:lnTo>
                  <a:pt x="387172" y="643890"/>
                </a:lnTo>
                <a:lnTo>
                  <a:pt x="378294" y="652780"/>
                </a:lnTo>
                <a:lnTo>
                  <a:pt x="372440" y="656590"/>
                </a:lnTo>
                <a:lnTo>
                  <a:pt x="403847" y="656590"/>
                </a:lnTo>
                <a:lnTo>
                  <a:pt x="403847" y="637540"/>
                </a:lnTo>
                <a:lnTo>
                  <a:pt x="405930" y="636270"/>
                </a:lnTo>
                <a:lnTo>
                  <a:pt x="412180" y="635000"/>
                </a:lnTo>
                <a:lnTo>
                  <a:pt x="422594" y="632460"/>
                </a:lnTo>
                <a:lnTo>
                  <a:pt x="437172" y="631190"/>
                </a:lnTo>
                <a:lnTo>
                  <a:pt x="439115" y="627380"/>
                </a:lnTo>
                <a:lnTo>
                  <a:pt x="441350" y="622300"/>
                </a:lnTo>
                <a:lnTo>
                  <a:pt x="443903" y="619760"/>
                </a:lnTo>
                <a:lnTo>
                  <a:pt x="438904" y="608330"/>
                </a:lnTo>
                <a:lnTo>
                  <a:pt x="435336" y="599440"/>
                </a:lnTo>
                <a:lnTo>
                  <a:pt x="433198" y="593090"/>
                </a:lnTo>
                <a:lnTo>
                  <a:pt x="432485" y="588010"/>
                </a:lnTo>
                <a:lnTo>
                  <a:pt x="432777" y="588010"/>
                </a:lnTo>
                <a:lnTo>
                  <a:pt x="433374" y="586740"/>
                </a:lnTo>
                <a:lnTo>
                  <a:pt x="433984" y="586740"/>
                </a:lnTo>
                <a:lnTo>
                  <a:pt x="445820" y="580390"/>
                </a:lnTo>
                <a:lnTo>
                  <a:pt x="458584" y="572770"/>
                </a:lnTo>
                <a:lnTo>
                  <a:pt x="460819" y="571500"/>
                </a:lnTo>
                <a:lnTo>
                  <a:pt x="807563" y="571500"/>
                </a:lnTo>
                <a:lnTo>
                  <a:pt x="805992" y="560070"/>
                </a:lnTo>
                <a:lnTo>
                  <a:pt x="786282" y="518160"/>
                </a:lnTo>
                <a:lnTo>
                  <a:pt x="775768" y="506730"/>
                </a:lnTo>
                <a:lnTo>
                  <a:pt x="459219" y="506730"/>
                </a:lnTo>
                <a:lnTo>
                  <a:pt x="453959" y="502920"/>
                </a:lnTo>
                <a:lnTo>
                  <a:pt x="445345" y="497840"/>
                </a:lnTo>
                <a:lnTo>
                  <a:pt x="433374" y="491490"/>
                </a:lnTo>
                <a:lnTo>
                  <a:pt x="432777" y="490220"/>
                </a:lnTo>
                <a:lnTo>
                  <a:pt x="432485" y="490220"/>
                </a:lnTo>
                <a:lnTo>
                  <a:pt x="433198" y="485140"/>
                </a:lnTo>
                <a:lnTo>
                  <a:pt x="435336" y="478790"/>
                </a:lnTo>
                <a:lnTo>
                  <a:pt x="438904" y="469900"/>
                </a:lnTo>
                <a:lnTo>
                  <a:pt x="443903" y="458470"/>
                </a:lnTo>
                <a:lnTo>
                  <a:pt x="441210" y="454660"/>
                </a:lnTo>
                <a:lnTo>
                  <a:pt x="438975" y="450850"/>
                </a:lnTo>
                <a:lnTo>
                  <a:pt x="437172" y="447040"/>
                </a:lnTo>
                <a:lnTo>
                  <a:pt x="422594" y="445770"/>
                </a:lnTo>
                <a:lnTo>
                  <a:pt x="412180" y="443230"/>
                </a:lnTo>
                <a:lnTo>
                  <a:pt x="405930" y="441960"/>
                </a:lnTo>
                <a:lnTo>
                  <a:pt x="403847" y="440690"/>
                </a:lnTo>
                <a:lnTo>
                  <a:pt x="403847" y="421640"/>
                </a:lnTo>
                <a:close/>
              </a:path>
              <a:path w="812800" h="777240">
                <a:moveTo>
                  <a:pt x="289280" y="481330"/>
                </a:moveTo>
                <a:lnTo>
                  <a:pt x="248780" y="499110"/>
                </a:lnTo>
                <a:lnTo>
                  <a:pt x="232003" y="539750"/>
                </a:lnTo>
                <a:lnTo>
                  <a:pt x="233051" y="551180"/>
                </a:lnTo>
                <a:lnTo>
                  <a:pt x="257610" y="586740"/>
                </a:lnTo>
                <a:lnTo>
                  <a:pt x="289280" y="596900"/>
                </a:lnTo>
                <a:lnTo>
                  <a:pt x="300707" y="595630"/>
                </a:lnTo>
                <a:lnTo>
                  <a:pt x="311269" y="591820"/>
                </a:lnTo>
                <a:lnTo>
                  <a:pt x="320961" y="586740"/>
                </a:lnTo>
                <a:lnTo>
                  <a:pt x="329780" y="579120"/>
                </a:lnTo>
                <a:lnTo>
                  <a:pt x="333976" y="574040"/>
                </a:lnTo>
                <a:lnTo>
                  <a:pt x="289521" y="574040"/>
                </a:lnTo>
                <a:lnTo>
                  <a:pt x="276255" y="571500"/>
                </a:lnTo>
                <a:lnTo>
                  <a:pt x="265420" y="563880"/>
                </a:lnTo>
                <a:lnTo>
                  <a:pt x="258114" y="553720"/>
                </a:lnTo>
                <a:lnTo>
                  <a:pt x="255435" y="539750"/>
                </a:lnTo>
                <a:lnTo>
                  <a:pt x="258114" y="527050"/>
                </a:lnTo>
                <a:lnTo>
                  <a:pt x="265420" y="515620"/>
                </a:lnTo>
                <a:lnTo>
                  <a:pt x="276255" y="509270"/>
                </a:lnTo>
                <a:lnTo>
                  <a:pt x="289521" y="506730"/>
                </a:lnTo>
                <a:lnTo>
                  <a:pt x="336073" y="506730"/>
                </a:lnTo>
                <a:lnTo>
                  <a:pt x="329780" y="499110"/>
                </a:lnTo>
                <a:lnTo>
                  <a:pt x="320961" y="491490"/>
                </a:lnTo>
                <a:lnTo>
                  <a:pt x="311269" y="486410"/>
                </a:lnTo>
                <a:lnTo>
                  <a:pt x="300707" y="482600"/>
                </a:lnTo>
                <a:lnTo>
                  <a:pt x="289280" y="481330"/>
                </a:lnTo>
                <a:close/>
              </a:path>
              <a:path w="812800" h="777240">
                <a:moveTo>
                  <a:pt x="517055" y="571500"/>
                </a:moveTo>
                <a:lnTo>
                  <a:pt x="462318" y="571500"/>
                </a:lnTo>
                <a:lnTo>
                  <a:pt x="465747" y="575310"/>
                </a:lnTo>
                <a:lnTo>
                  <a:pt x="477088" y="589280"/>
                </a:lnTo>
                <a:lnTo>
                  <a:pt x="480974" y="594360"/>
                </a:lnTo>
                <a:lnTo>
                  <a:pt x="483057" y="596900"/>
                </a:lnTo>
                <a:lnTo>
                  <a:pt x="496481" y="596900"/>
                </a:lnTo>
                <a:lnTo>
                  <a:pt x="502044" y="589280"/>
                </a:lnTo>
                <a:lnTo>
                  <a:pt x="507325" y="582930"/>
                </a:lnTo>
                <a:lnTo>
                  <a:pt x="512327" y="576580"/>
                </a:lnTo>
                <a:lnTo>
                  <a:pt x="517055" y="571500"/>
                </a:lnTo>
                <a:close/>
              </a:path>
              <a:path w="812800" h="777240">
                <a:moveTo>
                  <a:pt x="336073" y="506730"/>
                </a:moveTo>
                <a:lnTo>
                  <a:pt x="289521" y="506730"/>
                </a:lnTo>
                <a:lnTo>
                  <a:pt x="302786" y="509270"/>
                </a:lnTo>
                <a:lnTo>
                  <a:pt x="313616" y="515620"/>
                </a:lnTo>
                <a:lnTo>
                  <a:pt x="320918" y="527050"/>
                </a:lnTo>
                <a:lnTo>
                  <a:pt x="323596" y="539750"/>
                </a:lnTo>
                <a:lnTo>
                  <a:pt x="320918" y="553720"/>
                </a:lnTo>
                <a:lnTo>
                  <a:pt x="313616" y="563880"/>
                </a:lnTo>
                <a:lnTo>
                  <a:pt x="302786" y="571500"/>
                </a:lnTo>
                <a:lnTo>
                  <a:pt x="289521" y="574040"/>
                </a:lnTo>
                <a:lnTo>
                  <a:pt x="333976" y="574040"/>
                </a:lnTo>
                <a:lnTo>
                  <a:pt x="337122" y="570230"/>
                </a:lnTo>
                <a:lnTo>
                  <a:pt x="342365" y="561340"/>
                </a:lnTo>
                <a:lnTo>
                  <a:pt x="345509" y="551180"/>
                </a:lnTo>
                <a:lnTo>
                  <a:pt x="346557" y="539750"/>
                </a:lnTo>
                <a:lnTo>
                  <a:pt x="345509" y="528320"/>
                </a:lnTo>
                <a:lnTo>
                  <a:pt x="342365" y="516890"/>
                </a:lnTo>
                <a:lnTo>
                  <a:pt x="337122" y="508000"/>
                </a:lnTo>
                <a:lnTo>
                  <a:pt x="336073" y="506730"/>
                </a:lnTo>
                <a:close/>
              </a:path>
              <a:path w="812800" h="777240">
                <a:moveTo>
                  <a:pt x="496481" y="481330"/>
                </a:moveTo>
                <a:lnTo>
                  <a:pt x="483057" y="481330"/>
                </a:lnTo>
                <a:lnTo>
                  <a:pt x="480974" y="485140"/>
                </a:lnTo>
                <a:lnTo>
                  <a:pt x="477088" y="490220"/>
                </a:lnTo>
                <a:lnTo>
                  <a:pt x="465747" y="504190"/>
                </a:lnTo>
                <a:lnTo>
                  <a:pt x="462318" y="506730"/>
                </a:lnTo>
                <a:lnTo>
                  <a:pt x="517207" y="506730"/>
                </a:lnTo>
                <a:lnTo>
                  <a:pt x="513778" y="504190"/>
                </a:lnTo>
                <a:lnTo>
                  <a:pt x="508114" y="496570"/>
                </a:lnTo>
                <a:lnTo>
                  <a:pt x="502437" y="490220"/>
                </a:lnTo>
                <a:lnTo>
                  <a:pt x="498551" y="485140"/>
                </a:lnTo>
                <a:lnTo>
                  <a:pt x="496481" y="481330"/>
                </a:lnTo>
                <a:close/>
              </a:path>
              <a:path w="812800" h="777240">
                <a:moveTo>
                  <a:pt x="603749" y="341630"/>
                </a:moveTo>
                <a:lnTo>
                  <a:pt x="518414" y="341630"/>
                </a:lnTo>
                <a:lnTo>
                  <a:pt x="520476" y="342900"/>
                </a:lnTo>
                <a:lnTo>
                  <a:pt x="525786" y="346710"/>
                </a:lnTo>
                <a:lnTo>
                  <a:pt x="534344" y="350520"/>
                </a:lnTo>
                <a:lnTo>
                  <a:pt x="546150" y="358140"/>
                </a:lnTo>
                <a:lnTo>
                  <a:pt x="546747" y="358140"/>
                </a:lnTo>
                <a:lnTo>
                  <a:pt x="535635" y="389890"/>
                </a:lnTo>
                <a:lnTo>
                  <a:pt x="538175" y="393700"/>
                </a:lnTo>
                <a:lnTo>
                  <a:pt x="540410" y="397510"/>
                </a:lnTo>
                <a:lnTo>
                  <a:pt x="542340" y="402590"/>
                </a:lnTo>
                <a:lnTo>
                  <a:pt x="556925" y="403860"/>
                </a:lnTo>
                <a:lnTo>
                  <a:pt x="567343" y="405130"/>
                </a:lnTo>
                <a:lnTo>
                  <a:pt x="573594" y="407670"/>
                </a:lnTo>
                <a:lnTo>
                  <a:pt x="575678" y="408940"/>
                </a:lnTo>
                <a:lnTo>
                  <a:pt x="575678" y="440690"/>
                </a:lnTo>
                <a:lnTo>
                  <a:pt x="573594" y="441960"/>
                </a:lnTo>
                <a:lnTo>
                  <a:pt x="567343" y="443230"/>
                </a:lnTo>
                <a:lnTo>
                  <a:pt x="556925" y="445770"/>
                </a:lnTo>
                <a:lnTo>
                  <a:pt x="542340" y="447040"/>
                </a:lnTo>
                <a:lnTo>
                  <a:pt x="540550" y="450850"/>
                </a:lnTo>
                <a:lnTo>
                  <a:pt x="538314" y="454660"/>
                </a:lnTo>
                <a:lnTo>
                  <a:pt x="535635" y="458470"/>
                </a:lnTo>
                <a:lnTo>
                  <a:pt x="540626" y="469900"/>
                </a:lnTo>
                <a:lnTo>
                  <a:pt x="544190" y="478790"/>
                </a:lnTo>
                <a:lnTo>
                  <a:pt x="546327" y="485140"/>
                </a:lnTo>
                <a:lnTo>
                  <a:pt x="547039" y="490220"/>
                </a:lnTo>
                <a:lnTo>
                  <a:pt x="546747" y="490220"/>
                </a:lnTo>
                <a:lnTo>
                  <a:pt x="546150" y="491490"/>
                </a:lnTo>
                <a:lnTo>
                  <a:pt x="534180" y="497840"/>
                </a:lnTo>
                <a:lnTo>
                  <a:pt x="525567" y="502920"/>
                </a:lnTo>
                <a:lnTo>
                  <a:pt x="520311" y="506730"/>
                </a:lnTo>
                <a:lnTo>
                  <a:pt x="775768" y="506730"/>
                </a:lnTo>
                <a:lnTo>
                  <a:pt x="754740" y="483870"/>
                </a:lnTo>
                <a:lnTo>
                  <a:pt x="712435" y="459740"/>
                </a:lnTo>
                <a:lnTo>
                  <a:pt x="660438" y="445770"/>
                </a:lnTo>
                <a:lnTo>
                  <a:pt x="644029" y="400050"/>
                </a:lnTo>
                <a:lnTo>
                  <a:pt x="619517" y="359410"/>
                </a:lnTo>
                <a:lnTo>
                  <a:pt x="603749" y="341630"/>
                </a:lnTo>
                <a:close/>
              </a:path>
              <a:path w="812800" h="777240">
                <a:moveTo>
                  <a:pt x="497509" y="396240"/>
                </a:moveTo>
                <a:lnTo>
                  <a:pt x="482015" y="396240"/>
                </a:lnTo>
                <a:lnTo>
                  <a:pt x="475284" y="398780"/>
                </a:lnTo>
                <a:lnTo>
                  <a:pt x="463956" y="410210"/>
                </a:lnTo>
                <a:lnTo>
                  <a:pt x="461124" y="416560"/>
                </a:lnTo>
                <a:lnTo>
                  <a:pt x="461124" y="433070"/>
                </a:lnTo>
                <a:lnTo>
                  <a:pt x="463918" y="439420"/>
                </a:lnTo>
                <a:lnTo>
                  <a:pt x="475107" y="450850"/>
                </a:lnTo>
                <a:lnTo>
                  <a:pt x="481850" y="453390"/>
                </a:lnTo>
                <a:lnTo>
                  <a:pt x="497674" y="453390"/>
                </a:lnTo>
                <a:lnTo>
                  <a:pt x="504418" y="450850"/>
                </a:lnTo>
                <a:lnTo>
                  <a:pt x="515607" y="439420"/>
                </a:lnTo>
                <a:lnTo>
                  <a:pt x="516168" y="438150"/>
                </a:lnTo>
                <a:lnTo>
                  <a:pt x="482549" y="438150"/>
                </a:lnTo>
                <a:lnTo>
                  <a:pt x="476453" y="431800"/>
                </a:lnTo>
                <a:lnTo>
                  <a:pt x="476453" y="416560"/>
                </a:lnTo>
                <a:lnTo>
                  <a:pt x="482549" y="410210"/>
                </a:lnTo>
                <a:lnTo>
                  <a:pt x="515569" y="410210"/>
                </a:lnTo>
                <a:lnTo>
                  <a:pt x="509892" y="403860"/>
                </a:lnTo>
                <a:lnTo>
                  <a:pt x="504228" y="398780"/>
                </a:lnTo>
                <a:lnTo>
                  <a:pt x="497509" y="396240"/>
                </a:lnTo>
                <a:close/>
              </a:path>
              <a:path w="812800" h="777240">
                <a:moveTo>
                  <a:pt x="258225" y="421640"/>
                </a:moveTo>
                <a:lnTo>
                  <a:pt x="212153" y="421640"/>
                </a:lnTo>
                <a:lnTo>
                  <a:pt x="213664" y="422910"/>
                </a:lnTo>
                <a:lnTo>
                  <a:pt x="239395" y="443230"/>
                </a:lnTo>
                <a:lnTo>
                  <a:pt x="244462" y="440690"/>
                </a:lnTo>
                <a:lnTo>
                  <a:pt x="250202" y="438150"/>
                </a:lnTo>
                <a:lnTo>
                  <a:pt x="256616" y="435610"/>
                </a:lnTo>
                <a:lnTo>
                  <a:pt x="257860" y="424180"/>
                </a:lnTo>
                <a:lnTo>
                  <a:pt x="258225" y="421640"/>
                </a:lnTo>
                <a:close/>
              </a:path>
              <a:path w="812800" h="777240">
                <a:moveTo>
                  <a:pt x="439860" y="396240"/>
                </a:moveTo>
                <a:lnTo>
                  <a:pt x="313232" y="396240"/>
                </a:lnTo>
                <a:lnTo>
                  <a:pt x="315912" y="398780"/>
                </a:lnTo>
                <a:lnTo>
                  <a:pt x="316661" y="400050"/>
                </a:lnTo>
                <a:lnTo>
                  <a:pt x="316801" y="401320"/>
                </a:lnTo>
                <a:lnTo>
                  <a:pt x="321945" y="435610"/>
                </a:lnTo>
                <a:lnTo>
                  <a:pt x="327012" y="436880"/>
                </a:lnTo>
                <a:lnTo>
                  <a:pt x="332613" y="439420"/>
                </a:lnTo>
                <a:lnTo>
                  <a:pt x="338734" y="443230"/>
                </a:lnTo>
                <a:lnTo>
                  <a:pt x="365125" y="422910"/>
                </a:lnTo>
                <a:lnTo>
                  <a:pt x="366318" y="421640"/>
                </a:lnTo>
                <a:lnTo>
                  <a:pt x="403847" y="421640"/>
                </a:lnTo>
                <a:lnTo>
                  <a:pt x="403847" y="408940"/>
                </a:lnTo>
                <a:lnTo>
                  <a:pt x="405930" y="407670"/>
                </a:lnTo>
                <a:lnTo>
                  <a:pt x="412180" y="405130"/>
                </a:lnTo>
                <a:lnTo>
                  <a:pt x="422594" y="403860"/>
                </a:lnTo>
                <a:lnTo>
                  <a:pt x="437172" y="402590"/>
                </a:lnTo>
                <a:lnTo>
                  <a:pt x="439115" y="397510"/>
                </a:lnTo>
                <a:lnTo>
                  <a:pt x="439860" y="396240"/>
                </a:lnTo>
                <a:close/>
              </a:path>
              <a:path w="812800" h="777240">
                <a:moveTo>
                  <a:pt x="515569" y="410210"/>
                </a:moveTo>
                <a:lnTo>
                  <a:pt x="497611" y="410210"/>
                </a:lnTo>
                <a:lnTo>
                  <a:pt x="503707" y="416560"/>
                </a:lnTo>
                <a:lnTo>
                  <a:pt x="503707" y="431800"/>
                </a:lnTo>
                <a:lnTo>
                  <a:pt x="497611" y="438150"/>
                </a:lnTo>
                <a:lnTo>
                  <a:pt x="516168" y="438150"/>
                </a:lnTo>
                <a:lnTo>
                  <a:pt x="518414" y="433070"/>
                </a:lnTo>
                <a:lnTo>
                  <a:pt x="518414" y="416560"/>
                </a:lnTo>
                <a:lnTo>
                  <a:pt x="515569" y="410210"/>
                </a:lnTo>
                <a:close/>
              </a:path>
              <a:path w="812800" h="777240">
                <a:moveTo>
                  <a:pt x="518414" y="341630"/>
                </a:moveTo>
                <a:lnTo>
                  <a:pt x="462318" y="341630"/>
                </a:lnTo>
                <a:lnTo>
                  <a:pt x="465747" y="345440"/>
                </a:lnTo>
                <a:lnTo>
                  <a:pt x="477088" y="359410"/>
                </a:lnTo>
                <a:lnTo>
                  <a:pt x="480974" y="364490"/>
                </a:lnTo>
                <a:lnTo>
                  <a:pt x="483057" y="368300"/>
                </a:lnTo>
                <a:lnTo>
                  <a:pt x="486029" y="367030"/>
                </a:lnTo>
                <a:lnTo>
                  <a:pt x="497408" y="367030"/>
                </a:lnTo>
                <a:lnTo>
                  <a:pt x="502044" y="360680"/>
                </a:lnTo>
                <a:lnTo>
                  <a:pt x="507325" y="353060"/>
                </a:lnTo>
                <a:lnTo>
                  <a:pt x="512327" y="347980"/>
                </a:lnTo>
                <a:lnTo>
                  <a:pt x="517055" y="342900"/>
                </a:lnTo>
                <a:lnTo>
                  <a:pt x="518414" y="341630"/>
                </a:lnTo>
                <a:close/>
              </a:path>
              <a:path w="812800" h="777240">
                <a:moveTo>
                  <a:pt x="497408" y="367030"/>
                </a:moveTo>
                <a:lnTo>
                  <a:pt x="493496" y="367030"/>
                </a:lnTo>
                <a:lnTo>
                  <a:pt x="496481" y="368300"/>
                </a:lnTo>
                <a:lnTo>
                  <a:pt x="497408" y="367030"/>
                </a:lnTo>
                <a:close/>
              </a:path>
              <a:path w="812800" h="777240">
                <a:moveTo>
                  <a:pt x="156705" y="134620"/>
                </a:moveTo>
                <a:lnTo>
                  <a:pt x="124630" y="139700"/>
                </a:lnTo>
                <a:lnTo>
                  <a:pt x="96150" y="153670"/>
                </a:lnTo>
                <a:lnTo>
                  <a:pt x="73325" y="176530"/>
                </a:lnTo>
                <a:lnTo>
                  <a:pt x="58216" y="204470"/>
                </a:lnTo>
                <a:lnTo>
                  <a:pt x="34452" y="214630"/>
                </a:lnTo>
                <a:lnTo>
                  <a:pt x="16395" y="229870"/>
                </a:lnTo>
                <a:lnTo>
                  <a:pt x="4920" y="250190"/>
                </a:lnTo>
                <a:lnTo>
                  <a:pt x="901" y="274320"/>
                </a:lnTo>
                <a:lnTo>
                  <a:pt x="6592" y="302260"/>
                </a:lnTo>
                <a:lnTo>
                  <a:pt x="22102" y="326390"/>
                </a:lnTo>
                <a:lnTo>
                  <a:pt x="45087" y="341630"/>
                </a:lnTo>
                <a:lnTo>
                  <a:pt x="73202" y="347980"/>
                </a:lnTo>
                <a:lnTo>
                  <a:pt x="177609" y="347980"/>
                </a:lnTo>
                <a:lnTo>
                  <a:pt x="185712" y="345440"/>
                </a:lnTo>
                <a:lnTo>
                  <a:pt x="202387" y="342900"/>
                </a:lnTo>
                <a:lnTo>
                  <a:pt x="223755" y="318770"/>
                </a:lnTo>
                <a:lnTo>
                  <a:pt x="247543" y="298450"/>
                </a:lnTo>
                <a:lnTo>
                  <a:pt x="273487" y="279400"/>
                </a:lnTo>
                <a:lnTo>
                  <a:pt x="301320" y="265430"/>
                </a:lnTo>
                <a:lnTo>
                  <a:pt x="297935" y="255270"/>
                </a:lnTo>
                <a:lnTo>
                  <a:pt x="295454" y="243840"/>
                </a:lnTo>
                <a:lnTo>
                  <a:pt x="293928" y="232410"/>
                </a:lnTo>
                <a:lnTo>
                  <a:pt x="293408" y="220980"/>
                </a:lnTo>
                <a:lnTo>
                  <a:pt x="293408" y="214630"/>
                </a:lnTo>
                <a:lnTo>
                  <a:pt x="293954" y="208280"/>
                </a:lnTo>
                <a:lnTo>
                  <a:pt x="294919" y="201930"/>
                </a:lnTo>
                <a:lnTo>
                  <a:pt x="283010" y="190500"/>
                </a:lnTo>
                <a:lnTo>
                  <a:pt x="269122" y="181610"/>
                </a:lnTo>
                <a:lnTo>
                  <a:pt x="253524" y="175260"/>
                </a:lnTo>
                <a:lnTo>
                  <a:pt x="236486" y="171450"/>
                </a:lnTo>
                <a:lnTo>
                  <a:pt x="220093" y="156210"/>
                </a:lnTo>
                <a:lnTo>
                  <a:pt x="200925" y="143510"/>
                </a:lnTo>
                <a:lnTo>
                  <a:pt x="179592" y="137160"/>
                </a:lnTo>
                <a:lnTo>
                  <a:pt x="156705" y="134620"/>
                </a:lnTo>
                <a:close/>
              </a:path>
              <a:path w="812800" h="777240">
                <a:moveTo>
                  <a:pt x="799217" y="241300"/>
                </a:moveTo>
                <a:lnTo>
                  <a:pt x="413207" y="241300"/>
                </a:lnTo>
                <a:lnTo>
                  <a:pt x="459348" y="245110"/>
                </a:lnTo>
                <a:lnTo>
                  <a:pt x="503417" y="256540"/>
                </a:lnTo>
                <a:lnTo>
                  <a:pt x="544540" y="275590"/>
                </a:lnTo>
                <a:lnTo>
                  <a:pt x="581843" y="300990"/>
                </a:lnTo>
                <a:lnTo>
                  <a:pt x="614451" y="332740"/>
                </a:lnTo>
                <a:lnTo>
                  <a:pt x="671626" y="332740"/>
                </a:lnTo>
                <a:lnTo>
                  <a:pt x="714505" y="326390"/>
                </a:lnTo>
                <a:lnTo>
                  <a:pt x="751781" y="306070"/>
                </a:lnTo>
                <a:lnTo>
                  <a:pt x="781199" y="276860"/>
                </a:lnTo>
                <a:lnTo>
                  <a:pt x="799217" y="241300"/>
                </a:lnTo>
                <a:close/>
              </a:path>
              <a:path w="812800" h="777240">
                <a:moveTo>
                  <a:pt x="552780" y="0"/>
                </a:moveTo>
                <a:lnTo>
                  <a:pt x="501765" y="8890"/>
                </a:lnTo>
                <a:lnTo>
                  <a:pt x="456676" y="33020"/>
                </a:lnTo>
                <a:lnTo>
                  <a:pt x="420935" y="68580"/>
                </a:lnTo>
                <a:lnTo>
                  <a:pt x="397967" y="114300"/>
                </a:lnTo>
                <a:lnTo>
                  <a:pt x="359605" y="128270"/>
                </a:lnTo>
                <a:lnTo>
                  <a:pt x="330696" y="151130"/>
                </a:lnTo>
                <a:lnTo>
                  <a:pt x="312458" y="182880"/>
                </a:lnTo>
                <a:lnTo>
                  <a:pt x="306108" y="220980"/>
                </a:lnTo>
                <a:lnTo>
                  <a:pt x="306571" y="231140"/>
                </a:lnTo>
                <a:lnTo>
                  <a:pt x="307922" y="241300"/>
                </a:lnTo>
                <a:lnTo>
                  <a:pt x="310099" y="251460"/>
                </a:lnTo>
                <a:lnTo>
                  <a:pt x="313042" y="260350"/>
                </a:lnTo>
                <a:lnTo>
                  <a:pt x="336938" y="251460"/>
                </a:lnTo>
                <a:lnTo>
                  <a:pt x="361681" y="246380"/>
                </a:lnTo>
                <a:lnTo>
                  <a:pt x="387146" y="242570"/>
                </a:lnTo>
                <a:lnTo>
                  <a:pt x="413207" y="241300"/>
                </a:lnTo>
                <a:lnTo>
                  <a:pt x="799217" y="241300"/>
                </a:lnTo>
                <a:lnTo>
                  <a:pt x="800504" y="238760"/>
                </a:lnTo>
                <a:lnTo>
                  <a:pt x="807440" y="195580"/>
                </a:lnTo>
                <a:lnTo>
                  <a:pt x="797723" y="147320"/>
                </a:lnTo>
                <a:lnTo>
                  <a:pt x="770826" y="105410"/>
                </a:lnTo>
                <a:lnTo>
                  <a:pt x="730127" y="76200"/>
                </a:lnTo>
                <a:lnTo>
                  <a:pt x="679005" y="60960"/>
                </a:lnTo>
                <a:lnTo>
                  <a:pt x="653305" y="35560"/>
                </a:lnTo>
                <a:lnTo>
                  <a:pt x="623022" y="16510"/>
                </a:lnTo>
                <a:lnTo>
                  <a:pt x="589174" y="5080"/>
                </a:lnTo>
                <a:lnTo>
                  <a:pt x="552780" y="0"/>
                </a:lnTo>
                <a:close/>
              </a:path>
            </a:pathLst>
          </a:custGeom>
          <a:solidFill>
            <a:srgbClr val="003055"/>
          </a:solidFill>
        </p:spPr>
        <p:txBody>
          <a:bodyPr wrap="square" lIns="0" tIns="0" rIns="0" bIns="0" rtlCol="0"/>
          <a:lstStyle/>
          <a:p>
            <a:endParaRPr/>
          </a:p>
        </p:txBody>
      </p:sp>
      <p:sp>
        <p:nvSpPr>
          <p:cNvPr id="37" name="TextBox 36"/>
          <p:cNvSpPr txBox="1"/>
          <p:nvPr/>
        </p:nvSpPr>
        <p:spPr>
          <a:xfrm>
            <a:off x="5048493" y="1684079"/>
            <a:ext cx="912834" cy="438838"/>
          </a:xfrm>
          <a:prstGeom prst="rect">
            <a:avLst/>
          </a:prstGeom>
          <a:noFill/>
          <a:effectLst/>
        </p:spPr>
        <p:txBody>
          <a:bodyPr wrap="square" rtlCol="0">
            <a:spAutoFit/>
          </a:bodyPr>
          <a:lstStyle/>
          <a:p>
            <a:pPr algn="ctr">
              <a:lnSpc>
                <a:spcPts val="900"/>
              </a:lnSpc>
            </a:pPr>
            <a:r>
              <a:rPr lang="en-US" sz="900" dirty="0">
                <a:solidFill>
                  <a:srgbClr val="002855"/>
                </a:solidFill>
                <a:latin typeface="CiscoSansTT Light"/>
                <a:cs typeface="CiscoSansTT Light"/>
              </a:rPr>
              <a:t>Cisco Stealthwatch Enterprise</a:t>
            </a:r>
          </a:p>
        </p:txBody>
      </p:sp>
      <p:sp>
        <p:nvSpPr>
          <p:cNvPr id="38" name="Freeform 21"/>
          <p:cNvSpPr>
            <a:spLocks noEditPoints="1"/>
          </p:cNvSpPr>
          <p:nvPr/>
        </p:nvSpPr>
        <p:spPr bwMode="auto">
          <a:xfrm>
            <a:off x="5279877" y="1240224"/>
            <a:ext cx="450068" cy="359776"/>
          </a:xfrm>
          <a:custGeom>
            <a:avLst/>
            <a:gdLst>
              <a:gd name="T0" fmla="*/ 273 w 314"/>
              <a:gd name="T1" fmla="*/ 133 h 250"/>
              <a:gd name="T2" fmla="*/ 182 w 314"/>
              <a:gd name="T3" fmla="*/ 179 h 250"/>
              <a:gd name="T4" fmla="*/ 182 w 314"/>
              <a:gd name="T5" fmla="*/ 163 h 250"/>
              <a:gd name="T6" fmla="*/ 273 w 314"/>
              <a:gd name="T7" fmla="*/ 209 h 250"/>
              <a:gd name="T8" fmla="*/ 182 w 314"/>
              <a:gd name="T9" fmla="*/ 209 h 250"/>
              <a:gd name="T10" fmla="*/ 168 w 314"/>
              <a:gd name="T11" fmla="*/ 133 h 250"/>
              <a:gd name="T12" fmla="*/ 141 w 314"/>
              <a:gd name="T13" fmla="*/ 179 h 250"/>
              <a:gd name="T14" fmla="*/ 141 w 314"/>
              <a:gd name="T15" fmla="*/ 163 h 250"/>
              <a:gd name="T16" fmla="*/ 168 w 314"/>
              <a:gd name="T17" fmla="*/ 209 h 250"/>
              <a:gd name="T18" fmla="*/ 141 w 314"/>
              <a:gd name="T19" fmla="*/ 209 h 250"/>
              <a:gd name="T20" fmla="*/ 202 w 314"/>
              <a:gd name="T21" fmla="*/ 94 h 250"/>
              <a:gd name="T22" fmla="*/ 149 w 314"/>
              <a:gd name="T23" fmla="*/ 102 h 250"/>
              <a:gd name="T24" fmla="*/ 222 w 314"/>
              <a:gd name="T25" fmla="*/ 68 h 250"/>
              <a:gd name="T26" fmla="*/ 273 w 314"/>
              <a:gd name="T27" fmla="*/ 89 h 250"/>
              <a:gd name="T28" fmla="*/ 231 w 314"/>
              <a:gd name="T29" fmla="*/ 78 h 250"/>
              <a:gd name="T30" fmla="*/ 116 w 314"/>
              <a:gd name="T31" fmla="*/ 154 h 250"/>
              <a:gd name="T32" fmla="*/ 61 w 314"/>
              <a:gd name="T33" fmla="*/ 209 h 250"/>
              <a:gd name="T34" fmla="*/ 61 w 314"/>
              <a:gd name="T35" fmla="*/ 138 h 250"/>
              <a:gd name="T36" fmla="*/ 95 w 314"/>
              <a:gd name="T37" fmla="*/ 209 h 250"/>
              <a:gd name="T38" fmla="*/ 82 w 314"/>
              <a:gd name="T39" fmla="*/ 209 h 250"/>
              <a:gd name="T40" fmla="*/ 54 w 314"/>
              <a:gd name="T41" fmla="*/ 189 h 250"/>
              <a:gd name="T42" fmla="*/ 45 w 314"/>
              <a:gd name="T43" fmla="*/ 107 h 250"/>
              <a:gd name="T44" fmla="*/ 112 w 314"/>
              <a:gd name="T45" fmla="*/ 107 h 250"/>
              <a:gd name="T46" fmla="*/ 83 w 314"/>
              <a:gd name="T47" fmla="*/ 43 h 250"/>
              <a:gd name="T48" fmla="*/ 76 w 314"/>
              <a:gd name="T49" fmla="*/ 41 h 250"/>
              <a:gd name="T50" fmla="*/ 43 w 314"/>
              <a:gd name="T51" fmla="*/ 105 h 250"/>
              <a:gd name="T52" fmla="*/ 83 w 314"/>
              <a:gd name="T53" fmla="*/ 97 h 250"/>
              <a:gd name="T54" fmla="*/ 74 w 314"/>
              <a:gd name="T55" fmla="*/ 97 h 250"/>
              <a:gd name="T56" fmla="*/ 74 w 314"/>
              <a:gd name="T57" fmla="*/ 87 h 250"/>
              <a:gd name="T58" fmla="*/ 83 w 314"/>
              <a:gd name="T59" fmla="*/ 87 h 250"/>
              <a:gd name="T60" fmla="*/ 73 w 314"/>
              <a:gd name="T61" fmla="*/ 62 h 250"/>
              <a:gd name="T62" fmla="*/ 84 w 314"/>
              <a:gd name="T63" fmla="*/ 62 h 250"/>
              <a:gd name="T64" fmla="*/ 83 w 314"/>
              <a:gd name="T65" fmla="*/ 81 h 250"/>
              <a:gd name="T66" fmla="*/ 74 w 314"/>
              <a:gd name="T67" fmla="*/ 81 h 250"/>
              <a:gd name="T68" fmla="*/ 73 w 314"/>
              <a:gd name="T69" fmla="*/ 62 h 250"/>
              <a:gd name="T70" fmla="*/ 27 w 314"/>
              <a:gd name="T71" fmla="*/ 0 h 250"/>
              <a:gd name="T72" fmla="*/ 0 w 314"/>
              <a:gd name="T73" fmla="*/ 224 h 250"/>
              <a:gd name="T74" fmla="*/ 287 w 314"/>
              <a:gd name="T75" fmla="*/ 250 h 250"/>
              <a:gd name="T76" fmla="*/ 314 w 314"/>
              <a:gd name="T77" fmla="*/ 26 h 250"/>
              <a:gd name="T78" fmla="*/ 291 w 314"/>
              <a:gd name="T79" fmla="*/ 228 h 250"/>
              <a:gd name="T80" fmla="*/ 23 w 314"/>
              <a:gd name="T81" fmla="*/ 228 h 250"/>
              <a:gd name="T82" fmla="*/ 23 w 314"/>
              <a:gd name="T83" fmla="*/ 22 h 250"/>
              <a:gd name="T84" fmla="*/ 291 w 314"/>
              <a:gd name="T85" fmla="*/ 2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4" h="250">
                <a:moveTo>
                  <a:pt x="182" y="149"/>
                </a:moveTo>
                <a:cubicBezTo>
                  <a:pt x="273" y="149"/>
                  <a:pt x="273" y="149"/>
                  <a:pt x="273" y="149"/>
                </a:cubicBezTo>
                <a:cubicBezTo>
                  <a:pt x="273" y="133"/>
                  <a:pt x="273" y="133"/>
                  <a:pt x="273" y="133"/>
                </a:cubicBezTo>
                <a:cubicBezTo>
                  <a:pt x="182" y="133"/>
                  <a:pt x="182" y="133"/>
                  <a:pt x="182" y="133"/>
                </a:cubicBezTo>
                <a:lnTo>
                  <a:pt x="182" y="149"/>
                </a:lnTo>
                <a:close/>
                <a:moveTo>
                  <a:pt x="182" y="179"/>
                </a:moveTo>
                <a:cubicBezTo>
                  <a:pt x="273" y="179"/>
                  <a:pt x="273" y="179"/>
                  <a:pt x="273" y="179"/>
                </a:cubicBezTo>
                <a:cubicBezTo>
                  <a:pt x="273" y="163"/>
                  <a:pt x="273" y="163"/>
                  <a:pt x="273" y="163"/>
                </a:cubicBezTo>
                <a:cubicBezTo>
                  <a:pt x="182" y="163"/>
                  <a:pt x="182" y="163"/>
                  <a:pt x="182" y="163"/>
                </a:cubicBezTo>
                <a:lnTo>
                  <a:pt x="182" y="179"/>
                </a:lnTo>
                <a:close/>
                <a:moveTo>
                  <a:pt x="182" y="209"/>
                </a:moveTo>
                <a:cubicBezTo>
                  <a:pt x="273" y="209"/>
                  <a:pt x="273" y="209"/>
                  <a:pt x="273" y="209"/>
                </a:cubicBezTo>
                <a:cubicBezTo>
                  <a:pt x="273" y="193"/>
                  <a:pt x="273" y="193"/>
                  <a:pt x="273" y="193"/>
                </a:cubicBezTo>
                <a:cubicBezTo>
                  <a:pt x="182" y="193"/>
                  <a:pt x="182" y="193"/>
                  <a:pt x="182" y="193"/>
                </a:cubicBezTo>
                <a:lnTo>
                  <a:pt x="182" y="209"/>
                </a:lnTo>
                <a:close/>
                <a:moveTo>
                  <a:pt x="141" y="149"/>
                </a:moveTo>
                <a:cubicBezTo>
                  <a:pt x="168" y="149"/>
                  <a:pt x="168" y="149"/>
                  <a:pt x="168" y="149"/>
                </a:cubicBezTo>
                <a:cubicBezTo>
                  <a:pt x="168" y="133"/>
                  <a:pt x="168" y="133"/>
                  <a:pt x="168" y="133"/>
                </a:cubicBezTo>
                <a:cubicBezTo>
                  <a:pt x="141" y="133"/>
                  <a:pt x="141" y="133"/>
                  <a:pt x="141" y="133"/>
                </a:cubicBezTo>
                <a:lnTo>
                  <a:pt x="141" y="149"/>
                </a:lnTo>
                <a:close/>
                <a:moveTo>
                  <a:pt x="141" y="179"/>
                </a:moveTo>
                <a:cubicBezTo>
                  <a:pt x="168" y="179"/>
                  <a:pt x="168" y="179"/>
                  <a:pt x="168" y="179"/>
                </a:cubicBezTo>
                <a:cubicBezTo>
                  <a:pt x="168" y="163"/>
                  <a:pt x="168" y="163"/>
                  <a:pt x="168" y="163"/>
                </a:cubicBezTo>
                <a:cubicBezTo>
                  <a:pt x="141" y="163"/>
                  <a:pt x="141" y="163"/>
                  <a:pt x="141" y="163"/>
                </a:cubicBezTo>
                <a:lnTo>
                  <a:pt x="141" y="179"/>
                </a:lnTo>
                <a:close/>
                <a:moveTo>
                  <a:pt x="141" y="209"/>
                </a:moveTo>
                <a:cubicBezTo>
                  <a:pt x="168" y="209"/>
                  <a:pt x="168" y="209"/>
                  <a:pt x="168" y="209"/>
                </a:cubicBezTo>
                <a:cubicBezTo>
                  <a:pt x="168" y="193"/>
                  <a:pt x="168" y="193"/>
                  <a:pt x="168" y="193"/>
                </a:cubicBezTo>
                <a:cubicBezTo>
                  <a:pt x="141" y="193"/>
                  <a:pt x="141" y="193"/>
                  <a:pt x="141" y="193"/>
                </a:cubicBezTo>
                <a:lnTo>
                  <a:pt x="141" y="209"/>
                </a:lnTo>
                <a:close/>
                <a:moveTo>
                  <a:pt x="231" y="78"/>
                </a:moveTo>
                <a:cubicBezTo>
                  <a:pt x="225" y="40"/>
                  <a:pt x="225" y="40"/>
                  <a:pt x="225" y="40"/>
                </a:cubicBezTo>
                <a:cubicBezTo>
                  <a:pt x="202" y="94"/>
                  <a:pt x="202" y="94"/>
                  <a:pt x="202" y="94"/>
                </a:cubicBezTo>
                <a:cubicBezTo>
                  <a:pt x="181" y="75"/>
                  <a:pt x="181" y="75"/>
                  <a:pt x="181" y="75"/>
                </a:cubicBezTo>
                <a:cubicBezTo>
                  <a:pt x="146" y="93"/>
                  <a:pt x="146" y="93"/>
                  <a:pt x="146" y="93"/>
                </a:cubicBezTo>
                <a:cubicBezTo>
                  <a:pt x="149" y="102"/>
                  <a:pt x="149" y="102"/>
                  <a:pt x="149" y="102"/>
                </a:cubicBezTo>
                <a:cubicBezTo>
                  <a:pt x="180" y="87"/>
                  <a:pt x="180" y="87"/>
                  <a:pt x="180" y="87"/>
                </a:cubicBezTo>
                <a:cubicBezTo>
                  <a:pt x="204" y="108"/>
                  <a:pt x="204" y="108"/>
                  <a:pt x="204" y="108"/>
                </a:cubicBezTo>
                <a:cubicBezTo>
                  <a:pt x="222" y="68"/>
                  <a:pt x="222" y="68"/>
                  <a:pt x="222" y="68"/>
                </a:cubicBezTo>
                <a:cubicBezTo>
                  <a:pt x="225" y="90"/>
                  <a:pt x="225" y="90"/>
                  <a:pt x="225" y="90"/>
                </a:cubicBezTo>
                <a:cubicBezTo>
                  <a:pt x="253" y="83"/>
                  <a:pt x="253" y="83"/>
                  <a:pt x="253" y="83"/>
                </a:cubicBezTo>
                <a:cubicBezTo>
                  <a:pt x="273" y="89"/>
                  <a:pt x="273" y="89"/>
                  <a:pt x="273" y="89"/>
                </a:cubicBezTo>
                <a:cubicBezTo>
                  <a:pt x="274" y="79"/>
                  <a:pt x="274" y="79"/>
                  <a:pt x="274" y="79"/>
                </a:cubicBezTo>
                <a:cubicBezTo>
                  <a:pt x="253" y="72"/>
                  <a:pt x="253" y="72"/>
                  <a:pt x="253" y="72"/>
                </a:cubicBezTo>
                <a:lnTo>
                  <a:pt x="231" y="78"/>
                </a:lnTo>
                <a:close/>
                <a:moveTo>
                  <a:pt x="102" y="209"/>
                </a:moveTo>
                <a:cubicBezTo>
                  <a:pt x="116" y="209"/>
                  <a:pt x="116" y="209"/>
                  <a:pt x="116" y="209"/>
                </a:cubicBezTo>
                <a:cubicBezTo>
                  <a:pt x="116" y="154"/>
                  <a:pt x="116" y="154"/>
                  <a:pt x="116" y="154"/>
                </a:cubicBezTo>
                <a:cubicBezTo>
                  <a:pt x="102" y="154"/>
                  <a:pt x="102" y="154"/>
                  <a:pt x="102" y="154"/>
                </a:cubicBezTo>
                <a:lnTo>
                  <a:pt x="102" y="209"/>
                </a:lnTo>
                <a:close/>
                <a:moveTo>
                  <a:pt x="61" y="209"/>
                </a:moveTo>
                <a:cubicBezTo>
                  <a:pt x="75" y="209"/>
                  <a:pt x="75" y="209"/>
                  <a:pt x="75" y="209"/>
                </a:cubicBezTo>
                <a:cubicBezTo>
                  <a:pt x="75" y="138"/>
                  <a:pt x="75" y="138"/>
                  <a:pt x="75" y="138"/>
                </a:cubicBezTo>
                <a:cubicBezTo>
                  <a:pt x="61" y="138"/>
                  <a:pt x="61" y="138"/>
                  <a:pt x="61" y="138"/>
                </a:cubicBezTo>
                <a:lnTo>
                  <a:pt x="61" y="209"/>
                </a:lnTo>
                <a:close/>
                <a:moveTo>
                  <a:pt x="82" y="209"/>
                </a:moveTo>
                <a:cubicBezTo>
                  <a:pt x="95" y="209"/>
                  <a:pt x="95" y="209"/>
                  <a:pt x="95" y="209"/>
                </a:cubicBezTo>
                <a:cubicBezTo>
                  <a:pt x="95" y="175"/>
                  <a:pt x="95" y="175"/>
                  <a:pt x="95" y="175"/>
                </a:cubicBezTo>
                <a:cubicBezTo>
                  <a:pt x="82" y="175"/>
                  <a:pt x="82" y="175"/>
                  <a:pt x="82" y="175"/>
                </a:cubicBezTo>
                <a:lnTo>
                  <a:pt x="82" y="209"/>
                </a:lnTo>
                <a:close/>
                <a:moveTo>
                  <a:pt x="41" y="209"/>
                </a:moveTo>
                <a:cubicBezTo>
                  <a:pt x="54" y="209"/>
                  <a:pt x="54" y="209"/>
                  <a:pt x="54" y="209"/>
                </a:cubicBezTo>
                <a:cubicBezTo>
                  <a:pt x="54" y="189"/>
                  <a:pt x="54" y="189"/>
                  <a:pt x="54" y="189"/>
                </a:cubicBezTo>
                <a:cubicBezTo>
                  <a:pt x="41" y="189"/>
                  <a:pt x="41" y="189"/>
                  <a:pt x="41" y="189"/>
                </a:cubicBezTo>
                <a:lnTo>
                  <a:pt x="41" y="209"/>
                </a:lnTo>
                <a:close/>
                <a:moveTo>
                  <a:pt x="45" y="107"/>
                </a:moveTo>
                <a:cubicBezTo>
                  <a:pt x="46" y="107"/>
                  <a:pt x="46" y="108"/>
                  <a:pt x="47" y="108"/>
                </a:cubicBezTo>
                <a:cubicBezTo>
                  <a:pt x="109" y="108"/>
                  <a:pt x="109" y="108"/>
                  <a:pt x="109" y="108"/>
                </a:cubicBezTo>
                <a:cubicBezTo>
                  <a:pt x="110" y="108"/>
                  <a:pt x="111" y="107"/>
                  <a:pt x="112" y="107"/>
                </a:cubicBezTo>
                <a:cubicBezTo>
                  <a:pt x="113" y="106"/>
                  <a:pt x="113" y="106"/>
                  <a:pt x="114" y="105"/>
                </a:cubicBezTo>
                <a:cubicBezTo>
                  <a:pt x="115" y="103"/>
                  <a:pt x="115" y="102"/>
                  <a:pt x="114" y="100"/>
                </a:cubicBezTo>
                <a:cubicBezTo>
                  <a:pt x="83" y="43"/>
                  <a:pt x="83" y="43"/>
                  <a:pt x="83" y="43"/>
                </a:cubicBezTo>
                <a:cubicBezTo>
                  <a:pt x="82" y="42"/>
                  <a:pt x="82" y="42"/>
                  <a:pt x="81" y="41"/>
                </a:cubicBezTo>
                <a:cubicBezTo>
                  <a:pt x="80" y="41"/>
                  <a:pt x="79" y="41"/>
                  <a:pt x="78" y="41"/>
                </a:cubicBezTo>
                <a:cubicBezTo>
                  <a:pt x="77" y="41"/>
                  <a:pt x="76" y="41"/>
                  <a:pt x="76" y="41"/>
                </a:cubicBezTo>
                <a:cubicBezTo>
                  <a:pt x="75" y="42"/>
                  <a:pt x="74" y="42"/>
                  <a:pt x="74" y="43"/>
                </a:cubicBezTo>
                <a:cubicBezTo>
                  <a:pt x="43" y="100"/>
                  <a:pt x="43" y="100"/>
                  <a:pt x="43" y="100"/>
                </a:cubicBezTo>
                <a:cubicBezTo>
                  <a:pt x="42" y="102"/>
                  <a:pt x="42" y="103"/>
                  <a:pt x="43" y="105"/>
                </a:cubicBezTo>
                <a:cubicBezTo>
                  <a:pt x="43" y="106"/>
                  <a:pt x="44" y="106"/>
                  <a:pt x="45" y="107"/>
                </a:cubicBezTo>
                <a:close/>
                <a:moveTo>
                  <a:pt x="83" y="96"/>
                </a:moveTo>
                <a:cubicBezTo>
                  <a:pt x="83" y="96"/>
                  <a:pt x="83" y="97"/>
                  <a:pt x="83" y="97"/>
                </a:cubicBezTo>
                <a:cubicBezTo>
                  <a:pt x="83" y="97"/>
                  <a:pt x="83" y="97"/>
                  <a:pt x="82" y="97"/>
                </a:cubicBezTo>
                <a:cubicBezTo>
                  <a:pt x="74" y="97"/>
                  <a:pt x="74" y="97"/>
                  <a:pt x="74" y="97"/>
                </a:cubicBezTo>
                <a:cubicBezTo>
                  <a:pt x="74" y="97"/>
                  <a:pt x="74" y="97"/>
                  <a:pt x="74" y="97"/>
                </a:cubicBezTo>
                <a:cubicBezTo>
                  <a:pt x="73" y="97"/>
                  <a:pt x="73" y="96"/>
                  <a:pt x="73" y="96"/>
                </a:cubicBezTo>
                <a:cubicBezTo>
                  <a:pt x="73" y="88"/>
                  <a:pt x="73" y="88"/>
                  <a:pt x="73" y="88"/>
                </a:cubicBezTo>
                <a:cubicBezTo>
                  <a:pt x="73" y="88"/>
                  <a:pt x="73" y="88"/>
                  <a:pt x="74" y="87"/>
                </a:cubicBezTo>
                <a:cubicBezTo>
                  <a:pt x="74" y="87"/>
                  <a:pt x="74" y="87"/>
                  <a:pt x="74" y="87"/>
                </a:cubicBezTo>
                <a:cubicBezTo>
                  <a:pt x="82" y="87"/>
                  <a:pt x="82" y="87"/>
                  <a:pt x="82" y="87"/>
                </a:cubicBezTo>
                <a:cubicBezTo>
                  <a:pt x="83" y="87"/>
                  <a:pt x="83" y="87"/>
                  <a:pt x="83" y="87"/>
                </a:cubicBezTo>
                <a:cubicBezTo>
                  <a:pt x="83" y="88"/>
                  <a:pt x="83" y="88"/>
                  <a:pt x="83" y="88"/>
                </a:cubicBezTo>
                <a:lnTo>
                  <a:pt x="83" y="96"/>
                </a:lnTo>
                <a:close/>
                <a:moveTo>
                  <a:pt x="73" y="62"/>
                </a:moveTo>
                <a:cubicBezTo>
                  <a:pt x="73" y="61"/>
                  <a:pt x="74" y="61"/>
                  <a:pt x="74" y="61"/>
                </a:cubicBezTo>
                <a:cubicBezTo>
                  <a:pt x="83" y="61"/>
                  <a:pt x="83" y="61"/>
                  <a:pt x="83" y="61"/>
                </a:cubicBezTo>
                <a:cubicBezTo>
                  <a:pt x="83" y="61"/>
                  <a:pt x="83" y="61"/>
                  <a:pt x="84" y="62"/>
                </a:cubicBezTo>
                <a:cubicBezTo>
                  <a:pt x="84" y="62"/>
                  <a:pt x="84" y="62"/>
                  <a:pt x="84" y="62"/>
                </a:cubicBezTo>
                <a:cubicBezTo>
                  <a:pt x="83" y="81"/>
                  <a:pt x="83" y="81"/>
                  <a:pt x="83" y="81"/>
                </a:cubicBezTo>
                <a:cubicBezTo>
                  <a:pt x="83" y="81"/>
                  <a:pt x="83" y="81"/>
                  <a:pt x="83" y="81"/>
                </a:cubicBezTo>
                <a:cubicBezTo>
                  <a:pt x="83" y="82"/>
                  <a:pt x="82" y="82"/>
                  <a:pt x="82" y="82"/>
                </a:cubicBezTo>
                <a:cubicBezTo>
                  <a:pt x="75" y="82"/>
                  <a:pt x="75" y="82"/>
                  <a:pt x="75" y="82"/>
                </a:cubicBezTo>
                <a:cubicBezTo>
                  <a:pt x="74" y="82"/>
                  <a:pt x="74" y="82"/>
                  <a:pt x="74" y="81"/>
                </a:cubicBezTo>
                <a:cubicBezTo>
                  <a:pt x="73" y="81"/>
                  <a:pt x="73" y="81"/>
                  <a:pt x="73" y="81"/>
                </a:cubicBezTo>
                <a:cubicBezTo>
                  <a:pt x="73" y="62"/>
                  <a:pt x="73" y="62"/>
                  <a:pt x="73" y="62"/>
                </a:cubicBezTo>
                <a:cubicBezTo>
                  <a:pt x="73" y="62"/>
                  <a:pt x="73" y="62"/>
                  <a:pt x="73" y="62"/>
                </a:cubicBezTo>
                <a:close/>
                <a:moveTo>
                  <a:pt x="306" y="8"/>
                </a:moveTo>
                <a:cubicBezTo>
                  <a:pt x="301" y="2"/>
                  <a:pt x="295" y="0"/>
                  <a:pt x="287" y="0"/>
                </a:cubicBezTo>
                <a:cubicBezTo>
                  <a:pt x="27" y="0"/>
                  <a:pt x="27" y="0"/>
                  <a:pt x="27" y="0"/>
                </a:cubicBezTo>
                <a:cubicBezTo>
                  <a:pt x="19" y="0"/>
                  <a:pt x="13" y="2"/>
                  <a:pt x="8" y="8"/>
                </a:cubicBezTo>
                <a:cubicBezTo>
                  <a:pt x="3" y="13"/>
                  <a:pt x="0" y="19"/>
                  <a:pt x="0" y="26"/>
                </a:cubicBezTo>
                <a:cubicBezTo>
                  <a:pt x="0" y="224"/>
                  <a:pt x="0" y="224"/>
                  <a:pt x="0" y="224"/>
                </a:cubicBezTo>
                <a:cubicBezTo>
                  <a:pt x="0" y="231"/>
                  <a:pt x="3" y="238"/>
                  <a:pt x="8" y="243"/>
                </a:cubicBezTo>
                <a:cubicBezTo>
                  <a:pt x="13" y="248"/>
                  <a:pt x="19" y="250"/>
                  <a:pt x="27" y="250"/>
                </a:cubicBezTo>
                <a:cubicBezTo>
                  <a:pt x="287" y="250"/>
                  <a:pt x="287" y="250"/>
                  <a:pt x="287" y="250"/>
                </a:cubicBezTo>
                <a:cubicBezTo>
                  <a:pt x="295" y="250"/>
                  <a:pt x="301" y="248"/>
                  <a:pt x="306" y="243"/>
                </a:cubicBezTo>
                <a:cubicBezTo>
                  <a:pt x="311" y="238"/>
                  <a:pt x="314" y="231"/>
                  <a:pt x="314" y="224"/>
                </a:cubicBezTo>
                <a:cubicBezTo>
                  <a:pt x="314" y="26"/>
                  <a:pt x="314" y="26"/>
                  <a:pt x="314" y="26"/>
                </a:cubicBezTo>
                <a:cubicBezTo>
                  <a:pt x="314" y="19"/>
                  <a:pt x="311" y="13"/>
                  <a:pt x="306" y="8"/>
                </a:cubicBezTo>
                <a:close/>
                <a:moveTo>
                  <a:pt x="293" y="224"/>
                </a:moveTo>
                <a:cubicBezTo>
                  <a:pt x="293" y="226"/>
                  <a:pt x="292" y="227"/>
                  <a:pt x="291" y="228"/>
                </a:cubicBezTo>
                <a:cubicBezTo>
                  <a:pt x="290" y="229"/>
                  <a:pt x="289" y="229"/>
                  <a:pt x="287" y="229"/>
                </a:cubicBezTo>
                <a:cubicBezTo>
                  <a:pt x="27" y="229"/>
                  <a:pt x="27" y="229"/>
                  <a:pt x="27" y="229"/>
                </a:cubicBezTo>
                <a:cubicBezTo>
                  <a:pt x="25" y="229"/>
                  <a:pt x="24" y="229"/>
                  <a:pt x="23" y="228"/>
                </a:cubicBezTo>
                <a:cubicBezTo>
                  <a:pt x="22" y="227"/>
                  <a:pt x="21" y="226"/>
                  <a:pt x="21" y="224"/>
                </a:cubicBezTo>
                <a:cubicBezTo>
                  <a:pt x="21" y="26"/>
                  <a:pt x="21" y="26"/>
                  <a:pt x="21" y="26"/>
                </a:cubicBezTo>
                <a:cubicBezTo>
                  <a:pt x="21" y="25"/>
                  <a:pt x="22" y="23"/>
                  <a:pt x="23" y="22"/>
                </a:cubicBezTo>
                <a:cubicBezTo>
                  <a:pt x="24" y="21"/>
                  <a:pt x="25" y="21"/>
                  <a:pt x="27" y="21"/>
                </a:cubicBezTo>
                <a:cubicBezTo>
                  <a:pt x="287" y="21"/>
                  <a:pt x="287" y="21"/>
                  <a:pt x="287" y="21"/>
                </a:cubicBezTo>
                <a:cubicBezTo>
                  <a:pt x="289" y="21"/>
                  <a:pt x="290" y="21"/>
                  <a:pt x="291" y="22"/>
                </a:cubicBezTo>
                <a:cubicBezTo>
                  <a:pt x="292" y="23"/>
                  <a:pt x="293" y="25"/>
                  <a:pt x="293" y="26"/>
                </a:cubicBezTo>
                <a:lnTo>
                  <a:pt x="293" y="224"/>
                </a:lnTo>
                <a:close/>
              </a:path>
            </a:pathLst>
          </a:custGeom>
          <a:solidFill>
            <a:srgbClr val="0028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39" name="Freeform 48"/>
          <p:cNvSpPr>
            <a:spLocks/>
          </p:cNvSpPr>
          <p:nvPr/>
        </p:nvSpPr>
        <p:spPr bwMode="auto">
          <a:xfrm>
            <a:off x="6562802" y="1287474"/>
            <a:ext cx="506917" cy="314034"/>
          </a:xfrm>
          <a:custGeom>
            <a:avLst/>
            <a:gdLst>
              <a:gd name="T0" fmla="*/ 361 w 432"/>
              <a:gd name="T1" fmla="*/ 121 h 268"/>
              <a:gd name="T2" fmla="*/ 364 w 432"/>
              <a:gd name="T3" fmla="*/ 96 h 268"/>
              <a:gd name="T4" fmla="*/ 268 w 432"/>
              <a:gd name="T5" fmla="*/ 0 h 268"/>
              <a:gd name="T6" fmla="*/ 175 w 432"/>
              <a:gd name="T7" fmla="*/ 71 h 268"/>
              <a:gd name="T8" fmla="*/ 138 w 432"/>
              <a:gd name="T9" fmla="*/ 62 h 268"/>
              <a:gd name="T10" fmla="*/ 54 w 432"/>
              <a:gd name="T11" fmla="*/ 146 h 268"/>
              <a:gd name="T12" fmla="*/ 55 w 432"/>
              <a:gd name="T13" fmla="*/ 156 h 268"/>
              <a:gd name="T14" fmla="*/ 54 w 432"/>
              <a:gd name="T15" fmla="*/ 156 h 268"/>
              <a:gd name="T16" fmla="*/ 0 w 432"/>
              <a:gd name="T17" fmla="*/ 212 h 268"/>
              <a:gd name="T18" fmla="*/ 54 w 432"/>
              <a:gd name="T19" fmla="*/ 268 h 268"/>
              <a:gd name="T20" fmla="*/ 360 w 432"/>
              <a:gd name="T21" fmla="*/ 268 h 268"/>
              <a:gd name="T22" fmla="*/ 432 w 432"/>
              <a:gd name="T23" fmla="*/ 194 h 268"/>
              <a:gd name="T24" fmla="*/ 361 w 432"/>
              <a:gd name="T25" fmla="*/ 12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268">
                <a:moveTo>
                  <a:pt x="361" y="121"/>
                </a:moveTo>
                <a:cubicBezTo>
                  <a:pt x="363" y="113"/>
                  <a:pt x="364" y="104"/>
                  <a:pt x="364" y="96"/>
                </a:cubicBezTo>
                <a:cubicBezTo>
                  <a:pt x="364" y="43"/>
                  <a:pt x="321" y="0"/>
                  <a:pt x="268" y="0"/>
                </a:cubicBezTo>
                <a:cubicBezTo>
                  <a:pt x="224" y="0"/>
                  <a:pt x="186" y="30"/>
                  <a:pt x="175" y="71"/>
                </a:cubicBezTo>
                <a:cubicBezTo>
                  <a:pt x="164" y="65"/>
                  <a:pt x="151" y="62"/>
                  <a:pt x="138" y="62"/>
                </a:cubicBezTo>
                <a:cubicBezTo>
                  <a:pt x="92" y="62"/>
                  <a:pt x="54" y="100"/>
                  <a:pt x="54" y="146"/>
                </a:cubicBezTo>
                <a:cubicBezTo>
                  <a:pt x="54" y="149"/>
                  <a:pt x="54" y="153"/>
                  <a:pt x="55" y="156"/>
                </a:cubicBezTo>
                <a:cubicBezTo>
                  <a:pt x="54" y="156"/>
                  <a:pt x="54" y="156"/>
                  <a:pt x="54" y="156"/>
                </a:cubicBezTo>
                <a:cubicBezTo>
                  <a:pt x="24" y="156"/>
                  <a:pt x="0" y="182"/>
                  <a:pt x="0" y="212"/>
                </a:cubicBezTo>
                <a:cubicBezTo>
                  <a:pt x="0" y="242"/>
                  <a:pt x="24" y="268"/>
                  <a:pt x="54" y="268"/>
                </a:cubicBezTo>
                <a:cubicBezTo>
                  <a:pt x="360" y="268"/>
                  <a:pt x="360" y="268"/>
                  <a:pt x="360" y="268"/>
                </a:cubicBezTo>
                <a:cubicBezTo>
                  <a:pt x="400" y="268"/>
                  <a:pt x="432" y="234"/>
                  <a:pt x="432" y="194"/>
                </a:cubicBezTo>
                <a:cubicBezTo>
                  <a:pt x="432" y="155"/>
                  <a:pt x="400" y="121"/>
                  <a:pt x="361" y="121"/>
                </a:cubicBezTo>
                <a:close/>
              </a:path>
            </a:pathLst>
          </a:custGeom>
          <a:solidFill>
            <a:srgbClr val="002855"/>
          </a:solidFill>
          <a:ln w="25400" cap="flat" cmpd="sng" algn="ctr">
            <a:noFill/>
            <a:prstDash val="solid"/>
          </a:ln>
          <a:effectLst/>
        </p:spPr>
        <p:txBody>
          <a:bodyPr lIns="91396" tIns="45698" rIns="91396" bIns="45698" rtlCol="0" anchor="ctr"/>
          <a:lstStyle/>
          <a:p>
            <a:pPr algn="ctr" defTabSz="684473">
              <a:defRPr/>
            </a:pPr>
            <a:endParaRPr lang="en-US" kern="0" dirty="0">
              <a:solidFill>
                <a:srgbClr val="FFFFFF"/>
              </a:solidFill>
              <a:latin typeface="CiscoSansTT Light"/>
              <a:cs typeface="CiscoSansTT Light"/>
            </a:endParaRPr>
          </a:p>
        </p:txBody>
      </p:sp>
      <p:sp>
        <p:nvSpPr>
          <p:cNvPr id="40" name="Freeform 8"/>
          <p:cNvSpPr>
            <a:spLocks noEditPoints="1"/>
          </p:cNvSpPr>
          <p:nvPr/>
        </p:nvSpPr>
        <p:spPr bwMode="auto">
          <a:xfrm>
            <a:off x="6588543" y="1384195"/>
            <a:ext cx="242418" cy="239816"/>
          </a:xfrm>
          <a:custGeom>
            <a:avLst/>
            <a:gdLst>
              <a:gd name="T0" fmla="*/ 360 w 465"/>
              <a:gd name="T1" fmla="*/ 248 h 448"/>
              <a:gd name="T2" fmla="*/ 281 w 465"/>
              <a:gd name="T3" fmla="*/ 281 h 448"/>
              <a:gd name="T4" fmla="*/ 199 w 465"/>
              <a:gd name="T5" fmla="*/ 248 h 448"/>
              <a:gd name="T6" fmla="*/ 199 w 465"/>
              <a:gd name="T7" fmla="*/ 87 h 448"/>
              <a:gd name="T8" fmla="*/ 281 w 465"/>
              <a:gd name="T9" fmla="*/ 53 h 448"/>
              <a:gd name="T10" fmla="*/ 360 w 465"/>
              <a:gd name="T11" fmla="*/ 87 h 448"/>
              <a:gd name="T12" fmla="*/ 394 w 465"/>
              <a:gd name="T13" fmla="*/ 168 h 448"/>
              <a:gd name="T14" fmla="*/ 360 w 465"/>
              <a:gd name="T15" fmla="*/ 248 h 448"/>
              <a:gd name="T16" fmla="*/ 398 w 465"/>
              <a:gd name="T17" fmla="*/ 49 h 448"/>
              <a:gd name="T18" fmla="*/ 281 w 465"/>
              <a:gd name="T19" fmla="*/ 0 h 448"/>
              <a:gd name="T20" fmla="*/ 160 w 465"/>
              <a:gd name="T21" fmla="*/ 49 h 448"/>
              <a:gd name="T22" fmla="*/ 137 w 465"/>
              <a:gd name="T23" fmla="*/ 257 h 448"/>
              <a:gd name="T24" fmla="*/ 11 w 465"/>
              <a:gd name="T25" fmla="*/ 385 h 448"/>
              <a:gd name="T26" fmla="*/ 11 w 465"/>
              <a:gd name="T27" fmla="*/ 423 h 448"/>
              <a:gd name="T28" fmla="*/ 25 w 465"/>
              <a:gd name="T29" fmla="*/ 437 h 448"/>
              <a:gd name="T30" fmla="*/ 63 w 465"/>
              <a:gd name="T31" fmla="*/ 437 h 448"/>
              <a:gd name="T32" fmla="*/ 191 w 465"/>
              <a:gd name="T33" fmla="*/ 310 h 448"/>
              <a:gd name="T34" fmla="*/ 281 w 465"/>
              <a:gd name="T35" fmla="*/ 335 h 448"/>
              <a:gd name="T36" fmla="*/ 398 w 465"/>
              <a:gd name="T37" fmla="*/ 287 h 448"/>
              <a:gd name="T38" fmla="*/ 398 w 465"/>
              <a:gd name="T39" fmla="*/ 49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5" h="448">
                <a:moveTo>
                  <a:pt x="360" y="248"/>
                </a:moveTo>
                <a:cubicBezTo>
                  <a:pt x="339" y="269"/>
                  <a:pt x="310" y="281"/>
                  <a:pt x="281" y="281"/>
                </a:cubicBezTo>
                <a:cubicBezTo>
                  <a:pt x="250" y="281"/>
                  <a:pt x="221" y="269"/>
                  <a:pt x="199" y="248"/>
                </a:cubicBezTo>
                <a:cubicBezTo>
                  <a:pt x="155" y="203"/>
                  <a:pt x="155" y="131"/>
                  <a:pt x="199" y="87"/>
                </a:cubicBezTo>
                <a:cubicBezTo>
                  <a:pt x="221" y="65"/>
                  <a:pt x="250" y="53"/>
                  <a:pt x="281" y="53"/>
                </a:cubicBezTo>
                <a:cubicBezTo>
                  <a:pt x="310" y="53"/>
                  <a:pt x="339" y="65"/>
                  <a:pt x="360" y="87"/>
                </a:cubicBezTo>
                <a:cubicBezTo>
                  <a:pt x="382" y="108"/>
                  <a:pt x="394" y="137"/>
                  <a:pt x="394" y="168"/>
                </a:cubicBezTo>
                <a:cubicBezTo>
                  <a:pt x="394" y="197"/>
                  <a:pt x="382" y="226"/>
                  <a:pt x="360" y="248"/>
                </a:cubicBezTo>
                <a:close/>
                <a:moveTo>
                  <a:pt x="398" y="49"/>
                </a:moveTo>
                <a:cubicBezTo>
                  <a:pt x="365" y="16"/>
                  <a:pt x="323" y="0"/>
                  <a:pt x="281" y="0"/>
                </a:cubicBezTo>
                <a:cubicBezTo>
                  <a:pt x="238" y="0"/>
                  <a:pt x="194" y="16"/>
                  <a:pt x="160" y="49"/>
                </a:cubicBezTo>
                <a:cubicBezTo>
                  <a:pt x="104" y="106"/>
                  <a:pt x="98" y="192"/>
                  <a:pt x="137" y="257"/>
                </a:cubicBezTo>
                <a:cubicBezTo>
                  <a:pt x="137" y="257"/>
                  <a:pt x="137" y="257"/>
                  <a:pt x="11" y="385"/>
                </a:cubicBezTo>
                <a:cubicBezTo>
                  <a:pt x="0" y="394"/>
                  <a:pt x="0" y="412"/>
                  <a:pt x="11" y="423"/>
                </a:cubicBezTo>
                <a:cubicBezTo>
                  <a:pt x="11" y="423"/>
                  <a:pt x="11" y="423"/>
                  <a:pt x="25" y="437"/>
                </a:cubicBezTo>
                <a:cubicBezTo>
                  <a:pt x="36" y="448"/>
                  <a:pt x="54" y="448"/>
                  <a:pt x="63" y="437"/>
                </a:cubicBezTo>
                <a:cubicBezTo>
                  <a:pt x="63" y="437"/>
                  <a:pt x="63" y="437"/>
                  <a:pt x="191" y="310"/>
                </a:cubicBezTo>
                <a:cubicBezTo>
                  <a:pt x="219" y="327"/>
                  <a:pt x="249" y="335"/>
                  <a:pt x="281" y="335"/>
                </a:cubicBezTo>
                <a:cubicBezTo>
                  <a:pt x="323" y="335"/>
                  <a:pt x="365" y="319"/>
                  <a:pt x="398" y="287"/>
                </a:cubicBezTo>
                <a:cubicBezTo>
                  <a:pt x="465" y="221"/>
                  <a:pt x="465" y="114"/>
                  <a:pt x="398" y="49"/>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latin typeface="CiscoSansTT Light"/>
              <a:cs typeface="CiscoSansTT Light"/>
            </a:endParaRPr>
          </a:p>
        </p:txBody>
      </p:sp>
      <p:sp>
        <p:nvSpPr>
          <p:cNvPr id="41" name="TextBox 40"/>
          <p:cNvSpPr txBox="1"/>
          <p:nvPr/>
        </p:nvSpPr>
        <p:spPr>
          <a:xfrm>
            <a:off x="6106384" y="1706698"/>
            <a:ext cx="1449157" cy="438838"/>
          </a:xfrm>
          <a:prstGeom prst="rect">
            <a:avLst/>
          </a:prstGeom>
          <a:noFill/>
          <a:effectLst/>
        </p:spPr>
        <p:txBody>
          <a:bodyPr wrap="square" rtlCol="0">
            <a:spAutoFit/>
          </a:bodyPr>
          <a:lstStyle/>
          <a:p>
            <a:pPr algn="ctr">
              <a:lnSpc>
                <a:spcPts val="900"/>
              </a:lnSpc>
            </a:pPr>
            <a:r>
              <a:rPr lang="en-US" sz="900" dirty="0">
                <a:solidFill>
                  <a:srgbClr val="002855"/>
                </a:solidFill>
                <a:latin typeface="CiscoSansTT Light"/>
                <a:cs typeface="CiscoSansTT Light"/>
              </a:rPr>
              <a:t>Cisco Stealthwatch Cloud – </a:t>
            </a:r>
          </a:p>
          <a:p>
            <a:pPr algn="ctr">
              <a:lnSpc>
                <a:spcPts val="900"/>
              </a:lnSpc>
            </a:pPr>
            <a:r>
              <a:rPr lang="en-US" sz="900" dirty="0">
                <a:solidFill>
                  <a:srgbClr val="002855"/>
                </a:solidFill>
                <a:latin typeface="CiscoSansTT Light"/>
                <a:cs typeface="CiscoSansTT Light"/>
              </a:rPr>
              <a:t>Public Cloud Monitoring</a:t>
            </a:r>
          </a:p>
        </p:txBody>
      </p:sp>
      <p:sp>
        <p:nvSpPr>
          <p:cNvPr id="42" name="Plus 41"/>
          <p:cNvSpPr/>
          <p:nvPr/>
        </p:nvSpPr>
        <p:spPr>
          <a:xfrm>
            <a:off x="5884184" y="1443830"/>
            <a:ext cx="421196" cy="441504"/>
          </a:xfrm>
          <a:prstGeom prst="mathPlus">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48"/>
          <p:cNvSpPr>
            <a:spLocks/>
          </p:cNvSpPr>
          <p:nvPr/>
        </p:nvSpPr>
        <p:spPr bwMode="auto">
          <a:xfrm>
            <a:off x="6608984" y="2327342"/>
            <a:ext cx="506917" cy="314034"/>
          </a:xfrm>
          <a:custGeom>
            <a:avLst/>
            <a:gdLst>
              <a:gd name="T0" fmla="*/ 361 w 432"/>
              <a:gd name="T1" fmla="*/ 121 h 268"/>
              <a:gd name="T2" fmla="*/ 364 w 432"/>
              <a:gd name="T3" fmla="*/ 96 h 268"/>
              <a:gd name="T4" fmla="*/ 268 w 432"/>
              <a:gd name="T5" fmla="*/ 0 h 268"/>
              <a:gd name="T6" fmla="*/ 175 w 432"/>
              <a:gd name="T7" fmla="*/ 71 h 268"/>
              <a:gd name="T8" fmla="*/ 138 w 432"/>
              <a:gd name="T9" fmla="*/ 62 h 268"/>
              <a:gd name="T10" fmla="*/ 54 w 432"/>
              <a:gd name="T11" fmla="*/ 146 h 268"/>
              <a:gd name="T12" fmla="*/ 55 w 432"/>
              <a:gd name="T13" fmla="*/ 156 h 268"/>
              <a:gd name="T14" fmla="*/ 54 w 432"/>
              <a:gd name="T15" fmla="*/ 156 h 268"/>
              <a:gd name="T16" fmla="*/ 0 w 432"/>
              <a:gd name="T17" fmla="*/ 212 h 268"/>
              <a:gd name="T18" fmla="*/ 54 w 432"/>
              <a:gd name="T19" fmla="*/ 268 h 268"/>
              <a:gd name="T20" fmla="*/ 360 w 432"/>
              <a:gd name="T21" fmla="*/ 268 h 268"/>
              <a:gd name="T22" fmla="*/ 432 w 432"/>
              <a:gd name="T23" fmla="*/ 194 h 268"/>
              <a:gd name="T24" fmla="*/ 361 w 432"/>
              <a:gd name="T25" fmla="*/ 12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268">
                <a:moveTo>
                  <a:pt x="361" y="121"/>
                </a:moveTo>
                <a:cubicBezTo>
                  <a:pt x="363" y="113"/>
                  <a:pt x="364" y="104"/>
                  <a:pt x="364" y="96"/>
                </a:cubicBezTo>
                <a:cubicBezTo>
                  <a:pt x="364" y="43"/>
                  <a:pt x="321" y="0"/>
                  <a:pt x="268" y="0"/>
                </a:cubicBezTo>
                <a:cubicBezTo>
                  <a:pt x="224" y="0"/>
                  <a:pt x="186" y="30"/>
                  <a:pt x="175" y="71"/>
                </a:cubicBezTo>
                <a:cubicBezTo>
                  <a:pt x="164" y="65"/>
                  <a:pt x="151" y="62"/>
                  <a:pt x="138" y="62"/>
                </a:cubicBezTo>
                <a:cubicBezTo>
                  <a:pt x="92" y="62"/>
                  <a:pt x="54" y="100"/>
                  <a:pt x="54" y="146"/>
                </a:cubicBezTo>
                <a:cubicBezTo>
                  <a:pt x="54" y="149"/>
                  <a:pt x="54" y="153"/>
                  <a:pt x="55" y="156"/>
                </a:cubicBezTo>
                <a:cubicBezTo>
                  <a:pt x="54" y="156"/>
                  <a:pt x="54" y="156"/>
                  <a:pt x="54" y="156"/>
                </a:cubicBezTo>
                <a:cubicBezTo>
                  <a:pt x="24" y="156"/>
                  <a:pt x="0" y="182"/>
                  <a:pt x="0" y="212"/>
                </a:cubicBezTo>
                <a:cubicBezTo>
                  <a:pt x="0" y="242"/>
                  <a:pt x="24" y="268"/>
                  <a:pt x="54" y="268"/>
                </a:cubicBezTo>
                <a:cubicBezTo>
                  <a:pt x="360" y="268"/>
                  <a:pt x="360" y="268"/>
                  <a:pt x="360" y="268"/>
                </a:cubicBezTo>
                <a:cubicBezTo>
                  <a:pt x="400" y="268"/>
                  <a:pt x="432" y="234"/>
                  <a:pt x="432" y="194"/>
                </a:cubicBezTo>
                <a:cubicBezTo>
                  <a:pt x="432" y="155"/>
                  <a:pt x="400" y="121"/>
                  <a:pt x="361" y="121"/>
                </a:cubicBezTo>
                <a:close/>
              </a:path>
            </a:pathLst>
          </a:custGeom>
          <a:solidFill>
            <a:srgbClr val="002855"/>
          </a:solidFill>
          <a:ln w="25400" cap="flat" cmpd="sng" algn="ctr">
            <a:noFill/>
            <a:prstDash val="solid"/>
          </a:ln>
          <a:effectLst/>
        </p:spPr>
        <p:txBody>
          <a:bodyPr lIns="91396" tIns="45698" rIns="91396" bIns="45698" rtlCol="0" anchor="ctr"/>
          <a:lstStyle/>
          <a:p>
            <a:pPr algn="ctr" defTabSz="684473">
              <a:defRPr/>
            </a:pPr>
            <a:endParaRPr lang="en-US" kern="0" dirty="0">
              <a:solidFill>
                <a:srgbClr val="FFFFFF"/>
              </a:solidFill>
              <a:latin typeface="CiscoSansTT Light"/>
              <a:cs typeface="CiscoSansTT Light"/>
            </a:endParaRPr>
          </a:p>
        </p:txBody>
      </p:sp>
      <p:sp>
        <p:nvSpPr>
          <p:cNvPr id="46" name="Freeform 8"/>
          <p:cNvSpPr>
            <a:spLocks noEditPoints="1"/>
          </p:cNvSpPr>
          <p:nvPr/>
        </p:nvSpPr>
        <p:spPr bwMode="auto">
          <a:xfrm>
            <a:off x="6634725" y="2424064"/>
            <a:ext cx="242418" cy="239816"/>
          </a:xfrm>
          <a:custGeom>
            <a:avLst/>
            <a:gdLst>
              <a:gd name="T0" fmla="*/ 360 w 465"/>
              <a:gd name="T1" fmla="*/ 248 h 448"/>
              <a:gd name="T2" fmla="*/ 281 w 465"/>
              <a:gd name="T3" fmla="*/ 281 h 448"/>
              <a:gd name="T4" fmla="*/ 199 w 465"/>
              <a:gd name="T5" fmla="*/ 248 h 448"/>
              <a:gd name="T6" fmla="*/ 199 w 465"/>
              <a:gd name="T7" fmla="*/ 87 h 448"/>
              <a:gd name="T8" fmla="*/ 281 w 465"/>
              <a:gd name="T9" fmla="*/ 53 h 448"/>
              <a:gd name="T10" fmla="*/ 360 w 465"/>
              <a:gd name="T11" fmla="*/ 87 h 448"/>
              <a:gd name="T12" fmla="*/ 394 w 465"/>
              <a:gd name="T13" fmla="*/ 168 h 448"/>
              <a:gd name="T14" fmla="*/ 360 w 465"/>
              <a:gd name="T15" fmla="*/ 248 h 448"/>
              <a:gd name="T16" fmla="*/ 398 w 465"/>
              <a:gd name="T17" fmla="*/ 49 h 448"/>
              <a:gd name="T18" fmla="*/ 281 w 465"/>
              <a:gd name="T19" fmla="*/ 0 h 448"/>
              <a:gd name="T20" fmla="*/ 160 w 465"/>
              <a:gd name="T21" fmla="*/ 49 h 448"/>
              <a:gd name="T22" fmla="*/ 137 w 465"/>
              <a:gd name="T23" fmla="*/ 257 h 448"/>
              <a:gd name="T24" fmla="*/ 11 w 465"/>
              <a:gd name="T25" fmla="*/ 385 h 448"/>
              <a:gd name="T26" fmla="*/ 11 w 465"/>
              <a:gd name="T27" fmla="*/ 423 h 448"/>
              <a:gd name="T28" fmla="*/ 25 w 465"/>
              <a:gd name="T29" fmla="*/ 437 h 448"/>
              <a:gd name="T30" fmla="*/ 63 w 465"/>
              <a:gd name="T31" fmla="*/ 437 h 448"/>
              <a:gd name="T32" fmla="*/ 191 w 465"/>
              <a:gd name="T33" fmla="*/ 310 h 448"/>
              <a:gd name="T34" fmla="*/ 281 w 465"/>
              <a:gd name="T35" fmla="*/ 335 h 448"/>
              <a:gd name="T36" fmla="*/ 398 w 465"/>
              <a:gd name="T37" fmla="*/ 287 h 448"/>
              <a:gd name="T38" fmla="*/ 398 w 465"/>
              <a:gd name="T39" fmla="*/ 49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5" h="448">
                <a:moveTo>
                  <a:pt x="360" y="248"/>
                </a:moveTo>
                <a:cubicBezTo>
                  <a:pt x="339" y="269"/>
                  <a:pt x="310" y="281"/>
                  <a:pt x="281" y="281"/>
                </a:cubicBezTo>
                <a:cubicBezTo>
                  <a:pt x="250" y="281"/>
                  <a:pt x="221" y="269"/>
                  <a:pt x="199" y="248"/>
                </a:cubicBezTo>
                <a:cubicBezTo>
                  <a:pt x="155" y="203"/>
                  <a:pt x="155" y="131"/>
                  <a:pt x="199" y="87"/>
                </a:cubicBezTo>
                <a:cubicBezTo>
                  <a:pt x="221" y="65"/>
                  <a:pt x="250" y="53"/>
                  <a:pt x="281" y="53"/>
                </a:cubicBezTo>
                <a:cubicBezTo>
                  <a:pt x="310" y="53"/>
                  <a:pt x="339" y="65"/>
                  <a:pt x="360" y="87"/>
                </a:cubicBezTo>
                <a:cubicBezTo>
                  <a:pt x="382" y="108"/>
                  <a:pt x="394" y="137"/>
                  <a:pt x="394" y="168"/>
                </a:cubicBezTo>
                <a:cubicBezTo>
                  <a:pt x="394" y="197"/>
                  <a:pt x="382" y="226"/>
                  <a:pt x="360" y="248"/>
                </a:cubicBezTo>
                <a:close/>
                <a:moveTo>
                  <a:pt x="398" y="49"/>
                </a:moveTo>
                <a:cubicBezTo>
                  <a:pt x="365" y="16"/>
                  <a:pt x="323" y="0"/>
                  <a:pt x="281" y="0"/>
                </a:cubicBezTo>
                <a:cubicBezTo>
                  <a:pt x="238" y="0"/>
                  <a:pt x="194" y="16"/>
                  <a:pt x="160" y="49"/>
                </a:cubicBezTo>
                <a:cubicBezTo>
                  <a:pt x="104" y="106"/>
                  <a:pt x="98" y="192"/>
                  <a:pt x="137" y="257"/>
                </a:cubicBezTo>
                <a:cubicBezTo>
                  <a:pt x="137" y="257"/>
                  <a:pt x="137" y="257"/>
                  <a:pt x="11" y="385"/>
                </a:cubicBezTo>
                <a:cubicBezTo>
                  <a:pt x="0" y="394"/>
                  <a:pt x="0" y="412"/>
                  <a:pt x="11" y="423"/>
                </a:cubicBezTo>
                <a:cubicBezTo>
                  <a:pt x="11" y="423"/>
                  <a:pt x="11" y="423"/>
                  <a:pt x="25" y="437"/>
                </a:cubicBezTo>
                <a:cubicBezTo>
                  <a:pt x="36" y="448"/>
                  <a:pt x="54" y="448"/>
                  <a:pt x="63" y="437"/>
                </a:cubicBezTo>
                <a:cubicBezTo>
                  <a:pt x="63" y="437"/>
                  <a:pt x="63" y="437"/>
                  <a:pt x="191" y="310"/>
                </a:cubicBezTo>
                <a:cubicBezTo>
                  <a:pt x="219" y="327"/>
                  <a:pt x="249" y="335"/>
                  <a:pt x="281" y="335"/>
                </a:cubicBezTo>
                <a:cubicBezTo>
                  <a:pt x="323" y="335"/>
                  <a:pt x="365" y="319"/>
                  <a:pt x="398" y="287"/>
                </a:cubicBezTo>
                <a:cubicBezTo>
                  <a:pt x="465" y="221"/>
                  <a:pt x="465" y="114"/>
                  <a:pt x="398" y="49"/>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latin typeface="CiscoSansTT Light"/>
              <a:cs typeface="CiscoSansTT Light"/>
            </a:endParaRPr>
          </a:p>
        </p:txBody>
      </p:sp>
      <p:sp>
        <p:nvSpPr>
          <p:cNvPr id="47" name="TextBox 46"/>
          <p:cNvSpPr txBox="1"/>
          <p:nvPr/>
        </p:nvSpPr>
        <p:spPr>
          <a:xfrm>
            <a:off x="6152566" y="2746566"/>
            <a:ext cx="1449157" cy="438838"/>
          </a:xfrm>
          <a:prstGeom prst="rect">
            <a:avLst/>
          </a:prstGeom>
          <a:noFill/>
          <a:effectLst/>
        </p:spPr>
        <p:txBody>
          <a:bodyPr wrap="square" rtlCol="0">
            <a:spAutoFit/>
          </a:bodyPr>
          <a:lstStyle/>
          <a:p>
            <a:pPr algn="ctr">
              <a:lnSpc>
                <a:spcPts val="900"/>
              </a:lnSpc>
            </a:pPr>
            <a:r>
              <a:rPr lang="en-US" sz="900" dirty="0">
                <a:solidFill>
                  <a:srgbClr val="002855"/>
                </a:solidFill>
                <a:latin typeface="CiscoSansTT Light"/>
                <a:cs typeface="CiscoSansTT Light"/>
              </a:rPr>
              <a:t>Cisco Stealthwatch Cloud – </a:t>
            </a:r>
          </a:p>
          <a:p>
            <a:pPr algn="ctr">
              <a:lnSpc>
                <a:spcPts val="900"/>
              </a:lnSpc>
            </a:pPr>
            <a:r>
              <a:rPr lang="en-US" sz="900" dirty="0">
                <a:solidFill>
                  <a:srgbClr val="002855"/>
                </a:solidFill>
                <a:latin typeface="CiscoSansTT Light"/>
                <a:cs typeface="CiscoSansTT Light"/>
              </a:rPr>
              <a:t>Public Cloud Monitoring</a:t>
            </a:r>
          </a:p>
        </p:txBody>
      </p:sp>
      <p:sp>
        <p:nvSpPr>
          <p:cNvPr id="48" name="Plus 47"/>
          <p:cNvSpPr/>
          <p:nvPr/>
        </p:nvSpPr>
        <p:spPr>
          <a:xfrm>
            <a:off x="5930366" y="2483698"/>
            <a:ext cx="421196" cy="441504"/>
          </a:xfrm>
          <a:prstGeom prst="mathPlus">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8"/>
          <p:cNvSpPr>
            <a:spLocks noEditPoints="1"/>
          </p:cNvSpPr>
          <p:nvPr/>
        </p:nvSpPr>
        <p:spPr bwMode="auto">
          <a:xfrm>
            <a:off x="5139386" y="2411086"/>
            <a:ext cx="242418" cy="239816"/>
          </a:xfrm>
          <a:custGeom>
            <a:avLst/>
            <a:gdLst>
              <a:gd name="T0" fmla="*/ 360 w 465"/>
              <a:gd name="T1" fmla="*/ 248 h 448"/>
              <a:gd name="T2" fmla="*/ 281 w 465"/>
              <a:gd name="T3" fmla="*/ 281 h 448"/>
              <a:gd name="T4" fmla="*/ 199 w 465"/>
              <a:gd name="T5" fmla="*/ 248 h 448"/>
              <a:gd name="T6" fmla="*/ 199 w 465"/>
              <a:gd name="T7" fmla="*/ 87 h 448"/>
              <a:gd name="T8" fmla="*/ 281 w 465"/>
              <a:gd name="T9" fmla="*/ 53 h 448"/>
              <a:gd name="T10" fmla="*/ 360 w 465"/>
              <a:gd name="T11" fmla="*/ 87 h 448"/>
              <a:gd name="T12" fmla="*/ 394 w 465"/>
              <a:gd name="T13" fmla="*/ 168 h 448"/>
              <a:gd name="T14" fmla="*/ 360 w 465"/>
              <a:gd name="T15" fmla="*/ 248 h 448"/>
              <a:gd name="T16" fmla="*/ 398 w 465"/>
              <a:gd name="T17" fmla="*/ 49 h 448"/>
              <a:gd name="T18" fmla="*/ 281 w 465"/>
              <a:gd name="T19" fmla="*/ 0 h 448"/>
              <a:gd name="T20" fmla="*/ 160 w 465"/>
              <a:gd name="T21" fmla="*/ 49 h 448"/>
              <a:gd name="T22" fmla="*/ 137 w 465"/>
              <a:gd name="T23" fmla="*/ 257 h 448"/>
              <a:gd name="T24" fmla="*/ 11 w 465"/>
              <a:gd name="T25" fmla="*/ 385 h 448"/>
              <a:gd name="T26" fmla="*/ 11 w 465"/>
              <a:gd name="T27" fmla="*/ 423 h 448"/>
              <a:gd name="T28" fmla="*/ 25 w 465"/>
              <a:gd name="T29" fmla="*/ 437 h 448"/>
              <a:gd name="T30" fmla="*/ 63 w 465"/>
              <a:gd name="T31" fmla="*/ 437 h 448"/>
              <a:gd name="T32" fmla="*/ 191 w 465"/>
              <a:gd name="T33" fmla="*/ 310 h 448"/>
              <a:gd name="T34" fmla="*/ 281 w 465"/>
              <a:gd name="T35" fmla="*/ 335 h 448"/>
              <a:gd name="T36" fmla="*/ 398 w 465"/>
              <a:gd name="T37" fmla="*/ 287 h 448"/>
              <a:gd name="T38" fmla="*/ 398 w 465"/>
              <a:gd name="T39" fmla="*/ 49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5" h="448">
                <a:moveTo>
                  <a:pt x="360" y="248"/>
                </a:moveTo>
                <a:cubicBezTo>
                  <a:pt x="339" y="269"/>
                  <a:pt x="310" y="281"/>
                  <a:pt x="281" y="281"/>
                </a:cubicBezTo>
                <a:cubicBezTo>
                  <a:pt x="250" y="281"/>
                  <a:pt x="221" y="269"/>
                  <a:pt x="199" y="248"/>
                </a:cubicBezTo>
                <a:cubicBezTo>
                  <a:pt x="155" y="203"/>
                  <a:pt x="155" y="131"/>
                  <a:pt x="199" y="87"/>
                </a:cubicBezTo>
                <a:cubicBezTo>
                  <a:pt x="221" y="65"/>
                  <a:pt x="250" y="53"/>
                  <a:pt x="281" y="53"/>
                </a:cubicBezTo>
                <a:cubicBezTo>
                  <a:pt x="310" y="53"/>
                  <a:pt x="339" y="65"/>
                  <a:pt x="360" y="87"/>
                </a:cubicBezTo>
                <a:cubicBezTo>
                  <a:pt x="382" y="108"/>
                  <a:pt x="394" y="137"/>
                  <a:pt x="394" y="168"/>
                </a:cubicBezTo>
                <a:cubicBezTo>
                  <a:pt x="394" y="197"/>
                  <a:pt x="382" y="226"/>
                  <a:pt x="360" y="248"/>
                </a:cubicBezTo>
                <a:close/>
                <a:moveTo>
                  <a:pt x="398" y="49"/>
                </a:moveTo>
                <a:cubicBezTo>
                  <a:pt x="365" y="16"/>
                  <a:pt x="323" y="0"/>
                  <a:pt x="281" y="0"/>
                </a:cubicBezTo>
                <a:cubicBezTo>
                  <a:pt x="238" y="0"/>
                  <a:pt x="194" y="16"/>
                  <a:pt x="160" y="49"/>
                </a:cubicBezTo>
                <a:cubicBezTo>
                  <a:pt x="104" y="106"/>
                  <a:pt x="98" y="192"/>
                  <a:pt x="137" y="257"/>
                </a:cubicBezTo>
                <a:cubicBezTo>
                  <a:pt x="137" y="257"/>
                  <a:pt x="137" y="257"/>
                  <a:pt x="11" y="385"/>
                </a:cubicBezTo>
                <a:cubicBezTo>
                  <a:pt x="0" y="394"/>
                  <a:pt x="0" y="412"/>
                  <a:pt x="11" y="423"/>
                </a:cubicBezTo>
                <a:cubicBezTo>
                  <a:pt x="11" y="423"/>
                  <a:pt x="11" y="423"/>
                  <a:pt x="25" y="437"/>
                </a:cubicBezTo>
                <a:cubicBezTo>
                  <a:pt x="36" y="448"/>
                  <a:pt x="54" y="448"/>
                  <a:pt x="63" y="437"/>
                </a:cubicBezTo>
                <a:cubicBezTo>
                  <a:pt x="63" y="437"/>
                  <a:pt x="63" y="437"/>
                  <a:pt x="191" y="310"/>
                </a:cubicBezTo>
                <a:cubicBezTo>
                  <a:pt x="219" y="327"/>
                  <a:pt x="249" y="335"/>
                  <a:pt x="281" y="335"/>
                </a:cubicBezTo>
                <a:cubicBezTo>
                  <a:pt x="323" y="335"/>
                  <a:pt x="365" y="319"/>
                  <a:pt x="398" y="287"/>
                </a:cubicBezTo>
                <a:cubicBezTo>
                  <a:pt x="465" y="221"/>
                  <a:pt x="465" y="114"/>
                  <a:pt x="398" y="49"/>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latin typeface="CiscoSansTT Light"/>
              <a:cs typeface="CiscoSansTT Light"/>
            </a:endParaRPr>
          </a:p>
        </p:txBody>
      </p:sp>
      <p:sp>
        <p:nvSpPr>
          <p:cNvPr id="54" name="TextBox 53"/>
          <p:cNvSpPr txBox="1"/>
          <p:nvPr/>
        </p:nvSpPr>
        <p:spPr>
          <a:xfrm>
            <a:off x="4657227" y="2733589"/>
            <a:ext cx="1449157" cy="554254"/>
          </a:xfrm>
          <a:prstGeom prst="rect">
            <a:avLst/>
          </a:prstGeom>
          <a:noFill/>
          <a:effectLst/>
        </p:spPr>
        <p:txBody>
          <a:bodyPr wrap="square" rtlCol="0">
            <a:spAutoFit/>
          </a:bodyPr>
          <a:lstStyle/>
          <a:p>
            <a:pPr algn="ctr">
              <a:lnSpc>
                <a:spcPts val="900"/>
              </a:lnSpc>
            </a:pPr>
            <a:r>
              <a:rPr lang="en-US" sz="900" dirty="0">
                <a:solidFill>
                  <a:srgbClr val="002855"/>
                </a:solidFill>
                <a:latin typeface="CiscoSansTT Light"/>
                <a:cs typeface="CiscoSansTT Light"/>
              </a:rPr>
              <a:t>Cisco Stealthwatch Cloud – </a:t>
            </a:r>
          </a:p>
          <a:p>
            <a:pPr algn="ctr">
              <a:lnSpc>
                <a:spcPts val="900"/>
              </a:lnSpc>
            </a:pPr>
            <a:r>
              <a:rPr lang="en-US" sz="900" dirty="0">
                <a:solidFill>
                  <a:srgbClr val="002855"/>
                </a:solidFill>
                <a:latin typeface="CiscoSansTT Light"/>
                <a:cs typeface="CiscoSansTT Light"/>
              </a:rPr>
              <a:t>Private Network Monitoring</a:t>
            </a:r>
          </a:p>
        </p:txBody>
      </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5624" y="2221437"/>
            <a:ext cx="512362" cy="512362"/>
          </a:xfrm>
          <a:prstGeom prst="rect">
            <a:avLst/>
          </a:prstGeom>
        </p:spPr>
      </p:pic>
      <p:sp>
        <p:nvSpPr>
          <p:cNvPr id="56" name="Freeform 48"/>
          <p:cNvSpPr>
            <a:spLocks/>
          </p:cNvSpPr>
          <p:nvPr/>
        </p:nvSpPr>
        <p:spPr bwMode="auto">
          <a:xfrm>
            <a:off x="5889023" y="3376528"/>
            <a:ext cx="506917" cy="314034"/>
          </a:xfrm>
          <a:custGeom>
            <a:avLst/>
            <a:gdLst>
              <a:gd name="T0" fmla="*/ 361 w 432"/>
              <a:gd name="T1" fmla="*/ 121 h 268"/>
              <a:gd name="T2" fmla="*/ 364 w 432"/>
              <a:gd name="T3" fmla="*/ 96 h 268"/>
              <a:gd name="T4" fmla="*/ 268 w 432"/>
              <a:gd name="T5" fmla="*/ 0 h 268"/>
              <a:gd name="T6" fmla="*/ 175 w 432"/>
              <a:gd name="T7" fmla="*/ 71 h 268"/>
              <a:gd name="T8" fmla="*/ 138 w 432"/>
              <a:gd name="T9" fmla="*/ 62 h 268"/>
              <a:gd name="T10" fmla="*/ 54 w 432"/>
              <a:gd name="T11" fmla="*/ 146 h 268"/>
              <a:gd name="T12" fmla="*/ 55 w 432"/>
              <a:gd name="T13" fmla="*/ 156 h 268"/>
              <a:gd name="T14" fmla="*/ 54 w 432"/>
              <a:gd name="T15" fmla="*/ 156 h 268"/>
              <a:gd name="T16" fmla="*/ 0 w 432"/>
              <a:gd name="T17" fmla="*/ 212 h 268"/>
              <a:gd name="T18" fmla="*/ 54 w 432"/>
              <a:gd name="T19" fmla="*/ 268 h 268"/>
              <a:gd name="T20" fmla="*/ 360 w 432"/>
              <a:gd name="T21" fmla="*/ 268 h 268"/>
              <a:gd name="T22" fmla="*/ 432 w 432"/>
              <a:gd name="T23" fmla="*/ 194 h 268"/>
              <a:gd name="T24" fmla="*/ 361 w 432"/>
              <a:gd name="T25" fmla="*/ 12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268">
                <a:moveTo>
                  <a:pt x="361" y="121"/>
                </a:moveTo>
                <a:cubicBezTo>
                  <a:pt x="363" y="113"/>
                  <a:pt x="364" y="104"/>
                  <a:pt x="364" y="96"/>
                </a:cubicBezTo>
                <a:cubicBezTo>
                  <a:pt x="364" y="43"/>
                  <a:pt x="321" y="0"/>
                  <a:pt x="268" y="0"/>
                </a:cubicBezTo>
                <a:cubicBezTo>
                  <a:pt x="224" y="0"/>
                  <a:pt x="186" y="30"/>
                  <a:pt x="175" y="71"/>
                </a:cubicBezTo>
                <a:cubicBezTo>
                  <a:pt x="164" y="65"/>
                  <a:pt x="151" y="62"/>
                  <a:pt x="138" y="62"/>
                </a:cubicBezTo>
                <a:cubicBezTo>
                  <a:pt x="92" y="62"/>
                  <a:pt x="54" y="100"/>
                  <a:pt x="54" y="146"/>
                </a:cubicBezTo>
                <a:cubicBezTo>
                  <a:pt x="54" y="149"/>
                  <a:pt x="54" y="153"/>
                  <a:pt x="55" y="156"/>
                </a:cubicBezTo>
                <a:cubicBezTo>
                  <a:pt x="54" y="156"/>
                  <a:pt x="54" y="156"/>
                  <a:pt x="54" y="156"/>
                </a:cubicBezTo>
                <a:cubicBezTo>
                  <a:pt x="24" y="156"/>
                  <a:pt x="0" y="182"/>
                  <a:pt x="0" y="212"/>
                </a:cubicBezTo>
                <a:cubicBezTo>
                  <a:pt x="0" y="242"/>
                  <a:pt x="24" y="268"/>
                  <a:pt x="54" y="268"/>
                </a:cubicBezTo>
                <a:cubicBezTo>
                  <a:pt x="360" y="268"/>
                  <a:pt x="360" y="268"/>
                  <a:pt x="360" y="268"/>
                </a:cubicBezTo>
                <a:cubicBezTo>
                  <a:pt x="400" y="268"/>
                  <a:pt x="432" y="234"/>
                  <a:pt x="432" y="194"/>
                </a:cubicBezTo>
                <a:cubicBezTo>
                  <a:pt x="432" y="155"/>
                  <a:pt x="400" y="121"/>
                  <a:pt x="361" y="121"/>
                </a:cubicBezTo>
                <a:close/>
              </a:path>
            </a:pathLst>
          </a:custGeom>
          <a:solidFill>
            <a:srgbClr val="002855"/>
          </a:solidFill>
          <a:ln w="25400" cap="flat" cmpd="sng" algn="ctr">
            <a:noFill/>
            <a:prstDash val="solid"/>
          </a:ln>
          <a:effectLst/>
        </p:spPr>
        <p:txBody>
          <a:bodyPr lIns="91396" tIns="45698" rIns="91396" bIns="45698" rtlCol="0" anchor="ctr"/>
          <a:lstStyle/>
          <a:p>
            <a:pPr algn="ctr" defTabSz="684473">
              <a:defRPr/>
            </a:pPr>
            <a:endParaRPr lang="en-US" kern="0" dirty="0">
              <a:solidFill>
                <a:srgbClr val="FFFFFF"/>
              </a:solidFill>
              <a:latin typeface="CiscoSansTT Light"/>
              <a:cs typeface="CiscoSansTT Light"/>
            </a:endParaRPr>
          </a:p>
        </p:txBody>
      </p:sp>
      <p:sp>
        <p:nvSpPr>
          <p:cNvPr id="57" name="Freeform 8"/>
          <p:cNvSpPr>
            <a:spLocks noEditPoints="1"/>
          </p:cNvSpPr>
          <p:nvPr/>
        </p:nvSpPr>
        <p:spPr bwMode="auto">
          <a:xfrm>
            <a:off x="5914764" y="3473250"/>
            <a:ext cx="242418" cy="239816"/>
          </a:xfrm>
          <a:custGeom>
            <a:avLst/>
            <a:gdLst>
              <a:gd name="T0" fmla="*/ 360 w 465"/>
              <a:gd name="T1" fmla="*/ 248 h 448"/>
              <a:gd name="T2" fmla="*/ 281 w 465"/>
              <a:gd name="T3" fmla="*/ 281 h 448"/>
              <a:gd name="T4" fmla="*/ 199 w 465"/>
              <a:gd name="T5" fmla="*/ 248 h 448"/>
              <a:gd name="T6" fmla="*/ 199 w 465"/>
              <a:gd name="T7" fmla="*/ 87 h 448"/>
              <a:gd name="T8" fmla="*/ 281 w 465"/>
              <a:gd name="T9" fmla="*/ 53 h 448"/>
              <a:gd name="T10" fmla="*/ 360 w 465"/>
              <a:gd name="T11" fmla="*/ 87 h 448"/>
              <a:gd name="T12" fmla="*/ 394 w 465"/>
              <a:gd name="T13" fmla="*/ 168 h 448"/>
              <a:gd name="T14" fmla="*/ 360 w 465"/>
              <a:gd name="T15" fmla="*/ 248 h 448"/>
              <a:gd name="T16" fmla="*/ 398 w 465"/>
              <a:gd name="T17" fmla="*/ 49 h 448"/>
              <a:gd name="T18" fmla="*/ 281 w 465"/>
              <a:gd name="T19" fmla="*/ 0 h 448"/>
              <a:gd name="T20" fmla="*/ 160 w 465"/>
              <a:gd name="T21" fmla="*/ 49 h 448"/>
              <a:gd name="T22" fmla="*/ 137 w 465"/>
              <a:gd name="T23" fmla="*/ 257 h 448"/>
              <a:gd name="T24" fmla="*/ 11 w 465"/>
              <a:gd name="T25" fmla="*/ 385 h 448"/>
              <a:gd name="T26" fmla="*/ 11 w 465"/>
              <a:gd name="T27" fmla="*/ 423 h 448"/>
              <a:gd name="T28" fmla="*/ 25 w 465"/>
              <a:gd name="T29" fmla="*/ 437 h 448"/>
              <a:gd name="T30" fmla="*/ 63 w 465"/>
              <a:gd name="T31" fmla="*/ 437 h 448"/>
              <a:gd name="T32" fmla="*/ 191 w 465"/>
              <a:gd name="T33" fmla="*/ 310 h 448"/>
              <a:gd name="T34" fmla="*/ 281 w 465"/>
              <a:gd name="T35" fmla="*/ 335 h 448"/>
              <a:gd name="T36" fmla="*/ 398 w 465"/>
              <a:gd name="T37" fmla="*/ 287 h 448"/>
              <a:gd name="T38" fmla="*/ 398 w 465"/>
              <a:gd name="T39" fmla="*/ 49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5" h="448">
                <a:moveTo>
                  <a:pt x="360" y="248"/>
                </a:moveTo>
                <a:cubicBezTo>
                  <a:pt x="339" y="269"/>
                  <a:pt x="310" y="281"/>
                  <a:pt x="281" y="281"/>
                </a:cubicBezTo>
                <a:cubicBezTo>
                  <a:pt x="250" y="281"/>
                  <a:pt x="221" y="269"/>
                  <a:pt x="199" y="248"/>
                </a:cubicBezTo>
                <a:cubicBezTo>
                  <a:pt x="155" y="203"/>
                  <a:pt x="155" y="131"/>
                  <a:pt x="199" y="87"/>
                </a:cubicBezTo>
                <a:cubicBezTo>
                  <a:pt x="221" y="65"/>
                  <a:pt x="250" y="53"/>
                  <a:pt x="281" y="53"/>
                </a:cubicBezTo>
                <a:cubicBezTo>
                  <a:pt x="310" y="53"/>
                  <a:pt x="339" y="65"/>
                  <a:pt x="360" y="87"/>
                </a:cubicBezTo>
                <a:cubicBezTo>
                  <a:pt x="382" y="108"/>
                  <a:pt x="394" y="137"/>
                  <a:pt x="394" y="168"/>
                </a:cubicBezTo>
                <a:cubicBezTo>
                  <a:pt x="394" y="197"/>
                  <a:pt x="382" y="226"/>
                  <a:pt x="360" y="248"/>
                </a:cubicBezTo>
                <a:close/>
                <a:moveTo>
                  <a:pt x="398" y="49"/>
                </a:moveTo>
                <a:cubicBezTo>
                  <a:pt x="365" y="16"/>
                  <a:pt x="323" y="0"/>
                  <a:pt x="281" y="0"/>
                </a:cubicBezTo>
                <a:cubicBezTo>
                  <a:pt x="238" y="0"/>
                  <a:pt x="194" y="16"/>
                  <a:pt x="160" y="49"/>
                </a:cubicBezTo>
                <a:cubicBezTo>
                  <a:pt x="104" y="106"/>
                  <a:pt x="98" y="192"/>
                  <a:pt x="137" y="257"/>
                </a:cubicBezTo>
                <a:cubicBezTo>
                  <a:pt x="137" y="257"/>
                  <a:pt x="137" y="257"/>
                  <a:pt x="11" y="385"/>
                </a:cubicBezTo>
                <a:cubicBezTo>
                  <a:pt x="0" y="394"/>
                  <a:pt x="0" y="412"/>
                  <a:pt x="11" y="423"/>
                </a:cubicBezTo>
                <a:cubicBezTo>
                  <a:pt x="11" y="423"/>
                  <a:pt x="11" y="423"/>
                  <a:pt x="25" y="437"/>
                </a:cubicBezTo>
                <a:cubicBezTo>
                  <a:pt x="36" y="448"/>
                  <a:pt x="54" y="448"/>
                  <a:pt x="63" y="437"/>
                </a:cubicBezTo>
                <a:cubicBezTo>
                  <a:pt x="63" y="437"/>
                  <a:pt x="63" y="437"/>
                  <a:pt x="191" y="310"/>
                </a:cubicBezTo>
                <a:cubicBezTo>
                  <a:pt x="219" y="327"/>
                  <a:pt x="249" y="335"/>
                  <a:pt x="281" y="335"/>
                </a:cubicBezTo>
                <a:cubicBezTo>
                  <a:pt x="323" y="335"/>
                  <a:pt x="365" y="319"/>
                  <a:pt x="398" y="287"/>
                </a:cubicBezTo>
                <a:cubicBezTo>
                  <a:pt x="465" y="221"/>
                  <a:pt x="465" y="114"/>
                  <a:pt x="398" y="49"/>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latin typeface="CiscoSansTT Light"/>
              <a:cs typeface="CiscoSansTT Light"/>
            </a:endParaRPr>
          </a:p>
        </p:txBody>
      </p:sp>
      <p:sp>
        <p:nvSpPr>
          <p:cNvPr id="58" name="TextBox 57"/>
          <p:cNvSpPr txBox="1"/>
          <p:nvPr/>
        </p:nvSpPr>
        <p:spPr>
          <a:xfrm>
            <a:off x="5432605" y="3795752"/>
            <a:ext cx="1449157" cy="438838"/>
          </a:xfrm>
          <a:prstGeom prst="rect">
            <a:avLst/>
          </a:prstGeom>
          <a:noFill/>
          <a:effectLst/>
        </p:spPr>
        <p:txBody>
          <a:bodyPr wrap="square" rtlCol="0">
            <a:spAutoFit/>
          </a:bodyPr>
          <a:lstStyle/>
          <a:p>
            <a:pPr algn="ctr">
              <a:lnSpc>
                <a:spcPts val="900"/>
              </a:lnSpc>
            </a:pPr>
            <a:r>
              <a:rPr lang="en-US" sz="900" dirty="0">
                <a:solidFill>
                  <a:srgbClr val="002855"/>
                </a:solidFill>
                <a:latin typeface="CiscoSansTT Light"/>
                <a:cs typeface="CiscoSansTT Light"/>
              </a:rPr>
              <a:t>Cisco Stealthwatch Cloud – </a:t>
            </a:r>
          </a:p>
          <a:p>
            <a:pPr algn="ctr">
              <a:lnSpc>
                <a:spcPts val="900"/>
              </a:lnSpc>
            </a:pPr>
            <a:r>
              <a:rPr lang="en-US" sz="900" dirty="0">
                <a:solidFill>
                  <a:srgbClr val="002855"/>
                </a:solidFill>
                <a:latin typeface="CiscoSansTT Light"/>
                <a:cs typeface="CiscoSansTT Light"/>
              </a:rPr>
              <a:t>Public Cloud Monitoring</a:t>
            </a:r>
          </a:p>
        </p:txBody>
      </p:sp>
    </p:spTree>
    <p:extLst>
      <p:ext uri="{BB962C8B-B14F-4D97-AF65-F5344CB8AC3E}">
        <p14:creationId xmlns:p14="http://schemas.microsoft.com/office/powerpoint/2010/main" val="350236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F56F127D-546F-41C8-9C25-58A5D6A75962}"/>
              </a:ext>
            </a:extLst>
          </p:cNvPr>
          <p:cNvSpPr/>
          <p:nvPr/>
        </p:nvSpPr>
        <p:spPr>
          <a:xfrm>
            <a:off x="1551494" y="1081071"/>
            <a:ext cx="5386019" cy="3517900"/>
          </a:xfrm>
          <a:prstGeom prst="rect">
            <a:avLst/>
          </a:prstGeom>
          <a:solidFill>
            <a:schemeClr val="bg2">
              <a:lumMod val="9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5073"/>
                </a:solidFill>
                <a:effectLst/>
                <a:uLnTx/>
                <a:uFillTx/>
                <a:latin typeface="CiscoSansTT ExtraLight"/>
                <a:ea typeface="ＭＳ Ｐゴシック" charset="0"/>
                <a:cs typeface="+mn-cs"/>
              </a:rPr>
              <a:t>Stealthwatch Cloud</a:t>
            </a:r>
            <a:endParaRPr kumimoji="0" lang="en-US" sz="1800" b="0" i="0" u="none" strike="noStrike" kern="1200" cap="none" spc="0" normalizeH="0" baseline="0" noProof="0" dirty="0">
              <a:ln>
                <a:noFill/>
              </a:ln>
              <a:solidFill>
                <a:srgbClr val="005073"/>
              </a:solidFill>
              <a:effectLst/>
              <a:uLnTx/>
              <a:uFillTx/>
              <a:latin typeface="CiscoSansTT ExtraLight"/>
              <a:ea typeface="ＭＳ Ｐゴシック" charset="0"/>
              <a:cs typeface="+mn-cs"/>
            </a:endParaRPr>
          </a:p>
        </p:txBody>
      </p:sp>
      <p:sp>
        <p:nvSpPr>
          <p:cNvPr id="68" name="Rectangle 67">
            <a:extLst>
              <a:ext uri="{FF2B5EF4-FFF2-40B4-BE49-F238E27FC236}">
                <a16:creationId xmlns:a16="http://schemas.microsoft.com/office/drawing/2014/main" id="{33A4F5E8-C592-4018-93C9-4D89578E41A5}"/>
              </a:ext>
            </a:extLst>
          </p:cNvPr>
          <p:cNvSpPr/>
          <p:nvPr/>
        </p:nvSpPr>
        <p:spPr>
          <a:xfrm>
            <a:off x="4303093" y="2242215"/>
            <a:ext cx="2578608" cy="325367"/>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accent1"/>
                </a:solidFill>
                <a:effectLst/>
                <a:uLnTx/>
                <a:uFillTx/>
                <a:latin typeface="CiscoSansTT ExtraLight"/>
                <a:ea typeface="ＭＳ Ｐゴシック" charset="0"/>
                <a:cs typeface="+mn-cs"/>
              </a:rPr>
              <a:t>Private</a:t>
            </a:r>
            <a:r>
              <a:rPr kumimoji="0" lang="en-US" sz="1600" b="1" i="0" u="none" strike="noStrike" kern="1200" cap="none" spc="0" normalizeH="0" baseline="0" noProof="0" dirty="0">
                <a:ln>
                  <a:noFill/>
                </a:ln>
                <a:solidFill>
                  <a:srgbClr val="282828"/>
                </a:solidFill>
                <a:effectLst/>
                <a:uLnTx/>
                <a:uFillTx/>
                <a:latin typeface="CiscoSansTT ExtraLight"/>
                <a:ea typeface="ＭＳ Ｐゴシック" charset="0"/>
                <a:cs typeface="+mn-cs"/>
              </a:rPr>
              <a:t> </a:t>
            </a:r>
            <a:r>
              <a:rPr kumimoji="0" lang="en-US" sz="1600" b="0" i="0" u="none" strike="noStrike" kern="1200" cap="none" spc="0" normalizeH="0" baseline="0" noProof="0" dirty="0">
                <a:ln>
                  <a:noFill/>
                </a:ln>
                <a:solidFill>
                  <a:srgbClr val="282828"/>
                </a:solidFill>
                <a:effectLst/>
                <a:uLnTx/>
                <a:uFillTx/>
                <a:latin typeface="CiscoSansTT ExtraLight"/>
                <a:ea typeface="ＭＳ Ｐゴシック" charset="0"/>
                <a:cs typeface="+mn-cs"/>
              </a:rPr>
              <a:t>network monitoring</a:t>
            </a:r>
          </a:p>
        </p:txBody>
      </p:sp>
      <p:grpSp>
        <p:nvGrpSpPr>
          <p:cNvPr id="70" name="Group 69">
            <a:extLst>
              <a:ext uri="{FF2B5EF4-FFF2-40B4-BE49-F238E27FC236}">
                <a16:creationId xmlns:a16="http://schemas.microsoft.com/office/drawing/2014/main" id="{7BC64AC1-DAEE-4060-AE20-A88711858C15}"/>
              </a:ext>
            </a:extLst>
          </p:cNvPr>
          <p:cNvGrpSpPr/>
          <p:nvPr/>
        </p:nvGrpSpPr>
        <p:grpSpPr>
          <a:xfrm>
            <a:off x="5211320" y="1515515"/>
            <a:ext cx="722985" cy="722985"/>
            <a:chOff x="1389418" y="3103637"/>
            <a:chExt cx="951602" cy="951602"/>
          </a:xfrm>
        </p:grpSpPr>
        <p:sp>
          <p:nvSpPr>
            <p:cNvPr id="72" name="Oval 71">
              <a:extLst>
                <a:ext uri="{FF2B5EF4-FFF2-40B4-BE49-F238E27FC236}">
                  <a16:creationId xmlns:a16="http://schemas.microsoft.com/office/drawing/2014/main" id="{0A071BFF-E3E8-4279-8468-9680022BB50C}"/>
                </a:ext>
              </a:extLst>
            </p:cNvPr>
            <p:cNvSpPr/>
            <p:nvPr/>
          </p:nvSpPr>
          <p:spPr>
            <a:xfrm>
              <a:off x="1389418" y="3103637"/>
              <a:ext cx="951602" cy="95160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iscoSansTT ExtraLight"/>
                <a:ea typeface="+mn-ea"/>
                <a:cs typeface="+mn-cs"/>
              </a:endParaRPr>
            </a:p>
          </p:txBody>
        </p:sp>
        <p:grpSp>
          <p:nvGrpSpPr>
            <p:cNvPr id="73" name="Group 72">
              <a:extLst>
                <a:ext uri="{FF2B5EF4-FFF2-40B4-BE49-F238E27FC236}">
                  <a16:creationId xmlns:a16="http://schemas.microsoft.com/office/drawing/2014/main" id="{9843E643-F4D2-4A80-AB70-CA23E3AD07BA}"/>
                </a:ext>
              </a:extLst>
            </p:cNvPr>
            <p:cNvGrpSpPr/>
            <p:nvPr/>
          </p:nvGrpSpPr>
          <p:grpSpPr>
            <a:xfrm>
              <a:off x="1535041" y="3308244"/>
              <a:ext cx="721643" cy="727086"/>
              <a:chOff x="1535041" y="3308244"/>
              <a:chExt cx="721643" cy="727086"/>
            </a:xfrm>
          </p:grpSpPr>
          <p:sp>
            <p:nvSpPr>
              <p:cNvPr id="74" name="Freeform: Shape 73">
                <a:extLst>
                  <a:ext uri="{FF2B5EF4-FFF2-40B4-BE49-F238E27FC236}">
                    <a16:creationId xmlns:a16="http://schemas.microsoft.com/office/drawing/2014/main" id="{200A6B50-95E6-4610-A9C5-C9B746DBD269}"/>
                  </a:ext>
                </a:extLst>
              </p:cNvPr>
              <p:cNvSpPr/>
              <p:nvPr/>
            </p:nvSpPr>
            <p:spPr>
              <a:xfrm rot="2831545">
                <a:off x="1727103" y="3505749"/>
                <a:ext cx="497302" cy="561860"/>
              </a:xfrm>
              <a:custGeom>
                <a:avLst/>
                <a:gdLst>
                  <a:gd name="connsiteX0" fmla="*/ 444894 w 910592"/>
                  <a:gd name="connsiteY0" fmla="*/ 1 h 1028803"/>
                  <a:gd name="connsiteX1" fmla="*/ 809863 w 910592"/>
                  <a:gd name="connsiteY1" fmla="*/ 0 h 1028803"/>
                  <a:gd name="connsiteX2" fmla="*/ 833663 w 910592"/>
                  <a:gd name="connsiteY2" fmla="*/ 46530 h 1028803"/>
                  <a:gd name="connsiteX3" fmla="*/ 678528 w 910592"/>
                  <a:gd name="connsiteY3" fmla="*/ 997051 h 1028803"/>
                  <a:gd name="connsiteX4" fmla="*/ 645994 w 910592"/>
                  <a:gd name="connsiteY4" fmla="*/ 1028803 h 1028803"/>
                  <a:gd name="connsiteX5" fmla="*/ 1 w 910592"/>
                  <a:gd name="connsiteY5" fmla="*/ 1028803 h 1028803"/>
                  <a:gd name="connsiteX6" fmla="*/ 0 w 910592"/>
                  <a:gd name="connsiteY6" fmla="*/ 981120 h 1028803"/>
                  <a:gd name="connsiteX7" fmla="*/ 534827 w 910592"/>
                  <a:gd name="connsiteY7" fmla="*/ 403714 h 1028803"/>
                  <a:gd name="connsiteX8" fmla="*/ 573731 w 910592"/>
                  <a:gd name="connsiteY8" fmla="*/ 390891 h 102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0592" h="1028803">
                    <a:moveTo>
                      <a:pt x="444894" y="1"/>
                    </a:moveTo>
                    <a:lnTo>
                      <a:pt x="809863" y="0"/>
                    </a:lnTo>
                    <a:lnTo>
                      <a:pt x="833663" y="46530"/>
                    </a:lnTo>
                    <a:cubicBezTo>
                      <a:pt x="973193" y="356048"/>
                      <a:pt x="923755" y="732302"/>
                      <a:pt x="678528" y="997051"/>
                    </a:cubicBezTo>
                    <a:lnTo>
                      <a:pt x="645994" y="1028803"/>
                    </a:lnTo>
                    <a:lnTo>
                      <a:pt x="1" y="1028803"/>
                    </a:lnTo>
                    <a:lnTo>
                      <a:pt x="0" y="981120"/>
                    </a:lnTo>
                    <a:lnTo>
                      <a:pt x="534827" y="403714"/>
                    </a:lnTo>
                    <a:lnTo>
                      <a:pt x="573731" y="390891"/>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76" name="Line 259">
                <a:extLst>
                  <a:ext uri="{FF2B5EF4-FFF2-40B4-BE49-F238E27FC236}">
                    <a16:creationId xmlns:a16="http://schemas.microsoft.com/office/drawing/2014/main" id="{57AA4EFC-F5E4-4676-920D-A64E24E0FB0D}"/>
                  </a:ext>
                </a:extLst>
              </p:cNvPr>
              <p:cNvSpPr>
                <a:spLocks noChangeShapeType="1"/>
              </p:cNvSpPr>
              <p:nvPr/>
            </p:nvSpPr>
            <p:spPr bwMode="auto">
              <a:xfrm flipH="1">
                <a:off x="1841843" y="3390190"/>
                <a:ext cx="224174" cy="387275"/>
              </a:xfrm>
              <a:prstGeom prst="line">
                <a:avLst/>
              </a:prstGeom>
              <a:noFill/>
              <a:ln w="2857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77" name="Line 260">
                <a:extLst>
                  <a:ext uri="{FF2B5EF4-FFF2-40B4-BE49-F238E27FC236}">
                    <a16:creationId xmlns:a16="http://schemas.microsoft.com/office/drawing/2014/main" id="{641FF24C-17DE-430F-9D28-A5CC2434C972}"/>
                  </a:ext>
                </a:extLst>
              </p:cNvPr>
              <p:cNvSpPr>
                <a:spLocks noChangeShapeType="1"/>
              </p:cNvSpPr>
              <p:nvPr/>
            </p:nvSpPr>
            <p:spPr bwMode="auto">
              <a:xfrm flipH="1">
                <a:off x="1730474" y="3584187"/>
                <a:ext cx="448348" cy="0"/>
              </a:xfrm>
              <a:prstGeom prst="line">
                <a:avLst/>
              </a:prstGeom>
              <a:noFill/>
              <a:ln w="2857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78" name="Line 261">
                <a:extLst>
                  <a:ext uri="{FF2B5EF4-FFF2-40B4-BE49-F238E27FC236}">
                    <a16:creationId xmlns:a16="http://schemas.microsoft.com/office/drawing/2014/main" id="{ACA57506-BA4D-45D8-AAE2-561D12AECA7A}"/>
                  </a:ext>
                </a:extLst>
              </p:cNvPr>
              <p:cNvSpPr>
                <a:spLocks noChangeShapeType="1"/>
              </p:cNvSpPr>
              <p:nvPr/>
            </p:nvSpPr>
            <p:spPr bwMode="auto">
              <a:xfrm flipH="1" flipV="1">
                <a:off x="1841843" y="3390190"/>
                <a:ext cx="224174" cy="387275"/>
              </a:xfrm>
              <a:prstGeom prst="line">
                <a:avLst/>
              </a:prstGeom>
              <a:noFill/>
              <a:ln w="2857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79" name="Line 262">
                <a:extLst>
                  <a:ext uri="{FF2B5EF4-FFF2-40B4-BE49-F238E27FC236}">
                    <a16:creationId xmlns:a16="http://schemas.microsoft.com/office/drawing/2014/main" id="{5E55F086-27F2-41E5-B7B3-A9753E48E89F}"/>
                  </a:ext>
                </a:extLst>
              </p:cNvPr>
              <p:cNvSpPr>
                <a:spLocks noChangeShapeType="1"/>
              </p:cNvSpPr>
              <p:nvPr/>
            </p:nvSpPr>
            <p:spPr bwMode="auto">
              <a:xfrm>
                <a:off x="2066017" y="3390190"/>
                <a:ext cx="112806" cy="193997"/>
              </a:xfrm>
              <a:prstGeom prst="line">
                <a:avLst/>
              </a:prstGeom>
              <a:noFill/>
              <a:ln w="2857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80" name="Line 263">
                <a:extLst>
                  <a:ext uri="{FF2B5EF4-FFF2-40B4-BE49-F238E27FC236}">
                    <a16:creationId xmlns:a16="http://schemas.microsoft.com/office/drawing/2014/main" id="{C061C3A7-C076-4A49-A1E8-2644E1F4F5AD}"/>
                  </a:ext>
                </a:extLst>
              </p:cNvPr>
              <p:cNvSpPr>
                <a:spLocks noChangeShapeType="1"/>
              </p:cNvSpPr>
              <p:nvPr/>
            </p:nvSpPr>
            <p:spPr bwMode="auto">
              <a:xfrm>
                <a:off x="1736224" y="3585837"/>
                <a:ext cx="105619" cy="191629"/>
              </a:xfrm>
              <a:prstGeom prst="line">
                <a:avLst/>
              </a:prstGeom>
              <a:noFill/>
              <a:ln w="2857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81" name="Line 264">
                <a:extLst>
                  <a:ext uri="{FF2B5EF4-FFF2-40B4-BE49-F238E27FC236}">
                    <a16:creationId xmlns:a16="http://schemas.microsoft.com/office/drawing/2014/main" id="{3A321210-0E49-4A14-8B6F-BF67F51A6943}"/>
                  </a:ext>
                </a:extLst>
              </p:cNvPr>
              <p:cNvSpPr>
                <a:spLocks noChangeShapeType="1"/>
              </p:cNvSpPr>
              <p:nvPr/>
            </p:nvSpPr>
            <p:spPr bwMode="auto">
              <a:xfrm flipH="1">
                <a:off x="2066017" y="3584187"/>
                <a:ext cx="112806" cy="193279"/>
              </a:xfrm>
              <a:prstGeom prst="line">
                <a:avLst/>
              </a:prstGeom>
              <a:noFill/>
              <a:ln w="2857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85" name="Line 265">
                <a:extLst>
                  <a:ext uri="{FF2B5EF4-FFF2-40B4-BE49-F238E27FC236}">
                    <a16:creationId xmlns:a16="http://schemas.microsoft.com/office/drawing/2014/main" id="{186BE826-75D4-4E98-BC14-9C2CE5B21A04}"/>
                  </a:ext>
                </a:extLst>
              </p:cNvPr>
              <p:cNvSpPr>
                <a:spLocks noChangeShapeType="1"/>
              </p:cNvSpPr>
              <p:nvPr/>
            </p:nvSpPr>
            <p:spPr bwMode="auto">
              <a:xfrm flipH="1">
                <a:off x="1619519" y="3390190"/>
                <a:ext cx="222324" cy="387276"/>
              </a:xfrm>
              <a:prstGeom prst="line">
                <a:avLst/>
              </a:prstGeom>
              <a:noFill/>
              <a:ln w="2857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103" name="Line 266">
                <a:extLst>
                  <a:ext uri="{FF2B5EF4-FFF2-40B4-BE49-F238E27FC236}">
                    <a16:creationId xmlns:a16="http://schemas.microsoft.com/office/drawing/2014/main" id="{F46B6276-DB44-4375-B735-9BA9533E95C2}"/>
                  </a:ext>
                </a:extLst>
              </p:cNvPr>
              <p:cNvSpPr>
                <a:spLocks noChangeShapeType="1"/>
              </p:cNvSpPr>
              <p:nvPr/>
            </p:nvSpPr>
            <p:spPr bwMode="auto">
              <a:xfrm flipH="1">
                <a:off x="1653594" y="3777465"/>
                <a:ext cx="412422" cy="0"/>
              </a:xfrm>
              <a:prstGeom prst="line">
                <a:avLst/>
              </a:prstGeom>
              <a:noFill/>
              <a:ln w="2857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106" name="Line 267">
                <a:extLst>
                  <a:ext uri="{FF2B5EF4-FFF2-40B4-BE49-F238E27FC236}">
                    <a16:creationId xmlns:a16="http://schemas.microsoft.com/office/drawing/2014/main" id="{281B9DA1-0E8F-4212-939D-C89A19A96C00}"/>
                  </a:ext>
                </a:extLst>
              </p:cNvPr>
              <p:cNvSpPr>
                <a:spLocks noChangeShapeType="1"/>
              </p:cNvSpPr>
              <p:nvPr/>
            </p:nvSpPr>
            <p:spPr bwMode="auto">
              <a:xfrm flipH="1">
                <a:off x="1841842" y="3390190"/>
                <a:ext cx="224175" cy="0"/>
              </a:xfrm>
              <a:prstGeom prst="line">
                <a:avLst/>
              </a:prstGeom>
              <a:noFill/>
              <a:ln w="28575"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131" name="Freeform 268">
                <a:extLst>
                  <a:ext uri="{FF2B5EF4-FFF2-40B4-BE49-F238E27FC236}">
                    <a16:creationId xmlns:a16="http://schemas.microsoft.com/office/drawing/2014/main" id="{51ECC581-C9E6-4ED9-B7EE-1E6B7344839D}"/>
                  </a:ext>
                </a:extLst>
              </p:cNvPr>
              <p:cNvSpPr>
                <a:spLocks/>
              </p:cNvSpPr>
              <p:nvPr/>
            </p:nvSpPr>
            <p:spPr bwMode="auto">
              <a:xfrm flipH="1">
                <a:off x="1883517" y="3506589"/>
                <a:ext cx="153760" cy="154479"/>
              </a:xfrm>
              <a:custGeom>
                <a:avLst/>
                <a:gdLst>
                  <a:gd name="T0" fmla="*/ 79 w 90"/>
                  <a:gd name="T1" fmla="*/ 25 h 90"/>
                  <a:gd name="T2" fmla="*/ 65 w 90"/>
                  <a:gd name="T3" fmla="*/ 79 h 90"/>
                  <a:gd name="T4" fmla="*/ 11 w 90"/>
                  <a:gd name="T5" fmla="*/ 65 h 90"/>
                  <a:gd name="T6" fmla="*/ 25 w 90"/>
                  <a:gd name="T7" fmla="*/ 11 h 90"/>
                  <a:gd name="T8" fmla="*/ 79 w 90"/>
                  <a:gd name="T9" fmla="*/ 25 h 90"/>
                </a:gdLst>
                <a:ahLst/>
                <a:cxnLst>
                  <a:cxn ang="0">
                    <a:pos x="T0" y="T1"/>
                  </a:cxn>
                  <a:cxn ang="0">
                    <a:pos x="T2" y="T3"/>
                  </a:cxn>
                  <a:cxn ang="0">
                    <a:pos x="T4" y="T5"/>
                  </a:cxn>
                  <a:cxn ang="0">
                    <a:pos x="T6" y="T7"/>
                  </a:cxn>
                  <a:cxn ang="0">
                    <a:pos x="T8" y="T9"/>
                  </a:cxn>
                </a:cxnLst>
                <a:rect l="0" t="0" r="r" b="b"/>
                <a:pathLst>
                  <a:path w="90" h="90">
                    <a:moveTo>
                      <a:pt x="79" y="25"/>
                    </a:moveTo>
                    <a:cubicBezTo>
                      <a:pt x="90" y="44"/>
                      <a:pt x="84" y="68"/>
                      <a:pt x="65" y="79"/>
                    </a:cubicBezTo>
                    <a:cubicBezTo>
                      <a:pt x="46" y="90"/>
                      <a:pt x="22" y="84"/>
                      <a:pt x="11" y="65"/>
                    </a:cubicBezTo>
                    <a:cubicBezTo>
                      <a:pt x="0" y="46"/>
                      <a:pt x="6" y="22"/>
                      <a:pt x="25" y="11"/>
                    </a:cubicBezTo>
                    <a:cubicBezTo>
                      <a:pt x="44" y="0"/>
                      <a:pt x="68" y="6"/>
                      <a:pt x="79" y="25"/>
                    </a:cubicBezTo>
                  </a:path>
                </a:pathLst>
              </a:custGeom>
              <a:solidFill>
                <a:schemeClr val="accent1"/>
              </a:solidFill>
              <a:ln>
                <a:noFill/>
              </a:ln>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132" name="Freeform 270">
                <a:extLst>
                  <a:ext uri="{FF2B5EF4-FFF2-40B4-BE49-F238E27FC236}">
                    <a16:creationId xmlns:a16="http://schemas.microsoft.com/office/drawing/2014/main" id="{C04795F5-804B-416E-B458-7D9D886632BE}"/>
                  </a:ext>
                </a:extLst>
              </p:cNvPr>
              <p:cNvSpPr>
                <a:spLocks/>
              </p:cNvSpPr>
              <p:nvPr/>
            </p:nvSpPr>
            <p:spPr bwMode="auto">
              <a:xfrm flipH="1">
                <a:off x="1653594" y="3505151"/>
                <a:ext cx="155916" cy="155916"/>
              </a:xfrm>
              <a:custGeom>
                <a:avLst/>
                <a:gdLst>
                  <a:gd name="T0" fmla="*/ 80 w 91"/>
                  <a:gd name="T1" fmla="*/ 26 h 91"/>
                  <a:gd name="T2" fmla="*/ 65 w 91"/>
                  <a:gd name="T3" fmla="*/ 80 h 91"/>
                  <a:gd name="T4" fmla="*/ 11 w 91"/>
                  <a:gd name="T5" fmla="*/ 65 h 91"/>
                  <a:gd name="T6" fmla="*/ 26 w 91"/>
                  <a:gd name="T7" fmla="*/ 11 h 91"/>
                  <a:gd name="T8" fmla="*/ 80 w 91"/>
                  <a:gd name="T9" fmla="*/ 26 h 91"/>
                </a:gdLst>
                <a:ahLst/>
                <a:cxnLst>
                  <a:cxn ang="0">
                    <a:pos x="T0" y="T1"/>
                  </a:cxn>
                  <a:cxn ang="0">
                    <a:pos x="T2" y="T3"/>
                  </a:cxn>
                  <a:cxn ang="0">
                    <a:pos x="T4" y="T5"/>
                  </a:cxn>
                  <a:cxn ang="0">
                    <a:pos x="T6" y="T7"/>
                  </a:cxn>
                  <a:cxn ang="0">
                    <a:pos x="T8" y="T9"/>
                  </a:cxn>
                </a:cxnLst>
                <a:rect l="0" t="0" r="r" b="b"/>
                <a:pathLst>
                  <a:path w="91" h="91">
                    <a:moveTo>
                      <a:pt x="80" y="26"/>
                    </a:moveTo>
                    <a:cubicBezTo>
                      <a:pt x="91" y="45"/>
                      <a:pt x="84" y="69"/>
                      <a:pt x="65" y="80"/>
                    </a:cubicBezTo>
                    <a:cubicBezTo>
                      <a:pt x="46" y="91"/>
                      <a:pt x="22" y="84"/>
                      <a:pt x="11" y="65"/>
                    </a:cubicBezTo>
                    <a:cubicBezTo>
                      <a:pt x="0" y="46"/>
                      <a:pt x="7" y="22"/>
                      <a:pt x="26" y="11"/>
                    </a:cubicBezTo>
                    <a:cubicBezTo>
                      <a:pt x="45" y="0"/>
                      <a:pt x="69" y="7"/>
                      <a:pt x="80" y="26"/>
                    </a:cubicBezTo>
                  </a:path>
                </a:pathLst>
              </a:custGeom>
              <a:solidFill>
                <a:schemeClr val="accent5"/>
              </a:solidFill>
              <a:ln>
                <a:noFill/>
              </a:ln>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133" name="Oval 271">
                <a:extLst>
                  <a:ext uri="{FF2B5EF4-FFF2-40B4-BE49-F238E27FC236}">
                    <a16:creationId xmlns:a16="http://schemas.microsoft.com/office/drawing/2014/main" id="{D5DEA444-85DA-4CA0-8D47-903B5A8B1F6E}"/>
                  </a:ext>
                </a:extLst>
              </p:cNvPr>
              <p:cNvSpPr>
                <a:spLocks noChangeArrowheads="1"/>
              </p:cNvSpPr>
              <p:nvPr/>
            </p:nvSpPr>
            <p:spPr bwMode="auto">
              <a:xfrm flipH="1">
                <a:off x="2111283" y="3523833"/>
                <a:ext cx="135079" cy="137235"/>
              </a:xfrm>
              <a:prstGeom prst="ellipse">
                <a:avLst/>
              </a:pr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134" name="Freeform 268">
                <a:extLst>
                  <a:ext uri="{FF2B5EF4-FFF2-40B4-BE49-F238E27FC236}">
                    <a16:creationId xmlns:a16="http://schemas.microsoft.com/office/drawing/2014/main" id="{0CD22685-4ACF-4A74-870F-249F96122F8B}"/>
                  </a:ext>
                </a:extLst>
              </p:cNvPr>
              <p:cNvSpPr>
                <a:spLocks/>
              </p:cNvSpPr>
              <p:nvPr/>
            </p:nvSpPr>
            <p:spPr bwMode="auto">
              <a:xfrm flipH="1">
                <a:off x="1759700" y="3707302"/>
                <a:ext cx="153760" cy="154479"/>
              </a:xfrm>
              <a:custGeom>
                <a:avLst/>
                <a:gdLst>
                  <a:gd name="T0" fmla="*/ 79 w 90"/>
                  <a:gd name="T1" fmla="*/ 25 h 90"/>
                  <a:gd name="T2" fmla="*/ 65 w 90"/>
                  <a:gd name="T3" fmla="*/ 79 h 90"/>
                  <a:gd name="T4" fmla="*/ 11 w 90"/>
                  <a:gd name="T5" fmla="*/ 65 h 90"/>
                  <a:gd name="T6" fmla="*/ 25 w 90"/>
                  <a:gd name="T7" fmla="*/ 11 h 90"/>
                  <a:gd name="T8" fmla="*/ 79 w 90"/>
                  <a:gd name="T9" fmla="*/ 25 h 90"/>
                </a:gdLst>
                <a:ahLst/>
                <a:cxnLst>
                  <a:cxn ang="0">
                    <a:pos x="T0" y="T1"/>
                  </a:cxn>
                  <a:cxn ang="0">
                    <a:pos x="T2" y="T3"/>
                  </a:cxn>
                  <a:cxn ang="0">
                    <a:pos x="T4" y="T5"/>
                  </a:cxn>
                  <a:cxn ang="0">
                    <a:pos x="T6" y="T7"/>
                  </a:cxn>
                  <a:cxn ang="0">
                    <a:pos x="T8" y="T9"/>
                  </a:cxn>
                </a:cxnLst>
                <a:rect l="0" t="0" r="r" b="b"/>
                <a:pathLst>
                  <a:path w="90" h="90">
                    <a:moveTo>
                      <a:pt x="79" y="25"/>
                    </a:moveTo>
                    <a:cubicBezTo>
                      <a:pt x="90" y="44"/>
                      <a:pt x="84" y="68"/>
                      <a:pt x="65" y="79"/>
                    </a:cubicBezTo>
                    <a:cubicBezTo>
                      <a:pt x="46" y="90"/>
                      <a:pt x="22" y="84"/>
                      <a:pt x="11" y="65"/>
                    </a:cubicBezTo>
                    <a:cubicBezTo>
                      <a:pt x="0" y="46"/>
                      <a:pt x="6" y="22"/>
                      <a:pt x="25" y="11"/>
                    </a:cubicBezTo>
                    <a:cubicBezTo>
                      <a:pt x="44" y="0"/>
                      <a:pt x="68" y="6"/>
                      <a:pt x="79" y="25"/>
                    </a:cubicBezTo>
                  </a:path>
                </a:pathLst>
              </a:custGeom>
              <a:solidFill>
                <a:schemeClr val="accent2"/>
              </a:solidFill>
              <a:ln>
                <a:noFill/>
              </a:ln>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135" name="Freeform 270">
                <a:extLst>
                  <a:ext uri="{FF2B5EF4-FFF2-40B4-BE49-F238E27FC236}">
                    <a16:creationId xmlns:a16="http://schemas.microsoft.com/office/drawing/2014/main" id="{9F325F0A-1F61-4690-A47E-E0841D51BA24}"/>
                  </a:ext>
                </a:extLst>
              </p:cNvPr>
              <p:cNvSpPr>
                <a:spLocks/>
              </p:cNvSpPr>
              <p:nvPr/>
            </p:nvSpPr>
            <p:spPr bwMode="auto">
              <a:xfrm flipH="1">
                <a:off x="1535041" y="3699935"/>
                <a:ext cx="155916" cy="155916"/>
              </a:xfrm>
              <a:custGeom>
                <a:avLst/>
                <a:gdLst>
                  <a:gd name="T0" fmla="*/ 80 w 91"/>
                  <a:gd name="T1" fmla="*/ 26 h 91"/>
                  <a:gd name="T2" fmla="*/ 65 w 91"/>
                  <a:gd name="T3" fmla="*/ 80 h 91"/>
                  <a:gd name="T4" fmla="*/ 11 w 91"/>
                  <a:gd name="T5" fmla="*/ 65 h 91"/>
                  <a:gd name="T6" fmla="*/ 26 w 91"/>
                  <a:gd name="T7" fmla="*/ 11 h 91"/>
                  <a:gd name="T8" fmla="*/ 80 w 91"/>
                  <a:gd name="T9" fmla="*/ 26 h 91"/>
                </a:gdLst>
                <a:ahLst/>
                <a:cxnLst>
                  <a:cxn ang="0">
                    <a:pos x="T0" y="T1"/>
                  </a:cxn>
                  <a:cxn ang="0">
                    <a:pos x="T2" y="T3"/>
                  </a:cxn>
                  <a:cxn ang="0">
                    <a:pos x="T4" y="T5"/>
                  </a:cxn>
                  <a:cxn ang="0">
                    <a:pos x="T6" y="T7"/>
                  </a:cxn>
                  <a:cxn ang="0">
                    <a:pos x="T8" y="T9"/>
                  </a:cxn>
                </a:cxnLst>
                <a:rect l="0" t="0" r="r" b="b"/>
                <a:pathLst>
                  <a:path w="91" h="91">
                    <a:moveTo>
                      <a:pt x="80" y="26"/>
                    </a:moveTo>
                    <a:cubicBezTo>
                      <a:pt x="91" y="45"/>
                      <a:pt x="84" y="69"/>
                      <a:pt x="65" y="80"/>
                    </a:cubicBezTo>
                    <a:cubicBezTo>
                      <a:pt x="46" y="91"/>
                      <a:pt x="22" y="84"/>
                      <a:pt x="11" y="65"/>
                    </a:cubicBezTo>
                    <a:cubicBezTo>
                      <a:pt x="0" y="46"/>
                      <a:pt x="7" y="22"/>
                      <a:pt x="26" y="11"/>
                    </a:cubicBezTo>
                    <a:cubicBezTo>
                      <a:pt x="45" y="0"/>
                      <a:pt x="69" y="7"/>
                      <a:pt x="80" y="26"/>
                    </a:cubicBezTo>
                  </a:path>
                </a:pathLst>
              </a:custGeom>
              <a:solidFill>
                <a:schemeClr val="accent1"/>
              </a:solidFill>
              <a:ln>
                <a:noFill/>
              </a:ln>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136" name="Oval 271">
                <a:extLst>
                  <a:ext uri="{FF2B5EF4-FFF2-40B4-BE49-F238E27FC236}">
                    <a16:creationId xmlns:a16="http://schemas.microsoft.com/office/drawing/2014/main" id="{6FFC463C-F17D-4A69-892D-9507C117B0EC}"/>
                  </a:ext>
                </a:extLst>
              </p:cNvPr>
              <p:cNvSpPr>
                <a:spLocks noChangeArrowheads="1"/>
              </p:cNvSpPr>
              <p:nvPr/>
            </p:nvSpPr>
            <p:spPr bwMode="auto">
              <a:xfrm flipH="1">
                <a:off x="1994060" y="3719829"/>
                <a:ext cx="132417" cy="134888"/>
              </a:xfrm>
              <a:prstGeom prst="ellipse">
                <a:avLst/>
              </a:prstGeom>
              <a:solidFill>
                <a:schemeClr val="accent5"/>
              </a:solidFill>
              <a:ln>
                <a:noFill/>
              </a:ln>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137" name="Freeform 268">
                <a:extLst>
                  <a:ext uri="{FF2B5EF4-FFF2-40B4-BE49-F238E27FC236}">
                    <a16:creationId xmlns:a16="http://schemas.microsoft.com/office/drawing/2014/main" id="{2FB3B2C0-726C-41C8-8E99-B369802DDDDF}"/>
                  </a:ext>
                </a:extLst>
              </p:cNvPr>
              <p:cNvSpPr>
                <a:spLocks/>
              </p:cNvSpPr>
              <p:nvPr/>
            </p:nvSpPr>
            <p:spPr bwMode="auto">
              <a:xfrm flipH="1">
                <a:off x="1764963" y="3308244"/>
                <a:ext cx="153760" cy="154479"/>
              </a:xfrm>
              <a:custGeom>
                <a:avLst/>
                <a:gdLst>
                  <a:gd name="T0" fmla="*/ 79 w 90"/>
                  <a:gd name="T1" fmla="*/ 25 h 90"/>
                  <a:gd name="T2" fmla="*/ 65 w 90"/>
                  <a:gd name="T3" fmla="*/ 79 h 90"/>
                  <a:gd name="T4" fmla="*/ 11 w 90"/>
                  <a:gd name="T5" fmla="*/ 65 h 90"/>
                  <a:gd name="T6" fmla="*/ 25 w 90"/>
                  <a:gd name="T7" fmla="*/ 11 h 90"/>
                  <a:gd name="T8" fmla="*/ 79 w 90"/>
                  <a:gd name="T9" fmla="*/ 25 h 90"/>
                </a:gdLst>
                <a:ahLst/>
                <a:cxnLst>
                  <a:cxn ang="0">
                    <a:pos x="T0" y="T1"/>
                  </a:cxn>
                  <a:cxn ang="0">
                    <a:pos x="T2" y="T3"/>
                  </a:cxn>
                  <a:cxn ang="0">
                    <a:pos x="T4" y="T5"/>
                  </a:cxn>
                  <a:cxn ang="0">
                    <a:pos x="T6" y="T7"/>
                  </a:cxn>
                  <a:cxn ang="0">
                    <a:pos x="T8" y="T9"/>
                  </a:cxn>
                </a:cxnLst>
                <a:rect l="0" t="0" r="r" b="b"/>
                <a:pathLst>
                  <a:path w="90" h="90">
                    <a:moveTo>
                      <a:pt x="79" y="25"/>
                    </a:moveTo>
                    <a:cubicBezTo>
                      <a:pt x="90" y="44"/>
                      <a:pt x="84" y="68"/>
                      <a:pt x="65" y="79"/>
                    </a:cubicBezTo>
                    <a:cubicBezTo>
                      <a:pt x="46" y="90"/>
                      <a:pt x="22" y="84"/>
                      <a:pt x="11" y="65"/>
                    </a:cubicBezTo>
                    <a:cubicBezTo>
                      <a:pt x="0" y="46"/>
                      <a:pt x="6" y="22"/>
                      <a:pt x="25" y="11"/>
                    </a:cubicBezTo>
                    <a:cubicBezTo>
                      <a:pt x="44" y="0"/>
                      <a:pt x="68" y="6"/>
                      <a:pt x="79" y="25"/>
                    </a:cubicBezTo>
                  </a:path>
                </a:pathLst>
              </a:custGeom>
              <a:solidFill>
                <a:schemeClr val="accent2"/>
              </a:solidFill>
              <a:ln>
                <a:noFill/>
              </a:ln>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282828"/>
                  </a:solidFill>
                  <a:effectLst/>
                  <a:uLnTx/>
                  <a:uFillTx/>
                  <a:latin typeface="CiscoSansTT ExtraLight"/>
                  <a:ea typeface="ＭＳ Ｐゴシック" charset="0"/>
                  <a:cs typeface="+mn-cs"/>
                </a:endParaRPr>
              </a:p>
            </p:txBody>
          </p:sp>
          <p:sp>
            <p:nvSpPr>
              <p:cNvPr id="138" name="Oval 271">
                <a:extLst>
                  <a:ext uri="{FF2B5EF4-FFF2-40B4-BE49-F238E27FC236}">
                    <a16:creationId xmlns:a16="http://schemas.microsoft.com/office/drawing/2014/main" id="{882D1294-D34E-4771-B89C-EA4A8A1864EA}"/>
                  </a:ext>
                </a:extLst>
              </p:cNvPr>
              <p:cNvSpPr>
                <a:spLocks noChangeArrowheads="1"/>
              </p:cNvSpPr>
              <p:nvPr/>
            </p:nvSpPr>
            <p:spPr bwMode="auto">
              <a:xfrm flipH="1">
                <a:off x="1992730" y="3314858"/>
                <a:ext cx="135079" cy="137235"/>
              </a:xfrm>
              <a:prstGeom prst="ellipse">
                <a:avLst/>
              </a:prstGeom>
              <a:solidFill>
                <a:schemeClr val="accent5"/>
              </a:solidFill>
              <a:ln>
                <a:noFill/>
              </a:ln>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282828"/>
                  </a:solidFill>
                  <a:effectLst/>
                  <a:uLnTx/>
                  <a:uFillTx/>
                  <a:latin typeface="CiscoSansTT ExtraLight"/>
                  <a:ea typeface="ＭＳ Ｐゴシック" charset="0"/>
                  <a:cs typeface="+mn-cs"/>
                </a:endParaRPr>
              </a:p>
            </p:txBody>
          </p:sp>
        </p:grpSp>
      </p:grpSp>
      <p:sp>
        <p:nvSpPr>
          <p:cNvPr id="139" name="Rectangle 138">
            <a:extLst>
              <a:ext uri="{FF2B5EF4-FFF2-40B4-BE49-F238E27FC236}">
                <a16:creationId xmlns:a16="http://schemas.microsoft.com/office/drawing/2014/main" id="{E0FDA7E4-DAF0-466A-8335-C8AB4AACFD77}"/>
              </a:ext>
            </a:extLst>
          </p:cNvPr>
          <p:cNvSpPr/>
          <p:nvPr/>
        </p:nvSpPr>
        <p:spPr>
          <a:xfrm>
            <a:off x="1625516" y="2242215"/>
            <a:ext cx="2578608" cy="325367"/>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342900">
              <a:defRPr/>
            </a:pPr>
            <a:r>
              <a:rPr lang="en-US" sz="1600" b="1" dirty="0">
                <a:solidFill>
                  <a:schemeClr val="accent1"/>
                </a:solidFill>
                <a:ea typeface="ＭＳ Ｐゴシック" charset="0"/>
              </a:rPr>
              <a:t>Public cloud </a:t>
            </a:r>
            <a:r>
              <a:rPr lang="en-US" sz="1600" dirty="0">
                <a:solidFill>
                  <a:schemeClr val="tx1"/>
                </a:solidFill>
                <a:ea typeface="ＭＳ Ｐゴシック" charset="0"/>
              </a:rPr>
              <a:t>monitoring</a:t>
            </a:r>
          </a:p>
        </p:txBody>
      </p:sp>
      <p:grpSp>
        <p:nvGrpSpPr>
          <p:cNvPr id="164" name="Group 163">
            <a:extLst>
              <a:ext uri="{FF2B5EF4-FFF2-40B4-BE49-F238E27FC236}">
                <a16:creationId xmlns:a16="http://schemas.microsoft.com/office/drawing/2014/main" id="{BCBE45BA-B895-4D11-B3BC-97778E157658}"/>
              </a:ext>
            </a:extLst>
          </p:cNvPr>
          <p:cNvGrpSpPr/>
          <p:nvPr/>
        </p:nvGrpSpPr>
        <p:grpSpPr>
          <a:xfrm>
            <a:off x="2552343" y="1512966"/>
            <a:ext cx="724954" cy="724954"/>
            <a:chOff x="4155844" y="3100778"/>
            <a:chExt cx="954192" cy="954192"/>
          </a:xfrm>
        </p:grpSpPr>
        <p:sp>
          <p:nvSpPr>
            <p:cNvPr id="165" name="Oval 164">
              <a:extLst>
                <a:ext uri="{FF2B5EF4-FFF2-40B4-BE49-F238E27FC236}">
                  <a16:creationId xmlns:a16="http://schemas.microsoft.com/office/drawing/2014/main" id="{B909D5E3-40D5-45AB-888E-199D469C62CE}"/>
                </a:ext>
              </a:extLst>
            </p:cNvPr>
            <p:cNvSpPr/>
            <p:nvPr/>
          </p:nvSpPr>
          <p:spPr>
            <a:xfrm>
              <a:off x="4155844" y="3100778"/>
              <a:ext cx="954192" cy="95419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166" name="Freeform: Shape 165">
              <a:extLst>
                <a:ext uri="{FF2B5EF4-FFF2-40B4-BE49-F238E27FC236}">
                  <a16:creationId xmlns:a16="http://schemas.microsoft.com/office/drawing/2014/main" id="{8C901B30-88AD-40AC-8160-7337284799B5}"/>
                </a:ext>
              </a:extLst>
            </p:cNvPr>
            <p:cNvSpPr/>
            <p:nvPr/>
          </p:nvSpPr>
          <p:spPr>
            <a:xfrm>
              <a:off x="4472941" y="3398521"/>
              <a:ext cx="632031" cy="627467"/>
            </a:xfrm>
            <a:custGeom>
              <a:avLst/>
              <a:gdLst>
                <a:gd name="connsiteX0" fmla="*/ 345440 w 632031"/>
                <a:gd name="connsiteY0" fmla="*/ 0 h 627467"/>
                <a:gd name="connsiteX1" fmla="*/ 632031 w 632031"/>
                <a:gd name="connsiteY1" fmla="*/ 229599 h 627467"/>
                <a:gd name="connsiteX2" fmla="*/ 627403 w 632031"/>
                <a:gd name="connsiteY2" fmla="*/ 275506 h 627467"/>
                <a:gd name="connsiteX3" fmla="*/ 345708 w 632031"/>
                <a:gd name="connsiteY3" fmla="*/ 618958 h 627467"/>
                <a:gd name="connsiteX4" fmla="*/ 318295 w 632031"/>
                <a:gd name="connsiteY4" fmla="*/ 627467 h 627467"/>
                <a:gd name="connsiteX5" fmla="*/ 0 w 632031"/>
                <a:gd name="connsiteY5" fmla="*/ 358140 h 62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031" h="627467">
                  <a:moveTo>
                    <a:pt x="345440" y="0"/>
                  </a:moveTo>
                  <a:lnTo>
                    <a:pt x="632031" y="229599"/>
                  </a:lnTo>
                  <a:lnTo>
                    <a:pt x="627403" y="275506"/>
                  </a:lnTo>
                  <a:cubicBezTo>
                    <a:pt x="595627" y="430795"/>
                    <a:pt x="488405" y="558602"/>
                    <a:pt x="345708" y="618958"/>
                  </a:cubicBezTo>
                  <a:lnTo>
                    <a:pt x="318295" y="627467"/>
                  </a:lnTo>
                  <a:lnTo>
                    <a:pt x="0" y="358140"/>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800" dirty="0">
                <a:solidFill>
                  <a:schemeClr val="bg2"/>
                </a:solidFill>
              </a:endParaRPr>
            </a:p>
          </p:txBody>
        </p:sp>
        <p:sp>
          <p:nvSpPr>
            <p:cNvPr id="167" name="Freeform 7">
              <a:extLst>
                <a:ext uri="{FF2B5EF4-FFF2-40B4-BE49-F238E27FC236}">
                  <a16:creationId xmlns:a16="http://schemas.microsoft.com/office/drawing/2014/main" id="{8971BBED-C900-4AEA-BB01-57EDC961CD30}"/>
                </a:ext>
              </a:extLst>
            </p:cNvPr>
            <p:cNvSpPr>
              <a:spLocks/>
            </p:cNvSpPr>
            <p:nvPr/>
          </p:nvSpPr>
          <p:spPr bwMode="auto">
            <a:xfrm>
              <a:off x="4274009" y="3362446"/>
              <a:ext cx="696652" cy="430855"/>
            </a:xfrm>
            <a:custGeom>
              <a:avLst/>
              <a:gdLst>
                <a:gd name="T0" fmla="*/ 435 w 475"/>
                <a:gd name="T1" fmla="*/ 133 h 293"/>
                <a:gd name="T2" fmla="*/ 438 w 475"/>
                <a:gd name="T3" fmla="*/ 116 h 293"/>
                <a:gd name="T4" fmla="*/ 438 w 475"/>
                <a:gd name="T5" fmla="*/ 116 h 293"/>
                <a:gd name="T6" fmla="*/ 394 w 475"/>
                <a:gd name="T7" fmla="*/ 66 h 293"/>
                <a:gd name="T8" fmla="*/ 397 w 475"/>
                <a:gd name="T9" fmla="*/ 50 h 293"/>
                <a:gd name="T10" fmla="*/ 397 w 475"/>
                <a:gd name="T11" fmla="*/ 50 h 293"/>
                <a:gd name="T12" fmla="*/ 347 w 475"/>
                <a:gd name="T13" fmla="*/ 0 h 293"/>
                <a:gd name="T14" fmla="*/ 259 w 475"/>
                <a:gd name="T15" fmla="*/ 0 h 293"/>
                <a:gd name="T16" fmla="*/ 209 w 475"/>
                <a:gd name="T17" fmla="*/ 50 h 293"/>
                <a:gd name="T18" fmla="*/ 212 w 475"/>
                <a:gd name="T19" fmla="*/ 66 h 293"/>
                <a:gd name="T20" fmla="*/ 153 w 475"/>
                <a:gd name="T21" fmla="*/ 66 h 293"/>
                <a:gd name="T22" fmla="*/ 103 w 475"/>
                <a:gd name="T23" fmla="*/ 116 h 293"/>
                <a:gd name="T24" fmla="*/ 106 w 475"/>
                <a:gd name="T25" fmla="*/ 132 h 293"/>
                <a:gd name="T26" fmla="*/ 49 w 475"/>
                <a:gd name="T27" fmla="*/ 132 h 293"/>
                <a:gd name="T28" fmla="*/ 0 w 475"/>
                <a:gd name="T29" fmla="*/ 182 h 293"/>
                <a:gd name="T30" fmla="*/ 49 w 475"/>
                <a:gd name="T31" fmla="*/ 231 h 293"/>
                <a:gd name="T32" fmla="*/ 88 w 475"/>
                <a:gd name="T33" fmla="*/ 231 h 293"/>
                <a:gd name="T34" fmla="*/ 87 w 475"/>
                <a:gd name="T35" fmla="*/ 244 h 293"/>
                <a:gd name="T36" fmla="*/ 136 w 475"/>
                <a:gd name="T37" fmla="*/ 293 h 293"/>
                <a:gd name="T38" fmla="*/ 351 w 475"/>
                <a:gd name="T39" fmla="*/ 293 h 293"/>
                <a:gd name="T40" fmla="*/ 401 w 475"/>
                <a:gd name="T41" fmla="*/ 244 h 293"/>
                <a:gd name="T42" fmla="*/ 401 w 475"/>
                <a:gd name="T43" fmla="*/ 244 h 293"/>
                <a:gd name="T44" fmla="*/ 399 w 475"/>
                <a:gd name="T45" fmla="*/ 231 h 293"/>
                <a:gd name="T46" fmla="*/ 426 w 475"/>
                <a:gd name="T47" fmla="*/ 231 h 293"/>
                <a:gd name="T48" fmla="*/ 475 w 475"/>
                <a:gd name="T49" fmla="*/ 182 h 293"/>
                <a:gd name="T50" fmla="*/ 475 w 475"/>
                <a:gd name="T51" fmla="*/ 182 h 293"/>
                <a:gd name="T52" fmla="*/ 435 w 475"/>
                <a:gd name="T53" fmla="*/ 13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5" h="293">
                  <a:moveTo>
                    <a:pt x="435" y="133"/>
                  </a:moveTo>
                  <a:cubicBezTo>
                    <a:pt x="437" y="128"/>
                    <a:pt x="438" y="122"/>
                    <a:pt x="438" y="116"/>
                  </a:cubicBezTo>
                  <a:cubicBezTo>
                    <a:pt x="438" y="116"/>
                    <a:pt x="438" y="116"/>
                    <a:pt x="438" y="116"/>
                  </a:cubicBezTo>
                  <a:cubicBezTo>
                    <a:pt x="438" y="90"/>
                    <a:pt x="419" y="69"/>
                    <a:pt x="394" y="66"/>
                  </a:cubicBezTo>
                  <a:cubicBezTo>
                    <a:pt x="396" y="61"/>
                    <a:pt x="397" y="56"/>
                    <a:pt x="397" y="50"/>
                  </a:cubicBezTo>
                  <a:cubicBezTo>
                    <a:pt x="397" y="50"/>
                    <a:pt x="397" y="50"/>
                    <a:pt x="397" y="50"/>
                  </a:cubicBezTo>
                  <a:cubicBezTo>
                    <a:pt x="397" y="22"/>
                    <a:pt x="374" y="0"/>
                    <a:pt x="347" y="0"/>
                  </a:cubicBezTo>
                  <a:cubicBezTo>
                    <a:pt x="259" y="0"/>
                    <a:pt x="259" y="0"/>
                    <a:pt x="259" y="0"/>
                  </a:cubicBezTo>
                  <a:cubicBezTo>
                    <a:pt x="232" y="0"/>
                    <a:pt x="209" y="22"/>
                    <a:pt x="209" y="50"/>
                  </a:cubicBezTo>
                  <a:cubicBezTo>
                    <a:pt x="209" y="55"/>
                    <a:pt x="210" y="61"/>
                    <a:pt x="212" y="66"/>
                  </a:cubicBezTo>
                  <a:cubicBezTo>
                    <a:pt x="153" y="66"/>
                    <a:pt x="153" y="66"/>
                    <a:pt x="153" y="66"/>
                  </a:cubicBezTo>
                  <a:cubicBezTo>
                    <a:pt x="125" y="66"/>
                    <a:pt x="103" y="88"/>
                    <a:pt x="103" y="116"/>
                  </a:cubicBezTo>
                  <a:cubicBezTo>
                    <a:pt x="103" y="121"/>
                    <a:pt x="104" y="127"/>
                    <a:pt x="106" y="132"/>
                  </a:cubicBezTo>
                  <a:cubicBezTo>
                    <a:pt x="49" y="132"/>
                    <a:pt x="49" y="132"/>
                    <a:pt x="49" y="132"/>
                  </a:cubicBezTo>
                  <a:cubicBezTo>
                    <a:pt x="22" y="132"/>
                    <a:pt x="0" y="154"/>
                    <a:pt x="0" y="182"/>
                  </a:cubicBezTo>
                  <a:cubicBezTo>
                    <a:pt x="0" y="209"/>
                    <a:pt x="22" y="231"/>
                    <a:pt x="49" y="231"/>
                  </a:cubicBezTo>
                  <a:cubicBezTo>
                    <a:pt x="88" y="231"/>
                    <a:pt x="88" y="231"/>
                    <a:pt x="88" y="231"/>
                  </a:cubicBezTo>
                  <a:cubicBezTo>
                    <a:pt x="87" y="235"/>
                    <a:pt x="87" y="239"/>
                    <a:pt x="87" y="244"/>
                  </a:cubicBezTo>
                  <a:cubicBezTo>
                    <a:pt x="87" y="271"/>
                    <a:pt x="109" y="293"/>
                    <a:pt x="136" y="293"/>
                  </a:cubicBezTo>
                  <a:cubicBezTo>
                    <a:pt x="351" y="293"/>
                    <a:pt x="351" y="293"/>
                    <a:pt x="351" y="293"/>
                  </a:cubicBezTo>
                  <a:cubicBezTo>
                    <a:pt x="379" y="293"/>
                    <a:pt x="401" y="271"/>
                    <a:pt x="401" y="244"/>
                  </a:cubicBezTo>
                  <a:cubicBezTo>
                    <a:pt x="401" y="244"/>
                    <a:pt x="401" y="244"/>
                    <a:pt x="401" y="244"/>
                  </a:cubicBezTo>
                  <a:cubicBezTo>
                    <a:pt x="401" y="239"/>
                    <a:pt x="400" y="235"/>
                    <a:pt x="399" y="231"/>
                  </a:cubicBezTo>
                  <a:cubicBezTo>
                    <a:pt x="426" y="231"/>
                    <a:pt x="426" y="231"/>
                    <a:pt x="426" y="231"/>
                  </a:cubicBezTo>
                  <a:cubicBezTo>
                    <a:pt x="453" y="231"/>
                    <a:pt x="475" y="209"/>
                    <a:pt x="475" y="182"/>
                  </a:cubicBezTo>
                  <a:cubicBezTo>
                    <a:pt x="475" y="182"/>
                    <a:pt x="475" y="182"/>
                    <a:pt x="475" y="182"/>
                  </a:cubicBezTo>
                  <a:cubicBezTo>
                    <a:pt x="475" y="158"/>
                    <a:pt x="458" y="137"/>
                    <a:pt x="435" y="1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grpSp>
      <p:sp>
        <p:nvSpPr>
          <p:cNvPr id="67" name="Rectangle: Rounded Corners 66">
            <a:extLst>
              <a:ext uri="{FF2B5EF4-FFF2-40B4-BE49-F238E27FC236}">
                <a16:creationId xmlns:a16="http://schemas.microsoft.com/office/drawing/2014/main" id="{4756C842-9EAE-4775-81D3-35A2E28BCBF4}"/>
              </a:ext>
            </a:extLst>
          </p:cNvPr>
          <p:cNvSpPr/>
          <p:nvPr/>
        </p:nvSpPr>
        <p:spPr>
          <a:xfrm>
            <a:off x="1625516" y="3341462"/>
            <a:ext cx="2578608" cy="553599"/>
          </a:xfrm>
          <a:prstGeom prst="roundRect">
            <a:avLst>
              <a:gd name="adj" fmla="val 5000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lang="en-US" sz="1200" dirty="0">
                <a:solidFill>
                  <a:schemeClr val="bg1"/>
                </a:solidFill>
                <a:ea typeface="ＭＳ Ｐゴシック" charset="0"/>
              </a:rPr>
              <a:t>VPC</a:t>
            </a:r>
            <a:r>
              <a:rPr lang="ja-JP" altLang="en-US" sz="1200" dirty="0">
                <a:solidFill>
                  <a:schemeClr val="bg1"/>
                </a:solidFill>
                <a:ea typeface="ＭＳ Ｐゴシック" charset="0"/>
              </a:rPr>
              <a:t>フローログ等のテレメトリ</a:t>
            </a:r>
            <a:endParaRPr kumimoji="0" lang="en-US" sz="1200" b="0" i="0" u="none" strike="noStrike" kern="1200" cap="none" spc="0" normalizeH="0" baseline="0" noProof="0" dirty="0">
              <a:ln>
                <a:noFill/>
              </a:ln>
              <a:solidFill>
                <a:schemeClr val="bg1"/>
              </a:solidFill>
              <a:effectLst/>
              <a:uLnTx/>
              <a:uFillTx/>
              <a:ea typeface="ＭＳ Ｐゴシック" charset="0"/>
            </a:endParaRPr>
          </a:p>
        </p:txBody>
      </p:sp>
      <p:sp>
        <p:nvSpPr>
          <p:cNvPr id="87" name="Rectangle: Rounded Corners 86">
            <a:extLst>
              <a:ext uri="{FF2B5EF4-FFF2-40B4-BE49-F238E27FC236}">
                <a16:creationId xmlns:a16="http://schemas.microsoft.com/office/drawing/2014/main" id="{3135813E-8819-497B-BCEA-BBDD35E2DAA6}"/>
              </a:ext>
            </a:extLst>
          </p:cNvPr>
          <p:cNvSpPr/>
          <p:nvPr/>
        </p:nvSpPr>
        <p:spPr>
          <a:xfrm>
            <a:off x="4265754" y="2708984"/>
            <a:ext cx="2615947" cy="553599"/>
          </a:xfrm>
          <a:prstGeom prst="roundRect">
            <a:avLst>
              <a:gd name="adj" fmla="val 5000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lang="ja-JP" altLang="en-US" sz="1200" dirty="0">
                <a:solidFill>
                  <a:schemeClr val="bg1"/>
                </a:solidFill>
                <a:ea typeface="ＭＳ Ｐゴシック" charset="0"/>
              </a:rPr>
              <a:t>オンプレミスネットワークの監視</a:t>
            </a:r>
            <a:endParaRPr kumimoji="0" lang="en-US" sz="1200" b="0" i="0" u="none" strike="noStrike" kern="1200" cap="none" spc="0" normalizeH="0" baseline="0" noProof="0" dirty="0">
              <a:ln>
                <a:noFill/>
              </a:ln>
              <a:solidFill>
                <a:schemeClr val="bg1"/>
              </a:solidFill>
              <a:effectLst/>
              <a:uLnTx/>
              <a:uFillTx/>
              <a:ea typeface="ＭＳ Ｐゴシック" charset="0"/>
              <a:cs typeface="+mn-cs"/>
            </a:endParaRPr>
          </a:p>
        </p:txBody>
      </p:sp>
      <p:sp>
        <p:nvSpPr>
          <p:cNvPr id="89" name="Rectangle: Rounded Corners 88">
            <a:extLst>
              <a:ext uri="{FF2B5EF4-FFF2-40B4-BE49-F238E27FC236}">
                <a16:creationId xmlns:a16="http://schemas.microsoft.com/office/drawing/2014/main" id="{A2E80B57-255D-49C0-BE1E-194521667D5B}"/>
              </a:ext>
            </a:extLst>
          </p:cNvPr>
          <p:cNvSpPr/>
          <p:nvPr/>
        </p:nvSpPr>
        <p:spPr>
          <a:xfrm>
            <a:off x="1625516" y="2708984"/>
            <a:ext cx="2576379" cy="553599"/>
          </a:xfrm>
          <a:prstGeom prst="roundRect">
            <a:avLst>
              <a:gd name="adj" fmla="val 5000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lvl="0" algn="ctr" defTabSz="342900">
              <a:defRPr/>
            </a:pPr>
            <a:r>
              <a:rPr lang="ja-JP" altLang="en-US" sz="1200" dirty="0">
                <a:solidFill>
                  <a:schemeClr val="bg1"/>
                </a:solidFill>
                <a:ea typeface="ＭＳ Ｐゴシック" charset="0"/>
              </a:rPr>
              <a:t>パブリッククラウドの監視</a:t>
            </a:r>
            <a:endParaRPr lang="en-US" sz="1200" dirty="0">
              <a:solidFill>
                <a:schemeClr val="bg1"/>
              </a:solidFill>
              <a:ea typeface="ＭＳ Ｐゴシック" charset="0"/>
            </a:endParaRPr>
          </a:p>
        </p:txBody>
      </p:sp>
      <p:sp>
        <p:nvSpPr>
          <p:cNvPr id="63" name="Rectangle: Rounded Corners 62">
            <a:extLst>
              <a:ext uri="{FF2B5EF4-FFF2-40B4-BE49-F238E27FC236}">
                <a16:creationId xmlns:a16="http://schemas.microsoft.com/office/drawing/2014/main" id="{D15AD92A-77AE-45B9-8D27-4DFB1946D335}"/>
              </a:ext>
            </a:extLst>
          </p:cNvPr>
          <p:cNvSpPr/>
          <p:nvPr/>
        </p:nvSpPr>
        <p:spPr>
          <a:xfrm>
            <a:off x="4263525" y="3341462"/>
            <a:ext cx="2618176" cy="553599"/>
          </a:xfrm>
          <a:prstGeom prst="roundRect">
            <a:avLst>
              <a:gd name="adj" fmla="val 5000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lang="en-US" sz="1200" dirty="0" err="1">
                <a:solidFill>
                  <a:schemeClr val="bg1"/>
                </a:solidFill>
                <a:ea typeface="ＭＳ Ｐゴシック" charset="0"/>
              </a:rPr>
              <a:t>Netflow</a:t>
            </a:r>
            <a:r>
              <a:rPr lang="ja-JP" altLang="en-US" sz="1200" dirty="0">
                <a:solidFill>
                  <a:schemeClr val="bg1"/>
                </a:solidFill>
                <a:ea typeface="ＭＳ Ｐゴシック" charset="0"/>
              </a:rPr>
              <a:t>等の</a:t>
            </a:r>
            <a:r>
              <a:rPr lang="en-US" altLang="ja-JP" sz="1200" dirty="0">
                <a:solidFill>
                  <a:schemeClr val="bg1"/>
                </a:solidFill>
                <a:ea typeface="ＭＳ Ｐゴシック" charset="0"/>
              </a:rPr>
              <a:t>IP</a:t>
            </a:r>
            <a:r>
              <a:rPr lang="ja-JP" altLang="en-US" sz="1200" dirty="0">
                <a:solidFill>
                  <a:schemeClr val="bg1"/>
                </a:solidFill>
                <a:ea typeface="ＭＳ Ｐゴシック" charset="0"/>
              </a:rPr>
              <a:t>メタデータ</a:t>
            </a:r>
            <a:endParaRPr kumimoji="0" lang="en-US" sz="1200" b="0" i="0" u="none" strike="noStrike" kern="1200" cap="none" spc="0" normalizeH="0" baseline="0" noProof="0" dirty="0">
              <a:ln>
                <a:noFill/>
              </a:ln>
              <a:solidFill>
                <a:schemeClr val="bg1"/>
              </a:solidFill>
              <a:effectLst/>
              <a:uLnTx/>
              <a:uFillTx/>
              <a:ea typeface="ＭＳ Ｐゴシック" charset="0"/>
            </a:endParaRPr>
          </a:p>
        </p:txBody>
      </p:sp>
      <p:sp>
        <p:nvSpPr>
          <p:cNvPr id="88" name="Rectangle: Rounded Corners 87">
            <a:extLst>
              <a:ext uri="{FF2B5EF4-FFF2-40B4-BE49-F238E27FC236}">
                <a16:creationId xmlns:a16="http://schemas.microsoft.com/office/drawing/2014/main" id="{F8D6F52F-32C1-4A1E-A2A5-CFF7E96B3E49}"/>
              </a:ext>
            </a:extLst>
          </p:cNvPr>
          <p:cNvSpPr/>
          <p:nvPr/>
        </p:nvSpPr>
        <p:spPr>
          <a:xfrm>
            <a:off x="1623287" y="3983574"/>
            <a:ext cx="2578608" cy="553599"/>
          </a:xfrm>
          <a:prstGeom prst="roundRect">
            <a:avLst>
              <a:gd name="adj" fmla="val 5000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342900">
              <a:defRPr/>
            </a:pPr>
            <a:r>
              <a:rPr lang="ja-JP" altLang="en-US" sz="1200" dirty="0">
                <a:solidFill>
                  <a:schemeClr val="bg1"/>
                </a:solidFill>
                <a:ea typeface="ＭＳ Ｐゴシック" charset="0"/>
              </a:rPr>
              <a:t>フローログの量に応じた課金体系</a:t>
            </a:r>
            <a:endParaRPr lang="en-US" sz="1200" dirty="0">
              <a:solidFill>
                <a:schemeClr val="bg1"/>
              </a:solidFill>
              <a:ea typeface="ＭＳ Ｐゴシック" charset="0"/>
            </a:endParaRPr>
          </a:p>
        </p:txBody>
      </p:sp>
      <p:sp>
        <p:nvSpPr>
          <p:cNvPr id="90" name="Rectangle: Rounded Corners 89">
            <a:extLst>
              <a:ext uri="{FF2B5EF4-FFF2-40B4-BE49-F238E27FC236}">
                <a16:creationId xmlns:a16="http://schemas.microsoft.com/office/drawing/2014/main" id="{4A41FB34-1C9E-4B73-827A-792EEED386EB}"/>
              </a:ext>
            </a:extLst>
          </p:cNvPr>
          <p:cNvSpPr/>
          <p:nvPr/>
        </p:nvSpPr>
        <p:spPr>
          <a:xfrm>
            <a:off x="4263525" y="3983574"/>
            <a:ext cx="2618176" cy="553599"/>
          </a:xfrm>
          <a:prstGeom prst="roundRect">
            <a:avLst>
              <a:gd name="adj" fmla="val 50000"/>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342900">
              <a:defRPr/>
            </a:pPr>
            <a:r>
              <a:rPr lang="ja-JP" altLang="en-US" sz="1200" dirty="0">
                <a:solidFill>
                  <a:schemeClr val="bg1"/>
                </a:solidFill>
                <a:ea typeface="ＭＳ Ｐゴシック" charset="0"/>
              </a:rPr>
              <a:t>エンドポイントの数に応じた課金体系</a:t>
            </a:r>
            <a:endParaRPr lang="en-US" sz="1200" dirty="0">
              <a:solidFill>
                <a:schemeClr val="bg1"/>
              </a:solidFill>
              <a:ea typeface="ＭＳ Ｐゴシック" charset="0"/>
            </a:endParaRPr>
          </a:p>
        </p:txBody>
      </p:sp>
      <p:sp>
        <p:nvSpPr>
          <p:cNvPr id="3" name="Title 2"/>
          <p:cNvSpPr>
            <a:spLocks noGrp="1"/>
          </p:cNvSpPr>
          <p:nvPr>
            <p:ph type="title"/>
          </p:nvPr>
        </p:nvSpPr>
        <p:spPr/>
        <p:txBody>
          <a:bodyPr/>
          <a:lstStyle/>
          <a:p>
            <a:r>
              <a:rPr lang="en-US" sz="2400" dirty="0"/>
              <a:t>Stealthwatch Cloud </a:t>
            </a:r>
            <a:r>
              <a:rPr lang="ja-JP" altLang="en-US" sz="2400" dirty="0"/>
              <a:t>が監視するオンプレミスとクラウド</a:t>
            </a:r>
            <a:endParaRPr lang="en-US" sz="2400" dirty="0"/>
          </a:p>
        </p:txBody>
      </p:sp>
    </p:spTree>
    <p:extLst>
      <p:ext uri="{BB962C8B-B14F-4D97-AF65-F5344CB8AC3E}">
        <p14:creationId xmlns:p14="http://schemas.microsoft.com/office/powerpoint/2010/main" val="2226488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p:txBody>
          <a:bodyPr/>
          <a:lstStyle/>
          <a:p>
            <a:r>
              <a:rPr kumimoji="1" lang="en-US" altLang="ja-JP" dirty="0" err="1">
                <a:latin typeface="CiscoSansTT ExtraLight" charset="0"/>
                <a:ea typeface="ＭＳ Ｐゴシック" charset="-128"/>
              </a:rPr>
              <a:t>Stealthwatch</a:t>
            </a:r>
            <a:r>
              <a:rPr kumimoji="1" lang="en-US" altLang="ja-JP" dirty="0">
                <a:latin typeface="CiscoSansTT ExtraLight" charset="0"/>
                <a:ea typeface="ＭＳ Ｐゴシック" charset="-128"/>
              </a:rPr>
              <a:t> Cloud</a:t>
            </a:r>
            <a:br>
              <a:rPr kumimoji="1" lang="en-US" altLang="ja-JP" dirty="0">
                <a:latin typeface="CiscoSansTT ExtraLight" charset="0"/>
                <a:ea typeface="ＭＳ Ｐゴシック" charset="-128"/>
              </a:rPr>
            </a:br>
            <a:r>
              <a:rPr kumimoji="1" lang="ja-JP" altLang="en-US" dirty="0">
                <a:latin typeface="CiscoSansTT ExtraLight" charset="0"/>
                <a:ea typeface="ＭＳ Ｐゴシック" charset="-128"/>
              </a:rPr>
              <a:t>最新情報</a:t>
            </a:r>
          </a:p>
        </p:txBody>
      </p:sp>
      <p:pic>
        <p:nvPicPr>
          <p:cNvPr id="3" name="Picture 352">
            <a:extLst>
              <a:ext uri="{FF2B5EF4-FFF2-40B4-BE49-F238E27FC236}">
                <a16:creationId xmlns:a16="http://schemas.microsoft.com/office/drawing/2014/main" id="{175638BC-D300-4DC1-A553-7D2F9FFF6B1A}"/>
              </a:ext>
            </a:extLst>
          </p:cNvPr>
          <p:cNvPicPr>
            <a:picLocks noChangeAspect="1"/>
          </p:cNvPicPr>
          <p:nvPr/>
        </p:nvPicPr>
        <p:blipFill>
          <a:blip r:embed="rId2"/>
          <a:stretch>
            <a:fillRect/>
          </a:stretch>
        </p:blipFill>
        <p:spPr>
          <a:xfrm>
            <a:off x="5422403" y="-504754"/>
            <a:ext cx="3673960" cy="3376529"/>
          </a:xfrm>
          <a:prstGeom prst="rect">
            <a:avLst/>
          </a:prstGeom>
          <a:noFill/>
        </p:spPr>
      </p:pic>
    </p:spTree>
    <p:extLst>
      <p:ext uri="{BB962C8B-B14F-4D97-AF65-F5344CB8AC3E}">
        <p14:creationId xmlns:p14="http://schemas.microsoft.com/office/powerpoint/2010/main" val="1229718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C1E4A9-1AEE-6842-9184-858144DC572E}"/>
              </a:ext>
            </a:extLst>
          </p:cNvPr>
          <p:cNvSpPr>
            <a:spLocks noGrp="1"/>
          </p:cNvSpPr>
          <p:nvPr>
            <p:ph type="title"/>
          </p:nvPr>
        </p:nvSpPr>
        <p:spPr>
          <a:xfrm>
            <a:off x="298023" y="42691"/>
            <a:ext cx="8345488" cy="731837"/>
          </a:xfrm>
        </p:spPr>
        <p:txBody>
          <a:bodyPr/>
          <a:lstStyle/>
          <a:p>
            <a:r>
              <a:rPr lang="en-US" dirty="0" err="1"/>
              <a:t>Stealthwatch</a:t>
            </a:r>
            <a:r>
              <a:rPr lang="en-US" dirty="0"/>
              <a:t> Cloud </a:t>
            </a:r>
            <a:r>
              <a:rPr lang="ja-JP" altLang="en-US" dirty="0"/>
              <a:t>アップデート</a:t>
            </a:r>
            <a:endParaRPr lang="en-US" dirty="0"/>
          </a:p>
        </p:txBody>
      </p:sp>
      <p:sp>
        <p:nvSpPr>
          <p:cNvPr id="11" name="TextBox 10"/>
          <p:cNvSpPr txBox="1"/>
          <p:nvPr/>
        </p:nvSpPr>
        <p:spPr>
          <a:xfrm>
            <a:off x="6700197" y="4064764"/>
            <a:ext cx="2443804" cy="646331"/>
          </a:xfrm>
          <a:prstGeom prst="rect">
            <a:avLst/>
          </a:prstGeom>
          <a:solidFill>
            <a:schemeClr val="bg2"/>
          </a:solidFill>
        </p:spPr>
        <p:txBody>
          <a:bodyPr wrap="square" rtlCol="0">
            <a:spAutoFit/>
          </a:bodyPr>
          <a:lstStyle/>
          <a:p>
            <a:pPr>
              <a:spcAft>
                <a:spcPts val="600"/>
              </a:spcAft>
            </a:pPr>
            <a:r>
              <a:rPr lang="en-US" sz="1200" dirty="0">
                <a:latin typeface="+mn-lt"/>
              </a:rPr>
              <a:t>Google Cloud Platform VPC</a:t>
            </a:r>
            <a:r>
              <a:rPr lang="ja-JP" altLang="en-US" sz="1200" dirty="0">
                <a:latin typeface="+mn-lt"/>
              </a:rPr>
              <a:t>のネットワーク情報を自動的にインポートできるようになった</a:t>
            </a:r>
            <a:endParaRPr lang="en-US" sz="1200" dirty="0">
              <a:latin typeface="+mn-lt"/>
            </a:endParaRPr>
          </a:p>
        </p:txBody>
      </p:sp>
      <p:sp>
        <p:nvSpPr>
          <p:cNvPr id="7" name="TextBox 6"/>
          <p:cNvSpPr txBox="1"/>
          <p:nvPr/>
        </p:nvSpPr>
        <p:spPr>
          <a:xfrm>
            <a:off x="93609" y="1466680"/>
            <a:ext cx="2849277"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Cisco &amp; On-</a:t>
            </a:r>
            <a:r>
              <a:rPr lang="en-US" sz="2000" dirty="0" err="1">
                <a:solidFill>
                  <a:schemeClr val="accent1"/>
                </a:solidFill>
                <a:latin typeface="CiscoSans Light" panose="020B0503020201020303" pitchFamily="34" charset="0"/>
                <a:ea typeface="Arial" charset="0"/>
                <a:cs typeface="Arial" charset="0"/>
              </a:rPr>
              <a:t>prem</a:t>
            </a:r>
            <a:r>
              <a:rPr lang="en-US" sz="2000" dirty="0">
                <a:solidFill>
                  <a:schemeClr val="accent1"/>
                </a:solidFill>
                <a:latin typeface="CiscoSans Light" panose="020B0503020201020303" pitchFamily="34" charset="0"/>
                <a:ea typeface="Arial" charset="0"/>
                <a:cs typeface="Arial" charset="0"/>
              </a:rPr>
              <a:t> Platform Integrations</a:t>
            </a:r>
          </a:p>
        </p:txBody>
      </p:sp>
      <p:sp>
        <p:nvSpPr>
          <p:cNvPr id="58" name="TextBox 57"/>
          <p:cNvSpPr txBox="1"/>
          <p:nvPr/>
        </p:nvSpPr>
        <p:spPr>
          <a:xfrm>
            <a:off x="3383318" y="1487781"/>
            <a:ext cx="2648287"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Automation for </a:t>
            </a:r>
          </a:p>
          <a:p>
            <a:pPr algn="ctr"/>
            <a:r>
              <a:rPr lang="en-US" sz="2000" dirty="0">
                <a:solidFill>
                  <a:schemeClr val="accent1"/>
                </a:solidFill>
                <a:latin typeface="CiscoSans Light" panose="020B0503020201020303" pitchFamily="34" charset="0"/>
                <a:ea typeface="Arial" charset="0"/>
                <a:cs typeface="Arial" charset="0"/>
              </a:rPr>
              <a:t>Sales</a:t>
            </a:r>
          </a:p>
        </p:txBody>
      </p:sp>
      <p:sp>
        <p:nvSpPr>
          <p:cNvPr id="53" name="TextBox 52"/>
          <p:cNvSpPr txBox="1"/>
          <p:nvPr/>
        </p:nvSpPr>
        <p:spPr>
          <a:xfrm>
            <a:off x="6301592" y="1509230"/>
            <a:ext cx="3059309"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Lead Multi-Cloud</a:t>
            </a:r>
          </a:p>
          <a:p>
            <a:pPr algn="ctr"/>
            <a:r>
              <a:rPr lang="en-US" sz="2000" dirty="0">
                <a:solidFill>
                  <a:schemeClr val="accent1"/>
                </a:solidFill>
                <a:latin typeface="CiscoSans Light" panose="020B0503020201020303" pitchFamily="34" charset="0"/>
                <a:ea typeface="Arial" charset="0"/>
                <a:cs typeface="Arial" charset="0"/>
              </a:rPr>
              <a:t> Security</a:t>
            </a:r>
          </a:p>
        </p:txBody>
      </p:sp>
      <p:cxnSp>
        <p:nvCxnSpPr>
          <p:cNvPr id="101" name="Straight Connector 100">
            <a:extLst>
              <a:ext uri="{FF2B5EF4-FFF2-40B4-BE49-F238E27FC236}">
                <a16:creationId xmlns:a16="http://schemas.microsoft.com/office/drawing/2014/main" id="{BB06E43D-075A-DF44-BBB9-BE9803EEAE7D}"/>
              </a:ext>
            </a:extLst>
          </p:cNvPr>
          <p:cNvCxnSpPr>
            <a:cxnSpLocks/>
          </p:cNvCxnSpPr>
          <p:nvPr/>
        </p:nvCxnSpPr>
        <p:spPr>
          <a:xfrm>
            <a:off x="3157583"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B06E43D-075A-DF44-BBB9-BE9803EEAE7D}"/>
              </a:ext>
            </a:extLst>
          </p:cNvPr>
          <p:cNvCxnSpPr>
            <a:cxnSpLocks/>
          </p:cNvCxnSpPr>
          <p:nvPr/>
        </p:nvCxnSpPr>
        <p:spPr>
          <a:xfrm>
            <a:off x="6521464"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9B1A9DF7-50C3-1E4D-B66D-B655C2595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816" y="640854"/>
            <a:ext cx="915126" cy="915126"/>
          </a:xfrm>
          <a:prstGeom prst="rect">
            <a:avLst/>
          </a:prstGeom>
        </p:spPr>
      </p:pic>
      <p:pic>
        <p:nvPicPr>
          <p:cNvPr id="31" name="Picture 30">
            <a:extLst>
              <a:ext uri="{FF2B5EF4-FFF2-40B4-BE49-F238E27FC236}">
                <a16:creationId xmlns:a16="http://schemas.microsoft.com/office/drawing/2014/main" id="{896003B8-B946-7344-A7D6-A03283D644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956" y="642173"/>
            <a:ext cx="915126" cy="915126"/>
          </a:xfrm>
          <a:prstGeom prst="rect">
            <a:avLst/>
          </a:prstGeom>
        </p:spPr>
      </p:pic>
      <p:grpSp>
        <p:nvGrpSpPr>
          <p:cNvPr id="4" name="Group 3">
            <a:extLst>
              <a:ext uri="{FF2B5EF4-FFF2-40B4-BE49-F238E27FC236}">
                <a16:creationId xmlns:a16="http://schemas.microsoft.com/office/drawing/2014/main" id="{64D0B716-FEF2-4942-AC2D-0C71E34B6520}"/>
              </a:ext>
            </a:extLst>
          </p:cNvPr>
          <p:cNvGrpSpPr/>
          <p:nvPr/>
        </p:nvGrpSpPr>
        <p:grpSpPr>
          <a:xfrm>
            <a:off x="962862" y="656664"/>
            <a:ext cx="978482" cy="870476"/>
            <a:chOff x="276356" y="749841"/>
            <a:chExt cx="2852432" cy="1625235"/>
          </a:xfrm>
        </p:grpSpPr>
        <p:sp>
          <p:nvSpPr>
            <p:cNvPr id="32" name="Freeform 31">
              <a:extLst>
                <a:ext uri="{FF2B5EF4-FFF2-40B4-BE49-F238E27FC236}">
                  <a16:creationId xmlns:a16="http://schemas.microsoft.com/office/drawing/2014/main" id="{370F3AA4-D7C1-7D47-9BE7-915FF8546FF4}"/>
                </a:ext>
              </a:extLst>
            </p:cNvPr>
            <p:cNvSpPr>
              <a:spLocks/>
            </p:cNvSpPr>
            <p:nvPr/>
          </p:nvSpPr>
          <p:spPr bwMode="auto">
            <a:xfrm>
              <a:off x="276356" y="1085772"/>
              <a:ext cx="1763141" cy="1289304"/>
            </a:xfrm>
            <a:custGeom>
              <a:avLst/>
              <a:gdLst>
                <a:gd name="T0" fmla="*/ 316 w 346"/>
                <a:gd name="T1" fmla="*/ 76 h 280"/>
                <a:gd name="T2" fmla="*/ 280 w 346"/>
                <a:gd name="T3" fmla="*/ 76 h 280"/>
                <a:gd name="T4" fmla="*/ 280 w 346"/>
                <a:gd name="T5" fmla="*/ 0 h 280"/>
                <a:gd name="T6" fmla="*/ 204 w 346"/>
                <a:gd name="T7" fmla="*/ 0 h 280"/>
                <a:gd name="T8" fmla="*/ 204 w 346"/>
                <a:gd name="T9" fmla="*/ 36 h 280"/>
                <a:gd name="T10" fmla="*/ 173 w 346"/>
                <a:gd name="T11" fmla="*/ 66 h 280"/>
                <a:gd name="T12" fmla="*/ 143 w 346"/>
                <a:gd name="T13" fmla="*/ 36 h 280"/>
                <a:gd name="T14" fmla="*/ 143 w 346"/>
                <a:gd name="T15" fmla="*/ 0 h 280"/>
                <a:gd name="T16" fmla="*/ 66 w 346"/>
                <a:gd name="T17" fmla="*/ 0 h 280"/>
                <a:gd name="T18" fmla="*/ 66 w 346"/>
                <a:gd name="T19" fmla="*/ 76 h 280"/>
                <a:gd name="T20" fmla="*/ 31 w 346"/>
                <a:gd name="T21" fmla="*/ 76 h 280"/>
                <a:gd name="T22" fmla="*/ 0 w 346"/>
                <a:gd name="T23" fmla="*/ 107 h 280"/>
                <a:gd name="T24" fmla="*/ 31 w 346"/>
                <a:gd name="T25" fmla="*/ 137 h 280"/>
                <a:gd name="T26" fmla="*/ 66 w 346"/>
                <a:gd name="T27" fmla="*/ 137 h 280"/>
                <a:gd name="T28" fmla="*/ 66 w 346"/>
                <a:gd name="T29" fmla="*/ 214 h 280"/>
                <a:gd name="T30" fmla="*/ 143 w 346"/>
                <a:gd name="T31" fmla="*/ 214 h 280"/>
                <a:gd name="T32" fmla="*/ 143 w 346"/>
                <a:gd name="T33" fmla="*/ 249 h 280"/>
                <a:gd name="T34" fmla="*/ 173 w 346"/>
                <a:gd name="T35" fmla="*/ 280 h 280"/>
                <a:gd name="T36" fmla="*/ 204 w 346"/>
                <a:gd name="T37" fmla="*/ 249 h 280"/>
                <a:gd name="T38" fmla="*/ 204 w 346"/>
                <a:gd name="T39" fmla="*/ 214 h 280"/>
                <a:gd name="T40" fmla="*/ 280 w 346"/>
                <a:gd name="T41" fmla="*/ 214 h 280"/>
                <a:gd name="T42" fmla="*/ 280 w 346"/>
                <a:gd name="T43" fmla="*/ 137 h 280"/>
                <a:gd name="T44" fmla="*/ 316 w 346"/>
                <a:gd name="T45" fmla="*/ 137 h 280"/>
                <a:gd name="T46" fmla="*/ 346 w 346"/>
                <a:gd name="T47" fmla="*/ 107 h 280"/>
                <a:gd name="T48" fmla="*/ 316 w 346"/>
                <a:gd name="T49" fmla="*/ 7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280">
                  <a:moveTo>
                    <a:pt x="316" y="76"/>
                  </a:moveTo>
                  <a:cubicBezTo>
                    <a:pt x="280" y="76"/>
                    <a:pt x="280" y="76"/>
                    <a:pt x="280" y="76"/>
                  </a:cubicBezTo>
                  <a:cubicBezTo>
                    <a:pt x="280" y="0"/>
                    <a:pt x="280" y="0"/>
                    <a:pt x="280" y="0"/>
                  </a:cubicBezTo>
                  <a:cubicBezTo>
                    <a:pt x="204" y="0"/>
                    <a:pt x="204" y="0"/>
                    <a:pt x="204" y="0"/>
                  </a:cubicBezTo>
                  <a:cubicBezTo>
                    <a:pt x="204" y="36"/>
                    <a:pt x="204" y="36"/>
                    <a:pt x="204" y="36"/>
                  </a:cubicBezTo>
                  <a:cubicBezTo>
                    <a:pt x="204" y="53"/>
                    <a:pt x="190" y="66"/>
                    <a:pt x="173" y="66"/>
                  </a:cubicBezTo>
                  <a:cubicBezTo>
                    <a:pt x="156" y="66"/>
                    <a:pt x="143" y="53"/>
                    <a:pt x="143" y="36"/>
                  </a:cubicBezTo>
                  <a:cubicBezTo>
                    <a:pt x="143" y="0"/>
                    <a:pt x="143" y="0"/>
                    <a:pt x="143" y="0"/>
                  </a:cubicBezTo>
                  <a:cubicBezTo>
                    <a:pt x="66" y="0"/>
                    <a:pt x="66" y="0"/>
                    <a:pt x="66" y="0"/>
                  </a:cubicBezTo>
                  <a:cubicBezTo>
                    <a:pt x="66" y="76"/>
                    <a:pt x="66" y="76"/>
                    <a:pt x="66" y="76"/>
                  </a:cubicBezTo>
                  <a:cubicBezTo>
                    <a:pt x="31" y="76"/>
                    <a:pt x="31" y="76"/>
                    <a:pt x="31" y="76"/>
                  </a:cubicBezTo>
                  <a:cubicBezTo>
                    <a:pt x="14" y="76"/>
                    <a:pt x="0" y="90"/>
                    <a:pt x="0" y="107"/>
                  </a:cubicBezTo>
                  <a:cubicBezTo>
                    <a:pt x="0" y="124"/>
                    <a:pt x="14" y="137"/>
                    <a:pt x="31" y="137"/>
                  </a:cubicBezTo>
                  <a:cubicBezTo>
                    <a:pt x="66" y="137"/>
                    <a:pt x="66" y="137"/>
                    <a:pt x="66" y="137"/>
                  </a:cubicBezTo>
                  <a:cubicBezTo>
                    <a:pt x="66" y="214"/>
                    <a:pt x="66" y="214"/>
                    <a:pt x="66" y="214"/>
                  </a:cubicBezTo>
                  <a:cubicBezTo>
                    <a:pt x="143" y="214"/>
                    <a:pt x="143" y="214"/>
                    <a:pt x="143" y="214"/>
                  </a:cubicBezTo>
                  <a:cubicBezTo>
                    <a:pt x="143" y="249"/>
                    <a:pt x="143" y="249"/>
                    <a:pt x="143" y="249"/>
                  </a:cubicBezTo>
                  <a:cubicBezTo>
                    <a:pt x="143" y="266"/>
                    <a:pt x="156" y="280"/>
                    <a:pt x="173" y="280"/>
                  </a:cubicBezTo>
                  <a:cubicBezTo>
                    <a:pt x="190" y="280"/>
                    <a:pt x="204" y="266"/>
                    <a:pt x="204" y="249"/>
                  </a:cubicBezTo>
                  <a:cubicBezTo>
                    <a:pt x="204" y="214"/>
                    <a:pt x="204" y="214"/>
                    <a:pt x="204" y="214"/>
                  </a:cubicBezTo>
                  <a:cubicBezTo>
                    <a:pt x="280" y="214"/>
                    <a:pt x="280" y="214"/>
                    <a:pt x="280" y="214"/>
                  </a:cubicBezTo>
                  <a:cubicBezTo>
                    <a:pt x="280" y="137"/>
                    <a:pt x="280" y="137"/>
                    <a:pt x="280" y="137"/>
                  </a:cubicBezTo>
                  <a:cubicBezTo>
                    <a:pt x="316" y="137"/>
                    <a:pt x="316" y="137"/>
                    <a:pt x="316" y="137"/>
                  </a:cubicBezTo>
                  <a:cubicBezTo>
                    <a:pt x="333" y="137"/>
                    <a:pt x="346" y="124"/>
                    <a:pt x="346" y="107"/>
                  </a:cubicBezTo>
                  <a:cubicBezTo>
                    <a:pt x="346" y="90"/>
                    <a:pt x="333" y="76"/>
                    <a:pt x="316" y="76"/>
                  </a:cubicBezTo>
                  <a:close/>
                </a:path>
              </a:pathLst>
            </a:custGeom>
            <a:solidFill>
              <a:schemeClr val="accent1"/>
            </a:solidFill>
            <a:ln w="9525">
              <a:solidFill>
                <a:schemeClr val="accent1"/>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 name="Freeform 7">
              <a:extLst>
                <a:ext uri="{FF2B5EF4-FFF2-40B4-BE49-F238E27FC236}">
                  <a16:creationId xmlns:a16="http://schemas.microsoft.com/office/drawing/2014/main" id="{AF916619-B7BA-AD4A-BB59-F7BB194667EC}"/>
                </a:ext>
              </a:extLst>
            </p:cNvPr>
            <p:cNvSpPr>
              <a:spLocks/>
            </p:cNvSpPr>
            <p:nvPr/>
          </p:nvSpPr>
          <p:spPr bwMode="auto">
            <a:xfrm>
              <a:off x="1703566" y="749841"/>
              <a:ext cx="1425222" cy="1289304"/>
            </a:xfrm>
            <a:custGeom>
              <a:avLst/>
              <a:gdLst>
                <a:gd name="T0" fmla="*/ 249 w 280"/>
                <a:gd name="T1" fmla="*/ 142 h 280"/>
                <a:gd name="T2" fmla="*/ 214 w 280"/>
                <a:gd name="T3" fmla="*/ 142 h 280"/>
                <a:gd name="T4" fmla="*/ 214 w 280"/>
                <a:gd name="T5" fmla="*/ 66 h 280"/>
                <a:gd name="T6" fmla="*/ 137 w 280"/>
                <a:gd name="T7" fmla="*/ 66 h 280"/>
                <a:gd name="T8" fmla="*/ 137 w 280"/>
                <a:gd name="T9" fmla="*/ 30 h 280"/>
                <a:gd name="T10" fmla="*/ 107 w 280"/>
                <a:gd name="T11" fmla="*/ 0 h 280"/>
                <a:gd name="T12" fmla="*/ 76 w 280"/>
                <a:gd name="T13" fmla="*/ 30 h 280"/>
                <a:gd name="T14" fmla="*/ 76 w 280"/>
                <a:gd name="T15" fmla="*/ 66 h 280"/>
                <a:gd name="T16" fmla="*/ 0 w 280"/>
                <a:gd name="T17" fmla="*/ 66 h 280"/>
                <a:gd name="T18" fmla="*/ 0 w 280"/>
                <a:gd name="T19" fmla="*/ 142 h 280"/>
                <a:gd name="T20" fmla="*/ 36 w 280"/>
                <a:gd name="T21" fmla="*/ 142 h 280"/>
                <a:gd name="T22" fmla="*/ 66 w 280"/>
                <a:gd name="T23" fmla="*/ 173 h 280"/>
                <a:gd name="T24" fmla="*/ 36 w 280"/>
                <a:gd name="T25" fmla="*/ 203 h 280"/>
                <a:gd name="T26" fmla="*/ 0 w 280"/>
                <a:gd name="T27" fmla="*/ 203 h 280"/>
                <a:gd name="T28" fmla="*/ 0 w 280"/>
                <a:gd name="T29" fmla="*/ 280 h 280"/>
                <a:gd name="T30" fmla="*/ 76 w 280"/>
                <a:gd name="T31" fmla="*/ 280 h 280"/>
                <a:gd name="T32" fmla="*/ 76 w 280"/>
                <a:gd name="T33" fmla="*/ 244 h 280"/>
                <a:gd name="T34" fmla="*/ 107 w 280"/>
                <a:gd name="T35" fmla="*/ 213 h 280"/>
                <a:gd name="T36" fmla="*/ 137 w 280"/>
                <a:gd name="T37" fmla="*/ 244 h 280"/>
                <a:gd name="T38" fmla="*/ 137 w 280"/>
                <a:gd name="T39" fmla="*/ 280 h 280"/>
                <a:gd name="T40" fmla="*/ 214 w 280"/>
                <a:gd name="T41" fmla="*/ 280 h 280"/>
                <a:gd name="T42" fmla="*/ 214 w 280"/>
                <a:gd name="T43" fmla="*/ 203 h 280"/>
                <a:gd name="T44" fmla="*/ 249 w 280"/>
                <a:gd name="T45" fmla="*/ 203 h 280"/>
                <a:gd name="T46" fmla="*/ 280 w 280"/>
                <a:gd name="T47" fmla="*/ 173 h 280"/>
                <a:gd name="T48" fmla="*/ 249 w 280"/>
                <a:gd name="T49" fmla="*/ 14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0" h="280">
                  <a:moveTo>
                    <a:pt x="249" y="142"/>
                  </a:moveTo>
                  <a:cubicBezTo>
                    <a:pt x="214" y="142"/>
                    <a:pt x="214" y="142"/>
                    <a:pt x="214" y="142"/>
                  </a:cubicBezTo>
                  <a:cubicBezTo>
                    <a:pt x="214" y="66"/>
                    <a:pt x="214" y="66"/>
                    <a:pt x="214" y="66"/>
                  </a:cubicBezTo>
                  <a:cubicBezTo>
                    <a:pt x="137" y="66"/>
                    <a:pt x="137" y="66"/>
                    <a:pt x="137" y="66"/>
                  </a:cubicBezTo>
                  <a:cubicBezTo>
                    <a:pt x="137" y="30"/>
                    <a:pt x="137" y="30"/>
                    <a:pt x="137" y="30"/>
                  </a:cubicBezTo>
                  <a:cubicBezTo>
                    <a:pt x="137" y="13"/>
                    <a:pt x="124" y="0"/>
                    <a:pt x="107" y="0"/>
                  </a:cubicBezTo>
                  <a:cubicBezTo>
                    <a:pt x="90" y="0"/>
                    <a:pt x="76" y="13"/>
                    <a:pt x="76" y="30"/>
                  </a:cubicBezTo>
                  <a:cubicBezTo>
                    <a:pt x="76" y="66"/>
                    <a:pt x="76" y="66"/>
                    <a:pt x="76" y="66"/>
                  </a:cubicBezTo>
                  <a:cubicBezTo>
                    <a:pt x="0" y="66"/>
                    <a:pt x="0" y="66"/>
                    <a:pt x="0" y="66"/>
                  </a:cubicBezTo>
                  <a:cubicBezTo>
                    <a:pt x="0" y="142"/>
                    <a:pt x="0" y="142"/>
                    <a:pt x="0" y="142"/>
                  </a:cubicBezTo>
                  <a:cubicBezTo>
                    <a:pt x="36" y="142"/>
                    <a:pt x="36" y="142"/>
                    <a:pt x="36" y="142"/>
                  </a:cubicBezTo>
                  <a:cubicBezTo>
                    <a:pt x="53" y="142"/>
                    <a:pt x="66" y="156"/>
                    <a:pt x="66" y="173"/>
                  </a:cubicBezTo>
                  <a:cubicBezTo>
                    <a:pt x="66" y="190"/>
                    <a:pt x="53" y="203"/>
                    <a:pt x="36" y="203"/>
                  </a:cubicBezTo>
                  <a:cubicBezTo>
                    <a:pt x="0" y="203"/>
                    <a:pt x="0" y="203"/>
                    <a:pt x="0" y="203"/>
                  </a:cubicBezTo>
                  <a:cubicBezTo>
                    <a:pt x="0" y="280"/>
                    <a:pt x="0" y="280"/>
                    <a:pt x="0" y="280"/>
                  </a:cubicBezTo>
                  <a:cubicBezTo>
                    <a:pt x="76" y="280"/>
                    <a:pt x="76" y="280"/>
                    <a:pt x="76" y="280"/>
                  </a:cubicBezTo>
                  <a:cubicBezTo>
                    <a:pt x="76" y="244"/>
                    <a:pt x="76" y="244"/>
                    <a:pt x="76" y="244"/>
                  </a:cubicBezTo>
                  <a:cubicBezTo>
                    <a:pt x="76" y="227"/>
                    <a:pt x="90" y="213"/>
                    <a:pt x="107" y="213"/>
                  </a:cubicBezTo>
                  <a:cubicBezTo>
                    <a:pt x="124" y="213"/>
                    <a:pt x="137" y="227"/>
                    <a:pt x="137" y="244"/>
                  </a:cubicBezTo>
                  <a:cubicBezTo>
                    <a:pt x="137" y="280"/>
                    <a:pt x="137" y="280"/>
                    <a:pt x="137" y="280"/>
                  </a:cubicBezTo>
                  <a:cubicBezTo>
                    <a:pt x="214" y="280"/>
                    <a:pt x="214" y="280"/>
                    <a:pt x="214" y="280"/>
                  </a:cubicBezTo>
                  <a:cubicBezTo>
                    <a:pt x="214" y="203"/>
                    <a:pt x="214" y="203"/>
                    <a:pt x="214" y="203"/>
                  </a:cubicBezTo>
                  <a:cubicBezTo>
                    <a:pt x="249" y="203"/>
                    <a:pt x="249" y="203"/>
                    <a:pt x="249" y="203"/>
                  </a:cubicBezTo>
                  <a:cubicBezTo>
                    <a:pt x="266" y="203"/>
                    <a:pt x="280" y="190"/>
                    <a:pt x="280" y="173"/>
                  </a:cubicBezTo>
                  <a:cubicBezTo>
                    <a:pt x="280" y="156"/>
                    <a:pt x="266" y="142"/>
                    <a:pt x="249" y="142"/>
                  </a:cubicBezTo>
                  <a:close/>
                </a:path>
              </a:pathLst>
            </a:custGeom>
            <a:solidFill>
              <a:schemeClr val="accent2"/>
            </a:solidFill>
            <a:ln w="952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5" name="Group 4">
            <a:extLst>
              <a:ext uri="{FF2B5EF4-FFF2-40B4-BE49-F238E27FC236}">
                <a16:creationId xmlns:a16="http://schemas.microsoft.com/office/drawing/2014/main" id="{51C2C555-2F57-4141-BD8B-D2E3436E0960}"/>
              </a:ext>
            </a:extLst>
          </p:cNvPr>
          <p:cNvGrpSpPr/>
          <p:nvPr/>
        </p:nvGrpSpPr>
        <p:grpSpPr>
          <a:xfrm>
            <a:off x="104104" y="2164048"/>
            <a:ext cx="2889504" cy="1645920"/>
            <a:chOff x="342316" y="1387386"/>
            <a:chExt cx="8082837" cy="2727414"/>
          </a:xfrm>
        </p:grpSpPr>
        <p:pic>
          <p:nvPicPr>
            <p:cNvPr id="35" name="Picture 34">
              <a:extLst>
                <a:ext uri="{FF2B5EF4-FFF2-40B4-BE49-F238E27FC236}">
                  <a16:creationId xmlns:a16="http://schemas.microsoft.com/office/drawing/2014/main" id="{71B24A2D-48BD-C748-93B9-88BE1B75D0B1}"/>
                </a:ext>
              </a:extLst>
            </p:cNvPr>
            <p:cNvPicPr>
              <a:picLocks noChangeAspect="1"/>
            </p:cNvPicPr>
            <p:nvPr/>
          </p:nvPicPr>
          <p:blipFill>
            <a:blip r:embed="rId5"/>
            <a:stretch>
              <a:fillRect/>
            </a:stretch>
          </p:blipFill>
          <p:spPr>
            <a:xfrm>
              <a:off x="342316" y="1387386"/>
              <a:ext cx="3958883" cy="2727414"/>
            </a:xfrm>
            <a:prstGeom prst="rect">
              <a:avLst/>
            </a:prstGeom>
            <a:ln>
              <a:noFill/>
            </a:ln>
            <a:effectLst>
              <a:outerShdw blurRad="292100" dist="139700" dir="2700000" algn="tl" rotWithShape="0">
                <a:srgbClr val="333333">
                  <a:alpha val="65000"/>
                </a:srgbClr>
              </a:outerShdw>
            </a:effectLst>
          </p:spPr>
        </p:pic>
        <p:pic>
          <p:nvPicPr>
            <p:cNvPr id="36" name="Picture 35">
              <a:extLst>
                <a:ext uri="{FF2B5EF4-FFF2-40B4-BE49-F238E27FC236}">
                  <a16:creationId xmlns:a16="http://schemas.microsoft.com/office/drawing/2014/main" id="{FEA4617A-3510-A148-AD61-3D99B6698473}"/>
                </a:ext>
              </a:extLst>
            </p:cNvPr>
            <p:cNvPicPr>
              <a:picLocks noChangeAspect="1"/>
            </p:cNvPicPr>
            <p:nvPr/>
          </p:nvPicPr>
          <p:blipFill rotWithShape="1">
            <a:blip r:embed="rId6"/>
            <a:srcRect r="4771" b="15816"/>
            <a:stretch/>
          </p:blipFill>
          <p:spPr>
            <a:xfrm>
              <a:off x="4466269" y="1387386"/>
              <a:ext cx="3958884" cy="2727414"/>
            </a:xfrm>
            <a:prstGeom prst="rect">
              <a:avLst/>
            </a:prstGeom>
            <a:ln>
              <a:noFill/>
            </a:ln>
            <a:effectLst>
              <a:outerShdw blurRad="292100" dist="139700" dir="2700000" algn="tl" rotWithShape="0">
                <a:srgbClr val="333333">
                  <a:alpha val="65000"/>
                </a:srgbClr>
              </a:outerShdw>
            </a:effectLst>
          </p:spPr>
        </p:pic>
      </p:grpSp>
      <p:sp>
        <p:nvSpPr>
          <p:cNvPr id="41" name="TextBox 40">
            <a:extLst>
              <a:ext uri="{FF2B5EF4-FFF2-40B4-BE49-F238E27FC236}">
                <a16:creationId xmlns:a16="http://schemas.microsoft.com/office/drawing/2014/main" id="{003C3221-840C-1B47-BAF2-25B3939C7D9D}"/>
              </a:ext>
            </a:extLst>
          </p:cNvPr>
          <p:cNvSpPr txBox="1"/>
          <p:nvPr/>
        </p:nvSpPr>
        <p:spPr>
          <a:xfrm>
            <a:off x="26545" y="3837475"/>
            <a:ext cx="3068202" cy="1277273"/>
          </a:xfrm>
          <a:prstGeom prst="rect">
            <a:avLst/>
          </a:prstGeom>
          <a:solidFill>
            <a:schemeClr val="bg2"/>
          </a:solidFill>
        </p:spPr>
        <p:txBody>
          <a:bodyPr wrap="square" rtlCol="0">
            <a:spAutoFit/>
          </a:bodyPr>
          <a:lstStyle/>
          <a:p>
            <a:pPr marL="285750" indent="-285750">
              <a:spcAft>
                <a:spcPts val="600"/>
              </a:spcAft>
              <a:buFont typeface="Arial" panose="020B0604020202020204" pitchFamily="34" charset="0"/>
              <a:buChar char="•"/>
            </a:pPr>
            <a:r>
              <a:rPr lang="en-US" sz="1200" dirty="0">
                <a:latin typeface="+mn-lt"/>
              </a:rPr>
              <a:t>Kubernetes</a:t>
            </a:r>
            <a:r>
              <a:rPr lang="ja-JP" altLang="en-US" sz="1200" dirty="0">
                <a:latin typeface="+mn-lt"/>
              </a:rPr>
              <a:t>との連携で、</a:t>
            </a:r>
            <a:r>
              <a:rPr lang="en-US" altLang="ja-JP" sz="1200" dirty="0">
                <a:latin typeface="+mn-lt"/>
              </a:rPr>
              <a:t>SWC</a:t>
            </a:r>
            <a:r>
              <a:rPr lang="ja-JP" altLang="en-US" sz="1200" dirty="0">
                <a:latin typeface="+mn-lt"/>
              </a:rPr>
              <a:t>で表示されるキーをコピー</a:t>
            </a:r>
            <a:r>
              <a:rPr lang="en-US" altLang="ja-JP" sz="1200" dirty="0">
                <a:latin typeface="+mn-lt"/>
              </a:rPr>
              <a:t>&amp;</a:t>
            </a:r>
            <a:r>
              <a:rPr lang="ja-JP" altLang="en-US" sz="1200" dirty="0">
                <a:latin typeface="+mn-lt"/>
              </a:rPr>
              <a:t>ペーストで設定できるようになった</a:t>
            </a:r>
            <a:endParaRPr lang="en-US" sz="1200" dirty="0">
              <a:latin typeface="+mn-lt"/>
            </a:endParaRPr>
          </a:p>
          <a:p>
            <a:pPr marL="285750" indent="-285750">
              <a:spcAft>
                <a:spcPts val="600"/>
              </a:spcAft>
              <a:buFont typeface="Arial" panose="020B0604020202020204" pitchFamily="34" charset="0"/>
              <a:buChar char="•"/>
            </a:pPr>
            <a:r>
              <a:rPr lang="en-US" sz="1200" dirty="0">
                <a:latin typeface="+mn-lt"/>
              </a:rPr>
              <a:t>SWC</a:t>
            </a:r>
            <a:r>
              <a:rPr lang="ja-JP" altLang="en-US" sz="1200" dirty="0">
                <a:latin typeface="+mn-lt"/>
              </a:rPr>
              <a:t>のポータル画面でオンプレに設置するセンサーのプローブタイプを選択できるようになった</a:t>
            </a:r>
            <a:endParaRPr lang="en-US" sz="1200" dirty="0">
              <a:latin typeface="+mn-lt"/>
            </a:endParaRPr>
          </a:p>
        </p:txBody>
      </p:sp>
      <p:pic>
        <p:nvPicPr>
          <p:cNvPr id="42" name="Picture 41">
            <a:extLst>
              <a:ext uri="{FF2B5EF4-FFF2-40B4-BE49-F238E27FC236}">
                <a16:creationId xmlns:a16="http://schemas.microsoft.com/office/drawing/2014/main" id="{2EA8E748-D057-7F45-9177-FFA870031E2D}"/>
              </a:ext>
            </a:extLst>
          </p:cNvPr>
          <p:cNvPicPr>
            <a:picLocks noChangeAspect="1"/>
          </p:cNvPicPr>
          <p:nvPr/>
        </p:nvPicPr>
        <p:blipFill>
          <a:blip r:embed="rId7"/>
          <a:stretch>
            <a:fillRect/>
          </a:stretch>
        </p:blipFill>
        <p:spPr>
          <a:xfrm>
            <a:off x="6934057" y="2199224"/>
            <a:ext cx="1705041" cy="1554480"/>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53AB4320-0F43-DD4C-A5B0-333D2BC4A70F}"/>
              </a:ext>
            </a:extLst>
          </p:cNvPr>
          <p:cNvGrpSpPr/>
          <p:nvPr/>
        </p:nvGrpSpPr>
        <p:grpSpPr>
          <a:xfrm>
            <a:off x="3334648" y="2161620"/>
            <a:ext cx="2926080" cy="1645920"/>
            <a:chOff x="3838175" y="1157288"/>
            <a:chExt cx="5127258" cy="3339465"/>
          </a:xfrm>
        </p:grpSpPr>
        <p:pic>
          <p:nvPicPr>
            <p:cNvPr id="44" name="Picture 43">
              <a:extLst>
                <a:ext uri="{FF2B5EF4-FFF2-40B4-BE49-F238E27FC236}">
                  <a16:creationId xmlns:a16="http://schemas.microsoft.com/office/drawing/2014/main" id="{365330D5-1180-E94B-984E-2B4B4DC163F5}"/>
                </a:ext>
              </a:extLst>
            </p:cNvPr>
            <p:cNvPicPr>
              <a:picLocks noChangeAspect="1"/>
            </p:cNvPicPr>
            <p:nvPr/>
          </p:nvPicPr>
          <p:blipFill>
            <a:blip r:embed="rId8"/>
            <a:stretch>
              <a:fillRect/>
            </a:stretch>
          </p:blipFill>
          <p:spPr>
            <a:xfrm>
              <a:off x="3838175" y="1157288"/>
              <a:ext cx="5127258" cy="3339465"/>
            </a:xfrm>
            <a:prstGeom prst="rect">
              <a:avLst/>
            </a:prstGeom>
            <a:ln>
              <a:noFill/>
            </a:ln>
            <a:effectLst>
              <a:outerShdw blurRad="292100" dist="139700" dir="2700000" algn="tl" rotWithShape="0">
                <a:srgbClr val="333333">
                  <a:alpha val="65000"/>
                </a:srgbClr>
              </a:outerShdw>
            </a:effectLst>
          </p:spPr>
        </p:pic>
        <p:pic>
          <p:nvPicPr>
            <p:cNvPr id="45" name="Picture 44">
              <a:extLst>
                <a:ext uri="{FF2B5EF4-FFF2-40B4-BE49-F238E27FC236}">
                  <a16:creationId xmlns:a16="http://schemas.microsoft.com/office/drawing/2014/main" id="{DC7D7E4C-85E7-6F4E-9F4E-2794AE7C906E}"/>
                </a:ext>
              </a:extLst>
            </p:cNvPr>
            <p:cNvPicPr>
              <a:picLocks noChangeAspect="1"/>
            </p:cNvPicPr>
            <p:nvPr/>
          </p:nvPicPr>
          <p:blipFill rotWithShape="1">
            <a:blip r:embed="rId9"/>
            <a:srcRect r="51165" b="47578"/>
            <a:stretch/>
          </p:blipFill>
          <p:spPr>
            <a:xfrm>
              <a:off x="5846240" y="2598560"/>
              <a:ext cx="2937014" cy="1675308"/>
            </a:xfrm>
            <a:prstGeom prst="rect">
              <a:avLst/>
            </a:prstGeom>
            <a:ln>
              <a:noFill/>
            </a:ln>
            <a:effectLst>
              <a:outerShdw blurRad="292100" dist="139700" dir="2700000" algn="tl" rotWithShape="0">
                <a:srgbClr val="333333">
                  <a:alpha val="65000"/>
                </a:srgbClr>
              </a:outerShdw>
            </a:effectLst>
          </p:spPr>
        </p:pic>
      </p:grpSp>
      <p:sp>
        <p:nvSpPr>
          <p:cNvPr id="46" name="TextBox 45">
            <a:extLst>
              <a:ext uri="{FF2B5EF4-FFF2-40B4-BE49-F238E27FC236}">
                <a16:creationId xmlns:a16="http://schemas.microsoft.com/office/drawing/2014/main" id="{0323218E-E384-0048-8170-6BCAB1AC28FE}"/>
              </a:ext>
            </a:extLst>
          </p:cNvPr>
          <p:cNvSpPr txBox="1"/>
          <p:nvPr/>
        </p:nvSpPr>
        <p:spPr>
          <a:xfrm>
            <a:off x="3496836" y="4056158"/>
            <a:ext cx="2659923" cy="646331"/>
          </a:xfrm>
          <a:prstGeom prst="rect">
            <a:avLst/>
          </a:prstGeom>
          <a:solidFill>
            <a:schemeClr val="bg2"/>
          </a:solidFill>
        </p:spPr>
        <p:txBody>
          <a:bodyPr wrap="square" rtlCol="0">
            <a:spAutoFit/>
          </a:bodyPr>
          <a:lstStyle/>
          <a:p>
            <a:r>
              <a:rPr lang="en-US" sz="1200" dirty="0">
                <a:latin typeface="+mn-lt"/>
              </a:rPr>
              <a:t>SOVA</a:t>
            </a:r>
            <a:r>
              <a:rPr lang="ja-JP" altLang="en-US" sz="1200" dirty="0">
                <a:latin typeface="+mn-lt"/>
              </a:rPr>
              <a:t>（</a:t>
            </a:r>
            <a:r>
              <a:rPr lang="en-US" altLang="ja-JP" sz="1200" dirty="0" err="1">
                <a:latin typeface="+mn-lt"/>
              </a:rPr>
              <a:t>Stealthwatch</a:t>
            </a:r>
            <a:r>
              <a:rPr lang="en-US" altLang="ja-JP" sz="1200" dirty="0">
                <a:latin typeface="+mn-lt"/>
              </a:rPr>
              <a:t> Online Visibility Assessment</a:t>
            </a:r>
            <a:r>
              <a:rPr lang="ja-JP" altLang="en-US" sz="1200" dirty="0">
                <a:latin typeface="+mn-lt"/>
              </a:rPr>
              <a:t>）</a:t>
            </a:r>
            <a:r>
              <a:rPr lang="en-US" sz="1200" dirty="0">
                <a:latin typeface="+mn-lt"/>
              </a:rPr>
              <a:t> </a:t>
            </a:r>
            <a:r>
              <a:rPr lang="ja-JP" altLang="en-US" sz="1200" dirty="0">
                <a:latin typeface="+mn-lt"/>
              </a:rPr>
              <a:t>を</a:t>
            </a:r>
            <a:r>
              <a:rPr lang="en-US" altLang="ja-JP" sz="1200" dirty="0">
                <a:latin typeface="+mn-lt"/>
              </a:rPr>
              <a:t>SWC</a:t>
            </a:r>
            <a:r>
              <a:rPr lang="ja-JP" altLang="en-US" sz="1200" dirty="0">
                <a:latin typeface="+mn-lt"/>
              </a:rPr>
              <a:t>のポータル画面で表示できるようになった</a:t>
            </a:r>
            <a:endParaRPr lang="en-US" sz="1200" dirty="0">
              <a:latin typeface="+mn-lt"/>
            </a:endParaRPr>
          </a:p>
        </p:txBody>
      </p:sp>
    </p:spTree>
    <p:extLst>
      <p:ext uri="{BB962C8B-B14F-4D97-AF65-F5344CB8AC3E}">
        <p14:creationId xmlns:p14="http://schemas.microsoft.com/office/powerpoint/2010/main" val="23543736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C1E4A9-1AEE-6842-9184-858144DC572E}"/>
              </a:ext>
            </a:extLst>
          </p:cNvPr>
          <p:cNvSpPr>
            <a:spLocks noGrp="1"/>
          </p:cNvSpPr>
          <p:nvPr>
            <p:ph type="title"/>
          </p:nvPr>
        </p:nvSpPr>
        <p:spPr>
          <a:xfrm>
            <a:off x="298023" y="42691"/>
            <a:ext cx="8345488" cy="731837"/>
          </a:xfrm>
        </p:spPr>
        <p:txBody>
          <a:bodyPr/>
          <a:lstStyle/>
          <a:p>
            <a:r>
              <a:rPr lang="en-US" dirty="0" err="1"/>
              <a:t>Stealthwatch</a:t>
            </a:r>
            <a:r>
              <a:rPr lang="en-US" dirty="0"/>
              <a:t> Cloud </a:t>
            </a:r>
            <a:r>
              <a:rPr lang="ja-JP" altLang="en-US" dirty="0"/>
              <a:t>アップデート</a:t>
            </a:r>
            <a:endParaRPr lang="en-US" dirty="0"/>
          </a:p>
        </p:txBody>
      </p:sp>
      <p:sp>
        <p:nvSpPr>
          <p:cNvPr id="11" name="TextBox 10"/>
          <p:cNvSpPr txBox="1"/>
          <p:nvPr/>
        </p:nvSpPr>
        <p:spPr>
          <a:xfrm>
            <a:off x="6700197" y="4064764"/>
            <a:ext cx="2443804" cy="646331"/>
          </a:xfrm>
          <a:prstGeom prst="rect">
            <a:avLst/>
          </a:prstGeom>
          <a:solidFill>
            <a:schemeClr val="bg2"/>
          </a:solidFill>
        </p:spPr>
        <p:txBody>
          <a:bodyPr wrap="square" rtlCol="0">
            <a:spAutoFit/>
          </a:bodyPr>
          <a:lstStyle/>
          <a:p>
            <a:pPr>
              <a:spcAft>
                <a:spcPts val="600"/>
              </a:spcAft>
            </a:pPr>
            <a:r>
              <a:rPr lang="en-US" sz="1200" dirty="0">
                <a:latin typeface="+mn-lt"/>
              </a:rPr>
              <a:t>Google Cloud Platform VPC</a:t>
            </a:r>
            <a:r>
              <a:rPr lang="ja-JP" altLang="en-US" sz="1200" dirty="0">
                <a:latin typeface="+mn-lt"/>
              </a:rPr>
              <a:t>のネットワーク情報を自動的にインポートできるようになった</a:t>
            </a:r>
            <a:endParaRPr lang="en-US" sz="1200" dirty="0">
              <a:latin typeface="+mn-lt"/>
            </a:endParaRPr>
          </a:p>
        </p:txBody>
      </p:sp>
      <p:sp>
        <p:nvSpPr>
          <p:cNvPr id="7" name="TextBox 6"/>
          <p:cNvSpPr txBox="1"/>
          <p:nvPr/>
        </p:nvSpPr>
        <p:spPr>
          <a:xfrm>
            <a:off x="93609" y="1466680"/>
            <a:ext cx="2849277"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Cisco &amp; On-</a:t>
            </a:r>
            <a:r>
              <a:rPr lang="en-US" sz="2000" dirty="0" err="1">
                <a:solidFill>
                  <a:schemeClr val="accent1"/>
                </a:solidFill>
                <a:latin typeface="CiscoSans Light" panose="020B0503020201020303" pitchFamily="34" charset="0"/>
                <a:ea typeface="Arial" charset="0"/>
                <a:cs typeface="Arial" charset="0"/>
              </a:rPr>
              <a:t>prem</a:t>
            </a:r>
            <a:r>
              <a:rPr lang="en-US" sz="2000" dirty="0">
                <a:solidFill>
                  <a:schemeClr val="accent1"/>
                </a:solidFill>
                <a:latin typeface="CiscoSans Light" panose="020B0503020201020303" pitchFamily="34" charset="0"/>
                <a:ea typeface="Arial" charset="0"/>
                <a:cs typeface="Arial" charset="0"/>
              </a:rPr>
              <a:t> Platform Integrations</a:t>
            </a:r>
          </a:p>
        </p:txBody>
      </p:sp>
      <p:sp>
        <p:nvSpPr>
          <p:cNvPr id="58" name="TextBox 57"/>
          <p:cNvSpPr txBox="1"/>
          <p:nvPr/>
        </p:nvSpPr>
        <p:spPr>
          <a:xfrm>
            <a:off x="3383318" y="1487781"/>
            <a:ext cx="2648287"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Automation for </a:t>
            </a:r>
          </a:p>
          <a:p>
            <a:pPr algn="ctr"/>
            <a:r>
              <a:rPr lang="en-US" sz="2000" dirty="0">
                <a:solidFill>
                  <a:schemeClr val="accent1"/>
                </a:solidFill>
                <a:latin typeface="CiscoSans Light" panose="020B0503020201020303" pitchFamily="34" charset="0"/>
                <a:ea typeface="Arial" charset="0"/>
                <a:cs typeface="Arial" charset="0"/>
              </a:rPr>
              <a:t>Sales</a:t>
            </a:r>
          </a:p>
        </p:txBody>
      </p:sp>
      <p:sp>
        <p:nvSpPr>
          <p:cNvPr id="53" name="TextBox 52"/>
          <p:cNvSpPr txBox="1"/>
          <p:nvPr/>
        </p:nvSpPr>
        <p:spPr>
          <a:xfrm>
            <a:off x="6301592" y="1509230"/>
            <a:ext cx="3059309"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Lead Multi-Cloud</a:t>
            </a:r>
          </a:p>
          <a:p>
            <a:pPr algn="ctr"/>
            <a:r>
              <a:rPr lang="en-US" sz="2000" dirty="0">
                <a:solidFill>
                  <a:schemeClr val="accent1"/>
                </a:solidFill>
                <a:latin typeface="CiscoSans Light" panose="020B0503020201020303" pitchFamily="34" charset="0"/>
                <a:ea typeface="Arial" charset="0"/>
                <a:cs typeface="Arial" charset="0"/>
              </a:rPr>
              <a:t> Security</a:t>
            </a:r>
          </a:p>
        </p:txBody>
      </p:sp>
      <p:cxnSp>
        <p:nvCxnSpPr>
          <p:cNvPr id="101" name="Straight Connector 100">
            <a:extLst>
              <a:ext uri="{FF2B5EF4-FFF2-40B4-BE49-F238E27FC236}">
                <a16:creationId xmlns:a16="http://schemas.microsoft.com/office/drawing/2014/main" id="{BB06E43D-075A-DF44-BBB9-BE9803EEAE7D}"/>
              </a:ext>
            </a:extLst>
          </p:cNvPr>
          <p:cNvCxnSpPr>
            <a:cxnSpLocks/>
          </p:cNvCxnSpPr>
          <p:nvPr/>
        </p:nvCxnSpPr>
        <p:spPr>
          <a:xfrm>
            <a:off x="3157583"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B06E43D-075A-DF44-BBB9-BE9803EEAE7D}"/>
              </a:ext>
            </a:extLst>
          </p:cNvPr>
          <p:cNvCxnSpPr>
            <a:cxnSpLocks/>
          </p:cNvCxnSpPr>
          <p:nvPr/>
        </p:nvCxnSpPr>
        <p:spPr>
          <a:xfrm>
            <a:off x="6521464"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9B1A9DF7-50C3-1E4D-B66D-B655C2595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816" y="640854"/>
            <a:ext cx="915126" cy="915126"/>
          </a:xfrm>
          <a:prstGeom prst="rect">
            <a:avLst/>
          </a:prstGeom>
        </p:spPr>
      </p:pic>
      <p:pic>
        <p:nvPicPr>
          <p:cNvPr id="31" name="Picture 30">
            <a:extLst>
              <a:ext uri="{FF2B5EF4-FFF2-40B4-BE49-F238E27FC236}">
                <a16:creationId xmlns:a16="http://schemas.microsoft.com/office/drawing/2014/main" id="{896003B8-B946-7344-A7D6-A03283D644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956" y="642173"/>
            <a:ext cx="915126" cy="915126"/>
          </a:xfrm>
          <a:prstGeom prst="rect">
            <a:avLst/>
          </a:prstGeom>
        </p:spPr>
      </p:pic>
      <p:grpSp>
        <p:nvGrpSpPr>
          <p:cNvPr id="4" name="Group 3">
            <a:extLst>
              <a:ext uri="{FF2B5EF4-FFF2-40B4-BE49-F238E27FC236}">
                <a16:creationId xmlns:a16="http://schemas.microsoft.com/office/drawing/2014/main" id="{64D0B716-FEF2-4942-AC2D-0C71E34B6520}"/>
              </a:ext>
            </a:extLst>
          </p:cNvPr>
          <p:cNvGrpSpPr/>
          <p:nvPr/>
        </p:nvGrpSpPr>
        <p:grpSpPr>
          <a:xfrm>
            <a:off x="962862" y="656664"/>
            <a:ext cx="978482" cy="870476"/>
            <a:chOff x="276356" y="749841"/>
            <a:chExt cx="2852432" cy="1625235"/>
          </a:xfrm>
        </p:grpSpPr>
        <p:sp>
          <p:nvSpPr>
            <p:cNvPr id="32" name="Freeform 31">
              <a:extLst>
                <a:ext uri="{FF2B5EF4-FFF2-40B4-BE49-F238E27FC236}">
                  <a16:creationId xmlns:a16="http://schemas.microsoft.com/office/drawing/2014/main" id="{370F3AA4-D7C1-7D47-9BE7-915FF8546FF4}"/>
                </a:ext>
              </a:extLst>
            </p:cNvPr>
            <p:cNvSpPr>
              <a:spLocks/>
            </p:cNvSpPr>
            <p:nvPr/>
          </p:nvSpPr>
          <p:spPr bwMode="auto">
            <a:xfrm>
              <a:off x="276356" y="1085772"/>
              <a:ext cx="1763141" cy="1289304"/>
            </a:xfrm>
            <a:custGeom>
              <a:avLst/>
              <a:gdLst>
                <a:gd name="T0" fmla="*/ 316 w 346"/>
                <a:gd name="T1" fmla="*/ 76 h 280"/>
                <a:gd name="T2" fmla="*/ 280 w 346"/>
                <a:gd name="T3" fmla="*/ 76 h 280"/>
                <a:gd name="T4" fmla="*/ 280 w 346"/>
                <a:gd name="T5" fmla="*/ 0 h 280"/>
                <a:gd name="T6" fmla="*/ 204 w 346"/>
                <a:gd name="T7" fmla="*/ 0 h 280"/>
                <a:gd name="T8" fmla="*/ 204 w 346"/>
                <a:gd name="T9" fmla="*/ 36 h 280"/>
                <a:gd name="T10" fmla="*/ 173 w 346"/>
                <a:gd name="T11" fmla="*/ 66 h 280"/>
                <a:gd name="T12" fmla="*/ 143 w 346"/>
                <a:gd name="T13" fmla="*/ 36 h 280"/>
                <a:gd name="T14" fmla="*/ 143 w 346"/>
                <a:gd name="T15" fmla="*/ 0 h 280"/>
                <a:gd name="T16" fmla="*/ 66 w 346"/>
                <a:gd name="T17" fmla="*/ 0 h 280"/>
                <a:gd name="T18" fmla="*/ 66 w 346"/>
                <a:gd name="T19" fmla="*/ 76 h 280"/>
                <a:gd name="T20" fmla="*/ 31 w 346"/>
                <a:gd name="T21" fmla="*/ 76 h 280"/>
                <a:gd name="T22" fmla="*/ 0 w 346"/>
                <a:gd name="T23" fmla="*/ 107 h 280"/>
                <a:gd name="T24" fmla="*/ 31 w 346"/>
                <a:gd name="T25" fmla="*/ 137 h 280"/>
                <a:gd name="T26" fmla="*/ 66 w 346"/>
                <a:gd name="T27" fmla="*/ 137 h 280"/>
                <a:gd name="T28" fmla="*/ 66 w 346"/>
                <a:gd name="T29" fmla="*/ 214 h 280"/>
                <a:gd name="T30" fmla="*/ 143 w 346"/>
                <a:gd name="T31" fmla="*/ 214 h 280"/>
                <a:gd name="T32" fmla="*/ 143 w 346"/>
                <a:gd name="T33" fmla="*/ 249 h 280"/>
                <a:gd name="T34" fmla="*/ 173 w 346"/>
                <a:gd name="T35" fmla="*/ 280 h 280"/>
                <a:gd name="T36" fmla="*/ 204 w 346"/>
                <a:gd name="T37" fmla="*/ 249 h 280"/>
                <a:gd name="T38" fmla="*/ 204 w 346"/>
                <a:gd name="T39" fmla="*/ 214 h 280"/>
                <a:gd name="T40" fmla="*/ 280 w 346"/>
                <a:gd name="T41" fmla="*/ 214 h 280"/>
                <a:gd name="T42" fmla="*/ 280 w 346"/>
                <a:gd name="T43" fmla="*/ 137 h 280"/>
                <a:gd name="T44" fmla="*/ 316 w 346"/>
                <a:gd name="T45" fmla="*/ 137 h 280"/>
                <a:gd name="T46" fmla="*/ 346 w 346"/>
                <a:gd name="T47" fmla="*/ 107 h 280"/>
                <a:gd name="T48" fmla="*/ 316 w 346"/>
                <a:gd name="T49" fmla="*/ 7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280">
                  <a:moveTo>
                    <a:pt x="316" y="76"/>
                  </a:moveTo>
                  <a:cubicBezTo>
                    <a:pt x="280" y="76"/>
                    <a:pt x="280" y="76"/>
                    <a:pt x="280" y="76"/>
                  </a:cubicBezTo>
                  <a:cubicBezTo>
                    <a:pt x="280" y="0"/>
                    <a:pt x="280" y="0"/>
                    <a:pt x="280" y="0"/>
                  </a:cubicBezTo>
                  <a:cubicBezTo>
                    <a:pt x="204" y="0"/>
                    <a:pt x="204" y="0"/>
                    <a:pt x="204" y="0"/>
                  </a:cubicBezTo>
                  <a:cubicBezTo>
                    <a:pt x="204" y="36"/>
                    <a:pt x="204" y="36"/>
                    <a:pt x="204" y="36"/>
                  </a:cubicBezTo>
                  <a:cubicBezTo>
                    <a:pt x="204" y="53"/>
                    <a:pt x="190" y="66"/>
                    <a:pt x="173" y="66"/>
                  </a:cubicBezTo>
                  <a:cubicBezTo>
                    <a:pt x="156" y="66"/>
                    <a:pt x="143" y="53"/>
                    <a:pt x="143" y="36"/>
                  </a:cubicBezTo>
                  <a:cubicBezTo>
                    <a:pt x="143" y="0"/>
                    <a:pt x="143" y="0"/>
                    <a:pt x="143" y="0"/>
                  </a:cubicBezTo>
                  <a:cubicBezTo>
                    <a:pt x="66" y="0"/>
                    <a:pt x="66" y="0"/>
                    <a:pt x="66" y="0"/>
                  </a:cubicBezTo>
                  <a:cubicBezTo>
                    <a:pt x="66" y="76"/>
                    <a:pt x="66" y="76"/>
                    <a:pt x="66" y="76"/>
                  </a:cubicBezTo>
                  <a:cubicBezTo>
                    <a:pt x="31" y="76"/>
                    <a:pt x="31" y="76"/>
                    <a:pt x="31" y="76"/>
                  </a:cubicBezTo>
                  <a:cubicBezTo>
                    <a:pt x="14" y="76"/>
                    <a:pt x="0" y="90"/>
                    <a:pt x="0" y="107"/>
                  </a:cubicBezTo>
                  <a:cubicBezTo>
                    <a:pt x="0" y="124"/>
                    <a:pt x="14" y="137"/>
                    <a:pt x="31" y="137"/>
                  </a:cubicBezTo>
                  <a:cubicBezTo>
                    <a:pt x="66" y="137"/>
                    <a:pt x="66" y="137"/>
                    <a:pt x="66" y="137"/>
                  </a:cubicBezTo>
                  <a:cubicBezTo>
                    <a:pt x="66" y="214"/>
                    <a:pt x="66" y="214"/>
                    <a:pt x="66" y="214"/>
                  </a:cubicBezTo>
                  <a:cubicBezTo>
                    <a:pt x="143" y="214"/>
                    <a:pt x="143" y="214"/>
                    <a:pt x="143" y="214"/>
                  </a:cubicBezTo>
                  <a:cubicBezTo>
                    <a:pt x="143" y="249"/>
                    <a:pt x="143" y="249"/>
                    <a:pt x="143" y="249"/>
                  </a:cubicBezTo>
                  <a:cubicBezTo>
                    <a:pt x="143" y="266"/>
                    <a:pt x="156" y="280"/>
                    <a:pt x="173" y="280"/>
                  </a:cubicBezTo>
                  <a:cubicBezTo>
                    <a:pt x="190" y="280"/>
                    <a:pt x="204" y="266"/>
                    <a:pt x="204" y="249"/>
                  </a:cubicBezTo>
                  <a:cubicBezTo>
                    <a:pt x="204" y="214"/>
                    <a:pt x="204" y="214"/>
                    <a:pt x="204" y="214"/>
                  </a:cubicBezTo>
                  <a:cubicBezTo>
                    <a:pt x="280" y="214"/>
                    <a:pt x="280" y="214"/>
                    <a:pt x="280" y="214"/>
                  </a:cubicBezTo>
                  <a:cubicBezTo>
                    <a:pt x="280" y="137"/>
                    <a:pt x="280" y="137"/>
                    <a:pt x="280" y="137"/>
                  </a:cubicBezTo>
                  <a:cubicBezTo>
                    <a:pt x="316" y="137"/>
                    <a:pt x="316" y="137"/>
                    <a:pt x="316" y="137"/>
                  </a:cubicBezTo>
                  <a:cubicBezTo>
                    <a:pt x="333" y="137"/>
                    <a:pt x="346" y="124"/>
                    <a:pt x="346" y="107"/>
                  </a:cubicBezTo>
                  <a:cubicBezTo>
                    <a:pt x="346" y="90"/>
                    <a:pt x="333" y="76"/>
                    <a:pt x="316" y="76"/>
                  </a:cubicBezTo>
                  <a:close/>
                </a:path>
              </a:pathLst>
            </a:custGeom>
            <a:solidFill>
              <a:schemeClr val="accent1"/>
            </a:solidFill>
            <a:ln w="9525">
              <a:solidFill>
                <a:schemeClr val="accent1"/>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 name="Freeform 7">
              <a:extLst>
                <a:ext uri="{FF2B5EF4-FFF2-40B4-BE49-F238E27FC236}">
                  <a16:creationId xmlns:a16="http://schemas.microsoft.com/office/drawing/2014/main" id="{AF916619-B7BA-AD4A-BB59-F7BB194667EC}"/>
                </a:ext>
              </a:extLst>
            </p:cNvPr>
            <p:cNvSpPr>
              <a:spLocks/>
            </p:cNvSpPr>
            <p:nvPr/>
          </p:nvSpPr>
          <p:spPr bwMode="auto">
            <a:xfrm>
              <a:off x="1703566" y="749841"/>
              <a:ext cx="1425222" cy="1289304"/>
            </a:xfrm>
            <a:custGeom>
              <a:avLst/>
              <a:gdLst>
                <a:gd name="T0" fmla="*/ 249 w 280"/>
                <a:gd name="T1" fmla="*/ 142 h 280"/>
                <a:gd name="T2" fmla="*/ 214 w 280"/>
                <a:gd name="T3" fmla="*/ 142 h 280"/>
                <a:gd name="T4" fmla="*/ 214 w 280"/>
                <a:gd name="T5" fmla="*/ 66 h 280"/>
                <a:gd name="T6" fmla="*/ 137 w 280"/>
                <a:gd name="T7" fmla="*/ 66 h 280"/>
                <a:gd name="T8" fmla="*/ 137 w 280"/>
                <a:gd name="T9" fmla="*/ 30 h 280"/>
                <a:gd name="T10" fmla="*/ 107 w 280"/>
                <a:gd name="T11" fmla="*/ 0 h 280"/>
                <a:gd name="T12" fmla="*/ 76 w 280"/>
                <a:gd name="T13" fmla="*/ 30 h 280"/>
                <a:gd name="T14" fmla="*/ 76 w 280"/>
                <a:gd name="T15" fmla="*/ 66 h 280"/>
                <a:gd name="T16" fmla="*/ 0 w 280"/>
                <a:gd name="T17" fmla="*/ 66 h 280"/>
                <a:gd name="T18" fmla="*/ 0 w 280"/>
                <a:gd name="T19" fmla="*/ 142 h 280"/>
                <a:gd name="T20" fmla="*/ 36 w 280"/>
                <a:gd name="T21" fmla="*/ 142 h 280"/>
                <a:gd name="T22" fmla="*/ 66 w 280"/>
                <a:gd name="T23" fmla="*/ 173 h 280"/>
                <a:gd name="T24" fmla="*/ 36 w 280"/>
                <a:gd name="T25" fmla="*/ 203 h 280"/>
                <a:gd name="T26" fmla="*/ 0 w 280"/>
                <a:gd name="T27" fmla="*/ 203 h 280"/>
                <a:gd name="T28" fmla="*/ 0 w 280"/>
                <a:gd name="T29" fmla="*/ 280 h 280"/>
                <a:gd name="T30" fmla="*/ 76 w 280"/>
                <a:gd name="T31" fmla="*/ 280 h 280"/>
                <a:gd name="T32" fmla="*/ 76 w 280"/>
                <a:gd name="T33" fmla="*/ 244 h 280"/>
                <a:gd name="T34" fmla="*/ 107 w 280"/>
                <a:gd name="T35" fmla="*/ 213 h 280"/>
                <a:gd name="T36" fmla="*/ 137 w 280"/>
                <a:gd name="T37" fmla="*/ 244 h 280"/>
                <a:gd name="T38" fmla="*/ 137 w 280"/>
                <a:gd name="T39" fmla="*/ 280 h 280"/>
                <a:gd name="T40" fmla="*/ 214 w 280"/>
                <a:gd name="T41" fmla="*/ 280 h 280"/>
                <a:gd name="T42" fmla="*/ 214 w 280"/>
                <a:gd name="T43" fmla="*/ 203 h 280"/>
                <a:gd name="T44" fmla="*/ 249 w 280"/>
                <a:gd name="T45" fmla="*/ 203 h 280"/>
                <a:gd name="T46" fmla="*/ 280 w 280"/>
                <a:gd name="T47" fmla="*/ 173 h 280"/>
                <a:gd name="T48" fmla="*/ 249 w 280"/>
                <a:gd name="T49" fmla="*/ 14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0" h="280">
                  <a:moveTo>
                    <a:pt x="249" y="142"/>
                  </a:moveTo>
                  <a:cubicBezTo>
                    <a:pt x="214" y="142"/>
                    <a:pt x="214" y="142"/>
                    <a:pt x="214" y="142"/>
                  </a:cubicBezTo>
                  <a:cubicBezTo>
                    <a:pt x="214" y="66"/>
                    <a:pt x="214" y="66"/>
                    <a:pt x="214" y="66"/>
                  </a:cubicBezTo>
                  <a:cubicBezTo>
                    <a:pt x="137" y="66"/>
                    <a:pt x="137" y="66"/>
                    <a:pt x="137" y="66"/>
                  </a:cubicBezTo>
                  <a:cubicBezTo>
                    <a:pt x="137" y="30"/>
                    <a:pt x="137" y="30"/>
                    <a:pt x="137" y="30"/>
                  </a:cubicBezTo>
                  <a:cubicBezTo>
                    <a:pt x="137" y="13"/>
                    <a:pt x="124" y="0"/>
                    <a:pt x="107" y="0"/>
                  </a:cubicBezTo>
                  <a:cubicBezTo>
                    <a:pt x="90" y="0"/>
                    <a:pt x="76" y="13"/>
                    <a:pt x="76" y="30"/>
                  </a:cubicBezTo>
                  <a:cubicBezTo>
                    <a:pt x="76" y="66"/>
                    <a:pt x="76" y="66"/>
                    <a:pt x="76" y="66"/>
                  </a:cubicBezTo>
                  <a:cubicBezTo>
                    <a:pt x="0" y="66"/>
                    <a:pt x="0" y="66"/>
                    <a:pt x="0" y="66"/>
                  </a:cubicBezTo>
                  <a:cubicBezTo>
                    <a:pt x="0" y="142"/>
                    <a:pt x="0" y="142"/>
                    <a:pt x="0" y="142"/>
                  </a:cubicBezTo>
                  <a:cubicBezTo>
                    <a:pt x="36" y="142"/>
                    <a:pt x="36" y="142"/>
                    <a:pt x="36" y="142"/>
                  </a:cubicBezTo>
                  <a:cubicBezTo>
                    <a:pt x="53" y="142"/>
                    <a:pt x="66" y="156"/>
                    <a:pt x="66" y="173"/>
                  </a:cubicBezTo>
                  <a:cubicBezTo>
                    <a:pt x="66" y="190"/>
                    <a:pt x="53" y="203"/>
                    <a:pt x="36" y="203"/>
                  </a:cubicBezTo>
                  <a:cubicBezTo>
                    <a:pt x="0" y="203"/>
                    <a:pt x="0" y="203"/>
                    <a:pt x="0" y="203"/>
                  </a:cubicBezTo>
                  <a:cubicBezTo>
                    <a:pt x="0" y="280"/>
                    <a:pt x="0" y="280"/>
                    <a:pt x="0" y="280"/>
                  </a:cubicBezTo>
                  <a:cubicBezTo>
                    <a:pt x="76" y="280"/>
                    <a:pt x="76" y="280"/>
                    <a:pt x="76" y="280"/>
                  </a:cubicBezTo>
                  <a:cubicBezTo>
                    <a:pt x="76" y="244"/>
                    <a:pt x="76" y="244"/>
                    <a:pt x="76" y="244"/>
                  </a:cubicBezTo>
                  <a:cubicBezTo>
                    <a:pt x="76" y="227"/>
                    <a:pt x="90" y="213"/>
                    <a:pt x="107" y="213"/>
                  </a:cubicBezTo>
                  <a:cubicBezTo>
                    <a:pt x="124" y="213"/>
                    <a:pt x="137" y="227"/>
                    <a:pt x="137" y="244"/>
                  </a:cubicBezTo>
                  <a:cubicBezTo>
                    <a:pt x="137" y="280"/>
                    <a:pt x="137" y="280"/>
                    <a:pt x="137" y="280"/>
                  </a:cubicBezTo>
                  <a:cubicBezTo>
                    <a:pt x="214" y="280"/>
                    <a:pt x="214" y="280"/>
                    <a:pt x="214" y="280"/>
                  </a:cubicBezTo>
                  <a:cubicBezTo>
                    <a:pt x="214" y="203"/>
                    <a:pt x="214" y="203"/>
                    <a:pt x="214" y="203"/>
                  </a:cubicBezTo>
                  <a:cubicBezTo>
                    <a:pt x="249" y="203"/>
                    <a:pt x="249" y="203"/>
                    <a:pt x="249" y="203"/>
                  </a:cubicBezTo>
                  <a:cubicBezTo>
                    <a:pt x="266" y="203"/>
                    <a:pt x="280" y="190"/>
                    <a:pt x="280" y="173"/>
                  </a:cubicBezTo>
                  <a:cubicBezTo>
                    <a:pt x="280" y="156"/>
                    <a:pt x="266" y="142"/>
                    <a:pt x="249" y="142"/>
                  </a:cubicBezTo>
                  <a:close/>
                </a:path>
              </a:pathLst>
            </a:custGeom>
            <a:solidFill>
              <a:schemeClr val="accent2"/>
            </a:solidFill>
            <a:ln w="952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5" name="Group 4">
            <a:extLst>
              <a:ext uri="{FF2B5EF4-FFF2-40B4-BE49-F238E27FC236}">
                <a16:creationId xmlns:a16="http://schemas.microsoft.com/office/drawing/2014/main" id="{51C2C555-2F57-4141-BD8B-D2E3436E0960}"/>
              </a:ext>
            </a:extLst>
          </p:cNvPr>
          <p:cNvGrpSpPr/>
          <p:nvPr/>
        </p:nvGrpSpPr>
        <p:grpSpPr>
          <a:xfrm>
            <a:off x="104104" y="2169986"/>
            <a:ext cx="2889504" cy="1645920"/>
            <a:chOff x="342316" y="1387386"/>
            <a:chExt cx="8082837" cy="2727414"/>
          </a:xfrm>
        </p:grpSpPr>
        <p:pic>
          <p:nvPicPr>
            <p:cNvPr id="35" name="Picture 34">
              <a:extLst>
                <a:ext uri="{FF2B5EF4-FFF2-40B4-BE49-F238E27FC236}">
                  <a16:creationId xmlns:a16="http://schemas.microsoft.com/office/drawing/2014/main" id="{71B24A2D-48BD-C748-93B9-88BE1B75D0B1}"/>
                </a:ext>
              </a:extLst>
            </p:cNvPr>
            <p:cNvPicPr>
              <a:picLocks noChangeAspect="1"/>
            </p:cNvPicPr>
            <p:nvPr/>
          </p:nvPicPr>
          <p:blipFill>
            <a:blip r:embed="rId5"/>
            <a:stretch>
              <a:fillRect/>
            </a:stretch>
          </p:blipFill>
          <p:spPr>
            <a:xfrm>
              <a:off x="342316" y="1387386"/>
              <a:ext cx="3958883" cy="2727414"/>
            </a:xfrm>
            <a:prstGeom prst="rect">
              <a:avLst/>
            </a:prstGeom>
            <a:ln>
              <a:noFill/>
            </a:ln>
            <a:effectLst>
              <a:outerShdw blurRad="292100" dist="139700" dir="2700000" algn="tl" rotWithShape="0">
                <a:srgbClr val="333333">
                  <a:alpha val="65000"/>
                </a:srgbClr>
              </a:outerShdw>
            </a:effectLst>
          </p:spPr>
        </p:pic>
        <p:pic>
          <p:nvPicPr>
            <p:cNvPr id="36" name="Picture 35">
              <a:extLst>
                <a:ext uri="{FF2B5EF4-FFF2-40B4-BE49-F238E27FC236}">
                  <a16:creationId xmlns:a16="http://schemas.microsoft.com/office/drawing/2014/main" id="{FEA4617A-3510-A148-AD61-3D99B6698473}"/>
                </a:ext>
              </a:extLst>
            </p:cNvPr>
            <p:cNvPicPr>
              <a:picLocks noChangeAspect="1"/>
            </p:cNvPicPr>
            <p:nvPr/>
          </p:nvPicPr>
          <p:blipFill rotWithShape="1">
            <a:blip r:embed="rId6"/>
            <a:srcRect r="4771" b="15816"/>
            <a:stretch/>
          </p:blipFill>
          <p:spPr>
            <a:xfrm>
              <a:off x="4466269" y="1387386"/>
              <a:ext cx="3958884" cy="2727414"/>
            </a:xfrm>
            <a:prstGeom prst="rect">
              <a:avLst/>
            </a:prstGeom>
            <a:ln>
              <a:noFill/>
            </a:ln>
            <a:effectLst>
              <a:outerShdw blurRad="292100" dist="139700" dir="2700000" algn="tl" rotWithShape="0">
                <a:srgbClr val="333333">
                  <a:alpha val="65000"/>
                </a:srgbClr>
              </a:outerShdw>
            </a:effectLst>
          </p:spPr>
        </p:pic>
      </p:grpSp>
      <p:sp>
        <p:nvSpPr>
          <p:cNvPr id="41" name="TextBox 40">
            <a:extLst>
              <a:ext uri="{FF2B5EF4-FFF2-40B4-BE49-F238E27FC236}">
                <a16:creationId xmlns:a16="http://schemas.microsoft.com/office/drawing/2014/main" id="{003C3221-840C-1B47-BAF2-25B3939C7D9D}"/>
              </a:ext>
            </a:extLst>
          </p:cNvPr>
          <p:cNvSpPr txBox="1"/>
          <p:nvPr/>
        </p:nvSpPr>
        <p:spPr>
          <a:xfrm>
            <a:off x="26545" y="3837475"/>
            <a:ext cx="3068202" cy="1277273"/>
          </a:xfrm>
          <a:prstGeom prst="rect">
            <a:avLst/>
          </a:prstGeom>
          <a:solidFill>
            <a:schemeClr val="bg2"/>
          </a:solidFill>
        </p:spPr>
        <p:txBody>
          <a:bodyPr wrap="square" rtlCol="0">
            <a:spAutoFit/>
          </a:bodyPr>
          <a:lstStyle/>
          <a:p>
            <a:pPr marL="285750" indent="-285750">
              <a:spcAft>
                <a:spcPts val="600"/>
              </a:spcAft>
              <a:buFont typeface="Arial" panose="020B0604020202020204" pitchFamily="34" charset="0"/>
              <a:buChar char="•"/>
            </a:pPr>
            <a:r>
              <a:rPr lang="en-US" sz="1200" dirty="0">
                <a:latin typeface="+mn-lt"/>
              </a:rPr>
              <a:t>Kubernetes</a:t>
            </a:r>
            <a:r>
              <a:rPr lang="ja-JP" altLang="en-US" sz="1200" dirty="0">
                <a:latin typeface="+mn-lt"/>
              </a:rPr>
              <a:t>との連携で、</a:t>
            </a:r>
            <a:r>
              <a:rPr lang="en-US" altLang="ja-JP" sz="1200" dirty="0">
                <a:latin typeface="+mn-lt"/>
              </a:rPr>
              <a:t>SWC</a:t>
            </a:r>
            <a:r>
              <a:rPr lang="ja-JP" altLang="en-US" sz="1200" dirty="0">
                <a:latin typeface="+mn-lt"/>
              </a:rPr>
              <a:t>で表示されるキーをコピー</a:t>
            </a:r>
            <a:r>
              <a:rPr lang="en-US" altLang="ja-JP" sz="1200" dirty="0">
                <a:latin typeface="+mn-lt"/>
              </a:rPr>
              <a:t>&amp;</a:t>
            </a:r>
            <a:r>
              <a:rPr lang="ja-JP" altLang="en-US" sz="1200" dirty="0">
                <a:latin typeface="+mn-lt"/>
              </a:rPr>
              <a:t>ペーストで設定できるようになった</a:t>
            </a:r>
            <a:endParaRPr lang="en-US" sz="1200" dirty="0">
              <a:latin typeface="+mn-lt"/>
            </a:endParaRPr>
          </a:p>
          <a:p>
            <a:pPr marL="285750" indent="-285750">
              <a:spcAft>
                <a:spcPts val="600"/>
              </a:spcAft>
              <a:buFont typeface="Arial" panose="020B0604020202020204" pitchFamily="34" charset="0"/>
              <a:buChar char="•"/>
            </a:pPr>
            <a:r>
              <a:rPr lang="en-US" sz="1200" dirty="0">
                <a:latin typeface="+mn-lt"/>
              </a:rPr>
              <a:t>SWC</a:t>
            </a:r>
            <a:r>
              <a:rPr lang="ja-JP" altLang="en-US" sz="1200" dirty="0">
                <a:latin typeface="+mn-lt"/>
              </a:rPr>
              <a:t>のポータル画面でオンプレに設置するセンサーのプローブタイプを選択できるようになった</a:t>
            </a:r>
            <a:endParaRPr lang="en-US" sz="1200" dirty="0">
              <a:latin typeface="+mn-lt"/>
            </a:endParaRPr>
          </a:p>
        </p:txBody>
      </p:sp>
      <p:pic>
        <p:nvPicPr>
          <p:cNvPr id="42" name="Picture 41">
            <a:extLst>
              <a:ext uri="{FF2B5EF4-FFF2-40B4-BE49-F238E27FC236}">
                <a16:creationId xmlns:a16="http://schemas.microsoft.com/office/drawing/2014/main" id="{2EA8E748-D057-7F45-9177-FFA870031E2D}"/>
              </a:ext>
            </a:extLst>
          </p:cNvPr>
          <p:cNvPicPr>
            <a:picLocks noChangeAspect="1"/>
          </p:cNvPicPr>
          <p:nvPr/>
        </p:nvPicPr>
        <p:blipFill>
          <a:blip r:embed="rId7"/>
          <a:stretch>
            <a:fillRect/>
          </a:stretch>
        </p:blipFill>
        <p:spPr>
          <a:xfrm>
            <a:off x="6934057" y="2199224"/>
            <a:ext cx="1705041" cy="1554480"/>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53AB4320-0F43-DD4C-A5B0-333D2BC4A70F}"/>
              </a:ext>
            </a:extLst>
          </p:cNvPr>
          <p:cNvGrpSpPr/>
          <p:nvPr/>
        </p:nvGrpSpPr>
        <p:grpSpPr>
          <a:xfrm>
            <a:off x="3334648" y="2161620"/>
            <a:ext cx="2926080" cy="1645920"/>
            <a:chOff x="3838175" y="1157288"/>
            <a:chExt cx="5127258" cy="3339465"/>
          </a:xfrm>
        </p:grpSpPr>
        <p:pic>
          <p:nvPicPr>
            <p:cNvPr id="44" name="Picture 43">
              <a:extLst>
                <a:ext uri="{FF2B5EF4-FFF2-40B4-BE49-F238E27FC236}">
                  <a16:creationId xmlns:a16="http://schemas.microsoft.com/office/drawing/2014/main" id="{365330D5-1180-E94B-984E-2B4B4DC163F5}"/>
                </a:ext>
              </a:extLst>
            </p:cNvPr>
            <p:cNvPicPr>
              <a:picLocks noChangeAspect="1"/>
            </p:cNvPicPr>
            <p:nvPr/>
          </p:nvPicPr>
          <p:blipFill>
            <a:blip r:embed="rId8"/>
            <a:stretch>
              <a:fillRect/>
            </a:stretch>
          </p:blipFill>
          <p:spPr>
            <a:xfrm>
              <a:off x="3838175" y="1157288"/>
              <a:ext cx="5127258" cy="3339465"/>
            </a:xfrm>
            <a:prstGeom prst="rect">
              <a:avLst/>
            </a:prstGeom>
            <a:ln>
              <a:noFill/>
            </a:ln>
            <a:effectLst>
              <a:outerShdw blurRad="292100" dist="139700" dir="2700000" algn="tl" rotWithShape="0">
                <a:srgbClr val="333333">
                  <a:alpha val="65000"/>
                </a:srgbClr>
              </a:outerShdw>
            </a:effectLst>
          </p:spPr>
        </p:pic>
        <p:pic>
          <p:nvPicPr>
            <p:cNvPr id="45" name="Picture 44">
              <a:extLst>
                <a:ext uri="{FF2B5EF4-FFF2-40B4-BE49-F238E27FC236}">
                  <a16:creationId xmlns:a16="http://schemas.microsoft.com/office/drawing/2014/main" id="{DC7D7E4C-85E7-6F4E-9F4E-2794AE7C906E}"/>
                </a:ext>
              </a:extLst>
            </p:cNvPr>
            <p:cNvPicPr>
              <a:picLocks noChangeAspect="1"/>
            </p:cNvPicPr>
            <p:nvPr/>
          </p:nvPicPr>
          <p:blipFill rotWithShape="1">
            <a:blip r:embed="rId9"/>
            <a:srcRect r="51165" b="47578"/>
            <a:stretch/>
          </p:blipFill>
          <p:spPr>
            <a:xfrm>
              <a:off x="5846240" y="2598560"/>
              <a:ext cx="2937014" cy="1675308"/>
            </a:xfrm>
            <a:prstGeom prst="rect">
              <a:avLst/>
            </a:prstGeom>
            <a:ln>
              <a:noFill/>
            </a:ln>
            <a:effectLst>
              <a:outerShdw blurRad="292100" dist="139700" dir="2700000" algn="tl" rotWithShape="0">
                <a:srgbClr val="333333">
                  <a:alpha val="65000"/>
                </a:srgbClr>
              </a:outerShdw>
            </a:effectLst>
          </p:spPr>
        </p:pic>
      </p:grpSp>
      <p:sp>
        <p:nvSpPr>
          <p:cNvPr id="46" name="TextBox 45">
            <a:extLst>
              <a:ext uri="{FF2B5EF4-FFF2-40B4-BE49-F238E27FC236}">
                <a16:creationId xmlns:a16="http://schemas.microsoft.com/office/drawing/2014/main" id="{0323218E-E384-0048-8170-6BCAB1AC28FE}"/>
              </a:ext>
            </a:extLst>
          </p:cNvPr>
          <p:cNvSpPr txBox="1"/>
          <p:nvPr/>
        </p:nvSpPr>
        <p:spPr>
          <a:xfrm>
            <a:off x="3496836" y="4056158"/>
            <a:ext cx="2659923" cy="646331"/>
          </a:xfrm>
          <a:prstGeom prst="rect">
            <a:avLst/>
          </a:prstGeom>
          <a:solidFill>
            <a:schemeClr val="bg2"/>
          </a:solidFill>
        </p:spPr>
        <p:txBody>
          <a:bodyPr wrap="square" rtlCol="0">
            <a:spAutoFit/>
          </a:bodyPr>
          <a:lstStyle/>
          <a:p>
            <a:r>
              <a:rPr lang="en-US" sz="1200" dirty="0">
                <a:latin typeface="+mn-lt"/>
              </a:rPr>
              <a:t>SOVA</a:t>
            </a:r>
            <a:r>
              <a:rPr lang="ja-JP" altLang="en-US" sz="1200" dirty="0">
                <a:latin typeface="+mn-lt"/>
              </a:rPr>
              <a:t>（</a:t>
            </a:r>
            <a:r>
              <a:rPr lang="en-US" altLang="ja-JP" sz="1200" dirty="0" err="1">
                <a:latin typeface="+mn-lt"/>
              </a:rPr>
              <a:t>Stealthwatch</a:t>
            </a:r>
            <a:r>
              <a:rPr lang="en-US" altLang="ja-JP" sz="1200" dirty="0">
                <a:latin typeface="+mn-lt"/>
              </a:rPr>
              <a:t> Online Visibility Assessment</a:t>
            </a:r>
            <a:r>
              <a:rPr lang="ja-JP" altLang="en-US" sz="1200" dirty="0">
                <a:latin typeface="+mn-lt"/>
              </a:rPr>
              <a:t>）</a:t>
            </a:r>
            <a:r>
              <a:rPr lang="en-US" sz="1200" dirty="0">
                <a:latin typeface="+mn-lt"/>
              </a:rPr>
              <a:t> </a:t>
            </a:r>
            <a:r>
              <a:rPr lang="ja-JP" altLang="en-US" sz="1200" dirty="0">
                <a:latin typeface="+mn-lt"/>
              </a:rPr>
              <a:t>を</a:t>
            </a:r>
            <a:r>
              <a:rPr lang="en-US" altLang="ja-JP" sz="1200" dirty="0">
                <a:latin typeface="+mn-lt"/>
              </a:rPr>
              <a:t>SWC</a:t>
            </a:r>
            <a:r>
              <a:rPr lang="ja-JP" altLang="en-US" sz="1200" dirty="0">
                <a:latin typeface="+mn-lt"/>
              </a:rPr>
              <a:t>のポータル画面で表示できるようになった</a:t>
            </a:r>
            <a:endParaRPr lang="en-US" sz="1200" dirty="0">
              <a:latin typeface="+mn-lt"/>
            </a:endParaRPr>
          </a:p>
        </p:txBody>
      </p:sp>
      <p:sp>
        <p:nvSpPr>
          <p:cNvPr id="23" name="正方形/長方形 22">
            <a:extLst>
              <a:ext uri="{FF2B5EF4-FFF2-40B4-BE49-F238E27FC236}">
                <a16:creationId xmlns:a16="http://schemas.microsoft.com/office/drawing/2014/main" id="{33595ADA-8053-450A-9DE2-264B829A62FD}"/>
              </a:ext>
            </a:extLst>
          </p:cNvPr>
          <p:cNvSpPr/>
          <p:nvPr/>
        </p:nvSpPr>
        <p:spPr>
          <a:xfrm>
            <a:off x="3220421" y="591734"/>
            <a:ext cx="5730540" cy="4119361"/>
          </a:xfrm>
          <a:prstGeom prst="rect">
            <a:avLst/>
          </a:prstGeom>
          <a:solidFill>
            <a:schemeClr val="bg2">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4" name="正方形/長方形 23">
            <a:extLst>
              <a:ext uri="{FF2B5EF4-FFF2-40B4-BE49-F238E27FC236}">
                <a16:creationId xmlns:a16="http://schemas.microsoft.com/office/drawing/2014/main" id="{C05672A3-85EA-4214-8D82-E543B76074EB}"/>
              </a:ext>
            </a:extLst>
          </p:cNvPr>
          <p:cNvSpPr/>
          <p:nvPr/>
        </p:nvSpPr>
        <p:spPr>
          <a:xfrm>
            <a:off x="1560215" y="2161620"/>
            <a:ext cx="1504446" cy="1675856"/>
          </a:xfrm>
          <a:prstGeom prst="rect">
            <a:avLst/>
          </a:prstGeom>
          <a:solidFill>
            <a:schemeClr val="bg2">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5" name="正方形/長方形 24">
            <a:extLst>
              <a:ext uri="{FF2B5EF4-FFF2-40B4-BE49-F238E27FC236}">
                <a16:creationId xmlns:a16="http://schemas.microsoft.com/office/drawing/2014/main" id="{2E5C4B18-9E93-4945-A4E8-C13C2D11A9AF}"/>
              </a:ext>
            </a:extLst>
          </p:cNvPr>
          <p:cNvSpPr/>
          <p:nvPr/>
        </p:nvSpPr>
        <p:spPr>
          <a:xfrm>
            <a:off x="93609" y="4519211"/>
            <a:ext cx="2899999" cy="581597"/>
          </a:xfrm>
          <a:prstGeom prst="rect">
            <a:avLst/>
          </a:prstGeom>
          <a:solidFill>
            <a:schemeClr val="bg2">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Tree>
    <p:extLst>
      <p:ext uri="{BB962C8B-B14F-4D97-AF65-F5344CB8AC3E}">
        <p14:creationId xmlns:p14="http://schemas.microsoft.com/office/powerpoint/2010/main" val="39409154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C1E4A9-1AEE-6842-9184-858144DC572E}"/>
              </a:ext>
            </a:extLst>
          </p:cNvPr>
          <p:cNvSpPr>
            <a:spLocks noGrp="1"/>
          </p:cNvSpPr>
          <p:nvPr>
            <p:ph type="title"/>
          </p:nvPr>
        </p:nvSpPr>
        <p:spPr>
          <a:xfrm>
            <a:off x="298023" y="42691"/>
            <a:ext cx="8345488" cy="731837"/>
          </a:xfrm>
        </p:spPr>
        <p:txBody>
          <a:bodyPr/>
          <a:lstStyle/>
          <a:p>
            <a:r>
              <a:rPr lang="en-US" dirty="0" err="1"/>
              <a:t>Stealthwatch</a:t>
            </a:r>
            <a:r>
              <a:rPr lang="en-US" dirty="0"/>
              <a:t> Cloud </a:t>
            </a:r>
            <a:r>
              <a:rPr lang="ja-JP" altLang="en-US" dirty="0"/>
              <a:t>アップデート</a:t>
            </a:r>
            <a:endParaRPr lang="en-US" dirty="0"/>
          </a:p>
        </p:txBody>
      </p:sp>
      <p:sp>
        <p:nvSpPr>
          <p:cNvPr id="11" name="TextBox 10"/>
          <p:cNvSpPr txBox="1"/>
          <p:nvPr/>
        </p:nvSpPr>
        <p:spPr>
          <a:xfrm>
            <a:off x="6700197" y="4064764"/>
            <a:ext cx="2443804" cy="646331"/>
          </a:xfrm>
          <a:prstGeom prst="rect">
            <a:avLst/>
          </a:prstGeom>
          <a:solidFill>
            <a:schemeClr val="bg2"/>
          </a:solidFill>
        </p:spPr>
        <p:txBody>
          <a:bodyPr wrap="square" rtlCol="0">
            <a:spAutoFit/>
          </a:bodyPr>
          <a:lstStyle/>
          <a:p>
            <a:pPr>
              <a:spcAft>
                <a:spcPts val="600"/>
              </a:spcAft>
            </a:pPr>
            <a:r>
              <a:rPr lang="en-US" sz="1200" dirty="0">
                <a:latin typeface="+mn-lt"/>
              </a:rPr>
              <a:t>Google Cloud Platform VPC</a:t>
            </a:r>
            <a:r>
              <a:rPr lang="ja-JP" altLang="en-US" sz="1200" dirty="0">
                <a:latin typeface="+mn-lt"/>
              </a:rPr>
              <a:t>のネットワーク情報を自動的にインポートできるようになった</a:t>
            </a:r>
            <a:endParaRPr lang="en-US" sz="1200" dirty="0">
              <a:latin typeface="+mn-lt"/>
            </a:endParaRPr>
          </a:p>
        </p:txBody>
      </p:sp>
      <p:sp>
        <p:nvSpPr>
          <p:cNvPr id="7" name="TextBox 6"/>
          <p:cNvSpPr txBox="1"/>
          <p:nvPr/>
        </p:nvSpPr>
        <p:spPr>
          <a:xfrm>
            <a:off x="93609" y="1466680"/>
            <a:ext cx="2849277"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Cisco &amp; On-</a:t>
            </a:r>
            <a:r>
              <a:rPr lang="en-US" sz="2000" dirty="0" err="1">
                <a:solidFill>
                  <a:schemeClr val="accent1"/>
                </a:solidFill>
                <a:latin typeface="CiscoSans Light" panose="020B0503020201020303" pitchFamily="34" charset="0"/>
                <a:ea typeface="Arial" charset="0"/>
                <a:cs typeface="Arial" charset="0"/>
              </a:rPr>
              <a:t>prem</a:t>
            </a:r>
            <a:r>
              <a:rPr lang="en-US" sz="2000" dirty="0">
                <a:solidFill>
                  <a:schemeClr val="accent1"/>
                </a:solidFill>
                <a:latin typeface="CiscoSans Light" panose="020B0503020201020303" pitchFamily="34" charset="0"/>
                <a:ea typeface="Arial" charset="0"/>
                <a:cs typeface="Arial" charset="0"/>
              </a:rPr>
              <a:t> Platform Integrations</a:t>
            </a:r>
          </a:p>
        </p:txBody>
      </p:sp>
      <p:sp>
        <p:nvSpPr>
          <p:cNvPr id="58" name="TextBox 57"/>
          <p:cNvSpPr txBox="1"/>
          <p:nvPr/>
        </p:nvSpPr>
        <p:spPr>
          <a:xfrm>
            <a:off x="3383318" y="1487781"/>
            <a:ext cx="2648287"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Automation for </a:t>
            </a:r>
          </a:p>
          <a:p>
            <a:pPr algn="ctr"/>
            <a:r>
              <a:rPr lang="en-US" sz="2000" dirty="0">
                <a:solidFill>
                  <a:schemeClr val="accent1"/>
                </a:solidFill>
                <a:latin typeface="CiscoSans Light" panose="020B0503020201020303" pitchFamily="34" charset="0"/>
                <a:ea typeface="Arial" charset="0"/>
                <a:cs typeface="Arial" charset="0"/>
              </a:rPr>
              <a:t>Sales</a:t>
            </a:r>
          </a:p>
        </p:txBody>
      </p:sp>
      <p:sp>
        <p:nvSpPr>
          <p:cNvPr id="53" name="TextBox 52"/>
          <p:cNvSpPr txBox="1"/>
          <p:nvPr/>
        </p:nvSpPr>
        <p:spPr>
          <a:xfrm>
            <a:off x="6301592" y="1509230"/>
            <a:ext cx="3059309"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Lead Multi-Cloud</a:t>
            </a:r>
          </a:p>
          <a:p>
            <a:pPr algn="ctr"/>
            <a:r>
              <a:rPr lang="en-US" sz="2000" dirty="0">
                <a:solidFill>
                  <a:schemeClr val="accent1"/>
                </a:solidFill>
                <a:latin typeface="CiscoSans Light" panose="020B0503020201020303" pitchFamily="34" charset="0"/>
                <a:ea typeface="Arial" charset="0"/>
                <a:cs typeface="Arial" charset="0"/>
              </a:rPr>
              <a:t> Security</a:t>
            </a:r>
          </a:p>
        </p:txBody>
      </p:sp>
      <p:cxnSp>
        <p:nvCxnSpPr>
          <p:cNvPr id="101" name="Straight Connector 100">
            <a:extLst>
              <a:ext uri="{FF2B5EF4-FFF2-40B4-BE49-F238E27FC236}">
                <a16:creationId xmlns:a16="http://schemas.microsoft.com/office/drawing/2014/main" id="{BB06E43D-075A-DF44-BBB9-BE9803EEAE7D}"/>
              </a:ext>
            </a:extLst>
          </p:cNvPr>
          <p:cNvCxnSpPr>
            <a:cxnSpLocks/>
          </p:cNvCxnSpPr>
          <p:nvPr/>
        </p:nvCxnSpPr>
        <p:spPr>
          <a:xfrm>
            <a:off x="3157583"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B06E43D-075A-DF44-BBB9-BE9803EEAE7D}"/>
              </a:ext>
            </a:extLst>
          </p:cNvPr>
          <p:cNvCxnSpPr>
            <a:cxnSpLocks/>
          </p:cNvCxnSpPr>
          <p:nvPr/>
        </p:nvCxnSpPr>
        <p:spPr>
          <a:xfrm>
            <a:off x="6521464"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9B1A9DF7-50C3-1E4D-B66D-B655C2595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816" y="640854"/>
            <a:ext cx="915126" cy="915126"/>
          </a:xfrm>
          <a:prstGeom prst="rect">
            <a:avLst/>
          </a:prstGeom>
        </p:spPr>
      </p:pic>
      <p:pic>
        <p:nvPicPr>
          <p:cNvPr id="31" name="Picture 30">
            <a:extLst>
              <a:ext uri="{FF2B5EF4-FFF2-40B4-BE49-F238E27FC236}">
                <a16:creationId xmlns:a16="http://schemas.microsoft.com/office/drawing/2014/main" id="{896003B8-B946-7344-A7D6-A03283D644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956" y="642173"/>
            <a:ext cx="915126" cy="915126"/>
          </a:xfrm>
          <a:prstGeom prst="rect">
            <a:avLst/>
          </a:prstGeom>
        </p:spPr>
      </p:pic>
      <p:grpSp>
        <p:nvGrpSpPr>
          <p:cNvPr id="4" name="Group 3">
            <a:extLst>
              <a:ext uri="{FF2B5EF4-FFF2-40B4-BE49-F238E27FC236}">
                <a16:creationId xmlns:a16="http://schemas.microsoft.com/office/drawing/2014/main" id="{64D0B716-FEF2-4942-AC2D-0C71E34B6520}"/>
              </a:ext>
            </a:extLst>
          </p:cNvPr>
          <p:cNvGrpSpPr/>
          <p:nvPr/>
        </p:nvGrpSpPr>
        <p:grpSpPr>
          <a:xfrm>
            <a:off x="962862" y="656664"/>
            <a:ext cx="978482" cy="870476"/>
            <a:chOff x="276356" y="749841"/>
            <a:chExt cx="2852432" cy="1625235"/>
          </a:xfrm>
        </p:grpSpPr>
        <p:sp>
          <p:nvSpPr>
            <p:cNvPr id="32" name="Freeform 31">
              <a:extLst>
                <a:ext uri="{FF2B5EF4-FFF2-40B4-BE49-F238E27FC236}">
                  <a16:creationId xmlns:a16="http://schemas.microsoft.com/office/drawing/2014/main" id="{370F3AA4-D7C1-7D47-9BE7-915FF8546FF4}"/>
                </a:ext>
              </a:extLst>
            </p:cNvPr>
            <p:cNvSpPr>
              <a:spLocks/>
            </p:cNvSpPr>
            <p:nvPr/>
          </p:nvSpPr>
          <p:spPr bwMode="auto">
            <a:xfrm>
              <a:off x="276356" y="1085772"/>
              <a:ext cx="1763141" cy="1289304"/>
            </a:xfrm>
            <a:custGeom>
              <a:avLst/>
              <a:gdLst>
                <a:gd name="T0" fmla="*/ 316 w 346"/>
                <a:gd name="T1" fmla="*/ 76 h 280"/>
                <a:gd name="T2" fmla="*/ 280 w 346"/>
                <a:gd name="T3" fmla="*/ 76 h 280"/>
                <a:gd name="T4" fmla="*/ 280 w 346"/>
                <a:gd name="T5" fmla="*/ 0 h 280"/>
                <a:gd name="T6" fmla="*/ 204 w 346"/>
                <a:gd name="T7" fmla="*/ 0 h 280"/>
                <a:gd name="T8" fmla="*/ 204 w 346"/>
                <a:gd name="T9" fmla="*/ 36 h 280"/>
                <a:gd name="T10" fmla="*/ 173 w 346"/>
                <a:gd name="T11" fmla="*/ 66 h 280"/>
                <a:gd name="T12" fmla="*/ 143 w 346"/>
                <a:gd name="T13" fmla="*/ 36 h 280"/>
                <a:gd name="T14" fmla="*/ 143 w 346"/>
                <a:gd name="T15" fmla="*/ 0 h 280"/>
                <a:gd name="T16" fmla="*/ 66 w 346"/>
                <a:gd name="T17" fmla="*/ 0 h 280"/>
                <a:gd name="T18" fmla="*/ 66 w 346"/>
                <a:gd name="T19" fmla="*/ 76 h 280"/>
                <a:gd name="T20" fmla="*/ 31 w 346"/>
                <a:gd name="T21" fmla="*/ 76 h 280"/>
                <a:gd name="T22" fmla="*/ 0 w 346"/>
                <a:gd name="T23" fmla="*/ 107 h 280"/>
                <a:gd name="T24" fmla="*/ 31 w 346"/>
                <a:gd name="T25" fmla="*/ 137 h 280"/>
                <a:gd name="T26" fmla="*/ 66 w 346"/>
                <a:gd name="T27" fmla="*/ 137 h 280"/>
                <a:gd name="T28" fmla="*/ 66 w 346"/>
                <a:gd name="T29" fmla="*/ 214 h 280"/>
                <a:gd name="T30" fmla="*/ 143 w 346"/>
                <a:gd name="T31" fmla="*/ 214 h 280"/>
                <a:gd name="T32" fmla="*/ 143 w 346"/>
                <a:gd name="T33" fmla="*/ 249 h 280"/>
                <a:gd name="T34" fmla="*/ 173 w 346"/>
                <a:gd name="T35" fmla="*/ 280 h 280"/>
                <a:gd name="T36" fmla="*/ 204 w 346"/>
                <a:gd name="T37" fmla="*/ 249 h 280"/>
                <a:gd name="T38" fmla="*/ 204 w 346"/>
                <a:gd name="T39" fmla="*/ 214 h 280"/>
                <a:gd name="T40" fmla="*/ 280 w 346"/>
                <a:gd name="T41" fmla="*/ 214 h 280"/>
                <a:gd name="T42" fmla="*/ 280 w 346"/>
                <a:gd name="T43" fmla="*/ 137 h 280"/>
                <a:gd name="T44" fmla="*/ 316 w 346"/>
                <a:gd name="T45" fmla="*/ 137 h 280"/>
                <a:gd name="T46" fmla="*/ 346 w 346"/>
                <a:gd name="T47" fmla="*/ 107 h 280"/>
                <a:gd name="T48" fmla="*/ 316 w 346"/>
                <a:gd name="T49" fmla="*/ 7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280">
                  <a:moveTo>
                    <a:pt x="316" y="76"/>
                  </a:moveTo>
                  <a:cubicBezTo>
                    <a:pt x="280" y="76"/>
                    <a:pt x="280" y="76"/>
                    <a:pt x="280" y="76"/>
                  </a:cubicBezTo>
                  <a:cubicBezTo>
                    <a:pt x="280" y="0"/>
                    <a:pt x="280" y="0"/>
                    <a:pt x="280" y="0"/>
                  </a:cubicBezTo>
                  <a:cubicBezTo>
                    <a:pt x="204" y="0"/>
                    <a:pt x="204" y="0"/>
                    <a:pt x="204" y="0"/>
                  </a:cubicBezTo>
                  <a:cubicBezTo>
                    <a:pt x="204" y="36"/>
                    <a:pt x="204" y="36"/>
                    <a:pt x="204" y="36"/>
                  </a:cubicBezTo>
                  <a:cubicBezTo>
                    <a:pt x="204" y="53"/>
                    <a:pt x="190" y="66"/>
                    <a:pt x="173" y="66"/>
                  </a:cubicBezTo>
                  <a:cubicBezTo>
                    <a:pt x="156" y="66"/>
                    <a:pt x="143" y="53"/>
                    <a:pt x="143" y="36"/>
                  </a:cubicBezTo>
                  <a:cubicBezTo>
                    <a:pt x="143" y="0"/>
                    <a:pt x="143" y="0"/>
                    <a:pt x="143" y="0"/>
                  </a:cubicBezTo>
                  <a:cubicBezTo>
                    <a:pt x="66" y="0"/>
                    <a:pt x="66" y="0"/>
                    <a:pt x="66" y="0"/>
                  </a:cubicBezTo>
                  <a:cubicBezTo>
                    <a:pt x="66" y="76"/>
                    <a:pt x="66" y="76"/>
                    <a:pt x="66" y="76"/>
                  </a:cubicBezTo>
                  <a:cubicBezTo>
                    <a:pt x="31" y="76"/>
                    <a:pt x="31" y="76"/>
                    <a:pt x="31" y="76"/>
                  </a:cubicBezTo>
                  <a:cubicBezTo>
                    <a:pt x="14" y="76"/>
                    <a:pt x="0" y="90"/>
                    <a:pt x="0" y="107"/>
                  </a:cubicBezTo>
                  <a:cubicBezTo>
                    <a:pt x="0" y="124"/>
                    <a:pt x="14" y="137"/>
                    <a:pt x="31" y="137"/>
                  </a:cubicBezTo>
                  <a:cubicBezTo>
                    <a:pt x="66" y="137"/>
                    <a:pt x="66" y="137"/>
                    <a:pt x="66" y="137"/>
                  </a:cubicBezTo>
                  <a:cubicBezTo>
                    <a:pt x="66" y="214"/>
                    <a:pt x="66" y="214"/>
                    <a:pt x="66" y="214"/>
                  </a:cubicBezTo>
                  <a:cubicBezTo>
                    <a:pt x="143" y="214"/>
                    <a:pt x="143" y="214"/>
                    <a:pt x="143" y="214"/>
                  </a:cubicBezTo>
                  <a:cubicBezTo>
                    <a:pt x="143" y="249"/>
                    <a:pt x="143" y="249"/>
                    <a:pt x="143" y="249"/>
                  </a:cubicBezTo>
                  <a:cubicBezTo>
                    <a:pt x="143" y="266"/>
                    <a:pt x="156" y="280"/>
                    <a:pt x="173" y="280"/>
                  </a:cubicBezTo>
                  <a:cubicBezTo>
                    <a:pt x="190" y="280"/>
                    <a:pt x="204" y="266"/>
                    <a:pt x="204" y="249"/>
                  </a:cubicBezTo>
                  <a:cubicBezTo>
                    <a:pt x="204" y="214"/>
                    <a:pt x="204" y="214"/>
                    <a:pt x="204" y="214"/>
                  </a:cubicBezTo>
                  <a:cubicBezTo>
                    <a:pt x="280" y="214"/>
                    <a:pt x="280" y="214"/>
                    <a:pt x="280" y="214"/>
                  </a:cubicBezTo>
                  <a:cubicBezTo>
                    <a:pt x="280" y="137"/>
                    <a:pt x="280" y="137"/>
                    <a:pt x="280" y="137"/>
                  </a:cubicBezTo>
                  <a:cubicBezTo>
                    <a:pt x="316" y="137"/>
                    <a:pt x="316" y="137"/>
                    <a:pt x="316" y="137"/>
                  </a:cubicBezTo>
                  <a:cubicBezTo>
                    <a:pt x="333" y="137"/>
                    <a:pt x="346" y="124"/>
                    <a:pt x="346" y="107"/>
                  </a:cubicBezTo>
                  <a:cubicBezTo>
                    <a:pt x="346" y="90"/>
                    <a:pt x="333" y="76"/>
                    <a:pt x="316" y="76"/>
                  </a:cubicBezTo>
                  <a:close/>
                </a:path>
              </a:pathLst>
            </a:custGeom>
            <a:solidFill>
              <a:schemeClr val="accent1"/>
            </a:solidFill>
            <a:ln w="9525">
              <a:solidFill>
                <a:schemeClr val="accent1"/>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 name="Freeform 7">
              <a:extLst>
                <a:ext uri="{FF2B5EF4-FFF2-40B4-BE49-F238E27FC236}">
                  <a16:creationId xmlns:a16="http://schemas.microsoft.com/office/drawing/2014/main" id="{AF916619-B7BA-AD4A-BB59-F7BB194667EC}"/>
                </a:ext>
              </a:extLst>
            </p:cNvPr>
            <p:cNvSpPr>
              <a:spLocks/>
            </p:cNvSpPr>
            <p:nvPr/>
          </p:nvSpPr>
          <p:spPr bwMode="auto">
            <a:xfrm>
              <a:off x="1703566" y="749841"/>
              <a:ext cx="1425222" cy="1289304"/>
            </a:xfrm>
            <a:custGeom>
              <a:avLst/>
              <a:gdLst>
                <a:gd name="T0" fmla="*/ 249 w 280"/>
                <a:gd name="T1" fmla="*/ 142 h 280"/>
                <a:gd name="T2" fmla="*/ 214 w 280"/>
                <a:gd name="T3" fmla="*/ 142 h 280"/>
                <a:gd name="T4" fmla="*/ 214 w 280"/>
                <a:gd name="T5" fmla="*/ 66 h 280"/>
                <a:gd name="T6" fmla="*/ 137 w 280"/>
                <a:gd name="T7" fmla="*/ 66 h 280"/>
                <a:gd name="T8" fmla="*/ 137 w 280"/>
                <a:gd name="T9" fmla="*/ 30 h 280"/>
                <a:gd name="T10" fmla="*/ 107 w 280"/>
                <a:gd name="T11" fmla="*/ 0 h 280"/>
                <a:gd name="T12" fmla="*/ 76 w 280"/>
                <a:gd name="T13" fmla="*/ 30 h 280"/>
                <a:gd name="T14" fmla="*/ 76 w 280"/>
                <a:gd name="T15" fmla="*/ 66 h 280"/>
                <a:gd name="T16" fmla="*/ 0 w 280"/>
                <a:gd name="T17" fmla="*/ 66 h 280"/>
                <a:gd name="T18" fmla="*/ 0 w 280"/>
                <a:gd name="T19" fmla="*/ 142 h 280"/>
                <a:gd name="T20" fmla="*/ 36 w 280"/>
                <a:gd name="T21" fmla="*/ 142 h 280"/>
                <a:gd name="T22" fmla="*/ 66 w 280"/>
                <a:gd name="T23" fmla="*/ 173 h 280"/>
                <a:gd name="T24" fmla="*/ 36 w 280"/>
                <a:gd name="T25" fmla="*/ 203 h 280"/>
                <a:gd name="T26" fmla="*/ 0 w 280"/>
                <a:gd name="T27" fmla="*/ 203 h 280"/>
                <a:gd name="T28" fmla="*/ 0 w 280"/>
                <a:gd name="T29" fmla="*/ 280 h 280"/>
                <a:gd name="T30" fmla="*/ 76 w 280"/>
                <a:gd name="T31" fmla="*/ 280 h 280"/>
                <a:gd name="T32" fmla="*/ 76 w 280"/>
                <a:gd name="T33" fmla="*/ 244 h 280"/>
                <a:gd name="T34" fmla="*/ 107 w 280"/>
                <a:gd name="T35" fmla="*/ 213 h 280"/>
                <a:gd name="T36" fmla="*/ 137 w 280"/>
                <a:gd name="T37" fmla="*/ 244 h 280"/>
                <a:gd name="T38" fmla="*/ 137 w 280"/>
                <a:gd name="T39" fmla="*/ 280 h 280"/>
                <a:gd name="T40" fmla="*/ 214 w 280"/>
                <a:gd name="T41" fmla="*/ 280 h 280"/>
                <a:gd name="T42" fmla="*/ 214 w 280"/>
                <a:gd name="T43" fmla="*/ 203 h 280"/>
                <a:gd name="T44" fmla="*/ 249 w 280"/>
                <a:gd name="T45" fmla="*/ 203 h 280"/>
                <a:gd name="T46" fmla="*/ 280 w 280"/>
                <a:gd name="T47" fmla="*/ 173 h 280"/>
                <a:gd name="T48" fmla="*/ 249 w 280"/>
                <a:gd name="T49" fmla="*/ 14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0" h="280">
                  <a:moveTo>
                    <a:pt x="249" y="142"/>
                  </a:moveTo>
                  <a:cubicBezTo>
                    <a:pt x="214" y="142"/>
                    <a:pt x="214" y="142"/>
                    <a:pt x="214" y="142"/>
                  </a:cubicBezTo>
                  <a:cubicBezTo>
                    <a:pt x="214" y="66"/>
                    <a:pt x="214" y="66"/>
                    <a:pt x="214" y="66"/>
                  </a:cubicBezTo>
                  <a:cubicBezTo>
                    <a:pt x="137" y="66"/>
                    <a:pt x="137" y="66"/>
                    <a:pt x="137" y="66"/>
                  </a:cubicBezTo>
                  <a:cubicBezTo>
                    <a:pt x="137" y="30"/>
                    <a:pt x="137" y="30"/>
                    <a:pt x="137" y="30"/>
                  </a:cubicBezTo>
                  <a:cubicBezTo>
                    <a:pt x="137" y="13"/>
                    <a:pt x="124" y="0"/>
                    <a:pt x="107" y="0"/>
                  </a:cubicBezTo>
                  <a:cubicBezTo>
                    <a:pt x="90" y="0"/>
                    <a:pt x="76" y="13"/>
                    <a:pt x="76" y="30"/>
                  </a:cubicBezTo>
                  <a:cubicBezTo>
                    <a:pt x="76" y="66"/>
                    <a:pt x="76" y="66"/>
                    <a:pt x="76" y="66"/>
                  </a:cubicBezTo>
                  <a:cubicBezTo>
                    <a:pt x="0" y="66"/>
                    <a:pt x="0" y="66"/>
                    <a:pt x="0" y="66"/>
                  </a:cubicBezTo>
                  <a:cubicBezTo>
                    <a:pt x="0" y="142"/>
                    <a:pt x="0" y="142"/>
                    <a:pt x="0" y="142"/>
                  </a:cubicBezTo>
                  <a:cubicBezTo>
                    <a:pt x="36" y="142"/>
                    <a:pt x="36" y="142"/>
                    <a:pt x="36" y="142"/>
                  </a:cubicBezTo>
                  <a:cubicBezTo>
                    <a:pt x="53" y="142"/>
                    <a:pt x="66" y="156"/>
                    <a:pt x="66" y="173"/>
                  </a:cubicBezTo>
                  <a:cubicBezTo>
                    <a:pt x="66" y="190"/>
                    <a:pt x="53" y="203"/>
                    <a:pt x="36" y="203"/>
                  </a:cubicBezTo>
                  <a:cubicBezTo>
                    <a:pt x="0" y="203"/>
                    <a:pt x="0" y="203"/>
                    <a:pt x="0" y="203"/>
                  </a:cubicBezTo>
                  <a:cubicBezTo>
                    <a:pt x="0" y="280"/>
                    <a:pt x="0" y="280"/>
                    <a:pt x="0" y="280"/>
                  </a:cubicBezTo>
                  <a:cubicBezTo>
                    <a:pt x="76" y="280"/>
                    <a:pt x="76" y="280"/>
                    <a:pt x="76" y="280"/>
                  </a:cubicBezTo>
                  <a:cubicBezTo>
                    <a:pt x="76" y="244"/>
                    <a:pt x="76" y="244"/>
                    <a:pt x="76" y="244"/>
                  </a:cubicBezTo>
                  <a:cubicBezTo>
                    <a:pt x="76" y="227"/>
                    <a:pt x="90" y="213"/>
                    <a:pt x="107" y="213"/>
                  </a:cubicBezTo>
                  <a:cubicBezTo>
                    <a:pt x="124" y="213"/>
                    <a:pt x="137" y="227"/>
                    <a:pt x="137" y="244"/>
                  </a:cubicBezTo>
                  <a:cubicBezTo>
                    <a:pt x="137" y="280"/>
                    <a:pt x="137" y="280"/>
                    <a:pt x="137" y="280"/>
                  </a:cubicBezTo>
                  <a:cubicBezTo>
                    <a:pt x="214" y="280"/>
                    <a:pt x="214" y="280"/>
                    <a:pt x="214" y="280"/>
                  </a:cubicBezTo>
                  <a:cubicBezTo>
                    <a:pt x="214" y="203"/>
                    <a:pt x="214" y="203"/>
                    <a:pt x="214" y="203"/>
                  </a:cubicBezTo>
                  <a:cubicBezTo>
                    <a:pt x="249" y="203"/>
                    <a:pt x="249" y="203"/>
                    <a:pt x="249" y="203"/>
                  </a:cubicBezTo>
                  <a:cubicBezTo>
                    <a:pt x="266" y="203"/>
                    <a:pt x="280" y="190"/>
                    <a:pt x="280" y="173"/>
                  </a:cubicBezTo>
                  <a:cubicBezTo>
                    <a:pt x="280" y="156"/>
                    <a:pt x="266" y="142"/>
                    <a:pt x="249" y="142"/>
                  </a:cubicBezTo>
                  <a:close/>
                </a:path>
              </a:pathLst>
            </a:custGeom>
            <a:solidFill>
              <a:schemeClr val="accent2"/>
            </a:solidFill>
            <a:ln w="952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5" name="Group 4">
            <a:extLst>
              <a:ext uri="{FF2B5EF4-FFF2-40B4-BE49-F238E27FC236}">
                <a16:creationId xmlns:a16="http://schemas.microsoft.com/office/drawing/2014/main" id="{51C2C555-2F57-4141-BD8B-D2E3436E0960}"/>
              </a:ext>
            </a:extLst>
          </p:cNvPr>
          <p:cNvGrpSpPr/>
          <p:nvPr/>
        </p:nvGrpSpPr>
        <p:grpSpPr>
          <a:xfrm>
            <a:off x="104104" y="2169986"/>
            <a:ext cx="2889504" cy="1645920"/>
            <a:chOff x="342316" y="1387386"/>
            <a:chExt cx="8082837" cy="2727414"/>
          </a:xfrm>
        </p:grpSpPr>
        <p:pic>
          <p:nvPicPr>
            <p:cNvPr id="35" name="Picture 34">
              <a:extLst>
                <a:ext uri="{FF2B5EF4-FFF2-40B4-BE49-F238E27FC236}">
                  <a16:creationId xmlns:a16="http://schemas.microsoft.com/office/drawing/2014/main" id="{71B24A2D-48BD-C748-93B9-88BE1B75D0B1}"/>
                </a:ext>
              </a:extLst>
            </p:cNvPr>
            <p:cNvPicPr>
              <a:picLocks noChangeAspect="1"/>
            </p:cNvPicPr>
            <p:nvPr/>
          </p:nvPicPr>
          <p:blipFill>
            <a:blip r:embed="rId5"/>
            <a:stretch>
              <a:fillRect/>
            </a:stretch>
          </p:blipFill>
          <p:spPr>
            <a:xfrm>
              <a:off x="342316" y="1387386"/>
              <a:ext cx="3958883" cy="2727414"/>
            </a:xfrm>
            <a:prstGeom prst="rect">
              <a:avLst/>
            </a:prstGeom>
            <a:ln>
              <a:noFill/>
            </a:ln>
            <a:effectLst>
              <a:outerShdw blurRad="292100" dist="139700" dir="2700000" algn="tl" rotWithShape="0">
                <a:srgbClr val="333333">
                  <a:alpha val="65000"/>
                </a:srgbClr>
              </a:outerShdw>
            </a:effectLst>
          </p:spPr>
        </p:pic>
        <p:pic>
          <p:nvPicPr>
            <p:cNvPr id="36" name="Picture 35">
              <a:extLst>
                <a:ext uri="{FF2B5EF4-FFF2-40B4-BE49-F238E27FC236}">
                  <a16:creationId xmlns:a16="http://schemas.microsoft.com/office/drawing/2014/main" id="{FEA4617A-3510-A148-AD61-3D99B6698473}"/>
                </a:ext>
              </a:extLst>
            </p:cNvPr>
            <p:cNvPicPr>
              <a:picLocks noChangeAspect="1"/>
            </p:cNvPicPr>
            <p:nvPr/>
          </p:nvPicPr>
          <p:blipFill rotWithShape="1">
            <a:blip r:embed="rId6"/>
            <a:srcRect r="4771" b="15816"/>
            <a:stretch/>
          </p:blipFill>
          <p:spPr>
            <a:xfrm>
              <a:off x="4466269" y="1387386"/>
              <a:ext cx="3958884" cy="2727414"/>
            </a:xfrm>
            <a:prstGeom prst="rect">
              <a:avLst/>
            </a:prstGeom>
            <a:ln>
              <a:noFill/>
            </a:ln>
            <a:effectLst>
              <a:outerShdw blurRad="292100" dist="139700" dir="2700000" algn="tl" rotWithShape="0">
                <a:srgbClr val="333333">
                  <a:alpha val="65000"/>
                </a:srgbClr>
              </a:outerShdw>
            </a:effectLst>
          </p:spPr>
        </p:pic>
      </p:grpSp>
      <p:sp>
        <p:nvSpPr>
          <p:cNvPr id="41" name="TextBox 40">
            <a:extLst>
              <a:ext uri="{FF2B5EF4-FFF2-40B4-BE49-F238E27FC236}">
                <a16:creationId xmlns:a16="http://schemas.microsoft.com/office/drawing/2014/main" id="{003C3221-840C-1B47-BAF2-25B3939C7D9D}"/>
              </a:ext>
            </a:extLst>
          </p:cNvPr>
          <p:cNvSpPr txBox="1"/>
          <p:nvPr/>
        </p:nvSpPr>
        <p:spPr>
          <a:xfrm>
            <a:off x="26545" y="3813723"/>
            <a:ext cx="3068202" cy="1277273"/>
          </a:xfrm>
          <a:prstGeom prst="rect">
            <a:avLst/>
          </a:prstGeom>
          <a:solidFill>
            <a:schemeClr val="bg2"/>
          </a:solidFill>
        </p:spPr>
        <p:txBody>
          <a:bodyPr wrap="square" rtlCol="0">
            <a:spAutoFit/>
          </a:bodyPr>
          <a:lstStyle/>
          <a:p>
            <a:pPr marL="285750" indent="-285750">
              <a:spcAft>
                <a:spcPts val="600"/>
              </a:spcAft>
              <a:buFont typeface="Arial" panose="020B0604020202020204" pitchFamily="34" charset="0"/>
              <a:buChar char="•"/>
            </a:pPr>
            <a:r>
              <a:rPr lang="en-US" sz="1200" dirty="0">
                <a:latin typeface="+mn-lt"/>
              </a:rPr>
              <a:t>Kubernetes</a:t>
            </a:r>
            <a:r>
              <a:rPr lang="ja-JP" altLang="en-US" sz="1200" dirty="0">
                <a:latin typeface="+mn-lt"/>
              </a:rPr>
              <a:t>との連携で、</a:t>
            </a:r>
            <a:r>
              <a:rPr lang="en-US" altLang="ja-JP" sz="1200" dirty="0">
                <a:latin typeface="+mn-lt"/>
              </a:rPr>
              <a:t>SWC</a:t>
            </a:r>
            <a:r>
              <a:rPr lang="ja-JP" altLang="en-US" sz="1200" dirty="0">
                <a:latin typeface="+mn-lt"/>
              </a:rPr>
              <a:t>で表示されるキーをコピー</a:t>
            </a:r>
            <a:r>
              <a:rPr lang="en-US" altLang="ja-JP" sz="1200" dirty="0">
                <a:latin typeface="+mn-lt"/>
              </a:rPr>
              <a:t>&amp;</a:t>
            </a:r>
            <a:r>
              <a:rPr lang="ja-JP" altLang="en-US" sz="1200" dirty="0">
                <a:latin typeface="+mn-lt"/>
              </a:rPr>
              <a:t>ペーストで設定できるようになった</a:t>
            </a:r>
            <a:endParaRPr lang="en-US" sz="1200" dirty="0">
              <a:latin typeface="+mn-lt"/>
            </a:endParaRPr>
          </a:p>
          <a:p>
            <a:pPr marL="285750" indent="-285750">
              <a:spcAft>
                <a:spcPts val="600"/>
              </a:spcAft>
              <a:buFont typeface="Arial" panose="020B0604020202020204" pitchFamily="34" charset="0"/>
              <a:buChar char="•"/>
            </a:pPr>
            <a:r>
              <a:rPr lang="en-US" sz="1200" dirty="0">
                <a:latin typeface="+mn-lt"/>
              </a:rPr>
              <a:t>SWC</a:t>
            </a:r>
            <a:r>
              <a:rPr lang="ja-JP" altLang="en-US" sz="1200" dirty="0">
                <a:latin typeface="+mn-lt"/>
              </a:rPr>
              <a:t>のポータル画面でオンプレに設置するセンサーのプローブタイプを選択できるようになった</a:t>
            </a:r>
            <a:endParaRPr lang="en-US" sz="1200" dirty="0">
              <a:latin typeface="+mn-lt"/>
            </a:endParaRPr>
          </a:p>
        </p:txBody>
      </p:sp>
      <p:pic>
        <p:nvPicPr>
          <p:cNvPr id="42" name="Picture 41">
            <a:extLst>
              <a:ext uri="{FF2B5EF4-FFF2-40B4-BE49-F238E27FC236}">
                <a16:creationId xmlns:a16="http://schemas.microsoft.com/office/drawing/2014/main" id="{2EA8E748-D057-7F45-9177-FFA870031E2D}"/>
              </a:ext>
            </a:extLst>
          </p:cNvPr>
          <p:cNvPicPr>
            <a:picLocks noChangeAspect="1"/>
          </p:cNvPicPr>
          <p:nvPr/>
        </p:nvPicPr>
        <p:blipFill>
          <a:blip r:embed="rId7"/>
          <a:stretch>
            <a:fillRect/>
          </a:stretch>
        </p:blipFill>
        <p:spPr>
          <a:xfrm>
            <a:off x="6934057" y="2199224"/>
            <a:ext cx="1705041" cy="1554480"/>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53AB4320-0F43-DD4C-A5B0-333D2BC4A70F}"/>
              </a:ext>
            </a:extLst>
          </p:cNvPr>
          <p:cNvGrpSpPr/>
          <p:nvPr/>
        </p:nvGrpSpPr>
        <p:grpSpPr>
          <a:xfrm>
            <a:off x="3334648" y="2161620"/>
            <a:ext cx="2926080" cy="1645920"/>
            <a:chOff x="3838175" y="1157288"/>
            <a:chExt cx="5127258" cy="3339465"/>
          </a:xfrm>
        </p:grpSpPr>
        <p:pic>
          <p:nvPicPr>
            <p:cNvPr id="44" name="Picture 43">
              <a:extLst>
                <a:ext uri="{FF2B5EF4-FFF2-40B4-BE49-F238E27FC236}">
                  <a16:creationId xmlns:a16="http://schemas.microsoft.com/office/drawing/2014/main" id="{365330D5-1180-E94B-984E-2B4B4DC163F5}"/>
                </a:ext>
              </a:extLst>
            </p:cNvPr>
            <p:cNvPicPr>
              <a:picLocks noChangeAspect="1"/>
            </p:cNvPicPr>
            <p:nvPr/>
          </p:nvPicPr>
          <p:blipFill>
            <a:blip r:embed="rId8"/>
            <a:stretch>
              <a:fillRect/>
            </a:stretch>
          </p:blipFill>
          <p:spPr>
            <a:xfrm>
              <a:off x="3838175" y="1157288"/>
              <a:ext cx="5127258" cy="3339465"/>
            </a:xfrm>
            <a:prstGeom prst="rect">
              <a:avLst/>
            </a:prstGeom>
            <a:ln>
              <a:noFill/>
            </a:ln>
            <a:effectLst>
              <a:outerShdw blurRad="292100" dist="139700" dir="2700000" algn="tl" rotWithShape="0">
                <a:srgbClr val="333333">
                  <a:alpha val="65000"/>
                </a:srgbClr>
              </a:outerShdw>
            </a:effectLst>
          </p:spPr>
        </p:pic>
        <p:pic>
          <p:nvPicPr>
            <p:cNvPr id="45" name="Picture 44">
              <a:extLst>
                <a:ext uri="{FF2B5EF4-FFF2-40B4-BE49-F238E27FC236}">
                  <a16:creationId xmlns:a16="http://schemas.microsoft.com/office/drawing/2014/main" id="{DC7D7E4C-85E7-6F4E-9F4E-2794AE7C906E}"/>
                </a:ext>
              </a:extLst>
            </p:cNvPr>
            <p:cNvPicPr>
              <a:picLocks noChangeAspect="1"/>
            </p:cNvPicPr>
            <p:nvPr/>
          </p:nvPicPr>
          <p:blipFill rotWithShape="1">
            <a:blip r:embed="rId9"/>
            <a:srcRect r="51165" b="47578"/>
            <a:stretch/>
          </p:blipFill>
          <p:spPr>
            <a:xfrm>
              <a:off x="5846240" y="2598560"/>
              <a:ext cx="2937014" cy="1675308"/>
            </a:xfrm>
            <a:prstGeom prst="rect">
              <a:avLst/>
            </a:prstGeom>
            <a:ln>
              <a:noFill/>
            </a:ln>
            <a:effectLst>
              <a:outerShdw blurRad="292100" dist="139700" dir="2700000" algn="tl" rotWithShape="0">
                <a:srgbClr val="333333">
                  <a:alpha val="65000"/>
                </a:srgbClr>
              </a:outerShdw>
            </a:effectLst>
          </p:spPr>
        </p:pic>
      </p:grpSp>
      <p:sp>
        <p:nvSpPr>
          <p:cNvPr id="46" name="TextBox 45">
            <a:extLst>
              <a:ext uri="{FF2B5EF4-FFF2-40B4-BE49-F238E27FC236}">
                <a16:creationId xmlns:a16="http://schemas.microsoft.com/office/drawing/2014/main" id="{0323218E-E384-0048-8170-6BCAB1AC28FE}"/>
              </a:ext>
            </a:extLst>
          </p:cNvPr>
          <p:cNvSpPr txBox="1"/>
          <p:nvPr/>
        </p:nvSpPr>
        <p:spPr>
          <a:xfrm>
            <a:off x="3496836" y="4056158"/>
            <a:ext cx="2659923" cy="646331"/>
          </a:xfrm>
          <a:prstGeom prst="rect">
            <a:avLst/>
          </a:prstGeom>
          <a:solidFill>
            <a:schemeClr val="bg2"/>
          </a:solidFill>
        </p:spPr>
        <p:txBody>
          <a:bodyPr wrap="square" rtlCol="0">
            <a:spAutoFit/>
          </a:bodyPr>
          <a:lstStyle/>
          <a:p>
            <a:r>
              <a:rPr lang="en-US" sz="1200" dirty="0">
                <a:latin typeface="+mn-lt"/>
              </a:rPr>
              <a:t>SOVA</a:t>
            </a:r>
            <a:r>
              <a:rPr lang="ja-JP" altLang="en-US" sz="1200" dirty="0">
                <a:latin typeface="+mn-lt"/>
              </a:rPr>
              <a:t>（</a:t>
            </a:r>
            <a:r>
              <a:rPr lang="en-US" altLang="ja-JP" sz="1200" dirty="0" err="1">
                <a:latin typeface="+mn-lt"/>
              </a:rPr>
              <a:t>Stealthwatch</a:t>
            </a:r>
            <a:r>
              <a:rPr lang="en-US" altLang="ja-JP" sz="1200" dirty="0">
                <a:latin typeface="+mn-lt"/>
              </a:rPr>
              <a:t> Online Visibility Assessment</a:t>
            </a:r>
            <a:r>
              <a:rPr lang="ja-JP" altLang="en-US" sz="1200" dirty="0">
                <a:latin typeface="+mn-lt"/>
              </a:rPr>
              <a:t>）</a:t>
            </a:r>
            <a:r>
              <a:rPr lang="en-US" sz="1200" dirty="0">
                <a:latin typeface="+mn-lt"/>
              </a:rPr>
              <a:t> </a:t>
            </a:r>
            <a:r>
              <a:rPr lang="ja-JP" altLang="en-US" sz="1200" dirty="0">
                <a:latin typeface="+mn-lt"/>
              </a:rPr>
              <a:t>を</a:t>
            </a:r>
            <a:r>
              <a:rPr lang="en-US" altLang="ja-JP" sz="1200" dirty="0">
                <a:latin typeface="+mn-lt"/>
              </a:rPr>
              <a:t>SWC</a:t>
            </a:r>
            <a:r>
              <a:rPr lang="ja-JP" altLang="en-US" sz="1200" dirty="0">
                <a:latin typeface="+mn-lt"/>
              </a:rPr>
              <a:t>のポータル画面で表示できるようになった</a:t>
            </a:r>
            <a:endParaRPr lang="en-US" sz="1200" dirty="0">
              <a:latin typeface="+mn-lt"/>
            </a:endParaRPr>
          </a:p>
        </p:txBody>
      </p:sp>
      <p:sp>
        <p:nvSpPr>
          <p:cNvPr id="23" name="正方形/長方形 22">
            <a:extLst>
              <a:ext uri="{FF2B5EF4-FFF2-40B4-BE49-F238E27FC236}">
                <a16:creationId xmlns:a16="http://schemas.microsoft.com/office/drawing/2014/main" id="{33595ADA-8053-450A-9DE2-264B829A62FD}"/>
              </a:ext>
            </a:extLst>
          </p:cNvPr>
          <p:cNvSpPr/>
          <p:nvPr/>
        </p:nvSpPr>
        <p:spPr>
          <a:xfrm>
            <a:off x="3220421" y="591734"/>
            <a:ext cx="5730540" cy="4119361"/>
          </a:xfrm>
          <a:prstGeom prst="rect">
            <a:avLst/>
          </a:prstGeom>
          <a:solidFill>
            <a:schemeClr val="bg2">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4" name="正方形/長方形 23">
            <a:extLst>
              <a:ext uri="{FF2B5EF4-FFF2-40B4-BE49-F238E27FC236}">
                <a16:creationId xmlns:a16="http://schemas.microsoft.com/office/drawing/2014/main" id="{C05672A3-85EA-4214-8D82-E543B76074EB}"/>
              </a:ext>
            </a:extLst>
          </p:cNvPr>
          <p:cNvSpPr/>
          <p:nvPr/>
        </p:nvSpPr>
        <p:spPr>
          <a:xfrm>
            <a:off x="33051" y="2077847"/>
            <a:ext cx="1504446" cy="1759627"/>
          </a:xfrm>
          <a:prstGeom prst="rect">
            <a:avLst/>
          </a:prstGeom>
          <a:solidFill>
            <a:schemeClr val="bg2">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5" name="正方形/長方形 24">
            <a:extLst>
              <a:ext uri="{FF2B5EF4-FFF2-40B4-BE49-F238E27FC236}">
                <a16:creationId xmlns:a16="http://schemas.microsoft.com/office/drawing/2014/main" id="{2E5C4B18-9E93-4945-A4E8-C13C2D11A9AF}"/>
              </a:ext>
            </a:extLst>
          </p:cNvPr>
          <p:cNvSpPr/>
          <p:nvPr/>
        </p:nvSpPr>
        <p:spPr>
          <a:xfrm>
            <a:off x="42887" y="3859043"/>
            <a:ext cx="2998802" cy="581597"/>
          </a:xfrm>
          <a:prstGeom prst="rect">
            <a:avLst/>
          </a:prstGeom>
          <a:solidFill>
            <a:schemeClr val="bg2">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Tree>
    <p:extLst>
      <p:ext uri="{BB962C8B-B14F-4D97-AF65-F5344CB8AC3E}">
        <p14:creationId xmlns:p14="http://schemas.microsoft.com/office/powerpoint/2010/main" val="26201324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C1E4A9-1AEE-6842-9184-858144DC572E}"/>
              </a:ext>
            </a:extLst>
          </p:cNvPr>
          <p:cNvSpPr>
            <a:spLocks noGrp="1"/>
          </p:cNvSpPr>
          <p:nvPr>
            <p:ph type="title"/>
          </p:nvPr>
        </p:nvSpPr>
        <p:spPr>
          <a:xfrm>
            <a:off x="298023" y="42691"/>
            <a:ext cx="8345488" cy="731837"/>
          </a:xfrm>
        </p:spPr>
        <p:txBody>
          <a:bodyPr/>
          <a:lstStyle/>
          <a:p>
            <a:r>
              <a:rPr lang="en-US" dirty="0" err="1"/>
              <a:t>Stealthwatch</a:t>
            </a:r>
            <a:r>
              <a:rPr lang="en-US" dirty="0"/>
              <a:t> Cloud </a:t>
            </a:r>
            <a:r>
              <a:rPr lang="ja-JP" altLang="en-US" dirty="0"/>
              <a:t>アップデート</a:t>
            </a:r>
            <a:endParaRPr lang="en-US" dirty="0"/>
          </a:p>
        </p:txBody>
      </p:sp>
      <p:sp>
        <p:nvSpPr>
          <p:cNvPr id="11" name="TextBox 10"/>
          <p:cNvSpPr txBox="1"/>
          <p:nvPr/>
        </p:nvSpPr>
        <p:spPr>
          <a:xfrm>
            <a:off x="6700197" y="4064764"/>
            <a:ext cx="2443804" cy="646331"/>
          </a:xfrm>
          <a:prstGeom prst="rect">
            <a:avLst/>
          </a:prstGeom>
          <a:solidFill>
            <a:schemeClr val="bg2"/>
          </a:solidFill>
        </p:spPr>
        <p:txBody>
          <a:bodyPr wrap="square" rtlCol="0">
            <a:spAutoFit/>
          </a:bodyPr>
          <a:lstStyle/>
          <a:p>
            <a:pPr>
              <a:spcAft>
                <a:spcPts val="600"/>
              </a:spcAft>
            </a:pPr>
            <a:r>
              <a:rPr lang="en-US" sz="1200" dirty="0">
                <a:latin typeface="+mn-lt"/>
              </a:rPr>
              <a:t>Google Cloud Platform VPC</a:t>
            </a:r>
            <a:r>
              <a:rPr lang="ja-JP" altLang="en-US" sz="1200" dirty="0">
                <a:latin typeface="+mn-lt"/>
              </a:rPr>
              <a:t>のネットワーク情報を自動的にインポートできるようになった</a:t>
            </a:r>
            <a:endParaRPr lang="en-US" sz="1200" dirty="0">
              <a:latin typeface="+mn-lt"/>
            </a:endParaRPr>
          </a:p>
        </p:txBody>
      </p:sp>
      <p:sp>
        <p:nvSpPr>
          <p:cNvPr id="7" name="TextBox 6"/>
          <p:cNvSpPr txBox="1"/>
          <p:nvPr/>
        </p:nvSpPr>
        <p:spPr>
          <a:xfrm>
            <a:off x="93609" y="1466680"/>
            <a:ext cx="2849277"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Cisco &amp; On-</a:t>
            </a:r>
            <a:r>
              <a:rPr lang="en-US" sz="2000" dirty="0" err="1">
                <a:solidFill>
                  <a:schemeClr val="accent1"/>
                </a:solidFill>
                <a:latin typeface="CiscoSans Light" panose="020B0503020201020303" pitchFamily="34" charset="0"/>
                <a:ea typeface="Arial" charset="0"/>
                <a:cs typeface="Arial" charset="0"/>
              </a:rPr>
              <a:t>prem</a:t>
            </a:r>
            <a:r>
              <a:rPr lang="en-US" sz="2000" dirty="0">
                <a:solidFill>
                  <a:schemeClr val="accent1"/>
                </a:solidFill>
                <a:latin typeface="CiscoSans Light" panose="020B0503020201020303" pitchFamily="34" charset="0"/>
                <a:ea typeface="Arial" charset="0"/>
                <a:cs typeface="Arial" charset="0"/>
              </a:rPr>
              <a:t> Platform Integrations</a:t>
            </a:r>
          </a:p>
        </p:txBody>
      </p:sp>
      <p:sp>
        <p:nvSpPr>
          <p:cNvPr id="58" name="TextBox 57"/>
          <p:cNvSpPr txBox="1"/>
          <p:nvPr/>
        </p:nvSpPr>
        <p:spPr>
          <a:xfrm>
            <a:off x="3383318" y="1487781"/>
            <a:ext cx="2648287"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Automation for </a:t>
            </a:r>
          </a:p>
          <a:p>
            <a:pPr algn="ctr"/>
            <a:r>
              <a:rPr lang="en-US" sz="2000" dirty="0">
                <a:solidFill>
                  <a:schemeClr val="accent1"/>
                </a:solidFill>
                <a:latin typeface="CiscoSans Light" panose="020B0503020201020303" pitchFamily="34" charset="0"/>
                <a:ea typeface="Arial" charset="0"/>
                <a:cs typeface="Arial" charset="0"/>
              </a:rPr>
              <a:t>Sales</a:t>
            </a:r>
          </a:p>
        </p:txBody>
      </p:sp>
      <p:sp>
        <p:nvSpPr>
          <p:cNvPr id="53" name="TextBox 52"/>
          <p:cNvSpPr txBox="1"/>
          <p:nvPr/>
        </p:nvSpPr>
        <p:spPr>
          <a:xfrm>
            <a:off x="6301592" y="1509230"/>
            <a:ext cx="3059309"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Lead Multi-Cloud</a:t>
            </a:r>
          </a:p>
          <a:p>
            <a:pPr algn="ctr"/>
            <a:r>
              <a:rPr lang="en-US" sz="2000" dirty="0">
                <a:solidFill>
                  <a:schemeClr val="accent1"/>
                </a:solidFill>
                <a:latin typeface="CiscoSans Light" panose="020B0503020201020303" pitchFamily="34" charset="0"/>
                <a:ea typeface="Arial" charset="0"/>
                <a:cs typeface="Arial" charset="0"/>
              </a:rPr>
              <a:t> Security</a:t>
            </a:r>
          </a:p>
        </p:txBody>
      </p:sp>
      <p:cxnSp>
        <p:nvCxnSpPr>
          <p:cNvPr id="101" name="Straight Connector 100">
            <a:extLst>
              <a:ext uri="{FF2B5EF4-FFF2-40B4-BE49-F238E27FC236}">
                <a16:creationId xmlns:a16="http://schemas.microsoft.com/office/drawing/2014/main" id="{BB06E43D-075A-DF44-BBB9-BE9803EEAE7D}"/>
              </a:ext>
            </a:extLst>
          </p:cNvPr>
          <p:cNvCxnSpPr>
            <a:cxnSpLocks/>
          </p:cNvCxnSpPr>
          <p:nvPr/>
        </p:nvCxnSpPr>
        <p:spPr>
          <a:xfrm>
            <a:off x="3157583"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B06E43D-075A-DF44-BBB9-BE9803EEAE7D}"/>
              </a:ext>
            </a:extLst>
          </p:cNvPr>
          <p:cNvCxnSpPr>
            <a:cxnSpLocks/>
          </p:cNvCxnSpPr>
          <p:nvPr/>
        </p:nvCxnSpPr>
        <p:spPr>
          <a:xfrm>
            <a:off x="6521464"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9B1A9DF7-50C3-1E4D-B66D-B655C2595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816" y="640854"/>
            <a:ext cx="915126" cy="915126"/>
          </a:xfrm>
          <a:prstGeom prst="rect">
            <a:avLst/>
          </a:prstGeom>
        </p:spPr>
      </p:pic>
      <p:pic>
        <p:nvPicPr>
          <p:cNvPr id="31" name="Picture 30">
            <a:extLst>
              <a:ext uri="{FF2B5EF4-FFF2-40B4-BE49-F238E27FC236}">
                <a16:creationId xmlns:a16="http://schemas.microsoft.com/office/drawing/2014/main" id="{896003B8-B946-7344-A7D6-A03283D644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956" y="642173"/>
            <a:ext cx="915126" cy="915126"/>
          </a:xfrm>
          <a:prstGeom prst="rect">
            <a:avLst/>
          </a:prstGeom>
        </p:spPr>
      </p:pic>
      <p:grpSp>
        <p:nvGrpSpPr>
          <p:cNvPr id="4" name="Group 3">
            <a:extLst>
              <a:ext uri="{FF2B5EF4-FFF2-40B4-BE49-F238E27FC236}">
                <a16:creationId xmlns:a16="http://schemas.microsoft.com/office/drawing/2014/main" id="{64D0B716-FEF2-4942-AC2D-0C71E34B6520}"/>
              </a:ext>
            </a:extLst>
          </p:cNvPr>
          <p:cNvGrpSpPr/>
          <p:nvPr/>
        </p:nvGrpSpPr>
        <p:grpSpPr>
          <a:xfrm>
            <a:off x="962862" y="656664"/>
            <a:ext cx="978482" cy="870476"/>
            <a:chOff x="276356" y="749841"/>
            <a:chExt cx="2852432" cy="1625235"/>
          </a:xfrm>
        </p:grpSpPr>
        <p:sp>
          <p:nvSpPr>
            <p:cNvPr id="32" name="Freeform 31">
              <a:extLst>
                <a:ext uri="{FF2B5EF4-FFF2-40B4-BE49-F238E27FC236}">
                  <a16:creationId xmlns:a16="http://schemas.microsoft.com/office/drawing/2014/main" id="{370F3AA4-D7C1-7D47-9BE7-915FF8546FF4}"/>
                </a:ext>
              </a:extLst>
            </p:cNvPr>
            <p:cNvSpPr>
              <a:spLocks/>
            </p:cNvSpPr>
            <p:nvPr/>
          </p:nvSpPr>
          <p:spPr bwMode="auto">
            <a:xfrm>
              <a:off x="276356" y="1085772"/>
              <a:ext cx="1763141" cy="1289304"/>
            </a:xfrm>
            <a:custGeom>
              <a:avLst/>
              <a:gdLst>
                <a:gd name="T0" fmla="*/ 316 w 346"/>
                <a:gd name="T1" fmla="*/ 76 h 280"/>
                <a:gd name="T2" fmla="*/ 280 w 346"/>
                <a:gd name="T3" fmla="*/ 76 h 280"/>
                <a:gd name="T4" fmla="*/ 280 w 346"/>
                <a:gd name="T5" fmla="*/ 0 h 280"/>
                <a:gd name="T6" fmla="*/ 204 w 346"/>
                <a:gd name="T7" fmla="*/ 0 h 280"/>
                <a:gd name="T8" fmla="*/ 204 w 346"/>
                <a:gd name="T9" fmla="*/ 36 h 280"/>
                <a:gd name="T10" fmla="*/ 173 w 346"/>
                <a:gd name="T11" fmla="*/ 66 h 280"/>
                <a:gd name="T12" fmla="*/ 143 w 346"/>
                <a:gd name="T13" fmla="*/ 36 h 280"/>
                <a:gd name="T14" fmla="*/ 143 w 346"/>
                <a:gd name="T15" fmla="*/ 0 h 280"/>
                <a:gd name="T16" fmla="*/ 66 w 346"/>
                <a:gd name="T17" fmla="*/ 0 h 280"/>
                <a:gd name="T18" fmla="*/ 66 w 346"/>
                <a:gd name="T19" fmla="*/ 76 h 280"/>
                <a:gd name="T20" fmla="*/ 31 w 346"/>
                <a:gd name="T21" fmla="*/ 76 h 280"/>
                <a:gd name="T22" fmla="*/ 0 w 346"/>
                <a:gd name="T23" fmla="*/ 107 h 280"/>
                <a:gd name="T24" fmla="*/ 31 w 346"/>
                <a:gd name="T25" fmla="*/ 137 h 280"/>
                <a:gd name="T26" fmla="*/ 66 w 346"/>
                <a:gd name="T27" fmla="*/ 137 h 280"/>
                <a:gd name="T28" fmla="*/ 66 w 346"/>
                <a:gd name="T29" fmla="*/ 214 h 280"/>
                <a:gd name="T30" fmla="*/ 143 w 346"/>
                <a:gd name="T31" fmla="*/ 214 h 280"/>
                <a:gd name="T32" fmla="*/ 143 w 346"/>
                <a:gd name="T33" fmla="*/ 249 h 280"/>
                <a:gd name="T34" fmla="*/ 173 w 346"/>
                <a:gd name="T35" fmla="*/ 280 h 280"/>
                <a:gd name="T36" fmla="*/ 204 w 346"/>
                <a:gd name="T37" fmla="*/ 249 h 280"/>
                <a:gd name="T38" fmla="*/ 204 w 346"/>
                <a:gd name="T39" fmla="*/ 214 h 280"/>
                <a:gd name="T40" fmla="*/ 280 w 346"/>
                <a:gd name="T41" fmla="*/ 214 h 280"/>
                <a:gd name="T42" fmla="*/ 280 w 346"/>
                <a:gd name="T43" fmla="*/ 137 h 280"/>
                <a:gd name="T44" fmla="*/ 316 w 346"/>
                <a:gd name="T45" fmla="*/ 137 h 280"/>
                <a:gd name="T46" fmla="*/ 346 w 346"/>
                <a:gd name="T47" fmla="*/ 107 h 280"/>
                <a:gd name="T48" fmla="*/ 316 w 346"/>
                <a:gd name="T49" fmla="*/ 7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280">
                  <a:moveTo>
                    <a:pt x="316" y="76"/>
                  </a:moveTo>
                  <a:cubicBezTo>
                    <a:pt x="280" y="76"/>
                    <a:pt x="280" y="76"/>
                    <a:pt x="280" y="76"/>
                  </a:cubicBezTo>
                  <a:cubicBezTo>
                    <a:pt x="280" y="0"/>
                    <a:pt x="280" y="0"/>
                    <a:pt x="280" y="0"/>
                  </a:cubicBezTo>
                  <a:cubicBezTo>
                    <a:pt x="204" y="0"/>
                    <a:pt x="204" y="0"/>
                    <a:pt x="204" y="0"/>
                  </a:cubicBezTo>
                  <a:cubicBezTo>
                    <a:pt x="204" y="36"/>
                    <a:pt x="204" y="36"/>
                    <a:pt x="204" y="36"/>
                  </a:cubicBezTo>
                  <a:cubicBezTo>
                    <a:pt x="204" y="53"/>
                    <a:pt x="190" y="66"/>
                    <a:pt x="173" y="66"/>
                  </a:cubicBezTo>
                  <a:cubicBezTo>
                    <a:pt x="156" y="66"/>
                    <a:pt x="143" y="53"/>
                    <a:pt x="143" y="36"/>
                  </a:cubicBezTo>
                  <a:cubicBezTo>
                    <a:pt x="143" y="0"/>
                    <a:pt x="143" y="0"/>
                    <a:pt x="143" y="0"/>
                  </a:cubicBezTo>
                  <a:cubicBezTo>
                    <a:pt x="66" y="0"/>
                    <a:pt x="66" y="0"/>
                    <a:pt x="66" y="0"/>
                  </a:cubicBezTo>
                  <a:cubicBezTo>
                    <a:pt x="66" y="76"/>
                    <a:pt x="66" y="76"/>
                    <a:pt x="66" y="76"/>
                  </a:cubicBezTo>
                  <a:cubicBezTo>
                    <a:pt x="31" y="76"/>
                    <a:pt x="31" y="76"/>
                    <a:pt x="31" y="76"/>
                  </a:cubicBezTo>
                  <a:cubicBezTo>
                    <a:pt x="14" y="76"/>
                    <a:pt x="0" y="90"/>
                    <a:pt x="0" y="107"/>
                  </a:cubicBezTo>
                  <a:cubicBezTo>
                    <a:pt x="0" y="124"/>
                    <a:pt x="14" y="137"/>
                    <a:pt x="31" y="137"/>
                  </a:cubicBezTo>
                  <a:cubicBezTo>
                    <a:pt x="66" y="137"/>
                    <a:pt x="66" y="137"/>
                    <a:pt x="66" y="137"/>
                  </a:cubicBezTo>
                  <a:cubicBezTo>
                    <a:pt x="66" y="214"/>
                    <a:pt x="66" y="214"/>
                    <a:pt x="66" y="214"/>
                  </a:cubicBezTo>
                  <a:cubicBezTo>
                    <a:pt x="143" y="214"/>
                    <a:pt x="143" y="214"/>
                    <a:pt x="143" y="214"/>
                  </a:cubicBezTo>
                  <a:cubicBezTo>
                    <a:pt x="143" y="249"/>
                    <a:pt x="143" y="249"/>
                    <a:pt x="143" y="249"/>
                  </a:cubicBezTo>
                  <a:cubicBezTo>
                    <a:pt x="143" y="266"/>
                    <a:pt x="156" y="280"/>
                    <a:pt x="173" y="280"/>
                  </a:cubicBezTo>
                  <a:cubicBezTo>
                    <a:pt x="190" y="280"/>
                    <a:pt x="204" y="266"/>
                    <a:pt x="204" y="249"/>
                  </a:cubicBezTo>
                  <a:cubicBezTo>
                    <a:pt x="204" y="214"/>
                    <a:pt x="204" y="214"/>
                    <a:pt x="204" y="214"/>
                  </a:cubicBezTo>
                  <a:cubicBezTo>
                    <a:pt x="280" y="214"/>
                    <a:pt x="280" y="214"/>
                    <a:pt x="280" y="214"/>
                  </a:cubicBezTo>
                  <a:cubicBezTo>
                    <a:pt x="280" y="137"/>
                    <a:pt x="280" y="137"/>
                    <a:pt x="280" y="137"/>
                  </a:cubicBezTo>
                  <a:cubicBezTo>
                    <a:pt x="316" y="137"/>
                    <a:pt x="316" y="137"/>
                    <a:pt x="316" y="137"/>
                  </a:cubicBezTo>
                  <a:cubicBezTo>
                    <a:pt x="333" y="137"/>
                    <a:pt x="346" y="124"/>
                    <a:pt x="346" y="107"/>
                  </a:cubicBezTo>
                  <a:cubicBezTo>
                    <a:pt x="346" y="90"/>
                    <a:pt x="333" y="76"/>
                    <a:pt x="316" y="76"/>
                  </a:cubicBezTo>
                  <a:close/>
                </a:path>
              </a:pathLst>
            </a:custGeom>
            <a:solidFill>
              <a:schemeClr val="accent1"/>
            </a:solidFill>
            <a:ln w="9525">
              <a:solidFill>
                <a:schemeClr val="accent1"/>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 name="Freeform 7">
              <a:extLst>
                <a:ext uri="{FF2B5EF4-FFF2-40B4-BE49-F238E27FC236}">
                  <a16:creationId xmlns:a16="http://schemas.microsoft.com/office/drawing/2014/main" id="{AF916619-B7BA-AD4A-BB59-F7BB194667EC}"/>
                </a:ext>
              </a:extLst>
            </p:cNvPr>
            <p:cNvSpPr>
              <a:spLocks/>
            </p:cNvSpPr>
            <p:nvPr/>
          </p:nvSpPr>
          <p:spPr bwMode="auto">
            <a:xfrm>
              <a:off x="1703566" y="749841"/>
              <a:ext cx="1425222" cy="1289304"/>
            </a:xfrm>
            <a:custGeom>
              <a:avLst/>
              <a:gdLst>
                <a:gd name="T0" fmla="*/ 249 w 280"/>
                <a:gd name="T1" fmla="*/ 142 h 280"/>
                <a:gd name="T2" fmla="*/ 214 w 280"/>
                <a:gd name="T3" fmla="*/ 142 h 280"/>
                <a:gd name="T4" fmla="*/ 214 w 280"/>
                <a:gd name="T5" fmla="*/ 66 h 280"/>
                <a:gd name="T6" fmla="*/ 137 w 280"/>
                <a:gd name="T7" fmla="*/ 66 h 280"/>
                <a:gd name="T8" fmla="*/ 137 w 280"/>
                <a:gd name="T9" fmla="*/ 30 h 280"/>
                <a:gd name="T10" fmla="*/ 107 w 280"/>
                <a:gd name="T11" fmla="*/ 0 h 280"/>
                <a:gd name="T12" fmla="*/ 76 w 280"/>
                <a:gd name="T13" fmla="*/ 30 h 280"/>
                <a:gd name="T14" fmla="*/ 76 w 280"/>
                <a:gd name="T15" fmla="*/ 66 h 280"/>
                <a:gd name="T16" fmla="*/ 0 w 280"/>
                <a:gd name="T17" fmla="*/ 66 h 280"/>
                <a:gd name="T18" fmla="*/ 0 w 280"/>
                <a:gd name="T19" fmla="*/ 142 h 280"/>
                <a:gd name="T20" fmla="*/ 36 w 280"/>
                <a:gd name="T21" fmla="*/ 142 h 280"/>
                <a:gd name="T22" fmla="*/ 66 w 280"/>
                <a:gd name="T23" fmla="*/ 173 h 280"/>
                <a:gd name="T24" fmla="*/ 36 w 280"/>
                <a:gd name="T25" fmla="*/ 203 h 280"/>
                <a:gd name="T26" fmla="*/ 0 w 280"/>
                <a:gd name="T27" fmla="*/ 203 h 280"/>
                <a:gd name="T28" fmla="*/ 0 w 280"/>
                <a:gd name="T29" fmla="*/ 280 h 280"/>
                <a:gd name="T30" fmla="*/ 76 w 280"/>
                <a:gd name="T31" fmla="*/ 280 h 280"/>
                <a:gd name="T32" fmla="*/ 76 w 280"/>
                <a:gd name="T33" fmla="*/ 244 h 280"/>
                <a:gd name="T34" fmla="*/ 107 w 280"/>
                <a:gd name="T35" fmla="*/ 213 h 280"/>
                <a:gd name="T36" fmla="*/ 137 w 280"/>
                <a:gd name="T37" fmla="*/ 244 h 280"/>
                <a:gd name="T38" fmla="*/ 137 w 280"/>
                <a:gd name="T39" fmla="*/ 280 h 280"/>
                <a:gd name="T40" fmla="*/ 214 w 280"/>
                <a:gd name="T41" fmla="*/ 280 h 280"/>
                <a:gd name="T42" fmla="*/ 214 w 280"/>
                <a:gd name="T43" fmla="*/ 203 h 280"/>
                <a:gd name="T44" fmla="*/ 249 w 280"/>
                <a:gd name="T45" fmla="*/ 203 h 280"/>
                <a:gd name="T46" fmla="*/ 280 w 280"/>
                <a:gd name="T47" fmla="*/ 173 h 280"/>
                <a:gd name="T48" fmla="*/ 249 w 280"/>
                <a:gd name="T49" fmla="*/ 14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0" h="280">
                  <a:moveTo>
                    <a:pt x="249" y="142"/>
                  </a:moveTo>
                  <a:cubicBezTo>
                    <a:pt x="214" y="142"/>
                    <a:pt x="214" y="142"/>
                    <a:pt x="214" y="142"/>
                  </a:cubicBezTo>
                  <a:cubicBezTo>
                    <a:pt x="214" y="66"/>
                    <a:pt x="214" y="66"/>
                    <a:pt x="214" y="66"/>
                  </a:cubicBezTo>
                  <a:cubicBezTo>
                    <a:pt x="137" y="66"/>
                    <a:pt x="137" y="66"/>
                    <a:pt x="137" y="66"/>
                  </a:cubicBezTo>
                  <a:cubicBezTo>
                    <a:pt x="137" y="30"/>
                    <a:pt x="137" y="30"/>
                    <a:pt x="137" y="30"/>
                  </a:cubicBezTo>
                  <a:cubicBezTo>
                    <a:pt x="137" y="13"/>
                    <a:pt x="124" y="0"/>
                    <a:pt x="107" y="0"/>
                  </a:cubicBezTo>
                  <a:cubicBezTo>
                    <a:pt x="90" y="0"/>
                    <a:pt x="76" y="13"/>
                    <a:pt x="76" y="30"/>
                  </a:cubicBezTo>
                  <a:cubicBezTo>
                    <a:pt x="76" y="66"/>
                    <a:pt x="76" y="66"/>
                    <a:pt x="76" y="66"/>
                  </a:cubicBezTo>
                  <a:cubicBezTo>
                    <a:pt x="0" y="66"/>
                    <a:pt x="0" y="66"/>
                    <a:pt x="0" y="66"/>
                  </a:cubicBezTo>
                  <a:cubicBezTo>
                    <a:pt x="0" y="142"/>
                    <a:pt x="0" y="142"/>
                    <a:pt x="0" y="142"/>
                  </a:cubicBezTo>
                  <a:cubicBezTo>
                    <a:pt x="36" y="142"/>
                    <a:pt x="36" y="142"/>
                    <a:pt x="36" y="142"/>
                  </a:cubicBezTo>
                  <a:cubicBezTo>
                    <a:pt x="53" y="142"/>
                    <a:pt x="66" y="156"/>
                    <a:pt x="66" y="173"/>
                  </a:cubicBezTo>
                  <a:cubicBezTo>
                    <a:pt x="66" y="190"/>
                    <a:pt x="53" y="203"/>
                    <a:pt x="36" y="203"/>
                  </a:cubicBezTo>
                  <a:cubicBezTo>
                    <a:pt x="0" y="203"/>
                    <a:pt x="0" y="203"/>
                    <a:pt x="0" y="203"/>
                  </a:cubicBezTo>
                  <a:cubicBezTo>
                    <a:pt x="0" y="280"/>
                    <a:pt x="0" y="280"/>
                    <a:pt x="0" y="280"/>
                  </a:cubicBezTo>
                  <a:cubicBezTo>
                    <a:pt x="76" y="280"/>
                    <a:pt x="76" y="280"/>
                    <a:pt x="76" y="280"/>
                  </a:cubicBezTo>
                  <a:cubicBezTo>
                    <a:pt x="76" y="244"/>
                    <a:pt x="76" y="244"/>
                    <a:pt x="76" y="244"/>
                  </a:cubicBezTo>
                  <a:cubicBezTo>
                    <a:pt x="76" y="227"/>
                    <a:pt x="90" y="213"/>
                    <a:pt x="107" y="213"/>
                  </a:cubicBezTo>
                  <a:cubicBezTo>
                    <a:pt x="124" y="213"/>
                    <a:pt x="137" y="227"/>
                    <a:pt x="137" y="244"/>
                  </a:cubicBezTo>
                  <a:cubicBezTo>
                    <a:pt x="137" y="280"/>
                    <a:pt x="137" y="280"/>
                    <a:pt x="137" y="280"/>
                  </a:cubicBezTo>
                  <a:cubicBezTo>
                    <a:pt x="214" y="280"/>
                    <a:pt x="214" y="280"/>
                    <a:pt x="214" y="280"/>
                  </a:cubicBezTo>
                  <a:cubicBezTo>
                    <a:pt x="214" y="203"/>
                    <a:pt x="214" y="203"/>
                    <a:pt x="214" y="203"/>
                  </a:cubicBezTo>
                  <a:cubicBezTo>
                    <a:pt x="249" y="203"/>
                    <a:pt x="249" y="203"/>
                    <a:pt x="249" y="203"/>
                  </a:cubicBezTo>
                  <a:cubicBezTo>
                    <a:pt x="266" y="203"/>
                    <a:pt x="280" y="190"/>
                    <a:pt x="280" y="173"/>
                  </a:cubicBezTo>
                  <a:cubicBezTo>
                    <a:pt x="280" y="156"/>
                    <a:pt x="266" y="142"/>
                    <a:pt x="249" y="142"/>
                  </a:cubicBezTo>
                  <a:close/>
                </a:path>
              </a:pathLst>
            </a:custGeom>
            <a:solidFill>
              <a:schemeClr val="accent2"/>
            </a:solidFill>
            <a:ln w="952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5" name="Group 4">
            <a:extLst>
              <a:ext uri="{FF2B5EF4-FFF2-40B4-BE49-F238E27FC236}">
                <a16:creationId xmlns:a16="http://schemas.microsoft.com/office/drawing/2014/main" id="{51C2C555-2F57-4141-BD8B-D2E3436E0960}"/>
              </a:ext>
            </a:extLst>
          </p:cNvPr>
          <p:cNvGrpSpPr/>
          <p:nvPr/>
        </p:nvGrpSpPr>
        <p:grpSpPr>
          <a:xfrm>
            <a:off x="104104" y="2164048"/>
            <a:ext cx="2889504" cy="1645920"/>
            <a:chOff x="342316" y="1387386"/>
            <a:chExt cx="8082837" cy="2727414"/>
          </a:xfrm>
        </p:grpSpPr>
        <p:pic>
          <p:nvPicPr>
            <p:cNvPr id="35" name="Picture 34">
              <a:extLst>
                <a:ext uri="{FF2B5EF4-FFF2-40B4-BE49-F238E27FC236}">
                  <a16:creationId xmlns:a16="http://schemas.microsoft.com/office/drawing/2014/main" id="{71B24A2D-48BD-C748-93B9-88BE1B75D0B1}"/>
                </a:ext>
              </a:extLst>
            </p:cNvPr>
            <p:cNvPicPr>
              <a:picLocks noChangeAspect="1"/>
            </p:cNvPicPr>
            <p:nvPr/>
          </p:nvPicPr>
          <p:blipFill>
            <a:blip r:embed="rId5"/>
            <a:stretch>
              <a:fillRect/>
            </a:stretch>
          </p:blipFill>
          <p:spPr>
            <a:xfrm>
              <a:off x="342316" y="1387386"/>
              <a:ext cx="3958883" cy="2727414"/>
            </a:xfrm>
            <a:prstGeom prst="rect">
              <a:avLst/>
            </a:prstGeom>
            <a:ln>
              <a:noFill/>
            </a:ln>
            <a:effectLst>
              <a:outerShdw blurRad="292100" dist="139700" dir="2700000" algn="tl" rotWithShape="0">
                <a:srgbClr val="333333">
                  <a:alpha val="65000"/>
                </a:srgbClr>
              </a:outerShdw>
            </a:effectLst>
          </p:spPr>
        </p:pic>
        <p:pic>
          <p:nvPicPr>
            <p:cNvPr id="36" name="Picture 35">
              <a:extLst>
                <a:ext uri="{FF2B5EF4-FFF2-40B4-BE49-F238E27FC236}">
                  <a16:creationId xmlns:a16="http://schemas.microsoft.com/office/drawing/2014/main" id="{FEA4617A-3510-A148-AD61-3D99B6698473}"/>
                </a:ext>
              </a:extLst>
            </p:cNvPr>
            <p:cNvPicPr>
              <a:picLocks noChangeAspect="1"/>
            </p:cNvPicPr>
            <p:nvPr/>
          </p:nvPicPr>
          <p:blipFill rotWithShape="1">
            <a:blip r:embed="rId6"/>
            <a:srcRect r="4771" b="15816"/>
            <a:stretch/>
          </p:blipFill>
          <p:spPr>
            <a:xfrm>
              <a:off x="4466269" y="1387386"/>
              <a:ext cx="3958884" cy="2727414"/>
            </a:xfrm>
            <a:prstGeom prst="rect">
              <a:avLst/>
            </a:prstGeom>
            <a:ln>
              <a:noFill/>
            </a:ln>
            <a:effectLst>
              <a:outerShdw blurRad="292100" dist="139700" dir="2700000" algn="tl" rotWithShape="0">
                <a:srgbClr val="333333">
                  <a:alpha val="65000"/>
                </a:srgbClr>
              </a:outerShdw>
            </a:effectLst>
          </p:spPr>
        </p:pic>
      </p:grpSp>
      <p:sp>
        <p:nvSpPr>
          <p:cNvPr id="41" name="TextBox 40">
            <a:extLst>
              <a:ext uri="{FF2B5EF4-FFF2-40B4-BE49-F238E27FC236}">
                <a16:creationId xmlns:a16="http://schemas.microsoft.com/office/drawing/2014/main" id="{003C3221-840C-1B47-BAF2-25B3939C7D9D}"/>
              </a:ext>
            </a:extLst>
          </p:cNvPr>
          <p:cNvSpPr txBox="1"/>
          <p:nvPr/>
        </p:nvSpPr>
        <p:spPr>
          <a:xfrm>
            <a:off x="26545" y="3837475"/>
            <a:ext cx="3068202" cy="1277273"/>
          </a:xfrm>
          <a:prstGeom prst="rect">
            <a:avLst/>
          </a:prstGeom>
          <a:solidFill>
            <a:schemeClr val="bg2"/>
          </a:solidFill>
        </p:spPr>
        <p:txBody>
          <a:bodyPr wrap="square" rtlCol="0">
            <a:spAutoFit/>
          </a:bodyPr>
          <a:lstStyle/>
          <a:p>
            <a:pPr marL="285750" indent="-285750">
              <a:spcAft>
                <a:spcPts val="600"/>
              </a:spcAft>
              <a:buFont typeface="Arial" panose="020B0604020202020204" pitchFamily="34" charset="0"/>
              <a:buChar char="•"/>
            </a:pPr>
            <a:r>
              <a:rPr lang="en-US" sz="1200" dirty="0">
                <a:latin typeface="+mn-lt"/>
              </a:rPr>
              <a:t>Kubernetes</a:t>
            </a:r>
            <a:r>
              <a:rPr lang="ja-JP" altLang="en-US" sz="1200" dirty="0">
                <a:latin typeface="+mn-lt"/>
              </a:rPr>
              <a:t>との連携で、</a:t>
            </a:r>
            <a:r>
              <a:rPr lang="en-US" altLang="ja-JP" sz="1200" dirty="0">
                <a:latin typeface="+mn-lt"/>
              </a:rPr>
              <a:t>SWC</a:t>
            </a:r>
            <a:r>
              <a:rPr lang="ja-JP" altLang="en-US" sz="1200" dirty="0">
                <a:latin typeface="+mn-lt"/>
              </a:rPr>
              <a:t>で表示されるキーをコピー</a:t>
            </a:r>
            <a:r>
              <a:rPr lang="en-US" altLang="ja-JP" sz="1200" dirty="0">
                <a:latin typeface="+mn-lt"/>
              </a:rPr>
              <a:t>&amp;</a:t>
            </a:r>
            <a:r>
              <a:rPr lang="ja-JP" altLang="en-US" sz="1200" dirty="0">
                <a:latin typeface="+mn-lt"/>
              </a:rPr>
              <a:t>ペーストで設定できるようになった</a:t>
            </a:r>
            <a:endParaRPr lang="en-US" sz="1200" dirty="0">
              <a:latin typeface="+mn-lt"/>
            </a:endParaRPr>
          </a:p>
          <a:p>
            <a:pPr marL="285750" indent="-285750">
              <a:spcAft>
                <a:spcPts val="600"/>
              </a:spcAft>
              <a:buFont typeface="Arial" panose="020B0604020202020204" pitchFamily="34" charset="0"/>
              <a:buChar char="•"/>
            </a:pPr>
            <a:r>
              <a:rPr lang="en-US" sz="1200" dirty="0">
                <a:latin typeface="+mn-lt"/>
              </a:rPr>
              <a:t>SWC</a:t>
            </a:r>
            <a:r>
              <a:rPr lang="ja-JP" altLang="en-US" sz="1200" dirty="0">
                <a:latin typeface="+mn-lt"/>
              </a:rPr>
              <a:t>のポータル画面でオンプレに設置するセンサーのプローブタイプを選択できるようになった</a:t>
            </a:r>
            <a:endParaRPr lang="en-US" sz="1200" dirty="0">
              <a:latin typeface="+mn-lt"/>
            </a:endParaRPr>
          </a:p>
        </p:txBody>
      </p:sp>
      <p:pic>
        <p:nvPicPr>
          <p:cNvPr id="42" name="Picture 41">
            <a:extLst>
              <a:ext uri="{FF2B5EF4-FFF2-40B4-BE49-F238E27FC236}">
                <a16:creationId xmlns:a16="http://schemas.microsoft.com/office/drawing/2014/main" id="{2EA8E748-D057-7F45-9177-FFA870031E2D}"/>
              </a:ext>
            </a:extLst>
          </p:cNvPr>
          <p:cNvPicPr>
            <a:picLocks noChangeAspect="1"/>
          </p:cNvPicPr>
          <p:nvPr/>
        </p:nvPicPr>
        <p:blipFill>
          <a:blip r:embed="rId7"/>
          <a:stretch>
            <a:fillRect/>
          </a:stretch>
        </p:blipFill>
        <p:spPr>
          <a:xfrm>
            <a:off x="6934057" y="2199224"/>
            <a:ext cx="1705041" cy="1554480"/>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53AB4320-0F43-DD4C-A5B0-333D2BC4A70F}"/>
              </a:ext>
            </a:extLst>
          </p:cNvPr>
          <p:cNvGrpSpPr/>
          <p:nvPr/>
        </p:nvGrpSpPr>
        <p:grpSpPr>
          <a:xfrm>
            <a:off x="3334648" y="2161620"/>
            <a:ext cx="2926080" cy="1645920"/>
            <a:chOff x="3838175" y="1157288"/>
            <a:chExt cx="5127258" cy="3339465"/>
          </a:xfrm>
        </p:grpSpPr>
        <p:pic>
          <p:nvPicPr>
            <p:cNvPr id="44" name="Picture 43">
              <a:extLst>
                <a:ext uri="{FF2B5EF4-FFF2-40B4-BE49-F238E27FC236}">
                  <a16:creationId xmlns:a16="http://schemas.microsoft.com/office/drawing/2014/main" id="{365330D5-1180-E94B-984E-2B4B4DC163F5}"/>
                </a:ext>
              </a:extLst>
            </p:cNvPr>
            <p:cNvPicPr>
              <a:picLocks noChangeAspect="1"/>
            </p:cNvPicPr>
            <p:nvPr/>
          </p:nvPicPr>
          <p:blipFill>
            <a:blip r:embed="rId8"/>
            <a:stretch>
              <a:fillRect/>
            </a:stretch>
          </p:blipFill>
          <p:spPr>
            <a:xfrm>
              <a:off x="3838175" y="1157288"/>
              <a:ext cx="5127258" cy="3339465"/>
            </a:xfrm>
            <a:prstGeom prst="rect">
              <a:avLst/>
            </a:prstGeom>
            <a:ln>
              <a:noFill/>
            </a:ln>
            <a:effectLst>
              <a:outerShdw blurRad="292100" dist="139700" dir="2700000" algn="tl" rotWithShape="0">
                <a:srgbClr val="333333">
                  <a:alpha val="65000"/>
                </a:srgbClr>
              </a:outerShdw>
            </a:effectLst>
          </p:spPr>
        </p:pic>
        <p:pic>
          <p:nvPicPr>
            <p:cNvPr id="45" name="Picture 44">
              <a:extLst>
                <a:ext uri="{FF2B5EF4-FFF2-40B4-BE49-F238E27FC236}">
                  <a16:creationId xmlns:a16="http://schemas.microsoft.com/office/drawing/2014/main" id="{DC7D7E4C-85E7-6F4E-9F4E-2794AE7C906E}"/>
                </a:ext>
              </a:extLst>
            </p:cNvPr>
            <p:cNvPicPr>
              <a:picLocks noChangeAspect="1"/>
            </p:cNvPicPr>
            <p:nvPr/>
          </p:nvPicPr>
          <p:blipFill rotWithShape="1">
            <a:blip r:embed="rId9"/>
            <a:srcRect r="51165" b="47578"/>
            <a:stretch/>
          </p:blipFill>
          <p:spPr>
            <a:xfrm>
              <a:off x="5846240" y="2598560"/>
              <a:ext cx="2937014" cy="1675308"/>
            </a:xfrm>
            <a:prstGeom prst="rect">
              <a:avLst/>
            </a:prstGeom>
            <a:ln>
              <a:noFill/>
            </a:ln>
            <a:effectLst>
              <a:outerShdw blurRad="292100" dist="139700" dir="2700000" algn="tl" rotWithShape="0">
                <a:srgbClr val="333333">
                  <a:alpha val="65000"/>
                </a:srgbClr>
              </a:outerShdw>
            </a:effectLst>
          </p:spPr>
        </p:pic>
      </p:grpSp>
      <p:sp>
        <p:nvSpPr>
          <p:cNvPr id="46" name="TextBox 45">
            <a:extLst>
              <a:ext uri="{FF2B5EF4-FFF2-40B4-BE49-F238E27FC236}">
                <a16:creationId xmlns:a16="http://schemas.microsoft.com/office/drawing/2014/main" id="{0323218E-E384-0048-8170-6BCAB1AC28FE}"/>
              </a:ext>
            </a:extLst>
          </p:cNvPr>
          <p:cNvSpPr txBox="1"/>
          <p:nvPr/>
        </p:nvSpPr>
        <p:spPr>
          <a:xfrm>
            <a:off x="3496836" y="4056158"/>
            <a:ext cx="2659923" cy="646331"/>
          </a:xfrm>
          <a:prstGeom prst="rect">
            <a:avLst/>
          </a:prstGeom>
          <a:solidFill>
            <a:schemeClr val="bg2"/>
          </a:solidFill>
        </p:spPr>
        <p:txBody>
          <a:bodyPr wrap="square" rtlCol="0">
            <a:spAutoFit/>
          </a:bodyPr>
          <a:lstStyle/>
          <a:p>
            <a:r>
              <a:rPr lang="en-US" sz="1200" dirty="0">
                <a:latin typeface="+mn-lt"/>
              </a:rPr>
              <a:t>SOVA</a:t>
            </a:r>
            <a:r>
              <a:rPr lang="ja-JP" altLang="en-US" sz="1200" dirty="0">
                <a:latin typeface="+mn-lt"/>
              </a:rPr>
              <a:t>（</a:t>
            </a:r>
            <a:r>
              <a:rPr lang="en-US" altLang="ja-JP" sz="1200" dirty="0" err="1">
                <a:latin typeface="+mn-lt"/>
              </a:rPr>
              <a:t>Stealthwatch</a:t>
            </a:r>
            <a:r>
              <a:rPr lang="en-US" altLang="ja-JP" sz="1200" dirty="0">
                <a:latin typeface="+mn-lt"/>
              </a:rPr>
              <a:t> Online Visibility Assessment</a:t>
            </a:r>
            <a:r>
              <a:rPr lang="ja-JP" altLang="en-US" sz="1200" dirty="0">
                <a:latin typeface="+mn-lt"/>
              </a:rPr>
              <a:t>）</a:t>
            </a:r>
            <a:r>
              <a:rPr lang="en-US" sz="1200" dirty="0">
                <a:latin typeface="+mn-lt"/>
              </a:rPr>
              <a:t> </a:t>
            </a:r>
            <a:r>
              <a:rPr lang="ja-JP" altLang="en-US" sz="1200" dirty="0">
                <a:latin typeface="+mn-lt"/>
              </a:rPr>
              <a:t>を</a:t>
            </a:r>
            <a:r>
              <a:rPr lang="en-US" altLang="ja-JP" sz="1200" dirty="0">
                <a:latin typeface="+mn-lt"/>
              </a:rPr>
              <a:t>SWC</a:t>
            </a:r>
            <a:r>
              <a:rPr lang="ja-JP" altLang="en-US" sz="1200" dirty="0">
                <a:latin typeface="+mn-lt"/>
              </a:rPr>
              <a:t>のポータル画面で表示できるようになった</a:t>
            </a:r>
            <a:endParaRPr lang="en-US" sz="1200" dirty="0">
              <a:latin typeface="+mn-lt"/>
            </a:endParaRPr>
          </a:p>
        </p:txBody>
      </p:sp>
      <p:sp>
        <p:nvSpPr>
          <p:cNvPr id="23" name="正方形/長方形 22">
            <a:extLst>
              <a:ext uri="{FF2B5EF4-FFF2-40B4-BE49-F238E27FC236}">
                <a16:creationId xmlns:a16="http://schemas.microsoft.com/office/drawing/2014/main" id="{E3A99CB9-943B-4332-B7E3-DB869BD9AE14}"/>
              </a:ext>
            </a:extLst>
          </p:cNvPr>
          <p:cNvSpPr/>
          <p:nvPr/>
        </p:nvSpPr>
        <p:spPr>
          <a:xfrm>
            <a:off x="69121" y="512069"/>
            <a:ext cx="3036404" cy="4588740"/>
          </a:xfrm>
          <a:prstGeom prst="rect">
            <a:avLst/>
          </a:prstGeom>
          <a:solidFill>
            <a:schemeClr val="bg2">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4" name="正方形/長方形 23">
            <a:extLst>
              <a:ext uri="{FF2B5EF4-FFF2-40B4-BE49-F238E27FC236}">
                <a16:creationId xmlns:a16="http://schemas.microsoft.com/office/drawing/2014/main" id="{C5FCBD9F-4224-4AD6-8755-E4C421EC7AAC}"/>
              </a:ext>
            </a:extLst>
          </p:cNvPr>
          <p:cNvSpPr/>
          <p:nvPr/>
        </p:nvSpPr>
        <p:spPr>
          <a:xfrm>
            <a:off x="6652038" y="512069"/>
            <a:ext cx="2370783" cy="4190420"/>
          </a:xfrm>
          <a:prstGeom prst="rect">
            <a:avLst/>
          </a:prstGeom>
          <a:solidFill>
            <a:schemeClr val="bg2">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Tree>
    <p:extLst>
      <p:ext uri="{BB962C8B-B14F-4D97-AF65-F5344CB8AC3E}">
        <p14:creationId xmlns:p14="http://schemas.microsoft.com/office/powerpoint/2010/main" val="22194360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C1E4A9-1AEE-6842-9184-858144DC572E}"/>
              </a:ext>
            </a:extLst>
          </p:cNvPr>
          <p:cNvSpPr>
            <a:spLocks noGrp="1"/>
          </p:cNvSpPr>
          <p:nvPr>
            <p:ph type="title"/>
          </p:nvPr>
        </p:nvSpPr>
        <p:spPr>
          <a:xfrm>
            <a:off x="298023" y="42691"/>
            <a:ext cx="8345488" cy="731837"/>
          </a:xfrm>
        </p:spPr>
        <p:txBody>
          <a:bodyPr/>
          <a:lstStyle/>
          <a:p>
            <a:r>
              <a:rPr lang="en-US" dirty="0" err="1"/>
              <a:t>Stealthwatch</a:t>
            </a:r>
            <a:r>
              <a:rPr lang="en-US" dirty="0"/>
              <a:t> Cloud </a:t>
            </a:r>
            <a:r>
              <a:rPr lang="ja-JP" altLang="en-US" dirty="0"/>
              <a:t>アップデート</a:t>
            </a:r>
            <a:endParaRPr lang="en-US" dirty="0"/>
          </a:p>
        </p:txBody>
      </p:sp>
      <p:sp>
        <p:nvSpPr>
          <p:cNvPr id="11" name="TextBox 10"/>
          <p:cNvSpPr txBox="1"/>
          <p:nvPr/>
        </p:nvSpPr>
        <p:spPr>
          <a:xfrm>
            <a:off x="6700197" y="4064764"/>
            <a:ext cx="2443804" cy="646331"/>
          </a:xfrm>
          <a:prstGeom prst="rect">
            <a:avLst/>
          </a:prstGeom>
          <a:solidFill>
            <a:schemeClr val="bg2"/>
          </a:solidFill>
        </p:spPr>
        <p:txBody>
          <a:bodyPr wrap="square" rtlCol="0">
            <a:spAutoFit/>
          </a:bodyPr>
          <a:lstStyle/>
          <a:p>
            <a:pPr>
              <a:spcAft>
                <a:spcPts val="600"/>
              </a:spcAft>
            </a:pPr>
            <a:r>
              <a:rPr lang="en-US" sz="1200" dirty="0">
                <a:latin typeface="+mn-lt"/>
              </a:rPr>
              <a:t>Google Cloud Platform VPC</a:t>
            </a:r>
            <a:r>
              <a:rPr lang="ja-JP" altLang="en-US" sz="1200" dirty="0">
                <a:latin typeface="+mn-lt"/>
              </a:rPr>
              <a:t>のネットワーク情報を自動的にインポートできるようになった</a:t>
            </a:r>
            <a:endParaRPr lang="en-US" sz="1200" dirty="0">
              <a:latin typeface="+mn-lt"/>
            </a:endParaRPr>
          </a:p>
        </p:txBody>
      </p:sp>
      <p:sp>
        <p:nvSpPr>
          <p:cNvPr id="7" name="TextBox 6"/>
          <p:cNvSpPr txBox="1"/>
          <p:nvPr/>
        </p:nvSpPr>
        <p:spPr>
          <a:xfrm>
            <a:off x="93609" y="1466680"/>
            <a:ext cx="2849277"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Cisco &amp; On-</a:t>
            </a:r>
            <a:r>
              <a:rPr lang="en-US" sz="2000" dirty="0" err="1">
                <a:solidFill>
                  <a:schemeClr val="accent1"/>
                </a:solidFill>
                <a:latin typeface="CiscoSans Light" panose="020B0503020201020303" pitchFamily="34" charset="0"/>
                <a:ea typeface="Arial" charset="0"/>
                <a:cs typeface="Arial" charset="0"/>
              </a:rPr>
              <a:t>prem</a:t>
            </a:r>
            <a:r>
              <a:rPr lang="en-US" sz="2000" dirty="0">
                <a:solidFill>
                  <a:schemeClr val="accent1"/>
                </a:solidFill>
                <a:latin typeface="CiscoSans Light" panose="020B0503020201020303" pitchFamily="34" charset="0"/>
                <a:ea typeface="Arial" charset="0"/>
                <a:cs typeface="Arial" charset="0"/>
              </a:rPr>
              <a:t> Platform Integrations</a:t>
            </a:r>
          </a:p>
        </p:txBody>
      </p:sp>
      <p:sp>
        <p:nvSpPr>
          <p:cNvPr id="58" name="TextBox 57"/>
          <p:cNvSpPr txBox="1"/>
          <p:nvPr/>
        </p:nvSpPr>
        <p:spPr>
          <a:xfrm>
            <a:off x="3383318" y="1487781"/>
            <a:ext cx="2648287"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Automation for </a:t>
            </a:r>
          </a:p>
          <a:p>
            <a:pPr algn="ctr"/>
            <a:r>
              <a:rPr lang="en-US" sz="2000" dirty="0">
                <a:solidFill>
                  <a:schemeClr val="accent1"/>
                </a:solidFill>
                <a:latin typeface="CiscoSans Light" panose="020B0503020201020303" pitchFamily="34" charset="0"/>
                <a:ea typeface="Arial" charset="0"/>
                <a:cs typeface="Arial" charset="0"/>
              </a:rPr>
              <a:t>Sales</a:t>
            </a:r>
          </a:p>
        </p:txBody>
      </p:sp>
      <p:sp>
        <p:nvSpPr>
          <p:cNvPr id="53" name="TextBox 52"/>
          <p:cNvSpPr txBox="1"/>
          <p:nvPr/>
        </p:nvSpPr>
        <p:spPr>
          <a:xfrm>
            <a:off x="6301592" y="1509230"/>
            <a:ext cx="3059309"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Lead Multi-Cloud</a:t>
            </a:r>
          </a:p>
          <a:p>
            <a:pPr algn="ctr"/>
            <a:r>
              <a:rPr lang="en-US" sz="2000" dirty="0">
                <a:solidFill>
                  <a:schemeClr val="accent1"/>
                </a:solidFill>
                <a:latin typeface="CiscoSans Light" panose="020B0503020201020303" pitchFamily="34" charset="0"/>
                <a:ea typeface="Arial" charset="0"/>
                <a:cs typeface="Arial" charset="0"/>
              </a:rPr>
              <a:t> Security</a:t>
            </a:r>
          </a:p>
        </p:txBody>
      </p:sp>
      <p:cxnSp>
        <p:nvCxnSpPr>
          <p:cNvPr id="101" name="Straight Connector 100">
            <a:extLst>
              <a:ext uri="{FF2B5EF4-FFF2-40B4-BE49-F238E27FC236}">
                <a16:creationId xmlns:a16="http://schemas.microsoft.com/office/drawing/2014/main" id="{BB06E43D-075A-DF44-BBB9-BE9803EEAE7D}"/>
              </a:ext>
            </a:extLst>
          </p:cNvPr>
          <p:cNvCxnSpPr>
            <a:cxnSpLocks/>
          </p:cNvCxnSpPr>
          <p:nvPr/>
        </p:nvCxnSpPr>
        <p:spPr>
          <a:xfrm>
            <a:off x="3157583"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B06E43D-075A-DF44-BBB9-BE9803EEAE7D}"/>
              </a:ext>
            </a:extLst>
          </p:cNvPr>
          <p:cNvCxnSpPr>
            <a:cxnSpLocks/>
          </p:cNvCxnSpPr>
          <p:nvPr/>
        </p:nvCxnSpPr>
        <p:spPr>
          <a:xfrm>
            <a:off x="6521464"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9B1A9DF7-50C3-1E4D-B66D-B655C2595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816" y="640854"/>
            <a:ext cx="915126" cy="915126"/>
          </a:xfrm>
          <a:prstGeom prst="rect">
            <a:avLst/>
          </a:prstGeom>
        </p:spPr>
      </p:pic>
      <p:pic>
        <p:nvPicPr>
          <p:cNvPr id="31" name="Picture 30">
            <a:extLst>
              <a:ext uri="{FF2B5EF4-FFF2-40B4-BE49-F238E27FC236}">
                <a16:creationId xmlns:a16="http://schemas.microsoft.com/office/drawing/2014/main" id="{896003B8-B946-7344-A7D6-A03283D644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956" y="642173"/>
            <a:ext cx="915126" cy="915126"/>
          </a:xfrm>
          <a:prstGeom prst="rect">
            <a:avLst/>
          </a:prstGeom>
        </p:spPr>
      </p:pic>
      <p:grpSp>
        <p:nvGrpSpPr>
          <p:cNvPr id="4" name="Group 3">
            <a:extLst>
              <a:ext uri="{FF2B5EF4-FFF2-40B4-BE49-F238E27FC236}">
                <a16:creationId xmlns:a16="http://schemas.microsoft.com/office/drawing/2014/main" id="{64D0B716-FEF2-4942-AC2D-0C71E34B6520}"/>
              </a:ext>
            </a:extLst>
          </p:cNvPr>
          <p:cNvGrpSpPr/>
          <p:nvPr/>
        </p:nvGrpSpPr>
        <p:grpSpPr>
          <a:xfrm>
            <a:off x="962862" y="656664"/>
            <a:ext cx="978482" cy="870476"/>
            <a:chOff x="276356" y="749841"/>
            <a:chExt cx="2852432" cy="1625235"/>
          </a:xfrm>
        </p:grpSpPr>
        <p:sp>
          <p:nvSpPr>
            <p:cNvPr id="32" name="Freeform 31">
              <a:extLst>
                <a:ext uri="{FF2B5EF4-FFF2-40B4-BE49-F238E27FC236}">
                  <a16:creationId xmlns:a16="http://schemas.microsoft.com/office/drawing/2014/main" id="{370F3AA4-D7C1-7D47-9BE7-915FF8546FF4}"/>
                </a:ext>
              </a:extLst>
            </p:cNvPr>
            <p:cNvSpPr>
              <a:spLocks/>
            </p:cNvSpPr>
            <p:nvPr/>
          </p:nvSpPr>
          <p:spPr bwMode="auto">
            <a:xfrm>
              <a:off x="276356" y="1085772"/>
              <a:ext cx="1763141" cy="1289304"/>
            </a:xfrm>
            <a:custGeom>
              <a:avLst/>
              <a:gdLst>
                <a:gd name="T0" fmla="*/ 316 w 346"/>
                <a:gd name="T1" fmla="*/ 76 h 280"/>
                <a:gd name="T2" fmla="*/ 280 w 346"/>
                <a:gd name="T3" fmla="*/ 76 h 280"/>
                <a:gd name="T4" fmla="*/ 280 w 346"/>
                <a:gd name="T5" fmla="*/ 0 h 280"/>
                <a:gd name="T6" fmla="*/ 204 w 346"/>
                <a:gd name="T7" fmla="*/ 0 h 280"/>
                <a:gd name="T8" fmla="*/ 204 w 346"/>
                <a:gd name="T9" fmla="*/ 36 h 280"/>
                <a:gd name="T10" fmla="*/ 173 w 346"/>
                <a:gd name="T11" fmla="*/ 66 h 280"/>
                <a:gd name="T12" fmla="*/ 143 w 346"/>
                <a:gd name="T13" fmla="*/ 36 h 280"/>
                <a:gd name="T14" fmla="*/ 143 w 346"/>
                <a:gd name="T15" fmla="*/ 0 h 280"/>
                <a:gd name="T16" fmla="*/ 66 w 346"/>
                <a:gd name="T17" fmla="*/ 0 h 280"/>
                <a:gd name="T18" fmla="*/ 66 w 346"/>
                <a:gd name="T19" fmla="*/ 76 h 280"/>
                <a:gd name="T20" fmla="*/ 31 w 346"/>
                <a:gd name="T21" fmla="*/ 76 h 280"/>
                <a:gd name="T22" fmla="*/ 0 w 346"/>
                <a:gd name="T23" fmla="*/ 107 h 280"/>
                <a:gd name="T24" fmla="*/ 31 w 346"/>
                <a:gd name="T25" fmla="*/ 137 h 280"/>
                <a:gd name="T26" fmla="*/ 66 w 346"/>
                <a:gd name="T27" fmla="*/ 137 h 280"/>
                <a:gd name="T28" fmla="*/ 66 w 346"/>
                <a:gd name="T29" fmla="*/ 214 h 280"/>
                <a:gd name="T30" fmla="*/ 143 w 346"/>
                <a:gd name="T31" fmla="*/ 214 h 280"/>
                <a:gd name="T32" fmla="*/ 143 w 346"/>
                <a:gd name="T33" fmla="*/ 249 h 280"/>
                <a:gd name="T34" fmla="*/ 173 w 346"/>
                <a:gd name="T35" fmla="*/ 280 h 280"/>
                <a:gd name="T36" fmla="*/ 204 w 346"/>
                <a:gd name="T37" fmla="*/ 249 h 280"/>
                <a:gd name="T38" fmla="*/ 204 w 346"/>
                <a:gd name="T39" fmla="*/ 214 h 280"/>
                <a:gd name="T40" fmla="*/ 280 w 346"/>
                <a:gd name="T41" fmla="*/ 214 h 280"/>
                <a:gd name="T42" fmla="*/ 280 w 346"/>
                <a:gd name="T43" fmla="*/ 137 h 280"/>
                <a:gd name="T44" fmla="*/ 316 w 346"/>
                <a:gd name="T45" fmla="*/ 137 h 280"/>
                <a:gd name="T46" fmla="*/ 346 w 346"/>
                <a:gd name="T47" fmla="*/ 107 h 280"/>
                <a:gd name="T48" fmla="*/ 316 w 346"/>
                <a:gd name="T49" fmla="*/ 7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280">
                  <a:moveTo>
                    <a:pt x="316" y="76"/>
                  </a:moveTo>
                  <a:cubicBezTo>
                    <a:pt x="280" y="76"/>
                    <a:pt x="280" y="76"/>
                    <a:pt x="280" y="76"/>
                  </a:cubicBezTo>
                  <a:cubicBezTo>
                    <a:pt x="280" y="0"/>
                    <a:pt x="280" y="0"/>
                    <a:pt x="280" y="0"/>
                  </a:cubicBezTo>
                  <a:cubicBezTo>
                    <a:pt x="204" y="0"/>
                    <a:pt x="204" y="0"/>
                    <a:pt x="204" y="0"/>
                  </a:cubicBezTo>
                  <a:cubicBezTo>
                    <a:pt x="204" y="36"/>
                    <a:pt x="204" y="36"/>
                    <a:pt x="204" y="36"/>
                  </a:cubicBezTo>
                  <a:cubicBezTo>
                    <a:pt x="204" y="53"/>
                    <a:pt x="190" y="66"/>
                    <a:pt x="173" y="66"/>
                  </a:cubicBezTo>
                  <a:cubicBezTo>
                    <a:pt x="156" y="66"/>
                    <a:pt x="143" y="53"/>
                    <a:pt x="143" y="36"/>
                  </a:cubicBezTo>
                  <a:cubicBezTo>
                    <a:pt x="143" y="0"/>
                    <a:pt x="143" y="0"/>
                    <a:pt x="143" y="0"/>
                  </a:cubicBezTo>
                  <a:cubicBezTo>
                    <a:pt x="66" y="0"/>
                    <a:pt x="66" y="0"/>
                    <a:pt x="66" y="0"/>
                  </a:cubicBezTo>
                  <a:cubicBezTo>
                    <a:pt x="66" y="76"/>
                    <a:pt x="66" y="76"/>
                    <a:pt x="66" y="76"/>
                  </a:cubicBezTo>
                  <a:cubicBezTo>
                    <a:pt x="31" y="76"/>
                    <a:pt x="31" y="76"/>
                    <a:pt x="31" y="76"/>
                  </a:cubicBezTo>
                  <a:cubicBezTo>
                    <a:pt x="14" y="76"/>
                    <a:pt x="0" y="90"/>
                    <a:pt x="0" y="107"/>
                  </a:cubicBezTo>
                  <a:cubicBezTo>
                    <a:pt x="0" y="124"/>
                    <a:pt x="14" y="137"/>
                    <a:pt x="31" y="137"/>
                  </a:cubicBezTo>
                  <a:cubicBezTo>
                    <a:pt x="66" y="137"/>
                    <a:pt x="66" y="137"/>
                    <a:pt x="66" y="137"/>
                  </a:cubicBezTo>
                  <a:cubicBezTo>
                    <a:pt x="66" y="214"/>
                    <a:pt x="66" y="214"/>
                    <a:pt x="66" y="214"/>
                  </a:cubicBezTo>
                  <a:cubicBezTo>
                    <a:pt x="143" y="214"/>
                    <a:pt x="143" y="214"/>
                    <a:pt x="143" y="214"/>
                  </a:cubicBezTo>
                  <a:cubicBezTo>
                    <a:pt x="143" y="249"/>
                    <a:pt x="143" y="249"/>
                    <a:pt x="143" y="249"/>
                  </a:cubicBezTo>
                  <a:cubicBezTo>
                    <a:pt x="143" y="266"/>
                    <a:pt x="156" y="280"/>
                    <a:pt x="173" y="280"/>
                  </a:cubicBezTo>
                  <a:cubicBezTo>
                    <a:pt x="190" y="280"/>
                    <a:pt x="204" y="266"/>
                    <a:pt x="204" y="249"/>
                  </a:cubicBezTo>
                  <a:cubicBezTo>
                    <a:pt x="204" y="214"/>
                    <a:pt x="204" y="214"/>
                    <a:pt x="204" y="214"/>
                  </a:cubicBezTo>
                  <a:cubicBezTo>
                    <a:pt x="280" y="214"/>
                    <a:pt x="280" y="214"/>
                    <a:pt x="280" y="214"/>
                  </a:cubicBezTo>
                  <a:cubicBezTo>
                    <a:pt x="280" y="137"/>
                    <a:pt x="280" y="137"/>
                    <a:pt x="280" y="137"/>
                  </a:cubicBezTo>
                  <a:cubicBezTo>
                    <a:pt x="316" y="137"/>
                    <a:pt x="316" y="137"/>
                    <a:pt x="316" y="137"/>
                  </a:cubicBezTo>
                  <a:cubicBezTo>
                    <a:pt x="333" y="137"/>
                    <a:pt x="346" y="124"/>
                    <a:pt x="346" y="107"/>
                  </a:cubicBezTo>
                  <a:cubicBezTo>
                    <a:pt x="346" y="90"/>
                    <a:pt x="333" y="76"/>
                    <a:pt x="316" y="76"/>
                  </a:cubicBezTo>
                  <a:close/>
                </a:path>
              </a:pathLst>
            </a:custGeom>
            <a:solidFill>
              <a:schemeClr val="accent1"/>
            </a:solidFill>
            <a:ln w="9525">
              <a:solidFill>
                <a:schemeClr val="accent1"/>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 name="Freeform 7">
              <a:extLst>
                <a:ext uri="{FF2B5EF4-FFF2-40B4-BE49-F238E27FC236}">
                  <a16:creationId xmlns:a16="http://schemas.microsoft.com/office/drawing/2014/main" id="{AF916619-B7BA-AD4A-BB59-F7BB194667EC}"/>
                </a:ext>
              </a:extLst>
            </p:cNvPr>
            <p:cNvSpPr>
              <a:spLocks/>
            </p:cNvSpPr>
            <p:nvPr/>
          </p:nvSpPr>
          <p:spPr bwMode="auto">
            <a:xfrm>
              <a:off x="1703566" y="749841"/>
              <a:ext cx="1425222" cy="1289304"/>
            </a:xfrm>
            <a:custGeom>
              <a:avLst/>
              <a:gdLst>
                <a:gd name="T0" fmla="*/ 249 w 280"/>
                <a:gd name="T1" fmla="*/ 142 h 280"/>
                <a:gd name="T2" fmla="*/ 214 w 280"/>
                <a:gd name="T3" fmla="*/ 142 h 280"/>
                <a:gd name="T4" fmla="*/ 214 w 280"/>
                <a:gd name="T5" fmla="*/ 66 h 280"/>
                <a:gd name="T6" fmla="*/ 137 w 280"/>
                <a:gd name="T7" fmla="*/ 66 h 280"/>
                <a:gd name="T8" fmla="*/ 137 w 280"/>
                <a:gd name="T9" fmla="*/ 30 h 280"/>
                <a:gd name="T10" fmla="*/ 107 w 280"/>
                <a:gd name="T11" fmla="*/ 0 h 280"/>
                <a:gd name="T12" fmla="*/ 76 w 280"/>
                <a:gd name="T13" fmla="*/ 30 h 280"/>
                <a:gd name="T14" fmla="*/ 76 w 280"/>
                <a:gd name="T15" fmla="*/ 66 h 280"/>
                <a:gd name="T16" fmla="*/ 0 w 280"/>
                <a:gd name="T17" fmla="*/ 66 h 280"/>
                <a:gd name="T18" fmla="*/ 0 w 280"/>
                <a:gd name="T19" fmla="*/ 142 h 280"/>
                <a:gd name="T20" fmla="*/ 36 w 280"/>
                <a:gd name="T21" fmla="*/ 142 h 280"/>
                <a:gd name="T22" fmla="*/ 66 w 280"/>
                <a:gd name="T23" fmla="*/ 173 h 280"/>
                <a:gd name="T24" fmla="*/ 36 w 280"/>
                <a:gd name="T25" fmla="*/ 203 h 280"/>
                <a:gd name="T26" fmla="*/ 0 w 280"/>
                <a:gd name="T27" fmla="*/ 203 h 280"/>
                <a:gd name="T28" fmla="*/ 0 w 280"/>
                <a:gd name="T29" fmla="*/ 280 h 280"/>
                <a:gd name="T30" fmla="*/ 76 w 280"/>
                <a:gd name="T31" fmla="*/ 280 h 280"/>
                <a:gd name="T32" fmla="*/ 76 w 280"/>
                <a:gd name="T33" fmla="*/ 244 h 280"/>
                <a:gd name="T34" fmla="*/ 107 w 280"/>
                <a:gd name="T35" fmla="*/ 213 h 280"/>
                <a:gd name="T36" fmla="*/ 137 w 280"/>
                <a:gd name="T37" fmla="*/ 244 h 280"/>
                <a:gd name="T38" fmla="*/ 137 w 280"/>
                <a:gd name="T39" fmla="*/ 280 h 280"/>
                <a:gd name="T40" fmla="*/ 214 w 280"/>
                <a:gd name="T41" fmla="*/ 280 h 280"/>
                <a:gd name="T42" fmla="*/ 214 w 280"/>
                <a:gd name="T43" fmla="*/ 203 h 280"/>
                <a:gd name="T44" fmla="*/ 249 w 280"/>
                <a:gd name="T45" fmla="*/ 203 h 280"/>
                <a:gd name="T46" fmla="*/ 280 w 280"/>
                <a:gd name="T47" fmla="*/ 173 h 280"/>
                <a:gd name="T48" fmla="*/ 249 w 280"/>
                <a:gd name="T49" fmla="*/ 14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0" h="280">
                  <a:moveTo>
                    <a:pt x="249" y="142"/>
                  </a:moveTo>
                  <a:cubicBezTo>
                    <a:pt x="214" y="142"/>
                    <a:pt x="214" y="142"/>
                    <a:pt x="214" y="142"/>
                  </a:cubicBezTo>
                  <a:cubicBezTo>
                    <a:pt x="214" y="66"/>
                    <a:pt x="214" y="66"/>
                    <a:pt x="214" y="66"/>
                  </a:cubicBezTo>
                  <a:cubicBezTo>
                    <a:pt x="137" y="66"/>
                    <a:pt x="137" y="66"/>
                    <a:pt x="137" y="66"/>
                  </a:cubicBezTo>
                  <a:cubicBezTo>
                    <a:pt x="137" y="30"/>
                    <a:pt x="137" y="30"/>
                    <a:pt x="137" y="30"/>
                  </a:cubicBezTo>
                  <a:cubicBezTo>
                    <a:pt x="137" y="13"/>
                    <a:pt x="124" y="0"/>
                    <a:pt x="107" y="0"/>
                  </a:cubicBezTo>
                  <a:cubicBezTo>
                    <a:pt x="90" y="0"/>
                    <a:pt x="76" y="13"/>
                    <a:pt x="76" y="30"/>
                  </a:cubicBezTo>
                  <a:cubicBezTo>
                    <a:pt x="76" y="66"/>
                    <a:pt x="76" y="66"/>
                    <a:pt x="76" y="66"/>
                  </a:cubicBezTo>
                  <a:cubicBezTo>
                    <a:pt x="0" y="66"/>
                    <a:pt x="0" y="66"/>
                    <a:pt x="0" y="66"/>
                  </a:cubicBezTo>
                  <a:cubicBezTo>
                    <a:pt x="0" y="142"/>
                    <a:pt x="0" y="142"/>
                    <a:pt x="0" y="142"/>
                  </a:cubicBezTo>
                  <a:cubicBezTo>
                    <a:pt x="36" y="142"/>
                    <a:pt x="36" y="142"/>
                    <a:pt x="36" y="142"/>
                  </a:cubicBezTo>
                  <a:cubicBezTo>
                    <a:pt x="53" y="142"/>
                    <a:pt x="66" y="156"/>
                    <a:pt x="66" y="173"/>
                  </a:cubicBezTo>
                  <a:cubicBezTo>
                    <a:pt x="66" y="190"/>
                    <a:pt x="53" y="203"/>
                    <a:pt x="36" y="203"/>
                  </a:cubicBezTo>
                  <a:cubicBezTo>
                    <a:pt x="0" y="203"/>
                    <a:pt x="0" y="203"/>
                    <a:pt x="0" y="203"/>
                  </a:cubicBezTo>
                  <a:cubicBezTo>
                    <a:pt x="0" y="280"/>
                    <a:pt x="0" y="280"/>
                    <a:pt x="0" y="280"/>
                  </a:cubicBezTo>
                  <a:cubicBezTo>
                    <a:pt x="76" y="280"/>
                    <a:pt x="76" y="280"/>
                    <a:pt x="76" y="280"/>
                  </a:cubicBezTo>
                  <a:cubicBezTo>
                    <a:pt x="76" y="244"/>
                    <a:pt x="76" y="244"/>
                    <a:pt x="76" y="244"/>
                  </a:cubicBezTo>
                  <a:cubicBezTo>
                    <a:pt x="76" y="227"/>
                    <a:pt x="90" y="213"/>
                    <a:pt x="107" y="213"/>
                  </a:cubicBezTo>
                  <a:cubicBezTo>
                    <a:pt x="124" y="213"/>
                    <a:pt x="137" y="227"/>
                    <a:pt x="137" y="244"/>
                  </a:cubicBezTo>
                  <a:cubicBezTo>
                    <a:pt x="137" y="280"/>
                    <a:pt x="137" y="280"/>
                    <a:pt x="137" y="280"/>
                  </a:cubicBezTo>
                  <a:cubicBezTo>
                    <a:pt x="214" y="280"/>
                    <a:pt x="214" y="280"/>
                    <a:pt x="214" y="280"/>
                  </a:cubicBezTo>
                  <a:cubicBezTo>
                    <a:pt x="214" y="203"/>
                    <a:pt x="214" y="203"/>
                    <a:pt x="214" y="203"/>
                  </a:cubicBezTo>
                  <a:cubicBezTo>
                    <a:pt x="249" y="203"/>
                    <a:pt x="249" y="203"/>
                    <a:pt x="249" y="203"/>
                  </a:cubicBezTo>
                  <a:cubicBezTo>
                    <a:pt x="266" y="203"/>
                    <a:pt x="280" y="190"/>
                    <a:pt x="280" y="173"/>
                  </a:cubicBezTo>
                  <a:cubicBezTo>
                    <a:pt x="280" y="156"/>
                    <a:pt x="266" y="142"/>
                    <a:pt x="249" y="142"/>
                  </a:cubicBezTo>
                  <a:close/>
                </a:path>
              </a:pathLst>
            </a:custGeom>
            <a:solidFill>
              <a:schemeClr val="accent2"/>
            </a:solidFill>
            <a:ln w="952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5" name="Group 4">
            <a:extLst>
              <a:ext uri="{FF2B5EF4-FFF2-40B4-BE49-F238E27FC236}">
                <a16:creationId xmlns:a16="http://schemas.microsoft.com/office/drawing/2014/main" id="{51C2C555-2F57-4141-BD8B-D2E3436E0960}"/>
              </a:ext>
            </a:extLst>
          </p:cNvPr>
          <p:cNvGrpSpPr/>
          <p:nvPr/>
        </p:nvGrpSpPr>
        <p:grpSpPr>
          <a:xfrm>
            <a:off x="104104" y="2164048"/>
            <a:ext cx="2889504" cy="1645920"/>
            <a:chOff x="342316" y="1387386"/>
            <a:chExt cx="8082837" cy="2727414"/>
          </a:xfrm>
        </p:grpSpPr>
        <p:pic>
          <p:nvPicPr>
            <p:cNvPr id="35" name="Picture 34">
              <a:extLst>
                <a:ext uri="{FF2B5EF4-FFF2-40B4-BE49-F238E27FC236}">
                  <a16:creationId xmlns:a16="http://schemas.microsoft.com/office/drawing/2014/main" id="{71B24A2D-48BD-C748-93B9-88BE1B75D0B1}"/>
                </a:ext>
              </a:extLst>
            </p:cNvPr>
            <p:cNvPicPr>
              <a:picLocks noChangeAspect="1"/>
            </p:cNvPicPr>
            <p:nvPr/>
          </p:nvPicPr>
          <p:blipFill>
            <a:blip r:embed="rId5"/>
            <a:stretch>
              <a:fillRect/>
            </a:stretch>
          </p:blipFill>
          <p:spPr>
            <a:xfrm>
              <a:off x="342316" y="1387386"/>
              <a:ext cx="3958883" cy="2727414"/>
            </a:xfrm>
            <a:prstGeom prst="rect">
              <a:avLst/>
            </a:prstGeom>
            <a:ln>
              <a:noFill/>
            </a:ln>
            <a:effectLst>
              <a:outerShdw blurRad="292100" dist="139700" dir="2700000" algn="tl" rotWithShape="0">
                <a:srgbClr val="333333">
                  <a:alpha val="65000"/>
                </a:srgbClr>
              </a:outerShdw>
            </a:effectLst>
          </p:spPr>
        </p:pic>
        <p:pic>
          <p:nvPicPr>
            <p:cNvPr id="36" name="Picture 35">
              <a:extLst>
                <a:ext uri="{FF2B5EF4-FFF2-40B4-BE49-F238E27FC236}">
                  <a16:creationId xmlns:a16="http://schemas.microsoft.com/office/drawing/2014/main" id="{FEA4617A-3510-A148-AD61-3D99B6698473}"/>
                </a:ext>
              </a:extLst>
            </p:cNvPr>
            <p:cNvPicPr>
              <a:picLocks noChangeAspect="1"/>
            </p:cNvPicPr>
            <p:nvPr/>
          </p:nvPicPr>
          <p:blipFill rotWithShape="1">
            <a:blip r:embed="rId6"/>
            <a:srcRect r="4771" b="15816"/>
            <a:stretch/>
          </p:blipFill>
          <p:spPr>
            <a:xfrm>
              <a:off x="4466269" y="1387386"/>
              <a:ext cx="3958884" cy="2727414"/>
            </a:xfrm>
            <a:prstGeom prst="rect">
              <a:avLst/>
            </a:prstGeom>
            <a:ln>
              <a:noFill/>
            </a:ln>
            <a:effectLst>
              <a:outerShdw blurRad="292100" dist="139700" dir="2700000" algn="tl" rotWithShape="0">
                <a:srgbClr val="333333">
                  <a:alpha val="65000"/>
                </a:srgbClr>
              </a:outerShdw>
            </a:effectLst>
          </p:spPr>
        </p:pic>
      </p:grpSp>
      <p:sp>
        <p:nvSpPr>
          <p:cNvPr id="41" name="TextBox 40">
            <a:extLst>
              <a:ext uri="{FF2B5EF4-FFF2-40B4-BE49-F238E27FC236}">
                <a16:creationId xmlns:a16="http://schemas.microsoft.com/office/drawing/2014/main" id="{003C3221-840C-1B47-BAF2-25B3939C7D9D}"/>
              </a:ext>
            </a:extLst>
          </p:cNvPr>
          <p:cNvSpPr txBox="1"/>
          <p:nvPr/>
        </p:nvSpPr>
        <p:spPr>
          <a:xfrm>
            <a:off x="26545" y="3837475"/>
            <a:ext cx="3068202" cy="1277273"/>
          </a:xfrm>
          <a:prstGeom prst="rect">
            <a:avLst/>
          </a:prstGeom>
          <a:solidFill>
            <a:schemeClr val="bg2"/>
          </a:solidFill>
        </p:spPr>
        <p:txBody>
          <a:bodyPr wrap="square" rtlCol="0">
            <a:spAutoFit/>
          </a:bodyPr>
          <a:lstStyle/>
          <a:p>
            <a:pPr marL="285750" indent="-285750">
              <a:spcAft>
                <a:spcPts val="600"/>
              </a:spcAft>
              <a:buFont typeface="Arial" panose="020B0604020202020204" pitchFamily="34" charset="0"/>
              <a:buChar char="•"/>
            </a:pPr>
            <a:r>
              <a:rPr lang="en-US" sz="1200" dirty="0">
                <a:latin typeface="+mn-lt"/>
              </a:rPr>
              <a:t>Kubernetes</a:t>
            </a:r>
            <a:r>
              <a:rPr lang="ja-JP" altLang="en-US" sz="1200" dirty="0">
                <a:latin typeface="+mn-lt"/>
              </a:rPr>
              <a:t>との連携で、</a:t>
            </a:r>
            <a:r>
              <a:rPr lang="en-US" altLang="ja-JP" sz="1200" dirty="0">
                <a:latin typeface="+mn-lt"/>
              </a:rPr>
              <a:t>SWC</a:t>
            </a:r>
            <a:r>
              <a:rPr lang="ja-JP" altLang="en-US" sz="1200" dirty="0">
                <a:latin typeface="+mn-lt"/>
              </a:rPr>
              <a:t>で表示されるキーをコピー</a:t>
            </a:r>
            <a:r>
              <a:rPr lang="en-US" altLang="ja-JP" sz="1200" dirty="0">
                <a:latin typeface="+mn-lt"/>
              </a:rPr>
              <a:t>&amp;</a:t>
            </a:r>
            <a:r>
              <a:rPr lang="ja-JP" altLang="en-US" sz="1200" dirty="0">
                <a:latin typeface="+mn-lt"/>
              </a:rPr>
              <a:t>ペーストで設定できるようになった</a:t>
            </a:r>
            <a:endParaRPr lang="en-US" sz="1200" dirty="0">
              <a:latin typeface="+mn-lt"/>
            </a:endParaRPr>
          </a:p>
          <a:p>
            <a:pPr marL="285750" indent="-285750">
              <a:spcAft>
                <a:spcPts val="600"/>
              </a:spcAft>
              <a:buFont typeface="Arial" panose="020B0604020202020204" pitchFamily="34" charset="0"/>
              <a:buChar char="•"/>
            </a:pPr>
            <a:r>
              <a:rPr lang="en-US" sz="1200" dirty="0">
                <a:latin typeface="+mn-lt"/>
              </a:rPr>
              <a:t>SWC</a:t>
            </a:r>
            <a:r>
              <a:rPr lang="ja-JP" altLang="en-US" sz="1200" dirty="0">
                <a:latin typeface="+mn-lt"/>
              </a:rPr>
              <a:t>のポータル画面でオンプレに設置するセンサーのプローブタイプを選択できるようになった</a:t>
            </a:r>
            <a:endParaRPr lang="en-US" sz="1200" dirty="0">
              <a:latin typeface="+mn-lt"/>
            </a:endParaRPr>
          </a:p>
        </p:txBody>
      </p:sp>
      <p:pic>
        <p:nvPicPr>
          <p:cNvPr id="42" name="Picture 41">
            <a:extLst>
              <a:ext uri="{FF2B5EF4-FFF2-40B4-BE49-F238E27FC236}">
                <a16:creationId xmlns:a16="http://schemas.microsoft.com/office/drawing/2014/main" id="{2EA8E748-D057-7F45-9177-FFA870031E2D}"/>
              </a:ext>
            </a:extLst>
          </p:cNvPr>
          <p:cNvPicPr>
            <a:picLocks noChangeAspect="1"/>
          </p:cNvPicPr>
          <p:nvPr/>
        </p:nvPicPr>
        <p:blipFill>
          <a:blip r:embed="rId7"/>
          <a:stretch>
            <a:fillRect/>
          </a:stretch>
        </p:blipFill>
        <p:spPr>
          <a:xfrm>
            <a:off x="6934057" y="2199224"/>
            <a:ext cx="1705041" cy="1554480"/>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53AB4320-0F43-DD4C-A5B0-333D2BC4A70F}"/>
              </a:ext>
            </a:extLst>
          </p:cNvPr>
          <p:cNvGrpSpPr/>
          <p:nvPr/>
        </p:nvGrpSpPr>
        <p:grpSpPr>
          <a:xfrm>
            <a:off x="3334648" y="2161620"/>
            <a:ext cx="2926080" cy="1645920"/>
            <a:chOff x="3838175" y="1157288"/>
            <a:chExt cx="5127258" cy="3339465"/>
          </a:xfrm>
        </p:grpSpPr>
        <p:pic>
          <p:nvPicPr>
            <p:cNvPr id="44" name="Picture 43">
              <a:extLst>
                <a:ext uri="{FF2B5EF4-FFF2-40B4-BE49-F238E27FC236}">
                  <a16:creationId xmlns:a16="http://schemas.microsoft.com/office/drawing/2014/main" id="{365330D5-1180-E94B-984E-2B4B4DC163F5}"/>
                </a:ext>
              </a:extLst>
            </p:cNvPr>
            <p:cNvPicPr>
              <a:picLocks noChangeAspect="1"/>
            </p:cNvPicPr>
            <p:nvPr/>
          </p:nvPicPr>
          <p:blipFill>
            <a:blip r:embed="rId8"/>
            <a:stretch>
              <a:fillRect/>
            </a:stretch>
          </p:blipFill>
          <p:spPr>
            <a:xfrm>
              <a:off x="3838175" y="1157288"/>
              <a:ext cx="5127258" cy="3339465"/>
            </a:xfrm>
            <a:prstGeom prst="rect">
              <a:avLst/>
            </a:prstGeom>
            <a:ln>
              <a:noFill/>
            </a:ln>
            <a:effectLst>
              <a:outerShdw blurRad="292100" dist="139700" dir="2700000" algn="tl" rotWithShape="0">
                <a:srgbClr val="333333">
                  <a:alpha val="65000"/>
                </a:srgbClr>
              </a:outerShdw>
            </a:effectLst>
          </p:spPr>
        </p:pic>
        <p:pic>
          <p:nvPicPr>
            <p:cNvPr id="45" name="Picture 44">
              <a:extLst>
                <a:ext uri="{FF2B5EF4-FFF2-40B4-BE49-F238E27FC236}">
                  <a16:creationId xmlns:a16="http://schemas.microsoft.com/office/drawing/2014/main" id="{DC7D7E4C-85E7-6F4E-9F4E-2794AE7C906E}"/>
                </a:ext>
              </a:extLst>
            </p:cNvPr>
            <p:cNvPicPr>
              <a:picLocks noChangeAspect="1"/>
            </p:cNvPicPr>
            <p:nvPr/>
          </p:nvPicPr>
          <p:blipFill rotWithShape="1">
            <a:blip r:embed="rId9"/>
            <a:srcRect r="51165" b="47578"/>
            <a:stretch/>
          </p:blipFill>
          <p:spPr>
            <a:xfrm>
              <a:off x="5846240" y="2598560"/>
              <a:ext cx="2937014" cy="1675308"/>
            </a:xfrm>
            <a:prstGeom prst="rect">
              <a:avLst/>
            </a:prstGeom>
            <a:ln>
              <a:noFill/>
            </a:ln>
            <a:effectLst>
              <a:outerShdw blurRad="292100" dist="139700" dir="2700000" algn="tl" rotWithShape="0">
                <a:srgbClr val="333333">
                  <a:alpha val="65000"/>
                </a:srgbClr>
              </a:outerShdw>
            </a:effectLst>
          </p:spPr>
        </p:pic>
      </p:grpSp>
      <p:sp>
        <p:nvSpPr>
          <p:cNvPr id="46" name="TextBox 45">
            <a:extLst>
              <a:ext uri="{FF2B5EF4-FFF2-40B4-BE49-F238E27FC236}">
                <a16:creationId xmlns:a16="http://schemas.microsoft.com/office/drawing/2014/main" id="{0323218E-E384-0048-8170-6BCAB1AC28FE}"/>
              </a:ext>
            </a:extLst>
          </p:cNvPr>
          <p:cNvSpPr txBox="1"/>
          <p:nvPr/>
        </p:nvSpPr>
        <p:spPr>
          <a:xfrm>
            <a:off x="3496836" y="4056158"/>
            <a:ext cx="2659923" cy="646331"/>
          </a:xfrm>
          <a:prstGeom prst="rect">
            <a:avLst/>
          </a:prstGeom>
          <a:solidFill>
            <a:schemeClr val="bg2"/>
          </a:solidFill>
        </p:spPr>
        <p:txBody>
          <a:bodyPr wrap="square" rtlCol="0">
            <a:spAutoFit/>
          </a:bodyPr>
          <a:lstStyle/>
          <a:p>
            <a:r>
              <a:rPr lang="en-US" sz="1200" dirty="0">
                <a:latin typeface="+mn-lt"/>
              </a:rPr>
              <a:t>SOVA</a:t>
            </a:r>
            <a:r>
              <a:rPr lang="ja-JP" altLang="en-US" sz="1200" dirty="0">
                <a:latin typeface="+mn-lt"/>
              </a:rPr>
              <a:t>（</a:t>
            </a:r>
            <a:r>
              <a:rPr lang="en-US" altLang="ja-JP" sz="1200" dirty="0" err="1">
                <a:latin typeface="+mn-lt"/>
              </a:rPr>
              <a:t>Stealthwatch</a:t>
            </a:r>
            <a:r>
              <a:rPr lang="en-US" altLang="ja-JP" sz="1200" dirty="0">
                <a:latin typeface="+mn-lt"/>
              </a:rPr>
              <a:t> Online Visibility Assessment</a:t>
            </a:r>
            <a:r>
              <a:rPr lang="ja-JP" altLang="en-US" sz="1200" dirty="0">
                <a:latin typeface="+mn-lt"/>
              </a:rPr>
              <a:t>）</a:t>
            </a:r>
            <a:r>
              <a:rPr lang="en-US" sz="1200" dirty="0">
                <a:latin typeface="+mn-lt"/>
              </a:rPr>
              <a:t> </a:t>
            </a:r>
            <a:r>
              <a:rPr lang="ja-JP" altLang="en-US" sz="1200" dirty="0">
                <a:latin typeface="+mn-lt"/>
              </a:rPr>
              <a:t>を</a:t>
            </a:r>
            <a:r>
              <a:rPr lang="en-US" altLang="ja-JP" sz="1200" dirty="0">
                <a:latin typeface="+mn-lt"/>
              </a:rPr>
              <a:t>SWC</a:t>
            </a:r>
            <a:r>
              <a:rPr lang="ja-JP" altLang="en-US" sz="1200" dirty="0">
                <a:latin typeface="+mn-lt"/>
              </a:rPr>
              <a:t>のポータル画面で表示できるようになった</a:t>
            </a:r>
            <a:endParaRPr lang="en-US" sz="1200" dirty="0">
              <a:latin typeface="+mn-lt"/>
            </a:endParaRPr>
          </a:p>
        </p:txBody>
      </p:sp>
      <p:sp>
        <p:nvSpPr>
          <p:cNvPr id="23" name="正方形/長方形 22">
            <a:extLst>
              <a:ext uri="{FF2B5EF4-FFF2-40B4-BE49-F238E27FC236}">
                <a16:creationId xmlns:a16="http://schemas.microsoft.com/office/drawing/2014/main" id="{1DC0933D-EDEC-4EF0-A45C-E7828A6EDA47}"/>
              </a:ext>
            </a:extLst>
          </p:cNvPr>
          <p:cNvSpPr/>
          <p:nvPr/>
        </p:nvSpPr>
        <p:spPr>
          <a:xfrm>
            <a:off x="58573" y="625614"/>
            <a:ext cx="6400037" cy="4428986"/>
          </a:xfrm>
          <a:prstGeom prst="rect">
            <a:avLst/>
          </a:prstGeom>
          <a:solidFill>
            <a:schemeClr val="bg2">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Tree>
    <p:extLst>
      <p:ext uri="{BB962C8B-B14F-4D97-AF65-F5344CB8AC3E}">
        <p14:creationId xmlns:p14="http://schemas.microsoft.com/office/powerpoint/2010/main" val="2391447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5"/>
          <p:cNvGrpSpPr/>
          <p:nvPr/>
        </p:nvGrpSpPr>
        <p:grpSpPr>
          <a:xfrm>
            <a:off x="3274278" y="3929030"/>
            <a:ext cx="473632" cy="473632"/>
            <a:chOff x="1620073" y="3919990"/>
            <a:chExt cx="473632" cy="473632"/>
          </a:xfrm>
        </p:grpSpPr>
        <p:sp>
          <p:nvSpPr>
            <p:cNvPr id="73" name="Oval 6"/>
            <p:cNvSpPr/>
            <p:nvPr/>
          </p:nvSpPr>
          <p:spPr>
            <a:xfrm>
              <a:off x="1620073" y="3919990"/>
              <a:ext cx="473632" cy="473632"/>
            </a:xfrm>
            <a:prstGeom prst="ellipse">
              <a:avLst/>
            </a:prstGeom>
            <a:solidFill>
              <a:srgbClr val="097DBC"/>
            </a:solidFill>
            <a:ln w="9525" cap="flat" cmpd="sng" algn="ctr">
              <a:noFill/>
              <a:prstDash val="solid"/>
            </a:ln>
            <a:effectLst/>
          </p:spPr>
          <p:txBody>
            <a:bodyPr lIns="91432" tIns="45716" rIns="91432" bIns="45716" rtlCol="0" anchor="ctr"/>
            <a:lstStyle/>
            <a:p>
              <a:pPr algn="ctr" defTabSz="913769" fontAlgn="base">
                <a:spcBef>
                  <a:spcPct val="0"/>
                </a:spcBef>
                <a:spcAft>
                  <a:spcPct val="0"/>
                </a:spcAft>
                <a:defRPr/>
              </a:pPr>
              <a:endParaRPr lang="en-US" kern="0" dirty="0">
                <a:solidFill>
                  <a:srgbClr val="097DBC">
                    <a:lumMod val="50000"/>
                  </a:srgbClr>
                </a:solidFill>
                <a:latin typeface="Arial"/>
                <a:ea typeface="ＭＳ Ｐゴシック" charset="0"/>
              </a:endParaRPr>
            </a:p>
          </p:txBody>
        </p:sp>
        <p:pic>
          <p:nvPicPr>
            <p:cNvPr id="74" name="Picture 7" descr="whiteparts.ai"/>
            <p:cNvPicPr>
              <a:picLocks noChangeAspect="1"/>
            </p:cNvPicPr>
            <p:nvPr/>
          </p:nvPicPr>
          <p:blipFill>
            <a:blip r:embed="rId3" cstate="print">
              <a:extLst>
                <a:ext uri="{28A0092B-C50C-407E-A947-70E740481C1C}">
                  <a14:useLocalDpi xmlns:a14="http://schemas.microsoft.com/office/drawing/2010/main"/>
                </a:ext>
              </a:extLst>
            </a:blip>
            <a:srcRect l="27590" t="28001" r="64910" b="67076"/>
            <a:stretch>
              <a:fillRect/>
            </a:stretch>
          </p:blipFill>
          <p:spPr>
            <a:xfrm>
              <a:off x="1667769" y="3996581"/>
              <a:ext cx="377206" cy="320450"/>
            </a:xfrm>
            <a:prstGeom prst="rect">
              <a:avLst/>
            </a:prstGeom>
            <a:ln>
              <a:noFill/>
            </a:ln>
            <a:effectLst/>
          </p:spPr>
        </p:pic>
      </p:grpSp>
      <p:grpSp>
        <p:nvGrpSpPr>
          <p:cNvPr id="75" name="Group 8"/>
          <p:cNvGrpSpPr/>
          <p:nvPr/>
        </p:nvGrpSpPr>
        <p:grpSpPr>
          <a:xfrm>
            <a:off x="3794636" y="3929030"/>
            <a:ext cx="473632" cy="473632"/>
            <a:chOff x="2288041" y="3919990"/>
            <a:chExt cx="473632" cy="473632"/>
          </a:xfrm>
        </p:grpSpPr>
        <p:sp>
          <p:nvSpPr>
            <p:cNvPr id="76" name="Oval 9"/>
            <p:cNvSpPr/>
            <p:nvPr/>
          </p:nvSpPr>
          <p:spPr>
            <a:xfrm>
              <a:off x="2288041" y="3919990"/>
              <a:ext cx="473632" cy="473632"/>
            </a:xfrm>
            <a:prstGeom prst="ellipse">
              <a:avLst/>
            </a:prstGeom>
            <a:solidFill>
              <a:srgbClr val="097DBC"/>
            </a:solidFill>
            <a:ln w="9525" cap="flat" cmpd="sng" algn="ctr">
              <a:noFill/>
              <a:prstDash val="solid"/>
            </a:ln>
            <a:effectLst/>
          </p:spPr>
          <p:txBody>
            <a:bodyPr lIns="91432" tIns="45716" rIns="91432" bIns="45716" rtlCol="0" anchor="ctr"/>
            <a:lstStyle/>
            <a:p>
              <a:pPr algn="ctr" defTabSz="913769" fontAlgn="base">
                <a:spcBef>
                  <a:spcPct val="0"/>
                </a:spcBef>
                <a:spcAft>
                  <a:spcPct val="0"/>
                </a:spcAft>
                <a:defRPr/>
              </a:pPr>
              <a:endParaRPr lang="en-US" kern="0" dirty="0">
                <a:solidFill>
                  <a:srgbClr val="097DBC">
                    <a:lumMod val="50000"/>
                  </a:srgbClr>
                </a:solidFill>
                <a:latin typeface="Arial"/>
                <a:ea typeface="ＭＳ Ｐゴシック" charset="0"/>
              </a:endParaRPr>
            </a:p>
          </p:txBody>
        </p:sp>
        <p:pic>
          <p:nvPicPr>
            <p:cNvPr id="77" name="Picture 10" descr="router arrows.em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38873" y="3981098"/>
              <a:ext cx="371969" cy="351417"/>
            </a:xfrm>
            <a:prstGeom prst="rect">
              <a:avLst/>
            </a:prstGeom>
            <a:ln>
              <a:noFill/>
            </a:ln>
            <a:effectLst/>
          </p:spPr>
        </p:pic>
      </p:grpSp>
      <p:grpSp>
        <p:nvGrpSpPr>
          <p:cNvPr id="78" name="Group 11"/>
          <p:cNvGrpSpPr/>
          <p:nvPr/>
        </p:nvGrpSpPr>
        <p:grpSpPr>
          <a:xfrm>
            <a:off x="4324579" y="3929030"/>
            <a:ext cx="473632" cy="473632"/>
            <a:chOff x="2990774" y="3919990"/>
            <a:chExt cx="473632" cy="473632"/>
          </a:xfrm>
        </p:grpSpPr>
        <p:sp>
          <p:nvSpPr>
            <p:cNvPr id="79" name="Oval 12"/>
            <p:cNvSpPr/>
            <p:nvPr/>
          </p:nvSpPr>
          <p:spPr>
            <a:xfrm>
              <a:off x="2990774" y="3919990"/>
              <a:ext cx="473632" cy="473632"/>
            </a:xfrm>
            <a:prstGeom prst="ellipse">
              <a:avLst/>
            </a:prstGeom>
            <a:solidFill>
              <a:srgbClr val="097DBC"/>
            </a:solidFill>
            <a:ln w="9525" cap="flat" cmpd="sng" algn="ctr">
              <a:noFill/>
              <a:prstDash val="solid"/>
            </a:ln>
            <a:effectLst/>
          </p:spPr>
          <p:txBody>
            <a:bodyPr lIns="91432" tIns="45716" rIns="91432" bIns="45716" rtlCol="0" anchor="ctr"/>
            <a:lstStyle/>
            <a:p>
              <a:pPr algn="ctr" defTabSz="913769" fontAlgn="base">
                <a:spcBef>
                  <a:spcPct val="0"/>
                </a:spcBef>
                <a:spcAft>
                  <a:spcPct val="0"/>
                </a:spcAft>
                <a:defRPr/>
              </a:pPr>
              <a:endParaRPr lang="en-US" kern="0" dirty="0">
                <a:solidFill>
                  <a:srgbClr val="097DBC">
                    <a:lumMod val="50000"/>
                  </a:srgbClr>
                </a:solidFill>
                <a:latin typeface="Arial"/>
                <a:ea typeface="ＭＳ Ｐゴシック" charset="0"/>
              </a:endParaRPr>
            </a:p>
          </p:txBody>
        </p:sp>
        <p:sp>
          <p:nvSpPr>
            <p:cNvPr id="80" name="Freeform 37"/>
            <p:cNvSpPr>
              <a:spLocks noChangeAspect="1"/>
            </p:cNvSpPr>
            <p:nvPr/>
          </p:nvSpPr>
          <p:spPr bwMode="auto">
            <a:xfrm>
              <a:off x="3088592" y="4031047"/>
              <a:ext cx="277996" cy="251518"/>
            </a:xfrm>
            <a:custGeom>
              <a:avLst/>
              <a:gdLst>
                <a:gd name="T0" fmla="*/ 1265 w 1477"/>
                <a:gd name="T1" fmla="*/ 956 h 1336"/>
                <a:gd name="T2" fmla="*/ 1265 w 1477"/>
                <a:gd name="T3" fmla="*/ 640 h 1336"/>
                <a:gd name="T4" fmla="*/ 781 w 1477"/>
                <a:gd name="T5" fmla="*/ 640 h 1336"/>
                <a:gd name="T6" fmla="*/ 781 w 1477"/>
                <a:gd name="T7" fmla="*/ 380 h 1336"/>
                <a:gd name="T8" fmla="*/ 993 w 1477"/>
                <a:gd name="T9" fmla="*/ 380 h 1336"/>
                <a:gd name="T10" fmla="*/ 993 w 1477"/>
                <a:gd name="T11" fmla="*/ 0 h 1336"/>
                <a:gd name="T12" fmla="*/ 483 w 1477"/>
                <a:gd name="T13" fmla="*/ 0 h 1336"/>
                <a:gd name="T14" fmla="*/ 483 w 1477"/>
                <a:gd name="T15" fmla="*/ 380 h 1336"/>
                <a:gd name="T16" fmla="*/ 707 w 1477"/>
                <a:gd name="T17" fmla="*/ 380 h 1336"/>
                <a:gd name="T18" fmla="*/ 707 w 1477"/>
                <a:gd name="T19" fmla="*/ 640 h 1336"/>
                <a:gd name="T20" fmla="*/ 224 w 1477"/>
                <a:gd name="T21" fmla="*/ 640 h 1336"/>
                <a:gd name="T22" fmla="*/ 224 w 1477"/>
                <a:gd name="T23" fmla="*/ 956 h 1336"/>
                <a:gd name="T24" fmla="*/ 0 w 1477"/>
                <a:gd name="T25" fmla="*/ 956 h 1336"/>
                <a:gd name="T26" fmla="*/ 0 w 1477"/>
                <a:gd name="T27" fmla="*/ 1336 h 1336"/>
                <a:gd name="T28" fmla="*/ 522 w 1477"/>
                <a:gd name="T29" fmla="*/ 1336 h 1336"/>
                <a:gd name="T30" fmla="*/ 522 w 1477"/>
                <a:gd name="T31" fmla="*/ 956 h 1336"/>
                <a:gd name="T32" fmla="*/ 298 w 1477"/>
                <a:gd name="T33" fmla="*/ 956 h 1336"/>
                <a:gd name="T34" fmla="*/ 298 w 1477"/>
                <a:gd name="T35" fmla="*/ 715 h 1336"/>
                <a:gd name="T36" fmla="*/ 1190 w 1477"/>
                <a:gd name="T37" fmla="*/ 715 h 1336"/>
                <a:gd name="T38" fmla="*/ 1190 w 1477"/>
                <a:gd name="T39" fmla="*/ 956 h 1336"/>
                <a:gd name="T40" fmla="*/ 966 w 1477"/>
                <a:gd name="T41" fmla="*/ 956 h 1336"/>
                <a:gd name="T42" fmla="*/ 966 w 1477"/>
                <a:gd name="T43" fmla="*/ 1336 h 1336"/>
                <a:gd name="T44" fmla="*/ 1477 w 1477"/>
                <a:gd name="T45" fmla="*/ 1336 h 1336"/>
                <a:gd name="T46" fmla="*/ 1477 w 1477"/>
                <a:gd name="T47" fmla="*/ 956 h 1336"/>
                <a:gd name="T48" fmla="*/ 1265 w 1477"/>
                <a:gd name="T49" fmla="*/ 956 h 1336"/>
                <a:gd name="T50" fmla="*/ 1265 w 1477"/>
                <a:gd name="T51" fmla="*/ 956 h 1336"/>
                <a:gd name="T52" fmla="*/ 1265 w 1477"/>
                <a:gd name="T53" fmla="*/ 9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77" h="1336">
                  <a:moveTo>
                    <a:pt x="1265" y="956"/>
                  </a:moveTo>
                  <a:lnTo>
                    <a:pt x="1265" y="640"/>
                  </a:lnTo>
                  <a:lnTo>
                    <a:pt x="781" y="640"/>
                  </a:lnTo>
                  <a:lnTo>
                    <a:pt x="781" y="380"/>
                  </a:lnTo>
                  <a:lnTo>
                    <a:pt x="993" y="380"/>
                  </a:lnTo>
                  <a:lnTo>
                    <a:pt x="993" y="0"/>
                  </a:lnTo>
                  <a:lnTo>
                    <a:pt x="483" y="0"/>
                  </a:lnTo>
                  <a:lnTo>
                    <a:pt x="483" y="380"/>
                  </a:lnTo>
                  <a:lnTo>
                    <a:pt x="707" y="380"/>
                  </a:lnTo>
                  <a:lnTo>
                    <a:pt x="707" y="640"/>
                  </a:lnTo>
                  <a:lnTo>
                    <a:pt x="224" y="640"/>
                  </a:lnTo>
                  <a:lnTo>
                    <a:pt x="224" y="956"/>
                  </a:lnTo>
                  <a:lnTo>
                    <a:pt x="0" y="956"/>
                  </a:lnTo>
                  <a:lnTo>
                    <a:pt x="0" y="1336"/>
                  </a:lnTo>
                  <a:lnTo>
                    <a:pt x="522" y="1336"/>
                  </a:lnTo>
                  <a:lnTo>
                    <a:pt x="522" y="956"/>
                  </a:lnTo>
                  <a:lnTo>
                    <a:pt x="298" y="956"/>
                  </a:lnTo>
                  <a:lnTo>
                    <a:pt x="298" y="715"/>
                  </a:lnTo>
                  <a:lnTo>
                    <a:pt x="1190" y="715"/>
                  </a:lnTo>
                  <a:lnTo>
                    <a:pt x="1190" y="956"/>
                  </a:lnTo>
                  <a:lnTo>
                    <a:pt x="966" y="956"/>
                  </a:lnTo>
                  <a:lnTo>
                    <a:pt x="966" y="1336"/>
                  </a:lnTo>
                  <a:lnTo>
                    <a:pt x="1477" y="1336"/>
                  </a:lnTo>
                  <a:lnTo>
                    <a:pt x="1477" y="956"/>
                  </a:lnTo>
                  <a:lnTo>
                    <a:pt x="1265" y="956"/>
                  </a:lnTo>
                  <a:lnTo>
                    <a:pt x="1265" y="956"/>
                  </a:lnTo>
                  <a:lnTo>
                    <a:pt x="1265" y="956"/>
                  </a:lnTo>
                  <a:close/>
                </a:path>
              </a:pathLst>
            </a:custGeom>
            <a:solidFill>
              <a:srgbClr val="FFFFFF"/>
            </a:solidFill>
            <a:ln>
              <a:noFill/>
            </a:ln>
            <a:effectLst/>
          </p:spPr>
          <p:txBody>
            <a:bodyPr vert="horz" wrap="square" lIns="91440" tIns="45720" rIns="91440" bIns="45720" numCol="1" anchor="t" anchorCtr="0" compatLnSpc="1">
              <a:prstTxWarp prst="textNoShape">
                <a:avLst/>
              </a:prstTxWarp>
            </a:bodyPr>
            <a:lstStyle/>
            <a:p>
              <a:pPr defTabSz="913580" fontAlgn="base">
                <a:spcBef>
                  <a:spcPct val="0"/>
                </a:spcBef>
                <a:spcAft>
                  <a:spcPct val="0"/>
                </a:spcAft>
                <a:defRPr/>
              </a:pPr>
              <a:endParaRPr lang="en-US" kern="0" dirty="0">
                <a:solidFill>
                  <a:srgbClr val="4D4D4D"/>
                </a:solidFill>
                <a:latin typeface="Arial" charset="0"/>
                <a:ea typeface="ＭＳ Ｐゴシック" charset="0"/>
              </a:endParaRPr>
            </a:p>
          </p:txBody>
        </p:sp>
      </p:grpSp>
      <p:grpSp>
        <p:nvGrpSpPr>
          <p:cNvPr id="81" name="Group 14"/>
          <p:cNvGrpSpPr/>
          <p:nvPr/>
        </p:nvGrpSpPr>
        <p:grpSpPr>
          <a:xfrm>
            <a:off x="4860740" y="3929030"/>
            <a:ext cx="473632" cy="473632"/>
            <a:chOff x="3830714" y="3919990"/>
            <a:chExt cx="473632" cy="473632"/>
          </a:xfrm>
        </p:grpSpPr>
        <p:sp>
          <p:nvSpPr>
            <p:cNvPr id="82" name="Oval 15"/>
            <p:cNvSpPr/>
            <p:nvPr/>
          </p:nvSpPr>
          <p:spPr>
            <a:xfrm>
              <a:off x="3830714" y="3919990"/>
              <a:ext cx="473632" cy="473632"/>
            </a:xfrm>
            <a:prstGeom prst="ellipse">
              <a:avLst/>
            </a:prstGeom>
            <a:solidFill>
              <a:srgbClr val="097DBC"/>
            </a:solidFill>
            <a:ln w="9525" cap="flat" cmpd="sng" algn="ctr">
              <a:noFill/>
              <a:prstDash val="solid"/>
            </a:ln>
            <a:effectLst/>
          </p:spPr>
          <p:txBody>
            <a:bodyPr lIns="91432" tIns="45716" rIns="91432" bIns="45716" rtlCol="0" anchor="ctr"/>
            <a:lstStyle/>
            <a:p>
              <a:pPr algn="ctr" defTabSz="913769" fontAlgn="base">
                <a:spcBef>
                  <a:spcPct val="0"/>
                </a:spcBef>
                <a:spcAft>
                  <a:spcPct val="0"/>
                </a:spcAft>
                <a:defRPr/>
              </a:pPr>
              <a:endParaRPr lang="en-US" kern="0" dirty="0">
                <a:solidFill>
                  <a:srgbClr val="097DBC">
                    <a:lumMod val="50000"/>
                  </a:srgbClr>
                </a:solidFill>
                <a:latin typeface="Arial"/>
                <a:ea typeface="ＭＳ Ｐゴシック" charset="0"/>
              </a:endParaRPr>
            </a:p>
          </p:txBody>
        </p:sp>
        <p:pic>
          <p:nvPicPr>
            <p:cNvPr id="83" name="Picture 16" descr="whiteparts.ai"/>
            <p:cNvPicPr>
              <a:picLocks noChangeAspect="1"/>
            </p:cNvPicPr>
            <p:nvPr/>
          </p:nvPicPr>
          <p:blipFill>
            <a:blip r:embed="rId5" cstate="print">
              <a:extLst>
                <a:ext uri="{28A0092B-C50C-407E-A947-70E740481C1C}">
                  <a14:useLocalDpi xmlns:a14="http://schemas.microsoft.com/office/drawing/2010/main"/>
                </a:ext>
              </a:extLst>
            </a:blip>
            <a:srcRect l="32551" t="36693" r="59517" b="59350"/>
            <a:stretch>
              <a:fillRect/>
            </a:stretch>
          </p:blipFill>
          <p:spPr>
            <a:xfrm>
              <a:off x="3887352" y="4040503"/>
              <a:ext cx="360357" cy="232607"/>
            </a:xfrm>
            <a:prstGeom prst="rect">
              <a:avLst/>
            </a:prstGeom>
            <a:ln>
              <a:noFill/>
            </a:ln>
            <a:effectLst/>
          </p:spPr>
        </p:pic>
      </p:grpSp>
      <p:grpSp>
        <p:nvGrpSpPr>
          <p:cNvPr id="84" name="Group 17"/>
          <p:cNvGrpSpPr/>
          <p:nvPr/>
        </p:nvGrpSpPr>
        <p:grpSpPr>
          <a:xfrm>
            <a:off x="5383512" y="3929030"/>
            <a:ext cx="473632" cy="473632"/>
            <a:chOff x="4694114" y="3919990"/>
            <a:chExt cx="473632" cy="473632"/>
          </a:xfrm>
        </p:grpSpPr>
        <p:sp>
          <p:nvSpPr>
            <p:cNvPr id="85" name="Oval 18"/>
            <p:cNvSpPr/>
            <p:nvPr/>
          </p:nvSpPr>
          <p:spPr>
            <a:xfrm>
              <a:off x="4694114" y="3919990"/>
              <a:ext cx="473632" cy="473632"/>
            </a:xfrm>
            <a:prstGeom prst="ellipse">
              <a:avLst/>
            </a:prstGeom>
            <a:solidFill>
              <a:srgbClr val="097DBC"/>
            </a:solidFill>
            <a:ln w="9525" cap="flat" cmpd="sng" algn="ctr">
              <a:noFill/>
              <a:prstDash val="solid"/>
            </a:ln>
            <a:effectLst/>
          </p:spPr>
          <p:txBody>
            <a:bodyPr lIns="91432" tIns="45716" rIns="91432" bIns="45716" rtlCol="0" anchor="ctr"/>
            <a:lstStyle/>
            <a:p>
              <a:pPr algn="ctr" defTabSz="913769" fontAlgn="base">
                <a:spcBef>
                  <a:spcPct val="0"/>
                </a:spcBef>
                <a:spcAft>
                  <a:spcPct val="0"/>
                </a:spcAft>
                <a:defRPr/>
              </a:pPr>
              <a:endParaRPr lang="en-US" kern="0" dirty="0">
                <a:solidFill>
                  <a:srgbClr val="097DBC">
                    <a:lumMod val="50000"/>
                  </a:srgbClr>
                </a:solidFill>
                <a:latin typeface="Arial"/>
                <a:ea typeface="ＭＳ Ｐゴシック" charset="0"/>
              </a:endParaRPr>
            </a:p>
          </p:txBody>
        </p:sp>
        <p:grpSp>
          <p:nvGrpSpPr>
            <p:cNvPr id="86" name="Group 157"/>
            <p:cNvGrpSpPr>
              <a:grpSpLocks noChangeAspect="1"/>
            </p:cNvGrpSpPr>
            <p:nvPr/>
          </p:nvGrpSpPr>
          <p:grpSpPr>
            <a:xfrm>
              <a:off x="4771204" y="4059092"/>
              <a:ext cx="315021" cy="195428"/>
              <a:chOff x="13636625" y="1373188"/>
              <a:chExt cx="1330325" cy="825500"/>
            </a:xfrm>
            <a:solidFill>
              <a:srgbClr val="8E909E"/>
            </a:solidFill>
          </p:grpSpPr>
          <p:sp>
            <p:nvSpPr>
              <p:cNvPr id="87" name="Rectangle 17"/>
              <p:cNvSpPr>
                <a:spLocks noChangeArrowheads="1"/>
              </p:cNvSpPr>
              <p:nvPr/>
            </p:nvSpPr>
            <p:spPr bwMode="auto">
              <a:xfrm>
                <a:off x="1363662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88" name="Rectangle 18"/>
              <p:cNvSpPr>
                <a:spLocks noChangeArrowheads="1"/>
              </p:cNvSpPr>
              <p:nvPr/>
            </p:nvSpPr>
            <p:spPr bwMode="auto">
              <a:xfrm>
                <a:off x="1410017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89" name="Rectangle 19"/>
              <p:cNvSpPr>
                <a:spLocks noChangeArrowheads="1"/>
              </p:cNvSpPr>
              <p:nvPr/>
            </p:nvSpPr>
            <p:spPr bwMode="auto">
              <a:xfrm>
                <a:off x="14560550"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0" name="Rectangle 20"/>
              <p:cNvSpPr>
                <a:spLocks noChangeArrowheads="1"/>
              </p:cNvSpPr>
              <p:nvPr/>
            </p:nvSpPr>
            <p:spPr bwMode="auto">
              <a:xfrm>
                <a:off x="13868400"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1" name="Rectangle 21"/>
              <p:cNvSpPr>
                <a:spLocks noChangeArrowheads="1"/>
              </p:cNvSpPr>
              <p:nvPr/>
            </p:nvSpPr>
            <p:spPr bwMode="auto">
              <a:xfrm>
                <a:off x="14328775"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2" name="Rectangle 22"/>
              <p:cNvSpPr>
                <a:spLocks noChangeArrowheads="1"/>
              </p:cNvSpPr>
              <p:nvPr/>
            </p:nvSpPr>
            <p:spPr bwMode="auto">
              <a:xfrm>
                <a:off x="136366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3" name="Rectangle 23"/>
              <p:cNvSpPr>
                <a:spLocks noChangeArrowheads="1"/>
              </p:cNvSpPr>
              <p:nvPr/>
            </p:nvSpPr>
            <p:spPr bwMode="auto">
              <a:xfrm>
                <a:off x="147923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4" name="Rectangle 24"/>
              <p:cNvSpPr>
                <a:spLocks noChangeArrowheads="1"/>
              </p:cNvSpPr>
              <p:nvPr/>
            </p:nvSpPr>
            <p:spPr bwMode="auto">
              <a:xfrm>
                <a:off x="1363662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5" name="Rectangle 25"/>
              <p:cNvSpPr>
                <a:spLocks noChangeArrowheads="1"/>
              </p:cNvSpPr>
              <p:nvPr/>
            </p:nvSpPr>
            <p:spPr bwMode="auto">
              <a:xfrm>
                <a:off x="1410017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6" name="Rectangle 26"/>
              <p:cNvSpPr>
                <a:spLocks noChangeArrowheads="1"/>
              </p:cNvSpPr>
              <p:nvPr/>
            </p:nvSpPr>
            <p:spPr bwMode="auto">
              <a:xfrm>
                <a:off x="14560550"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7" name="Rectangle 27"/>
              <p:cNvSpPr>
                <a:spLocks noChangeArrowheads="1"/>
              </p:cNvSpPr>
              <p:nvPr/>
            </p:nvSpPr>
            <p:spPr bwMode="auto">
              <a:xfrm>
                <a:off x="13868400"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8" name="Rectangle 28"/>
              <p:cNvSpPr>
                <a:spLocks noChangeArrowheads="1"/>
              </p:cNvSpPr>
              <p:nvPr/>
            </p:nvSpPr>
            <p:spPr bwMode="auto">
              <a:xfrm>
                <a:off x="14328775"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9" name="Rectangle 29"/>
              <p:cNvSpPr>
                <a:spLocks noChangeArrowheads="1"/>
              </p:cNvSpPr>
              <p:nvPr/>
            </p:nvSpPr>
            <p:spPr bwMode="auto">
              <a:xfrm>
                <a:off x="136366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0" name="Rectangle 30"/>
              <p:cNvSpPr>
                <a:spLocks noChangeArrowheads="1"/>
              </p:cNvSpPr>
              <p:nvPr/>
            </p:nvSpPr>
            <p:spPr bwMode="auto">
              <a:xfrm>
                <a:off x="147923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1" name="Rectangle 31"/>
              <p:cNvSpPr>
                <a:spLocks noChangeArrowheads="1"/>
              </p:cNvSpPr>
              <p:nvPr/>
            </p:nvSpPr>
            <p:spPr bwMode="auto">
              <a:xfrm>
                <a:off x="1363662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2" name="Rectangle 32"/>
              <p:cNvSpPr>
                <a:spLocks noChangeArrowheads="1"/>
              </p:cNvSpPr>
              <p:nvPr/>
            </p:nvSpPr>
            <p:spPr bwMode="auto">
              <a:xfrm>
                <a:off x="1410017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3" name="Rectangle 33"/>
              <p:cNvSpPr>
                <a:spLocks noChangeArrowheads="1"/>
              </p:cNvSpPr>
              <p:nvPr/>
            </p:nvSpPr>
            <p:spPr bwMode="auto">
              <a:xfrm>
                <a:off x="14560550"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4" name="Rectangle 34"/>
              <p:cNvSpPr>
                <a:spLocks noChangeArrowheads="1"/>
              </p:cNvSpPr>
              <p:nvPr/>
            </p:nvSpPr>
            <p:spPr bwMode="auto">
              <a:xfrm>
                <a:off x="13868400"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5" name="Rectangle 35"/>
              <p:cNvSpPr>
                <a:spLocks noChangeArrowheads="1"/>
              </p:cNvSpPr>
              <p:nvPr/>
            </p:nvSpPr>
            <p:spPr bwMode="auto">
              <a:xfrm>
                <a:off x="14328775"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6" name="Rectangle 36"/>
              <p:cNvSpPr>
                <a:spLocks noChangeArrowheads="1"/>
              </p:cNvSpPr>
              <p:nvPr/>
            </p:nvSpPr>
            <p:spPr bwMode="auto">
              <a:xfrm>
                <a:off x="136366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7" name="Rectangle 37"/>
              <p:cNvSpPr>
                <a:spLocks noChangeArrowheads="1"/>
              </p:cNvSpPr>
              <p:nvPr/>
            </p:nvSpPr>
            <p:spPr bwMode="auto">
              <a:xfrm>
                <a:off x="147923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grpSp>
      </p:grpSp>
      <p:sp>
        <p:nvSpPr>
          <p:cNvPr id="108" name="Freeform 13"/>
          <p:cNvSpPr>
            <a:spLocks/>
          </p:cNvSpPr>
          <p:nvPr/>
        </p:nvSpPr>
        <p:spPr bwMode="auto">
          <a:xfrm>
            <a:off x="2460187" y="3072348"/>
            <a:ext cx="4299088" cy="1412620"/>
          </a:xfrm>
          <a:custGeom>
            <a:avLst/>
            <a:gdLst>
              <a:gd name="T0" fmla="*/ 2102 w 3796"/>
              <a:gd name="T1" fmla="*/ 5 h 720"/>
              <a:gd name="T2" fmla="*/ 2102 w 3796"/>
              <a:gd name="T3" fmla="*/ 0 h 720"/>
              <a:gd name="T4" fmla="*/ 1695 w 3796"/>
              <a:gd name="T5" fmla="*/ 0 h 720"/>
              <a:gd name="T6" fmla="*/ 1695 w 3796"/>
              <a:gd name="T7" fmla="*/ 0 h 720"/>
              <a:gd name="T8" fmla="*/ 1695 w 3796"/>
              <a:gd name="T9" fmla="*/ 5 h 720"/>
              <a:gd name="T10" fmla="*/ 0 w 3796"/>
              <a:gd name="T11" fmla="*/ 720 h 720"/>
              <a:gd name="T12" fmla="*/ 3796 w 3796"/>
              <a:gd name="T13" fmla="*/ 720 h 720"/>
              <a:gd name="T14" fmla="*/ 2102 w 3796"/>
              <a:gd name="T15" fmla="*/ 5 h 7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96" h="720">
                <a:moveTo>
                  <a:pt x="2102" y="5"/>
                </a:moveTo>
                <a:cubicBezTo>
                  <a:pt x="2102" y="3"/>
                  <a:pt x="2102" y="2"/>
                  <a:pt x="2102" y="0"/>
                </a:cubicBezTo>
                <a:cubicBezTo>
                  <a:pt x="1695" y="0"/>
                  <a:pt x="1695" y="0"/>
                  <a:pt x="1695" y="0"/>
                </a:cubicBezTo>
                <a:cubicBezTo>
                  <a:pt x="1695" y="0"/>
                  <a:pt x="1695" y="0"/>
                  <a:pt x="1695" y="0"/>
                </a:cubicBezTo>
                <a:cubicBezTo>
                  <a:pt x="1695" y="2"/>
                  <a:pt x="1695" y="3"/>
                  <a:pt x="1695" y="5"/>
                </a:cubicBezTo>
                <a:cubicBezTo>
                  <a:pt x="1695" y="400"/>
                  <a:pt x="936" y="720"/>
                  <a:pt x="0" y="720"/>
                </a:cubicBezTo>
                <a:cubicBezTo>
                  <a:pt x="3796" y="720"/>
                  <a:pt x="3796" y="720"/>
                  <a:pt x="3796" y="720"/>
                </a:cubicBezTo>
                <a:cubicBezTo>
                  <a:pt x="2860" y="720"/>
                  <a:pt x="2102" y="400"/>
                  <a:pt x="2102" y="5"/>
                </a:cubicBezTo>
                <a:close/>
              </a:path>
            </a:pathLst>
          </a:custGeom>
          <a:gradFill flip="none" rotWithShape="1">
            <a:gsLst>
              <a:gs pos="0">
                <a:srgbClr val="097DBC">
                  <a:lumMod val="60000"/>
                  <a:lumOff val="40000"/>
                  <a:alpha val="27000"/>
                </a:srgbClr>
              </a:gs>
              <a:gs pos="100000">
                <a:srgbClr val="FFFFFF">
                  <a:alpha val="0"/>
                </a:srgbClr>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0" tIns="34281" rIns="68560" bIns="34281"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676767"/>
              </a:solidFill>
              <a:effectLst/>
              <a:uLnTx/>
              <a:uFillTx/>
              <a:latin typeface="Arial" charset="0"/>
              <a:ea typeface="ＭＳ Ｐゴシック" charset="0"/>
            </a:endParaRPr>
          </a:p>
        </p:txBody>
      </p:sp>
      <p:sp>
        <p:nvSpPr>
          <p:cNvPr id="109" name="Down Arrow 42"/>
          <p:cNvSpPr/>
          <p:nvPr/>
        </p:nvSpPr>
        <p:spPr>
          <a:xfrm rot="10800000">
            <a:off x="4799068" y="3616317"/>
            <a:ext cx="205037" cy="281367"/>
          </a:xfrm>
          <a:prstGeom prst="downArrow">
            <a:avLst/>
          </a:prstGeom>
          <a:gradFill flip="none" rotWithShape="1">
            <a:gsLst>
              <a:gs pos="0">
                <a:srgbClr val="093A75"/>
              </a:gs>
              <a:gs pos="100000">
                <a:srgbClr val="FFFFFF">
                  <a:alpha val="0"/>
                </a:srgbClr>
              </a:gs>
            </a:gsLst>
            <a:lin ang="16200000" scaled="0"/>
            <a:tileRect/>
          </a:gra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10" name="Down Arrow 43"/>
          <p:cNvSpPr/>
          <p:nvPr/>
        </p:nvSpPr>
        <p:spPr>
          <a:xfrm rot="10800000">
            <a:off x="4646668" y="3169578"/>
            <a:ext cx="205037" cy="575706"/>
          </a:xfrm>
          <a:prstGeom prst="downArrow">
            <a:avLst/>
          </a:prstGeom>
          <a:gradFill flip="none" rotWithShape="1">
            <a:gsLst>
              <a:gs pos="0">
                <a:srgbClr val="093A75"/>
              </a:gs>
              <a:gs pos="100000">
                <a:srgbClr val="FFFFFF">
                  <a:alpha val="0"/>
                </a:srgbClr>
              </a:gs>
            </a:gsLst>
            <a:lin ang="16200000" scaled="0"/>
            <a:tileRect/>
          </a:gra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11" name="Down Arrow 44"/>
          <p:cNvSpPr/>
          <p:nvPr/>
        </p:nvSpPr>
        <p:spPr>
          <a:xfrm rot="10800000">
            <a:off x="4296920" y="3528866"/>
            <a:ext cx="205037" cy="351871"/>
          </a:xfrm>
          <a:prstGeom prst="downArrow">
            <a:avLst/>
          </a:prstGeom>
          <a:gradFill flip="none" rotWithShape="1">
            <a:gsLst>
              <a:gs pos="0">
                <a:srgbClr val="093A75"/>
              </a:gs>
              <a:gs pos="100000">
                <a:srgbClr val="FFFFFF">
                  <a:alpha val="0"/>
                </a:srgbClr>
              </a:gs>
            </a:gsLst>
            <a:lin ang="16200000" scaled="0"/>
            <a:tileRect/>
          </a:gra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12" name="Down Arrow 45"/>
          <p:cNvSpPr/>
          <p:nvPr/>
        </p:nvSpPr>
        <p:spPr>
          <a:xfrm rot="10800000">
            <a:off x="4469461" y="3352931"/>
            <a:ext cx="205037" cy="351871"/>
          </a:xfrm>
          <a:prstGeom prst="downArrow">
            <a:avLst/>
          </a:prstGeom>
          <a:gradFill flip="none" rotWithShape="1">
            <a:gsLst>
              <a:gs pos="0">
                <a:srgbClr val="093A75"/>
              </a:gs>
              <a:gs pos="100000">
                <a:srgbClr val="FFFFFF">
                  <a:alpha val="0"/>
                </a:srgbClr>
              </a:gs>
            </a:gsLst>
            <a:lin ang="16200000" scaled="0"/>
            <a:tileRect/>
          </a:gra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113" name="Picture 2"/>
          <p:cNvPicPr>
            <a:picLocks noChangeAspect="1"/>
          </p:cNvPicPr>
          <p:nvPr/>
        </p:nvPicPr>
        <p:blipFill>
          <a:blip r:embed="rId6"/>
          <a:stretch>
            <a:fillRect/>
          </a:stretch>
        </p:blipFill>
        <p:spPr>
          <a:xfrm>
            <a:off x="3716540" y="2520778"/>
            <a:ext cx="471728" cy="471728"/>
          </a:xfrm>
          <a:prstGeom prst="rect">
            <a:avLst/>
          </a:prstGeom>
        </p:spPr>
      </p:pic>
      <p:pic>
        <p:nvPicPr>
          <p:cNvPr id="115" name="Picture 48"/>
          <p:cNvPicPr>
            <a:picLocks noChangeAspect="1"/>
          </p:cNvPicPr>
          <p:nvPr/>
        </p:nvPicPr>
        <p:blipFill>
          <a:blip r:embed="rId6"/>
          <a:stretch>
            <a:fillRect/>
          </a:stretch>
        </p:blipFill>
        <p:spPr>
          <a:xfrm>
            <a:off x="4397425" y="2520778"/>
            <a:ext cx="471728" cy="471728"/>
          </a:xfrm>
          <a:prstGeom prst="rect">
            <a:avLst/>
          </a:prstGeom>
        </p:spPr>
      </p:pic>
      <p:pic>
        <p:nvPicPr>
          <p:cNvPr id="116" name="Picture 49"/>
          <p:cNvPicPr>
            <a:picLocks noChangeAspect="1"/>
          </p:cNvPicPr>
          <p:nvPr/>
        </p:nvPicPr>
        <p:blipFill>
          <a:blip r:embed="rId6"/>
          <a:stretch>
            <a:fillRect/>
          </a:stretch>
        </p:blipFill>
        <p:spPr>
          <a:xfrm>
            <a:off x="5078310" y="2520778"/>
            <a:ext cx="471728" cy="471728"/>
          </a:xfrm>
          <a:prstGeom prst="rect">
            <a:avLst/>
          </a:prstGeom>
        </p:spPr>
      </p:pic>
      <p:sp>
        <p:nvSpPr>
          <p:cNvPr id="117" name="Rectangle 66"/>
          <p:cNvSpPr/>
          <p:nvPr/>
        </p:nvSpPr>
        <p:spPr>
          <a:xfrm>
            <a:off x="5908219" y="4000599"/>
            <a:ext cx="1250663" cy="307777"/>
          </a:xfrm>
          <a:prstGeom prst="rect">
            <a:avLst/>
          </a:prstGeom>
        </p:spPr>
        <p:txBody>
          <a:bodyPr wrap="square">
            <a:spAutoFit/>
          </a:bodyPr>
          <a:lstStyle/>
          <a:p>
            <a:pPr algn="ctr" defTabSz="457200" fontAlgn="base">
              <a:spcBef>
                <a:spcPct val="0"/>
              </a:spcBef>
              <a:spcAft>
                <a:spcPct val="0"/>
              </a:spcAft>
              <a:defRPr/>
            </a:pPr>
            <a:r>
              <a:rPr lang="en-US" sz="1400" dirty="0">
                <a:solidFill>
                  <a:srgbClr val="32B2DF">
                    <a:lumMod val="75000"/>
                  </a:srgbClr>
                </a:solidFill>
                <a:latin typeface="Arial" charset="0"/>
                <a:ea typeface="ＭＳ Ｐゴシック" charset="0"/>
              </a:rPr>
              <a:t>Network</a:t>
            </a:r>
            <a:r>
              <a:rPr lang="ja-JP" altLang="en-US" sz="1400" dirty="0">
                <a:solidFill>
                  <a:srgbClr val="32B2DF">
                    <a:lumMod val="75000"/>
                  </a:srgbClr>
                </a:solidFill>
                <a:latin typeface="Arial" charset="0"/>
                <a:ea typeface="ＭＳ Ｐゴシック" charset="0"/>
              </a:rPr>
              <a:t>機器</a:t>
            </a:r>
            <a:endParaRPr lang="en-US" sz="1400" dirty="0">
              <a:solidFill>
                <a:srgbClr val="32B2DF">
                  <a:lumMod val="75000"/>
                </a:srgbClr>
              </a:solidFill>
              <a:latin typeface="Arial" charset="0"/>
              <a:ea typeface="ＭＳ Ｐゴシック" charset="0"/>
            </a:endParaRPr>
          </a:p>
        </p:txBody>
      </p:sp>
      <p:cxnSp>
        <p:nvCxnSpPr>
          <p:cNvPr id="118" name="Straight Arrow Connector 52"/>
          <p:cNvCxnSpPr>
            <a:cxnSpLocks/>
          </p:cNvCxnSpPr>
          <p:nvPr/>
        </p:nvCxnSpPr>
        <p:spPr>
          <a:xfrm flipH="1" flipV="1">
            <a:off x="4812281" y="1774578"/>
            <a:ext cx="487467" cy="593800"/>
          </a:xfrm>
          <a:prstGeom prst="straightConnector1">
            <a:avLst/>
          </a:prstGeom>
          <a:noFill/>
          <a:ln w="25400" cap="flat" cmpd="sng" algn="ctr">
            <a:solidFill>
              <a:srgbClr val="192954"/>
            </a:solidFill>
            <a:prstDash val="solid"/>
            <a:tailEnd type="triangle" w="med" len="med"/>
          </a:ln>
          <a:effectLst/>
        </p:spPr>
      </p:cxnSp>
      <p:cxnSp>
        <p:nvCxnSpPr>
          <p:cNvPr id="119" name="Straight Arrow Connector 54"/>
          <p:cNvCxnSpPr>
            <a:cxnSpLocks/>
          </p:cNvCxnSpPr>
          <p:nvPr/>
        </p:nvCxnSpPr>
        <p:spPr>
          <a:xfrm flipV="1">
            <a:off x="4655703" y="1804904"/>
            <a:ext cx="0" cy="598345"/>
          </a:xfrm>
          <a:prstGeom prst="straightConnector1">
            <a:avLst/>
          </a:prstGeom>
          <a:noFill/>
          <a:ln w="25400" cap="flat" cmpd="sng" algn="ctr">
            <a:solidFill>
              <a:srgbClr val="192954"/>
            </a:solidFill>
            <a:prstDash val="solid"/>
            <a:tailEnd type="triangle" w="med" len="med"/>
          </a:ln>
          <a:effectLst/>
        </p:spPr>
      </p:cxnSp>
      <p:cxnSp>
        <p:nvCxnSpPr>
          <p:cNvPr id="120" name="Straight Arrow Connector 57"/>
          <p:cNvCxnSpPr>
            <a:cxnSpLocks/>
          </p:cNvCxnSpPr>
          <p:nvPr/>
        </p:nvCxnSpPr>
        <p:spPr>
          <a:xfrm flipV="1">
            <a:off x="3952404" y="1774578"/>
            <a:ext cx="539462" cy="628671"/>
          </a:xfrm>
          <a:prstGeom prst="straightConnector1">
            <a:avLst/>
          </a:prstGeom>
          <a:noFill/>
          <a:ln w="25400" cap="flat" cmpd="sng" algn="ctr">
            <a:solidFill>
              <a:srgbClr val="192954"/>
            </a:solidFill>
            <a:prstDash val="solid"/>
            <a:tailEnd type="triangle" w="med" len="med"/>
          </a:ln>
          <a:effectLst/>
        </p:spPr>
      </p:cxnSp>
      <p:pic>
        <p:nvPicPr>
          <p:cNvPr id="121" name="Picture 4"/>
          <p:cNvPicPr>
            <a:picLocks noChangeAspect="1"/>
          </p:cNvPicPr>
          <p:nvPr/>
        </p:nvPicPr>
        <p:blipFill>
          <a:blip r:embed="rId7"/>
          <a:stretch>
            <a:fillRect/>
          </a:stretch>
        </p:blipFill>
        <p:spPr>
          <a:xfrm>
            <a:off x="4376333" y="1142934"/>
            <a:ext cx="539772" cy="539771"/>
          </a:xfrm>
          <a:prstGeom prst="rect">
            <a:avLst/>
          </a:prstGeom>
        </p:spPr>
      </p:pic>
      <p:pic>
        <p:nvPicPr>
          <p:cNvPr id="122" name="Picture 58" descr="01 - Dashboard with Policy violation.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047283" y="935254"/>
            <a:ext cx="1303794" cy="799253"/>
          </a:xfrm>
          <a:prstGeom prst="rect">
            <a:avLst/>
          </a:prstGeom>
        </p:spPr>
      </p:pic>
      <p:sp>
        <p:nvSpPr>
          <p:cNvPr id="123" name="Rectangle 63"/>
          <p:cNvSpPr/>
          <p:nvPr/>
        </p:nvSpPr>
        <p:spPr>
          <a:xfrm>
            <a:off x="5353998" y="1232320"/>
            <a:ext cx="1353256" cy="523220"/>
          </a:xfrm>
          <a:prstGeom prst="rect">
            <a:avLst/>
          </a:prstGeom>
          <a:solidFill>
            <a:srgbClr val="FFFFFF">
              <a:alpha val="88000"/>
            </a:srgbClr>
          </a:solidFill>
        </p:spPr>
        <p:txBody>
          <a:bodyPr wrap="none">
            <a:spAutoFit/>
          </a:body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32B2DF">
                    <a:lumMod val="75000"/>
                  </a:srgbClr>
                </a:solidFill>
                <a:effectLst/>
                <a:uLnTx/>
                <a:uFillTx/>
                <a:latin typeface="Arial" charset="0"/>
                <a:ea typeface="ＭＳ Ｐゴシック" charset="0"/>
              </a:rPr>
              <a:t>Stealthwatch</a:t>
            </a:r>
          </a:p>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32B2DF">
                    <a:lumMod val="75000"/>
                  </a:srgbClr>
                </a:solidFill>
                <a:effectLst/>
                <a:uLnTx/>
                <a:uFillTx/>
                <a:latin typeface="Arial" charset="0"/>
                <a:ea typeface="ＭＳ Ｐゴシック" charset="0"/>
              </a:rPr>
              <a:t>管理コンソール</a:t>
            </a:r>
            <a:endParaRPr kumimoji="0" lang="en-US" sz="1400" b="0" i="0" u="none" strike="noStrike" kern="0" cap="none" spc="0" normalizeH="0" baseline="0" noProof="0" dirty="0">
              <a:ln>
                <a:noFill/>
              </a:ln>
              <a:solidFill>
                <a:srgbClr val="32B2DF">
                  <a:lumMod val="75000"/>
                </a:srgbClr>
              </a:solidFill>
              <a:effectLst/>
              <a:uLnTx/>
              <a:uFillTx/>
              <a:latin typeface="Arial" charset="0"/>
              <a:ea typeface="ＭＳ Ｐゴシック" charset="0"/>
            </a:endParaRPr>
          </a:p>
        </p:txBody>
      </p:sp>
      <p:sp>
        <p:nvSpPr>
          <p:cNvPr id="139" name="TextBox 47"/>
          <p:cNvSpPr txBox="1"/>
          <p:nvPr/>
        </p:nvSpPr>
        <p:spPr>
          <a:xfrm>
            <a:off x="4031452" y="4441414"/>
            <a:ext cx="1268296" cy="261610"/>
          </a:xfrm>
          <a:prstGeom prst="rect">
            <a:avLst/>
          </a:prstGeom>
          <a:noFill/>
        </p:spPr>
        <p:txBody>
          <a:bodyPr wrap="none" rtlCol="0">
            <a:spAutoFit/>
          </a:bodyPr>
          <a:lstStyle/>
          <a:p>
            <a:pPr defTabSz="457200" fontAlgn="base">
              <a:spcBef>
                <a:spcPct val="0"/>
              </a:spcBef>
              <a:spcAft>
                <a:spcPct val="0"/>
              </a:spcAft>
              <a:defRPr/>
            </a:pPr>
            <a:r>
              <a:rPr lang="en-US" altLang="ja-JP" sz="1100" dirty="0" err="1">
                <a:solidFill>
                  <a:srgbClr val="676767"/>
                </a:solidFill>
                <a:latin typeface="Arial" charset="0"/>
                <a:ea typeface="ＭＳ Ｐゴシック" charset="0"/>
              </a:rPr>
              <a:t>NetFlow</a:t>
            </a:r>
            <a:r>
              <a:rPr lang="ja-JP" altLang="en-US" sz="1100" dirty="0">
                <a:solidFill>
                  <a:srgbClr val="676767"/>
                </a:solidFill>
                <a:latin typeface="Arial" charset="0"/>
                <a:ea typeface="ＭＳ Ｐゴシック" charset="0"/>
              </a:rPr>
              <a:t>対応機器</a:t>
            </a:r>
            <a:endParaRPr lang="en-US" sz="1100" dirty="0">
              <a:solidFill>
                <a:srgbClr val="676767"/>
              </a:solidFill>
              <a:latin typeface="Arial" charset="0"/>
              <a:ea typeface="ＭＳ Ｐゴシック" charset="0"/>
            </a:endParaRPr>
          </a:p>
        </p:txBody>
      </p:sp>
      <p:sp>
        <p:nvSpPr>
          <p:cNvPr id="140" name="Title 1">
            <a:extLst>
              <a:ext uri="{FF2B5EF4-FFF2-40B4-BE49-F238E27FC236}">
                <a16:creationId xmlns:a16="http://schemas.microsoft.com/office/drawing/2014/main" id="{E5E5ADEA-EB7E-434C-8544-8DFD8869BF30}"/>
              </a:ext>
            </a:extLst>
          </p:cNvPr>
          <p:cNvSpPr>
            <a:spLocks noGrp="1"/>
          </p:cNvSpPr>
          <p:nvPr>
            <p:ph type="title"/>
          </p:nvPr>
        </p:nvSpPr>
        <p:spPr>
          <a:xfrm>
            <a:off x="292097" y="341313"/>
            <a:ext cx="8661862" cy="731837"/>
          </a:xfrm>
        </p:spPr>
        <p:txBody>
          <a:bodyPr/>
          <a:lstStyle/>
          <a:p>
            <a:r>
              <a:rPr lang="en-US" altLang="ja-JP" dirty="0"/>
              <a:t>(</a:t>
            </a:r>
            <a:r>
              <a:rPr lang="ja-JP" altLang="en-US" dirty="0"/>
              <a:t>おさらい</a:t>
            </a:r>
            <a:r>
              <a:rPr lang="en-US" altLang="ja-JP" dirty="0"/>
              <a:t>) </a:t>
            </a:r>
            <a:r>
              <a:rPr lang="en-US" altLang="ja-JP" dirty="0" err="1"/>
              <a:t>Stealthwatch</a:t>
            </a:r>
            <a:r>
              <a:rPr lang="ja-JP" altLang="en-US" dirty="0"/>
              <a:t> </a:t>
            </a:r>
            <a:r>
              <a:rPr lang="en-US" altLang="ja-JP" dirty="0"/>
              <a:t>Enterprise</a:t>
            </a:r>
            <a:r>
              <a:rPr lang="en-US" altLang="ja-JP" dirty="0">
                <a:solidFill>
                  <a:srgbClr val="FF0000"/>
                </a:solidFill>
              </a:rPr>
              <a:t> </a:t>
            </a:r>
            <a:r>
              <a:rPr lang="ja-JP" altLang="en-US" dirty="0"/>
              <a:t>のコンポーネント</a:t>
            </a:r>
            <a:endParaRPr lang="en-US" dirty="0"/>
          </a:p>
        </p:txBody>
      </p:sp>
      <p:sp>
        <p:nvSpPr>
          <p:cNvPr id="71" name="Rectangle 66">
            <a:extLst>
              <a:ext uri="{FF2B5EF4-FFF2-40B4-BE49-F238E27FC236}">
                <a16:creationId xmlns:a16="http://schemas.microsoft.com/office/drawing/2014/main" id="{FD32064E-7C4D-492F-BF66-6CBB72CC2C75}"/>
              </a:ext>
            </a:extLst>
          </p:cNvPr>
          <p:cNvSpPr/>
          <p:nvPr/>
        </p:nvSpPr>
        <p:spPr>
          <a:xfrm>
            <a:off x="5647012" y="2482350"/>
            <a:ext cx="1250663" cy="523220"/>
          </a:xfrm>
          <a:prstGeom prst="rect">
            <a:avLst/>
          </a:prstGeom>
        </p:spPr>
        <p:txBody>
          <a:bodyPr wrap="none">
            <a:spAutoFit/>
          </a:bodyPr>
          <a:lstStyle/>
          <a:p>
            <a:pPr algn="ctr" defTabSz="457200" fontAlgn="base">
              <a:spcBef>
                <a:spcPct val="0"/>
              </a:spcBef>
              <a:spcAft>
                <a:spcPct val="0"/>
              </a:spcAft>
              <a:defRPr/>
            </a:pPr>
            <a:r>
              <a:rPr lang="en-US" sz="1400" dirty="0" err="1">
                <a:solidFill>
                  <a:srgbClr val="32B2DF">
                    <a:lumMod val="75000"/>
                  </a:srgbClr>
                </a:solidFill>
                <a:latin typeface="Arial" charset="0"/>
                <a:ea typeface="ＭＳ Ｐゴシック" charset="0"/>
              </a:rPr>
              <a:t>Stealthwatch</a:t>
            </a:r>
            <a:endParaRPr lang="en-US" sz="1400" dirty="0">
              <a:solidFill>
                <a:srgbClr val="32B2DF">
                  <a:lumMod val="75000"/>
                </a:srgbClr>
              </a:solidFill>
              <a:latin typeface="Arial" charset="0"/>
              <a:ea typeface="ＭＳ Ｐゴシック" charset="0"/>
            </a:endParaRPr>
          </a:p>
          <a:p>
            <a:pPr algn="ctr" defTabSz="457200" fontAlgn="base">
              <a:spcBef>
                <a:spcPct val="0"/>
              </a:spcBef>
              <a:spcAft>
                <a:spcPct val="0"/>
              </a:spcAft>
              <a:defRPr/>
            </a:pPr>
            <a:r>
              <a:rPr lang="ja-JP" altLang="en-US" sz="1400" dirty="0">
                <a:solidFill>
                  <a:srgbClr val="32B2DF">
                    <a:lumMod val="75000"/>
                  </a:srgbClr>
                </a:solidFill>
              </a:rPr>
              <a:t>フローコレクタ</a:t>
            </a:r>
            <a:endParaRPr lang="en-US" sz="1400" dirty="0">
              <a:solidFill>
                <a:srgbClr val="32B2DF">
                  <a:lumMod val="75000"/>
                </a:srgbClr>
              </a:solidFill>
              <a:latin typeface="Arial" charset="0"/>
              <a:ea typeface="ＭＳ Ｐゴシック" charset="0"/>
            </a:endParaRPr>
          </a:p>
        </p:txBody>
      </p:sp>
    </p:spTree>
    <p:extLst>
      <p:ext uri="{BB962C8B-B14F-4D97-AF65-F5344CB8AC3E}">
        <p14:creationId xmlns:p14="http://schemas.microsoft.com/office/powerpoint/2010/main" val="2306870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148E89-012B-4B12-B8E1-14E40D09173A}"/>
              </a:ext>
            </a:extLst>
          </p:cNvPr>
          <p:cNvSpPr>
            <a:spLocks noGrp="1"/>
          </p:cNvSpPr>
          <p:nvPr>
            <p:ph type="title"/>
          </p:nvPr>
        </p:nvSpPr>
        <p:spPr>
          <a:xfrm>
            <a:off x="465814" y="2205831"/>
            <a:ext cx="8345488" cy="731837"/>
          </a:xfrm>
        </p:spPr>
        <p:txBody>
          <a:bodyPr/>
          <a:lstStyle/>
          <a:p>
            <a:pPr marL="57136" indent="0">
              <a:buNone/>
            </a:pPr>
            <a:r>
              <a:rPr lang="en-US" sz="4400" dirty="0"/>
              <a:t>Demo</a:t>
            </a:r>
          </a:p>
        </p:txBody>
      </p:sp>
    </p:spTree>
    <p:extLst>
      <p:ext uri="{BB962C8B-B14F-4D97-AF65-F5344CB8AC3E}">
        <p14:creationId xmlns:p14="http://schemas.microsoft.com/office/powerpoint/2010/main" val="412213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148E89-012B-4B12-B8E1-14E40D09173A}"/>
              </a:ext>
            </a:extLst>
          </p:cNvPr>
          <p:cNvSpPr>
            <a:spLocks noGrp="1"/>
          </p:cNvSpPr>
          <p:nvPr>
            <p:ph type="title"/>
          </p:nvPr>
        </p:nvSpPr>
        <p:spPr/>
        <p:txBody>
          <a:bodyPr/>
          <a:lstStyle/>
          <a:p>
            <a:pPr marL="57136" indent="0">
              <a:buNone/>
            </a:pPr>
            <a:r>
              <a:rPr lang="en-US" dirty="0"/>
              <a:t>60</a:t>
            </a:r>
            <a:r>
              <a:rPr lang="ja-JP" altLang="en-US" dirty="0"/>
              <a:t>日間のフリートライアル</a:t>
            </a:r>
            <a:endParaRPr lang="en-US" dirty="0"/>
          </a:p>
        </p:txBody>
      </p:sp>
      <p:grpSp>
        <p:nvGrpSpPr>
          <p:cNvPr id="4" name="Group 3"/>
          <p:cNvGrpSpPr/>
          <p:nvPr/>
        </p:nvGrpSpPr>
        <p:grpSpPr>
          <a:xfrm>
            <a:off x="2006161" y="1527677"/>
            <a:ext cx="2075688" cy="2548503"/>
            <a:chOff x="548836" y="1532074"/>
            <a:chExt cx="2075688" cy="2548503"/>
          </a:xfrm>
        </p:grpSpPr>
        <p:pic>
          <p:nvPicPr>
            <p:cNvPr id="21" name="Picture 20">
              <a:extLst>
                <a:ext uri="{FF2B5EF4-FFF2-40B4-BE49-F238E27FC236}">
                  <a16:creationId xmlns:a16="http://schemas.microsoft.com/office/drawing/2014/main" id="{DDC77B6B-E7AF-4BC8-B7B0-B30809541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15" y="1532074"/>
              <a:ext cx="1865376" cy="1865376"/>
            </a:xfrm>
            <a:prstGeom prst="rect">
              <a:avLst/>
            </a:prstGeom>
          </p:spPr>
        </p:pic>
        <p:cxnSp>
          <p:nvCxnSpPr>
            <p:cNvPr id="24" name="Straight Connector 23">
              <a:extLst>
                <a:ext uri="{FF2B5EF4-FFF2-40B4-BE49-F238E27FC236}">
                  <a16:creationId xmlns:a16="http://schemas.microsoft.com/office/drawing/2014/main" id="{8330F1BD-0FF7-4A47-A135-A876FC440A8B}"/>
                </a:ext>
              </a:extLst>
            </p:cNvPr>
            <p:cNvCxnSpPr>
              <a:cxnSpLocks/>
            </p:cNvCxnSpPr>
            <p:nvPr/>
          </p:nvCxnSpPr>
          <p:spPr>
            <a:xfrm>
              <a:off x="1271793" y="3560568"/>
              <a:ext cx="62484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14D9102-D64C-4432-BC9E-FA67F3B63D35}"/>
                </a:ext>
              </a:extLst>
            </p:cNvPr>
            <p:cNvSpPr/>
            <p:nvPr/>
          </p:nvSpPr>
          <p:spPr>
            <a:xfrm>
              <a:off x="548836" y="3623377"/>
              <a:ext cx="2075688" cy="457200"/>
            </a:xfrm>
            <a:prstGeom prst="rect">
              <a:avLst/>
            </a:prstGeom>
          </p:spPr>
          <p:txBody>
            <a:bodyPr wrap="square" lIns="0" tIns="0" rIns="0" bIns="0">
              <a:noAutofit/>
            </a:bodyPr>
            <a:lstStyle/>
            <a:p>
              <a:pPr algn="ctr"/>
              <a:r>
                <a:rPr lang="en-US" sz="1400" dirty="0">
                  <a:solidFill>
                    <a:schemeClr val="tx2"/>
                  </a:solidFill>
                  <a:latin typeface="+mn-lt"/>
                </a:rPr>
                <a:t>Schedule technical review and demo</a:t>
              </a:r>
            </a:p>
          </p:txBody>
        </p:sp>
      </p:grpSp>
      <p:grpSp>
        <p:nvGrpSpPr>
          <p:cNvPr id="2" name="Group 1"/>
          <p:cNvGrpSpPr/>
          <p:nvPr/>
        </p:nvGrpSpPr>
        <p:grpSpPr>
          <a:xfrm>
            <a:off x="5081588" y="1527677"/>
            <a:ext cx="2882174" cy="2552900"/>
            <a:chOff x="3133725" y="1532074"/>
            <a:chExt cx="2882174" cy="2552900"/>
          </a:xfrm>
        </p:grpSpPr>
        <p:pic>
          <p:nvPicPr>
            <p:cNvPr id="22" name="Picture 21">
              <a:extLst>
                <a:ext uri="{FF2B5EF4-FFF2-40B4-BE49-F238E27FC236}">
                  <a16:creationId xmlns:a16="http://schemas.microsoft.com/office/drawing/2014/main" id="{976BF13A-59A2-457A-9982-3625675FC2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520" y="1532074"/>
              <a:ext cx="1865376" cy="1865376"/>
            </a:xfrm>
            <a:prstGeom prst="rect">
              <a:avLst/>
            </a:prstGeom>
          </p:spPr>
        </p:pic>
        <p:cxnSp>
          <p:nvCxnSpPr>
            <p:cNvPr id="25" name="Straight Connector 24">
              <a:extLst>
                <a:ext uri="{FF2B5EF4-FFF2-40B4-BE49-F238E27FC236}">
                  <a16:creationId xmlns:a16="http://schemas.microsoft.com/office/drawing/2014/main" id="{50381E6E-C15F-4116-8F7C-79DBCF0489B2}"/>
                </a:ext>
              </a:extLst>
            </p:cNvPr>
            <p:cNvCxnSpPr>
              <a:cxnSpLocks/>
            </p:cNvCxnSpPr>
            <p:nvPr/>
          </p:nvCxnSpPr>
          <p:spPr>
            <a:xfrm>
              <a:off x="4260421" y="3560568"/>
              <a:ext cx="62484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A32FCD6-7CF0-41D7-97CC-1EFEDB63B7C2}"/>
                </a:ext>
              </a:extLst>
            </p:cNvPr>
            <p:cNvSpPr/>
            <p:nvPr/>
          </p:nvSpPr>
          <p:spPr>
            <a:xfrm>
              <a:off x="3133725" y="3627774"/>
              <a:ext cx="2882174" cy="457200"/>
            </a:xfrm>
            <a:prstGeom prst="rect">
              <a:avLst/>
            </a:prstGeom>
          </p:spPr>
          <p:txBody>
            <a:bodyPr wrap="square" lIns="0" tIns="0" rIns="0" bIns="0">
              <a:noAutofit/>
            </a:bodyPr>
            <a:lstStyle/>
            <a:p>
              <a:pPr algn="ctr"/>
              <a:r>
                <a:rPr lang="en-US" sz="1400" dirty="0">
                  <a:solidFill>
                    <a:schemeClr val="tx2"/>
                  </a:solidFill>
                  <a:latin typeface="+mn-lt"/>
                </a:rPr>
                <a:t>Learn more: </a:t>
              </a:r>
              <a:r>
                <a:rPr lang="en-US" sz="1400" dirty="0">
                  <a:solidFill>
                    <a:schemeClr val="tx2"/>
                  </a:solidFill>
                  <a:latin typeface="+mn-lt"/>
                  <a:hlinkClick r:id="rId5"/>
                </a:rPr>
                <a:t>cisco.com/go/</a:t>
              </a:r>
              <a:r>
                <a:rPr lang="en-US" sz="1400" dirty="0" err="1">
                  <a:solidFill>
                    <a:schemeClr val="tx2"/>
                  </a:solidFill>
                  <a:latin typeface="+mn-lt"/>
                  <a:hlinkClick r:id="rId5"/>
                </a:rPr>
                <a:t>stealthwatch</a:t>
              </a:r>
              <a:r>
                <a:rPr lang="en-US" sz="1400" dirty="0">
                  <a:solidFill>
                    <a:schemeClr val="tx2"/>
                  </a:solidFill>
                  <a:latin typeface="+mn-lt"/>
                  <a:hlinkClick r:id="rId5"/>
                </a:rPr>
                <a:t>-cloud</a:t>
              </a:r>
              <a:endParaRPr lang="en-US" sz="1400" dirty="0">
                <a:solidFill>
                  <a:schemeClr val="tx2"/>
                </a:solidFill>
                <a:latin typeface="+mn-lt"/>
              </a:endParaRPr>
            </a:p>
          </p:txBody>
        </p:sp>
      </p:grpSp>
    </p:spTree>
    <p:extLst>
      <p:ext uri="{BB962C8B-B14F-4D97-AF65-F5344CB8AC3E}">
        <p14:creationId xmlns:p14="http://schemas.microsoft.com/office/powerpoint/2010/main" val="1414547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4106" y="1269837"/>
            <a:ext cx="2708375" cy="3743034"/>
          </a:xfrm>
          <a:prstGeom prst="rect">
            <a:avLst/>
          </a:prstGeom>
          <a:solidFill>
            <a:srgbClr val="FFFFF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47" tIns="34277" rIns="68547" bIns="34277" rtlCol="0" anchor="t"/>
          <a:lstStyle/>
          <a:p>
            <a:pPr marL="0" lvl="1" defTabSz="457028">
              <a:spcBef>
                <a:spcPts val="600"/>
              </a:spcBef>
              <a:spcAft>
                <a:spcPts val="600"/>
              </a:spcAft>
              <a:defRPr/>
            </a:pPr>
            <a:endParaRPr lang="en-US" sz="1050" dirty="0">
              <a:solidFill>
                <a:srgbClr val="676767"/>
              </a:solidFill>
              <a:latin typeface="CiscoSansTT ExtraLight"/>
              <a:ea typeface="CiscoSansTT ExtraLight" charset="0"/>
              <a:cs typeface="CiscoSansTT ExtraLight" charset="0"/>
            </a:endParaRPr>
          </a:p>
        </p:txBody>
      </p:sp>
      <p:sp>
        <p:nvSpPr>
          <p:cNvPr id="7" name="Pentagon 6"/>
          <p:cNvSpPr/>
          <p:nvPr/>
        </p:nvSpPr>
        <p:spPr>
          <a:xfrm>
            <a:off x="324107" y="733220"/>
            <a:ext cx="2952495" cy="442807"/>
          </a:xfrm>
          <a:prstGeom prst="homePlate">
            <a:avLst/>
          </a:prstGeom>
          <a:solidFill>
            <a:schemeClr val="accent1"/>
          </a:solidFill>
          <a:ln>
            <a:noFill/>
          </a:ln>
        </p:spPr>
        <p:style>
          <a:lnRef idx="1">
            <a:schemeClr val="accent6"/>
          </a:lnRef>
          <a:fillRef idx="3">
            <a:schemeClr val="accent6"/>
          </a:fillRef>
          <a:effectRef idx="2">
            <a:schemeClr val="accent6"/>
          </a:effectRef>
          <a:fontRef idx="minor">
            <a:schemeClr val="lt1"/>
          </a:fontRef>
        </p:style>
        <p:txBody>
          <a:bodyPr lIns="68547" tIns="34277" rIns="68547" bIns="34277" rtlCol="0" anchor="ctr"/>
          <a:lstStyle/>
          <a:p>
            <a:pPr algn="ctr" defTabSz="457028">
              <a:defRPr/>
            </a:pPr>
            <a:endParaRPr lang="en-US" sz="1100" dirty="0">
              <a:ln w="18415" cmpd="sng">
                <a:noFill/>
                <a:prstDash val="solid"/>
              </a:ln>
              <a:solidFill>
                <a:srgbClr val="FFFFFF"/>
              </a:solidFill>
              <a:latin typeface="CiscoSansTT ExtraLight"/>
              <a:ea typeface="CiscoSansTT ExtraLight" charset="0"/>
              <a:cs typeface="CiscoSansTT ExtraLight" charset="0"/>
            </a:endParaRPr>
          </a:p>
        </p:txBody>
      </p:sp>
      <p:sp>
        <p:nvSpPr>
          <p:cNvPr id="11" name="Chevron 10"/>
          <p:cNvSpPr/>
          <p:nvPr/>
        </p:nvSpPr>
        <p:spPr>
          <a:xfrm>
            <a:off x="3124203" y="733221"/>
            <a:ext cx="2945134" cy="445973"/>
          </a:xfrm>
          <a:prstGeom prst="chevron">
            <a:avLst/>
          </a:prstGeom>
          <a:solidFill>
            <a:schemeClr val="accent2"/>
          </a:solidFill>
          <a:ln>
            <a:noFill/>
          </a:ln>
        </p:spPr>
        <p:style>
          <a:lnRef idx="1">
            <a:schemeClr val="accent6"/>
          </a:lnRef>
          <a:fillRef idx="3">
            <a:schemeClr val="accent6"/>
          </a:fillRef>
          <a:effectRef idx="2">
            <a:schemeClr val="accent6"/>
          </a:effectRef>
          <a:fontRef idx="minor">
            <a:schemeClr val="lt1"/>
          </a:fontRef>
        </p:style>
        <p:txBody>
          <a:bodyPr lIns="68547" tIns="34277" rIns="68547" bIns="34277" rtlCol="0" anchor="ctr"/>
          <a:lstStyle/>
          <a:p>
            <a:pPr algn="ctr" defTabSz="457028">
              <a:defRPr/>
            </a:pPr>
            <a:endParaRPr lang="en-US" sz="1100" dirty="0">
              <a:ln w="18415" cmpd="sng">
                <a:noFill/>
                <a:prstDash val="solid"/>
              </a:ln>
              <a:solidFill>
                <a:srgbClr val="142854"/>
              </a:solidFill>
              <a:latin typeface="CiscoSansTT ExtraLight"/>
              <a:ea typeface="CiscoSansTT ExtraLight" charset="0"/>
              <a:cs typeface="CiscoSansTT ExtraLight" charset="0"/>
            </a:endParaRPr>
          </a:p>
        </p:txBody>
      </p:sp>
      <p:sp>
        <p:nvSpPr>
          <p:cNvPr id="20" name="Chevron 19"/>
          <p:cNvSpPr/>
          <p:nvPr/>
        </p:nvSpPr>
        <p:spPr>
          <a:xfrm>
            <a:off x="5891460" y="733221"/>
            <a:ext cx="3007051" cy="442807"/>
          </a:xfrm>
          <a:prstGeom prst="chevron">
            <a:avLst/>
          </a:prstGeom>
          <a:solidFill>
            <a:schemeClr val="accent3"/>
          </a:solidFill>
          <a:ln>
            <a:noFill/>
          </a:ln>
        </p:spPr>
        <p:style>
          <a:lnRef idx="1">
            <a:schemeClr val="accent6"/>
          </a:lnRef>
          <a:fillRef idx="3">
            <a:schemeClr val="accent6"/>
          </a:fillRef>
          <a:effectRef idx="2">
            <a:schemeClr val="accent6"/>
          </a:effectRef>
          <a:fontRef idx="minor">
            <a:schemeClr val="lt1"/>
          </a:fontRef>
        </p:style>
        <p:txBody>
          <a:bodyPr lIns="68547" tIns="34277" rIns="68547" bIns="34277" rtlCol="0" anchor="ctr"/>
          <a:lstStyle/>
          <a:p>
            <a:pPr algn="ctr" defTabSz="457028">
              <a:defRPr/>
            </a:pPr>
            <a:endParaRPr lang="en-US" sz="1100" dirty="0">
              <a:ln w="18415" cmpd="sng">
                <a:noFill/>
                <a:prstDash val="solid"/>
              </a:ln>
              <a:solidFill>
                <a:srgbClr val="FFFFFF"/>
              </a:solidFill>
              <a:latin typeface="CiscoSansTT ExtraLight"/>
              <a:ea typeface="CiscoSansTT ExtraLight" charset="0"/>
              <a:cs typeface="CiscoSansTT ExtraLight" charset="0"/>
            </a:endParaRPr>
          </a:p>
        </p:txBody>
      </p:sp>
      <p:sp>
        <p:nvSpPr>
          <p:cNvPr id="23" name="Rectangle 22"/>
          <p:cNvSpPr/>
          <p:nvPr/>
        </p:nvSpPr>
        <p:spPr>
          <a:xfrm>
            <a:off x="5933786" y="1883374"/>
            <a:ext cx="2401163" cy="2346377"/>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028">
              <a:defRPr/>
            </a:pPr>
            <a:endParaRPr lang="en-US" sz="1200" dirty="0">
              <a:solidFill>
                <a:srgbClr val="676767"/>
              </a:solidFill>
              <a:latin typeface="CiscoSansTT ExtraLight"/>
            </a:endParaRPr>
          </a:p>
        </p:txBody>
      </p:sp>
      <p:sp>
        <p:nvSpPr>
          <p:cNvPr id="2" name="Title 1"/>
          <p:cNvSpPr>
            <a:spLocks noGrp="1"/>
          </p:cNvSpPr>
          <p:nvPr>
            <p:ph type="title"/>
          </p:nvPr>
        </p:nvSpPr>
        <p:spPr>
          <a:xfrm>
            <a:off x="286741" y="84313"/>
            <a:ext cx="8345488" cy="731837"/>
          </a:xfrm>
        </p:spPr>
        <p:txBody>
          <a:bodyPr/>
          <a:lstStyle/>
          <a:p>
            <a:r>
              <a:rPr lang="en-US" dirty="0" err="1">
                <a:solidFill>
                  <a:schemeClr val="tx1"/>
                </a:solidFill>
              </a:rPr>
              <a:t>Stealthwatch</a:t>
            </a:r>
            <a:r>
              <a:rPr lang="en-US" dirty="0">
                <a:solidFill>
                  <a:schemeClr val="tx1"/>
                </a:solidFill>
              </a:rPr>
              <a:t> </a:t>
            </a:r>
            <a:r>
              <a:rPr lang="en-US" dirty="0">
                <a:solidFill>
                  <a:srgbClr val="FF0000"/>
                </a:solidFill>
              </a:rPr>
              <a:t>Enterprise</a:t>
            </a:r>
            <a:r>
              <a:rPr lang="en-US" dirty="0">
                <a:solidFill>
                  <a:schemeClr val="tx1"/>
                </a:solidFill>
              </a:rPr>
              <a:t> </a:t>
            </a:r>
            <a:r>
              <a:rPr lang="ja-JP" altLang="en-US" dirty="0">
                <a:solidFill>
                  <a:schemeClr val="tx1"/>
                </a:solidFill>
              </a:rPr>
              <a:t>ロードマップ</a:t>
            </a:r>
            <a:endParaRPr lang="en-US" dirty="0">
              <a:solidFill>
                <a:schemeClr val="tx1"/>
              </a:solidFill>
            </a:endParaRPr>
          </a:p>
        </p:txBody>
      </p:sp>
      <p:sp>
        <p:nvSpPr>
          <p:cNvPr id="12" name="Rectangle 11"/>
          <p:cNvSpPr/>
          <p:nvPr/>
        </p:nvSpPr>
        <p:spPr>
          <a:xfrm>
            <a:off x="3100443" y="1269837"/>
            <a:ext cx="2708375" cy="3743033"/>
          </a:xfrm>
          <a:prstGeom prst="rect">
            <a:avLst/>
          </a:prstGeom>
          <a:solidFill>
            <a:srgbClr val="FFFFF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47" tIns="34277" rIns="68547" bIns="34277" rtlCol="0" anchor="t"/>
          <a:lstStyle/>
          <a:p>
            <a:pPr marL="0" lvl="1" defTabSz="457028">
              <a:spcBef>
                <a:spcPts val="600"/>
              </a:spcBef>
              <a:spcAft>
                <a:spcPts val="600"/>
              </a:spcAft>
              <a:defRPr/>
            </a:pPr>
            <a:endParaRPr lang="en-US" altLang="ko-KR" sz="750" dirty="0">
              <a:solidFill>
                <a:srgbClr val="282828">
                  <a:lumMod val="75000"/>
                </a:srgbClr>
              </a:solidFill>
              <a:latin typeface="Arial"/>
              <a:cs typeface="Arial"/>
            </a:endParaRPr>
          </a:p>
        </p:txBody>
      </p:sp>
      <p:sp>
        <p:nvSpPr>
          <p:cNvPr id="13" name="Rectangle 12"/>
          <p:cNvSpPr/>
          <p:nvPr/>
        </p:nvSpPr>
        <p:spPr>
          <a:xfrm>
            <a:off x="5876733" y="1269838"/>
            <a:ext cx="2708375" cy="3743032"/>
          </a:xfrm>
          <a:prstGeom prst="rect">
            <a:avLst/>
          </a:prstGeom>
          <a:solidFill>
            <a:srgbClr val="FFFFF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47" tIns="34277" rIns="68547" bIns="34277" rtlCol="0" anchor="t"/>
          <a:lstStyle/>
          <a:p>
            <a:pPr defTabSz="685766">
              <a:defRPr/>
            </a:pPr>
            <a:endParaRPr lang="en-US" sz="750" dirty="0">
              <a:solidFill>
                <a:srgbClr val="282828"/>
              </a:solidFill>
              <a:latin typeface="Arial" panose="020B0604020202020204" pitchFamily="34" charset="0"/>
              <a:cs typeface="Arial" panose="020B0604020202020204" pitchFamily="34" charset="0"/>
            </a:endParaRPr>
          </a:p>
        </p:txBody>
      </p:sp>
      <p:sp>
        <p:nvSpPr>
          <p:cNvPr id="3" name="TextBox 2"/>
          <p:cNvSpPr txBox="1"/>
          <p:nvPr/>
        </p:nvSpPr>
        <p:spPr>
          <a:xfrm>
            <a:off x="567621" y="833707"/>
            <a:ext cx="2345909" cy="307777"/>
          </a:xfrm>
          <a:prstGeom prst="rect">
            <a:avLst/>
          </a:prstGeom>
          <a:noFill/>
        </p:spPr>
        <p:txBody>
          <a:bodyPr wrap="square" rtlCol="0">
            <a:spAutoFit/>
          </a:bodyPr>
          <a:lstStyle/>
          <a:p>
            <a:pPr defTabSz="685766">
              <a:defRPr/>
            </a:pPr>
            <a:r>
              <a:rPr lang="en-US" sz="1400" b="1" dirty="0">
                <a:solidFill>
                  <a:schemeClr val="bg2"/>
                </a:solidFill>
                <a:latin typeface="CiscoSansTT ExtraLight"/>
              </a:rPr>
              <a:t>2H CY2018- Release 7.0</a:t>
            </a:r>
          </a:p>
        </p:txBody>
      </p:sp>
      <p:sp>
        <p:nvSpPr>
          <p:cNvPr id="14" name="TextBox 13"/>
          <p:cNvSpPr txBox="1"/>
          <p:nvPr/>
        </p:nvSpPr>
        <p:spPr>
          <a:xfrm>
            <a:off x="3437060" y="810160"/>
            <a:ext cx="2345909" cy="323165"/>
          </a:xfrm>
          <a:prstGeom prst="rect">
            <a:avLst/>
          </a:prstGeom>
          <a:noFill/>
        </p:spPr>
        <p:txBody>
          <a:bodyPr wrap="square" rtlCol="0">
            <a:spAutoFit/>
          </a:bodyPr>
          <a:lstStyle/>
          <a:p>
            <a:pPr defTabSz="685766">
              <a:defRPr/>
            </a:pPr>
            <a:r>
              <a:rPr lang="en-US" sz="1500" b="1" dirty="0">
                <a:solidFill>
                  <a:srgbClr val="282828"/>
                </a:solidFill>
                <a:latin typeface="CiscoSansTT ExtraLight"/>
              </a:rPr>
              <a:t>1H CY2019</a:t>
            </a:r>
          </a:p>
        </p:txBody>
      </p:sp>
      <p:sp>
        <p:nvSpPr>
          <p:cNvPr id="15" name="TextBox 14"/>
          <p:cNvSpPr txBox="1"/>
          <p:nvPr/>
        </p:nvSpPr>
        <p:spPr>
          <a:xfrm>
            <a:off x="6286320" y="835477"/>
            <a:ext cx="2345909" cy="323165"/>
          </a:xfrm>
          <a:prstGeom prst="rect">
            <a:avLst/>
          </a:prstGeom>
          <a:noFill/>
        </p:spPr>
        <p:txBody>
          <a:bodyPr wrap="square" rtlCol="0">
            <a:spAutoFit/>
          </a:bodyPr>
          <a:lstStyle/>
          <a:p>
            <a:pPr defTabSz="685766">
              <a:defRPr/>
            </a:pPr>
            <a:r>
              <a:rPr lang="en-US" sz="1500" b="1" dirty="0">
                <a:solidFill>
                  <a:schemeClr val="bg2"/>
                </a:solidFill>
                <a:latin typeface="CiscoSansTT ExtraLight"/>
              </a:rPr>
              <a:t>2H CY2019</a:t>
            </a:r>
          </a:p>
        </p:txBody>
      </p:sp>
      <p:sp>
        <p:nvSpPr>
          <p:cNvPr id="6" name="TextBox 5"/>
          <p:cNvSpPr txBox="1"/>
          <p:nvPr/>
        </p:nvSpPr>
        <p:spPr>
          <a:xfrm>
            <a:off x="324108" y="1391064"/>
            <a:ext cx="2708373" cy="3854901"/>
          </a:xfrm>
          <a:prstGeom prst="rect">
            <a:avLst/>
          </a:prstGeom>
          <a:noFill/>
        </p:spPr>
        <p:txBody>
          <a:bodyPr wrap="square" rtlCol="0">
            <a:spAutoFit/>
          </a:bodyPr>
          <a:lstStyle/>
          <a:p>
            <a:pPr>
              <a:defRPr/>
            </a:pPr>
            <a:r>
              <a:rPr lang="en-US" sz="1400" b="1" dirty="0">
                <a:solidFill>
                  <a:srgbClr val="002060"/>
                </a:solidFill>
              </a:rPr>
              <a:t>Simplify management</a:t>
            </a:r>
          </a:p>
          <a:p>
            <a:pPr marL="171450" lvl="1" indent="-171450">
              <a:buFont typeface="Arial" charset="0"/>
              <a:buChar char="•"/>
              <a:defRPr/>
            </a:pPr>
            <a:r>
              <a:rPr lang="en-US" sz="900" b="1" dirty="0">
                <a:solidFill>
                  <a:schemeClr val="accent1">
                    <a:lumMod val="75000"/>
                  </a:schemeClr>
                </a:solidFill>
              </a:rPr>
              <a:t>Host Group</a:t>
            </a:r>
          </a:p>
          <a:p>
            <a:pPr marL="171450" lvl="1" indent="-171450">
              <a:buFont typeface="Arial" charset="0"/>
              <a:buChar char="•"/>
              <a:defRPr/>
            </a:pPr>
            <a:r>
              <a:rPr lang="en-US" sz="900" b="1" dirty="0">
                <a:solidFill>
                  <a:schemeClr val="accent1">
                    <a:lumMod val="75000"/>
                  </a:schemeClr>
                </a:solidFill>
              </a:rPr>
              <a:t>SMC User</a:t>
            </a:r>
          </a:p>
          <a:p>
            <a:pPr marL="171450" lvl="1" indent="-171450">
              <a:buFont typeface="Arial" charset="0"/>
              <a:buChar char="•"/>
              <a:defRPr/>
            </a:pPr>
            <a:r>
              <a:rPr lang="en-US" sz="900" b="1" dirty="0">
                <a:solidFill>
                  <a:schemeClr val="accent1">
                    <a:lumMod val="75000"/>
                  </a:schemeClr>
                </a:solidFill>
              </a:rPr>
              <a:t>Policy</a:t>
            </a:r>
          </a:p>
          <a:p>
            <a:pPr marL="171450" lvl="1" indent="-171450">
              <a:buFont typeface="Arial" charset="0"/>
              <a:buChar char="•"/>
              <a:defRPr/>
            </a:pPr>
            <a:r>
              <a:rPr lang="en-US" sz="900" b="1" dirty="0">
                <a:solidFill>
                  <a:schemeClr val="accent1">
                    <a:lumMod val="75000"/>
                  </a:schemeClr>
                </a:solidFill>
              </a:rPr>
              <a:t>Custom Security Events</a:t>
            </a:r>
          </a:p>
          <a:p>
            <a:pPr marL="171450" lvl="1" indent="-171450">
              <a:buFont typeface="Arial" charset="0"/>
              <a:buChar char="•"/>
              <a:defRPr/>
            </a:pPr>
            <a:r>
              <a:rPr lang="en-US" sz="900" b="1" dirty="0">
                <a:solidFill>
                  <a:schemeClr val="accent1">
                    <a:lumMod val="75000"/>
                  </a:schemeClr>
                </a:solidFill>
              </a:rPr>
              <a:t>Centrally manage your deployment </a:t>
            </a:r>
          </a:p>
          <a:p>
            <a:pPr marL="171450" lvl="1" indent="-171450">
              <a:buFont typeface="Arial" charset="0"/>
              <a:buChar char="•"/>
              <a:defRPr/>
            </a:pPr>
            <a:endParaRPr lang="en-US" sz="400" b="1" dirty="0">
              <a:solidFill>
                <a:srgbClr val="002060"/>
              </a:solidFill>
            </a:endParaRPr>
          </a:p>
          <a:p>
            <a:pPr>
              <a:defRPr/>
            </a:pPr>
            <a:r>
              <a:rPr lang="en-US" sz="1400" b="1" dirty="0">
                <a:solidFill>
                  <a:srgbClr val="002060"/>
                </a:solidFill>
              </a:rPr>
              <a:t>Expand IPv6 footprint</a:t>
            </a:r>
          </a:p>
          <a:p>
            <a:pPr marL="171450" lvl="1" indent="-171450">
              <a:buFont typeface="Arial" charset="0"/>
              <a:buChar char="•"/>
              <a:defRPr/>
            </a:pPr>
            <a:r>
              <a:rPr lang="en-US" sz="900" b="1" dirty="0">
                <a:solidFill>
                  <a:schemeClr val="accent1">
                    <a:lumMod val="75000"/>
                  </a:schemeClr>
                </a:solidFill>
              </a:rPr>
              <a:t>Gv6 Certification</a:t>
            </a:r>
          </a:p>
          <a:p>
            <a:pPr marL="171450" lvl="1" indent="-171450">
              <a:buFont typeface="Arial" charset="0"/>
              <a:buChar char="•"/>
              <a:defRPr/>
            </a:pPr>
            <a:endParaRPr lang="en-US" sz="400" b="1" dirty="0">
              <a:solidFill>
                <a:srgbClr val="002060"/>
              </a:solidFill>
            </a:endParaRPr>
          </a:p>
          <a:p>
            <a:pPr>
              <a:defRPr/>
            </a:pPr>
            <a:r>
              <a:rPr lang="en-US" sz="1400" b="1" dirty="0">
                <a:solidFill>
                  <a:srgbClr val="002060"/>
                </a:solidFill>
              </a:rPr>
              <a:t>ETA Integration with DNA-C</a:t>
            </a:r>
          </a:p>
          <a:p>
            <a:pPr>
              <a:defRPr/>
            </a:pPr>
            <a:endParaRPr lang="en-US" sz="400" b="1" dirty="0">
              <a:solidFill>
                <a:srgbClr val="002060"/>
              </a:solidFill>
            </a:endParaRPr>
          </a:p>
          <a:p>
            <a:pPr>
              <a:defRPr/>
            </a:pPr>
            <a:r>
              <a:rPr lang="en-US" sz="1400" b="1" dirty="0">
                <a:solidFill>
                  <a:srgbClr val="002060"/>
                </a:solidFill>
              </a:rPr>
              <a:t>Enterprise Network Integration</a:t>
            </a:r>
          </a:p>
          <a:p>
            <a:pPr marL="171450" lvl="1" indent="-171450">
              <a:buFont typeface="Arial" charset="0"/>
              <a:buChar char="•"/>
              <a:defRPr/>
            </a:pPr>
            <a:r>
              <a:rPr lang="en-US" sz="900" b="1" dirty="0">
                <a:solidFill>
                  <a:schemeClr val="accent1">
                    <a:lumMod val="75000"/>
                  </a:schemeClr>
                </a:solidFill>
              </a:rPr>
              <a:t>ISE SGT mappings</a:t>
            </a:r>
            <a:endParaRPr lang="en-US" sz="800" b="1" dirty="0">
              <a:solidFill>
                <a:srgbClr val="002060"/>
              </a:solidFill>
            </a:endParaRPr>
          </a:p>
          <a:p>
            <a:pPr>
              <a:defRPr/>
            </a:pPr>
            <a:endParaRPr lang="en-US" sz="400" b="1" dirty="0">
              <a:solidFill>
                <a:srgbClr val="002060"/>
              </a:solidFill>
            </a:endParaRPr>
          </a:p>
          <a:p>
            <a:pPr>
              <a:defRPr/>
            </a:pPr>
            <a:r>
              <a:rPr lang="en-US" sz="1400" b="1" dirty="0">
                <a:solidFill>
                  <a:srgbClr val="002060"/>
                </a:solidFill>
              </a:rPr>
              <a:t>Modernize the analytics platform</a:t>
            </a:r>
          </a:p>
          <a:p>
            <a:pPr marL="171450" lvl="1" indent="-171450">
              <a:buFont typeface="Arial" charset="0"/>
              <a:buChar char="•"/>
              <a:defRPr/>
            </a:pPr>
            <a:r>
              <a:rPr lang="en-US" sz="900" b="1" dirty="0">
                <a:solidFill>
                  <a:schemeClr val="accent1">
                    <a:lumMod val="75000"/>
                  </a:schemeClr>
                </a:solidFill>
              </a:rPr>
              <a:t>Host Classification Automation in cloud</a:t>
            </a:r>
          </a:p>
          <a:p>
            <a:pPr marL="171450" lvl="1" indent="-171450">
              <a:buFont typeface="Arial" charset="0"/>
              <a:buChar char="•"/>
              <a:defRPr/>
            </a:pPr>
            <a:r>
              <a:rPr lang="en-US" sz="900" b="1" dirty="0">
                <a:solidFill>
                  <a:schemeClr val="accent1">
                    <a:lumMod val="75000"/>
                  </a:schemeClr>
                </a:solidFill>
              </a:rPr>
              <a:t>Machine Learning to reduce events</a:t>
            </a:r>
          </a:p>
          <a:p>
            <a:pPr marL="171450" lvl="1" indent="-171450">
              <a:buFont typeface="Arial" charset="0"/>
              <a:buChar char="•"/>
              <a:defRPr/>
            </a:pPr>
            <a:r>
              <a:rPr lang="en-US" sz="900" b="1" dirty="0">
                <a:solidFill>
                  <a:schemeClr val="accent1">
                    <a:lumMod val="75000"/>
                  </a:schemeClr>
                </a:solidFill>
              </a:rPr>
              <a:t>New UCS based appliance for growth &amp; portfolio simplification</a:t>
            </a:r>
            <a:endParaRPr lang="en-US" sz="900" b="1" dirty="0">
              <a:solidFill>
                <a:srgbClr val="005073"/>
              </a:solidFill>
            </a:endParaRPr>
          </a:p>
          <a:p>
            <a:pPr defTabSz="685766">
              <a:defRPr/>
            </a:pPr>
            <a:endParaRPr lang="en-US" sz="1000" b="1" i="1" dirty="0">
              <a:solidFill>
                <a:srgbClr val="005073"/>
              </a:solidFill>
            </a:endParaRPr>
          </a:p>
          <a:p>
            <a:pPr defTabSz="685766">
              <a:defRPr/>
            </a:pPr>
            <a:endParaRPr lang="en-US" sz="1050" b="1" dirty="0">
              <a:solidFill>
                <a:srgbClr val="005073"/>
              </a:solidFill>
              <a:latin typeface="CiscoSansTT ExtraLight"/>
            </a:endParaRPr>
          </a:p>
          <a:p>
            <a:pPr marL="128582" indent="-128582">
              <a:buFont typeface="Arial" panose="020B0604020202020204" pitchFamily="34" charset="0"/>
              <a:buChar char="•"/>
            </a:pPr>
            <a:endParaRPr lang="en-US" sz="400" dirty="0"/>
          </a:p>
          <a:p>
            <a:pPr marL="128582" indent="-128582">
              <a:buFont typeface="Arial" panose="020B0604020202020204" pitchFamily="34" charset="0"/>
              <a:buChar char="•"/>
            </a:pPr>
            <a:endParaRPr lang="en-US" sz="400" dirty="0"/>
          </a:p>
        </p:txBody>
      </p:sp>
      <p:sp>
        <p:nvSpPr>
          <p:cNvPr id="16" name="TextBox 15"/>
          <p:cNvSpPr txBox="1"/>
          <p:nvPr/>
        </p:nvSpPr>
        <p:spPr>
          <a:xfrm>
            <a:off x="3112323" y="1375293"/>
            <a:ext cx="2684614" cy="3354765"/>
          </a:xfrm>
          <a:prstGeom prst="rect">
            <a:avLst/>
          </a:prstGeom>
          <a:noFill/>
        </p:spPr>
        <p:txBody>
          <a:bodyPr wrap="square" rtlCol="0">
            <a:spAutoFit/>
          </a:bodyPr>
          <a:lstStyle/>
          <a:p>
            <a:pPr defTabSz="685766">
              <a:defRPr/>
            </a:pPr>
            <a:r>
              <a:rPr lang="en-US" sz="1400" b="1" dirty="0">
                <a:solidFill>
                  <a:srgbClr val="005073"/>
                </a:solidFill>
              </a:rPr>
              <a:t>Protect our base</a:t>
            </a:r>
          </a:p>
          <a:p>
            <a:pPr marL="209550" lvl="1" indent="-209550" defTabSz="685766">
              <a:buFont typeface="Arial" charset="0"/>
              <a:buChar char="•"/>
              <a:defRPr/>
            </a:pPr>
            <a:r>
              <a:rPr lang="en-US" sz="900" b="1" dirty="0">
                <a:solidFill>
                  <a:schemeClr val="accent2">
                    <a:lumMod val="75000"/>
                  </a:schemeClr>
                </a:solidFill>
              </a:rPr>
              <a:t>Simplified </a:t>
            </a:r>
            <a:r>
              <a:rPr lang="en-US" sz="900" b="1" dirty="0" err="1">
                <a:solidFill>
                  <a:schemeClr val="accent2">
                    <a:lumMod val="75000"/>
                  </a:schemeClr>
                </a:solidFill>
              </a:rPr>
              <a:t>PoV</a:t>
            </a:r>
            <a:r>
              <a:rPr lang="en-US" sz="900" b="1" dirty="0">
                <a:solidFill>
                  <a:schemeClr val="accent2">
                    <a:lumMod val="75000"/>
                  </a:schemeClr>
                </a:solidFill>
              </a:rPr>
              <a:t> </a:t>
            </a:r>
          </a:p>
          <a:p>
            <a:pPr marL="209550" lvl="1" indent="-209550" defTabSz="685766">
              <a:buFont typeface="Arial" charset="0"/>
              <a:buChar char="•"/>
              <a:defRPr/>
            </a:pPr>
            <a:r>
              <a:rPr lang="en-US" sz="900" b="1" dirty="0">
                <a:solidFill>
                  <a:schemeClr val="accent2">
                    <a:lumMod val="75000"/>
                  </a:schemeClr>
                </a:solidFill>
              </a:rPr>
              <a:t>Simplified Management</a:t>
            </a:r>
          </a:p>
          <a:p>
            <a:pPr defTabSz="685766">
              <a:defRPr/>
            </a:pPr>
            <a:endParaRPr lang="en-US" sz="400" b="1" dirty="0">
              <a:solidFill>
                <a:srgbClr val="005073"/>
              </a:solidFill>
            </a:endParaRPr>
          </a:p>
          <a:p>
            <a:pPr defTabSz="685766">
              <a:defRPr/>
            </a:pPr>
            <a:r>
              <a:rPr lang="en-US" sz="1400" b="1" dirty="0">
                <a:solidFill>
                  <a:srgbClr val="005073"/>
                </a:solidFill>
              </a:rPr>
              <a:t>Emphasize shift to cloud</a:t>
            </a:r>
          </a:p>
          <a:p>
            <a:pPr marL="209550" lvl="1" indent="-209550" defTabSz="685766">
              <a:buFont typeface="Arial" charset="0"/>
              <a:buChar char="•"/>
              <a:defRPr/>
            </a:pPr>
            <a:r>
              <a:rPr lang="en-US" sz="900" b="1" dirty="0">
                <a:solidFill>
                  <a:schemeClr val="accent2">
                    <a:lumMod val="75000"/>
                  </a:schemeClr>
                </a:solidFill>
              </a:rPr>
              <a:t>Synchronization of SWC &amp; SWE</a:t>
            </a:r>
          </a:p>
          <a:p>
            <a:pPr marL="209550" lvl="1" indent="-209550" defTabSz="685766">
              <a:buFont typeface="Arial" charset="0"/>
              <a:buChar char="•"/>
              <a:defRPr/>
            </a:pPr>
            <a:r>
              <a:rPr lang="en-US" sz="900" b="1" dirty="0">
                <a:solidFill>
                  <a:schemeClr val="accent2">
                    <a:lumMod val="75000"/>
                  </a:schemeClr>
                </a:solidFill>
              </a:rPr>
              <a:t>Machine Learning in cloud </a:t>
            </a:r>
          </a:p>
          <a:p>
            <a:pPr marL="209550" lvl="1" indent="-209550" defTabSz="685766">
              <a:buFont typeface="Arial" charset="0"/>
              <a:buChar char="•"/>
              <a:defRPr/>
            </a:pPr>
            <a:r>
              <a:rPr lang="en-US" sz="900" b="1" dirty="0">
                <a:solidFill>
                  <a:schemeClr val="accent2">
                    <a:lumMod val="75000"/>
                  </a:schemeClr>
                </a:solidFill>
              </a:rPr>
              <a:t>CTA, SWC, </a:t>
            </a:r>
            <a:r>
              <a:rPr lang="en-US" sz="900" b="1" dirty="0" err="1">
                <a:solidFill>
                  <a:schemeClr val="accent2">
                    <a:lumMod val="75000"/>
                  </a:schemeClr>
                </a:solidFill>
              </a:rPr>
              <a:t>Talos</a:t>
            </a:r>
            <a:r>
              <a:rPr lang="en-US" sz="900" b="1" dirty="0">
                <a:solidFill>
                  <a:schemeClr val="accent2">
                    <a:lumMod val="75000"/>
                  </a:schemeClr>
                </a:solidFill>
              </a:rPr>
              <a:t>, 3rd party APIs</a:t>
            </a:r>
          </a:p>
          <a:p>
            <a:pPr defTabSz="685766">
              <a:defRPr/>
            </a:pPr>
            <a:endParaRPr lang="en-US" sz="400" b="1" dirty="0">
              <a:solidFill>
                <a:srgbClr val="005073"/>
              </a:solidFill>
            </a:endParaRPr>
          </a:p>
          <a:p>
            <a:pPr defTabSz="685766">
              <a:defRPr/>
            </a:pPr>
            <a:r>
              <a:rPr lang="en-US" sz="1400" b="1" dirty="0">
                <a:solidFill>
                  <a:srgbClr val="005073"/>
                </a:solidFill>
              </a:rPr>
              <a:t>Improve analytics dashboard</a:t>
            </a:r>
          </a:p>
          <a:p>
            <a:pPr marL="209550" lvl="1" indent="-209550" defTabSz="685766">
              <a:buFont typeface="Arial" charset="0"/>
              <a:buChar char="•"/>
              <a:defRPr/>
            </a:pPr>
            <a:r>
              <a:rPr lang="en-US" sz="900" b="1" dirty="0">
                <a:solidFill>
                  <a:schemeClr val="accent2">
                    <a:lumMod val="75000"/>
                  </a:schemeClr>
                </a:solidFill>
              </a:rPr>
              <a:t>95% Alert Satisfaction Goal</a:t>
            </a:r>
            <a:endParaRPr lang="en-US" sz="400" b="1" dirty="0">
              <a:solidFill>
                <a:srgbClr val="005073"/>
              </a:solidFill>
            </a:endParaRPr>
          </a:p>
          <a:p>
            <a:pPr defTabSz="685766">
              <a:defRPr/>
            </a:pPr>
            <a:endParaRPr lang="en-US" sz="400" b="1" dirty="0">
              <a:solidFill>
                <a:srgbClr val="005073"/>
              </a:solidFill>
            </a:endParaRPr>
          </a:p>
          <a:p>
            <a:pPr defTabSz="685766">
              <a:defRPr/>
            </a:pPr>
            <a:r>
              <a:rPr lang="en-US" sz="1400" b="1" dirty="0">
                <a:solidFill>
                  <a:srgbClr val="005073"/>
                </a:solidFill>
              </a:rPr>
              <a:t>Single source of ETA Telemetry</a:t>
            </a:r>
          </a:p>
          <a:p>
            <a:pPr marL="209550" lvl="1" indent="-209550" defTabSz="685766">
              <a:buFont typeface="Arial" charset="0"/>
              <a:buChar char="•"/>
              <a:defRPr/>
            </a:pPr>
            <a:r>
              <a:rPr lang="en-US" sz="900" b="1" dirty="0">
                <a:solidFill>
                  <a:srgbClr val="6EBE4A">
                    <a:lumMod val="75000"/>
                  </a:srgbClr>
                </a:solidFill>
              </a:rPr>
              <a:t>Unique in Cisco and the Market</a:t>
            </a:r>
          </a:p>
          <a:p>
            <a:pPr defTabSz="685766">
              <a:defRPr/>
            </a:pPr>
            <a:endParaRPr lang="en-US" sz="400" b="1" dirty="0">
              <a:solidFill>
                <a:srgbClr val="005073"/>
              </a:solidFill>
            </a:endParaRPr>
          </a:p>
          <a:p>
            <a:pPr defTabSz="685766">
              <a:defRPr/>
            </a:pPr>
            <a:r>
              <a:rPr lang="en-US" sz="1400" b="1" dirty="0">
                <a:solidFill>
                  <a:srgbClr val="005073"/>
                </a:solidFill>
              </a:rPr>
              <a:t>Integrations with NGFW &amp; </a:t>
            </a:r>
            <a:r>
              <a:rPr lang="en-US" sz="1400" b="1" dirty="0" err="1">
                <a:solidFill>
                  <a:srgbClr val="005073"/>
                </a:solidFill>
              </a:rPr>
              <a:t>Tetration</a:t>
            </a:r>
            <a:endParaRPr lang="en-US" sz="1400" b="1" dirty="0">
              <a:solidFill>
                <a:srgbClr val="005073"/>
              </a:solidFill>
            </a:endParaRPr>
          </a:p>
          <a:p>
            <a:pPr marL="209550" lvl="1" indent="-209550" defTabSz="685766">
              <a:buFont typeface="Arial" charset="0"/>
              <a:buChar char="•"/>
              <a:defRPr/>
            </a:pPr>
            <a:r>
              <a:rPr lang="en-US" sz="900" b="1" dirty="0">
                <a:solidFill>
                  <a:srgbClr val="6EBE4A">
                    <a:lumMod val="75000"/>
                  </a:srgbClr>
                </a:solidFill>
              </a:rPr>
              <a:t>New data sources improve threat detection capabilities and complement Cisco unified architecture</a:t>
            </a:r>
            <a:endParaRPr lang="en-US" sz="1400" b="1" dirty="0">
              <a:solidFill>
                <a:srgbClr val="005073"/>
              </a:solidFill>
            </a:endParaRPr>
          </a:p>
          <a:p>
            <a:pPr marL="742913" lvl="1" indent="-285736" defTabSz="685766">
              <a:buFont typeface="Arial" charset="0"/>
              <a:buChar char="•"/>
              <a:defRPr/>
            </a:pPr>
            <a:endParaRPr lang="en-US" sz="800" dirty="0">
              <a:solidFill>
                <a:srgbClr val="005073"/>
              </a:solidFill>
            </a:endParaRPr>
          </a:p>
        </p:txBody>
      </p:sp>
      <p:sp>
        <p:nvSpPr>
          <p:cNvPr id="32" name="TextBox 31"/>
          <p:cNvSpPr txBox="1"/>
          <p:nvPr/>
        </p:nvSpPr>
        <p:spPr>
          <a:xfrm>
            <a:off x="5911356" y="1300563"/>
            <a:ext cx="2684614" cy="3108543"/>
          </a:xfrm>
          <a:prstGeom prst="rect">
            <a:avLst/>
          </a:prstGeom>
          <a:noFill/>
        </p:spPr>
        <p:txBody>
          <a:bodyPr wrap="square" rtlCol="0">
            <a:spAutoFit/>
          </a:bodyPr>
          <a:lstStyle/>
          <a:p>
            <a:pPr defTabSz="685766">
              <a:defRPr/>
            </a:pPr>
            <a:r>
              <a:rPr lang="en-US" sz="1400" b="1" dirty="0">
                <a:solidFill>
                  <a:srgbClr val="005073"/>
                </a:solidFill>
              </a:rPr>
              <a:t>Protect our base</a:t>
            </a:r>
          </a:p>
          <a:p>
            <a:pPr marL="209550" lvl="1" indent="-209550" defTabSz="685766">
              <a:buFont typeface="Arial" charset="0"/>
              <a:buChar char="•"/>
              <a:defRPr/>
            </a:pPr>
            <a:r>
              <a:rPr lang="en-US" sz="900" b="1" dirty="0">
                <a:solidFill>
                  <a:schemeClr val="tx2"/>
                </a:solidFill>
              </a:rPr>
              <a:t>Simplified Licensing</a:t>
            </a:r>
          </a:p>
          <a:p>
            <a:pPr marL="209550" lvl="1" indent="-209550" defTabSz="685766">
              <a:buFont typeface="Arial" charset="0"/>
              <a:buChar char="•"/>
              <a:defRPr/>
            </a:pPr>
            <a:r>
              <a:rPr lang="en-US" sz="900" b="1" dirty="0">
                <a:solidFill>
                  <a:schemeClr val="tx2"/>
                </a:solidFill>
              </a:rPr>
              <a:t>Improved on-</a:t>
            </a:r>
            <a:r>
              <a:rPr lang="en-US" sz="900" b="1" dirty="0" err="1">
                <a:solidFill>
                  <a:schemeClr val="tx2"/>
                </a:solidFill>
              </a:rPr>
              <a:t>prem</a:t>
            </a:r>
            <a:r>
              <a:rPr lang="en-US" sz="900" b="1" dirty="0">
                <a:solidFill>
                  <a:schemeClr val="tx2"/>
                </a:solidFill>
              </a:rPr>
              <a:t> security analytics</a:t>
            </a:r>
          </a:p>
          <a:p>
            <a:pPr defTabSz="685766">
              <a:defRPr/>
            </a:pPr>
            <a:endParaRPr lang="en-US" sz="400" b="1" dirty="0">
              <a:solidFill>
                <a:srgbClr val="005073"/>
              </a:solidFill>
            </a:endParaRPr>
          </a:p>
          <a:p>
            <a:pPr defTabSz="685766">
              <a:defRPr/>
            </a:pPr>
            <a:r>
              <a:rPr lang="en-US" sz="1400" b="1" dirty="0">
                <a:solidFill>
                  <a:srgbClr val="005073"/>
                </a:solidFill>
              </a:rPr>
              <a:t>Emphasize shift to cloud</a:t>
            </a:r>
          </a:p>
          <a:p>
            <a:pPr marL="209550" lvl="1" indent="-209550" defTabSz="685766">
              <a:buFont typeface="Arial" charset="0"/>
              <a:buChar char="•"/>
              <a:defRPr/>
            </a:pPr>
            <a:r>
              <a:rPr lang="en-US" sz="900" b="1" dirty="0">
                <a:solidFill>
                  <a:schemeClr val="tx2"/>
                </a:solidFill>
              </a:rPr>
              <a:t>Synchronization of SWC &amp; SWE</a:t>
            </a:r>
          </a:p>
          <a:p>
            <a:pPr defTabSz="685766">
              <a:defRPr/>
            </a:pPr>
            <a:endParaRPr lang="en-US" sz="400" b="1" dirty="0">
              <a:solidFill>
                <a:srgbClr val="005073"/>
              </a:solidFill>
            </a:endParaRPr>
          </a:p>
          <a:p>
            <a:pPr defTabSz="685766">
              <a:defRPr/>
            </a:pPr>
            <a:r>
              <a:rPr lang="en-US" sz="1400" b="1" dirty="0">
                <a:solidFill>
                  <a:srgbClr val="005073"/>
                </a:solidFill>
              </a:rPr>
              <a:t>Improved Analytics Dashboard</a:t>
            </a:r>
          </a:p>
          <a:p>
            <a:pPr marL="209550" lvl="1" indent="-209550" defTabSz="685766">
              <a:buFont typeface="Arial" charset="0"/>
              <a:buChar char="•"/>
              <a:defRPr/>
            </a:pPr>
            <a:r>
              <a:rPr lang="en-US" sz="900" b="1" dirty="0">
                <a:solidFill>
                  <a:schemeClr val="tx2"/>
                </a:solidFill>
              </a:rPr>
              <a:t>Harmonization of Analytic Events</a:t>
            </a:r>
          </a:p>
          <a:p>
            <a:pPr defTabSz="685766">
              <a:defRPr/>
            </a:pPr>
            <a:endParaRPr lang="en-US" sz="400" b="1" dirty="0">
              <a:solidFill>
                <a:srgbClr val="005073"/>
              </a:solidFill>
            </a:endParaRPr>
          </a:p>
          <a:p>
            <a:pPr defTabSz="685766">
              <a:defRPr/>
            </a:pPr>
            <a:r>
              <a:rPr lang="en-US" sz="1400" b="1" dirty="0">
                <a:solidFill>
                  <a:srgbClr val="005073"/>
                </a:solidFill>
              </a:rPr>
              <a:t>Scale to meet SP needs </a:t>
            </a:r>
          </a:p>
          <a:p>
            <a:pPr marL="209550" lvl="1" indent="-209550" defTabSz="685766">
              <a:buFont typeface="Arial" charset="0"/>
              <a:buChar char="•"/>
              <a:defRPr/>
            </a:pPr>
            <a:r>
              <a:rPr lang="en-US" sz="900" b="1" dirty="0">
                <a:solidFill>
                  <a:schemeClr val="tx2"/>
                </a:solidFill>
              </a:rPr>
              <a:t>More storage, faster query, higher throughput</a:t>
            </a:r>
          </a:p>
          <a:p>
            <a:pPr marL="209550" lvl="1" indent="-209550" defTabSz="685766">
              <a:buFont typeface="Arial" charset="0"/>
              <a:buChar char="•"/>
              <a:defRPr/>
            </a:pPr>
            <a:r>
              <a:rPr lang="en-US" sz="900" b="1" dirty="0">
                <a:solidFill>
                  <a:schemeClr val="tx2"/>
                </a:solidFill>
              </a:rPr>
              <a:t>Modernize architecture</a:t>
            </a:r>
          </a:p>
          <a:p>
            <a:pPr defTabSz="685766">
              <a:defRPr/>
            </a:pPr>
            <a:endParaRPr lang="en-US" sz="800" b="1" dirty="0">
              <a:solidFill>
                <a:srgbClr val="005073"/>
              </a:solidFill>
            </a:endParaRPr>
          </a:p>
          <a:p>
            <a:pPr defTabSz="685766">
              <a:defRPr/>
            </a:pPr>
            <a:r>
              <a:rPr lang="en-US" sz="1400" b="1" dirty="0">
                <a:solidFill>
                  <a:srgbClr val="005073"/>
                </a:solidFill>
              </a:rPr>
              <a:t>Cloud Synchronization </a:t>
            </a:r>
          </a:p>
          <a:p>
            <a:pPr marL="209550" lvl="1" indent="-209550" defTabSz="685766">
              <a:buFont typeface="Arial" charset="0"/>
              <a:buChar char="•"/>
              <a:defRPr/>
            </a:pPr>
            <a:r>
              <a:rPr lang="en-US" sz="900" b="1" dirty="0">
                <a:solidFill>
                  <a:schemeClr val="tx2"/>
                </a:solidFill>
              </a:rPr>
              <a:t>Meraki, Umbrella, 3rd party APIs</a:t>
            </a:r>
          </a:p>
          <a:p>
            <a:pPr marL="209550" lvl="1" indent="-209550" defTabSz="685766">
              <a:buFont typeface="Arial" charset="0"/>
              <a:buChar char="•"/>
              <a:defRPr/>
            </a:pPr>
            <a:r>
              <a:rPr lang="en-US" sz="900" b="1" dirty="0">
                <a:solidFill>
                  <a:schemeClr val="tx2"/>
                </a:solidFill>
              </a:rPr>
              <a:t>Integration with AMP, SDA</a:t>
            </a:r>
          </a:p>
          <a:p>
            <a:pPr marL="742913" lvl="1" indent="-285736" defTabSz="685766">
              <a:buFont typeface="Arial" charset="0"/>
              <a:buChar char="•"/>
              <a:defRPr/>
            </a:pPr>
            <a:endParaRPr lang="en-US" sz="800" dirty="0">
              <a:solidFill>
                <a:srgbClr val="005073"/>
              </a:solidFill>
            </a:endParaRPr>
          </a:p>
        </p:txBody>
      </p:sp>
    </p:spTree>
    <p:extLst>
      <p:ext uri="{BB962C8B-B14F-4D97-AF65-F5344CB8AC3E}">
        <p14:creationId xmlns:p14="http://schemas.microsoft.com/office/powerpoint/2010/main" val="34927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4106" y="1269837"/>
            <a:ext cx="2708375" cy="3743034"/>
          </a:xfrm>
          <a:prstGeom prst="rect">
            <a:avLst/>
          </a:prstGeom>
          <a:solidFill>
            <a:srgbClr val="FFFFF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47" tIns="34277" rIns="68547" bIns="34277" rtlCol="0" anchor="t"/>
          <a:lstStyle/>
          <a:p>
            <a:pPr marL="0" lvl="1" defTabSz="457028">
              <a:spcBef>
                <a:spcPts val="600"/>
              </a:spcBef>
              <a:spcAft>
                <a:spcPts val="600"/>
              </a:spcAft>
              <a:defRPr/>
            </a:pPr>
            <a:endParaRPr lang="en-US" sz="1050" dirty="0">
              <a:solidFill>
                <a:srgbClr val="676767"/>
              </a:solidFill>
              <a:latin typeface="CiscoSansTT ExtraLight"/>
              <a:ea typeface="CiscoSansTT ExtraLight" charset="0"/>
              <a:cs typeface="CiscoSansTT ExtraLight" charset="0"/>
            </a:endParaRPr>
          </a:p>
        </p:txBody>
      </p:sp>
      <p:sp>
        <p:nvSpPr>
          <p:cNvPr id="7" name="Pentagon 6"/>
          <p:cNvSpPr/>
          <p:nvPr/>
        </p:nvSpPr>
        <p:spPr>
          <a:xfrm>
            <a:off x="324107" y="733220"/>
            <a:ext cx="2952495" cy="442807"/>
          </a:xfrm>
          <a:prstGeom prst="homePlate">
            <a:avLst/>
          </a:prstGeom>
          <a:solidFill>
            <a:schemeClr val="accent1"/>
          </a:solidFill>
          <a:ln>
            <a:noFill/>
          </a:ln>
        </p:spPr>
        <p:style>
          <a:lnRef idx="1">
            <a:schemeClr val="accent6"/>
          </a:lnRef>
          <a:fillRef idx="3">
            <a:schemeClr val="accent6"/>
          </a:fillRef>
          <a:effectRef idx="2">
            <a:schemeClr val="accent6"/>
          </a:effectRef>
          <a:fontRef idx="minor">
            <a:schemeClr val="lt1"/>
          </a:fontRef>
        </p:style>
        <p:txBody>
          <a:bodyPr lIns="68547" tIns="34277" rIns="68547" bIns="34277" rtlCol="0" anchor="ctr"/>
          <a:lstStyle/>
          <a:p>
            <a:pPr algn="ctr" defTabSz="457028">
              <a:defRPr/>
            </a:pPr>
            <a:endParaRPr lang="en-US" sz="1100" dirty="0">
              <a:ln w="18415" cmpd="sng">
                <a:noFill/>
                <a:prstDash val="solid"/>
              </a:ln>
              <a:solidFill>
                <a:srgbClr val="FFFFFF"/>
              </a:solidFill>
              <a:latin typeface="CiscoSansTT ExtraLight"/>
              <a:ea typeface="CiscoSansTT ExtraLight" charset="0"/>
              <a:cs typeface="CiscoSansTT ExtraLight" charset="0"/>
            </a:endParaRPr>
          </a:p>
        </p:txBody>
      </p:sp>
      <p:sp>
        <p:nvSpPr>
          <p:cNvPr id="11" name="Chevron 10"/>
          <p:cNvSpPr/>
          <p:nvPr/>
        </p:nvSpPr>
        <p:spPr>
          <a:xfrm>
            <a:off x="3124203" y="733221"/>
            <a:ext cx="2945134" cy="445973"/>
          </a:xfrm>
          <a:prstGeom prst="chevron">
            <a:avLst/>
          </a:prstGeom>
          <a:solidFill>
            <a:schemeClr val="accent2"/>
          </a:solidFill>
          <a:ln>
            <a:noFill/>
          </a:ln>
        </p:spPr>
        <p:style>
          <a:lnRef idx="1">
            <a:schemeClr val="accent6"/>
          </a:lnRef>
          <a:fillRef idx="3">
            <a:schemeClr val="accent6"/>
          </a:fillRef>
          <a:effectRef idx="2">
            <a:schemeClr val="accent6"/>
          </a:effectRef>
          <a:fontRef idx="minor">
            <a:schemeClr val="lt1"/>
          </a:fontRef>
        </p:style>
        <p:txBody>
          <a:bodyPr lIns="68547" tIns="34277" rIns="68547" bIns="34277" rtlCol="0" anchor="ctr"/>
          <a:lstStyle/>
          <a:p>
            <a:pPr algn="ctr" defTabSz="457028">
              <a:defRPr/>
            </a:pPr>
            <a:endParaRPr lang="en-US" sz="1100" dirty="0">
              <a:ln w="18415" cmpd="sng">
                <a:noFill/>
                <a:prstDash val="solid"/>
              </a:ln>
              <a:solidFill>
                <a:srgbClr val="142854"/>
              </a:solidFill>
              <a:latin typeface="CiscoSansTT ExtraLight"/>
              <a:ea typeface="CiscoSansTT ExtraLight" charset="0"/>
              <a:cs typeface="CiscoSansTT ExtraLight" charset="0"/>
            </a:endParaRPr>
          </a:p>
        </p:txBody>
      </p:sp>
      <p:sp>
        <p:nvSpPr>
          <p:cNvPr id="20" name="Chevron 19"/>
          <p:cNvSpPr/>
          <p:nvPr/>
        </p:nvSpPr>
        <p:spPr>
          <a:xfrm>
            <a:off x="5891460" y="733221"/>
            <a:ext cx="3007051" cy="442807"/>
          </a:xfrm>
          <a:prstGeom prst="chevron">
            <a:avLst/>
          </a:prstGeom>
          <a:solidFill>
            <a:schemeClr val="accent3"/>
          </a:solidFill>
          <a:ln>
            <a:noFill/>
          </a:ln>
        </p:spPr>
        <p:style>
          <a:lnRef idx="1">
            <a:schemeClr val="accent6"/>
          </a:lnRef>
          <a:fillRef idx="3">
            <a:schemeClr val="accent6"/>
          </a:fillRef>
          <a:effectRef idx="2">
            <a:schemeClr val="accent6"/>
          </a:effectRef>
          <a:fontRef idx="minor">
            <a:schemeClr val="lt1"/>
          </a:fontRef>
        </p:style>
        <p:txBody>
          <a:bodyPr lIns="68547" tIns="34277" rIns="68547" bIns="34277" rtlCol="0" anchor="ctr"/>
          <a:lstStyle/>
          <a:p>
            <a:pPr algn="ctr" defTabSz="457028">
              <a:defRPr/>
            </a:pPr>
            <a:endParaRPr lang="en-US" sz="1100" dirty="0">
              <a:ln w="18415" cmpd="sng">
                <a:noFill/>
                <a:prstDash val="solid"/>
              </a:ln>
              <a:solidFill>
                <a:srgbClr val="FFFFFF"/>
              </a:solidFill>
              <a:latin typeface="CiscoSansTT ExtraLight"/>
              <a:ea typeface="CiscoSansTT ExtraLight" charset="0"/>
              <a:cs typeface="CiscoSansTT ExtraLight" charset="0"/>
            </a:endParaRPr>
          </a:p>
        </p:txBody>
      </p:sp>
      <p:sp>
        <p:nvSpPr>
          <p:cNvPr id="23" name="Rectangle 22"/>
          <p:cNvSpPr/>
          <p:nvPr/>
        </p:nvSpPr>
        <p:spPr>
          <a:xfrm>
            <a:off x="5933786" y="1883374"/>
            <a:ext cx="2401163" cy="2346377"/>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028">
              <a:defRPr/>
            </a:pPr>
            <a:endParaRPr lang="en-US" sz="1200" dirty="0">
              <a:solidFill>
                <a:srgbClr val="676767"/>
              </a:solidFill>
              <a:latin typeface="CiscoSansTT ExtraLight"/>
            </a:endParaRPr>
          </a:p>
        </p:txBody>
      </p:sp>
      <p:sp>
        <p:nvSpPr>
          <p:cNvPr id="2" name="Title 1"/>
          <p:cNvSpPr>
            <a:spLocks noGrp="1"/>
          </p:cNvSpPr>
          <p:nvPr>
            <p:ph type="title"/>
          </p:nvPr>
        </p:nvSpPr>
        <p:spPr>
          <a:xfrm>
            <a:off x="286741" y="84313"/>
            <a:ext cx="8345488" cy="731837"/>
          </a:xfrm>
        </p:spPr>
        <p:txBody>
          <a:bodyPr/>
          <a:lstStyle/>
          <a:p>
            <a:r>
              <a:rPr lang="en-US" dirty="0" err="1">
                <a:solidFill>
                  <a:schemeClr val="tx1"/>
                </a:solidFill>
              </a:rPr>
              <a:t>Stealthwatch</a:t>
            </a:r>
            <a:r>
              <a:rPr lang="en-US" dirty="0">
                <a:solidFill>
                  <a:schemeClr val="tx1"/>
                </a:solidFill>
              </a:rPr>
              <a:t> </a:t>
            </a:r>
            <a:r>
              <a:rPr lang="en-US" dirty="0">
                <a:solidFill>
                  <a:srgbClr val="FF0000"/>
                </a:solidFill>
              </a:rPr>
              <a:t>Enterprise</a:t>
            </a:r>
            <a:r>
              <a:rPr lang="en-US" dirty="0">
                <a:solidFill>
                  <a:schemeClr val="tx1"/>
                </a:solidFill>
              </a:rPr>
              <a:t> </a:t>
            </a:r>
            <a:r>
              <a:rPr lang="ja-JP" altLang="en-US" dirty="0">
                <a:solidFill>
                  <a:schemeClr val="tx1"/>
                </a:solidFill>
              </a:rPr>
              <a:t>ロードマップ</a:t>
            </a:r>
            <a:endParaRPr lang="en-US" dirty="0">
              <a:solidFill>
                <a:schemeClr val="tx1"/>
              </a:solidFill>
            </a:endParaRPr>
          </a:p>
        </p:txBody>
      </p:sp>
      <p:sp>
        <p:nvSpPr>
          <p:cNvPr id="12" name="Rectangle 11"/>
          <p:cNvSpPr/>
          <p:nvPr/>
        </p:nvSpPr>
        <p:spPr>
          <a:xfrm>
            <a:off x="3100443" y="1269837"/>
            <a:ext cx="2708375" cy="3743033"/>
          </a:xfrm>
          <a:prstGeom prst="rect">
            <a:avLst/>
          </a:prstGeom>
          <a:solidFill>
            <a:srgbClr val="FFFFF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47" tIns="34277" rIns="68547" bIns="34277" rtlCol="0" anchor="t"/>
          <a:lstStyle/>
          <a:p>
            <a:pPr marL="0" lvl="1" defTabSz="457028">
              <a:spcBef>
                <a:spcPts val="600"/>
              </a:spcBef>
              <a:spcAft>
                <a:spcPts val="600"/>
              </a:spcAft>
              <a:defRPr/>
            </a:pPr>
            <a:endParaRPr lang="en-US" altLang="ko-KR" sz="750" dirty="0">
              <a:solidFill>
                <a:srgbClr val="282828">
                  <a:lumMod val="75000"/>
                </a:srgbClr>
              </a:solidFill>
              <a:latin typeface="Arial"/>
              <a:cs typeface="Arial"/>
            </a:endParaRPr>
          </a:p>
        </p:txBody>
      </p:sp>
      <p:sp>
        <p:nvSpPr>
          <p:cNvPr id="13" name="Rectangle 12"/>
          <p:cNvSpPr/>
          <p:nvPr/>
        </p:nvSpPr>
        <p:spPr>
          <a:xfrm>
            <a:off x="5876733" y="1269838"/>
            <a:ext cx="2708375" cy="3743032"/>
          </a:xfrm>
          <a:prstGeom prst="rect">
            <a:avLst/>
          </a:prstGeom>
          <a:solidFill>
            <a:srgbClr val="FFFFF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47" tIns="34277" rIns="68547" bIns="34277" rtlCol="0" anchor="t"/>
          <a:lstStyle/>
          <a:p>
            <a:pPr defTabSz="685766">
              <a:defRPr/>
            </a:pPr>
            <a:endParaRPr lang="en-US" sz="750" dirty="0">
              <a:solidFill>
                <a:srgbClr val="282828"/>
              </a:solidFill>
              <a:latin typeface="Arial" panose="020B0604020202020204" pitchFamily="34" charset="0"/>
              <a:cs typeface="Arial" panose="020B0604020202020204" pitchFamily="34" charset="0"/>
            </a:endParaRPr>
          </a:p>
        </p:txBody>
      </p:sp>
      <p:sp>
        <p:nvSpPr>
          <p:cNvPr id="3" name="TextBox 2"/>
          <p:cNvSpPr txBox="1"/>
          <p:nvPr/>
        </p:nvSpPr>
        <p:spPr>
          <a:xfrm>
            <a:off x="567621" y="833707"/>
            <a:ext cx="2345909" cy="307777"/>
          </a:xfrm>
          <a:prstGeom prst="rect">
            <a:avLst/>
          </a:prstGeom>
          <a:noFill/>
        </p:spPr>
        <p:txBody>
          <a:bodyPr wrap="square" rtlCol="0">
            <a:spAutoFit/>
          </a:bodyPr>
          <a:lstStyle/>
          <a:p>
            <a:pPr defTabSz="685766">
              <a:defRPr/>
            </a:pPr>
            <a:r>
              <a:rPr lang="en-US" sz="1400" b="1" dirty="0">
                <a:solidFill>
                  <a:schemeClr val="bg2"/>
                </a:solidFill>
                <a:latin typeface="CiscoSansTT ExtraLight"/>
              </a:rPr>
              <a:t>2H CY2018- Release 7.0</a:t>
            </a:r>
          </a:p>
        </p:txBody>
      </p:sp>
      <p:sp>
        <p:nvSpPr>
          <p:cNvPr id="14" name="TextBox 13"/>
          <p:cNvSpPr txBox="1"/>
          <p:nvPr/>
        </p:nvSpPr>
        <p:spPr>
          <a:xfrm>
            <a:off x="3437060" y="810160"/>
            <a:ext cx="2345909" cy="323165"/>
          </a:xfrm>
          <a:prstGeom prst="rect">
            <a:avLst/>
          </a:prstGeom>
          <a:noFill/>
        </p:spPr>
        <p:txBody>
          <a:bodyPr wrap="square" rtlCol="0">
            <a:spAutoFit/>
          </a:bodyPr>
          <a:lstStyle/>
          <a:p>
            <a:pPr defTabSz="685766">
              <a:defRPr/>
            </a:pPr>
            <a:r>
              <a:rPr lang="en-US" sz="1500" b="1" dirty="0">
                <a:solidFill>
                  <a:srgbClr val="282828"/>
                </a:solidFill>
                <a:latin typeface="CiscoSansTT ExtraLight"/>
              </a:rPr>
              <a:t>1H CY2019</a:t>
            </a:r>
          </a:p>
        </p:txBody>
      </p:sp>
      <p:sp>
        <p:nvSpPr>
          <p:cNvPr id="15" name="TextBox 14"/>
          <p:cNvSpPr txBox="1"/>
          <p:nvPr/>
        </p:nvSpPr>
        <p:spPr>
          <a:xfrm>
            <a:off x="6286320" y="835477"/>
            <a:ext cx="2345909" cy="323165"/>
          </a:xfrm>
          <a:prstGeom prst="rect">
            <a:avLst/>
          </a:prstGeom>
          <a:noFill/>
        </p:spPr>
        <p:txBody>
          <a:bodyPr wrap="square" rtlCol="0">
            <a:spAutoFit/>
          </a:bodyPr>
          <a:lstStyle/>
          <a:p>
            <a:pPr defTabSz="685766">
              <a:defRPr/>
            </a:pPr>
            <a:r>
              <a:rPr lang="en-US" sz="1500" b="1" dirty="0">
                <a:solidFill>
                  <a:schemeClr val="bg2"/>
                </a:solidFill>
                <a:latin typeface="CiscoSansTT ExtraLight"/>
              </a:rPr>
              <a:t>2H CY2019</a:t>
            </a:r>
          </a:p>
        </p:txBody>
      </p:sp>
      <p:sp>
        <p:nvSpPr>
          <p:cNvPr id="6" name="TextBox 5"/>
          <p:cNvSpPr txBox="1"/>
          <p:nvPr/>
        </p:nvSpPr>
        <p:spPr>
          <a:xfrm>
            <a:off x="324108" y="1391064"/>
            <a:ext cx="2708373" cy="3854901"/>
          </a:xfrm>
          <a:prstGeom prst="rect">
            <a:avLst/>
          </a:prstGeom>
          <a:noFill/>
        </p:spPr>
        <p:txBody>
          <a:bodyPr wrap="square" rtlCol="0">
            <a:spAutoFit/>
          </a:bodyPr>
          <a:lstStyle/>
          <a:p>
            <a:pPr>
              <a:defRPr/>
            </a:pPr>
            <a:r>
              <a:rPr lang="en-US" sz="1400" b="1" dirty="0">
                <a:solidFill>
                  <a:srgbClr val="002060"/>
                </a:solidFill>
              </a:rPr>
              <a:t>Simplify management</a:t>
            </a:r>
          </a:p>
          <a:p>
            <a:pPr marL="171450" lvl="1" indent="-171450">
              <a:buFont typeface="Arial" charset="0"/>
              <a:buChar char="•"/>
              <a:defRPr/>
            </a:pPr>
            <a:r>
              <a:rPr lang="en-US" sz="900" b="1" dirty="0">
                <a:solidFill>
                  <a:schemeClr val="accent1">
                    <a:lumMod val="75000"/>
                  </a:schemeClr>
                </a:solidFill>
              </a:rPr>
              <a:t>Host Group</a:t>
            </a:r>
          </a:p>
          <a:p>
            <a:pPr marL="171450" lvl="1" indent="-171450">
              <a:buFont typeface="Arial" charset="0"/>
              <a:buChar char="•"/>
              <a:defRPr/>
            </a:pPr>
            <a:r>
              <a:rPr lang="en-US" sz="900" b="1" dirty="0">
                <a:solidFill>
                  <a:schemeClr val="accent1">
                    <a:lumMod val="75000"/>
                  </a:schemeClr>
                </a:solidFill>
              </a:rPr>
              <a:t>SMC User</a:t>
            </a:r>
          </a:p>
          <a:p>
            <a:pPr marL="171450" lvl="1" indent="-171450">
              <a:buFont typeface="Arial" charset="0"/>
              <a:buChar char="•"/>
              <a:defRPr/>
            </a:pPr>
            <a:r>
              <a:rPr lang="en-US" sz="900" b="1" dirty="0">
                <a:solidFill>
                  <a:schemeClr val="accent1">
                    <a:lumMod val="75000"/>
                  </a:schemeClr>
                </a:solidFill>
              </a:rPr>
              <a:t>Policy</a:t>
            </a:r>
          </a:p>
          <a:p>
            <a:pPr marL="171450" lvl="1" indent="-171450">
              <a:buFont typeface="Arial" charset="0"/>
              <a:buChar char="•"/>
              <a:defRPr/>
            </a:pPr>
            <a:r>
              <a:rPr lang="en-US" sz="900" b="1" dirty="0">
                <a:solidFill>
                  <a:schemeClr val="accent1">
                    <a:lumMod val="75000"/>
                  </a:schemeClr>
                </a:solidFill>
              </a:rPr>
              <a:t>Custom Security Events</a:t>
            </a:r>
          </a:p>
          <a:p>
            <a:pPr marL="171450" lvl="1" indent="-171450">
              <a:buFont typeface="Arial" charset="0"/>
              <a:buChar char="•"/>
              <a:defRPr/>
            </a:pPr>
            <a:r>
              <a:rPr lang="en-US" sz="900" b="1" dirty="0">
                <a:solidFill>
                  <a:schemeClr val="accent1">
                    <a:lumMod val="75000"/>
                  </a:schemeClr>
                </a:solidFill>
              </a:rPr>
              <a:t>Centrally manage your deployment </a:t>
            </a:r>
          </a:p>
          <a:p>
            <a:pPr marL="171450" lvl="1" indent="-171450">
              <a:buFont typeface="Arial" charset="0"/>
              <a:buChar char="•"/>
              <a:defRPr/>
            </a:pPr>
            <a:endParaRPr lang="en-US" sz="400" b="1" dirty="0">
              <a:solidFill>
                <a:srgbClr val="002060"/>
              </a:solidFill>
            </a:endParaRPr>
          </a:p>
          <a:p>
            <a:pPr>
              <a:defRPr/>
            </a:pPr>
            <a:r>
              <a:rPr lang="en-US" sz="1400" b="1" dirty="0">
                <a:solidFill>
                  <a:srgbClr val="002060"/>
                </a:solidFill>
              </a:rPr>
              <a:t>Expand IPv6 footprint</a:t>
            </a:r>
          </a:p>
          <a:p>
            <a:pPr marL="171450" lvl="1" indent="-171450">
              <a:buFont typeface="Arial" charset="0"/>
              <a:buChar char="•"/>
              <a:defRPr/>
            </a:pPr>
            <a:r>
              <a:rPr lang="en-US" sz="900" b="1" dirty="0">
                <a:solidFill>
                  <a:schemeClr val="accent1">
                    <a:lumMod val="75000"/>
                  </a:schemeClr>
                </a:solidFill>
              </a:rPr>
              <a:t>Gv6 Certification</a:t>
            </a:r>
          </a:p>
          <a:p>
            <a:pPr marL="171450" lvl="1" indent="-171450">
              <a:buFont typeface="Arial" charset="0"/>
              <a:buChar char="•"/>
              <a:defRPr/>
            </a:pPr>
            <a:endParaRPr lang="en-US" sz="400" b="1" dirty="0">
              <a:solidFill>
                <a:srgbClr val="002060"/>
              </a:solidFill>
            </a:endParaRPr>
          </a:p>
          <a:p>
            <a:pPr>
              <a:defRPr/>
            </a:pPr>
            <a:r>
              <a:rPr lang="en-US" sz="1400" b="1" dirty="0">
                <a:solidFill>
                  <a:srgbClr val="002060"/>
                </a:solidFill>
              </a:rPr>
              <a:t>ETA Integration with DNA-C</a:t>
            </a:r>
          </a:p>
          <a:p>
            <a:pPr>
              <a:defRPr/>
            </a:pPr>
            <a:endParaRPr lang="en-US" sz="400" b="1" dirty="0">
              <a:solidFill>
                <a:srgbClr val="002060"/>
              </a:solidFill>
            </a:endParaRPr>
          </a:p>
          <a:p>
            <a:pPr>
              <a:defRPr/>
            </a:pPr>
            <a:r>
              <a:rPr lang="en-US" sz="1400" b="1" dirty="0">
                <a:solidFill>
                  <a:srgbClr val="002060"/>
                </a:solidFill>
              </a:rPr>
              <a:t>Enterprise Network Integration</a:t>
            </a:r>
          </a:p>
          <a:p>
            <a:pPr marL="171450" lvl="1" indent="-171450">
              <a:buFont typeface="Arial" charset="0"/>
              <a:buChar char="•"/>
              <a:defRPr/>
            </a:pPr>
            <a:r>
              <a:rPr lang="en-US" sz="900" b="1" dirty="0">
                <a:solidFill>
                  <a:schemeClr val="accent1">
                    <a:lumMod val="75000"/>
                  </a:schemeClr>
                </a:solidFill>
              </a:rPr>
              <a:t>ISE SGT mappings</a:t>
            </a:r>
            <a:endParaRPr lang="en-US" sz="800" b="1" dirty="0">
              <a:solidFill>
                <a:srgbClr val="002060"/>
              </a:solidFill>
            </a:endParaRPr>
          </a:p>
          <a:p>
            <a:pPr>
              <a:defRPr/>
            </a:pPr>
            <a:endParaRPr lang="en-US" sz="400" b="1" dirty="0">
              <a:solidFill>
                <a:srgbClr val="002060"/>
              </a:solidFill>
            </a:endParaRPr>
          </a:p>
          <a:p>
            <a:pPr>
              <a:defRPr/>
            </a:pPr>
            <a:r>
              <a:rPr lang="en-US" sz="1400" b="1" dirty="0">
                <a:solidFill>
                  <a:srgbClr val="002060"/>
                </a:solidFill>
              </a:rPr>
              <a:t>Modernize the analytics platform</a:t>
            </a:r>
          </a:p>
          <a:p>
            <a:pPr marL="171450" lvl="1" indent="-171450">
              <a:buFont typeface="Arial" charset="0"/>
              <a:buChar char="•"/>
              <a:defRPr/>
            </a:pPr>
            <a:r>
              <a:rPr lang="en-US" sz="900" b="1" dirty="0">
                <a:solidFill>
                  <a:schemeClr val="accent1">
                    <a:lumMod val="75000"/>
                  </a:schemeClr>
                </a:solidFill>
              </a:rPr>
              <a:t>Host Classification Automation in cloud</a:t>
            </a:r>
          </a:p>
          <a:p>
            <a:pPr marL="171450" lvl="1" indent="-171450">
              <a:buFont typeface="Arial" charset="0"/>
              <a:buChar char="•"/>
              <a:defRPr/>
            </a:pPr>
            <a:r>
              <a:rPr lang="en-US" sz="900" b="1" dirty="0">
                <a:solidFill>
                  <a:schemeClr val="accent1">
                    <a:lumMod val="75000"/>
                  </a:schemeClr>
                </a:solidFill>
              </a:rPr>
              <a:t>Machine Learning to reduce events</a:t>
            </a:r>
          </a:p>
          <a:p>
            <a:pPr marL="171450" lvl="1" indent="-171450">
              <a:buFont typeface="Arial" charset="0"/>
              <a:buChar char="•"/>
              <a:defRPr/>
            </a:pPr>
            <a:r>
              <a:rPr lang="en-US" sz="900" b="1" dirty="0">
                <a:solidFill>
                  <a:schemeClr val="accent1">
                    <a:lumMod val="75000"/>
                  </a:schemeClr>
                </a:solidFill>
              </a:rPr>
              <a:t>New UCS based appliance for growth &amp; portfolio simplification</a:t>
            </a:r>
            <a:endParaRPr lang="en-US" sz="900" b="1" dirty="0">
              <a:solidFill>
                <a:srgbClr val="005073"/>
              </a:solidFill>
            </a:endParaRPr>
          </a:p>
          <a:p>
            <a:pPr defTabSz="685766">
              <a:defRPr/>
            </a:pPr>
            <a:endParaRPr lang="en-US" sz="1000" b="1" i="1" dirty="0">
              <a:solidFill>
                <a:srgbClr val="005073"/>
              </a:solidFill>
            </a:endParaRPr>
          </a:p>
          <a:p>
            <a:pPr defTabSz="685766">
              <a:defRPr/>
            </a:pPr>
            <a:endParaRPr lang="en-US" sz="1050" b="1" dirty="0">
              <a:solidFill>
                <a:srgbClr val="005073"/>
              </a:solidFill>
              <a:latin typeface="CiscoSansTT ExtraLight"/>
            </a:endParaRPr>
          </a:p>
          <a:p>
            <a:pPr marL="128582" indent="-128582">
              <a:buFont typeface="Arial" panose="020B0604020202020204" pitchFamily="34" charset="0"/>
              <a:buChar char="•"/>
            </a:pPr>
            <a:endParaRPr lang="en-US" sz="400" dirty="0"/>
          </a:p>
          <a:p>
            <a:pPr marL="128582" indent="-128582">
              <a:buFont typeface="Arial" panose="020B0604020202020204" pitchFamily="34" charset="0"/>
              <a:buChar char="•"/>
            </a:pPr>
            <a:endParaRPr lang="en-US" sz="400" dirty="0"/>
          </a:p>
        </p:txBody>
      </p:sp>
      <p:sp>
        <p:nvSpPr>
          <p:cNvPr id="16" name="TextBox 15"/>
          <p:cNvSpPr txBox="1"/>
          <p:nvPr/>
        </p:nvSpPr>
        <p:spPr>
          <a:xfrm>
            <a:off x="3112323" y="1375293"/>
            <a:ext cx="2684614" cy="3354765"/>
          </a:xfrm>
          <a:prstGeom prst="rect">
            <a:avLst/>
          </a:prstGeom>
          <a:noFill/>
        </p:spPr>
        <p:txBody>
          <a:bodyPr wrap="square" rtlCol="0">
            <a:spAutoFit/>
          </a:bodyPr>
          <a:lstStyle/>
          <a:p>
            <a:pPr defTabSz="685766">
              <a:defRPr/>
            </a:pPr>
            <a:r>
              <a:rPr lang="en-US" sz="1400" b="1" dirty="0">
                <a:solidFill>
                  <a:srgbClr val="005073"/>
                </a:solidFill>
              </a:rPr>
              <a:t>Protect our base</a:t>
            </a:r>
          </a:p>
          <a:p>
            <a:pPr marL="209550" lvl="1" indent="-209550" defTabSz="685766">
              <a:buFont typeface="Arial" charset="0"/>
              <a:buChar char="•"/>
              <a:defRPr/>
            </a:pPr>
            <a:r>
              <a:rPr lang="en-US" sz="900" b="1" dirty="0">
                <a:solidFill>
                  <a:schemeClr val="accent2">
                    <a:lumMod val="75000"/>
                  </a:schemeClr>
                </a:solidFill>
              </a:rPr>
              <a:t>Simplified </a:t>
            </a:r>
            <a:r>
              <a:rPr lang="en-US" sz="900" b="1" dirty="0" err="1">
                <a:solidFill>
                  <a:schemeClr val="accent2">
                    <a:lumMod val="75000"/>
                  </a:schemeClr>
                </a:solidFill>
              </a:rPr>
              <a:t>PoV</a:t>
            </a:r>
            <a:r>
              <a:rPr lang="en-US" sz="900" b="1" dirty="0">
                <a:solidFill>
                  <a:schemeClr val="accent2">
                    <a:lumMod val="75000"/>
                  </a:schemeClr>
                </a:solidFill>
              </a:rPr>
              <a:t> </a:t>
            </a:r>
          </a:p>
          <a:p>
            <a:pPr marL="209550" lvl="1" indent="-209550" defTabSz="685766">
              <a:buFont typeface="Arial" charset="0"/>
              <a:buChar char="•"/>
              <a:defRPr/>
            </a:pPr>
            <a:r>
              <a:rPr lang="en-US" sz="900" b="1" dirty="0">
                <a:solidFill>
                  <a:schemeClr val="accent2">
                    <a:lumMod val="75000"/>
                  </a:schemeClr>
                </a:solidFill>
              </a:rPr>
              <a:t>Simplified Management</a:t>
            </a:r>
          </a:p>
          <a:p>
            <a:pPr defTabSz="685766">
              <a:defRPr/>
            </a:pPr>
            <a:endParaRPr lang="en-US" sz="400" b="1" dirty="0">
              <a:solidFill>
                <a:srgbClr val="005073"/>
              </a:solidFill>
            </a:endParaRPr>
          </a:p>
          <a:p>
            <a:pPr defTabSz="685766">
              <a:defRPr/>
            </a:pPr>
            <a:r>
              <a:rPr lang="en-US" sz="1400" b="1" dirty="0">
                <a:solidFill>
                  <a:srgbClr val="005073"/>
                </a:solidFill>
              </a:rPr>
              <a:t>Emphasize shift to cloud</a:t>
            </a:r>
          </a:p>
          <a:p>
            <a:pPr marL="209550" lvl="1" indent="-209550" defTabSz="685766">
              <a:buFont typeface="Arial" charset="0"/>
              <a:buChar char="•"/>
              <a:defRPr/>
            </a:pPr>
            <a:r>
              <a:rPr lang="en-US" sz="900" b="1" dirty="0">
                <a:solidFill>
                  <a:schemeClr val="accent2">
                    <a:lumMod val="75000"/>
                  </a:schemeClr>
                </a:solidFill>
              </a:rPr>
              <a:t>Synchronization of SWC &amp; SWE</a:t>
            </a:r>
          </a:p>
          <a:p>
            <a:pPr marL="209550" lvl="1" indent="-209550" defTabSz="685766">
              <a:buFont typeface="Arial" charset="0"/>
              <a:buChar char="•"/>
              <a:defRPr/>
            </a:pPr>
            <a:r>
              <a:rPr lang="en-US" sz="900" b="1" dirty="0">
                <a:solidFill>
                  <a:schemeClr val="accent2">
                    <a:lumMod val="75000"/>
                  </a:schemeClr>
                </a:solidFill>
              </a:rPr>
              <a:t>Machine Learning in cloud </a:t>
            </a:r>
          </a:p>
          <a:p>
            <a:pPr marL="209550" lvl="1" indent="-209550" defTabSz="685766">
              <a:buFont typeface="Arial" charset="0"/>
              <a:buChar char="•"/>
              <a:defRPr/>
            </a:pPr>
            <a:r>
              <a:rPr lang="en-US" sz="900" b="1" dirty="0">
                <a:solidFill>
                  <a:schemeClr val="accent2">
                    <a:lumMod val="75000"/>
                  </a:schemeClr>
                </a:solidFill>
              </a:rPr>
              <a:t>CTA, SWC, </a:t>
            </a:r>
            <a:r>
              <a:rPr lang="en-US" sz="900" b="1" dirty="0" err="1">
                <a:solidFill>
                  <a:schemeClr val="accent2">
                    <a:lumMod val="75000"/>
                  </a:schemeClr>
                </a:solidFill>
              </a:rPr>
              <a:t>Talos</a:t>
            </a:r>
            <a:r>
              <a:rPr lang="en-US" sz="900" b="1" dirty="0">
                <a:solidFill>
                  <a:schemeClr val="accent2">
                    <a:lumMod val="75000"/>
                  </a:schemeClr>
                </a:solidFill>
              </a:rPr>
              <a:t>, 3rd party APIs</a:t>
            </a:r>
          </a:p>
          <a:p>
            <a:pPr defTabSz="685766">
              <a:defRPr/>
            </a:pPr>
            <a:endParaRPr lang="en-US" sz="400" b="1" dirty="0">
              <a:solidFill>
                <a:srgbClr val="005073"/>
              </a:solidFill>
            </a:endParaRPr>
          </a:p>
          <a:p>
            <a:pPr defTabSz="685766">
              <a:defRPr/>
            </a:pPr>
            <a:r>
              <a:rPr lang="en-US" sz="1400" b="1" dirty="0">
                <a:solidFill>
                  <a:srgbClr val="005073"/>
                </a:solidFill>
              </a:rPr>
              <a:t>Improve analytics dashboard</a:t>
            </a:r>
          </a:p>
          <a:p>
            <a:pPr marL="209550" lvl="1" indent="-209550" defTabSz="685766">
              <a:buFont typeface="Arial" charset="0"/>
              <a:buChar char="•"/>
              <a:defRPr/>
            </a:pPr>
            <a:r>
              <a:rPr lang="en-US" sz="900" b="1" dirty="0">
                <a:solidFill>
                  <a:schemeClr val="accent2">
                    <a:lumMod val="75000"/>
                  </a:schemeClr>
                </a:solidFill>
              </a:rPr>
              <a:t>95% Alert Satisfaction Goal</a:t>
            </a:r>
            <a:endParaRPr lang="en-US" sz="400" b="1" dirty="0">
              <a:solidFill>
                <a:srgbClr val="005073"/>
              </a:solidFill>
            </a:endParaRPr>
          </a:p>
          <a:p>
            <a:pPr defTabSz="685766">
              <a:defRPr/>
            </a:pPr>
            <a:endParaRPr lang="en-US" sz="400" b="1" dirty="0">
              <a:solidFill>
                <a:srgbClr val="005073"/>
              </a:solidFill>
            </a:endParaRPr>
          </a:p>
          <a:p>
            <a:pPr defTabSz="685766">
              <a:defRPr/>
            </a:pPr>
            <a:r>
              <a:rPr lang="en-US" sz="1400" b="1" dirty="0">
                <a:solidFill>
                  <a:srgbClr val="005073"/>
                </a:solidFill>
              </a:rPr>
              <a:t>Single source of ETA Telemetry</a:t>
            </a:r>
          </a:p>
          <a:p>
            <a:pPr marL="209550" lvl="1" indent="-209550" defTabSz="685766">
              <a:buFont typeface="Arial" charset="0"/>
              <a:buChar char="•"/>
              <a:defRPr/>
            </a:pPr>
            <a:r>
              <a:rPr lang="en-US" sz="900" b="1" dirty="0">
                <a:solidFill>
                  <a:srgbClr val="6EBE4A">
                    <a:lumMod val="75000"/>
                  </a:srgbClr>
                </a:solidFill>
              </a:rPr>
              <a:t>Unique in Cisco and the Market</a:t>
            </a:r>
          </a:p>
          <a:p>
            <a:pPr defTabSz="685766">
              <a:defRPr/>
            </a:pPr>
            <a:endParaRPr lang="en-US" sz="400" b="1" dirty="0">
              <a:solidFill>
                <a:srgbClr val="005073"/>
              </a:solidFill>
            </a:endParaRPr>
          </a:p>
          <a:p>
            <a:pPr defTabSz="685766">
              <a:defRPr/>
            </a:pPr>
            <a:r>
              <a:rPr lang="en-US" sz="1400" b="1" dirty="0">
                <a:solidFill>
                  <a:srgbClr val="005073"/>
                </a:solidFill>
              </a:rPr>
              <a:t>Integrations with NGFW &amp; </a:t>
            </a:r>
            <a:r>
              <a:rPr lang="en-US" sz="1400" b="1" dirty="0" err="1">
                <a:solidFill>
                  <a:srgbClr val="005073"/>
                </a:solidFill>
              </a:rPr>
              <a:t>Tetration</a:t>
            </a:r>
            <a:endParaRPr lang="en-US" sz="1400" b="1" dirty="0">
              <a:solidFill>
                <a:srgbClr val="005073"/>
              </a:solidFill>
            </a:endParaRPr>
          </a:p>
          <a:p>
            <a:pPr marL="209550" lvl="1" indent="-209550" defTabSz="685766">
              <a:buFont typeface="Arial" charset="0"/>
              <a:buChar char="•"/>
              <a:defRPr/>
            </a:pPr>
            <a:r>
              <a:rPr lang="en-US" sz="900" b="1" dirty="0">
                <a:solidFill>
                  <a:srgbClr val="6EBE4A">
                    <a:lumMod val="75000"/>
                  </a:srgbClr>
                </a:solidFill>
              </a:rPr>
              <a:t>New data sources improve threat detection capabilities and complement Cisco unified architecture</a:t>
            </a:r>
            <a:endParaRPr lang="en-US" sz="1400" b="1" dirty="0">
              <a:solidFill>
                <a:srgbClr val="005073"/>
              </a:solidFill>
            </a:endParaRPr>
          </a:p>
          <a:p>
            <a:pPr marL="742913" lvl="1" indent="-285736" defTabSz="685766">
              <a:buFont typeface="Arial" charset="0"/>
              <a:buChar char="•"/>
              <a:defRPr/>
            </a:pPr>
            <a:endParaRPr lang="en-US" sz="800" dirty="0">
              <a:solidFill>
                <a:srgbClr val="005073"/>
              </a:solidFill>
            </a:endParaRPr>
          </a:p>
        </p:txBody>
      </p:sp>
      <p:sp>
        <p:nvSpPr>
          <p:cNvPr id="32" name="TextBox 31"/>
          <p:cNvSpPr txBox="1"/>
          <p:nvPr/>
        </p:nvSpPr>
        <p:spPr>
          <a:xfrm>
            <a:off x="5911356" y="1300563"/>
            <a:ext cx="2684614" cy="3108543"/>
          </a:xfrm>
          <a:prstGeom prst="rect">
            <a:avLst/>
          </a:prstGeom>
          <a:noFill/>
        </p:spPr>
        <p:txBody>
          <a:bodyPr wrap="square" rtlCol="0">
            <a:spAutoFit/>
          </a:bodyPr>
          <a:lstStyle/>
          <a:p>
            <a:pPr defTabSz="685766">
              <a:defRPr/>
            </a:pPr>
            <a:r>
              <a:rPr lang="en-US" sz="1400" b="1" dirty="0">
                <a:solidFill>
                  <a:srgbClr val="005073"/>
                </a:solidFill>
              </a:rPr>
              <a:t>Protect our base</a:t>
            </a:r>
          </a:p>
          <a:p>
            <a:pPr marL="209550" lvl="1" indent="-209550" defTabSz="685766">
              <a:buFont typeface="Arial" charset="0"/>
              <a:buChar char="•"/>
              <a:defRPr/>
            </a:pPr>
            <a:r>
              <a:rPr lang="en-US" sz="900" b="1" dirty="0">
                <a:solidFill>
                  <a:schemeClr val="tx2"/>
                </a:solidFill>
              </a:rPr>
              <a:t>Simplified Licensing</a:t>
            </a:r>
          </a:p>
          <a:p>
            <a:pPr marL="209550" lvl="1" indent="-209550" defTabSz="685766">
              <a:buFont typeface="Arial" charset="0"/>
              <a:buChar char="•"/>
              <a:defRPr/>
            </a:pPr>
            <a:r>
              <a:rPr lang="en-US" sz="900" b="1" dirty="0">
                <a:solidFill>
                  <a:schemeClr val="tx2"/>
                </a:solidFill>
              </a:rPr>
              <a:t>Improved on-</a:t>
            </a:r>
            <a:r>
              <a:rPr lang="en-US" sz="900" b="1" dirty="0" err="1">
                <a:solidFill>
                  <a:schemeClr val="tx2"/>
                </a:solidFill>
              </a:rPr>
              <a:t>prem</a:t>
            </a:r>
            <a:r>
              <a:rPr lang="en-US" sz="900" b="1" dirty="0">
                <a:solidFill>
                  <a:schemeClr val="tx2"/>
                </a:solidFill>
              </a:rPr>
              <a:t> security analytics</a:t>
            </a:r>
          </a:p>
          <a:p>
            <a:pPr defTabSz="685766">
              <a:defRPr/>
            </a:pPr>
            <a:endParaRPr lang="en-US" sz="400" b="1" dirty="0">
              <a:solidFill>
                <a:srgbClr val="005073"/>
              </a:solidFill>
            </a:endParaRPr>
          </a:p>
          <a:p>
            <a:pPr defTabSz="685766">
              <a:defRPr/>
            </a:pPr>
            <a:r>
              <a:rPr lang="en-US" sz="1400" b="1" dirty="0">
                <a:solidFill>
                  <a:srgbClr val="005073"/>
                </a:solidFill>
              </a:rPr>
              <a:t>Emphasize shift to cloud</a:t>
            </a:r>
          </a:p>
          <a:p>
            <a:pPr marL="209550" lvl="1" indent="-209550" defTabSz="685766">
              <a:buFont typeface="Arial" charset="0"/>
              <a:buChar char="•"/>
              <a:defRPr/>
            </a:pPr>
            <a:r>
              <a:rPr lang="en-US" sz="900" b="1" dirty="0">
                <a:solidFill>
                  <a:schemeClr val="tx2"/>
                </a:solidFill>
              </a:rPr>
              <a:t>Synchronization of SWC &amp; SWE</a:t>
            </a:r>
          </a:p>
          <a:p>
            <a:pPr defTabSz="685766">
              <a:defRPr/>
            </a:pPr>
            <a:endParaRPr lang="en-US" sz="400" b="1" dirty="0">
              <a:solidFill>
                <a:srgbClr val="005073"/>
              </a:solidFill>
            </a:endParaRPr>
          </a:p>
          <a:p>
            <a:pPr defTabSz="685766">
              <a:defRPr/>
            </a:pPr>
            <a:r>
              <a:rPr lang="en-US" sz="1400" b="1" dirty="0">
                <a:solidFill>
                  <a:srgbClr val="005073"/>
                </a:solidFill>
              </a:rPr>
              <a:t>Improved Analytics Dashboard</a:t>
            </a:r>
          </a:p>
          <a:p>
            <a:pPr marL="209550" lvl="1" indent="-209550" defTabSz="685766">
              <a:buFont typeface="Arial" charset="0"/>
              <a:buChar char="•"/>
              <a:defRPr/>
            </a:pPr>
            <a:r>
              <a:rPr lang="en-US" sz="900" b="1" dirty="0">
                <a:solidFill>
                  <a:schemeClr val="tx2"/>
                </a:solidFill>
              </a:rPr>
              <a:t>Harmonization of Analytic Events</a:t>
            </a:r>
          </a:p>
          <a:p>
            <a:pPr defTabSz="685766">
              <a:defRPr/>
            </a:pPr>
            <a:endParaRPr lang="en-US" sz="400" b="1" dirty="0">
              <a:solidFill>
                <a:srgbClr val="005073"/>
              </a:solidFill>
            </a:endParaRPr>
          </a:p>
          <a:p>
            <a:pPr defTabSz="685766">
              <a:defRPr/>
            </a:pPr>
            <a:r>
              <a:rPr lang="en-US" sz="1400" b="1" dirty="0">
                <a:solidFill>
                  <a:srgbClr val="005073"/>
                </a:solidFill>
              </a:rPr>
              <a:t>Scale to meet SP needs </a:t>
            </a:r>
          </a:p>
          <a:p>
            <a:pPr marL="209550" lvl="1" indent="-209550" defTabSz="685766">
              <a:buFont typeface="Arial" charset="0"/>
              <a:buChar char="•"/>
              <a:defRPr/>
            </a:pPr>
            <a:r>
              <a:rPr lang="en-US" sz="900" b="1" dirty="0">
                <a:solidFill>
                  <a:schemeClr val="tx2"/>
                </a:solidFill>
              </a:rPr>
              <a:t>More storage, faster query, higher throughput</a:t>
            </a:r>
          </a:p>
          <a:p>
            <a:pPr marL="209550" lvl="1" indent="-209550" defTabSz="685766">
              <a:buFont typeface="Arial" charset="0"/>
              <a:buChar char="•"/>
              <a:defRPr/>
            </a:pPr>
            <a:r>
              <a:rPr lang="en-US" sz="900" b="1" dirty="0">
                <a:solidFill>
                  <a:schemeClr val="tx2"/>
                </a:solidFill>
              </a:rPr>
              <a:t>Modernize architecture</a:t>
            </a:r>
          </a:p>
          <a:p>
            <a:pPr defTabSz="685766">
              <a:defRPr/>
            </a:pPr>
            <a:endParaRPr lang="en-US" sz="800" b="1" dirty="0">
              <a:solidFill>
                <a:srgbClr val="005073"/>
              </a:solidFill>
            </a:endParaRPr>
          </a:p>
          <a:p>
            <a:pPr defTabSz="685766">
              <a:defRPr/>
            </a:pPr>
            <a:r>
              <a:rPr lang="en-US" sz="1400" b="1" dirty="0">
                <a:solidFill>
                  <a:srgbClr val="005073"/>
                </a:solidFill>
              </a:rPr>
              <a:t>Cloud Synchronization </a:t>
            </a:r>
          </a:p>
          <a:p>
            <a:pPr marL="209550" lvl="1" indent="-209550" defTabSz="685766">
              <a:buFont typeface="Arial" charset="0"/>
              <a:buChar char="•"/>
              <a:defRPr/>
            </a:pPr>
            <a:r>
              <a:rPr lang="en-US" sz="900" b="1" dirty="0">
                <a:solidFill>
                  <a:schemeClr val="tx2"/>
                </a:solidFill>
              </a:rPr>
              <a:t>Meraki, Umbrella, 3rd party APIs</a:t>
            </a:r>
          </a:p>
          <a:p>
            <a:pPr marL="209550" lvl="1" indent="-209550" defTabSz="685766">
              <a:buFont typeface="Arial" charset="0"/>
              <a:buChar char="•"/>
              <a:defRPr/>
            </a:pPr>
            <a:r>
              <a:rPr lang="en-US" sz="900" b="1" dirty="0">
                <a:solidFill>
                  <a:schemeClr val="tx2"/>
                </a:solidFill>
              </a:rPr>
              <a:t>Integration with AMP, SDA</a:t>
            </a:r>
          </a:p>
          <a:p>
            <a:pPr marL="742913" lvl="1" indent="-285736" defTabSz="685766">
              <a:buFont typeface="Arial" charset="0"/>
              <a:buChar char="•"/>
              <a:defRPr/>
            </a:pPr>
            <a:endParaRPr lang="en-US" sz="800" dirty="0">
              <a:solidFill>
                <a:srgbClr val="005073"/>
              </a:solidFill>
            </a:endParaRPr>
          </a:p>
        </p:txBody>
      </p:sp>
      <p:sp>
        <p:nvSpPr>
          <p:cNvPr id="17" name="正方形/長方形 16">
            <a:extLst>
              <a:ext uri="{FF2B5EF4-FFF2-40B4-BE49-F238E27FC236}">
                <a16:creationId xmlns:a16="http://schemas.microsoft.com/office/drawing/2014/main" id="{95912F92-C6F3-482C-A5A3-9E71EA062452}"/>
              </a:ext>
            </a:extLst>
          </p:cNvPr>
          <p:cNvSpPr/>
          <p:nvPr/>
        </p:nvSpPr>
        <p:spPr>
          <a:xfrm>
            <a:off x="3367751" y="2854834"/>
            <a:ext cx="1596135" cy="176837"/>
          </a:xfrm>
          <a:prstGeom prst="rect">
            <a:avLst/>
          </a:prstGeom>
          <a:noFill/>
          <a:ln w="41275">
            <a:solidFill>
              <a:srgbClr val="FF0000">
                <a:alpha val="89000"/>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18" name="正方形/長方形 17">
            <a:extLst>
              <a:ext uri="{FF2B5EF4-FFF2-40B4-BE49-F238E27FC236}">
                <a16:creationId xmlns:a16="http://schemas.microsoft.com/office/drawing/2014/main" id="{4EA16D9F-AB43-4D21-ABF7-57A09C2C74EA}"/>
              </a:ext>
            </a:extLst>
          </p:cNvPr>
          <p:cNvSpPr/>
          <p:nvPr/>
        </p:nvSpPr>
        <p:spPr>
          <a:xfrm>
            <a:off x="3177251" y="3696826"/>
            <a:ext cx="2401678" cy="875174"/>
          </a:xfrm>
          <a:prstGeom prst="rect">
            <a:avLst/>
          </a:prstGeom>
          <a:noFill/>
          <a:ln w="41275">
            <a:solidFill>
              <a:srgbClr val="FF0000">
                <a:alpha val="89000"/>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19" name="正方形/長方形 18">
            <a:extLst>
              <a:ext uri="{FF2B5EF4-FFF2-40B4-BE49-F238E27FC236}">
                <a16:creationId xmlns:a16="http://schemas.microsoft.com/office/drawing/2014/main" id="{D8FE94A8-1CA5-4C9A-96D0-498C4F6981AF}"/>
              </a:ext>
            </a:extLst>
          </p:cNvPr>
          <p:cNvSpPr/>
          <p:nvPr/>
        </p:nvSpPr>
        <p:spPr>
          <a:xfrm>
            <a:off x="5955701" y="2943252"/>
            <a:ext cx="2257570" cy="659919"/>
          </a:xfrm>
          <a:prstGeom prst="rect">
            <a:avLst/>
          </a:prstGeom>
          <a:noFill/>
          <a:ln w="41275">
            <a:solidFill>
              <a:srgbClr val="FF0000">
                <a:alpha val="89000"/>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21" name="正方形/長方形 20">
            <a:extLst>
              <a:ext uri="{FF2B5EF4-FFF2-40B4-BE49-F238E27FC236}">
                <a16:creationId xmlns:a16="http://schemas.microsoft.com/office/drawing/2014/main" id="{C0BEB186-3F48-4AD1-A90C-A483593A2FBD}"/>
              </a:ext>
            </a:extLst>
          </p:cNvPr>
          <p:cNvSpPr/>
          <p:nvPr/>
        </p:nvSpPr>
        <p:spPr>
          <a:xfrm>
            <a:off x="5955701" y="3669875"/>
            <a:ext cx="2257570" cy="659919"/>
          </a:xfrm>
          <a:prstGeom prst="rect">
            <a:avLst/>
          </a:prstGeom>
          <a:noFill/>
          <a:ln w="41275">
            <a:solidFill>
              <a:srgbClr val="FF0000">
                <a:alpha val="89000"/>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22" name="正方形/長方形 21">
            <a:extLst>
              <a:ext uri="{FF2B5EF4-FFF2-40B4-BE49-F238E27FC236}">
                <a16:creationId xmlns:a16="http://schemas.microsoft.com/office/drawing/2014/main" id="{EBCB9C71-9618-4624-887B-4D0D270B0107}"/>
              </a:ext>
            </a:extLst>
          </p:cNvPr>
          <p:cNvSpPr/>
          <p:nvPr/>
        </p:nvSpPr>
        <p:spPr>
          <a:xfrm>
            <a:off x="492637" y="4409105"/>
            <a:ext cx="2294106" cy="358275"/>
          </a:xfrm>
          <a:prstGeom prst="rect">
            <a:avLst/>
          </a:prstGeom>
          <a:noFill/>
          <a:ln w="41275">
            <a:solidFill>
              <a:srgbClr val="FF0000">
                <a:alpha val="89000"/>
              </a:srgbClr>
            </a:solidFill>
            <a:prstDash val="sysDash"/>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87936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4104" y="1286179"/>
            <a:ext cx="2708375" cy="3127979"/>
          </a:xfrm>
          <a:prstGeom prst="rect">
            <a:avLst/>
          </a:prstGeom>
          <a:solidFill>
            <a:srgbClr val="FFFFF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47" tIns="34277" rIns="68547" bIns="34277" rtlCol="0" anchor="t"/>
          <a:lstStyle/>
          <a:p>
            <a:pPr marL="0" lvl="1" defTabSz="457052">
              <a:spcBef>
                <a:spcPts val="600"/>
              </a:spcBef>
              <a:spcAft>
                <a:spcPts val="600"/>
              </a:spcAft>
              <a:defRPr/>
            </a:pPr>
            <a:endParaRPr lang="en-US" sz="1050" dirty="0">
              <a:solidFill>
                <a:srgbClr val="676767"/>
              </a:solidFill>
              <a:latin typeface="CiscoSansTT ExtraLight"/>
              <a:ea typeface="CiscoSansTT ExtraLight" charset="0"/>
              <a:cs typeface="CiscoSansTT ExtraLight" charset="0"/>
            </a:endParaRPr>
          </a:p>
        </p:txBody>
      </p:sp>
      <p:sp>
        <p:nvSpPr>
          <p:cNvPr id="7" name="Pentagon 6"/>
          <p:cNvSpPr/>
          <p:nvPr/>
        </p:nvSpPr>
        <p:spPr>
          <a:xfrm>
            <a:off x="324106" y="749560"/>
            <a:ext cx="2952495" cy="442807"/>
          </a:xfrm>
          <a:prstGeom prst="homePlate">
            <a:avLst/>
          </a:prstGeom>
          <a:solidFill>
            <a:schemeClr val="accent1"/>
          </a:solidFill>
          <a:ln>
            <a:noFill/>
          </a:ln>
        </p:spPr>
        <p:style>
          <a:lnRef idx="1">
            <a:schemeClr val="accent6"/>
          </a:lnRef>
          <a:fillRef idx="3">
            <a:schemeClr val="accent6"/>
          </a:fillRef>
          <a:effectRef idx="2">
            <a:schemeClr val="accent6"/>
          </a:effectRef>
          <a:fontRef idx="minor">
            <a:schemeClr val="lt1"/>
          </a:fontRef>
        </p:style>
        <p:txBody>
          <a:bodyPr lIns="68547" tIns="34277" rIns="68547" bIns="34277" rtlCol="0" anchor="ctr"/>
          <a:lstStyle/>
          <a:p>
            <a:pPr algn="ctr" defTabSz="457052">
              <a:defRPr/>
            </a:pPr>
            <a:endParaRPr lang="en-US" sz="1100" dirty="0">
              <a:ln w="18415" cmpd="sng">
                <a:noFill/>
                <a:prstDash val="solid"/>
              </a:ln>
              <a:solidFill>
                <a:srgbClr val="FFFFFF"/>
              </a:solidFill>
              <a:latin typeface="CiscoSansTT ExtraLight"/>
              <a:ea typeface="CiscoSansTT ExtraLight" charset="0"/>
              <a:cs typeface="CiscoSansTT ExtraLight" charset="0"/>
            </a:endParaRPr>
          </a:p>
        </p:txBody>
      </p:sp>
      <p:sp>
        <p:nvSpPr>
          <p:cNvPr id="11" name="Chevron 10"/>
          <p:cNvSpPr/>
          <p:nvPr/>
        </p:nvSpPr>
        <p:spPr>
          <a:xfrm>
            <a:off x="3124202" y="749561"/>
            <a:ext cx="2945134" cy="445973"/>
          </a:xfrm>
          <a:prstGeom prst="chevron">
            <a:avLst/>
          </a:prstGeom>
          <a:solidFill>
            <a:schemeClr val="accent2"/>
          </a:solidFill>
          <a:ln>
            <a:noFill/>
          </a:ln>
        </p:spPr>
        <p:style>
          <a:lnRef idx="1">
            <a:schemeClr val="accent6"/>
          </a:lnRef>
          <a:fillRef idx="3">
            <a:schemeClr val="accent6"/>
          </a:fillRef>
          <a:effectRef idx="2">
            <a:schemeClr val="accent6"/>
          </a:effectRef>
          <a:fontRef idx="minor">
            <a:schemeClr val="lt1"/>
          </a:fontRef>
        </p:style>
        <p:txBody>
          <a:bodyPr lIns="68547" tIns="34277" rIns="68547" bIns="34277" rtlCol="0" anchor="ctr"/>
          <a:lstStyle/>
          <a:p>
            <a:pPr algn="ctr" defTabSz="457052">
              <a:defRPr/>
            </a:pPr>
            <a:endParaRPr lang="en-US" sz="1100" dirty="0">
              <a:ln w="18415" cmpd="sng">
                <a:noFill/>
                <a:prstDash val="solid"/>
              </a:ln>
              <a:solidFill>
                <a:srgbClr val="142854"/>
              </a:solidFill>
              <a:latin typeface="CiscoSansTT ExtraLight"/>
              <a:ea typeface="CiscoSansTT ExtraLight" charset="0"/>
              <a:cs typeface="CiscoSansTT ExtraLight" charset="0"/>
            </a:endParaRPr>
          </a:p>
        </p:txBody>
      </p:sp>
      <p:sp>
        <p:nvSpPr>
          <p:cNvPr id="20" name="Chevron 19"/>
          <p:cNvSpPr/>
          <p:nvPr/>
        </p:nvSpPr>
        <p:spPr>
          <a:xfrm>
            <a:off x="5891458" y="749561"/>
            <a:ext cx="3007051" cy="442807"/>
          </a:xfrm>
          <a:prstGeom prst="chevron">
            <a:avLst/>
          </a:prstGeom>
          <a:solidFill>
            <a:schemeClr val="accent3"/>
          </a:solidFill>
          <a:ln>
            <a:noFill/>
          </a:ln>
        </p:spPr>
        <p:style>
          <a:lnRef idx="1">
            <a:schemeClr val="accent6"/>
          </a:lnRef>
          <a:fillRef idx="3">
            <a:schemeClr val="accent6"/>
          </a:fillRef>
          <a:effectRef idx="2">
            <a:schemeClr val="accent6"/>
          </a:effectRef>
          <a:fontRef idx="minor">
            <a:schemeClr val="lt1"/>
          </a:fontRef>
        </p:style>
        <p:txBody>
          <a:bodyPr lIns="68547" tIns="34277" rIns="68547" bIns="34277" rtlCol="0" anchor="ctr"/>
          <a:lstStyle/>
          <a:p>
            <a:pPr algn="ctr" defTabSz="457052">
              <a:defRPr/>
            </a:pPr>
            <a:endParaRPr lang="en-US" sz="1100" dirty="0">
              <a:ln w="18415" cmpd="sng">
                <a:noFill/>
                <a:prstDash val="solid"/>
              </a:ln>
              <a:solidFill>
                <a:srgbClr val="FFFFFF"/>
              </a:solidFill>
              <a:latin typeface="CiscoSansTT ExtraLight"/>
              <a:ea typeface="CiscoSansTT ExtraLight" charset="0"/>
              <a:cs typeface="CiscoSansTT ExtraLight" charset="0"/>
            </a:endParaRPr>
          </a:p>
        </p:txBody>
      </p:sp>
      <p:sp>
        <p:nvSpPr>
          <p:cNvPr id="23" name="Rectangle 22"/>
          <p:cNvSpPr/>
          <p:nvPr/>
        </p:nvSpPr>
        <p:spPr>
          <a:xfrm>
            <a:off x="5933784" y="1899714"/>
            <a:ext cx="2401163" cy="2346377"/>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052">
              <a:defRPr/>
            </a:pPr>
            <a:endParaRPr lang="en-US" sz="1200" dirty="0">
              <a:solidFill>
                <a:srgbClr val="676767"/>
              </a:solidFill>
              <a:latin typeface="CiscoSansTT ExtraLight"/>
            </a:endParaRPr>
          </a:p>
        </p:txBody>
      </p:sp>
      <p:sp>
        <p:nvSpPr>
          <p:cNvPr id="2" name="Title 1"/>
          <p:cNvSpPr>
            <a:spLocks noGrp="1"/>
          </p:cNvSpPr>
          <p:nvPr>
            <p:ph type="title"/>
          </p:nvPr>
        </p:nvSpPr>
        <p:spPr>
          <a:xfrm>
            <a:off x="324104" y="111513"/>
            <a:ext cx="6831048" cy="731837"/>
          </a:xfrm>
        </p:spPr>
        <p:txBody>
          <a:bodyPr/>
          <a:lstStyle/>
          <a:p>
            <a:r>
              <a:rPr lang="en-US" dirty="0">
                <a:solidFill>
                  <a:schemeClr val="tx1"/>
                </a:solidFill>
              </a:rPr>
              <a:t>Stealthwatch </a:t>
            </a:r>
            <a:r>
              <a:rPr lang="en-US" dirty="0">
                <a:solidFill>
                  <a:srgbClr val="FF0000"/>
                </a:solidFill>
              </a:rPr>
              <a:t>Cloud</a:t>
            </a:r>
            <a:r>
              <a:rPr lang="en-US" dirty="0">
                <a:solidFill>
                  <a:schemeClr val="tx1"/>
                </a:solidFill>
              </a:rPr>
              <a:t> </a:t>
            </a:r>
            <a:r>
              <a:rPr lang="ja-JP" altLang="en-US" dirty="0">
                <a:solidFill>
                  <a:schemeClr val="tx1"/>
                </a:solidFill>
              </a:rPr>
              <a:t>ロードマップ</a:t>
            </a:r>
            <a:endParaRPr lang="en-US" dirty="0">
              <a:solidFill>
                <a:schemeClr val="tx1"/>
              </a:solidFill>
            </a:endParaRPr>
          </a:p>
        </p:txBody>
      </p:sp>
      <p:sp>
        <p:nvSpPr>
          <p:cNvPr id="12" name="Rectangle 11"/>
          <p:cNvSpPr/>
          <p:nvPr/>
        </p:nvSpPr>
        <p:spPr>
          <a:xfrm>
            <a:off x="3100441" y="1286178"/>
            <a:ext cx="2708375" cy="3127979"/>
          </a:xfrm>
          <a:prstGeom prst="rect">
            <a:avLst/>
          </a:prstGeom>
          <a:solidFill>
            <a:srgbClr val="FFFFF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47" tIns="34277" rIns="68547" bIns="34277" rtlCol="0" anchor="t"/>
          <a:lstStyle/>
          <a:p>
            <a:pPr marL="0" lvl="1" defTabSz="457052">
              <a:spcBef>
                <a:spcPts val="600"/>
              </a:spcBef>
              <a:spcAft>
                <a:spcPts val="600"/>
              </a:spcAft>
              <a:defRPr/>
            </a:pPr>
            <a:endParaRPr lang="en-US" altLang="ko-KR" sz="750" dirty="0">
              <a:solidFill>
                <a:srgbClr val="282828">
                  <a:lumMod val="75000"/>
                </a:srgbClr>
              </a:solidFill>
              <a:latin typeface="Arial"/>
              <a:cs typeface="Arial"/>
            </a:endParaRPr>
          </a:p>
        </p:txBody>
      </p:sp>
      <p:sp>
        <p:nvSpPr>
          <p:cNvPr id="13" name="Rectangle 12"/>
          <p:cNvSpPr/>
          <p:nvPr/>
        </p:nvSpPr>
        <p:spPr>
          <a:xfrm>
            <a:off x="5876731" y="1286178"/>
            <a:ext cx="2708375" cy="3127979"/>
          </a:xfrm>
          <a:prstGeom prst="rect">
            <a:avLst/>
          </a:prstGeom>
          <a:solidFill>
            <a:srgbClr val="FFFFF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47" tIns="34277" rIns="68547" bIns="34277" rtlCol="0" anchor="t"/>
          <a:lstStyle/>
          <a:p>
            <a:pPr defTabSz="685800" fontAlgn="auto">
              <a:spcBef>
                <a:spcPts val="0"/>
              </a:spcBef>
              <a:spcAft>
                <a:spcPts val="0"/>
              </a:spcAft>
              <a:defRPr/>
            </a:pPr>
            <a:endParaRPr lang="en-US" sz="750" dirty="0">
              <a:solidFill>
                <a:srgbClr val="282828"/>
              </a:solidFill>
              <a:latin typeface="Arial" panose="020B0604020202020204" pitchFamily="34" charset="0"/>
              <a:cs typeface="Arial" panose="020B0604020202020204" pitchFamily="34" charset="0"/>
            </a:endParaRPr>
          </a:p>
        </p:txBody>
      </p:sp>
      <p:sp>
        <p:nvSpPr>
          <p:cNvPr id="3" name="TextBox 2"/>
          <p:cNvSpPr txBox="1"/>
          <p:nvPr/>
        </p:nvSpPr>
        <p:spPr>
          <a:xfrm>
            <a:off x="627399" y="825876"/>
            <a:ext cx="2345909" cy="323165"/>
          </a:xfrm>
          <a:prstGeom prst="rect">
            <a:avLst/>
          </a:prstGeom>
          <a:noFill/>
        </p:spPr>
        <p:txBody>
          <a:bodyPr wrap="square" rtlCol="0">
            <a:spAutoFit/>
          </a:bodyPr>
          <a:lstStyle/>
          <a:p>
            <a:pPr defTabSz="685800" fontAlgn="auto">
              <a:spcBef>
                <a:spcPts val="0"/>
              </a:spcBef>
              <a:spcAft>
                <a:spcPts val="0"/>
              </a:spcAft>
              <a:defRPr/>
            </a:pPr>
            <a:r>
              <a:rPr lang="en-US" sz="1500" b="1" dirty="0">
                <a:solidFill>
                  <a:schemeClr val="bg2"/>
                </a:solidFill>
                <a:latin typeface="CiscoSansTT ExtraLight"/>
                <a:ea typeface="+mn-ea"/>
                <a:cs typeface="+mn-cs"/>
              </a:rPr>
              <a:t>Now: 1H – CY 2018</a:t>
            </a:r>
          </a:p>
        </p:txBody>
      </p:sp>
      <p:sp>
        <p:nvSpPr>
          <p:cNvPr id="14" name="TextBox 13"/>
          <p:cNvSpPr txBox="1"/>
          <p:nvPr/>
        </p:nvSpPr>
        <p:spPr>
          <a:xfrm>
            <a:off x="3500014" y="832166"/>
            <a:ext cx="2345909" cy="323165"/>
          </a:xfrm>
          <a:prstGeom prst="rect">
            <a:avLst/>
          </a:prstGeom>
          <a:noFill/>
        </p:spPr>
        <p:txBody>
          <a:bodyPr wrap="square" rtlCol="0">
            <a:spAutoFit/>
          </a:bodyPr>
          <a:lstStyle/>
          <a:p>
            <a:pPr defTabSz="685800" fontAlgn="auto">
              <a:spcBef>
                <a:spcPts val="0"/>
              </a:spcBef>
              <a:spcAft>
                <a:spcPts val="0"/>
              </a:spcAft>
              <a:defRPr/>
            </a:pPr>
            <a:r>
              <a:rPr lang="en-US" sz="1500" b="1" dirty="0">
                <a:solidFill>
                  <a:schemeClr val="bg2"/>
                </a:solidFill>
                <a:latin typeface="CiscoSansTT ExtraLight"/>
                <a:ea typeface="+mn-ea"/>
                <a:cs typeface="+mn-cs"/>
              </a:rPr>
              <a:t>Coming: 2H – CY 2018</a:t>
            </a:r>
          </a:p>
        </p:txBody>
      </p:sp>
      <p:sp>
        <p:nvSpPr>
          <p:cNvPr id="15" name="TextBox 14"/>
          <p:cNvSpPr txBox="1"/>
          <p:nvPr/>
        </p:nvSpPr>
        <p:spPr>
          <a:xfrm>
            <a:off x="6292747" y="820922"/>
            <a:ext cx="2077280" cy="323165"/>
          </a:xfrm>
          <a:prstGeom prst="rect">
            <a:avLst/>
          </a:prstGeom>
          <a:noFill/>
        </p:spPr>
        <p:txBody>
          <a:bodyPr wrap="square" rtlCol="0">
            <a:spAutoFit/>
          </a:bodyPr>
          <a:lstStyle/>
          <a:p>
            <a:pPr defTabSz="685800" fontAlgn="auto">
              <a:spcBef>
                <a:spcPts val="0"/>
              </a:spcBef>
              <a:spcAft>
                <a:spcPts val="0"/>
              </a:spcAft>
              <a:defRPr/>
            </a:pPr>
            <a:r>
              <a:rPr lang="en-US" sz="1500" b="1" dirty="0">
                <a:solidFill>
                  <a:schemeClr val="bg2"/>
                </a:solidFill>
                <a:latin typeface="CiscoSansTT ExtraLight"/>
              </a:rPr>
              <a:t>Future: CY 2019</a:t>
            </a:r>
          </a:p>
        </p:txBody>
      </p:sp>
      <p:sp>
        <p:nvSpPr>
          <p:cNvPr id="6" name="TextBox 5"/>
          <p:cNvSpPr txBox="1"/>
          <p:nvPr/>
        </p:nvSpPr>
        <p:spPr>
          <a:xfrm>
            <a:off x="324106" y="1297920"/>
            <a:ext cx="2708373" cy="3308598"/>
          </a:xfrm>
          <a:prstGeom prst="rect">
            <a:avLst/>
          </a:prstGeom>
          <a:noFill/>
        </p:spPr>
        <p:txBody>
          <a:bodyPr wrap="square" rtlCol="0">
            <a:spAutoFit/>
          </a:bodyPr>
          <a:lstStyle/>
          <a:p>
            <a:pPr defTabSz="685800" fontAlgn="auto">
              <a:spcBef>
                <a:spcPts val="0"/>
              </a:spcBef>
              <a:spcAft>
                <a:spcPts val="0"/>
              </a:spcAft>
              <a:defRPr/>
            </a:pPr>
            <a:r>
              <a:rPr lang="en-US" sz="1600" b="1" dirty="0">
                <a:solidFill>
                  <a:srgbClr val="002060"/>
                </a:solidFill>
                <a:latin typeface="CiscoSansTT ExtraLight"/>
                <a:ea typeface="+mn-ea"/>
                <a:cs typeface="+mn-cs"/>
              </a:rPr>
              <a:t>Dominate Multi-Cloud</a:t>
            </a:r>
          </a:p>
          <a:p>
            <a:pPr marL="214313" indent="-214313">
              <a:buFont typeface="Arial" charset="0"/>
              <a:buChar char="•"/>
              <a:defRPr/>
            </a:pPr>
            <a:r>
              <a:rPr lang="en-US" sz="1000" b="1" dirty="0">
                <a:solidFill>
                  <a:schemeClr val="accent1">
                    <a:lumMod val="75000"/>
                  </a:schemeClr>
                </a:solidFill>
              </a:rPr>
              <a:t>Leader in multi-cloud security analytics</a:t>
            </a:r>
          </a:p>
          <a:p>
            <a:pPr marL="214313" indent="-214313">
              <a:buFont typeface="Arial" charset="0"/>
              <a:buChar char="•"/>
              <a:defRPr/>
            </a:pPr>
            <a:r>
              <a:rPr lang="en-US" sz="1000" b="1" dirty="0">
                <a:solidFill>
                  <a:schemeClr val="accent1">
                    <a:lumMod val="75000"/>
                  </a:schemeClr>
                </a:solidFill>
              </a:rPr>
              <a:t>GCP: Agentless Deployments</a:t>
            </a:r>
          </a:p>
          <a:p>
            <a:pPr marL="214313" indent="-214313">
              <a:buFont typeface="Arial" charset="0"/>
              <a:buChar char="•"/>
              <a:defRPr/>
            </a:pPr>
            <a:r>
              <a:rPr lang="en-US" sz="1000" b="1" dirty="0">
                <a:solidFill>
                  <a:schemeClr val="accent1">
                    <a:lumMod val="75000"/>
                  </a:schemeClr>
                </a:solidFill>
              </a:rPr>
              <a:t>AWS: Detection Enhancements</a:t>
            </a:r>
          </a:p>
          <a:p>
            <a:pPr marL="214313" indent="-214313">
              <a:buFont typeface="Arial" charset="0"/>
              <a:buChar char="•"/>
              <a:defRPr/>
            </a:pPr>
            <a:r>
              <a:rPr lang="en-US" sz="1000" b="1" dirty="0">
                <a:solidFill>
                  <a:schemeClr val="accent1">
                    <a:lumMod val="75000"/>
                  </a:schemeClr>
                </a:solidFill>
              </a:rPr>
              <a:t>EMEAR: Data remains in EU instance</a:t>
            </a:r>
          </a:p>
          <a:p>
            <a:pPr defTabSz="685800" fontAlgn="auto">
              <a:spcBef>
                <a:spcPts val="0"/>
              </a:spcBef>
              <a:spcAft>
                <a:spcPts val="0"/>
              </a:spcAft>
              <a:defRPr/>
            </a:pPr>
            <a:endParaRPr lang="en-US" sz="1600" b="1" dirty="0">
              <a:solidFill>
                <a:srgbClr val="005073"/>
              </a:solidFill>
              <a:latin typeface="CiscoSansTT ExtraLight"/>
            </a:endParaRPr>
          </a:p>
          <a:p>
            <a:pPr defTabSz="685800" fontAlgn="auto">
              <a:spcBef>
                <a:spcPts val="0"/>
              </a:spcBef>
              <a:spcAft>
                <a:spcPts val="0"/>
              </a:spcAft>
              <a:defRPr/>
            </a:pPr>
            <a:r>
              <a:rPr lang="en-US" sz="1600" b="1" dirty="0">
                <a:solidFill>
                  <a:srgbClr val="002060"/>
                </a:solidFill>
                <a:latin typeface="CiscoSansTT ExtraLight"/>
              </a:rPr>
              <a:t>Simply Works Together</a:t>
            </a:r>
          </a:p>
          <a:p>
            <a:pPr marL="214313" indent="-214313">
              <a:buFont typeface="Arial" charset="0"/>
              <a:buChar char="•"/>
              <a:defRPr/>
            </a:pPr>
            <a:r>
              <a:rPr lang="en-US" sz="1000" b="1" dirty="0">
                <a:solidFill>
                  <a:srgbClr val="00BCEB">
                    <a:lumMod val="75000"/>
                  </a:srgbClr>
                </a:solidFill>
              </a:rPr>
              <a:t>Advanced threat detection using telemetry from Umbrella, Meraki and TALOS </a:t>
            </a:r>
          </a:p>
          <a:p>
            <a:pPr marL="214313" indent="-214313">
              <a:buFont typeface="Arial" charset="0"/>
              <a:buChar char="•"/>
              <a:defRPr/>
            </a:pPr>
            <a:r>
              <a:rPr lang="en-US" sz="1000" b="1" dirty="0">
                <a:solidFill>
                  <a:srgbClr val="00BCEB">
                    <a:lumMod val="75000"/>
                  </a:srgbClr>
                </a:solidFill>
              </a:rPr>
              <a:t>Scalable detection for the MSSP</a:t>
            </a:r>
          </a:p>
          <a:p>
            <a:pPr defTabSz="685800" fontAlgn="auto">
              <a:spcBef>
                <a:spcPts val="0"/>
              </a:spcBef>
              <a:spcAft>
                <a:spcPts val="0"/>
              </a:spcAft>
              <a:defRPr/>
            </a:pPr>
            <a:endParaRPr lang="en-US" sz="1600" b="1" dirty="0">
              <a:solidFill>
                <a:srgbClr val="005073"/>
              </a:solidFill>
              <a:latin typeface="CiscoSansTT ExtraLight"/>
            </a:endParaRPr>
          </a:p>
          <a:p>
            <a:pPr defTabSz="685800" fontAlgn="auto">
              <a:spcBef>
                <a:spcPts val="0"/>
              </a:spcBef>
              <a:spcAft>
                <a:spcPts val="0"/>
              </a:spcAft>
              <a:defRPr/>
            </a:pPr>
            <a:r>
              <a:rPr lang="en-US" sz="1600" b="1" dirty="0">
                <a:solidFill>
                  <a:srgbClr val="002060"/>
                </a:solidFill>
                <a:latin typeface="CiscoSansTT ExtraLight"/>
              </a:rPr>
              <a:t>Automate the Next Step</a:t>
            </a:r>
          </a:p>
          <a:p>
            <a:pPr marL="214313" indent="-214313">
              <a:buFont typeface="Arial" charset="0"/>
              <a:buChar char="•"/>
              <a:defRPr/>
            </a:pPr>
            <a:r>
              <a:rPr lang="en-US" sz="1000" b="1" dirty="0">
                <a:solidFill>
                  <a:srgbClr val="00BCEB">
                    <a:lumMod val="75000"/>
                  </a:srgbClr>
                </a:solidFill>
              </a:rPr>
              <a:t>Implement behavioral observation tools to learn from users</a:t>
            </a:r>
          </a:p>
          <a:p>
            <a:pPr defTabSz="685800" fontAlgn="auto">
              <a:spcBef>
                <a:spcPts val="0"/>
              </a:spcBef>
              <a:spcAft>
                <a:spcPts val="0"/>
              </a:spcAft>
              <a:defRPr/>
            </a:pPr>
            <a:endParaRPr lang="en-US" sz="1600" b="1" dirty="0">
              <a:solidFill>
                <a:srgbClr val="005073"/>
              </a:solidFill>
              <a:latin typeface="CiscoSansTT ExtraLight"/>
            </a:endParaRPr>
          </a:p>
        </p:txBody>
      </p:sp>
      <p:sp>
        <p:nvSpPr>
          <p:cNvPr id="16" name="TextBox 15"/>
          <p:cNvSpPr txBox="1"/>
          <p:nvPr/>
        </p:nvSpPr>
        <p:spPr>
          <a:xfrm>
            <a:off x="3116092" y="1278400"/>
            <a:ext cx="2684614" cy="3316292"/>
          </a:xfrm>
          <a:prstGeom prst="rect">
            <a:avLst/>
          </a:prstGeom>
          <a:noFill/>
        </p:spPr>
        <p:txBody>
          <a:bodyPr wrap="square" rtlCol="0">
            <a:spAutoFit/>
          </a:bodyPr>
          <a:lstStyle/>
          <a:p>
            <a:pPr lvl="0">
              <a:defRPr/>
            </a:pPr>
            <a:r>
              <a:rPr lang="en-US" sz="1600" b="1" dirty="0">
                <a:solidFill>
                  <a:srgbClr val="002060"/>
                </a:solidFill>
              </a:rPr>
              <a:t>Dominate Multi-Cloud</a:t>
            </a:r>
          </a:p>
          <a:p>
            <a:pPr marL="214313" indent="-214313">
              <a:buFont typeface="Arial" charset="0"/>
              <a:buChar char="•"/>
              <a:defRPr/>
            </a:pPr>
            <a:r>
              <a:rPr lang="en-US" sz="1000" b="1" dirty="0">
                <a:solidFill>
                  <a:schemeClr val="accent2">
                    <a:lumMod val="75000"/>
                  </a:schemeClr>
                </a:solidFill>
              </a:rPr>
              <a:t>Agentless Deployments in additional Leading Cloud Platform</a:t>
            </a:r>
          </a:p>
          <a:p>
            <a:pPr marL="214313" indent="-214313">
              <a:buFont typeface="Arial" charset="0"/>
              <a:buChar char="•"/>
              <a:defRPr/>
            </a:pPr>
            <a:r>
              <a:rPr lang="en-US" sz="1000" b="1" dirty="0">
                <a:solidFill>
                  <a:schemeClr val="accent2">
                    <a:lumMod val="75000"/>
                  </a:schemeClr>
                </a:solidFill>
              </a:rPr>
              <a:t>Security analytics across all major public clouds from single tool</a:t>
            </a:r>
          </a:p>
          <a:p>
            <a:pPr lvl="0">
              <a:defRPr/>
            </a:pPr>
            <a:endParaRPr lang="en-US" sz="1600" b="1" dirty="0">
              <a:solidFill>
                <a:srgbClr val="005073"/>
              </a:solidFill>
            </a:endParaRPr>
          </a:p>
          <a:p>
            <a:pPr lvl="0">
              <a:defRPr/>
            </a:pPr>
            <a:r>
              <a:rPr lang="en-US" sz="1600" b="1" dirty="0">
                <a:solidFill>
                  <a:srgbClr val="002060"/>
                </a:solidFill>
              </a:rPr>
              <a:t>Simply Works Together</a:t>
            </a:r>
          </a:p>
          <a:p>
            <a:pPr marL="214313" indent="-214313">
              <a:buFont typeface="Arial" charset="0"/>
              <a:buChar char="•"/>
              <a:defRPr/>
            </a:pPr>
            <a:r>
              <a:rPr lang="en-US" sz="1000" b="1" dirty="0">
                <a:solidFill>
                  <a:schemeClr val="accent2">
                    <a:lumMod val="75000"/>
                  </a:schemeClr>
                </a:solidFill>
              </a:rPr>
              <a:t>Threat detection in Encrypted Traffic</a:t>
            </a:r>
          </a:p>
          <a:p>
            <a:pPr marL="214313" indent="-214313">
              <a:buFont typeface="Arial" charset="0"/>
              <a:buChar char="•"/>
              <a:defRPr/>
            </a:pPr>
            <a:r>
              <a:rPr lang="en-US" sz="1000" b="1" dirty="0">
                <a:solidFill>
                  <a:schemeClr val="accent2">
                    <a:lumMod val="75000"/>
                  </a:schemeClr>
                </a:solidFill>
              </a:rPr>
              <a:t>“Easy button” deployments under 10-minutes on-premises</a:t>
            </a:r>
          </a:p>
          <a:p>
            <a:pPr marL="214313" indent="-214313">
              <a:buFont typeface="Arial" charset="0"/>
              <a:buChar char="•"/>
              <a:defRPr/>
            </a:pPr>
            <a:r>
              <a:rPr lang="en-US" sz="1000" b="1" dirty="0">
                <a:solidFill>
                  <a:schemeClr val="accent2">
                    <a:lumMod val="75000"/>
                  </a:schemeClr>
                </a:solidFill>
              </a:rPr>
              <a:t>ATS-wide UI/UX enhancements</a:t>
            </a:r>
          </a:p>
          <a:p>
            <a:pPr lvl="0">
              <a:defRPr/>
            </a:pPr>
            <a:endParaRPr lang="en-US" sz="1600" b="1" dirty="0">
              <a:solidFill>
                <a:srgbClr val="005073"/>
              </a:solidFill>
            </a:endParaRPr>
          </a:p>
          <a:p>
            <a:pPr lvl="0">
              <a:defRPr/>
            </a:pPr>
            <a:r>
              <a:rPr lang="en-US" sz="1600" b="1" dirty="0">
                <a:solidFill>
                  <a:srgbClr val="002060"/>
                </a:solidFill>
              </a:rPr>
              <a:t>Automate the Next Step</a:t>
            </a:r>
          </a:p>
          <a:p>
            <a:pPr marL="214313" indent="-214313">
              <a:buFont typeface="Arial" charset="0"/>
              <a:buChar char="•"/>
              <a:defRPr/>
            </a:pPr>
            <a:r>
              <a:rPr lang="en-US" sz="1000" b="1" dirty="0">
                <a:solidFill>
                  <a:schemeClr val="accent2">
                    <a:lumMod val="75000"/>
                  </a:schemeClr>
                </a:solidFill>
              </a:rPr>
              <a:t>Understand the actions our users take next, and explore automation opportunities</a:t>
            </a:r>
          </a:p>
          <a:p>
            <a:pPr marL="214313" indent="-214313">
              <a:buFontTx/>
              <a:buChar char="-"/>
              <a:defRPr/>
            </a:pPr>
            <a:endParaRPr lang="en-US" sz="1600" b="1" dirty="0">
              <a:solidFill>
                <a:srgbClr val="005073"/>
              </a:solidFill>
              <a:latin typeface="CiscoSansTT ExtraLight"/>
              <a:ea typeface="+mn-ea"/>
              <a:cs typeface="+mn-cs"/>
            </a:endParaRPr>
          </a:p>
        </p:txBody>
      </p:sp>
      <p:sp>
        <p:nvSpPr>
          <p:cNvPr id="17" name="TextBox 16"/>
          <p:cNvSpPr txBox="1"/>
          <p:nvPr/>
        </p:nvSpPr>
        <p:spPr>
          <a:xfrm>
            <a:off x="5865868" y="1278708"/>
            <a:ext cx="2719238" cy="3185487"/>
          </a:xfrm>
          <a:prstGeom prst="rect">
            <a:avLst/>
          </a:prstGeom>
          <a:noFill/>
        </p:spPr>
        <p:txBody>
          <a:bodyPr wrap="square" rtlCol="0">
            <a:spAutoFit/>
          </a:bodyPr>
          <a:lstStyle/>
          <a:p>
            <a:pPr lvl="0">
              <a:defRPr/>
            </a:pPr>
            <a:r>
              <a:rPr lang="en-US" sz="1600" b="1" dirty="0">
                <a:solidFill>
                  <a:srgbClr val="002060"/>
                </a:solidFill>
              </a:rPr>
              <a:t>Dominate Multi-Cloud</a:t>
            </a:r>
          </a:p>
          <a:p>
            <a:pPr marL="214313" indent="-214313">
              <a:buFont typeface="Arial" charset="0"/>
              <a:buChar char="•"/>
              <a:defRPr/>
            </a:pPr>
            <a:r>
              <a:rPr lang="en-US" sz="1000" b="1" dirty="0">
                <a:solidFill>
                  <a:schemeClr val="tx2"/>
                </a:solidFill>
              </a:rPr>
              <a:t>Aggressively pursue all opportunities to lead in public cloud security</a:t>
            </a:r>
          </a:p>
          <a:p>
            <a:pPr lvl="0">
              <a:defRPr/>
            </a:pPr>
            <a:endParaRPr lang="en-US" sz="1600" b="1" dirty="0">
              <a:solidFill>
                <a:srgbClr val="005073"/>
              </a:solidFill>
            </a:endParaRPr>
          </a:p>
          <a:p>
            <a:pPr lvl="0">
              <a:defRPr/>
            </a:pPr>
            <a:r>
              <a:rPr lang="en-US" sz="1600" b="1" dirty="0">
                <a:solidFill>
                  <a:srgbClr val="002060"/>
                </a:solidFill>
              </a:rPr>
              <a:t>Simply Works Together</a:t>
            </a:r>
          </a:p>
          <a:p>
            <a:pPr marL="214313" indent="-214313">
              <a:buFont typeface="Arial" charset="0"/>
              <a:buChar char="•"/>
              <a:defRPr/>
            </a:pPr>
            <a:r>
              <a:rPr lang="en-US" sz="1000" b="1" dirty="0">
                <a:solidFill>
                  <a:schemeClr val="tx2"/>
                </a:solidFill>
              </a:rPr>
              <a:t>Advance threat detection with new techniques and additional telemetry sources, maintaining 95% helpful rating</a:t>
            </a:r>
          </a:p>
          <a:p>
            <a:pPr marL="214313" indent="-214313">
              <a:buFont typeface="Arial" charset="0"/>
              <a:buChar char="•"/>
              <a:defRPr/>
            </a:pPr>
            <a:r>
              <a:rPr lang="en-US" sz="1000" b="1" dirty="0">
                <a:solidFill>
                  <a:schemeClr val="tx2"/>
                </a:solidFill>
              </a:rPr>
              <a:t>An integral component of the Cisco Security fabric</a:t>
            </a:r>
          </a:p>
          <a:p>
            <a:pPr marL="214313" indent="-214313">
              <a:buFont typeface="Arial" charset="0"/>
              <a:buChar char="•"/>
              <a:defRPr/>
            </a:pPr>
            <a:r>
              <a:rPr lang="en-US" sz="1000" b="1" dirty="0">
                <a:solidFill>
                  <a:schemeClr val="tx2"/>
                </a:solidFill>
              </a:rPr>
              <a:t>Convergence and simplification of Stealthwatch product family </a:t>
            </a:r>
          </a:p>
          <a:p>
            <a:pPr defTabSz="685800" fontAlgn="auto">
              <a:spcBef>
                <a:spcPts val="0"/>
              </a:spcBef>
              <a:spcAft>
                <a:spcPts val="0"/>
              </a:spcAft>
              <a:defRPr/>
            </a:pPr>
            <a:endParaRPr lang="en-US" sz="1600" b="1" dirty="0">
              <a:solidFill>
                <a:srgbClr val="005073"/>
              </a:solidFill>
              <a:latin typeface="CiscoSansTT ExtraLight"/>
            </a:endParaRPr>
          </a:p>
          <a:p>
            <a:pPr lvl="0">
              <a:defRPr/>
            </a:pPr>
            <a:r>
              <a:rPr lang="en-US" sz="1600" b="1" dirty="0">
                <a:solidFill>
                  <a:srgbClr val="002060"/>
                </a:solidFill>
              </a:rPr>
              <a:t>Automate the Next Step</a:t>
            </a:r>
          </a:p>
          <a:p>
            <a:pPr marL="214313" indent="-214313">
              <a:buFont typeface="Arial" charset="0"/>
              <a:buChar char="•"/>
              <a:defRPr/>
            </a:pPr>
            <a:r>
              <a:rPr lang="en-US" sz="1000" b="1" dirty="0">
                <a:solidFill>
                  <a:schemeClr val="tx2"/>
                </a:solidFill>
              </a:rPr>
              <a:t>Alerts guide the user through remediation possibilities</a:t>
            </a:r>
          </a:p>
        </p:txBody>
      </p:sp>
      <p:sp>
        <p:nvSpPr>
          <p:cNvPr id="32" name="TextBox 31"/>
          <p:cNvSpPr txBox="1"/>
          <p:nvPr/>
        </p:nvSpPr>
        <p:spPr>
          <a:xfrm>
            <a:off x="381913" y="4462276"/>
            <a:ext cx="4760792" cy="207749"/>
          </a:xfrm>
          <a:prstGeom prst="rect">
            <a:avLst/>
          </a:prstGeom>
          <a:noFill/>
        </p:spPr>
        <p:txBody>
          <a:bodyPr wrap="square" rtlCol="0">
            <a:spAutoFit/>
          </a:bodyPr>
          <a:lstStyle/>
          <a:p>
            <a:r>
              <a:rPr lang="en-US" sz="750" dirty="0">
                <a:latin typeface="+mn-lt"/>
              </a:rPr>
              <a:t>*Certain roadmap items are dependent on collaboration with and execution </a:t>
            </a:r>
            <a:r>
              <a:rPr lang="en-US" sz="750">
                <a:latin typeface="+mn-lt"/>
              </a:rPr>
              <a:t>by external teams</a:t>
            </a:r>
            <a:endParaRPr lang="en-US" sz="750" dirty="0">
              <a:latin typeface="+mn-lt"/>
            </a:endParaRPr>
          </a:p>
        </p:txBody>
      </p:sp>
    </p:spTree>
    <p:extLst>
      <p:ext uri="{BB962C8B-B14F-4D97-AF65-F5344CB8AC3E}">
        <p14:creationId xmlns:p14="http://schemas.microsoft.com/office/powerpoint/2010/main" val="324119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4104" y="1286179"/>
            <a:ext cx="2708375" cy="3127979"/>
          </a:xfrm>
          <a:prstGeom prst="rect">
            <a:avLst/>
          </a:prstGeom>
          <a:solidFill>
            <a:srgbClr val="FFFFF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47" tIns="34277" rIns="68547" bIns="34277" rtlCol="0" anchor="t"/>
          <a:lstStyle/>
          <a:p>
            <a:pPr marL="0" lvl="1" defTabSz="457052">
              <a:spcBef>
                <a:spcPts val="600"/>
              </a:spcBef>
              <a:spcAft>
                <a:spcPts val="600"/>
              </a:spcAft>
              <a:defRPr/>
            </a:pPr>
            <a:endParaRPr lang="en-US" sz="1050" dirty="0">
              <a:solidFill>
                <a:srgbClr val="676767"/>
              </a:solidFill>
              <a:latin typeface="CiscoSansTT ExtraLight"/>
              <a:ea typeface="CiscoSansTT ExtraLight" charset="0"/>
              <a:cs typeface="CiscoSansTT ExtraLight" charset="0"/>
            </a:endParaRPr>
          </a:p>
        </p:txBody>
      </p:sp>
      <p:sp>
        <p:nvSpPr>
          <p:cNvPr id="7" name="Pentagon 6"/>
          <p:cNvSpPr/>
          <p:nvPr/>
        </p:nvSpPr>
        <p:spPr>
          <a:xfrm>
            <a:off x="324106" y="749560"/>
            <a:ext cx="2952495" cy="442807"/>
          </a:xfrm>
          <a:prstGeom prst="homePlate">
            <a:avLst/>
          </a:prstGeom>
          <a:solidFill>
            <a:schemeClr val="accent1"/>
          </a:solidFill>
          <a:ln>
            <a:noFill/>
          </a:ln>
        </p:spPr>
        <p:style>
          <a:lnRef idx="1">
            <a:schemeClr val="accent6"/>
          </a:lnRef>
          <a:fillRef idx="3">
            <a:schemeClr val="accent6"/>
          </a:fillRef>
          <a:effectRef idx="2">
            <a:schemeClr val="accent6"/>
          </a:effectRef>
          <a:fontRef idx="minor">
            <a:schemeClr val="lt1"/>
          </a:fontRef>
        </p:style>
        <p:txBody>
          <a:bodyPr lIns="68547" tIns="34277" rIns="68547" bIns="34277" rtlCol="0" anchor="ctr"/>
          <a:lstStyle/>
          <a:p>
            <a:pPr algn="ctr" defTabSz="457052">
              <a:defRPr/>
            </a:pPr>
            <a:endParaRPr lang="en-US" sz="1100" dirty="0">
              <a:ln w="18415" cmpd="sng">
                <a:noFill/>
                <a:prstDash val="solid"/>
              </a:ln>
              <a:solidFill>
                <a:srgbClr val="FFFFFF"/>
              </a:solidFill>
              <a:latin typeface="CiscoSansTT ExtraLight"/>
              <a:ea typeface="CiscoSansTT ExtraLight" charset="0"/>
              <a:cs typeface="CiscoSansTT ExtraLight" charset="0"/>
            </a:endParaRPr>
          </a:p>
        </p:txBody>
      </p:sp>
      <p:sp>
        <p:nvSpPr>
          <p:cNvPr id="11" name="Chevron 10"/>
          <p:cNvSpPr/>
          <p:nvPr/>
        </p:nvSpPr>
        <p:spPr>
          <a:xfrm>
            <a:off x="3124202" y="749561"/>
            <a:ext cx="2945134" cy="445973"/>
          </a:xfrm>
          <a:prstGeom prst="chevron">
            <a:avLst/>
          </a:prstGeom>
          <a:solidFill>
            <a:schemeClr val="accent2"/>
          </a:solidFill>
          <a:ln>
            <a:noFill/>
          </a:ln>
        </p:spPr>
        <p:style>
          <a:lnRef idx="1">
            <a:schemeClr val="accent6"/>
          </a:lnRef>
          <a:fillRef idx="3">
            <a:schemeClr val="accent6"/>
          </a:fillRef>
          <a:effectRef idx="2">
            <a:schemeClr val="accent6"/>
          </a:effectRef>
          <a:fontRef idx="minor">
            <a:schemeClr val="lt1"/>
          </a:fontRef>
        </p:style>
        <p:txBody>
          <a:bodyPr lIns="68547" tIns="34277" rIns="68547" bIns="34277" rtlCol="0" anchor="ctr"/>
          <a:lstStyle/>
          <a:p>
            <a:pPr algn="ctr" defTabSz="457052">
              <a:defRPr/>
            </a:pPr>
            <a:endParaRPr lang="en-US" sz="1100" dirty="0">
              <a:ln w="18415" cmpd="sng">
                <a:noFill/>
                <a:prstDash val="solid"/>
              </a:ln>
              <a:solidFill>
                <a:srgbClr val="142854"/>
              </a:solidFill>
              <a:latin typeface="CiscoSansTT ExtraLight"/>
              <a:ea typeface="CiscoSansTT ExtraLight" charset="0"/>
              <a:cs typeface="CiscoSansTT ExtraLight" charset="0"/>
            </a:endParaRPr>
          </a:p>
        </p:txBody>
      </p:sp>
      <p:sp>
        <p:nvSpPr>
          <p:cNvPr id="20" name="Chevron 19"/>
          <p:cNvSpPr/>
          <p:nvPr/>
        </p:nvSpPr>
        <p:spPr>
          <a:xfrm>
            <a:off x="5891458" y="749561"/>
            <a:ext cx="3007051" cy="442807"/>
          </a:xfrm>
          <a:prstGeom prst="chevron">
            <a:avLst/>
          </a:prstGeom>
          <a:solidFill>
            <a:schemeClr val="accent3"/>
          </a:solidFill>
          <a:ln>
            <a:noFill/>
          </a:ln>
        </p:spPr>
        <p:style>
          <a:lnRef idx="1">
            <a:schemeClr val="accent6"/>
          </a:lnRef>
          <a:fillRef idx="3">
            <a:schemeClr val="accent6"/>
          </a:fillRef>
          <a:effectRef idx="2">
            <a:schemeClr val="accent6"/>
          </a:effectRef>
          <a:fontRef idx="minor">
            <a:schemeClr val="lt1"/>
          </a:fontRef>
        </p:style>
        <p:txBody>
          <a:bodyPr lIns="68547" tIns="34277" rIns="68547" bIns="34277" rtlCol="0" anchor="ctr"/>
          <a:lstStyle/>
          <a:p>
            <a:pPr algn="ctr" defTabSz="457052">
              <a:defRPr/>
            </a:pPr>
            <a:endParaRPr lang="en-US" sz="1100" dirty="0">
              <a:ln w="18415" cmpd="sng">
                <a:noFill/>
                <a:prstDash val="solid"/>
              </a:ln>
              <a:solidFill>
                <a:srgbClr val="FFFFFF"/>
              </a:solidFill>
              <a:latin typeface="CiscoSansTT ExtraLight"/>
              <a:ea typeface="CiscoSansTT ExtraLight" charset="0"/>
              <a:cs typeface="CiscoSansTT ExtraLight" charset="0"/>
            </a:endParaRPr>
          </a:p>
        </p:txBody>
      </p:sp>
      <p:sp>
        <p:nvSpPr>
          <p:cNvPr id="23" name="Rectangle 22"/>
          <p:cNvSpPr/>
          <p:nvPr/>
        </p:nvSpPr>
        <p:spPr>
          <a:xfrm>
            <a:off x="5933784" y="1899714"/>
            <a:ext cx="2401163" cy="2346377"/>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457052">
              <a:defRPr/>
            </a:pPr>
            <a:endParaRPr lang="en-US" sz="1200" dirty="0">
              <a:solidFill>
                <a:srgbClr val="676767"/>
              </a:solidFill>
              <a:latin typeface="CiscoSansTT ExtraLight"/>
            </a:endParaRPr>
          </a:p>
        </p:txBody>
      </p:sp>
      <p:sp>
        <p:nvSpPr>
          <p:cNvPr id="2" name="Title 1"/>
          <p:cNvSpPr>
            <a:spLocks noGrp="1"/>
          </p:cNvSpPr>
          <p:nvPr>
            <p:ph type="title"/>
          </p:nvPr>
        </p:nvSpPr>
        <p:spPr>
          <a:xfrm>
            <a:off x="324104" y="111513"/>
            <a:ext cx="6831048" cy="731837"/>
          </a:xfrm>
        </p:spPr>
        <p:txBody>
          <a:bodyPr/>
          <a:lstStyle/>
          <a:p>
            <a:r>
              <a:rPr lang="en-US" dirty="0">
                <a:solidFill>
                  <a:schemeClr val="tx1"/>
                </a:solidFill>
              </a:rPr>
              <a:t>Stealthwatch </a:t>
            </a:r>
            <a:r>
              <a:rPr lang="en-US" dirty="0">
                <a:solidFill>
                  <a:srgbClr val="FF0000"/>
                </a:solidFill>
              </a:rPr>
              <a:t>Cloud</a:t>
            </a:r>
            <a:r>
              <a:rPr lang="en-US" dirty="0">
                <a:solidFill>
                  <a:schemeClr val="tx1"/>
                </a:solidFill>
              </a:rPr>
              <a:t> </a:t>
            </a:r>
            <a:r>
              <a:rPr lang="ja-JP" altLang="en-US" dirty="0">
                <a:solidFill>
                  <a:schemeClr val="tx1"/>
                </a:solidFill>
              </a:rPr>
              <a:t>ロードマップ</a:t>
            </a:r>
            <a:endParaRPr lang="en-US" dirty="0">
              <a:solidFill>
                <a:schemeClr val="tx1"/>
              </a:solidFill>
            </a:endParaRPr>
          </a:p>
        </p:txBody>
      </p:sp>
      <p:sp>
        <p:nvSpPr>
          <p:cNvPr id="12" name="Rectangle 11"/>
          <p:cNvSpPr/>
          <p:nvPr/>
        </p:nvSpPr>
        <p:spPr>
          <a:xfrm>
            <a:off x="3100441" y="1286178"/>
            <a:ext cx="2708375" cy="3127979"/>
          </a:xfrm>
          <a:prstGeom prst="rect">
            <a:avLst/>
          </a:prstGeom>
          <a:solidFill>
            <a:srgbClr val="FFFFF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47" tIns="34277" rIns="68547" bIns="34277" rtlCol="0" anchor="t"/>
          <a:lstStyle/>
          <a:p>
            <a:pPr marL="0" lvl="1" defTabSz="457052">
              <a:spcBef>
                <a:spcPts val="600"/>
              </a:spcBef>
              <a:spcAft>
                <a:spcPts val="600"/>
              </a:spcAft>
              <a:defRPr/>
            </a:pPr>
            <a:endParaRPr lang="en-US" altLang="ko-KR" sz="750" dirty="0">
              <a:solidFill>
                <a:srgbClr val="282828">
                  <a:lumMod val="75000"/>
                </a:srgbClr>
              </a:solidFill>
              <a:latin typeface="Arial"/>
              <a:cs typeface="Arial"/>
            </a:endParaRPr>
          </a:p>
        </p:txBody>
      </p:sp>
      <p:sp>
        <p:nvSpPr>
          <p:cNvPr id="13" name="Rectangle 12"/>
          <p:cNvSpPr/>
          <p:nvPr/>
        </p:nvSpPr>
        <p:spPr>
          <a:xfrm>
            <a:off x="5876731" y="1286178"/>
            <a:ext cx="2708375" cy="3127979"/>
          </a:xfrm>
          <a:prstGeom prst="rect">
            <a:avLst/>
          </a:prstGeom>
          <a:solidFill>
            <a:srgbClr val="FFFFFF"/>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47" tIns="34277" rIns="68547" bIns="34277" rtlCol="0" anchor="t"/>
          <a:lstStyle/>
          <a:p>
            <a:pPr defTabSz="685800" fontAlgn="auto">
              <a:spcBef>
                <a:spcPts val="0"/>
              </a:spcBef>
              <a:spcAft>
                <a:spcPts val="0"/>
              </a:spcAft>
              <a:defRPr/>
            </a:pPr>
            <a:endParaRPr lang="en-US" sz="750" dirty="0">
              <a:solidFill>
                <a:srgbClr val="282828"/>
              </a:solidFill>
              <a:latin typeface="Arial" panose="020B0604020202020204" pitchFamily="34" charset="0"/>
              <a:cs typeface="Arial" panose="020B0604020202020204" pitchFamily="34" charset="0"/>
            </a:endParaRPr>
          </a:p>
        </p:txBody>
      </p:sp>
      <p:sp>
        <p:nvSpPr>
          <p:cNvPr id="3" name="TextBox 2"/>
          <p:cNvSpPr txBox="1"/>
          <p:nvPr/>
        </p:nvSpPr>
        <p:spPr>
          <a:xfrm>
            <a:off x="627399" y="825876"/>
            <a:ext cx="2345909" cy="323165"/>
          </a:xfrm>
          <a:prstGeom prst="rect">
            <a:avLst/>
          </a:prstGeom>
          <a:noFill/>
        </p:spPr>
        <p:txBody>
          <a:bodyPr wrap="square" rtlCol="0">
            <a:spAutoFit/>
          </a:bodyPr>
          <a:lstStyle/>
          <a:p>
            <a:pPr defTabSz="685800" fontAlgn="auto">
              <a:spcBef>
                <a:spcPts val="0"/>
              </a:spcBef>
              <a:spcAft>
                <a:spcPts val="0"/>
              </a:spcAft>
              <a:defRPr/>
            </a:pPr>
            <a:r>
              <a:rPr lang="en-US" sz="1500" b="1" dirty="0">
                <a:solidFill>
                  <a:schemeClr val="bg2"/>
                </a:solidFill>
                <a:latin typeface="CiscoSansTT ExtraLight"/>
                <a:ea typeface="+mn-ea"/>
                <a:cs typeface="+mn-cs"/>
              </a:rPr>
              <a:t>Now: 1H – CY 2018</a:t>
            </a:r>
          </a:p>
        </p:txBody>
      </p:sp>
      <p:sp>
        <p:nvSpPr>
          <p:cNvPr id="14" name="TextBox 13"/>
          <p:cNvSpPr txBox="1"/>
          <p:nvPr/>
        </p:nvSpPr>
        <p:spPr>
          <a:xfrm>
            <a:off x="3500014" y="832166"/>
            <a:ext cx="2345909" cy="323165"/>
          </a:xfrm>
          <a:prstGeom prst="rect">
            <a:avLst/>
          </a:prstGeom>
          <a:noFill/>
        </p:spPr>
        <p:txBody>
          <a:bodyPr wrap="square" rtlCol="0">
            <a:spAutoFit/>
          </a:bodyPr>
          <a:lstStyle/>
          <a:p>
            <a:pPr defTabSz="685800" fontAlgn="auto">
              <a:spcBef>
                <a:spcPts val="0"/>
              </a:spcBef>
              <a:spcAft>
                <a:spcPts val="0"/>
              </a:spcAft>
              <a:defRPr/>
            </a:pPr>
            <a:r>
              <a:rPr lang="en-US" sz="1500" b="1" dirty="0">
                <a:solidFill>
                  <a:schemeClr val="bg2"/>
                </a:solidFill>
                <a:latin typeface="CiscoSansTT ExtraLight"/>
                <a:ea typeface="+mn-ea"/>
                <a:cs typeface="+mn-cs"/>
              </a:rPr>
              <a:t>Coming: 2H – CY 2018</a:t>
            </a:r>
          </a:p>
        </p:txBody>
      </p:sp>
      <p:sp>
        <p:nvSpPr>
          <p:cNvPr id="15" name="TextBox 14"/>
          <p:cNvSpPr txBox="1"/>
          <p:nvPr/>
        </p:nvSpPr>
        <p:spPr>
          <a:xfrm>
            <a:off x="6292747" y="820922"/>
            <a:ext cx="2077280" cy="323165"/>
          </a:xfrm>
          <a:prstGeom prst="rect">
            <a:avLst/>
          </a:prstGeom>
          <a:noFill/>
        </p:spPr>
        <p:txBody>
          <a:bodyPr wrap="square" rtlCol="0">
            <a:spAutoFit/>
          </a:bodyPr>
          <a:lstStyle/>
          <a:p>
            <a:pPr defTabSz="685800" fontAlgn="auto">
              <a:spcBef>
                <a:spcPts val="0"/>
              </a:spcBef>
              <a:spcAft>
                <a:spcPts val="0"/>
              </a:spcAft>
              <a:defRPr/>
            </a:pPr>
            <a:r>
              <a:rPr lang="en-US" sz="1500" b="1" dirty="0">
                <a:solidFill>
                  <a:schemeClr val="bg2"/>
                </a:solidFill>
                <a:latin typeface="CiscoSansTT ExtraLight"/>
              </a:rPr>
              <a:t>Future: CY 2019</a:t>
            </a:r>
          </a:p>
        </p:txBody>
      </p:sp>
      <p:sp>
        <p:nvSpPr>
          <p:cNvPr id="6" name="TextBox 5"/>
          <p:cNvSpPr txBox="1"/>
          <p:nvPr/>
        </p:nvSpPr>
        <p:spPr>
          <a:xfrm>
            <a:off x="324106" y="1297920"/>
            <a:ext cx="2708373" cy="3308598"/>
          </a:xfrm>
          <a:prstGeom prst="rect">
            <a:avLst/>
          </a:prstGeom>
          <a:noFill/>
        </p:spPr>
        <p:txBody>
          <a:bodyPr wrap="square" rtlCol="0">
            <a:spAutoFit/>
          </a:bodyPr>
          <a:lstStyle/>
          <a:p>
            <a:pPr defTabSz="685800" fontAlgn="auto">
              <a:spcBef>
                <a:spcPts val="0"/>
              </a:spcBef>
              <a:spcAft>
                <a:spcPts val="0"/>
              </a:spcAft>
              <a:defRPr/>
            </a:pPr>
            <a:r>
              <a:rPr lang="en-US" sz="1600" b="1" dirty="0">
                <a:solidFill>
                  <a:srgbClr val="002060"/>
                </a:solidFill>
                <a:latin typeface="CiscoSansTT ExtraLight"/>
                <a:ea typeface="+mn-ea"/>
                <a:cs typeface="+mn-cs"/>
              </a:rPr>
              <a:t>Dominate Multi-Cloud</a:t>
            </a:r>
          </a:p>
          <a:p>
            <a:pPr marL="214313" indent="-214313">
              <a:buFont typeface="Arial" charset="0"/>
              <a:buChar char="•"/>
              <a:defRPr/>
            </a:pPr>
            <a:r>
              <a:rPr lang="en-US" sz="1000" b="1" dirty="0">
                <a:solidFill>
                  <a:schemeClr val="accent1">
                    <a:lumMod val="75000"/>
                  </a:schemeClr>
                </a:solidFill>
              </a:rPr>
              <a:t>Leader in multi-cloud security analytics</a:t>
            </a:r>
          </a:p>
          <a:p>
            <a:pPr marL="214313" indent="-214313">
              <a:buFont typeface="Arial" charset="0"/>
              <a:buChar char="•"/>
              <a:defRPr/>
            </a:pPr>
            <a:r>
              <a:rPr lang="en-US" sz="1000" b="1" dirty="0">
                <a:solidFill>
                  <a:schemeClr val="accent1">
                    <a:lumMod val="75000"/>
                  </a:schemeClr>
                </a:solidFill>
              </a:rPr>
              <a:t>GCP: Agentless Deployments</a:t>
            </a:r>
          </a:p>
          <a:p>
            <a:pPr marL="214313" indent="-214313">
              <a:buFont typeface="Arial" charset="0"/>
              <a:buChar char="•"/>
              <a:defRPr/>
            </a:pPr>
            <a:r>
              <a:rPr lang="en-US" sz="1000" b="1" dirty="0">
                <a:solidFill>
                  <a:schemeClr val="accent1">
                    <a:lumMod val="75000"/>
                  </a:schemeClr>
                </a:solidFill>
              </a:rPr>
              <a:t>AWS: Detection Enhancements</a:t>
            </a:r>
          </a:p>
          <a:p>
            <a:pPr marL="214313" indent="-214313">
              <a:buFont typeface="Arial" charset="0"/>
              <a:buChar char="•"/>
              <a:defRPr/>
            </a:pPr>
            <a:r>
              <a:rPr lang="en-US" sz="1000" b="1" dirty="0">
                <a:solidFill>
                  <a:schemeClr val="accent1">
                    <a:lumMod val="75000"/>
                  </a:schemeClr>
                </a:solidFill>
              </a:rPr>
              <a:t>EMEAR: Data remains in EU instance</a:t>
            </a:r>
          </a:p>
          <a:p>
            <a:pPr defTabSz="685800" fontAlgn="auto">
              <a:spcBef>
                <a:spcPts val="0"/>
              </a:spcBef>
              <a:spcAft>
                <a:spcPts val="0"/>
              </a:spcAft>
              <a:defRPr/>
            </a:pPr>
            <a:endParaRPr lang="en-US" sz="1600" b="1" dirty="0">
              <a:solidFill>
                <a:srgbClr val="005073"/>
              </a:solidFill>
              <a:latin typeface="CiscoSansTT ExtraLight"/>
            </a:endParaRPr>
          </a:p>
          <a:p>
            <a:pPr defTabSz="685800" fontAlgn="auto">
              <a:spcBef>
                <a:spcPts val="0"/>
              </a:spcBef>
              <a:spcAft>
                <a:spcPts val="0"/>
              </a:spcAft>
              <a:defRPr/>
            </a:pPr>
            <a:r>
              <a:rPr lang="en-US" sz="1600" b="1" dirty="0">
                <a:solidFill>
                  <a:srgbClr val="002060"/>
                </a:solidFill>
                <a:latin typeface="CiscoSansTT ExtraLight"/>
              </a:rPr>
              <a:t>Simply Works Together</a:t>
            </a:r>
          </a:p>
          <a:p>
            <a:pPr marL="214313" indent="-214313">
              <a:buFont typeface="Arial" charset="0"/>
              <a:buChar char="•"/>
              <a:defRPr/>
            </a:pPr>
            <a:r>
              <a:rPr lang="en-US" sz="1000" b="1" dirty="0">
                <a:solidFill>
                  <a:srgbClr val="00BCEB">
                    <a:lumMod val="75000"/>
                  </a:srgbClr>
                </a:solidFill>
              </a:rPr>
              <a:t>Advanced threat detection using telemetry from Umbrella, Meraki and TALOS </a:t>
            </a:r>
          </a:p>
          <a:p>
            <a:pPr marL="214313" indent="-214313">
              <a:buFont typeface="Arial" charset="0"/>
              <a:buChar char="•"/>
              <a:defRPr/>
            </a:pPr>
            <a:r>
              <a:rPr lang="en-US" sz="1000" b="1" dirty="0">
                <a:solidFill>
                  <a:srgbClr val="00BCEB">
                    <a:lumMod val="75000"/>
                  </a:srgbClr>
                </a:solidFill>
              </a:rPr>
              <a:t>Scalable detection for the MSSP</a:t>
            </a:r>
          </a:p>
          <a:p>
            <a:pPr defTabSz="685800" fontAlgn="auto">
              <a:spcBef>
                <a:spcPts val="0"/>
              </a:spcBef>
              <a:spcAft>
                <a:spcPts val="0"/>
              </a:spcAft>
              <a:defRPr/>
            </a:pPr>
            <a:endParaRPr lang="en-US" sz="1600" b="1" dirty="0">
              <a:solidFill>
                <a:srgbClr val="005073"/>
              </a:solidFill>
              <a:latin typeface="CiscoSansTT ExtraLight"/>
            </a:endParaRPr>
          </a:p>
          <a:p>
            <a:pPr defTabSz="685800" fontAlgn="auto">
              <a:spcBef>
                <a:spcPts val="0"/>
              </a:spcBef>
              <a:spcAft>
                <a:spcPts val="0"/>
              </a:spcAft>
              <a:defRPr/>
            </a:pPr>
            <a:r>
              <a:rPr lang="en-US" sz="1600" b="1" dirty="0">
                <a:solidFill>
                  <a:srgbClr val="002060"/>
                </a:solidFill>
                <a:latin typeface="CiscoSansTT ExtraLight"/>
              </a:rPr>
              <a:t>Automate the Next Step</a:t>
            </a:r>
          </a:p>
          <a:p>
            <a:pPr marL="214313" indent="-214313">
              <a:buFont typeface="Arial" charset="0"/>
              <a:buChar char="•"/>
              <a:defRPr/>
            </a:pPr>
            <a:r>
              <a:rPr lang="en-US" sz="1000" b="1" dirty="0">
                <a:solidFill>
                  <a:srgbClr val="00BCEB">
                    <a:lumMod val="75000"/>
                  </a:srgbClr>
                </a:solidFill>
              </a:rPr>
              <a:t>Implement behavioral observation tools to learn from users</a:t>
            </a:r>
          </a:p>
          <a:p>
            <a:pPr defTabSz="685800" fontAlgn="auto">
              <a:spcBef>
                <a:spcPts val="0"/>
              </a:spcBef>
              <a:spcAft>
                <a:spcPts val="0"/>
              </a:spcAft>
              <a:defRPr/>
            </a:pPr>
            <a:endParaRPr lang="en-US" sz="1600" b="1" dirty="0">
              <a:solidFill>
                <a:srgbClr val="005073"/>
              </a:solidFill>
              <a:latin typeface="CiscoSansTT ExtraLight"/>
            </a:endParaRPr>
          </a:p>
        </p:txBody>
      </p:sp>
      <p:sp>
        <p:nvSpPr>
          <p:cNvPr id="16" name="TextBox 15"/>
          <p:cNvSpPr txBox="1"/>
          <p:nvPr/>
        </p:nvSpPr>
        <p:spPr>
          <a:xfrm>
            <a:off x="3116092" y="1278400"/>
            <a:ext cx="2684614" cy="3316292"/>
          </a:xfrm>
          <a:prstGeom prst="rect">
            <a:avLst/>
          </a:prstGeom>
          <a:noFill/>
        </p:spPr>
        <p:txBody>
          <a:bodyPr wrap="square" rtlCol="0">
            <a:spAutoFit/>
          </a:bodyPr>
          <a:lstStyle/>
          <a:p>
            <a:pPr lvl="0">
              <a:defRPr/>
            </a:pPr>
            <a:r>
              <a:rPr lang="en-US" sz="1600" b="1" dirty="0">
                <a:solidFill>
                  <a:srgbClr val="002060"/>
                </a:solidFill>
              </a:rPr>
              <a:t>Dominate Multi-Cloud</a:t>
            </a:r>
          </a:p>
          <a:p>
            <a:pPr marL="214313" indent="-214313">
              <a:buFont typeface="Arial" charset="0"/>
              <a:buChar char="•"/>
              <a:defRPr/>
            </a:pPr>
            <a:r>
              <a:rPr lang="en-US" sz="1000" b="1" dirty="0">
                <a:solidFill>
                  <a:schemeClr val="accent2">
                    <a:lumMod val="75000"/>
                  </a:schemeClr>
                </a:solidFill>
              </a:rPr>
              <a:t>Agentless Deployments in additional Leading Cloud Platform</a:t>
            </a:r>
          </a:p>
          <a:p>
            <a:pPr marL="214313" indent="-214313">
              <a:buFont typeface="Arial" charset="0"/>
              <a:buChar char="•"/>
              <a:defRPr/>
            </a:pPr>
            <a:r>
              <a:rPr lang="en-US" sz="1000" b="1" dirty="0">
                <a:solidFill>
                  <a:schemeClr val="accent2">
                    <a:lumMod val="75000"/>
                  </a:schemeClr>
                </a:solidFill>
              </a:rPr>
              <a:t>Security analytics across all major public clouds from single tool</a:t>
            </a:r>
          </a:p>
          <a:p>
            <a:pPr lvl="0">
              <a:defRPr/>
            </a:pPr>
            <a:endParaRPr lang="en-US" sz="1600" b="1" dirty="0">
              <a:solidFill>
                <a:srgbClr val="005073"/>
              </a:solidFill>
            </a:endParaRPr>
          </a:p>
          <a:p>
            <a:pPr lvl="0">
              <a:defRPr/>
            </a:pPr>
            <a:r>
              <a:rPr lang="en-US" sz="1600" b="1" dirty="0">
                <a:solidFill>
                  <a:srgbClr val="002060"/>
                </a:solidFill>
              </a:rPr>
              <a:t>Simply Works Together</a:t>
            </a:r>
          </a:p>
          <a:p>
            <a:pPr marL="214313" indent="-214313">
              <a:buFont typeface="Arial" charset="0"/>
              <a:buChar char="•"/>
              <a:defRPr/>
            </a:pPr>
            <a:r>
              <a:rPr lang="en-US" sz="1000" b="1" dirty="0">
                <a:solidFill>
                  <a:schemeClr val="accent2">
                    <a:lumMod val="75000"/>
                  </a:schemeClr>
                </a:solidFill>
              </a:rPr>
              <a:t>Threat detection in Encrypted Traffic</a:t>
            </a:r>
          </a:p>
          <a:p>
            <a:pPr marL="214313" indent="-214313">
              <a:buFont typeface="Arial" charset="0"/>
              <a:buChar char="•"/>
              <a:defRPr/>
            </a:pPr>
            <a:r>
              <a:rPr lang="en-US" sz="1000" b="1" dirty="0">
                <a:solidFill>
                  <a:schemeClr val="accent2">
                    <a:lumMod val="75000"/>
                  </a:schemeClr>
                </a:solidFill>
              </a:rPr>
              <a:t>“Easy button” deployments under 10-minutes on-premises</a:t>
            </a:r>
          </a:p>
          <a:p>
            <a:pPr marL="214313" indent="-214313">
              <a:buFont typeface="Arial" charset="0"/>
              <a:buChar char="•"/>
              <a:defRPr/>
            </a:pPr>
            <a:r>
              <a:rPr lang="en-US" sz="1000" b="1" dirty="0">
                <a:solidFill>
                  <a:schemeClr val="accent2">
                    <a:lumMod val="75000"/>
                  </a:schemeClr>
                </a:solidFill>
              </a:rPr>
              <a:t>ATS-wide UI/UX enhancements</a:t>
            </a:r>
          </a:p>
          <a:p>
            <a:pPr lvl="0">
              <a:defRPr/>
            </a:pPr>
            <a:endParaRPr lang="en-US" sz="1600" b="1" dirty="0">
              <a:solidFill>
                <a:srgbClr val="005073"/>
              </a:solidFill>
            </a:endParaRPr>
          </a:p>
          <a:p>
            <a:pPr lvl="0">
              <a:defRPr/>
            </a:pPr>
            <a:r>
              <a:rPr lang="en-US" sz="1600" b="1" dirty="0">
                <a:solidFill>
                  <a:srgbClr val="002060"/>
                </a:solidFill>
              </a:rPr>
              <a:t>Automate the Next Step</a:t>
            </a:r>
          </a:p>
          <a:p>
            <a:pPr marL="214313" indent="-214313">
              <a:buFont typeface="Arial" charset="0"/>
              <a:buChar char="•"/>
              <a:defRPr/>
            </a:pPr>
            <a:r>
              <a:rPr lang="en-US" sz="1000" b="1" dirty="0">
                <a:solidFill>
                  <a:schemeClr val="accent2">
                    <a:lumMod val="75000"/>
                  </a:schemeClr>
                </a:solidFill>
              </a:rPr>
              <a:t>Understand the actions our users take next, and explore automation opportunities</a:t>
            </a:r>
          </a:p>
          <a:p>
            <a:pPr marL="214313" indent="-214313">
              <a:buFontTx/>
              <a:buChar char="-"/>
              <a:defRPr/>
            </a:pPr>
            <a:endParaRPr lang="en-US" sz="1600" b="1" dirty="0">
              <a:solidFill>
                <a:srgbClr val="005073"/>
              </a:solidFill>
              <a:latin typeface="CiscoSansTT ExtraLight"/>
              <a:ea typeface="+mn-ea"/>
              <a:cs typeface="+mn-cs"/>
            </a:endParaRPr>
          </a:p>
        </p:txBody>
      </p:sp>
      <p:sp>
        <p:nvSpPr>
          <p:cNvPr id="17" name="TextBox 16"/>
          <p:cNvSpPr txBox="1"/>
          <p:nvPr/>
        </p:nvSpPr>
        <p:spPr>
          <a:xfrm>
            <a:off x="5865868" y="1278708"/>
            <a:ext cx="2719238" cy="3185487"/>
          </a:xfrm>
          <a:prstGeom prst="rect">
            <a:avLst/>
          </a:prstGeom>
          <a:noFill/>
        </p:spPr>
        <p:txBody>
          <a:bodyPr wrap="square" rtlCol="0">
            <a:spAutoFit/>
          </a:bodyPr>
          <a:lstStyle/>
          <a:p>
            <a:pPr lvl="0">
              <a:defRPr/>
            </a:pPr>
            <a:r>
              <a:rPr lang="en-US" sz="1600" b="1" dirty="0">
                <a:solidFill>
                  <a:srgbClr val="002060"/>
                </a:solidFill>
              </a:rPr>
              <a:t>Dominate Multi-Cloud</a:t>
            </a:r>
          </a:p>
          <a:p>
            <a:pPr marL="214313" indent="-214313">
              <a:buFont typeface="Arial" charset="0"/>
              <a:buChar char="•"/>
              <a:defRPr/>
            </a:pPr>
            <a:r>
              <a:rPr lang="en-US" sz="1000" b="1" dirty="0">
                <a:solidFill>
                  <a:schemeClr val="tx2"/>
                </a:solidFill>
              </a:rPr>
              <a:t>Aggressively pursue all opportunities to lead in public cloud security</a:t>
            </a:r>
          </a:p>
          <a:p>
            <a:pPr lvl="0">
              <a:defRPr/>
            </a:pPr>
            <a:endParaRPr lang="en-US" sz="1600" b="1" dirty="0">
              <a:solidFill>
                <a:srgbClr val="005073"/>
              </a:solidFill>
            </a:endParaRPr>
          </a:p>
          <a:p>
            <a:pPr lvl="0">
              <a:defRPr/>
            </a:pPr>
            <a:r>
              <a:rPr lang="en-US" sz="1600" b="1" dirty="0">
                <a:solidFill>
                  <a:srgbClr val="002060"/>
                </a:solidFill>
              </a:rPr>
              <a:t>Simply Works Together</a:t>
            </a:r>
          </a:p>
          <a:p>
            <a:pPr marL="214313" indent="-214313">
              <a:buFont typeface="Arial" charset="0"/>
              <a:buChar char="•"/>
              <a:defRPr/>
            </a:pPr>
            <a:r>
              <a:rPr lang="en-US" sz="1000" b="1" dirty="0">
                <a:solidFill>
                  <a:schemeClr val="tx2"/>
                </a:solidFill>
              </a:rPr>
              <a:t>Advance threat detection with new techniques and additional telemetry sources, maintaining 95% helpful rating</a:t>
            </a:r>
          </a:p>
          <a:p>
            <a:pPr marL="214313" indent="-214313">
              <a:buFont typeface="Arial" charset="0"/>
              <a:buChar char="•"/>
              <a:defRPr/>
            </a:pPr>
            <a:r>
              <a:rPr lang="en-US" sz="1000" b="1" dirty="0">
                <a:solidFill>
                  <a:schemeClr val="tx2"/>
                </a:solidFill>
              </a:rPr>
              <a:t>An integral component of the Cisco Security fabric</a:t>
            </a:r>
          </a:p>
          <a:p>
            <a:pPr marL="214313" indent="-214313">
              <a:buFont typeface="Arial" charset="0"/>
              <a:buChar char="•"/>
              <a:defRPr/>
            </a:pPr>
            <a:r>
              <a:rPr lang="en-US" sz="1000" b="1" dirty="0">
                <a:solidFill>
                  <a:schemeClr val="tx2"/>
                </a:solidFill>
              </a:rPr>
              <a:t>Convergence and simplification of Stealthwatch product family </a:t>
            </a:r>
          </a:p>
          <a:p>
            <a:pPr defTabSz="685800" fontAlgn="auto">
              <a:spcBef>
                <a:spcPts val="0"/>
              </a:spcBef>
              <a:spcAft>
                <a:spcPts val="0"/>
              </a:spcAft>
              <a:defRPr/>
            </a:pPr>
            <a:endParaRPr lang="en-US" sz="1600" b="1" dirty="0">
              <a:solidFill>
                <a:srgbClr val="005073"/>
              </a:solidFill>
              <a:latin typeface="CiscoSansTT ExtraLight"/>
            </a:endParaRPr>
          </a:p>
          <a:p>
            <a:pPr lvl="0">
              <a:defRPr/>
            </a:pPr>
            <a:r>
              <a:rPr lang="en-US" sz="1600" b="1" dirty="0">
                <a:solidFill>
                  <a:srgbClr val="002060"/>
                </a:solidFill>
              </a:rPr>
              <a:t>Automate the Next Step</a:t>
            </a:r>
          </a:p>
          <a:p>
            <a:pPr marL="214313" indent="-214313">
              <a:buFont typeface="Arial" charset="0"/>
              <a:buChar char="•"/>
              <a:defRPr/>
            </a:pPr>
            <a:r>
              <a:rPr lang="en-US" sz="1000" b="1" dirty="0">
                <a:solidFill>
                  <a:schemeClr val="tx2"/>
                </a:solidFill>
              </a:rPr>
              <a:t>Alerts guide the user through remediation possibilities</a:t>
            </a:r>
          </a:p>
        </p:txBody>
      </p:sp>
      <p:sp>
        <p:nvSpPr>
          <p:cNvPr id="32" name="TextBox 31"/>
          <p:cNvSpPr txBox="1"/>
          <p:nvPr/>
        </p:nvSpPr>
        <p:spPr>
          <a:xfrm>
            <a:off x="381913" y="4462276"/>
            <a:ext cx="4760792" cy="207749"/>
          </a:xfrm>
          <a:prstGeom prst="rect">
            <a:avLst/>
          </a:prstGeom>
          <a:noFill/>
        </p:spPr>
        <p:txBody>
          <a:bodyPr wrap="square" rtlCol="0">
            <a:spAutoFit/>
          </a:bodyPr>
          <a:lstStyle/>
          <a:p>
            <a:r>
              <a:rPr lang="en-US" sz="750" dirty="0">
                <a:latin typeface="+mn-lt"/>
              </a:rPr>
              <a:t>*Certain roadmap items are dependent on collaboration with and execution </a:t>
            </a:r>
            <a:r>
              <a:rPr lang="en-US" sz="750">
                <a:latin typeface="+mn-lt"/>
              </a:rPr>
              <a:t>by external teams</a:t>
            </a:r>
            <a:endParaRPr lang="en-US" sz="750" dirty="0">
              <a:latin typeface="+mn-lt"/>
            </a:endParaRPr>
          </a:p>
        </p:txBody>
      </p:sp>
      <p:sp>
        <p:nvSpPr>
          <p:cNvPr id="19" name="正方形/長方形 18">
            <a:extLst>
              <a:ext uri="{FF2B5EF4-FFF2-40B4-BE49-F238E27FC236}">
                <a16:creationId xmlns:a16="http://schemas.microsoft.com/office/drawing/2014/main" id="{A6C97912-1EE9-4B7F-AA8D-142E952DA190}"/>
              </a:ext>
            </a:extLst>
          </p:cNvPr>
          <p:cNvSpPr/>
          <p:nvPr/>
        </p:nvSpPr>
        <p:spPr>
          <a:xfrm>
            <a:off x="3365585" y="2653228"/>
            <a:ext cx="2318040" cy="167557"/>
          </a:xfrm>
          <a:prstGeom prst="rect">
            <a:avLst/>
          </a:prstGeom>
          <a:noFill/>
          <a:ln w="41275">
            <a:solidFill>
              <a:srgbClr val="0070C0">
                <a:alpha val="89000"/>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6627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C1E4A9-1AEE-6842-9184-858144DC572E}"/>
              </a:ext>
            </a:extLst>
          </p:cNvPr>
          <p:cNvSpPr>
            <a:spLocks noGrp="1"/>
          </p:cNvSpPr>
          <p:nvPr>
            <p:ph type="title"/>
          </p:nvPr>
        </p:nvSpPr>
        <p:spPr>
          <a:xfrm>
            <a:off x="349804" y="48705"/>
            <a:ext cx="8345488" cy="731837"/>
          </a:xfrm>
        </p:spPr>
        <p:txBody>
          <a:bodyPr/>
          <a:lstStyle/>
          <a:p>
            <a:r>
              <a:rPr lang="ja-JP" altLang="en-US" dirty="0"/>
              <a:t>ロードマップ（</a:t>
            </a:r>
            <a:r>
              <a:rPr lang="en-US" altLang="ja-JP" dirty="0"/>
              <a:t>SWE + SWC</a:t>
            </a:r>
            <a:r>
              <a:rPr lang="ja-JP" altLang="en-US" dirty="0"/>
              <a:t>）</a:t>
            </a:r>
            <a:endParaRPr lang="en-US" dirty="0"/>
          </a:p>
        </p:txBody>
      </p:sp>
      <p:sp>
        <p:nvSpPr>
          <p:cNvPr id="2" name="TextBox 1"/>
          <p:cNvSpPr txBox="1"/>
          <p:nvPr/>
        </p:nvSpPr>
        <p:spPr>
          <a:xfrm>
            <a:off x="114868" y="2438386"/>
            <a:ext cx="2144840" cy="2323713"/>
          </a:xfrm>
          <a:prstGeom prst="rect">
            <a:avLst/>
          </a:prstGeom>
          <a:noFill/>
        </p:spPr>
        <p:txBody>
          <a:bodyPr wrap="square" rtlCol="0">
            <a:spAutoFit/>
          </a:bodyPr>
          <a:lstStyle/>
          <a:p>
            <a:pPr marL="285750" indent="-285750">
              <a:spcAft>
                <a:spcPts val="600"/>
              </a:spcAft>
              <a:buSzPct val="80000"/>
              <a:buFont typeface="Arial" panose="020B0604020202020204" pitchFamily="34" charset="0"/>
              <a:buChar char="•"/>
            </a:pPr>
            <a:r>
              <a:rPr lang="en-US" sz="1200" dirty="0">
                <a:latin typeface="+mn-lt"/>
              </a:rPr>
              <a:t>NGFW Integration</a:t>
            </a:r>
          </a:p>
          <a:p>
            <a:pPr marL="285750" indent="-285750">
              <a:spcAft>
                <a:spcPts val="600"/>
              </a:spcAft>
              <a:buSzPct val="80000"/>
              <a:buFont typeface="Arial" panose="020B0604020202020204" pitchFamily="34" charset="0"/>
              <a:buChar char="•"/>
            </a:pPr>
            <a:r>
              <a:rPr lang="en-US" sz="1200" dirty="0" err="1">
                <a:latin typeface="+mn-lt"/>
              </a:rPr>
              <a:t>Tetration</a:t>
            </a:r>
            <a:r>
              <a:rPr lang="en-US" sz="1200" dirty="0">
                <a:latin typeface="+mn-lt"/>
              </a:rPr>
              <a:t> Integration</a:t>
            </a:r>
          </a:p>
          <a:p>
            <a:pPr marL="285750" indent="-285750">
              <a:spcAft>
                <a:spcPts val="600"/>
              </a:spcAft>
              <a:buSzPct val="80000"/>
              <a:buFont typeface="Arial" panose="020B0604020202020204" pitchFamily="34" charset="0"/>
              <a:buChar char="•"/>
            </a:pPr>
            <a:r>
              <a:rPr lang="en-US" sz="1200" dirty="0">
                <a:latin typeface="+mn-lt"/>
              </a:rPr>
              <a:t>Cisco Threat Response (CTR) Integration</a:t>
            </a:r>
          </a:p>
          <a:p>
            <a:pPr marL="285750" indent="-285750">
              <a:spcAft>
                <a:spcPts val="600"/>
              </a:spcAft>
              <a:buSzPct val="80000"/>
              <a:buFont typeface="Arial" panose="020B0604020202020204" pitchFamily="34" charset="0"/>
              <a:buChar char="•"/>
            </a:pPr>
            <a:r>
              <a:rPr lang="en-US" sz="1200" dirty="0">
                <a:latin typeface="+mn-lt"/>
              </a:rPr>
              <a:t>Network Visibility Module (NVM) + SWC Integration</a:t>
            </a:r>
          </a:p>
          <a:p>
            <a:pPr marL="285750" indent="-285750">
              <a:spcAft>
                <a:spcPts val="600"/>
              </a:spcAft>
              <a:buSzPct val="80000"/>
              <a:buFont typeface="Arial" panose="020B0604020202020204" pitchFamily="34" charset="0"/>
              <a:buChar char="•"/>
            </a:pPr>
            <a:r>
              <a:rPr lang="en-US" sz="1200" dirty="0">
                <a:latin typeface="+mn-lt"/>
              </a:rPr>
              <a:t>SWC + ETA Integration</a:t>
            </a:r>
          </a:p>
          <a:p>
            <a:pPr marL="285750" indent="-285750">
              <a:spcAft>
                <a:spcPts val="600"/>
              </a:spcAft>
              <a:buSzPct val="80000"/>
              <a:buFont typeface="Arial" panose="020B0604020202020204" pitchFamily="34" charset="0"/>
              <a:buChar char="•"/>
            </a:pPr>
            <a:r>
              <a:rPr lang="en-US" sz="1200" dirty="0">
                <a:latin typeface="+mn-lt"/>
              </a:rPr>
              <a:t>Azure + SWC Cloud Integration</a:t>
            </a:r>
          </a:p>
        </p:txBody>
      </p:sp>
      <p:sp>
        <p:nvSpPr>
          <p:cNvPr id="11" name="TextBox 10"/>
          <p:cNvSpPr txBox="1"/>
          <p:nvPr/>
        </p:nvSpPr>
        <p:spPr>
          <a:xfrm>
            <a:off x="2395903" y="2445180"/>
            <a:ext cx="1782933" cy="1538883"/>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1200" dirty="0">
                <a:latin typeface="+mn-lt"/>
              </a:rPr>
              <a:t>Enterprise Edition Evolution (</a:t>
            </a:r>
            <a:r>
              <a:rPr lang="en-US" sz="1200" dirty="0" err="1">
                <a:latin typeface="+mn-lt"/>
              </a:rPr>
              <a:t>Stealthwatch</a:t>
            </a:r>
            <a:r>
              <a:rPr lang="en-US" sz="1200" dirty="0">
                <a:latin typeface="+mn-lt"/>
              </a:rPr>
              <a:t> Next)</a:t>
            </a:r>
          </a:p>
          <a:p>
            <a:pPr marL="171450" indent="-171450">
              <a:spcAft>
                <a:spcPts val="600"/>
              </a:spcAft>
              <a:buFont typeface="Arial" panose="020B0604020202020204" pitchFamily="34" charset="0"/>
              <a:buChar char="•"/>
            </a:pPr>
            <a:r>
              <a:rPr lang="en-US" sz="1200" dirty="0">
                <a:latin typeface="+mn-lt"/>
              </a:rPr>
              <a:t>ETA Support on Flow Sensor</a:t>
            </a:r>
          </a:p>
          <a:p>
            <a:pPr marL="171450" indent="-171450">
              <a:spcAft>
                <a:spcPts val="600"/>
              </a:spcAft>
              <a:buFont typeface="Arial" panose="020B0604020202020204" pitchFamily="34" charset="0"/>
              <a:buChar char="•"/>
            </a:pPr>
            <a:r>
              <a:rPr lang="en-US" sz="1200" dirty="0">
                <a:latin typeface="+mn-lt"/>
              </a:rPr>
              <a:t>New SWC portal Design</a:t>
            </a:r>
          </a:p>
        </p:txBody>
      </p:sp>
      <p:sp>
        <p:nvSpPr>
          <p:cNvPr id="7" name="TextBox 6"/>
          <p:cNvSpPr txBox="1"/>
          <p:nvPr/>
        </p:nvSpPr>
        <p:spPr>
          <a:xfrm>
            <a:off x="90435" y="1698890"/>
            <a:ext cx="2101456"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Extend the Value Proposition</a:t>
            </a:r>
          </a:p>
        </p:txBody>
      </p:sp>
      <p:sp>
        <p:nvSpPr>
          <p:cNvPr id="58" name="TextBox 57"/>
          <p:cNvSpPr txBox="1"/>
          <p:nvPr/>
        </p:nvSpPr>
        <p:spPr>
          <a:xfrm>
            <a:off x="2322048" y="1702688"/>
            <a:ext cx="2224307"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Improve Customer Outcomes</a:t>
            </a:r>
          </a:p>
        </p:txBody>
      </p:sp>
      <p:sp>
        <p:nvSpPr>
          <p:cNvPr id="53" name="TextBox 52"/>
          <p:cNvSpPr txBox="1"/>
          <p:nvPr/>
        </p:nvSpPr>
        <p:spPr>
          <a:xfrm>
            <a:off x="4299470" y="1680642"/>
            <a:ext cx="2243701"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New </a:t>
            </a:r>
          </a:p>
          <a:p>
            <a:pPr algn="ctr"/>
            <a:r>
              <a:rPr lang="en-US" sz="2000" dirty="0">
                <a:solidFill>
                  <a:schemeClr val="accent1"/>
                </a:solidFill>
                <a:latin typeface="CiscoSans Light" panose="020B0503020201020303" pitchFamily="34" charset="0"/>
                <a:ea typeface="Arial" charset="0"/>
                <a:cs typeface="Arial" charset="0"/>
              </a:rPr>
              <a:t>Applications</a:t>
            </a:r>
          </a:p>
        </p:txBody>
      </p:sp>
      <p:sp>
        <p:nvSpPr>
          <p:cNvPr id="64" name="TextBox 63"/>
          <p:cNvSpPr txBox="1"/>
          <p:nvPr/>
        </p:nvSpPr>
        <p:spPr>
          <a:xfrm>
            <a:off x="6435533" y="1685340"/>
            <a:ext cx="2243701"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Certifications &amp; Compliance</a:t>
            </a:r>
          </a:p>
        </p:txBody>
      </p:sp>
      <p:sp>
        <p:nvSpPr>
          <p:cNvPr id="65" name="TextBox 64"/>
          <p:cNvSpPr txBox="1"/>
          <p:nvPr/>
        </p:nvSpPr>
        <p:spPr>
          <a:xfrm>
            <a:off x="6679368" y="2515218"/>
            <a:ext cx="2254320" cy="161582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200" dirty="0">
                <a:latin typeface="+mn-lt"/>
              </a:rPr>
              <a:t>Smart Licensing</a:t>
            </a:r>
          </a:p>
          <a:p>
            <a:pPr marL="285750" indent="-285750">
              <a:spcAft>
                <a:spcPts val="600"/>
              </a:spcAft>
              <a:buFont typeface="Arial" panose="020B0604020202020204" pitchFamily="34" charset="0"/>
              <a:buChar char="•"/>
            </a:pPr>
            <a:r>
              <a:rPr lang="en-US" sz="1200" dirty="0">
                <a:latin typeface="+mn-lt"/>
              </a:rPr>
              <a:t>Federal Certifications (</a:t>
            </a:r>
            <a:r>
              <a:rPr lang="en-US" sz="1200" dirty="0" err="1">
                <a:latin typeface="+mn-lt"/>
              </a:rPr>
              <a:t>DoDIN</a:t>
            </a:r>
            <a:r>
              <a:rPr lang="en-US" sz="1200" dirty="0">
                <a:latin typeface="+mn-lt"/>
              </a:rPr>
              <a:t>-APL, Common Criteria, FIPS 140-2)</a:t>
            </a:r>
          </a:p>
          <a:p>
            <a:pPr marL="285750" indent="-285750">
              <a:spcAft>
                <a:spcPts val="600"/>
              </a:spcAft>
              <a:buFont typeface="Arial" panose="020B0604020202020204" pitchFamily="34" charset="0"/>
              <a:buChar char="•"/>
            </a:pPr>
            <a:r>
              <a:rPr lang="en-US" sz="1200" dirty="0">
                <a:latin typeface="+mn-lt"/>
              </a:rPr>
              <a:t>Cloud ISO 27001 Certification</a:t>
            </a:r>
          </a:p>
          <a:p>
            <a:pPr marL="285750" indent="-285750">
              <a:spcAft>
                <a:spcPts val="600"/>
              </a:spcAft>
              <a:buFont typeface="Arial" charset="0"/>
              <a:buChar char="•"/>
            </a:pPr>
            <a:endParaRPr lang="en-US" sz="1200" dirty="0">
              <a:latin typeface="+mn-lt"/>
            </a:endParaRPr>
          </a:p>
        </p:txBody>
      </p:sp>
      <p:sp>
        <p:nvSpPr>
          <p:cNvPr id="66" name="TextBox 65"/>
          <p:cNvSpPr txBox="1"/>
          <p:nvPr/>
        </p:nvSpPr>
        <p:spPr>
          <a:xfrm>
            <a:off x="4315032" y="2461516"/>
            <a:ext cx="2228140" cy="1246495"/>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1200" dirty="0">
                <a:latin typeface="+mn-lt"/>
              </a:rPr>
              <a:t>ETA Crypto Compliance Report</a:t>
            </a:r>
          </a:p>
          <a:p>
            <a:pPr marL="171450" indent="-171450">
              <a:spcAft>
                <a:spcPts val="600"/>
              </a:spcAft>
              <a:buFont typeface="Arial" panose="020B0604020202020204" pitchFamily="34" charset="0"/>
              <a:buChar char="•"/>
            </a:pPr>
            <a:r>
              <a:rPr lang="en-US" sz="1200" dirty="0">
                <a:latin typeface="+mn-lt"/>
              </a:rPr>
              <a:t>MAPS</a:t>
            </a:r>
          </a:p>
          <a:p>
            <a:pPr marL="171450" indent="-171450">
              <a:spcAft>
                <a:spcPts val="600"/>
              </a:spcAft>
              <a:buFont typeface="Arial" panose="020B0604020202020204" pitchFamily="34" charset="0"/>
              <a:buChar char="•"/>
            </a:pPr>
            <a:r>
              <a:rPr lang="en-US" sz="1200" dirty="0">
                <a:latin typeface="+mn-lt"/>
              </a:rPr>
              <a:t>Customizable Dashboards</a:t>
            </a:r>
          </a:p>
          <a:p>
            <a:pPr marL="171450" indent="-171450">
              <a:spcAft>
                <a:spcPts val="600"/>
              </a:spcAft>
              <a:buFont typeface="Arial" panose="020B0604020202020204" pitchFamily="34" charset="0"/>
              <a:buChar char="•"/>
            </a:pPr>
            <a:r>
              <a:rPr lang="en-US" sz="1200" dirty="0">
                <a:latin typeface="+mn-lt"/>
              </a:rPr>
              <a:t>Improved Detections</a:t>
            </a:r>
          </a:p>
        </p:txBody>
      </p:sp>
      <p:pic>
        <p:nvPicPr>
          <p:cNvPr id="77" name="Picture 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9807" y="699139"/>
            <a:ext cx="948685" cy="948685"/>
          </a:xfrm>
          <a:prstGeom prst="rect">
            <a:avLst/>
          </a:prstGeom>
        </p:spPr>
      </p:pic>
      <p:grpSp>
        <p:nvGrpSpPr>
          <p:cNvPr id="79" name="Group 78"/>
          <p:cNvGrpSpPr>
            <a:grpSpLocks noChangeAspect="1"/>
          </p:cNvGrpSpPr>
          <p:nvPr/>
        </p:nvGrpSpPr>
        <p:grpSpPr>
          <a:xfrm>
            <a:off x="4948788" y="685213"/>
            <a:ext cx="945067" cy="945067"/>
            <a:chOff x="4271358" y="1144063"/>
            <a:chExt cx="585216" cy="585216"/>
          </a:xfrm>
        </p:grpSpPr>
        <p:sp>
          <p:nvSpPr>
            <p:cNvPr id="80" name="Oval 79">
              <a:extLst>
                <a:ext uri="{FF2B5EF4-FFF2-40B4-BE49-F238E27FC236}">
                  <a16:creationId xmlns:a16="http://schemas.microsoft.com/office/drawing/2014/main" id="{6FAB44BC-0B4C-4047-BB08-B8786BD034CD}"/>
                </a:ext>
              </a:extLst>
            </p:cNvPr>
            <p:cNvSpPr/>
            <p:nvPr/>
          </p:nvSpPr>
          <p:spPr>
            <a:xfrm>
              <a:off x="4271358" y="1144063"/>
              <a:ext cx="585216" cy="585216"/>
            </a:xfrm>
            <a:prstGeom prst="ellipse">
              <a:avLst/>
            </a:prstGeom>
            <a:solidFill>
              <a:schemeClr val="tx2"/>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mn-lt"/>
                <a:ea typeface="+mn-ea"/>
                <a:cs typeface="+mn-cs"/>
              </a:endParaRPr>
            </a:p>
          </p:txBody>
        </p:sp>
        <p:sp>
          <p:nvSpPr>
            <p:cNvPr id="81" name="Freeform 597">
              <a:extLst>
                <a:ext uri="{FF2B5EF4-FFF2-40B4-BE49-F238E27FC236}">
                  <a16:creationId xmlns:a16="http://schemas.microsoft.com/office/drawing/2014/main" id="{768E98AD-53C0-4C67-AE81-45DA16A88B7D}"/>
                </a:ext>
              </a:extLst>
            </p:cNvPr>
            <p:cNvSpPr>
              <a:spLocks noEditPoints="1"/>
            </p:cNvSpPr>
            <p:nvPr/>
          </p:nvSpPr>
          <p:spPr bwMode="auto">
            <a:xfrm>
              <a:off x="4388824" y="1262591"/>
              <a:ext cx="166161" cy="363009"/>
            </a:xfrm>
            <a:custGeom>
              <a:avLst/>
              <a:gdLst>
                <a:gd name="T0" fmla="*/ 69 w 94"/>
                <a:gd name="T1" fmla="*/ 0 h 205"/>
                <a:gd name="T2" fmla="*/ 47 w 94"/>
                <a:gd name="T3" fmla="*/ 11 h 205"/>
                <a:gd name="T4" fmla="*/ 22 w 94"/>
                <a:gd name="T5" fmla="*/ 38 h 205"/>
                <a:gd name="T6" fmla="*/ 10 w 94"/>
                <a:gd name="T7" fmla="*/ 67 h 205"/>
                <a:gd name="T8" fmla="*/ 0 w 94"/>
                <a:gd name="T9" fmla="*/ 90 h 205"/>
                <a:gd name="T10" fmla="*/ 0 w 94"/>
                <a:gd name="T11" fmla="*/ 91 h 205"/>
                <a:gd name="T12" fmla="*/ 2 w 94"/>
                <a:gd name="T13" fmla="*/ 99 h 205"/>
                <a:gd name="T14" fmla="*/ 4 w 94"/>
                <a:gd name="T15" fmla="*/ 105 h 205"/>
                <a:gd name="T16" fmla="*/ 7 w 94"/>
                <a:gd name="T17" fmla="*/ 137 h 205"/>
                <a:gd name="T18" fmla="*/ 21 w 94"/>
                <a:gd name="T19" fmla="*/ 171 h 205"/>
                <a:gd name="T20" fmla="*/ 23 w 94"/>
                <a:gd name="T21" fmla="*/ 179 h 205"/>
                <a:gd name="T22" fmla="*/ 53 w 94"/>
                <a:gd name="T23" fmla="*/ 194 h 205"/>
                <a:gd name="T24" fmla="*/ 88 w 94"/>
                <a:gd name="T25" fmla="*/ 199 h 205"/>
                <a:gd name="T26" fmla="*/ 94 w 94"/>
                <a:gd name="T27" fmla="*/ 27 h 205"/>
                <a:gd name="T28" fmla="*/ 70 w 94"/>
                <a:gd name="T29" fmla="*/ 48 h 205"/>
                <a:gd name="T30" fmla="*/ 86 w 94"/>
                <a:gd name="T31" fmla="*/ 53 h 205"/>
                <a:gd name="T32" fmla="*/ 47 w 94"/>
                <a:gd name="T33" fmla="*/ 103 h 205"/>
                <a:gd name="T34" fmla="*/ 29 w 94"/>
                <a:gd name="T35" fmla="*/ 84 h 205"/>
                <a:gd name="T36" fmla="*/ 46 w 94"/>
                <a:gd name="T37" fmla="*/ 112 h 205"/>
                <a:gd name="T38" fmla="*/ 86 w 94"/>
                <a:gd name="T39" fmla="*/ 137 h 205"/>
                <a:gd name="T40" fmla="*/ 39 w 94"/>
                <a:gd name="T41" fmla="*/ 160 h 205"/>
                <a:gd name="T42" fmla="*/ 48 w 94"/>
                <a:gd name="T43" fmla="*/ 160 h 205"/>
                <a:gd name="T44" fmla="*/ 86 w 94"/>
                <a:gd name="T45" fmla="*/ 146 h 205"/>
                <a:gd name="T46" fmla="*/ 74 w 94"/>
                <a:gd name="T47" fmla="*/ 197 h 205"/>
                <a:gd name="T48" fmla="*/ 72 w 94"/>
                <a:gd name="T49" fmla="*/ 169 h 205"/>
                <a:gd name="T50" fmla="*/ 64 w 94"/>
                <a:gd name="T51" fmla="*/ 157 h 205"/>
                <a:gd name="T52" fmla="*/ 62 w 94"/>
                <a:gd name="T53" fmla="*/ 162 h 205"/>
                <a:gd name="T54" fmla="*/ 54 w 94"/>
                <a:gd name="T55" fmla="*/ 184 h 205"/>
                <a:gd name="T56" fmla="*/ 46 w 94"/>
                <a:gd name="T57" fmla="*/ 185 h 205"/>
                <a:gd name="T58" fmla="*/ 30 w 94"/>
                <a:gd name="T59" fmla="*/ 168 h 205"/>
                <a:gd name="T60" fmla="*/ 13 w 94"/>
                <a:gd name="T61" fmla="*/ 147 h 205"/>
                <a:gd name="T62" fmla="*/ 15 w 94"/>
                <a:gd name="T63" fmla="*/ 132 h 205"/>
                <a:gd name="T64" fmla="*/ 13 w 94"/>
                <a:gd name="T65" fmla="*/ 108 h 205"/>
                <a:gd name="T66" fmla="*/ 8 w 94"/>
                <a:gd name="T67" fmla="*/ 89 h 205"/>
                <a:gd name="T68" fmla="*/ 48 w 94"/>
                <a:gd name="T69" fmla="*/ 88 h 205"/>
                <a:gd name="T70" fmla="*/ 56 w 94"/>
                <a:gd name="T71" fmla="*/ 91 h 205"/>
                <a:gd name="T72" fmla="*/ 28 w 94"/>
                <a:gd name="T73" fmla="*/ 61 h 205"/>
                <a:gd name="T74" fmla="*/ 17 w 94"/>
                <a:gd name="T75" fmla="*/ 59 h 205"/>
                <a:gd name="T76" fmla="*/ 31 w 94"/>
                <a:gd name="T77" fmla="*/ 40 h 205"/>
                <a:gd name="T78" fmla="*/ 31 w 94"/>
                <a:gd name="T79" fmla="*/ 34 h 205"/>
                <a:gd name="T80" fmla="*/ 47 w 94"/>
                <a:gd name="T81" fmla="*/ 20 h 205"/>
                <a:gd name="T82" fmla="*/ 68 w 94"/>
                <a:gd name="T83" fmla="*/ 31 h 205"/>
                <a:gd name="T84" fmla="*/ 57 w 94"/>
                <a:gd name="T85" fmla="*/ 13 h 205"/>
                <a:gd name="T86" fmla="*/ 86 w 94"/>
                <a:gd name="T87" fmla="*/ 27 h 205"/>
                <a:gd name="T88" fmla="*/ 75 w 94"/>
                <a:gd name="T89" fmla="*/ 4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87" y="7"/>
                  </a:moveTo>
                  <a:cubicBezTo>
                    <a:pt x="82" y="2"/>
                    <a:pt x="76" y="0"/>
                    <a:pt x="69" y="0"/>
                  </a:cubicBezTo>
                  <a:cubicBezTo>
                    <a:pt x="60" y="0"/>
                    <a:pt x="52" y="4"/>
                    <a:pt x="47" y="11"/>
                  </a:cubicBezTo>
                  <a:cubicBezTo>
                    <a:pt x="47" y="11"/>
                    <a:pt x="47" y="11"/>
                    <a:pt x="47" y="11"/>
                  </a:cubicBezTo>
                  <a:cubicBezTo>
                    <a:pt x="33" y="11"/>
                    <a:pt x="22" y="22"/>
                    <a:pt x="22" y="36"/>
                  </a:cubicBezTo>
                  <a:cubicBezTo>
                    <a:pt x="22" y="37"/>
                    <a:pt x="22" y="37"/>
                    <a:pt x="22" y="38"/>
                  </a:cubicBezTo>
                  <a:cubicBezTo>
                    <a:pt x="14" y="41"/>
                    <a:pt x="8" y="50"/>
                    <a:pt x="8" y="59"/>
                  </a:cubicBezTo>
                  <a:cubicBezTo>
                    <a:pt x="8" y="62"/>
                    <a:pt x="9" y="64"/>
                    <a:pt x="10" y="67"/>
                  </a:cubicBezTo>
                  <a:cubicBezTo>
                    <a:pt x="3" y="73"/>
                    <a:pt x="0" y="81"/>
                    <a:pt x="0" y="89"/>
                  </a:cubicBezTo>
                  <a:cubicBezTo>
                    <a:pt x="0" y="90"/>
                    <a:pt x="0" y="90"/>
                    <a:pt x="0" y="90"/>
                  </a:cubicBezTo>
                  <a:cubicBezTo>
                    <a:pt x="0" y="90"/>
                    <a:pt x="0" y="90"/>
                    <a:pt x="0" y="90"/>
                  </a:cubicBezTo>
                  <a:cubicBezTo>
                    <a:pt x="0" y="91"/>
                    <a:pt x="0" y="91"/>
                    <a:pt x="0" y="91"/>
                  </a:cubicBezTo>
                  <a:cubicBezTo>
                    <a:pt x="0" y="91"/>
                    <a:pt x="0" y="91"/>
                    <a:pt x="0" y="91"/>
                  </a:cubicBezTo>
                  <a:cubicBezTo>
                    <a:pt x="0" y="94"/>
                    <a:pt x="1" y="97"/>
                    <a:pt x="2" y="99"/>
                  </a:cubicBezTo>
                  <a:cubicBezTo>
                    <a:pt x="2" y="100"/>
                    <a:pt x="2" y="100"/>
                    <a:pt x="2" y="100"/>
                  </a:cubicBezTo>
                  <a:cubicBezTo>
                    <a:pt x="3" y="102"/>
                    <a:pt x="3" y="103"/>
                    <a:pt x="4" y="105"/>
                  </a:cubicBezTo>
                  <a:cubicBezTo>
                    <a:pt x="1" y="109"/>
                    <a:pt x="0" y="114"/>
                    <a:pt x="0" y="120"/>
                  </a:cubicBezTo>
                  <a:cubicBezTo>
                    <a:pt x="0" y="126"/>
                    <a:pt x="2" y="132"/>
                    <a:pt x="7" y="137"/>
                  </a:cubicBezTo>
                  <a:cubicBezTo>
                    <a:pt x="5" y="140"/>
                    <a:pt x="5" y="143"/>
                    <a:pt x="5" y="147"/>
                  </a:cubicBezTo>
                  <a:cubicBezTo>
                    <a:pt x="5" y="157"/>
                    <a:pt x="11" y="167"/>
                    <a:pt x="21" y="171"/>
                  </a:cubicBezTo>
                  <a:cubicBezTo>
                    <a:pt x="21" y="174"/>
                    <a:pt x="22" y="176"/>
                    <a:pt x="23" y="178"/>
                  </a:cubicBezTo>
                  <a:cubicBezTo>
                    <a:pt x="23" y="179"/>
                    <a:pt x="23" y="179"/>
                    <a:pt x="23" y="179"/>
                  </a:cubicBezTo>
                  <a:cubicBezTo>
                    <a:pt x="27" y="188"/>
                    <a:pt x="36" y="194"/>
                    <a:pt x="46" y="194"/>
                  </a:cubicBezTo>
                  <a:cubicBezTo>
                    <a:pt x="48" y="194"/>
                    <a:pt x="51" y="194"/>
                    <a:pt x="53" y="194"/>
                  </a:cubicBezTo>
                  <a:cubicBezTo>
                    <a:pt x="58" y="201"/>
                    <a:pt x="65" y="205"/>
                    <a:pt x="74" y="205"/>
                  </a:cubicBezTo>
                  <a:cubicBezTo>
                    <a:pt x="80" y="205"/>
                    <a:pt x="84" y="203"/>
                    <a:pt x="88" y="199"/>
                  </a:cubicBezTo>
                  <a:cubicBezTo>
                    <a:pt x="93" y="195"/>
                    <a:pt x="94" y="189"/>
                    <a:pt x="94" y="183"/>
                  </a:cubicBezTo>
                  <a:cubicBezTo>
                    <a:pt x="94" y="27"/>
                    <a:pt x="94" y="27"/>
                    <a:pt x="94" y="27"/>
                  </a:cubicBezTo>
                  <a:cubicBezTo>
                    <a:pt x="94" y="19"/>
                    <a:pt x="92" y="12"/>
                    <a:pt x="87" y="7"/>
                  </a:cubicBezTo>
                  <a:close/>
                  <a:moveTo>
                    <a:pt x="70" y="48"/>
                  </a:moveTo>
                  <a:cubicBezTo>
                    <a:pt x="70" y="51"/>
                    <a:pt x="72" y="53"/>
                    <a:pt x="75" y="53"/>
                  </a:cubicBezTo>
                  <a:cubicBezTo>
                    <a:pt x="86" y="53"/>
                    <a:pt x="86" y="53"/>
                    <a:pt x="86" y="53"/>
                  </a:cubicBezTo>
                  <a:cubicBezTo>
                    <a:pt x="86" y="103"/>
                    <a:pt x="86" y="103"/>
                    <a:pt x="86" y="103"/>
                  </a:cubicBezTo>
                  <a:cubicBezTo>
                    <a:pt x="86" y="103"/>
                    <a:pt x="55" y="103"/>
                    <a:pt x="47" y="103"/>
                  </a:cubicBezTo>
                  <a:cubicBezTo>
                    <a:pt x="40" y="103"/>
                    <a:pt x="33" y="97"/>
                    <a:pt x="33" y="89"/>
                  </a:cubicBezTo>
                  <a:cubicBezTo>
                    <a:pt x="33" y="86"/>
                    <a:pt x="31" y="84"/>
                    <a:pt x="29" y="84"/>
                  </a:cubicBezTo>
                  <a:cubicBezTo>
                    <a:pt x="26" y="84"/>
                    <a:pt x="25" y="86"/>
                    <a:pt x="25" y="89"/>
                  </a:cubicBezTo>
                  <a:cubicBezTo>
                    <a:pt x="25" y="101"/>
                    <a:pt x="35" y="112"/>
                    <a:pt x="46" y="112"/>
                  </a:cubicBezTo>
                  <a:cubicBezTo>
                    <a:pt x="58" y="112"/>
                    <a:pt x="86" y="113"/>
                    <a:pt x="86" y="113"/>
                  </a:cubicBezTo>
                  <a:cubicBezTo>
                    <a:pt x="86" y="137"/>
                    <a:pt x="86" y="137"/>
                    <a:pt x="86" y="137"/>
                  </a:cubicBezTo>
                  <a:cubicBezTo>
                    <a:pt x="86" y="137"/>
                    <a:pt x="75" y="137"/>
                    <a:pt x="62" y="137"/>
                  </a:cubicBezTo>
                  <a:cubicBezTo>
                    <a:pt x="49" y="137"/>
                    <a:pt x="39" y="147"/>
                    <a:pt x="39" y="160"/>
                  </a:cubicBezTo>
                  <a:cubicBezTo>
                    <a:pt x="39" y="162"/>
                    <a:pt x="41" y="164"/>
                    <a:pt x="44" y="164"/>
                  </a:cubicBezTo>
                  <a:cubicBezTo>
                    <a:pt x="46" y="164"/>
                    <a:pt x="48" y="162"/>
                    <a:pt x="48" y="160"/>
                  </a:cubicBezTo>
                  <a:cubicBezTo>
                    <a:pt x="48" y="152"/>
                    <a:pt x="54" y="146"/>
                    <a:pt x="62" y="146"/>
                  </a:cubicBezTo>
                  <a:cubicBezTo>
                    <a:pt x="70" y="146"/>
                    <a:pt x="86" y="146"/>
                    <a:pt x="86" y="146"/>
                  </a:cubicBezTo>
                  <a:cubicBezTo>
                    <a:pt x="86" y="183"/>
                    <a:pt x="86" y="183"/>
                    <a:pt x="86" y="183"/>
                  </a:cubicBezTo>
                  <a:cubicBezTo>
                    <a:pt x="86" y="191"/>
                    <a:pt x="80" y="197"/>
                    <a:pt x="74" y="197"/>
                  </a:cubicBezTo>
                  <a:cubicBezTo>
                    <a:pt x="68" y="197"/>
                    <a:pt x="64" y="194"/>
                    <a:pt x="60" y="190"/>
                  </a:cubicBezTo>
                  <a:cubicBezTo>
                    <a:pt x="67" y="185"/>
                    <a:pt x="72" y="177"/>
                    <a:pt x="72" y="169"/>
                  </a:cubicBezTo>
                  <a:cubicBezTo>
                    <a:pt x="72" y="165"/>
                    <a:pt x="71" y="162"/>
                    <a:pt x="70" y="159"/>
                  </a:cubicBezTo>
                  <a:cubicBezTo>
                    <a:pt x="69" y="157"/>
                    <a:pt x="66" y="156"/>
                    <a:pt x="64" y="157"/>
                  </a:cubicBezTo>
                  <a:cubicBezTo>
                    <a:pt x="63" y="157"/>
                    <a:pt x="62" y="158"/>
                    <a:pt x="62" y="159"/>
                  </a:cubicBezTo>
                  <a:cubicBezTo>
                    <a:pt x="61" y="160"/>
                    <a:pt x="61" y="161"/>
                    <a:pt x="62" y="162"/>
                  </a:cubicBezTo>
                  <a:cubicBezTo>
                    <a:pt x="63" y="164"/>
                    <a:pt x="63" y="167"/>
                    <a:pt x="63" y="169"/>
                  </a:cubicBezTo>
                  <a:cubicBezTo>
                    <a:pt x="63" y="175"/>
                    <a:pt x="59" y="181"/>
                    <a:pt x="54" y="184"/>
                  </a:cubicBezTo>
                  <a:cubicBezTo>
                    <a:pt x="53" y="184"/>
                    <a:pt x="53" y="184"/>
                    <a:pt x="53" y="184"/>
                  </a:cubicBezTo>
                  <a:cubicBezTo>
                    <a:pt x="51" y="185"/>
                    <a:pt x="49" y="185"/>
                    <a:pt x="46" y="185"/>
                  </a:cubicBezTo>
                  <a:cubicBezTo>
                    <a:pt x="37" y="185"/>
                    <a:pt x="30" y="178"/>
                    <a:pt x="30" y="169"/>
                  </a:cubicBezTo>
                  <a:cubicBezTo>
                    <a:pt x="30" y="168"/>
                    <a:pt x="30" y="168"/>
                    <a:pt x="30" y="168"/>
                  </a:cubicBezTo>
                  <a:cubicBezTo>
                    <a:pt x="30" y="166"/>
                    <a:pt x="28" y="164"/>
                    <a:pt x="26" y="164"/>
                  </a:cubicBezTo>
                  <a:cubicBezTo>
                    <a:pt x="19" y="162"/>
                    <a:pt x="13" y="154"/>
                    <a:pt x="13" y="147"/>
                  </a:cubicBezTo>
                  <a:cubicBezTo>
                    <a:pt x="13" y="144"/>
                    <a:pt x="14" y="141"/>
                    <a:pt x="16" y="138"/>
                  </a:cubicBezTo>
                  <a:cubicBezTo>
                    <a:pt x="17" y="136"/>
                    <a:pt x="16" y="134"/>
                    <a:pt x="15" y="132"/>
                  </a:cubicBezTo>
                  <a:cubicBezTo>
                    <a:pt x="11" y="129"/>
                    <a:pt x="8" y="125"/>
                    <a:pt x="8" y="120"/>
                  </a:cubicBezTo>
                  <a:cubicBezTo>
                    <a:pt x="8" y="115"/>
                    <a:pt x="10" y="111"/>
                    <a:pt x="13" y="108"/>
                  </a:cubicBezTo>
                  <a:cubicBezTo>
                    <a:pt x="15" y="106"/>
                    <a:pt x="15" y="104"/>
                    <a:pt x="13" y="102"/>
                  </a:cubicBezTo>
                  <a:cubicBezTo>
                    <a:pt x="10" y="99"/>
                    <a:pt x="8" y="94"/>
                    <a:pt x="8" y="89"/>
                  </a:cubicBezTo>
                  <a:cubicBezTo>
                    <a:pt x="8" y="78"/>
                    <a:pt x="17" y="69"/>
                    <a:pt x="28" y="69"/>
                  </a:cubicBezTo>
                  <a:cubicBezTo>
                    <a:pt x="39" y="69"/>
                    <a:pt x="48" y="78"/>
                    <a:pt x="48" y="88"/>
                  </a:cubicBezTo>
                  <a:cubicBezTo>
                    <a:pt x="49" y="91"/>
                    <a:pt x="51" y="92"/>
                    <a:pt x="53" y="92"/>
                  </a:cubicBezTo>
                  <a:cubicBezTo>
                    <a:pt x="54" y="92"/>
                    <a:pt x="55" y="92"/>
                    <a:pt x="56" y="91"/>
                  </a:cubicBezTo>
                  <a:cubicBezTo>
                    <a:pt x="57" y="90"/>
                    <a:pt x="57" y="89"/>
                    <a:pt x="57" y="88"/>
                  </a:cubicBezTo>
                  <a:cubicBezTo>
                    <a:pt x="56" y="72"/>
                    <a:pt x="44" y="61"/>
                    <a:pt x="28" y="61"/>
                  </a:cubicBezTo>
                  <a:cubicBezTo>
                    <a:pt x="25" y="61"/>
                    <a:pt x="21" y="61"/>
                    <a:pt x="18" y="63"/>
                  </a:cubicBezTo>
                  <a:cubicBezTo>
                    <a:pt x="17" y="61"/>
                    <a:pt x="17" y="60"/>
                    <a:pt x="17" y="59"/>
                  </a:cubicBezTo>
                  <a:cubicBezTo>
                    <a:pt x="17" y="52"/>
                    <a:pt x="21" y="47"/>
                    <a:pt x="28" y="45"/>
                  </a:cubicBezTo>
                  <a:cubicBezTo>
                    <a:pt x="30" y="44"/>
                    <a:pt x="31" y="42"/>
                    <a:pt x="31" y="40"/>
                  </a:cubicBezTo>
                  <a:cubicBezTo>
                    <a:pt x="31" y="39"/>
                    <a:pt x="30" y="38"/>
                    <a:pt x="30" y="36"/>
                  </a:cubicBezTo>
                  <a:cubicBezTo>
                    <a:pt x="30" y="36"/>
                    <a:pt x="31" y="35"/>
                    <a:pt x="31" y="34"/>
                  </a:cubicBezTo>
                  <a:cubicBezTo>
                    <a:pt x="31" y="34"/>
                    <a:pt x="31" y="34"/>
                    <a:pt x="31" y="34"/>
                  </a:cubicBezTo>
                  <a:cubicBezTo>
                    <a:pt x="32" y="26"/>
                    <a:pt x="39" y="20"/>
                    <a:pt x="47" y="20"/>
                  </a:cubicBezTo>
                  <a:cubicBezTo>
                    <a:pt x="53" y="20"/>
                    <a:pt x="59" y="23"/>
                    <a:pt x="62" y="29"/>
                  </a:cubicBezTo>
                  <a:cubicBezTo>
                    <a:pt x="63" y="31"/>
                    <a:pt x="66" y="32"/>
                    <a:pt x="68" y="31"/>
                  </a:cubicBezTo>
                  <a:cubicBezTo>
                    <a:pt x="70" y="30"/>
                    <a:pt x="71" y="27"/>
                    <a:pt x="70" y="25"/>
                  </a:cubicBezTo>
                  <a:cubicBezTo>
                    <a:pt x="67" y="20"/>
                    <a:pt x="62" y="15"/>
                    <a:pt x="57" y="13"/>
                  </a:cubicBezTo>
                  <a:cubicBezTo>
                    <a:pt x="60" y="10"/>
                    <a:pt x="64" y="8"/>
                    <a:pt x="69" y="8"/>
                  </a:cubicBezTo>
                  <a:cubicBezTo>
                    <a:pt x="79" y="8"/>
                    <a:pt x="86" y="16"/>
                    <a:pt x="86" y="27"/>
                  </a:cubicBezTo>
                  <a:cubicBezTo>
                    <a:pt x="86" y="44"/>
                    <a:pt x="86" y="44"/>
                    <a:pt x="86" y="44"/>
                  </a:cubicBezTo>
                  <a:cubicBezTo>
                    <a:pt x="75" y="44"/>
                    <a:pt x="75" y="44"/>
                    <a:pt x="75" y="44"/>
                  </a:cubicBezTo>
                  <a:cubicBezTo>
                    <a:pt x="72" y="44"/>
                    <a:pt x="70" y="46"/>
                    <a:pt x="70" y="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2" name="Freeform 598">
              <a:extLst>
                <a:ext uri="{FF2B5EF4-FFF2-40B4-BE49-F238E27FC236}">
                  <a16:creationId xmlns:a16="http://schemas.microsoft.com/office/drawing/2014/main" id="{9721B173-EB36-4755-9BAB-128F40C61D88}"/>
                </a:ext>
              </a:extLst>
            </p:cNvPr>
            <p:cNvSpPr>
              <a:spLocks/>
            </p:cNvSpPr>
            <p:nvPr/>
          </p:nvSpPr>
          <p:spPr bwMode="auto">
            <a:xfrm>
              <a:off x="4500347" y="1365132"/>
              <a:ext cx="35178" cy="54639"/>
            </a:xfrm>
            <a:custGeom>
              <a:avLst/>
              <a:gdLst>
                <a:gd name="T0" fmla="*/ 0 w 20"/>
                <a:gd name="T1" fmla="*/ 5 h 31"/>
                <a:gd name="T2" fmla="*/ 4 w 20"/>
                <a:gd name="T3" fmla="*/ 9 h 31"/>
                <a:gd name="T4" fmla="*/ 11 w 20"/>
                <a:gd name="T5" fmla="*/ 16 h 31"/>
                <a:gd name="T6" fmla="*/ 4 w 20"/>
                <a:gd name="T7" fmla="*/ 22 h 31"/>
                <a:gd name="T8" fmla="*/ 0 w 20"/>
                <a:gd name="T9" fmla="*/ 27 h 31"/>
                <a:gd name="T10" fmla="*/ 4 w 20"/>
                <a:gd name="T11" fmla="*/ 31 h 31"/>
                <a:gd name="T12" fmla="*/ 20 w 20"/>
                <a:gd name="T13" fmla="*/ 16 h 31"/>
                <a:gd name="T14" fmla="*/ 4 w 20"/>
                <a:gd name="T15" fmla="*/ 0 h 31"/>
                <a:gd name="T16" fmla="*/ 0 w 20"/>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1">
                  <a:moveTo>
                    <a:pt x="0" y="5"/>
                  </a:moveTo>
                  <a:cubicBezTo>
                    <a:pt x="0" y="7"/>
                    <a:pt x="2" y="9"/>
                    <a:pt x="4" y="9"/>
                  </a:cubicBezTo>
                  <a:cubicBezTo>
                    <a:pt x="8" y="9"/>
                    <a:pt x="11" y="12"/>
                    <a:pt x="11" y="16"/>
                  </a:cubicBezTo>
                  <a:cubicBezTo>
                    <a:pt x="11" y="19"/>
                    <a:pt x="8" y="22"/>
                    <a:pt x="4" y="22"/>
                  </a:cubicBezTo>
                  <a:cubicBezTo>
                    <a:pt x="2" y="22"/>
                    <a:pt x="0" y="24"/>
                    <a:pt x="0" y="27"/>
                  </a:cubicBezTo>
                  <a:cubicBezTo>
                    <a:pt x="0" y="29"/>
                    <a:pt x="2" y="31"/>
                    <a:pt x="4" y="31"/>
                  </a:cubicBezTo>
                  <a:cubicBezTo>
                    <a:pt x="13" y="31"/>
                    <a:pt x="20" y="24"/>
                    <a:pt x="20" y="16"/>
                  </a:cubicBezTo>
                  <a:cubicBezTo>
                    <a:pt x="20" y="7"/>
                    <a:pt x="13" y="0"/>
                    <a:pt x="4" y="0"/>
                  </a:cubicBezTo>
                  <a:cubicBezTo>
                    <a:pt x="2" y="0"/>
                    <a:pt x="0" y="2"/>
                    <a:pt x="0" y="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3" name="Freeform 599">
              <a:extLst>
                <a:ext uri="{FF2B5EF4-FFF2-40B4-BE49-F238E27FC236}">
                  <a16:creationId xmlns:a16="http://schemas.microsoft.com/office/drawing/2014/main" id="{04CDA075-6D54-4471-85ED-4B44B2739786}"/>
                </a:ext>
              </a:extLst>
            </p:cNvPr>
            <p:cNvSpPr>
              <a:spLocks/>
            </p:cNvSpPr>
            <p:nvPr/>
          </p:nvSpPr>
          <p:spPr bwMode="auto">
            <a:xfrm>
              <a:off x="4466665" y="1315733"/>
              <a:ext cx="35178" cy="37423"/>
            </a:xfrm>
            <a:custGeom>
              <a:avLst/>
              <a:gdLst>
                <a:gd name="T0" fmla="*/ 20 w 20"/>
                <a:gd name="T1" fmla="*/ 17 h 21"/>
                <a:gd name="T2" fmla="*/ 16 w 20"/>
                <a:gd name="T3" fmla="*/ 12 h 21"/>
                <a:gd name="T4" fmla="*/ 8 w 20"/>
                <a:gd name="T5" fmla="*/ 5 h 21"/>
                <a:gd name="T6" fmla="*/ 4 w 20"/>
                <a:gd name="T7" fmla="*/ 0 h 21"/>
                <a:gd name="T8" fmla="*/ 0 w 20"/>
                <a:gd name="T9" fmla="*/ 5 h 21"/>
                <a:gd name="T10" fmla="*/ 16 w 20"/>
                <a:gd name="T11" fmla="*/ 21 h 21"/>
                <a:gd name="T12" fmla="*/ 20 w 20"/>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20" y="17"/>
                  </a:moveTo>
                  <a:cubicBezTo>
                    <a:pt x="20" y="14"/>
                    <a:pt x="18" y="12"/>
                    <a:pt x="16" y="12"/>
                  </a:cubicBezTo>
                  <a:cubicBezTo>
                    <a:pt x="12" y="12"/>
                    <a:pt x="8" y="9"/>
                    <a:pt x="8" y="5"/>
                  </a:cubicBezTo>
                  <a:cubicBezTo>
                    <a:pt x="8" y="2"/>
                    <a:pt x="6" y="0"/>
                    <a:pt x="4" y="0"/>
                  </a:cubicBezTo>
                  <a:cubicBezTo>
                    <a:pt x="2" y="0"/>
                    <a:pt x="0" y="2"/>
                    <a:pt x="0" y="5"/>
                  </a:cubicBezTo>
                  <a:cubicBezTo>
                    <a:pt x="0" y="14"/>
                    <a:pt x="7" y="21"/>
                    <a:pt x="16" y="21"/>
                  </a:cubicBezTo>
                  <a:cubicBezTo>
                    <a:pt x="18" y="21"/>
                    <a:pt x="20" y="19"/>
                    <a:pt x="20"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4" name="Freeform 600">
              <a:extLst>
                <a:ext uri="{FF2B5EF4-FFF2-40B4-BE49-F238E27FC236}">
                  <a16:creationId xmlns:a16="http://schemas.microsoft.com/office/drawing/2014/main" id="{9FD31112-5CD4-44FE-AD9E-924CA4F0B547}"/>
                </a:ext>
              </a:extLst>
            </p:cNvPr>
            <p:cNvSpPr>
              <a:spLocks/>
            </p:cNvSpPr>
            <p:nvPr/>
          </p:nvSpPr>
          <p:spPr bwMode="auto">
            <a:xfrm>
              <a:off x="4432984" y="1475157"/>
              <a:ext cx="35178" cy="36676"/>
            </a:xfrm>
            <a:custGeom>
              <a:avLst/>
              <a:gdLst>
                <a:gd name="T0" fmla="*/ 4 w 20"/>
                <a:gd name="T1" fmla="*/ 21 h 21"/>
                <a:gd name="T2" fmla="*/ 8 w 20"/>
                <a:gd name="T3" fmla="*/ 16 h 21"/>
                <a:gd name="T4" fmla="*/ 16 w 20"/>
                <a:gd name="T5" fmla="*/ 9 h 21"/>
                <a:gd name="T6" fmla="*/ 20 w 20"/>
                <a:gd name="T7" fmla="*/ 4 h 21"/>
                <a:gd name="T8" fmla="*/ 16 w 20"/>
                <a:gd name="T9" fmla="*/ 0 h 21"/>
                <a:gd name="T10" fmla="*/ 0 w 20"/>
                <a:gd name="T11" fmla="*/ 16 h 21"/>
                <a:gd name="T12" fmla="*/ 4 w 2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4" y="21"/>
                  </a:moveTo>
                  <a:cubicBezTo>
                    <a:pt x="6" y="21"/>
                    <a:pt x="8" y="19"/>
                    <a:pt x="8" y="16"/>
                  </a:cubicBezTo>
                  <a:cubicBezTo>
                    <a:pt x="8" y="12"/>
                    <a:pt x="12" y="9"/>
                    <a:pt x="16" y="9"/>
                  </a:cubicBezTo>
                  <a:cubicBezTo>
                    <a:pt x="18" y="9"/>
                    <a:pt x="20" y="7"/>
                    <a:pt x="20" y="4"/>
                  </a:cubicBezTo>
                  <a:cubicBezTo>
                    <a:pt x="20" y="2"/>
                    <a:pt x="18" y="0"/>
                    <a:pt x="16" y="0"/>
                  </a:cubicBezTo>
                  <a:cubicBezTo>
                    <a:pt x="7" y="0"/>
                    <a:pt x="0" y="7"/>
                    <a:pt x="0" y="16"/>
                  </a:cubicBezTo>
                  <a:cubicBezTo>
                    <a:pt x="0" y="19"/>
                    <a:pt x="1" y="21"/>
                    <a:pt x="4" y="2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5" name="Freeform 601">
              <a:extLst>
                <a:ext uri="{FF2B5EF4-FFF2-40B4-BE49-F238E27FC236}">
                  <a16:creationId xmlns:a16="http://schemas.microsoft.com/office/drawing/2014/main" id="{986D4F96-119F-4904-8AC8-30054DFD6D41}"/>
                </a:ext>
              </a:extLst>
            </p:cNvPr>
            <p:cNvSpPr>
              <a:spLocks/>
            </p:cNvSpPr>
            <p:nvPr/>
          </p:nvSpPr>
          <p:spPr bwMode="auto">
            <a:xfrm>
              <a:off x="4478640" y="1475157"/>
              <a:ext cx="56884" cy="17215"/>
            </a:xfrm>
            <a:custGeom>
              <a:avLst/>
              <a:gdLst>
                <a:gd name="T0" fmla="*/ 4 w 32"/>
                <a:gd name="T1" fmla="*/ 10 h 10"/>
                <a:gd name="T2" fmla="*/ 28 w 32"/>
                <a:gd name="T3" fmla="*/ 10 h 10"/>
                <a:gd name="T4" fmla="*/ 32 w 32"/>
                <a:gd name="T5" fmla="*/ 5 h 10"/>
                <a:gd name="T6" fmla="*/ 28 w 32"/>
                <a:gd name="T7" fmla="*/ 0 h 10"/>
                <a:gd name="T8" fmla="*/ 4 w 32"/>
                <a:gd name="T9" fmla="*/ 0 h 10"/>
                <a:gd name="T10" fmla="*/ 0 w 32"/>
                <a:gd name="T11" fmla="*/ 5 h 10"/>
                <a:gd name="T12" fmla="*/ 4 w 3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4" y="10"/>
                  </a:moveTo>
                  <a:cubicBezTo>
                    <a:pt x="28" y="10"/>
                    <a:pt x="28" y="10"/>
                    <a:pt x="28" y="10"/>
                  </a:cubicBezTo>
                  <a:cubicBezTo>
                    <a:pt x="30" y="10"/>
                    <a:pt x="32" y="7"/>
                    <a:pt x="32" y="5"/>
                  </a:cubicBezTo>
                  <a:cubicBezTo>
                    <a:pt x="32" y="2"/>
                    <a:pt x="30" y="0"/>
                    <a:pt x="28" y="0"/>
                  </a:cubicBezTo>
                  <a:cubicBezTo>
                    <a:pt x="4" y="0"/>
                    <a:pt x="4" y="0"/>
                    <a:pt x="4" y="0"/>
                  </a:cubicBezTo>
                  <a:cubicBezTo>
                    <a:pt x="2" y="0"/>
                    <a:pt x="0" y="2"/>
                    <a:pt x="0" y="5"/>
                  </a:cubicBezTo>
                  <a:cubicBezTo>
                    <a:pt x="0" y="7"/>
                    <a:pt x="2" y="10"/>
                    <a:pt x="4" y="1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6" name="Freeform 602">
              <a:extLst>
                <a:ext uri="{FF2B5EF4-FFF2-40B4-BE49-F238E27FC236}">
                  <a16:creationId xmlns:a16="http://schemas.microsoft.com/office/drawing/2014/main" id="{2E549B91-C5F1-424B-BFAD-F416BB6CD3DC}"/>
                </a:ext>
              </a:extLst>
            </p:cNvPr>
            <p:cNvSpPr>
              <a:spLocks noEditPoints="1"/>
            </p:cNvSpPr>
            <p:nvPr/>
          </p:nvSpPr>
          <p:spPr bwMode="auto">
            <a:xfrm>
              <a:off x="4572200" y="1262591"/>
              <a:ext cx="166909" cy="363009"/>
            </a:xfrm>
            <a:custGeom>
              <a:avLst/>
              <a:gdLst>
                <a:gd name="T0" fmla="*/ 0 w 94"/>
                <a:gd name="T1" fmla="*/ 183 h 205"/>
                <a:gd name="T2" fmla="*/ 19 w 94"/>
                <a:gd name="T3" fmla="*/ 205 h 205"/>
                <a:gd name="T4" fmla="*/ 47 w 94"/>
                <a:gd name="T5" fmla="*/ 194 h 205"/>
                <a:gd name="T6" fmla="*/ 71 w 94"/>
                <a:gd name="T7" fmla="*/ 178 h 205"/>
                <a:gd name="T8" fmla="*/ 89 w 94"/>
                <a:gd name="T9" fmla="*/ 147 h 205"/>
                <a:gd name="T10" fmla="*/ 94 w 94"/>
                <a:gd name="T11" fmla="*/ 120 h 205"/>
                <a:gd name="T12" fmla="*/ 92 w 94"/>
                <a:gd name="T13" fmla="*/ 100 h 205"/>
                <a:gd name="T14" fmla="*/ 93 w 94"/>
                <a:gd name="T15" fmla="*/ 91 h 205"/>
                <a:gd name="T16" fmla="*/ 94 w 94"/>
                <a:gd name="T17" fmla="*/ 90 h 205"/>
                <a:gd name="T18" fmla="*/ 94 w 94"/>
                <a:gd name="T19" fmla="*/ 89 h 205"/>
                <a:gd name="T20" fmla="*/ 85 w 94"/>
                <a:gd name="T21" fmla="*/ 59 h 205"/>
                <a:gd name="T22" fmla="*/ 72 w 94"/>
                <a:gd name="T23" fmla="*/ 36 h 205"/>
                <a:gd name="T24" fmla="*/ 46 w 94"/>
                <a:gd name="T25" fmla="*/ 11 h 205"/>
                <a:gd name="T26" fmla="*/ 6 w 94"/>
                <a:gd name="T27" fmla="*/ 7 h 205"/>
                <a:gd name="T28" fmla="*/ 19 w 94"/>
                <a:gd name="T29" fmla="*/ 44 h 205"/>
                <a:gd name="T30" fmla="*/ 7 w 94"/>
                <a:gd name="T31" fmla="*/ 27 h 205"/>
                <a:gd name="T32" fmla="*/ 36 w 94"/>
                <a:gd name="T33" fmla="*/ 13 h 205"/>
                <a:gd name="T34" fmla="*/ 26 w 94"/>
                <a:gd name="T35" fmla="*/ 31 h 205"/>
                <a:gd name="T36" fmla="*/ 46 w 94"/>
                <a:gd name="T37" fmla="*/ 20 h 205"/>
                <a:gd name="T38" fmla="*/ 63 w 94"/>
                <a:gd name="T39" fmla="*/ 34 h 205"/>
                <a:gd name="T40" fmla="*/ 62 w 94"/>
                <a:gd name="T41" fmla="*/ 40 h 205"/>
                <a:gd name="T42" fmla="*/ 76 w 94"/>
                <a:gd name="T43" fmla="*/ 59 h 205"/>
                <a:gd name="T44" fmla="*/ 65 w 94"/>
                <a:gd name="T45" fmla="*/ 61 h 205"/>
                <a:gd name="T46" fmla="*/ 37 w 94"/>
                <a:gd name="T47" fmla="*/ 91 h 205"/>
                <a:gd name="T48" fmla="*/ 45 w 94"/>
                <a:gd name="T49" fmla="*/ 88 h 205"/>
                <a:gd name="T50" fmla="*/ 85 w 94"/>
                <a:gd name="T51" fmla="*/ 89 h 205"/>
                <a:gd name="T52" fmla="*/ 80 w 94"/>
                <a:gd name="T53" fmla="*/ 108 h 205"/>
                <a:gd name="T54" fmla="*/ 79 w 94"/>
                <a:gd name="T55" fmla="*/ 132 h 205"/>
                <a:gd name="T56" fmla="*/ 80 w 94"/>
                <a:gd name="T57" fmla="*/ 147 h 205"/>
                <a:gd name="T58" fmla="*/ 64 w 94"/>
                <a:gd name="T59" fmla="*/ 168 h 205"/>
                <a:gd name="T60" fmla="*/ 47 w 94"/>
                <a:gd name="T61" fmla="*/ 185 h 205"/>
                <a:gd name="T62" fmla="*/ 40 w 94"/>
                <a:gd name="T63" fmla="*/ 184 h 205"/>
                <a:gd name="T64" fmla="*/ 32 w 94"/>
                <a:gd name="T65" fmla="*/ 162 h 205"/>
                <a:gd name="T66" fmla="*/ 29 w 94"/>
                <a:gd name="T67" fmla="*/ 157 h 205"/>
                <a:gd name="T68" fmla="*/ 22 w 94"/>
                <a:gd name="T69" fmla="*/ 169 h 205"/>
                <a:gd name="T70" fmla="*/ 20 w 94"/>
                <a:gd name="T71" fmla="*/ 197 h 205"/>
                <a:gd name="T72" fmla="*/ 7 w 94"/>
                <a:gd name="T73" fmla="*/ 146 h 205"/>
                <a:gd name="T74" fmla="*/ 45 w 94"/>
                <a:gd name="T75" fmla="*/ 160 h 205"/>
                <a:gd name="T76" fmla="*/ 54 w 94"/>
                <a:gd name="T77" fmla="*/ 160 h 205"/>
                <a:gd name="T78" fmla="*/ 7 w 94"/>
                <a:gd name="T79" fmla="*/ 137 h 205"/>
                <a:gd name="T80" fmla="*/ 47 w 94"/>
                <a:gd name="T81" fmla="*/ 112 h 205"/>
                <a:gd name="T82" fmla="*/ 64 w 94"/>
                <a:gd name="T83" fmla="*/ 84 h 205"/>
                <a:gd name="T84" fmla="*/ 46 w 94"/>
                <a:gd name="T85" fmla="*/ 103 h 205"/>
                <a:gd name="T86" fmla="*/ 7 w 94"/>
                <a:gd name="T87" fmla="*/ 53 h 205"/>
                <a:gd name="T88" fmla="*/ 23 w 94"/>
                <a:gd name="T89" fmla="*/ 4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0" y="27"/>
                  </a:moveTo>
                  <a:cubicBezTo>
                    <a:pt x="0" y="183"/>
                    <a:pt x="0" y="183"/>
                    <a:pt x="0" y="183"/>
                  </a:cubicBezTo>
                  <a:cubicBezTo>
                    <a:pt x="0" y="189"/>
                    <a:pt x="1" y="195"/>
                    <a:pt x="5" y="199"/>
                  </a:cubicBezTo>
                  <a:cubicBezTo>
                    <a:pt x="9" y="203"/>
                    <a:pt x="13" y="205"/>
                    <a:pt x="19" y="205"/>
                  </a:cubicBezTo>
                  <a:cubicBezTo>
                    <a:pt x="28" y="205"/>
                    <a:pt x="35" y="201"/>
                    <a:pt x="41" y="194"/>
                  </a:cubicBezTo>
                  <a:cubicBezTo>
                    <a:pt x="43" y="194"/>
                    <a:pt x="45" y="194"/>
                    <a:pt x="47" y="194"/>
                  </a:cubicBezTo>
                  <a:cubicBezTo>
                    <a:pt x="57" y="194"/>
                    <a:pt x="66" y="188"/>
                    <a:pt x="70" y="179"/>
                  </a:cubicBezTo>
                  <a:cubicBezTo>
                    <a:pt x="71" y="178"/>
                    <a:pt x="71" y="178"/>
                    <a:pt x="71" y="178"/>
                  </a:cubicBezTo>
                  <a:cubicBezTo>
                    <a:pt x="72" y="176"/>
                    <a:pt x="72" y="174"/>
                    <a:pt x="72" y="171"/>
                  </a:cubicBezTo>
                  <a:cubicBezTo>
                    <a:pt x="82" y="167"/>
                    <a:pt x="89" y="157"/>
                    <a:pt x="89" y="147"/>
                  </a:cubicBezTo>
                  <a:cubicBezTo>
                    <a:pt x="89" y="143"/>
                    <a:pt x="88" y="140"/>
                    <a:pt x="87" y="137"/>
                  </a:cubicBezTo>
                  <a:cubicBezTo>
                    <a:pt x="91" y="132"/>
                    <a:pt x="94" y="126"/>
                    <a:pt x="94" y="120"/>
                  </a:cubicBezTo>
                  <a:cubicBezTo>
                    <a:pt x="94" y="114"/>
                    <a:pt x="92" y="109"/>
                    <a:pt x="89" y="105"/>
                  </a:cubicBezTo>
                  <a:cubicBezTo>
                    <a:pt x="90" y="103"/>
                    <a:pt x="91" y="102"/>
                    <a:pt x="92" y="100"/>
                  </a:cubicBezTo>
                  <a:cubicBezTo>
                    <a:pt x="92" y="99"/>
                    <a:pt x="92" y="99"/>
                    <a:pt x="92" y="99"/>
                  </a:cubicBezTo>
                  <a:cubicBezTo>
                    <a:pt x="93" y="97"/>
                    <a:pt x="93" y="94"/>
                    <a:pt x="93" y="91"/>
                  </a:cubicBezTo>
                  <a:cubicBezTo>
                    <a:pt x="94" y="91"/>
                    <a:pt x="94" y="91"/>
                    <a:pt x="94" y="91"/>
                  </a:cubicBezTo>
                  <a:cubicBezTo>
                    <a:pt x="94" y="90"/>
                    <a:pt x="94" y="90"/>
                    <a:pt x="94" y="90"/>
                  </a:cubicBezTo>
                  <a:cubicBezTo>
                    <a:pt x="94" y="90"/>
                    <a:pt x="94" y="90"/>
                    <a:pt x="94" y="90"/>
                  </a:cubicBezTo>
                  <a:cubicBezTo>
                    <a:pt x="94" y="89"/>
                    <a:pt x="94" y="89"/>
                    <a:pt x="94" y="89"/>
                  </a:cubicBezTo>
                  <a:cubicBezTo>
                    <a:pt x="94" y="81"/>
                    <a:pt x="90" y="73"/>
                    <a:pt x="83" y="67"/>
                  </a:cubicBezTo>
                  <a:cubicBezTo>
                    <a:pt x="84" y="64"/>
                    <a:pt x="85" y="62"/>
                    <a:pt x="85" y="59"/>
                  </a:cubicBezTo>
                  <a:cubicBezTo>
                    <a:pt x="85" y="50"/>
                    <a:pt x="80" y="41"/>
                    <a:pt x="72" y="38"/>
                  </a:cubicBezTo>
                  <a:cubicBezTo>
                    <a:pt x="72" y="37"/>
                    <a:pt x="72" y="37"/>
                    <a:pt x="72" y="36"/>
                  </a:cubicBezTo>
                  <a:cubicBezTo>
                    <a:pt x="72" y="22"/>
                    <a:pt x="60" y="11"/>
                    <a:pt x="46" y="11"/>
                  </a:cubicBezTo>
                  <a:cubicBezTo>
                    <a:pt x="46" y="11"/>
                    <a:pt x="46" y="11"/>
                    <a:pt x="46" y="11"/>
                  </a:cubicBezTo>
                  <a:cubicBezTo>
                    <a:pt x="41" y="4"/>
                    <a:pt x="34" y="0"/>
                    <a:pt x="25" y="0"/>
                  </a:cubicBezTo>
                  <a:cubicBezTo>
                    <a:pt x="18" y="0"/>
                    <a:pt x="11" y="2"/>
                    <a:pt x="6" y="7"/>
                  </a:cubicBezTo>
                  <a:cubicBezTo>
                    <a:pt x="1" y="12"/>
                    <a:pt x="0" y="19"/>
                    <a:pt x="0" y="27"/>
                  </a:cubicBezTo>
                  <a:close/>
                  <a:moveTo>
                    <a:pt x="19" y="44"/>
                  </a:moveTo>
                  <a:cubicBezTo>
                    <a:pt x="7" y="44"/>
                    <a:pt x="7" y="44"/>
                    <a:pt x="7" y="44"/>
                  </a:cubicBezTo>
                  <a:cubicBezTo>
                    <a:pt x="7" y="27"/>
                    <a:pt x="7" y="27"/>
                    <a:pt x="7" y="27"/>
                  </a:cubicBezTo>
                  <a:cubicBezTo>
                    <a:pt x="7" y="16"/>
                    <a:pt x="15" y="8"/>
                    <a:pt x="25" y="8"/>
                  </a:cubicBezTo>
                  <a:cubicBezTo>
                    <a:pt x="29" y="8"/>
                    <a:pt x="33" y="10"/>
                    <a:pt x="36" y="13"/>
                  </a:cubicBezTo>
                  <a:cubicBezTo>
                    <a:pt x="31" y="15"/>
                    <a:pt x="26" y="20"/>
                    <a:pt x="24" y="25"/>
                  </a:cubicBezTo>
                  <a:cubicBezTo>
                    <a:pt x="23" y="27"/>
                    <a:pt x="23" y="30"/>
                    <a:pt x="26" y="31"/>
                  </a:cubicBezTo>
                  <a:cubicBezTo>
                    <a:pt x="28" y="32"/>
                    <a:pt x="30" y="31"/>
                    <a:pt x="31" y="29"/>
                  </a:cubicBezTo>
                  <a:cubicBezTo>
                    <a:pt x="34" y="23"/>
                    <a:pt x="40" y="20"/>
                    <a:pt x="46" y="20"/>
                  </a:cubicBezTo>
                  <a:cubicBezTo>
                    <a:pt x="55" y="20"/>
                    <a:pt x="62" y="26"/>
                    <a:pt x="63" y="34"/>
                  </a:cubicBezTo>
                  <a:cubicBezTo>
                    <a:pt x="63" y="34"/>
                    <a:pt x="63" y="34"/>
                    <a:pt x="63" y="34"/>
                  </a:cubicBezTo>
                  <a:cubicBezTo>
                    <a:pt x="63" y="35"/>
                    <a:pt x="63" y="36"/>
                    <a:pt x="63" y="36"/>
                  </a:cubicBezTo>
                  <a:cubicBezTo>
                    <a:pt x="63" y="38"/>
                    <a:pt x="63" y="39"/>
                    <a:pt x="62" y="40"/>
                  </a:cubicBezTo>
                  <a:cubicBezTo>
                    <a:pt x="62" y="42"/>
                    <a:pt x="63" y="44"/>
                    <a:pt x="66" y="45"/>
                  </a:cubicBezTo>
                  <a:cubicBezTo>
                    <a:pt x="72" y="47"/>
                    <a:pt x="76" y="52"/>
                    <a:pt x="76" y="59"/>
                  </a:cubicBezTo>
                  <a:cubicBezTo>
                    <a:pt x="76" y="60"/>
                    <a:pt x="76" y="61"/>
                    <a:pt x="76" y="63"/>
                  </a:cubicBezTo>
                  <a:cubicBezTo>
                    <a:pt x="72" y="61"/>
                    <a:pt x="69" y="61"/>
                    <a:pt x="65" y="61"/>
                  </a:cubicBezTo>
                  <a:cubicBezTo>
                    <a:pt x="50" y="61"/>
                    <a:pt x="37" y="72"/>
                    <a:pt x="36" y="88"/>
                  </a:cubicBezTo>
                  <a:cubicBezTo>
                    <a:pt x="36" y="89"/>
                    <a:pt x="37" y="90"/>
                    <a:pt x="37" y="91"/>
                  </a:cubicBezTo>
                  <a:cubicBezTo>
                    <a:pt x="38" y="92"/>
                    <a:pt x="39" y="92"/>
                    <a:pt x="40" y="92"/>
                  </a:cubicBezTo>
                  <a:cubicBezTo>
                    <a:pt x="43" y="92"/>
                    <a:pt x="45" y="91"/>
                    <a:pt x="45" y="88"/>
                  </a:cubicBezTo>
                  <a:cubicBezTo>
                    <a:pt x="45" y="78"/>
                    <a:pt x="54" y="69"/>
                    <a:pt x="65" y="69"/>
                  </a:cubicBezTo>
                  <a:cubicBezTo>
                    <a:pt x="76" y="69"/>
                    <a:pt x="85" y="78"/>
                    <a:pt x="85" y="89"/>
                  </a:cubicBezTo>
                  <a:cubicBezTo>
                    <a:pt x="85" y="94"/>
                    <a:pt x="83" y="99"/>
                    <a:pt x="80" y="102"/>
                  </a:cubicBezTo>
                  <a:cubicBezTo>
                    <a:pt x="79" y="104"/>
                    <a:pt x="79" y="106"/>
                    <a:pt x="80" y="108"/>
                  </a:cubicBezTo>
                  <a:cubicBezTo>
                    <a:pt x="83" y="111"/>
                    <a:pt x="85" y="115"/>
                    <a:pt x="85" y="120"/>
                  </a:cubicBezTo>
                  <a:cubicBezTo>
                    <a:pt x="85" y="125"/>
                    <a:pt x="83" y="129"/>
                    <a:pt x="79" y="132"/>
                  </a:cubicBezTo>
                  <a:cubicBezTo>
                    <a:pt x="77" y="134"/>
                    <a:pt x="77" y="136"/>
                    <a:pt x="78" y="138"/>
                  </a:cubicBezTo>
                  <a:cubicBezTo>
                    <a:pt x="79" y="141"/>
                    <a:pt x="80" y="144"/>
                    <a:pt x="80" y="147"/>
                  </a:cubicBezTo>
                  <a:cubicBezTo>
                    <a:pt x="80" y="154"/>
                    <a:pt x="75" y="162"/>
                    <a:pt x="67" y="164"/>
                  </a:cubicBezTo>
                  <a:cubicBezTo>
                    <a:pt x="65" y="164"/>
                    <a:pt x="64" y="166"/>
                    <a:pt x="64" y="168"/>
                  </a:cubicBezTo>
                  <a:cubicBezTo>
                    <a:pt x="64" y="169"/>
                    <a:pt x="64" y="169"/>
                    <a:pt x="64" y="169"/>
                  </a:cubicBezTo>
                  <a:cubicBezTo>
                    <a:pt x="64" y="178"/>
                    <a:pt x="56" y="185"/>
                    <a:pt x="47" y="185"/>
                  </a:cubicBezTo>
                  <a:cubicBezTo>
                    <a:pt x="45" y="185"/>
                    <a:pt x="43" y="185"/>
                    <a:pt x="41" y="184"/>
                  </a:cubicBezTo>
                  <a:cubicBezTo>
                    <a:pt x="40" y="184"/>
                    <a:pt x="40" y="184"/>
                    <a:pt x="40" y="184"/>
                  </a:cubicBezTo>
                  <a:cubicBezTo>
                    <a:pt x="34" y="181"/>
                    <a:pt x="30" y="175"/>
                    <a:pt x="30" y="169"/>
                  </a:cubicBezTo>
                  <a:cubicBezTo>
                    <a:pt x="30" y="167"/>
                    <a:pt x="31" y="164"/>
                    <a:pt x="32" y="162"/>
                  </a:cubicBezTo>
                  <a:cubicBezTo>
                    <a:pt x="32" y="161"/>
                    <a:pt x="32" y="160"/>
                    <a:pt x="32" y="159"/>
                  </a:cubicBezTo>
                  <a:cubicBezTo>
                    <a:pt x="31" y="158"/>
                    <a:pt x="30" y="157"/>
                    <a:pt x="29" y="157"/>
                  </a:cubicBezTo>
                  <a:cubicBezTo>
                    <a:pt x="27" y="156"/>
                    <a:pt x="25" y="157"/>
                    <a:pt x="24" y="159"/>
                  </a:cubicBezTo>
                  <a:cubicBezTo>
                    <a:pt x="22" y="162"/>
                    <a:pt x="22" y="165"/>
                    <a:pt x="22" y="169"/>
                  </a:cubicBezTo>
                  <a:cubicBezTo>
                    <a:pt x="22" y="177"/>
                    <a:pt x="26" y="185"/>
                    <a:pt x="33" y="190"/>
                  </a:cubicBezTo>
                  <a:cubicBezTo>
                    <a:pt x="29" y="194"/>
                    <a:pt x="25" y="197"/>
                    <a:pt x="20" y="197"/>
                  </a:cubicBezTo>
                  <a:cubicBezTo>
                    <a:pt x="13" y="197"/>
                    <a:pt x="7" y="191"/>
                    <a:pt x="7" y="183"/>
                  </a:cubicBezTo>
                  <a:cubicBezTo>
                    <a:pt x="7" y="146"/>
                    <a:pt x="7" y="146"/>
                    <a:pt x="7" y="146"/>
                  </a:cubicBezTo>
                  <a:cubicBezTo>
                    <a:pt x="7" y="146"/>
                    <a:pt x="23" y="146"/>
                    <a:pt x="31" y="146"/>
                  </a:cubicBezTo>
                  <a:cubicBezTo>
                    <a:pt x="39" y="146"/>
                    <a:pt x="45" y="152"/>
                    <a:pt x="45" y="160"/>
                  </a:cubicBezTo>
                  <a:cubicBezTo>
                    <a:pt x="45" y="162"/>
                    <a:pt x="47" y="164"/>
                    <a:pt x="50" y="164"/>
                  </a:cubicBezTo>
                  <a:cubicBezTo>
                    <a:pt x="52" y="164"/>
                    <a:pt x="54" y="162"/>
                    <a:pt x="54" y="160"/>
                  </a:cubicBezTo>
                  <a:cubicBezTo>
                    <a:pt x="54" y="147"/>
                    <a:pt x="44" y="137"/>
                    <a:pt x="31" y="137"/>
                  </a:cubicBezTo>
                  <a:cubicBezTo>
                    <a:pt x="19" y="137"/>
                    <a:pt x="7" y="137"/>
                    <a:pt x="7" y="137"/>
                  </a:cubicBezTo>
                  <a:cubicBezTo>
                    <a:pt x="7" y="113"/>
                    <a:pt x="7" y="113"/>
                    <a:pt x="7" y="113"/>
                  </a:cubicBezTo>
                  <a:cubicBezTo>
                    <a:pt x="7" y="113"/>
                    <a:pt x="35" y="112"/>
                    <a:pt x="47" y="112"/>
                  </a:cubicBezTo>
                  <a:cubicBezTo>
                    <a:pt x="59" y="112"/>
                    <a:pt x="69" y="101"/>
                    <a:pt x="69" y="89"/>
                  </a:cubicBezTo>
                  <a:cubicBezTo>
                    <a:pt x="69" y="86"/>
                    <a:pt x="67" y="84"/>
                    <a:pt x="64" y="84"/>
                  </a:cubicBezTo>
                  <a:cubicBezTo>
                    <a:pt x="62" y="84"/>
                    <a:pt x="60" y="86"/>
                    <a:pt x="60" y="89"/>
                  </a:cubicBezTo>
                  <a:cubicBezTo>
                    <a:pt x="60" y="97"/>
                    <a:pt x="54" y="103"/>
                    <a:pt x="46" y="103"/>
                  </a:cubicBezTo>
                  <a:cubicBezTo>
                    <a:pt x="38" y="103"/>
                    <a:pt x="7" y="103"/>
                    <a:pt x="7" y="103"/>
                  </a:cubicBezTo>
                  <a:cubicBezTo>
                    <a:pt x="7" y="53"/>
                    <a:pt x="7" y="53"/>
                    <a:pt x="7" y="53"/>
                  </a:cubicBezTo>
                  <a:cubicBezTo>
                    <a:pt x="19" y="53"/>
                    <a:pt x="19" y="53"/>
                    <a:pt x="19" y="53"/>
                  </a:cubicBezTo>
                  <a:cubicBezTo>
                    <a:pt x="21" y="53"/>
                    <a:pt x="23" y="51"/>
                    <a:pt x="23" y="48"/>
                  </a:cubicBezTo>
                  <a:cubicBezTo>
                    <a:pt x="23" y="46"/>
                    <a:pt x="21" y="44"/>
                    <a:pt x="19" y="44"/>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latin typeface="+mn-lt"/>
              </a:endParaRPr>
            </a:p>
          </p:txBody>
        </p:sp>
        <p:sp>
          <p:nvSpPr>
            <p:cNvPr id="87" name="Freeform 603">
              <a:extLst>
                <a:ext uri="{FF2B5EF4-FFF2-40B4-BE49-F238E27FC236}">
                  <a16:creationId xmlns:a16="http://schemas.microsoft.com/office/drawing/2014/main" id="{11EA446C-A2A0-4340-8478-FC054D825F83}"/>
                </a:ext>
              </a:extLst>
            </p:cNvPr>
            <p:cNvSpPr>
              <a:spLocks/>
            </p:cNvSpPr>
            <p:nvPr/>
          </p:nvSpPr>
          <p:spPr bwMode="auto">
            <a:xfrm>
              <a:off x="4591660" y="1365132"/>
              <a:ext cx="33682" cy="54639"/>
            </a:xfrm>
            <a:custGeom>
              <a:avLst/>
              <a:gdLst>
                <a:gd name="T0" fmla="*/ 19 w 19"/>
                <a:gd name="T1" fmla="*/ 5 h 31"/>
                <a:gd name="T2" fmla="*/ 15 w 19"/>
                <a:gd name="T3" fmla="*/ 9 h 31"/>
                <a:gd name="T4" fmla="*/ 8 w 19"/>
                <a:gd name="T5" fmla="*/ 16 h 31"/>
                <a:gd name="T6" fmla="*/ 15 w 19"/>
                <a:gd name="T7" fmla="*/ 22 h 31"/>
                <a:gd name="T8" fmla="*/ 19 w 19"/>
                <a:gd name="T9" fmla="*/ 27 h 31"/>
                <a:gd name="T10" fmla="*/ 15 w 19"/>
                <a:gd name="T11" fmla="*/ 31 h 31"/>
                <a:gd name="T12" fmla="*/ 0 w 19"/>
                <a:gd name="T13" fmla="*/ 16 h 31"/>
                <a:gd name="T14" fmla="*/ 15 w 19"/>
                <a:gd name="T15" fmla="*/ 0 h 31"/>
                <a:gd name="T16" fmla="*/ 19 w 19"/>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1">
                  <a:moveTo>
                    <a:pt x="19" y="5"/>
                  </a:moveTo>
                  <a:cubicBezTo>
                    <a:pt x="19" y="7"/>
                    <a:pt x="18" y="9"/>
                    <a:pt x="15" y="9"/>
                  </a:cubicBezTo>
                  <a:cubicBezTo>
                    <a:pt x="11" y="9"/>
                    <a:pt x="8" y="12"/>
                    <a:pt x="8" y="16"/>
                  </a:cubicBezTo>
                  <a:cubicBezTo>
                    <a:pt x="8" y="19"/>
                    <a:pt x="11" y="22"/>
                    <a:pt x="15" y="22"/>
                  </a:cubicBezTo>
                  <a:cubicBezTo>
                    <a:pt x="18" y="22"/>
                    <a:pt x="19" y="24"/>
                    <a:pt x="19" y="27"/>
                  </a:cubicBezTo>
                  <a:cubicBezTo>
                    <a:pt x="19" y="29"/>
                    <a:pt x="18" y="31"/>
                    <a:pt x="15" y="31"/>
                  </a:cubicBezTo>
                  <a:cubicBezTo>
                    <a:pt x="7" y="31"/>
                    <a:pt x="0" y="24"/>
                    <a:pt x="0" y="16"/>
                  </a:cubicBezTo>
                  <a:cubicBezTo>
                    <a:pt x="0" y="7"/>
                    <a:pt x="7" y="0"/>
                    <a:pt x="15" y="0"/>
                  </a:cubicBezTo>
                  <a:cubicBezTo>
                    <a:pt x="18" y="0"/>
                    <a:pt x="19" y="2"/>
                    <a:pt x="19" y="5"/>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8" name="Freeform 604">
              <a:extLst>
                <a:ext uri="{FF2B5EF4-FFF2-40B4-BE49-F238E27FC236}">
                  <a16:creationId xmlns:a16="http://schemas.microsoft.com/office/drawing/2014/main" id="{C53779AF-54E6-46D0-B584-835CE4994211}"/>
                </a:ext>
              </a:extLst>
            </p:cNvPr>
            <p:cNvSpPr>
              <a:spLocks/>
            </p:cNvSpPr>
            <p:nvPr/>
          </p:nvSpPr>
          <p:spPr bwMode="auto">
            <a:xfrm>
              <a:off x="4623845" y="1315733"/>
              <a:ext cx="37423" cy="37423"/>
            </a:xfrm>
            <a:custGeom>
              <a:avLst/>
              <a:gdLst>
                <a:gd name="T0" fmla="*/ 0 w 21"/>
                <a:gd name="T1" fmla="*/ 17 h 21"/>
                <a:gd name="T2" fmla="*/ 5 w 21"/>
                <a:gd name="T3" fmla="*/ 12 h 21"/>
                <a:gd name="T4" fmla="*/ 12 w 21"/>
                <a:gd name="T5" fmla="*/ 5 h 21"/>
                <a:gd name="T6" fmla="*/ 16 w 21"/>
                <a:gd name="T7" fmla="*/ 0 h 21"/>
                <a:gd name="T8" fmla="*/ 21 w 21"/>
                <a:gd name="T9" fmla="*/ 5 h 21"/>
                <a:gd name="T10" fmla="*/ 5 w 21"/>
                <a:gd name="T11" fmla="*/ 21 h 21"/>
                <a:gd name="T12" fmla="*/ 0 w 21"/>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17"/>
                  </a:moveTo>
                  <a:cubicBezTo>
                    <a:pt x="0" y="14"/>
                    <a:pt x="2" y="12"/>
                    <a:pt x="5" y="12"/>
                  </a:cubicBezTo>
                  <a:cubicBezTo>
                    <a:pt x="9" y="12"/>
                    <a:pt x="12" y="9"/>
                    <a:pt x="12" y="5"/>
                  </a:cubicBezTo>
                  <a:cubicBezTo>
                    <a:pt x="12" y="2"/>
                    <a:pt x="14" y="0"/>
                    <a:pt x="16" y="0"/>
                  </a:cubicBezTo>
                  <a:cubicBezTo>
                    <a:pt x="19" y="0"/>
                    <a:pt x="21" y="2"/>
                    <a:pt x="21" y="5"/>
                  </a:cubicBezTo>
                  <a:cubicBezTo>
                    <a:pt x="21" y="14"/>
                    <a:pt x="13" y="21"/>
                    <a:pt x="5" y="21"/>
                  </a:cubicBezTo>
                  <a:cubicBezTo>
                    <a:pt x="2" y="21"/>
                    <a:pt x="0" y="19"/>
                    <a:pt x="0" y="17"/>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9" name="Freeform 605">
              <a:extLst>
                <a:ext uri="{FF2B5EF4-FFF2-40B4-BE49-F238E27FC236}">
                  <a16:creationId xmlns:a16="http://schemas.microsoft.com/office/drawing/2014/main" id="{89C9FB68-D94F-4F8F-912C-8055BE5C5592}"/>
                </a:ext>
              </a:extLst>
            </p:cNvPr>
            <p:cNvSpPr>
              <a:spLocks/>
            </p:cNvSpPr>
            <p:nvPr/>
          </p:nvSpPr>
          <p:spPr bwMode="auto">
            <a:xfrm>
              <a:off x="4657525" y="1475157"/>
              <a:ext cx="37423" cy="36676"/>
            </a:xfrm>
            <a:custGeom>
              <a:avLst/>
              <a:gdLst>
                <a:gd name="T0" fmla="*/ 16 w 21"/>
                <a:gd name="T1" fmla="*/ 21 h 21"/>
                <a:gd name="T2" fmla="*/ 12 w 21"/>
                <a:gd name="T3" fmla="*/ 16 h 21"/>
                <a:gd name="T4" fmla="*/ 5 w 21"/>
                <a:gd name="T5" fmla="*/ 9 h 21"/>
                <a:gd name="T6" fmla="*/ 0 w 21"/>
                <a:gd name="T7" fmla="*/ 4 h 21"/>
                <a:gd name="T8" fmla="*/ 5 w 21"/>
                <a:gd name="T9" fmla="*/ 0 h 21"/>
                <a:gd name="T10" fmla="*/ 21 w 21"/>
                <a:gd name="T11" fmla="*/ 16 h 21"/>
                <a:gd name="T12" fmla="*/ 16 w 21"/>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6" y="21"/>
                  </a:moveTo>
                  <a:cubicBezTo>
                    <a:pt x="14" y="21"/>
                    <a:pt x="12" y="19"/>
                    <a:pt x="12" y="16"/>
                  </a:cubicBezTo>
                  <a:cubicBezTo>
                    <a:pt x="12" y="12"/>
                    <a:pt x="9" y="9"/>
                    <a:pt x="5" y="9"/>
                  </a:cubicBezTo>
                  <a:cubicBezTo>
                    <a:pt x="2" y="9"/>
                    <a:pt x="0" y="7"/>
                    <a:pt x="0" y="4"/>
                  </a:cubicBezTo>
                  <a:cubicBezTo>
                    <a:pt x="0" y="2"/>
                    <a:pt x="2" y="0"/>
                    <a:pt x="5" y="0"/>
                  </a:cubicBezTo>
                  <a:cubicBezTo>
                    <a:pt x="14" y="0"/>
                    <a:pt x="21" y="7"/>
                    <a:pt x="21" y="16"/>
                  </a:cubicBezTo>
                  <a:cubicBezTo>
                    <a:pt x="21" y="19"/>
                    <a:pt x="19" y="21"/>
                    <a:pt x="16" y="21"/>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90" name="Freeform 606">
              <a:extLst>
                <a:ext uri="{FF2B5EF4-FFF2-40B4-BE49-F238E27FC236}">
                  <a16:creationId xmlns:a16="http://schemas.microsoft.com/office/drawing/2014/main" id="{F53D20CA-6285-49B1-BBB3-EF7FFABA49F8}"/>
                </a:ext>
              </a:extLst>
            </p:cNvPr>
            <p:cNvSpPr>
              <a:spLocks/>
            </p:cNvSpPr>
            <p:nvPr/>
          </p:nvSpPr>
          <p:spPr bwMode="auto">
            <a:xfrm>
              <a:off x="4590163" y="1475157"/>
              <a:ext cx="58381" cy="17215"/>
            </a:xfrm>
            <a:custGeom>
              <a:avLst/>
              <a:gdLst>
                <a:gd name="T0" fmla="*/ 28 w 33"/>
                <a:gd name="T1" fmla="*/ 10 h 10"/>
                <a:gd name="T2" fmla="*/ 5 w 33"/>
                <a:gd name="T3" fmla="*/ 10 h 10"/>
                <a:gd name="T4" fmla="*/ 0 w 33"/>
                <a:gd name="T5" fmla="*/ 5 h 10"/>
                <a:gd name="T6" fmla="*/ 5 w 33"/>
                <a:gd name="T7" fmla="*/ 0 h 10"/>
                <a:gd name="T8" fmla="*/ 28 w 33"/>
                <a:gd name="T9" fmla="*/ 0 h 10"/>
                <a:gd name="T10" fmla="*/ 33 w 33"/>
                <a:gd name="T11" fmla="*/ 5 h 10"/>
                <a:gd name="T12" fmla="*/ 28 w 3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28" y="10"/>
                  </a:moveTo>
                  <a:cubicBezTo>
                    <a:pt x="5" y="10"/>
                    <a:pt x="5" y="10"/>
                    <a:pt x="5" y="10"/>
                  </a:cubicBezTo>
                  <a:cubicBezTo>
                    <a:pt x="2" y="10"/>
                    <a:pt x="0" y="7"/>
                    <a:pt x="0" y="5"/>
                  </a:cubicBezTo>
                  <a:cubicBezTo>
                    <a:pt x="0" y="2"/>
                    <a:pt x="2" y="0"/>
                    <a:pt x="5" y="0"/>
                  </a:cubicBezTo>
                  <a:cubicBezTo>
                    <a:pt x="28" y="0"/>
                    <a:pt x="28" y="0"/>
                    <a:pt x="28" y="0"/>
                  </a:cubicBezTo>
                  <a:cubicBezTo>
                    <a:pt x="31" y="0"/>
                    <a:pt x="33" y="2"/>
                    <a:pt x="33" y="5"/>
                  </a:cubicBezTo>
                  <a:cubicBezTo>
                    <a:pt x="33" y="7"/>
                    <a:pt x="31" y="10"/>
                    <a:pt x="28" y="10"/>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grpSp>
      <p:cxnSp>
        <p:nvCxnSpPr>
          <p:cNvPr id="101" name="Straight Connector 100">
            <a:extLst>
              <a:ext uri="{FF2B5EF4-FFF2-40B4-BE49-F238E27FC236}">
                <a16:creationId xmlns:a16="http://schemas.microsoft.com/office/drawing/2014/main" id="{BB06E43D-075A-DF44-BBB9-BE9803EEAE7D}"/>
              </a:ext>
            </a:extLst>
          </p:cNvPr>
          <p:cNvCxnSpPr>
            <a:cxnSpLocks/>
          </p:cNvCxnSpPr>
          <p:nvPr/>
        </p:nvCxnSpPr>
        <p:spPr>
          <a:xfrm>
            <a:off x="2380343"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B06E43D-075A-DF44-BBB9-BE9803EEAE7D}"/>
              </a:ext>
            </a:extLst>
          </p:cNvPr>
          <p:cNvCxnSpPr>
            <a:cxnSpLocks/>
          </p:cNvCxnSpPr>
          <p:nvPr/>
        </p:nvCxnSpPr>
        <p:spPr>
          <a:xfrm>
            <a:off x="4299472"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B06E43D-075A-DF44-BBB9-BE9803EEAE7D}"/>
              </a:ext>
            </a:extLst>
          </p:cNvPr>
          <p:cNvCxnSpPr>
            <a:cxnSpLocks/>
          </p:cNvCxnSpPr>
          <p:nvPr/>
        </p:nvCxnSpPr>
        <p:spPr>
          <a:xfrm>
            <a:off x="6559417"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A1141971-3C96-784E-B02E-07911EAD0E5D}"/>
              </a:ext>
            </a:extLst>
          </p:cNvPr>
          <p:cNvPicPr>
            <a:picLocks noChangeAspect="1"/>
          </p:cNvPicPr>
          <p:nvPr/>
        </p:nvPicPr>
        <p:blipFill>
          <a:blip r:embed="rId4">
            <a:lum contrast="10000"/>
          </a:blip>
          <a:stretch>
            <a:fillRect/>
          </a:stretch>
        </p:blipFill>
        <p:spPr>
          <a:xfrm>
            <a:off x="7151735" y="704695"/>
            <a:ext cx="924804" cy="924804"/>
          </a:xfrm>
          <a:prstGeom prst="rect">
            <a:avLst/>
          </a:prstGeom>
        </p:spPr>
      </p:pic>
      <p:pic>
        <p:nvPicPr>
          <p:cNvPr id="30" name="Picture 29">
            <a:extLst>
              <a:ext uri="{FF2B5EF4-FFF2-40B4-BE49-F238E27FC236}">
                <a16:creationId xmlns:a16="http://schemas.microsoft.com/office/drawing/2014/main" id="{9C3E84DA-EF3B-D84C-9DDA-CE0DA8773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963" y="746306"/>
            <a:ext cx="914400" cy="914400"/>
          </a:xfrm>
          <a:prstGeom prst="rect">
            <a:avLst/>
          </a:prstGeom>
        </p:spPr>
      </p:pic>
    </p:spTree>
    <p:extLst>
      <p:ext uri="{BB962C8B-B14F-4D97-AF65-F5344CB8AC3E}">
        <p14:creationId xmlns:p14="http://schemas.microsoft.com/office/powerpoint/2010/main" val="34987927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C1E4A9-1AEE-6842-9184-858144DC572E}"/>
              </a:ext>
            </a:extLst>
          </p:cNvPr>
          <p:cNvSpPr>
            <a:spLocks noGrp="1"/>
          </p:cNvSpPr>
          <p:nvPr>
            <p:ph type="title"/>
          </p:nvPr>
        </p:nvSpPr>
        <p:spPr>
          <a:xfrm>
            <a:off x="349804" y="48705"/>
            <a:ext cx="8345488" cy="731837"/>
          </a:xfrm>
        </p:spPr>
        <p:txBody>
          <a:bodyPr/>
          <a:lstStyle/>
          <a:p>
            <a:r>
              <a:rPr lang="ja-JP" altLang="en-US" dirty="0"/>
              <a:t>ロードマップ（</a:t>
            </a:r>
            <a:r>
              <a:rPr lang="en-US" altLang="ja-JP" dirty="0"/>
              <a:t>SWE + SWC</a:t>
            </a:r>
            <a:r>
              <a:rPr lang="ja-JP" altLang="en-US" dirty="0"/>
              <a:t>）</a:t>
            </a:r>
            <a:endParaRPr lang="en-US" dirty="0"/>
          </a:p>
        </p:txBody>
      </p:sp>
      <p:sp>
        <p:nvSpPr>
          <p:cNvPr id="2" name="TextBox 1"/>
          <p:cNvSpPr txBox="1"/>
          <p:nvPr/>
        </p:nvSpPr>
        <p:spPr>
          <a:xfrm>
            <a:off x="114868" y="2438386"/>
            <a:ext cx="2144840" cy="2323713"/>
          </a:xfrm>
          <a:prstGeom prst="rect">
            <a:avLst/>
          </a:prstGeom>
          <a:noFill/>
        </p:spPr>
        <p:txBody>
          <a:bodyPr wrap="square" rtlCol="0">
            <a:spAutoFit/>
          </a:bodyPr>
          <a:lstStyle/>
          <a:p>
            <a:pPr marL="285750" indent="-285750">
              <a:spcAft>
                <a:spcPts val="600"/>
              </a:spcAft>
              <a:buSzPct val="80000"/>
              <a:buFont typeface="Arial" panose="020B0604020202020204" pitchFamily="34" charset="0"/>
              <a:buChar char="•"/>
            </a:pPr>
            <a:r>
              <a:rPr lang="en-US" sz="1200" dirty="0">
                <a:latin typeface="+mn-lt"/>
              </a:rPr>
              <a:t>NGFW Integration</a:t>
            </a:r>
          </a:p>
          <a:p>
            <a:pPr marL="285750" indent="-285750">
              <a:spcAft>
                <a:spcPts val="600"/>
              </a:spcAft>
              <a:buSzPct val="80000"/>
              <a:buFont typeface="Arial" panose="020B0604020202020204" pitchFamily="34" charset="0"/>
              <a:buChar char="•"/>
            </a:pPr>
            <a:r>
              <a:rPr lang="en-US" sz="1200" dirty="0" err="1">
                <a:latin typeface="+mn-lt"/>
              </a:rPr>
              <a:t>Tetration</a:t>
            </a:r>
            <a:r>
              <a:rPr lang="en-US" sz="1200" dirty="0">
                <a:latin typeface="+mn-lt"/>
              </a:rPr>
              <a:t> Integration</a:t>
            </a:r>
          </a:p>
          <a:p>
            <a:pPr marL="285750" indent="-285750">
              <a:spcAft>
                <a:spcPts val="600"/>
              </a:spcAft>
              <a:buSzPct val="80000"/>
              <a:buFont typeface="Arial" panose="020B0604020202020204" pitchFamily="34" charset="0"/>
              <a:buChar char="•"/>
            </a:pPr>
            <a:r>
              <a:rPr lang="en-US" sz="1200" dirty="0">
                <a:latin typeface="+mn-lt"/>
              </a:rPr>
              <a:t>Cisco Threat Response (CTR) Integration</a:t>
            </a:r>
          </a:p>
          <a:p>
            <a:pPr marL="285750" indent="-285750">
              <a:spcAft>
                <a:spcPts val="600"/>
              </a:spcAft>
              <a:buSzPct val="80000"/>
              <a:buFont typeface="Arial" panose="020B0604020202020204" pitchFamily="34" charset="0"/>
              <a:buChar char="•"/>
            </a:pPr>
            <a:r>
              <a:rPr lang="en-US" sz="1200" dirty="0">
                <a:latin typeface="+mn-lt"/>
              </a:rPr>
              <a:t>Network Visibility Module (NVM) + SWC Integration</a:t>
            </a:r>
          </a:p>
          <a:p>
            <a:pPr marL="285750" indent="-285750">
              <a:spcAft>
                <a:spcPts val="600"/>
              </a:spcAft>
              <a:buSzPct val="80000"/>
              <a:buFont typeface="Arial" panose="020B0604020202020204" pitchFamily="34" charset="0"/>
              <a:buChar char="•"/>
            </a:pPr>
            <a:r>
              <a:rPr lang="en-US" sz="1200" dirty="0">
                <a:latin typeface="+mn-lt"/>
              </a:rPr>
              <a:t>SWC + ETA Integration</a:t>
            </a:r>
          </a:p>
          <a:p>
            <a:pPr marL="285750" indent="-285750">
              <a:spcAft>
                <a:spcPts val="600"/>
              </a:spcAft>
              <a:buSzPct val="80000"/>
              <a:buFont typeface="Arial" panose="020B0604020202020204" pitchFamily="34" charset="0"/>
              <a:buChar char="•"/>
            </a:pPr>
            <a:r>
              <a:rPr lang="en-US" sz="1200" dirty="0">
                <a:latin typeface="+mn-lt"/>
              </a:rPr>
              <a:t>Azure + SWC Cloud Integration</a:t>
            </a:r>
          </a:p>
        </p:txBody>
      </p:sp>
      <p:sp>
        <p:nvSpPr>
          <p:cNvPr id="11" name="TextBox 10"/>
          <p:cNvSpPr txBox="1"/>
          <p:nvPr/>
        </p:nvSpPr>
        <p:spPr>
          <a:xfrm>
            <a:off x="2395903" y="2445180"/>
            <a:ext cx="1782933" cy="1538883"/>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1200" dirty="0">
                <a:latin typeface="+mn-lt"/>
              </a:rPr>
              <a:t>Enterprise Edition Evolution (</a:t>
            </a:r>
            <a:r>
              <a:rPr lang="en-US" sz="1200" dirty="0" err="1">
                <a:latin typeface="+mn-lt"/>
              </a:rPr>
              <a:t>Stealthwatch</a:t>
            </a:r>
            <a:r>
              <a:rPr lang="en-US" sz="1200" dirty="0">
                <a:latin typeface="+mn-lt"/>
              </a:rPr>
              <a:t> Next)</a:t>
            </a:r>
          </a:p>
          <a:p>
            <a:pPr marL="171450" indent="-171450">
              <a:spcAft>
                <a:spcPts val="600"/>
              </a:spcAft>
              <a:buFont typeface="Arial" panose="020B0604020202020204" pitchFamily="34" charset="0"/>
              <a:buChar char="•"/>
            </a:pPr>
            <a:r>
              <a:rPr lang="en-US" sz="1200" dirty="0">
                <a:latin typeface="+mn-lt"/>
              </a:rPr>
              <a:t>ETA Support on Flow Sensor</a:t>
            </a:r>
          </a:p>
          <a:p>
            <a:pPr marL="171450" indent="-171450">
              <a:spcAft>
                <a:spcPts val="600"/>
              </a:spcAft>
              <a:buFont typeface="Arial" panose="020B0604020202020204" pitchFamily="34" charset="0"/>
              <a:buChar char="•"/>
            </a:pPr>
            <a:r>
              <a:rPr lang="en-US" sz="1200" dirty="0">
                <a:latin typeface="+mn-lt"/>
              </a:rPr>
              <a:t>New SWC portal Design</a:t>
            </a:r>
          </a:p>
        </p:txBody>
      </p:sp>
      <p:sp>
        <p:nvSpPr>
          <p:cNvPr id="7" name="TextBox 6"/>
          <p:cNvSpPr txBox="1"/>
          <p:nvPr/>
        </p:nvSpPr>
        <p:spPr>
          <a:xfrm>
            <a:off x="90435" y="1698890"/>
            <a:ext cx="2101456"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Extend the Value Proposition</a:t>
            </a:r>
          </a:p>
        </p:txBody>
      </p:sp>
      <p:sp>
        <p:nvSpPr>
          <p:cNvPr id="58" name="TextBox 57"/>
          <p:cNvSpPr txBox="1"/>
          <p:nvPr/>
        </p:nvSpPr>
        <p:spPr>
          <a:xfrm>
            <a:off x="2322048" y="1702688"/>
            <a:ext cx="2224307"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Improve Customer Outcomes</a:t>
            </a:r>
          </a:p>
        </p:txBody>
      </p:sp>
      <p:sp>
        <p:nvSpPr>
          <p:cNvPr id="53" name="TextBox 52"/>
          <p:cNvSpPr txBox="1"/>
          <p:nvPr/>
        </p:nvSpPr>
        <p:spPr>
          <a:xfrm>
            <a:off x="4299470" y="1680642"/>
            <a:ext cx="2243701"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New </a:t>
            </a:r>
          </a:p>
          <a:p>
            <a:pPr algn="ctr"/>
            <a:r>
              <a:rPr lang="en-US" sz="2000" dirty="0">
                <a:solidFill>
                  <a:schemeClr val="accent1"/>
                </a:solidFill>
                <a:latin typeface="CiscoSans Light" panose="020B0503020201020303" pitchFamily="34" charset="0"/>
                <a:ea typeface="Arial" charset="0"/>
                <a:cs typeface="Arial" charset="0"/>
              </a:rPr>
              <a:t>Applications</a:t>
            </a:r>
          </a:p>
        </p:txBody>
      </p:sp>
      <p:sp>
        <p:nvSpPr>
          <p:cNvPr id="64" name="TextBox 63"/>
          <p:cNvSpPr txBox="1"/>
          <p:nvPr/>
        </p:nvSpPr>
        <p:spPr>
          <a:xfrm>
            <a:off x="6435533" y="1685340"/>
            <a:ext cx="2243701" cy="707886"/>
          </a:xfrm>
          <a:prstGeom prst="rect">
            <a:avLst/>
          </a:prstGeom>
          <a:noFill/>
        </p:spPr>
        <p:txBody>
          <a:bodyPr wrap="square" rtlCol="0">
            <a:spAutoFit/>
          </a:bodyPr>
          <a:lstStyle/>
          <a:p>
            <a:pPr algn="ctr"/>
            <a:r>
              <a:rPr lang="en-US" sz="2000" dirty="0">
                <a:solidFill>
                  <a:schemeClr val="accent1"/>
                </a:solidFill>
                <a:latin typeface="CiscoSans Light" panose="020B0503020201020303" pitchFamily="34" charset="0"/>
                <a:ea typeface="Arial" charset="0"/>
                <a:cs typeface="Arial" charset="0"/>
              </a:rPr>
              <a:t>Certifications &amp; Compliance</a:t>
            </a:r>
          </a:p>
        </p:txBody>
      </p:sp>
      <p:sp>
        <p:nvSpPr>
          <p:cNvPr id="65" name="TextBox 64"/>
          <p:cNvSpPr txBox="1"/>
          <p:nvPr/>
        </p:nvSpPr>
        <p:spPr>
          <a:xfrm>
            <a:off x="6679368" y="2515218"/>
            <a:ext cx="2254320" cy="161582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200" dirty="0">
                <a:latin typeface="+mn-lt"/>
              </a:rPr>
              <a:t>Smart Licensing</a:t>
            </a:r>
          </a:p>
          <a:p>
            <a:pPr marL="285750" indent="-285750">
              <a:spcAft>
                <a:spcPts val="600"/>
              </a:spcAft>
              <a:buFont typeface="Arial" panose="020B0604020202020204" pitchFamily="34" charset="0"/>
              <a:buChar char="•"/>
            </a:pPr>
            <a:r>
              <a:rPr lang="en-US" sz="1200" dirty="0">
                <a:latin typeface="+mn-lt"/>
              </a:rPr>
              <a:t>Federal Certifications (</a:t>
            </a:r>
            <a:r>
              <a:rPr lang="en-US" sz="1200" dirty="0" err="1">
                <a:latin typeface="+mn-lt"/>
              </a:rPr>
              <a:t>DoDIN</a:t>
            </a:r>
            <a:r>
              <a:rPr lang="en-US" sz="1200" dirty="0">
                <a:latin typeface="+mn-lt"/>
              </a:rPr>
              <a:t>-APL, Common Criteria, FIPS 140-2)</a:t>
            </a:r>
          </a:p>
          <a:p>
            <a:pPr marL="285750" indent="-285750">
              <a:spcAft>
                <a:spcPts val="600"/>
              </a:spcAft>
              <a:buFont typeface="Arial" panose="020B0604020202020204" pitchFamily="34" charset="0"/>
              <a:buChar char="•"/>
            </a:pPr>
            <a:r>
              <a:rPr lang="en-US" sz="1200" dirty="0">
                <a:latin typeface="+mn-lt"/>
              </a:rPr>
              <a:t>Cloud ISO 27001 Certification</a:t>
            </a:r>
          </a:p>
          <a:p>
            <a:pPr marL="285750" indent="-285750">
              <a:spcAft>
                <a:spcPts val="600"/>
              </a:spcAft>
              <a:buFont typeface="Arial" charset="0"/>
              <a:buChar char="•"/>
            </a:pPr>
            <a:endParaRPr lang="en-US" sz="1200" dirty="0">
              <a:latin typeface="+mn-lt"/>
            </a:endParaRPr>
          </a:p>
        </p:txBody>
      </p:sp>
      <p:sp>
        <p:nvSpPr>
          <p:cNvPr id="66" name="TextBox 65"/>
          <p:cNvSpPr txBox="1"/>
          <p:nvPr/>
        </p:nvSpPr>
        <p:spPr>
          <a:xfrm>
            <a:off x="4315032" y="2461516"/>
            <a:ext cx="2228140" cy="1246495"/>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1200" dirty="0">
                <a:latin typeface="+mn-lt"/>
              </a:rPr>
              <a:t>ETA Crypto Compliance Report</a:t>
            </a:r>
          </a:p>
          <a:p>
            <a:pPr marL="171450" indent="-171450">
              <a:spcAft>
                <a:spcPts val="600"/>
              </a:spcAft>
              <a:buFont typeface="Arial" panose="020B0604020202020204" pitchFamily="34" charset="0"/>
              <a:buChar char="•"/>
            </a:pPr>
            <a:r>
              <a:rPr lang="en-US" sz="1200" dirty="0">
                <a:latin typeface="+mn-lt"/>
              </a:rPr>
              <a:t>MAPS</a:t>
            </a:r>
          </a:p>
          <a:p>
            <a:pPr marL="171450" indent="-171450">
              <a:spcAft>
                <a:spcPts val="600"/>
              </a:spcAft>
              <a:buFont typeface="Arial" panose="020B0604020202020204" pitchFamily="34" charset="0"/>
              <a:buChar char="•"/>
            </a:pPr>
            <a:r>
              <a:rPr lang="en-US" sz="1200" dirty="0">
                <a:latin typeface="+mn-lt"/>
              </a:rPr>
              <a:t>Customizable Dashboards</a:t>
            </a:r>
          </a:p>
          <a:p>
            <a:pPr marL="171450" indent="-171450">
              <a:spcAft>
                <a:spcPts val="600"/>
              </a:spcAft>
              <a:buFont typeface="Arial" panose="020B0604020202020204" pitchFamily="34" charset="0"/>
              <a:buChar char="•"/>
            </a:pPr>
            <a:r>
              <a:rPr lang="en-US" sz="1200" dirty="0">
                <a:latin typeface="+mn-lt"/>
              </a:rPr>
              <a:t>Improved Detections</a:t>
            </a:r>
          </a:p>
        </p:txBody>
      </p:sp>
      <p:pic>
        <p:nvPicPr>
          <p:cNvPr id="77" name="Picture 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9807" y="699139"/>
            <a:ext cx="948685" cy="948685"/>
          </a:xfrm>
          <a:prstGeom prst="rect">
            <a:avLst/>
          </a:prstGeom>
        </p:spPr>
      </p:pic>
      <p:grpSp>
        <p:nvGrpSpPr>
          <p:cNvPr id="79" name="Group 78"/>
          <p:cNvGrpSpPr>
            <a:grpSpLocks noChangeAspect="1"/>
          </p:cNvGrpSpPr>
          <p:nvPr/>
        </p:nvGrpSpPr>
        <p:grpSpPr>
          <a:xfrm>
            <a:off x="4948788" y="685213"/>
            <a:ext cx="945067" cy="945067"/>
            <a:chOff x="4271358" y="1144063"/>
            <a:chExt cx="585216" cy="585216"/>
          </a:xfrm>
        </p:grpSpPr>
        <p:sp>
          <p:nvSpPr>
            <p:cNvPr id="80" name="Oval 79">
              <a:extLst>
                <a:ext uri="{FF2B5EF4-FFF2-40B4-BE49-F238E27FC236}">
                  <a16:creationId xmlns:a16="http://schemas.microsoft.com/office/drawing/2014/main" id="{6FAB44BC-0B4C-4047-BB08-B8786BD034CD}"/>
                </a:ext>
              </a:extLst>
            </p:cNvPr>
            <p:cNvSpPr/>
            <p:nvPr/>
          </p:nvSpPr>
          <p:spPr>
            <a:xfrm>
              <a:off x="4271358" y="1144063"/>
              <a:ext cx="585216" cy="585216"/>
            </a:xfrm>
            <a:prstGeom prst="ellipse">
              <a:avLst/>
            </a:prstGeom>
            <a:solidFill>
              <a:schemeClr val="tx2"/>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mn-lt"/>
                <a:ea typeface="+mn-ea"/>
                <a:cs typeface="+mn-cs"/>
              </a:endParaRPr>
            </a:p>
          </p:txBody>
        </p:sp>
        <p:sp>
          <p:nvSpPr>
            <p:cNvPr id="81" name="Freeform 597">
              <a:extLst>
                <a:ext uri="{FF2B5EF4-FFF2-40B4-BE49-F238E27FC236}">
                  <a16:creationId xmlns:a16="http://schemas.microsoft.com/office/drawing/2014/main" id="{768E98AD-53C0-4C67-AE81-45DA16A88B7D}"/>
                </a:ext>
              </a:extLst>
            </p:cNvPr>
            <p:cNvSpPr>
              <a:spLocks noEditPoints="1"/>
            </p:cNvSpPr>
            <p:nvPr/>
          </p:nvSpPr>
          <p:spPr bwMode="auto">
            <a:xfrm>
              <a:off x="4388824" y="1262591"/>
              <a:ext cx="166161" cy="363009"/>
            </a:xfrm>
            <a:custGeom>
              <a:avLst/>
              <a:gdLst>
                <a:gd name="T0" fmla="*/ 69 w 94"/>
                <a:gd name="T1" fmla="*/ 0 h 205"/>
                <a:gd name="T2" fmla="*/ 47 w 94"/>
                <a:gd name="T3" fmla="*/ 11 h 205"/>
                <a:gd name="T4" fmla="*/ 22 w 94"/>
                <a:gd name="T5" fmla="*/ 38 h 205"/>
                <a:gd name="T6" fmla="*/ 10 w 94"/>
                <a:gd name="T7" fmla="*/ 67 h 205"/>
                <a:gd name="T8" fmla="*/ 0 w 94"/>
                <a:gd name="T9" fmla="*/ 90 h 205"/>
                <a:gd name="T10" fmla="*/ 0 w 94"/>
                <a:gd name="T11" fmla="*/ 91 h 205"/>
                <a:gd name="T12" fmla="*/ 2 w 94"/>
                <a:gd name="T13" fmla="*/ 99 h 205"/>
                <a:gd name="T14" fmla="*/ 4 w 94"/>
                <a:gd name="T15" fmla="*/ 105 h 205"/>
                <a:gd name="T16" fmla="*/ 7 w 94"/>
                <a:gd name="T17" fmla="*/ 137 h 205"/>
                <a:gd name="T18" fmla="*/ 21 w 94"/>
                <a:gd name="T19" fmla="*/ 171 h 205"/>
                <a:gd name="T20" fmla="*/ 23 w 94"/>
                <a:gd name="T21" fmla="*/ 179 h 205"/>
                <a:gd name="T22" fmla="*/ 53 w 94"/>
                <a:gd name="T23" fmla="*/ 194 h 205"/>
                <a:gd name="T24" fmla="*/ 88 w 94"/>
                <a:gd name="T25" fmla="*/ 199 h 205"/>
                <a:gd name="T26" fmla="*/ 94 w 94"/>
                <a:gd name="T27" fmla="*/ 27 h 205"/>
                <a:gd name="T28" fmla="*/ 70 w 94"/>
                <a:gd name="T29" fmla="*/ 48 h 205"/>
                <a:gd name="T30" fmla="*/ 86 w 94"/>
                <a:gd name="T31" fmla="*/ 53 h 205"/>
                <a:gd name="T32" fmla="*/ 47 w 94"/>
                <a:gd name="T33" fmla="*/ 103 h 205"/>
                <a:gd name="T34" fmla="*/ 29 w 94"/>
                <a:gd name="T35" fmla="*/ 84 h 205"/>
                <a:gd name="T36" fmla="*/ 46 w 94"/>
                <a:gd name="T37" fmla="*/ 112 h 205"/>
                <a:gd name="T38" fmla="*/ 86 w 94"/>
                <a:gd name="T39" fmla="*/ 137 h 205"/>
                <a:gd name="T40" fmla="*/ 39 w 94"/>
                <a:gd name="T41" fmla="*/ 160 h 205"/>
                <a:gd name="T42" fmla="*/ 48 w 94"/>
                <a:gd name="T43" fmla="*/ 160 h 205"/>
                <a:gd name="T44" fmla="*/ 86 w 94"/>
                <a:gd name="T45" fmla="*/ 146 h 205"/>
                <a:gd name="T46" fmla="*/ 74 w 94"/>
                <a:gd name="T47" fmla="*/ 197 h 205"/>
                <a:gd name="T48" fmla="*/ 72 w 94"/>
                <a:gd name="T49" fmla="*/ 169 h 205"/>
                <a:gd name="T50" fmla="*/ 64 w 94"/>
                <a:gd name="T51" fmla="*/ 157 h 205"/>
                <a:gd name="T52" fmla="*/ 62 w 94"/>
                <a:gd name="T53" fmla="*/ 162 h 205"/>
                <a:gd name="T54" fmla="*/ 54 w 94"/>
                <a:gd name="T55" fmla="*/ 184 h 205"/>
                <a:gd name="T56" fmla="*/ 46 w 94"/>
                <a:gd name="T57" fmla="*/ 185 h 205"/>
                <a:gd name="T58" fmla="*/ 30 w 94"/>
                <a:gd name="T59" fmla="*/ 168 h 205"/>
                <a:gd name="T60" fmla="*/ 13 w 94"/>
                <a:gd name="T61" fmla="*/ 147 h 205"/>
                <a:gd name="T62" fmla="*/ 15 w 94"/>
                <a:gd name="T63" fmla="*/ 132 h 205"/>
                <a:gd name="T64" fmla="*/ 13 w 94"/>
                <a:gd name="T65" fmla="*/ 108 h 205"/>
                <a:gd name="T66" fmla="*/ 8 w 94"/>
                <a:gd name="T67" fmla="*/ 89 h 205"/>
                <a:gd name="T68" fmla="*/ 48 w 94"/>
                <a:gd name="T69" fmla="*/ 88 h 205"/>
                <a:gd name="T70" fmla="*/ 56 w 94"/>
                <a:gd name="T71" fmla="*/ 91 h 205"/>
                <a:gd name="T72" fmla="*/ 28 w 94"/>
                <a:gd name="T73" fmla="*/ 61 h 205"/>
                <a:gd name="T74" fmla="*/ 17 w 94"/>
                <a:gd name="T75" fmla="*/ 59 h 205"/>
                <a:gd name="T76" fmla="*/ 31 w 94"/>
                <a:gd name="T77" fmla="*/ 40 h 205"/>
                <a:gd name="T78" fmla="*/ 31 w 94"/>
                <a:gd name="T79" fmla="*/ 34 h 205"/>
                <a:gd name="T80" fmla="*/ 47 w 94"/>
                <a:gd name="T81" fmla="*/ 20 h 205"/>
                <a:gd name="T82" fmla="*/ 68 w 94"/>
                <a:gd name="T83" fmla="*/ 31 h 205"/>
                <a:gd name="T84" fmla="*/ 57 w 94"/>
                <a:gd name="T85" fmla="*/ 13 h 205"/>
                <a:gd name="T86" fmla="*/ 86 w 94"/>
                <a:gd name="T87" fmla="*/ 27 h 205"/>
                <a:gd name="T88" fmla="*/ 75 w 94"/>
                <a:gd name="T89" fmla="*/ 4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87" y="7"/>
                  </a:moveTo>
                  <a:cubicBezTo>
                    <a:pt x="82" y="2"/>
                    <a:pt x="76" y="0"/>
                    <a:pt x="69" y="0"/>
                  </a:cubicBezTo>
                  <a:cubicBezTo>
                    <a:pt x="60" y="0"/>
                    <a:pt x="52" y="4"/>
                    <a:pt x="47" y="11"/>
                  </a:cubicBezTo>
                  <a:cubicBezTo>
                    <a:pt x="47" y="11"/>
                    <a:pt x="47" y="11"/>
                    <a:pt x="47" y="11"/>
                  </a:cubicBezTo>
                  <a:cubicBezTo>
                    <a:pt x="33" y="11"/>
                    <a:pt x="22" y="22"/>
                    <a:pt x="22" y="36"/>
                  </a:cubicBezTo>
                  <a:cubicBezTo>
                    <a:pt x="22" y="37"/>
                    <a:pt x="22" y="37"/>
                    <a:pt x="22" y="38"/>
                  </a:cubicBezTo>
                  <a:cubicBezTo>
                    <a:pt x="14" y="41"/>
                    <a:pt x="8" y="50"/>
                    <a:pt x="8" y="59"/>
                  </a:cubicBezTo>
                  <a:cubicBezTo>
                    <a:pt x="8" y="62"/>
                    <a:pt x="9" y="64"/>
                    <a:pt x="10" y="67"/>
                  </a:cubicBezTo>
                  <a:cubicBezTo>
                    <a:pt x="3" y="73"/>
                    <a:pt x="0" y="81"/>
                    <a:pt x="0" y="89"/>
                  </a:cubicBezTo>
                  <a:cubicBezTo>
                    <a:pt x="0" y="90"/>
                    <a:pt x="0" y="90"/>
                    <a:pt x="0" y="90"/>
                  </a:cubicBezTo>
                  <a:cubicBezTo>
                    <a:pt x="0" y="90"/>
                    <a:pt x="0" y="90"/>
                    <a:pt x="0" y="90"/>
                  </a:cubicBezTo>
                  <a:cubicBezTo>
                    <a:pt x="0" y="91"/>
                    <a:pt x="0" y="91"/>
                    <a:pt x="0" y="91"/>
                  </a:cubicBezTo>
                  <a:cubicBezTo>
                    <a:pt x="0" y="91"/>
                    <a:pt x="0" y="91"/>
                    <a:pt x="0" y="91"/>
                  </a:cubicBezTo>
                  <a:cubicBezTo>
                    <a:pt x="0" y="94"/>
                    <a:pt x="1" y="97"/>
                    <a:pt x="2" y="99"/>
                  </a:cubicBezTo>
                  <a:cubicBezTo>
                    <a:pt x="2" y="100"/>
                    <a:pt x="2" y="100"/>
                    <a:pt x="2" y="100"/>
                  </a:cubicBezTo>
                  <a:cubicBezTo>
                    <a:pt x="3" y="102"/>
                    <a:pt x="3" y="103"/>
                    <a:pt x="4" y="105"/>
                  </a:cubicBezTo>
                  <a:cubicBezTo>
                    <a:pt x="1" y="109"/>
                    <a:pt x="0" y="114"/>
                    <a:pt x="0" y="120"/>
                  </a:cubicBezTo>
                  <a:cubicBezTo>
                    <a:pt x="0" y="126"/>
                    <a:pt x="2" y="132"/>
                    <a:pt x="7" y="137"/>
                  </a:cubicBezTo>
                  <a:cubicBezTo>
                    <a:pt x="5" y="140"/>
                    <a:pt x="5" y="143"/>
                    <a:pt x="5" y="147"/>
                  </a:cubicBezTo>
                  <a:cubicBezTo>
                    <a:pt x="5" y="157"/>
                    <a:pt x="11" y="167"/>
                    <a:pt x="21" y="171"/>
                  </a:cubicBezTo>
                  <a:cubicBezTo>
                    <a:pt x="21" y="174"/>
                    <a:pt x="22" y="176"/>
                    <a:pt x="23" y="178"/>
                  </a:cubicBezTo>
                  <a:cubicBezTo>
                    <a:pt x="23" y="179"/>
                    <a:pt x="23" y="179"/>
                    <a:pt x="23" y="179"/>
                  </a:cubicBezTo>
                  <a:cubicBezTo>
                    <a:pt x="27" y="188"/>
                    <a:pt x="36" y="194"/>
                    <a:pt x="46" y="194"/>
                  </a:cubicBezTo>
                  <a:cubicBezTo>
                    <a:pt x="48" y="194"/>
                    <a:pt x="51" y="194"/>
                    <a:pt x="53" y="194"/>
                  </a:cubicBezTo>
                  <a:cubicBezTo>
                    <a:pt x="58" y="201"/>
                    <a:pt x="65" y="205"/>
                    <a:pt x="74" y="205"/>
                  </a:cubicBezTo>
                  <a:cubicBezTo>
                    <a:pt x="80" y="205"/>
                    <a:pt x="84" y="203"/>
                    <a:pt x="88" y="199"/>
                  </a:cubicBezTo>
                  <a:cubicBezTo>
                    <a:pt x="93" y="195"/>
                    <a:pt x="94" y="189"/>
                    <a:pt x="94" y="183"/>
                  </a:cubicBezTo>
                  <a:cubicBezTo>
                    <a:pt x="94" y="27"/>
                    <a:pt x="94" y="27"/>
                    <a:pt x="94" y="27"/>
                  </a:cubicBezTo>
                  <a:cubicBezTo>
                    <a:pt x="94" y="19"/>
                    <a:pt x="92" y="12"/>
                    <a:pt x="87" y="7"/>
                  </a:cubicBezTo>
                  <a:close/>
                  <a:moveTo>
                    <a:pt x="70" y="48"/>
                  </a:moveTo>
                  <a:cubicBezTo>
                    <a:pt x="70" y="51"/>
                    <a:pt x="72" y="53"/>
                    <a:pt x="75" y="53"/>
                  </a:cubicBezTo>
                  <a:cubicBezTo>
                    <a:pt x="86" y="53"/>
                    <a:pt x="86" y="53"/>
                    <a:pt x="86" y="53"/>
                  </a:cubicBezTo>
                  <a:cubicBezTo>
                    <a:pt x="86" y="103"/>
                    <a:pt x="86" y="103"/>
                    <a:pt x="86" y="103"/>
                  </a:cubicBezTo>
                  <a:cubicBezTo>
                    <a:pt x="86" y="103"/>
                    <a:pt x="55" y="103"/>
                    <a:pt x="47" y="103"/>
                  </a:cubicBezTo>
                  <a:cubicBezTo>
                    <a:pt x="40" y="103"/>
                    <a:pt x="33" y="97"/>
                    <a:pt x="33" y="89"/>
                  </a:cubicBezTo>
                  <a:cubicBezTo>
                    <a:pt x="33" y="86"/>
                    <a:pt x="31" y="84"/>
                    <a:pt x="29" y="84"/>
                  </a:cubicBezTo>
                  <a:cubicBezTo>
                    <a:pt x="26" y="84"/>
                    <a:pt x="25" y="86"/>
                    <a:pt x="25" y="89"/>
                  </a:cubicBezTo>
                  <a:cubicBezTo>
                    <a:pt x="25" y="101"/>
                    <a:pt x="35" y="112"/>
                    <a:pt x="46" y="112"/>
                  </a:cubicBezTo>
                  <a:cubicBezTo>
                    <a:pt x="58" y="112"/>
                    <a:pt x="86" y="113"/>
                    <a:pt x="86" y="113"/>
                  </a:cubicBezTo>
                  <a:cubicBezTo>
                    <a:pt x="86" y="137"/>
                    <a:pt x="86" y="137"/>
                    <a:pt x="86" y="137"/>
                  </a:cubicBezTo>
                  <a:cubicBezTo>
                    <a:pt x="86" y="137"/>
                    <a:pt x="75" y="137"/>
                    <a:pt x="62" y="137"/>
                  </a:cubicBezTo>
                  <a:cubicBezTo>
                    <a:pt x="49" y="137"/>
                    <a:pt x="39" y="147"/>
                    <a:pt x="39" y="160"/>
                  </a:cubicBezTo>
                  <a:cubicBezTo>
                    <a:pt x="39" y="162"/>
                    <a:pt x="41" y="164"/>
                    <a:pt x="44" y="164"/>
                  </a:cubicBezTo>
                  <a:cubicBezTo>
                    <a:pt x="46" y="164"/>
                    <a:pt x="48" y="162"/>
                    <a:pt x="48" y="160"/>
                  </a:cubicBezTo>
                  <a:cubicBezTo>
                    <a:pt x="48" y="152"/>
                    <a:pt x="54" y="146"/>
                    <a:pt x="62" y="146"/>
                  </a:cubicBezTo>
                  <a:cubicBezTo>
                    <a:pt x="70" y="146"/>
                    <a:pt x="86" y="146"/>
                    <a:pt x="86" y="146"/>
                  </a:cubicBezTo>
                  <a:cubicBezTo>
                    <a:pt x="86" y="183"/>
                    <a:pt x="86" y="183"/>
                    <a:pt x="86" y="183"/>
                  </a:cubicBezTo>
                  <a:cubicBezTo>
                    <a:pt x="86" y="191"/>
                    <a:pt x="80" y="197"/>
                    <a:pt x="74" y="197"/>
                  </a:cubicBezTo>
                  <a:cubicBezTo>
                    <a:pt x="68" y="197"/>
                    <a:pt x="64" y="194"/>
                    <a:pt x="60" y="190"/>
                  </a:cubicBezTo>
                  <a:cubicBezTo>
                    <a:pt x="67" y="185"/>
                    <a:pt x="72" y="177"/>
                    <a:pt x="72" y="169"/>
                  </a:cubicBezTo>
                  <a:cubicBezTo>
                    <a:pt x="72" y="165"/>
                    <a:pt x="71" y="162"/>
                    <a:pt x="70" y="159"/>
                  </a:cubicBezTo>
                  <a:cubicBezTo>
                    <a:pt x="69" y="157"/>
                    <a:pt x="66" y="156"/>
                    <a:pt x="64" y="157"/>
                  </a:cubicBezTo>
                  <a:cubicBezTo>
                    <a:pt x="63" y="157"/>
                    <a:pt x="62" y="158"/>
                    <a:pt x="62" y="159"/>
                  </a:cubicBezTo>
                  <a:cubicBezTo>
                    <a:pt x="61" y="160"/>
                    <a:pt x="61" y="161"/>
                    <a:pt x="62" y="162"/>
                  </a:cubicBezTo>
                  <a:cubicBezTo>
                    <a:pt x="63" y="164"/>
                    <a:pt x="63" y="167"/>
                    <a:pt x="63" y="169"/>
                  </a:cubicBezTo>
                  <a:cubicBezTo>
                    <a:pt x="63" y="175"/>
                    <a:pt x="59" y="181"/>
                    <a:pt x="54" y="184"/>
                  </a:cubicBezTo>
                  <a:cubicBezTo>
                    <a:pt x="53" y="184"/>
                    <a:pt x="53" y="184"/>
                    <a:pt x="53" y="184"/>
                  </a:cubicBezTo>
                  <a:cubicBezTo>
                    <a:pt x="51" y="185"/>
                    <a:pt x="49" y="185"/>
                    <a:pt x="46" y="185"/>
                  </a:cubicBezTo>
                  <a:cubicBezTo>
                    <a:pt x="37" y="185"/>
                    <a:pt x="30" y="178"/>
                    <a:pt x="30" y="169"/>
                  </a:cubicBezTo>
                  <a:cubicBezTo>
                    <a:pt x="30" y="168"/>
                    <a:pt x="30" y="168"/>
                    <a:pt x="30" y="168"/>
                  </a:cubicBezTo>
                  <a:cubicBezTo>
                    <a:pt x="30" y="166"/>
                    <a:pt x="28" y="164"/>
                    <a:pt x="26" y="164"/>
                  </a:cubicBezTo>
                  <a:cubicBezTo>
                    <a:pt x="19" y="162"/>
                    <a:pt x="13" y="154"/>
                    <a:pt x="13" y="147"/>
                  </a:cubicBezTo>
                  <a:cubicBezTo>
                    <a:pt x="13" y="144"/>
                    <a:pt x="14" y="141"/>
                    <a:pt x="16" y="138"/>
                  </a:cubicBezTo>
                  <a:cubicBezTo>
                    <a:pt x="17" y="136"/>
                    <a:pt x="16" y="134"/>
                    <a:pt x="15" y="132"/>
                  </a:cubicBezTo>
                  <a:cubicBezTo>
                    <a:pt x="11" y="129"/>
                    <a:pt x="8" y="125"/>
                    <a:pt x="8" y="120"/>
                  </a:cubicBezTo>
                  <a:cubicBezTo>
                    <a:pt x="8" y="115"/>
                    <a:pt x="10" y="111"/>
                    <a:pt x="13" y="108"/>
                  </a:cubicBezTo>
                  <a:cubicBezTo>
                    <a:pt x="15" y="106"/>
                    <a:pt x="15" y="104"/>
                    <a:pt x="13" y="102"/>
                  </a:cubicBezTo>
                  <a:cubicBezTo>
                    <a:pt x="10" y="99"/>
                    <a:pt x="8" y="94"/>
                    <a:pt x="8" y="89"/>
                  </a:cubicBezTo>
                  <a:cubicBezTo>
                    <a:pt x="8" y="78"/>
                    <a:pt x="17" y="69"/>
                    <a:pt x="28" y="69"/>
                  </a:cubicBezTo>
                  <a:cubicBezTo>
                    <a:pt x="39" y="69"/>
                    <a:pt x="48" y="78"/>
                    <a:pt x="48" y="88"/>
                  </a:cubicBezTo>
                  <a:cubicBezTo>
                    <a:pt x="49" y="91"/>
                    <a:pt x="51" y="92"/>
                    <a:pt x="53" y="92"/>
                  </a:cubicBezTo>
                  <a:cubicBezTo>
                    <a:pt x="54" y="92"/>
                    <a:pt x="55" y="92"/>
                    <a:pt x="56" y="91"/>
                  </a:cubicBezTo>
                  <a:cubicBezTo>
                    <a:pt x="57" y="90"/>
                    <a:pt x="57" y="89"/>
                    <a:pt x="57" y="88"/>
                  </a:cubicBezTo>
                  <a:cubicBezTo>
                    <a:pt x="56" y="72"/>
                    <a:pt x="44" y="61"/>
                    <a:pt x="28" y="61"/>
                  </a:cubicBezTo>
                  <a:cubicBezTo>
                    <a:pt x="25" y="61"/>
                    <a:pt x="21" y="61"/>
                    <a:pt x="18" y="63"/>
                  </a:cubicBezTo>
                  <a:cubicBezTo>
                    <a:pt x="17" y="61"/>
                    <a:pt x="17" y="60"/>
                    <a:pt x="17" y="59"/>
                  </a:cubicBezTo>
                  <a:cubicBezTo>
                    <a:pt x="17" y="52"/>
                    <a:pt x="21" y="47"/>
                    <a:pt x="28" y="45"/>
                  </a:cubicBezTo>
                  <a:cubicBezTo>
                    <a:pt x="30" y="44"/>
                    <a:pt x="31" y="42"/>
                    <a:pt x="31" y="40"/>
                  </a:cubicBezTo>
                  <a:cubicBezTo>
                    <a:pt x="31" y="39"/>
                    <a:pt x="30" y="38"/>
                    <a:pt x="30" y="36"/>
                  </a:cubicBezTo>
                  <a:cubicBezTo>
                    <a:pt x="30" y="36"/>
                    <a:pt x="31" y="35"/>
                    <a:pt x="31" y="34"/>
                  </a:cubicBezTo>
                  <a:cubicBezTo>
                    <a:pt x="31" y="34"/>
                    <a:pt x="31" y="34"/>
                    <a:pt x="31" y="34"/>
                  </a:cubicBezTo>
                  <a:cubicBezTo>
                    <a:pt x="32" y="26"/>
                    <a:pt x="39" y="20"/>
                    <a:pt x="47" y="20"/>
                  </a:cubicBezTo>
                  <a:cubicBezTo>
                    <a:pt x="53" y="20"/>
                    <a:pt x="59" y="23"/>
                    <a:pt x="62" y="29"/>
                  </a:cubicBezTo>
                  <a:cubicBezTo>
                    <a:pt x="63" y="31"/>
                    <a:pt x="66" y="32"/>
                    <a:pt x="68" y="31"/>
                  </a:cubicBezTo>
                  <a:cubicBezTo>
                    <a:pt x="70" y="30"/>
                    <a:pt x="71" y="27"/>
                    <a:pt x="70" y="25"/>
                  </a:cubicBezTo>
                  <a:cubicBezTo>
                    <a:pt x="67" y="20"/>
                    <a:pt x="62" y="15"/>
                    <a:pt x="57" y="13"/>
                  </a:cubicBezTo>
                  <a:cubicBezTo>
                    <a:pt x="60" y="10"/>
                    <a:pt x="64" y="8"/>
                    <a:pt x="69" y="8"/>
                  </a:cubicBezTo>
                  <a:cubicBezTo>
                    <a:pt x="79" y="8"/>
                    <a:pt x="86" y="16"/>
                    <a:pt x="86" y="27"/>
                  </a:cubicBezTo>
                  <a:cubicBezTo>
                    <a:pt x="86" y="44"/>
                    <a:pt x="86" y="44"/>
                    <a:pt x="86" y="44"/>
                  </a:cubicBezTo>
                  <a:cubicBezTo>
                    <a:pt x="75" y="44"/>
                    <a:pt x="75" y="44"/>
                    <a:pt x="75" y="44"/>
                  </a:cubicBezTo>
                  <a:cubicBezTo>
                    <a:pt x="72" y="44"/>
                    <a:pt x="70" y="46"/>
                    <a:pt x="70" y="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2" name="Freeform 598">
              <a:extLst>
                <a:ext uri="{FF2B5EF4-FFF2-40B4-BE49-F238E27FC236}">
                  <a16:creationId xmlns:a16="http://schemas.microsoft.com/office/drawing/2014/main" id="{9721B173-EB36-4755-9BAB-128F40C61D88}"/>
                </a:ext>
              </a:extLst>
            </p:cNvPr>
            <p:cNvSpPr>
              <a:spLocks/>
            </p:cNvSpPr>
            <p:nvPr/>
          </p:nvSpPr>
          <p:spPr bwMode="auto">
            <a:xfrm>
              <a:off x="4500347" y="1365132"/>
              <a:ext cx="35178" cy="54639"/>
            </a:xfrm>
            <a:custGeom>
              <a:avLst/>
              <a:gdLst>
                <a:gd name="T0" fmla="*/ 0 w 20"/>
                <a:gd name="T1" fmla="*/ 5 h 31"/>
                <a:gd name="T2" fmla="*/ 4 w 20"/>
                <a:gd name="T3" fmla="*/ 9 h 31"/>
                <a:gd name="T4" fmla="*/ 11 w 20"/>
                <a:gd name="T5" fmla="*/ 16 h 31"/>
                <a:gd name="T6" fmla="*/ 4 w 20"/>
                <a:gd name="T7" fmla="*/ 22 h 31"/>
                <a:gd name="T8" fmla="*/ 0 w 20"/>
                <a:gd name="T9" fmla="*/ 27 h 31"/>
                <a:gd name="T10" fmla="*/ 4 w 20"/>
                <a:gd name="T11" fmla="*/ 31 h 31"/>
                <a:gd name="T12" fmla="*/ 20 w 20"/>
                <a:gd name="T13" fmla="*/ 16 h 31"/>
                <a:gd name="T14" fmla="*/ 4 w 20"/>
                <a:gd name="T15" fmla="*/ 0 h 31"/>
                <a:gd name="T16" fmla="*/ 0 w 20"/>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1">
                  <a:moveTo>
                    <a:pt x="0" y="5"/>
                  </a:moveTo>
                  <a:cubicBezTo>
                    <a:pt x="0" y="7"/>
                    <a:pt x="2" y="9"/>
                    <a:pt x="4" y="9"/>
                  </a:cubicBezTo>
                  <a:cubicBezTo>
                    <a:pt x="8" y="9"/>
                    <a:pt x="11" y="12"/>
                    <a:pt x="11" y="16"/>
                  </a:cubicBezTo>
                  <a:cubicBezTo>
                    <a:pt x="11" y="19"/>
                    <a:pt x="8" y="22"/>
                    <a:pt x="4" y="22"/>
                  </a:cubicBezTo>
                  <a:cubicBezTo>
                    <a:pt x="2" y="22"/>
                    <a:pt x="0" y="24"/>
                    <a:pt x="0" y="27"/>
                  </a:cubicBezTo>
                  <a:cubicBezTo>
                    <a:pt x="0" y="29"/>
                    <a:pt x="2" y="31"/>
                    <a:pt x="4" y="31"/>
                  </a:cubicBezTo>
                  <a:cubicBezTo>
                    <a:pt x="13" y="31"/>
                    <a:pt x="20" y="24"/>
                    <a:pt x="20" y="16"/>
                  </a:cubicBezTo>
                  <a:cubicBezTo>
                    <a:pt x="20" y="7"/>
                    <a:pt x="13" y="0"/>
                    <a:pt x="4" y="0"/>
                  </a:cubicBezTo>
                  <a:cubicBezTo>
                    <a:pt x="2" y="0"/>
                    <a:pt x="0" y="2"/>
                    <a:pt x="0" y="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3" name="Freeform 599">
              <a:extLst>
                <a:ext uri="{FF2B5EF4-FFF2-40B4-BE49-F238E27FC236}">
                  <a16:creationId xmlns:a16="http://schemas.microsoft.com/office/drawing/2014/main" id="{04CDA075-6D54-4471-85ED-4B44B2739786}"/>
                </a:ext>
              </a:extLst>
            </p:cNvPr>
            <p:cNvSpPr>
              <a:spLocks/>
            </p:cNvSpPr>
            <p:nvPr/>
          </p:nvSpPr>
          <p:spPr bwMode="auto">
            <a:xfrm>
              <a:off x="4466665" y="1315733"/>
              <a:ext cx="35178" cy="37423"/>
            </a:xfrm>
            <a:custGeom>
              <a:avLst/>
              <a:gdLst>
                <a:gd name="T0" fmla="*/ 20 w 20"/>
                <a:gd name="T1" fmla="*/ 17 h 21"/>
                <a:gd name="T2" fmla="*/ 16 w 20"/>
                <a:gd name="T3" fmla="*/ 12 h 21"/>
                <a:gd name="T4" fmla="*/ 8 w 20"/>
                <a:gd name="T5" fmla="*/ 5 h 21"/>
                <a:gd name="T6" fmla="*/ 4 w 20"/>
                <a:gd name="T7" fmla="*/ 0 h 21"/>
                <a:gd name="T8" fmla="*/ 0 w 20"/>
                <a:gd name="T9" fmla="*/ 5 h 21"/>
                <a:gd name="T10" fmla="*/ 16 w 20"/>
                <a:gd name="T11" fmla="*/ 21 h 21"/>
                <a:gd name="T12" fmla="*/ 20 w 20"/>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20" y="17"/>
                  </a:moveTo>
                  <a:cubicBezTo>
                    <a:pt x="20" y="14"/>
                    <a:pt x="18" y="12"/>
                    <a:pt x="16" y="12"/>
                  </a:cubicBezTo>
                  <a:cubicBezTo>
                    <a:pt x="12" y="12"/>
                    <a:pt x="8" y="9"/>
                    <a:pt x="8" y="5"/>
                  </a:cubicBezTo>
                  <a:cubicBezTo>
                    <a:pt x="8" y="2"/>
                    <a:pt x="6" y="0"/>
                    <a:pt x="4" y="0"/>
                  </a:cubicBezTo>
                  <a:cubicBezTo>
                    <a:pt x="2" y="0"/>
                    <a:pt x="0" y="2"/>
                    <a:pt x="0" y="5"/>
                  </a:cubicBezTo>
                  <a:cubicBezTo>
                    <a:pt x="0" y="14"/>
                    <a:pt x="7" y="21"/>
                    <a:pt x="16" y="21"/>
                  </a:cubicBezTo>
                  <a:cubicBezTo>
                    <a:pt x="18" y="21"/>
                    <a:pt x="20" y="19"/>
                    <a:pt x="20"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4" name="Freeform 600">
              <a:extLst>
                <a:ext uri="{FF2B5EF4-FFF2-40B4-BE49-F238E27FC236}">
                  <a16:creationId xmlns:a16="http://schemas.microsoft.com/office/drawing/2014/main" id="{9FD31112-5CD4-44FE-AD9E-924CA4F0B547}"/>
                </a:ext>
              </a:extLst>
            </p:cNvPr>
            <p:cNvSpPr>
              <a:spLocks/>
            </p:cNvSpPr>
            <p:nvPr/>
          </p:nvSpPr>
          <p:spPr bwMode="auto">
            <a:xfrm>
              <a:off x="4432984" y="1475157"/>
              <a:ext cx="35178" cy="36676"/>
            </a:xfrm>
            <a:custGeom>
              <a:avLst/>
              <a:gdLst>
                <a:gd name="T0" fmla="*/ 4 w 20"/>
                <a:gd name="T1" fmla="*/ 21 h 21"/>
                <a:gd name="T2" fmla="*/ 8 w 20"/>
                <a:gd name="T3" fmla="*/ 16 h 21"/>
                <a:gd name="T4" fmla="*/ 16 w 20"/>
                <a:gd name="T5" fmla="*/ 9 h 21"/>
                <a:gd name="T6" fmla="*/ 20 w 20"/>
                <a:gd name="T7" fmla="*/ 4 h 21"/>
                <a:gd name="T8" fmla="*/ 16 w 20"/>
                <a:gd name="T9" fmla="*/ 0 h 21"/>
                <a:gd name="T10" fmla="*/ 0 w 20"/>
                <a:gd name="T11" fmla="*/ 16 h 21"/>
                <a:gd name="T12" fmla="*/ 4 w 2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4" y="21"/>
                  </a:moveTo>
                  <a:cubicBezTo>
                    <a:pt x="6" y="21"/>
                    <a:pt x="8" y="19"/>
                    <a:pt x="8" y="16"/>
                  </a:cubicBezTo>
                  <a:cubicBezTo>
                    <a:pt x="8" y="12"/>
                    <a:pt x="12" y="9"/>
                    <a:pt x="16" y="9"/>
                  </a:cubicBezTo>
                  <a:cubicBezTo>
                    <a:pt x="18" y="9"/>
                    <a:pt x="20" y="7"/>
                    <a:pt x="20" y="4"/>
                  </a:cubicBezTo>
                  <a:cubicBezTo>
                    <a:pt x="20" y="2"/>
                    <a:pt x="18" y="0"/>
                    <a:pt x="16" y="0"/>
                  </a:cubicBezTo>
                  <a:cubicBezTo>
                    <a:pt x="7" y="0"/>
                    <a:pt x="0" y="7"/>
                    <a:pt x="0" y="16"/>
                  </a:cubicBezTo>
                  <a:cubicBezTo>
                    <a:pt x="0" y="19"/>
                    <a:pt x="1" y="21"/>
                    <a:pt x="4" y="2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5" name="Freeform 601">
              <a:extLst>
                <a:ext uri="{FF2B5EF4-FFF2-40B4-BE49-F238E27FC236}">
                  <a16:creationId xmlns:a16="http://schemas.microsoft.com/office/drawing/2014/main" id="{986D4F96-119F-4904-8AC8-30054DFD6D41}"/>
                </a:ext>
              </a:extLst>
            </p:cNvPr>
            <p:cNvSpPr>
              <a:spLocks/>
            </p:cNvSpPr>
            <p:nvPr/>
          </p:nvSpPr>
          <p:spPr bwMode="auto">
            <a:xfrm>
              <a:off x="4478640" y="1475157"/>
              <a:ext cx="56884" cy="17215"/>
            </a:xfrm>
            <a:custGeom>
              <a:avLst/>
              <a:gdLst>
                <a:gd name="T0" fmla="*/ 4 w 32"/>
                <a:gd name="T1" fmla="*/ 10 h 10"/>
                <a:gd name="T2" fmla="*/ 28 w 32"/>
                <a:gd name="T3" fmla="*/ 10 h 10"/>
                <a:gd name="T4" fmla="*/ 32 w 32"/>
                <a:gd name="T5" fmla="*/ 5 h 10"/>
                <a:gd name="T6" fmla="*/ 28 w 32"/>
                <a:gd name="T7" fmla="*/ 0 h 10"/>
                <a:gd name="T8" fmla="*/ 4 w 32"/>
                <a:gd name="T9" fmla="*/ 0 h 10"/>
                <a:gd name="T10" fmla="*/ 0 w 32"/>
                <a:gd name="T11" fmla="*/ 5 h 10"/>
                <a:gd name="T12" fmla="*/ 4 w 3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4" y="10"/>
                  </a:moveTo>
                  <a:cubicBezTo>
                    <a:pt x="28" y="10"/>
                    <a:pt x="28" y="10"/>
                    <a:pt x="28" y="10"/>
                  </a:cubicBezTo>
                  <a:cubicBezTo>
                    <a:pt x="30" y="10"/>
                    <a:pt x="32" y="7"/>
                    <a:pt x="32" y="5"/>
                  </a:cubicBezTo>
                  <a:cubicBezTo>
                    <a:pt x="32" y="2"/>
                    <a:pt x="30" y="0"/>
                    <a:pt x="28" y="0"/>
                  </a:cubicBezTo>
                  <a:cubicBezTo>
                    <a:pt x="4" y="0"/>
                    <a:pt x="4" y="0"/>
                    <a:pt x="4" y="0"/>
                  </a:cubicBezTo>
                  <a:cubicBezTo>
                    <a:pt x="2" y="0"/>
                    <a:pt x="0" y="2"/>
                    <a:pt x="0" y="5"/>
                  </a:cubicBezTo>
                  <a:cubicBezTo>
                    <a:pt x="0" y="7"/>
                    <a:pt x="2" y="10"/>
                    <a:pt x="4" y="1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6" name="Freeform 602">
              <a:extLst>
                <a:ext uri="{FF2B5EF4-FFF2-40B4-BE49-F238E27FC236}">
                  <a16:creationId xmlns:a16="http://schemas.microsoft.com/office/drawing/2014/main" id="{2E549B91-C5F1-424B-BFAD-F416BB6CD3DC}"/>
                </a:ext>
              </a:extLst>
            </p:cNvPr>
            <p:cNvSpPr>
              <a:spLocks noEditPoints="1"/>
            </p:cNvSpPr>
            <p:nvPr/>
          </p:nvSpPr>
          <p:spPr bwMode="auto">
            <a:xfrm>
              <a:off x="4572200" y="1262591"/>
              <a:ext cx="166909" cy="363009"/>
            </a:xfrm>
            <a:custGeom>
              <a:avLst/>
              <a:gdLst>
                <a:gd name="T0" fmla="*/ 0 w 94"/>
                <a:gd name="T1" fmla="*/ 183 h 205"/>
                <a:gd name="T2" fmla="*/ 19 w 94"/>
                <a:gd name="T3" fmla="*/ 205 h 205"/>
                <a:gd name="T4" fmla="*/ 47 w 94"/>
                <a:gd name="T5" fmla="*/ 194 h 205"/>
                <a:gd name="T6" fmla="*/ 71 w 94"/>
                <a:gd name="T7" fmla="*/ 178 h 205"/>
                <a:gd name="T8" fmla="*/ 89 w 94"/>
                <a:gd name="T9" fmla="*/ 147 h 205"/>
                <a:gd name="T10" fmla="*/ 94 w 94"/>
                <a:gd name="T11" fmla="*/ 120 h 205"/>
                <a:gd name="T12" fmla="*/ 92 w 94"/>
                <a:gd name="T13" fmla="*/ 100 h 205"/>
                <a:gd name="T14" fmla="*/ 93 w 94"/>
                <a:gd name="T15" fmla="*/ 91 h 205"/>
                <a:gd name="T16" fmla="*/ 94 w 94"/>
                <a:gd name="T17" fmla="*/ 90 h 205"/>
                <a:gd name="T18" fmla="*/ 94 w 94"/>
                <a:gd name="T19" fmla="*/ 89 h 205"/>
                <a:gd name="T20" fmla="*/ 85 w 94"/>
                <a:gd name="T21" fmla="*/ 59 h 205"/>
                <a:gd name="T22" fmla="*/ 72 w 94"/>
                <a:gd name="T23" fmla="*/ 36 h 205"/>
                <a:gd name="T24" fmla="*/ 46 w 94"/>
                <a:gd name="T25" fmla="*/ 11 h 205"/>
                <a:gd name="T26" fmla="*/ 6 w 94"/>
                <a:gd name="T27" fmla="*/ 7 h 205"/>
                <a:gd name="T28" fmla="*/ 19 w 94"/>
                <a:gd name="T29" fmla="*/ 44 h 205"/>
                <a:gd name="T30" fmla="*/ 7 w 94"/>
                <a:gd name="T31" fmla="*/ 27 h 205"/>
                <a:gd name="T32" fmla="*/ 36 w 94"/>
                <a:gd name="T33" fmla="*/ 13 h 205"/>
                <a:gd name="T34" fmla="*/ 26 w 94"/>
                <a:gd name="T35" fmla="*/ 31 h 205"/>
                <a:gd name="T36" fmla="*/ 46 w 94"/>
                <a:gd name="T37" fmla="*/ 20 h 205"/>
                <a:gd name="T38" fmla="*/ 63 w 94"/>
                <a:gd name="T39" fmla="*/ 34 h 205"/>
                <a:gd name="T40" fmla="*/ 62 w 94"/>
                <a:gd name="T41" fmla="*/ 40 h 205"/>
                <a:gd name="T42" fmla="*/ 76 w 94"/>
                <a:gd name="T43" fmla="*/ 59 h 205"/>
                <a:gd name="T44" fmla="*/ 65 w 94"/>
                <a:gd name="T45" fmla="*/ 61 h 205"/>
                <a:gd name="T46" fmla="*/ 37 w 94"/>
                <a:gd name="T47" fmla="*/ 91 h 205"/>
                <a:gd name="T48" fmla="*/ 45 w 94"/>
                <a:gd name="T49" fmla="*/ 88 h 205"/>
                <a:gd name="T50" fmla="*/ 85 w 94"/>
                <a:gd name="T51" fmla="*/ 89 h 205"/>
                <a:gd name="T52" fmla="*/ 80 w 94"/>
                <a:gd name="T53" fmla="*/ 108 h 205"/>
                <a:gd name="T54" fmla="*/ 79 w 94"/>
                <a:gd name="T55" fmla="*/ 132 h 205"/>
                <a:gd name="T56" fmla="*/ 80 w 94"/>
                <a:gd name="T57" fmla="*/ 147 h 205"/>
                <a:gd name="T58" fmla="*/ 64 w 94"/>
                <a:gd name="T59" fmla="*/ 168 h 205"/>
                <a:gd name="T60" fmla="*/ 47 w 94"/>
                <a:gd name="T61" fmla="*/ 185 h 205"/>
                <a:gd name="T62" fmla="*/ 40 w 94"/>
                <a:gd name="T63" fmla="*/ 184 h 205"/>
                <a:gd name="T64" fmla="*/ 32 w 94"/>
                <a:gd name="T65" fmla="*/ 162 h 205"/>
                <a:gd name="T66" fmla="*/ 29 w 94"/>
                <a:gd name="T67" fmla="*/ 157 h 205"/>
                <a:gd name="T68" fmla="*/ 22 w 94"/>
                <a:gd name="T69" fmla="*/ 169 h 205"/>
                <a:gd name="T70" fmla="*/ 20 w 94"/>
                <a:gd name="T71" fmla="*/ 197 h 205"/>
                <a:gd name="T72" fmla="*/ 7 w 94"/>
                <a:gd name="T73" fmla="*/ 146 h 205"/>
                <a:gd name="T74" fmla="*/ 45 w 94"/>
                <a:gd name="T75" fmla="*/ 160 h 205"/>
                <a:gd name="T76" fmla="*/ 54 w 94"/>
                <a:gd name="T77" fmla="*/ 160 h 205"/>
                <a:gd name="T78" fmla="*/ 7 w 94"/>
                <a:gd name="T79" fmla="*/ 137 h 205"/>
                <a:gd name="T80" fmla="*/ 47 w 94"/>
                <a:gd name="T81" fmla="*/ 112 h 205"/>
                <a:gd name="T82" fmla="*/ 64 w 94"/>
                <a:gd name="T83" fmla="*/ 84 h 205"/>
                <a:gd name="T84" fmla="*/ 46 w 94"/>
                <a:gd name="T85" fmla="*/ 103 h 205"/>
                <a:gd name="T86" fmla="*/ 7 w 94"/>
                <a:gd name="T87" fmla="*/ 53 h 205"/>
                <a:gd name="T88" fmla="*/ 23 w 94"/>
                <a:gd name="T89" fmla="*/ 4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0" y="27"/>
                  </a:moveTo>
                  <a:cubicBezTo>
                    <a:pt x="0" y="183"/>
                    <a:pt x="0" y="183"/>
                    <a:pt x="0" y="183"/>
                  </a:cubicBezTo>
                  <a:cubicBezTo>
                    <a:pt x="0" y="189"/>
                    <a:pt x="1" y="195"/>
                    <a:pt x="5" y="199"/>
                  </a:cubicBezTo>
                  <a:cubicBezTo>
                    <a:pt x="9" y="203"/>
                    <a:pt x="13" y="205"/>
                    <a:pt x="19" y="205"/>
                  </a:cubicBezTo>
                  <a:cubicBezTo>
                    <a:pt x="28" y="205"/>
                    <a:pt x="35" y="201"/>
                    <a:pt x="41" y="194"/>
                  </a:cubicBezTo>
                  <a:cubicBezTo>
                    <a:pt x="43" y="194"/>
                    <a:pt x="45" y="194"/>
                    <a:pt x="47" y="194"/>
                  </a:cubicBezTo>
                  <a:cubicBezTo>
                    <a:pt x="57" y="194"/>
                    <a:pt x="66" y="188"/>
                    <a:pt x="70" y="179"/>
                  </a:cubicBezTo>
                  <a:cubicBezTo>
                    <a:pt x="71" y="178"/>
                    <a:pt x="71" y="178"/>
                    <a:pt x="71" y="178"/>
                  </a:cubicBezTo>
                  <a:cubicBezTo>
                    <a:pt x="72" y="176"/>
                    <a:pt x="72" y="174"/>
                    <a:pt x="72" y="171"/>
                  </a:cubicBezTo>
                  <a:cubicBezTo>
                    <a:pt x="82" y="167"/>
                    <a:pt x="89" y="157"/>
                    <a:pt x="89" y="147"/>
                  </a:cubicBezTo>
                  <a:cubicBezTo>
                    <a:pt x="89" y="143"/>
                    <a:pt x="88" y="140"/>
                    <a:pt x="87" y="137"/>
                  </a:cubicBezTo>
                  <a:cubicBezTo>
                    <a:pt x="91" y="132"/>
                    <a:pt x="94" y="126"/>
                    <a:pt x="94" y="120"/>
                  </a:cubicBezTo>
                  <a:cubicBezTo>
                    <a:pt x="94" y="114"/>
                    <a:pt x="92" y="109"/>
                    <a:pt x="89" y="105"/>
                  </a:cubicBezTo>
                  <a:cubicBezTo>
                    <a:pt x="90" y="103"/>
                    <a:pt x="91" y="102"/>
                    <a:pt x="92" y="100"/>
                  </a:cubicBezTo>
                  <a:cubicBezTo>
                    <a:pt x="92" y="99"/>
                    <a:pt x="92" y="99"/>
                    <a:pt x="92" y="99"/>
                  </a:cubicBezTo>
                  <a:cubicBezTo>
                    <a:pt x="93" y="97"/>
                    <a:pt x="93" y="94"/>
                    <a:pt x="93" y="91"/>
                  </a:cubicBezTo>
                  <a:cubicBezTo>
                    <a:pt x="94" y="91"/>
                    <a:pt x="94" y="91"/>
                    <a:pt x="94" y="91"/>
                  </a:cubicBezTo>
                  <a:cubicBezTo>
                    <a:pt x="94" y="90"/>
                    <a:pt x="94" y="90"/>
                    <a:pt x="94" y="90"/>
                  </a:cubicBezTo>
                  <a:cubicBezTo>
                    <a:pt x="94" y="90"/>
                    <a:pt x="94" y="90"/>
                    <a:pt x="94" y="90"/>
                  </a:cubicBezTo>
                  <a:cubicBezTo>
                    <a:pt x="94" y="89"/>
                    <a:pt x="94" y="89"/>
                    <a:pt x="94" y="89"/>
                  </a:cubicBezTo>
                  <a:cubicBezTo>
                    <a:pt x="94" y="81"/>
                    <a:pt x="90" y="73"/>
                    <a:pt x="83" y="67"/>
                  </a:cubicBezTo>
                  <a:cubicBezTo>
                    <a:pt x="84" y="64"/>
                    <a:pt x="85" y="62"/>
                    <a:pt x="85" y="59"/>
                  </a:cubicBezTo>
                  <a:cubicBezTo>
                    <a:pt x="85" y="50"/>
                    <a:pt x="80" y="41"/>
                    <a:pt x="72" y="38"/>
                  </a:cubicBezTo>
                  <a:cubicBezTo>
                    <a:pt x="72" y="37"/>
                    <a:pt x="72" y="37"/>
                    <a:pt x="72" y="36"/>
                  </a:cubicBezTo>
                  <a:cubicBezTo>
                    <a:pt x="72" y="22"/>
                    <a:pt x="60" y="11"/>
                    <a:pt x="46" y="11"/>
                  </a:cubicBezTo>
                  <a:cubicBezTo>
                    <a:pt x="46" y="11"/>
                    <a:pt x="46" y="11"/>
                    <a:pt x="46" y="11"/>
                  </a:cubicBezTo>
                  <a:cubicBezTo>
                    <a:pt x="41" y="4"/>
                    <a:pt x="34" y="0"/>
                    <a:pt x="25" y="0"/>
                  </a:cubicBezTo>
                  <a:cubicBezTo>
                    <a:pt x="18" y="0"/>
                    <a:pt x="11" y="2"/>
                    <a:pt x="6" y="7"/>
                  </a:cubicBezTo>
                  <a:cubicBezTo>
                    <a:pt x="1" y="12"/>
                    <a:pt x="0" y="19"/>
                    <a:pt x="0" y="27"/>
                  </a:cubicBezTo>
                  <a:close/>
                  <a:moveTo>
                    <a:pt x="19" y="44"/>
                  </a:moveTo>
                  <a:cubicBezTo>
                    <a:pt x="7" y="44"/>
                    <a:pt x="7" y="44"/>
                    <a:pt x="7" y="44"/>
                  </a:cubicBezTo>
                  <a:cubicBezTo>
                    <a:pt x="7" y="27"/>
                    <a:pt x="7" y="27"/>
                    <a:pt x="7" y="27"/>
                  </a:cubicBezTo>
                  <a:cubicBezTo>
                    <a:pt x="7" y="16"/>
                    <a:pt x="15" y="8"/>
                    <a:pt x="25" y="8"/>
                  </a:cubicBezTo>
                  <a:cubicBezTo>
                    <a:pt x="29" y="8"/>
                    <a:pt x="33" y="10"/>
                    <a:pt x="36" y="13"/>
                  </a:cubicBezTo>
                  <a:cubicBezTo>
                    <a:pt x="31" y="15"/>
                    <a:pt x="26" y="20"/>
                    <a:pt x="24" y="25"/>
                  </a:cubicBezTo>
                  <a:cubicBezTo>
                    <a:pt x="23" y="27"/>
                    <a:pt x="23" y="30"/>
                    <a:pt x="26" y="31"/>
                  </a:cubicBezTo>
                  <a:cubicBezTo>
                    <a:pt x="28" y="32"/>
                    <a:pt x="30" y="31"/>
                    <a:pt x="31" y="29"/>
                  </a:cubicBezTo>
                  <a:cubicBezTo>
                    <a:pt x="34" y="23"/>
                    <a:pt x="40" y="20"/>
                    <a:pt x="46" y="20"/>
                  </a:cubicBezTo>
                  <a:cubicBezTo>
                    <a:pt x="55" y="20"/>
                    <a:pt x="62" y="26"/>
                    <a:pt x="63" y="34"/>
                  </a:cubicBezTo>
                  <a:cubicBezTo>
                    <a:pt x="63" y="34"/>
                    <a:pt x="63" y="34"/>
                    <a:pt x="63" y="34"/>
                  </a:cubicBezTo>
                  <a:cubicBezTo>
                    <a:pt x="63" y="35"/>
                    <a:pt x="63" y="36"/>
                    <a:pt x="63" y="36"/>
                  </a:cubicBezTo>
                  <a:cubicBezTo>
                    <a:pt x="63" y="38"/>
                    <a:pt x="63" y="39"/>
                    <a:pt x="62" y="40"/>
                  </a:cubicBezTo>
                  <a:cubicBezTo>
                    <a:pt x="62" y="42"/>
                    <a:pt x="63" y="44"/>
                    <a:pt x="66" y="45"/>
                  </a:cubicBezTo>
                  <a:cubicBezTo>
                    <a:pt x="72" y="47"/>
                    <a:pt x="76" y="52"/>
                    <a:pt x="76" y="59"/>
                  </a:cubicBezTo>
                  <a:cubicBezTo>
                    <a:pt x="76" y="60"/>
                    <a:pt x="76" y="61"/>
                    <a:pt x="76" y="63"/>
                  </a:cubicBezTo>
                  <a:cubicBezTo>
                    <a:pt x="72" y="61"/>
                    <a:pt x="69" y="61"/>
                    <a:pt x="65" y="61"/>
                  </a:cubicBezTo>
                  <a:cubicBezTo>
                    <a:pt x="50" y="61"/>
                    <a:pt x="37" y="72"/>
                    <a:pt x="36" y="88"/>
                  </a:cubicBezTo>
                  <a:cubicBezTo>
                    <a:pt x="36" y="89"/>
                    <a:pt x="37" y="90"/>
                    <a:pt x="37" y="91"/>
                  </a:cubicBezTo>
                  <a:cubicBezTo>
                    <a:pt x="38" y="92"/>
                    <a:pt x="39" y="92"/>
                    <a:pt x="40" y="92"/>
                  </a:cubicBezTo>
                  <a:cubicBezTo>
                    <a:pt x="43" y="92"/>
                    <a:pt x="45" y="91"/>
                    <a:pt x="45" y="88"/>
                  </a:cubicBezTo>
                  <a:cubicBezTo>
                    <a:pt x="45" y="78"/>
                    <a:pt x="54" y="69"/>
                    <a:pt x="65" y="69"/>
                  </a:cubicBezTo>
                  <a:cubicBezTo>
                    <a:pt x="76" y="69"/>
                    <a:pt x="85" y="78"/>
                    <a:pt x="85" y="89"/>
                  </a:cubicBezTo>
                  <a:cubicBezTo>
                    <a:pt x="85" y="94"/>
                    <a:pt x="83" y="99"/>
                    <a:pt x="80" y="102"/>
                  </a:cubicBezTo>
                  <a:cubicBezTo>
                    <a:pt x="79" y="104"/>
                    <a:pt x="79" y="106"/>
                    <a:pt x="80" y="108"/>
                  </a:cubicBezTo>
                  <a:cubicBezTo>
                    <a:pt x="83" y="111"/>
                    <a:pt x="85" y="115"/>
                    <a:pt x="85" y="120"/>
                  </a:cubicBezTo>
                  <a:cubicBezTo>
                    <a:pt x="85" y="125"/>
                    <a:pt x="83" y="129"/>
                    <a:pt x="79" y="132"/>
                  </a:cubicBezTo>
                  <a:cubicBezTo>
                    <a:pt x="77" y="134"/>
                    <a:pt x="77" y="136"/>
                    <a:pt x="78" y="138"/>
                  </a:cubicBezTo>
                  <a:cubicBezTo>
                    <a:pt x="79" y="141"/>
                    <a:pt x="80" y="144"/>
                    <a:pt x="80" y="147"/>
                  </a:cubicBezTo>
                  <a:cubicBezTo>
                    <a:pt x="80" y="154"/>
                    <a:pt x="75" y="162"/>
                    <a:pt x="67" y="164"/>
                  </a:cubicBezTo>
                  <a:cubicBezTo>
                    <a:pt x="65" y="164"/>
                    <a:pt x="64" y="166"/>
                    <a:pt x="64" y="168"/>
                  </a:cubicBezTo>
                  <a:cubicBezTo>
                    <a:pt x="64" y="169"/>
                    <a:pt x="64" y="169"/>
                    <a:pt x="64" y="169"/>
                  </a:cubicBezTo>
                  <a:cubicBezTo>
                    <a:pt x="64" y="178"/>
                    <a:pt x="56" y="185"/>
                    <a:pt x="47" y="185"/>
                  </a:cubicBezTo>
                  <a:cubicBezTo>
                    <a:pt x="45" y="185"/>
                    <a:pt x="43" y="185"/>
                    <a:pt x="41" y="184"/>
                  </a:cubicBezTo>
                  <a:cubicBezTo>
                    <a:pt x="40" y="184"/>
                    <a:pt x="40" y="184"/>
                    <a:pt x="40" y="184"/>
                  </a:cubicBezTo>
                  <a:cubicBezTo>
                    <a:pt x="34" y="181"/>
                    <a:pt x="30" y="175"/>
                    <a:pt x="30" y="169"/>
                  </a:cubicBezTo>
                  <a:cubicBezTo>
                    <a:pt x="30" y="167"/>
                    <a:pt x="31" y="164"/>
                    <a:pt x="32" y="162"/>
                  </a:cubicBezTo>
                  <a:cubicBezTo>
                    <a:pt x="32" y="161"/>
                    <a:pt x="32" y="160"/>
                    <a:pt x="32" y="159"/>
                  </a:cubicBezTo>
                  <a:cubicBezTo>
                    <a:pt x="31" y="158"/>
                    <a:pt x="30" y="157"/>
                    <a:pt x="29" y="157"/>
                  </a:cubicBezTo>
                  <a:cubicBezTo>
                    <a:pt x="27" y="156"/>
                    <a:pt x="25" y="157"/>
                    <a:pt x="24" y="159"/>
                  </a:cubicBezTo>
                  <a:cubicBezTo>
                    <a:pt x="22" y="162"/>
                    <a:pt x="22" y="165"/>
                    <a:pt x="22" y="169"/>
                  </a:cubicBezTo>
                  <a:cubicBezTo>
                    <a:pt x="22" y="177"/>
                    <a:pt x="26" y="185"/>
                    <a:pt x="33" y="190"/>
                  </a:cubicBezTo>
                  <a:cubicBezTo>
                    <a:pt x="29" y="194"/>
                    <a:pt x="25" y="197"/>
                    <a:pt x="20" y="197"/>
                  </a:cubicBezTo>
                  <a:cubicBezTo>
                    <a:pt x="13" y="197"/>
                    <a:pt x="7" y="191"/>
                    <a:pt x="7" y="183"/>
                  </a:cubicBezTo>
                  <a:cubicBezTo>
                    <a:pt x="7" y="146"/>
                    <a:pt x="7" y="146"/>
                    <a:pt x="7" y="146"/>
                  </a:cubicBezTo>
                  <a:cubicBezTo>
                    <a:pt x="7" y="146"/>
                    <a:pt x="23" y="146"/>
                    <a:pt x="31" y="146"/>
                  </a:cubicBezTo>
                  <a:cubicBezTo>
                    <a:pt x="39" y="146"/>
                    <a:pt x="45" y="152"/>
                    <a:pt x="45" y="160"/>
                  </a:cubicBezTo>
                  <a:cubicBezTo>
                    <a:pt x="45" y="162"/>
                    <a:pt x="47" y="164"/>
                    <a:pt x="50" y="164"/>
                  </a:cubicBezTo>
                  <a:cubicBezTo>
                    <a:pt x="52" y="164"/>
                    <a:pt x="54" y="162"/>
                    <a:pt x="54" y="160"/>
                  </a:cubicBezTo>
                  <a:cubicBezTo>
                    <a:pt x="54" y="147"/>
                    <a:pt x="44" y="137"/>
                    <a:pt x="31" y="137"/>
                  </a:cubicBezTo>
                  <a:cubicBezTo>
                    <a:pt x="19" y="137"/>
                    <a:pt x="7" y="137"/>
                    <a:pt x="7" y="137"/>
                  </a:cubicBezTo>
                  <a:cubicBezTo>
                    <a:pt x="7" y="113"/>
                    <a:pt x="7" y="113"/>
                    <a:pt x="7" y="113"/>
                  </a:cubicBezTo>
                  <a:cubicBezTo>
                    <a:pt x="7" y="113"/>
                    <a:pt x="35" y="112"/>
                    <a:pt x="47" y="112"/>
                  </a:cubicBezTo>
                  <a:cubicBezTo>
                    <a:pt x="59" y="112"/>
                    <a:pt x="69" y="101"/>
                    <a:pt x="69" y="89"/>
                  </a:cubicBezTo>
                  <a:cubicBezTo>
                    <a:pt x="69" y="86"/>
                    <a:pt x="67" y="84"/>
                    <a:pt x="64" y="84"/>
                  </a:cubicBezTo>
                  <a:cubicBezTo>
                    <a:pt x="62" y="84"/>
                    <a:pt x="60" y="86"/>
                    <a:pt x="60" y="89"/>
                  </a:cubicBezTo>
                  <a:cubicBezTo>
                    <a:pt x="60" y="97"/>
                    <a:pt x="54" y="103"/>
                    <a:pt x="46" y="103"/>
                  </a:cubicBezTo>
                  <a:cubicBezTo>
                    <a:pt x="38" y="103"/>
                    <a:pt x="7" y="103"/>
                    <a:pt x="7" y="103"/>
                  </a:cubicBezTo>
                  <a:cubicBezTo>
                    <a:pt x="7" y="53"/>
                    <a:pt x="7" y="53"/>
                    <a:pt x="7" y="53"/>
                  </a:cubicBezTo>
                  <a:cubicBezTo>
                    <a:pt x="19" y="53"/>
                    <a:pt x="19" y="53"/>
                    <a:pt x="19" y="53"/>
                  </a:cubicBezTo>
                  <a:cubicBezTo>
                    <a:pt x="21" y="53"/>
                    <a:pt x="23" y="51"/>
                    <a:pt x="23" y="48"/>
                  </a:cubicBezTo>
                  <a:cubicBezTo>
                    <a:pt x="23" y="46"/>
                    <a:pt x="21" y="44"/>
                    <a:pt x="19" y="44"/>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latin typeface="+mn-lt"/>
              </a:endParaRPr>
            </a:p>
          </p:txBody>
        </p:sp>
        <p:sp>
          <p:nvSpPr>
            <p:cNvPr id="87" name="Freeform 603">
              <a:extLst>
                <a:ext uri="{FF2B5EF4-FFF2-40B4-BE49-F238E27FC236}">
                  <a16:creationId xmlns:a16="http://schemas.microsoft.com/office/drawing/2014/main" id="{11EA446C-A2A0-4340-8478-FC054D825F83}"/>
                </a:ext>
              </a:extLst>
            </p:cNvPr>
            <p:cNvSpPr>
              <a:spLocks/>
            </p:cNvSpPr>
            <p:nvPr/>
          </p:nvSpPr>
          <p:spPr bwMode="auto">
            <a:xfrm>
              <a:off x="4591660" y="1365132"/>
              <a:ext cx="33682" cy="54639"/>
            </a:xfrm>
            <a:custGeom>
              <a:avLst/>
              <a:gdLst>
                <a:gd name="T0" fmla="*/ 19 w 19"/>
                <a:gd name="T1" fmla="*/ 5 h 31"/>
                <a:gd name="T2" fmla="*/ 15 w 19"/>
                <a:gd name="T3" fmla="*/ 9 h 31"/>
                <a:gd name="T4" fmla="*/ 8 w 19"/>
                <a:gd name="T5" fmla="*/ 16 h 31"/>
                <a:gd name="T6" fmla="*/ 15 w 19"/>
                <a:gd name="T7" fmla="*/ 22 h 31"/>
                <a:gd name="T8" fmla="*/ 19 w 19"/>
                <a:gd name="T9" fmla="*/ 27 h 31"/>
                <a:gd name="T10" fmla="*/ 15 w 19"/>
                <a:gd name="T11" fmla="*/ 31 h 31"/>
                <a:gd name="T12" fmla="*/ 0 w 19"/>
                <a:gd name="T13" fmla="*/ 16 h 31"/>
                <a:gd name="T14" fmla="*/ 15 w 19"/>
                <a:gd name="T15" fmla="*/ 0 h 31"/>
                <a:gd name="T16" fmla="*/ 19 w 19"/>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1">
                  <a:moveTo>
                    <a:pt x="19" y="5"/>
                  </a:moveTo>
                  <a:cubicBezTo>
                    <a:pt x="19" y="7"/>
                    <a:pt x="18" y="9"/>
                    <a:pt x="15" y="9"/>
                  </a:cubicBezTo>
                  <a:cubicBezTo>
                    <a:pt x="11" y="9"/>
                    <a:pt x="8" y="12"/>
                    <a:pt x="8" y="16"/>
                  </a:cubicBezTo>
                  <a:cubicBezTo>
                    <a:pt x="8" y="19"/>
                    <a:pt x="11" y="22"/>
                    <a:pt x="15" y="22"/>
                  </a:cubicBezTo>
                  <a:cubicBezTo>
                    <a:pt x="18" y="22"/>
                    <a:pt x="19" y="24"/>
                    <a:pt x="19" y="27"/>
                  </a:cubicBezTo>
                  <a:cubicBezTo>
                    <a:pt x="19" y="29"/>
                    <a:pt x="18" y="31"/>
                    <a:pt x="15" y="31"/>
                  </a:cubicBezTo>
                  <a:cubicBezTo>
                    <a:pt x="7" y="31"/>
                    <a:pt x="0" y="24"/>
                    <a:pt x="0" y="16"/>
                  </a:cubicBezTo>
                  <a:cubicBezTo>
                    <a:pt x="0" y="7"/>
                    <a:pt x="7" y="0"/>
                    <a:pt x="15" y="0"/>
                  </a:cubicBezTo>
                  <a:cubicBezTo>
                    <a:pt x="18" y="0"/>
                    <a:pt x="19" y="2"/>
                    <a:pt x="19" y="5"/>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8" name="Freeform 604">
              <a:extLst>
                <a:ext uri="{FF2B5EF4-FFF2-40B4-BE49-F238E27FC236}">
                  <a16:creationId xmlns:a16="http://schemas.microsoft.com/office/drawing/2014/main" id="{C53779AF-54E6-46D0-B584-835CE4994211}"/>
                </a:ext>
              </a:extLst>
            </p:cNvPr>
            <p:cNvSpPr>
              <a:spLocks/>
            </p:cNvSpPr>
            <p:nvPr/>
          </p:nvSpPr>
          <p:spPr bwMode="auto">
            <a:xfrm>
              <a:off x="4623845" y="1315733"/>
              <a:ext cx="37423" cy="37423"/>
            </a:xfrm>
            <a:custGeom>
              <a:avLst/>
              <a:gdLst>
                <a:gd name="T0" fmla="*/ 0 w 21"/>
                <a:gd name="T1" fmla="*/ 17 h 21"/>
                <a:gd name="T2" fmla="*/ 5 w 21"/>
                <a:gd name="T3" fmla="*/ 12 h 21"/>
                <a:gd name="T4" fmla="*/ 12 w 21"/>
                <a:gd name="T5" fmla="*/ 5 h 21"/>
                <a:gd name="T6" fmla="*/ 16 w 21"/>
                <a:gd name="T7" fmla="*/ 0 h 21"/>
                <a:gd name="T8" fmla="*/ 21 w 21"/>
                <a:gd name="T9" fmla="*/ 5 h 21"/>
                <a:gd name="T10" fmla="*/ 5 w 21"/>
                <a:gd name="T11" fmla="*/ 21 h 21"/>
                <a:gd name="T12" fmla="*/ 0 w 21"/>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17"/>
                  </a:moveTo>
                  <a:cubicBezTo>
                    <a:pt x="0" y="14"/>
                    <a:pt x="2" y="12"/>
                    <a:pt x="5" y="12"/>
                  </a:cubicBezTo>
                  <a:cubicBezTo>
                    <a:pt x="9" y="12"/>
                    <a:pt x="12" y="9"/>
                    <a:pt x="12" y="5"/>
                  </a:cubicBezTo>
                  <a:cubicBezTo>
                    <a:pt x="12" y="2"/>
                    <a:pt x="14" y="0"/>
                    <a:pt x="16" y="0"/>
                  </a:cubicBezTo>
                  <a:cubicBezTo>
                    <a:pt x="19" y="0"/>
                    <a:pt x="21" y="2"/>
                    <a:pt x="21" y="5"/>
                  </a:cubicBezTo>
                  <a:cubicBezTo>
                    <a:pt x="21" y="14"/>
                    <a:pt x="13" y="21"/>
                    <a:pt x="5" y="21"/>
                  </a:cubicBezTo>
                  <a:cubicBezTo>
                    <a:pt x="2" y="21"/>
                    <a:pt x="0" y="19"/>
                    <a:pt x="0" y="17"/>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89" name="Freeform 605">
              <a:extLst>
                <a:ext uri="{FF2B5EF4-FFF2-40B4-BE49-F238E27FC236}">
                  <a16:creationId xmlns:a16="http://schemas.microsoft.com/office/drawing/2014/main" id="{89C9FB68-D94F-4F8F-912C-8055BE5C5592}"/>
                </a:ext>
              </a:extLst>
            </p:cNvPr>
            <p:cNvSpPr>
              <a:spLocks/>
            </p:cNvSpPr>
            <p:nvPr/>
          </p:nvSpPr>
          <p:spPr bwMode="auto">
            <a:xfrm>
              <a:off x="4657525" y="1475157"/>
              <a:ext cx="37423" cy="36676"/>
            </a:xfrm>
            <a:custGeom>
              <a:avLst/>
              <a:gdLst>
                <a:gd name="T0" fmla="*/ 16 w 21"/>
                <a:gd name="T1" fmla="*/ 21 h 21"/>
                <a:gd name="T2" fmla="*/ 12 w 21"/>
                <a:gd name="T3" fmla="*/ 16 h 21"/>
                <a:gd name="T4" fmla="*/ 5 w 21"/>
                <a:gd name="T5" fmla="*/ 9 h 21"/>
                <a:gd name="T6" fmla="*/ 0 w 21"/>
                <a:gd name="T7" fmla="*/ 4 h 21"/>
                <a:gd name="T8" fmla="*/ 5 w 21"/>
                <a:gd name="T9" fmla="*/ 0 h 21"/>
                <a:gd name="T10" fmla="*/ 21 w 21"/>
                <a:gd name="T11" fmla="*/ 16 h 21"/>
                <a:gd name="T12" fmla="*/ 16 w 21"/>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6" y="21"/>
                  </a:moveTo>
                  <a:cubicBezTo>
                    <a:pt x="14" y="21"/>
                    <a:pt x="12" y="19"/>
                    <a:pt x="12" y="16"/>
                  </a:cubicBezTo>
                  <a:cubicBezTo>
                    <a:pt x="12" y="12"/>
                    <a:pt x="9" y="9"/>
                    <a:pt x="5" y="9"/>
                  </a:cubicBezTo>
                  <a:cubicBezTo>
                    <a:pt x="2" y="9"/>
                    <a:pt x="0" y="7"/>
                    <a:pt x="0" y="4"/>
                  </a:cubicBezTo>
                  <a:cubicBezTo>
                    <a:pt x="0" y="2"/>
                    <a:pt x="2" y="0"/>
                    <a:pt x="5" y="0"/>
                  </a:cubicBezTo>
                  <a:cubicBezTo>
                    <a:pt x="14" y="0"/>
                    <a:pt x="21" y="7"/>
                    <a:pt x="21" y="16"/>
                  </a:cubicBezTo>
                  <a:cubicBezTo>
                    <a:pt x="21" y="19"/>
                    <a:pt x="19" y="21"/>
                    <a:pt x="16" y="21"/>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sp>
          <p:nvSpPr>
            <p:cNvPr id="90" name="Freeform 606">
              <a:extLst>
                <a:ext uri="{FF2B5EF4-FFF2-40B4-BE49-F238E27FC236}">
                  <a16:creationId xmlns:a16="http://schemas.microsoft.com/office/drawing/2014/main" id="{F53D20CA-6285-49B1-BBB3-EF7FFABA49F8}"/>
                </a:ext>
              </a:extLst>
            </p:cNvPr>
            <p:cNvSpPr>
              <a:spLocks/>
            </p:cNvSpPr>
            <p:nvPr/>
          </p:nvSpPr>
          <p:spPr bwMode="auto">
            <a:xfrm>
              <a:off x="4590163" y="1475157"/>
              <a:ext cx="58381" cy="17215"/>
            </a:xfrm>
            <a:custGeom>
              <a:avLst/>
              <a:gdLst>
                <a:gd name="T0" fmla="*/ 28 w 33"/>
                <a:gd name="T1" fmla="*/ 10 h 10"/>
                <a:gd name="T2" fmla="*/ 5 w 33"/>
                <a:gd name="T3" fmla="*/ 10 h 10"/>
                <a:gd name="T4" fmla="*/ 0 w 33"/>
                <a:gd name="T5" fmla="*/ 5 h 10"/>
                <a:gd name="T6" fmla="*/ 5 w 33"/>
                <a:gd name="T7" fmla="*/ 0 h 10"/>
                <a:gd name="T8" fmla="*/ 28 w 33"/>
                <a:gd name="T9" fmla="*/ 0 h 10"/>
                <a:gd name="T10" fmla="*/ 33 w 33"/>
                <a:gd name="T11" fmla="*/ 5 h 10"/>
                <a:gd name="T12" fmla="*/ 28 w 3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28" y="10"/>
                  </a:moveTo>
                  <a:cubicBezTo>
                    <a:pt x="5" y="10"/>
                    <a:pt x="5" y="10"/>
                    <a:pt x="5" y="10"/>
                  </a:cubicBezTo>
                  <a:cubicBezTo>
                    <a:pt x="2" y="10"/>
                    <a:pt x="0" y="7"/>
                    <a:pt x="0" y="5"/>
                  </a:cubicBezTo>
                  <a:cubicBezTo>
                    <a:pt x="0" y="2"/>
                    <a:pt x="2" y="0"/>
                    <a:pt x="5" y="0"/>
                  </a:cubicBezTo>
                  <a:cubicBezTo>
                    <a:pt x="28" y="0"/>
                    <a:pt x="28" y="0"/>
                    <a:pt x="28" y="0"/>
                  </a:cubicBezTo>
                  <a:cubicBezTo>
                    <a:pt x="31" y="0"/>
                    <a:pt x="33" y="2"/>
                    <a:pt x="33" y="5"/>
                  </a:cubicBezTo>
                  <a:cubicBezTo>
                    <a:pt x="33" y="7"/>
                    <a:pt x="31" y="10"/>
                    <a:pt x="28" y="10"/>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a:latin typeface="+mn-lt"/>
              </a:endParaRPr>
            </a:p>
          </p:txBody>
        </p:sp>
      </p:grpSp>
      <p:cxnSp>
        <p:nvCxnSpPr>
          <p:cNvPr id="101" name="Straight Connector 100">
            <a:extLst>
              <a:ext uri="{FF2B5EF4-FFF2-40B4-BE49-F238E27FC236}">
                <a16:creationId xmlns:a16="http://schemas.microsoft.com/office/drawing/2014/main" id="{BB06E43D-075A-DF44-BBB9-BE9803EEAE7D}"/>
              </a:ext>
            </a:extLst>
          </p:cNvPr>
          <p:cNvCxnSpPr>
            <a:cxnSpLocks/>
          </p:cNvCxnSpPr>
          <p:nvPr/>
        </p:nvCxnSpPr>
        <p:spPr>
          <a:xfrm>
            <a:off x="2380343"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B06E43D-075A-DF44-BBB9-BE9803EEAE7D}"/>
              </a:ext>
            </a:extLst>
          </p:cNvPr>
          <p:cNvCxnSpPr>
            <a:cxnSpLocks/>
          </p:cNvCxnSpPr>
          <p:nvPr/>
        </p:nvCxnSpPr>
        <p:spPr>
          <a:xfrm>
            <a:off x="4299472"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B06E43D-075A-DF44-BBB9-BE9803EEAE7D}"/>
              </a:ext>
            </a:extLst>
          </p:cNvPr>
          <p:cNvCxnSpPr>
            <a:cxnSpLocks/>
          </p:cNvCxnSpPr>
          <p:nvPr/>
        </p:nvCxnSpPr>
        <p:spPr>
          <a:xfrm>
            <a:off x="6559417" y="2519916"/>
            <a:ext cx="0" cy="1924493"/>
          </a:xfrm>
          <a:prstGeom prst="line">
            <a:avLst/>
          </a:prstGeom>
          <a:ln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A1141971-3C96-784E-B02E-07911EAD0E5D}"/>
              </a:ext>
            </a:extLst>
          </p:cNvPr>
          <p:cNvPicPr>
            <a:picLocks noChangeAspect="1"/>
          </p:cNvPicPr>
          <p:nvPr/>
        </p:nvPicPr>
        <p:blipFill>
          <a:blip r:embed="rId4">
            <a:lum contrast="10000"/>
          </a:blip>
          <a:stretch>
            <a:fillRect/>
          </a:stretch>
        </p:blipFill>
        <p:spPr>
          <a:xfrm>
            <a:off x="7151735" y="704695"/>
            <a:ext cx="924804" cy="924804"/>
          </a:xfrm>
          <a:prstGeom prst="rect">
            <a:avLst/>
          </a:prstGeom>
        </p:spPr>
      </p:pic>
      <p:pic>
        <p:nvPicPr>
          <p:cNvPr id="30" name="Picture 29">
            <a:extLst>
              <a:ext uri="{FF2B5EF4-FFF2-40B4-BE49-F238E27FC236}">
                <a16:creationId xmlns:a16="http://schemas.microsoft.com/office/drawing/2014/main" id="{9C3E84DA-EF3B-D84C-9DDA-CE0DA8773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963" y="746306"/>
            <a:ext cx="914400" cy="914400"/>
          </a:xfrm>
          <a:prstGeom prst="rect">
            <a:avLst/>
          </a:prstGeom>
        </p:spPr>
      </p:pic>
      <p:sp>
        <p:nvSpPr>
          <p:cNvPr id="3" name="正方形/長方形 2">
            <a:extLst>
              <a:ext uri="{FF2B5EF4-FFF2-40B4-BE49-F238E27FC236}">
                <a16:creationId xmlns:a16="http://schemas.microsoft.com/office/drawing/2014/main" id="{85B0EA8B-1BAB-4E6C-9457-A6C36F5B2BD9}"/>
              </a:ext>
            </a:extLst>
          </p:cNvPr>
          <p:cNvSpPr/>
          <p:nvPr/>
        </p:nvSpPr>
        <p:spPr>
          <a:xfrm>
            <a:off x="411898" y="2988957"/>
            <a:ext cx="1779993" cy="404483"/>
          </a:xfrm>
          <a:prstGeom prst="rect">
            <a:avLst/>
          </a:prstGeom>
          <a:noFill/>
          <a:ln w="41275">
            <a:solidFill>
              <a:srgbClr val="0070C0">
                <a:alpha val="89000"/>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31" name="正方形/長方形 30">
            <a:extLst>
              <a:ext uri="{FF2B5EF4-FFF2-40B4-BE49-F238E27FC236}">
                <a16:creationId xmlns:a16="http://schemas.microsoft.com/office/drawing/2014/main" id="{27D1F608-2FFC-4FCA-9256-E1D22DF02437}"/>
              </a:ext>
            </a:extLst>
          </p:cNvPr>
          <p:cNvSpPr/>
          <p:nvPr/>
        </p:nvSpPr>
        <p:spPr>
          <a:xfrm>
            <a:off x="411898" y="3456762"/>
            <a:ext cx="1779993" cy="582458"/>
          </a:xfrm>
          <a:prstGeom prst="rect">
            <a:avLst/>
          </a:prstGeom>
          <a:noFill/>
          <a:ln w="41275">
            <a:solidFill>
              <a:srgbClr val="0070C0">
                <a:alpha val="89000"/>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32" name="正方形/長方形 31">
            <a:extLst>
              <a:ext uri="{FF2B5EF4-FFF2-40B4-BE49-F238E27FC236}">
                <a16:creationId xmlns:a16="http://schemas.microsoft.com/office/drawing/2014/main" id="{A2995D9D-5C29-46CA-A714-4B59E53903EE}"/>
              </a:ext>
            </a:extLst>
          </p:cNvPr>
          <p:cNvSpPr/>
          <p:nvPr/>
        </p:nvSpPr>
        <p:spPr>
          <a:xfrm>
            <a:off x="411898" y="4320362"/>
            <a:ext cx="1779993" cy="393878"/>
          </a:xfrm>
          <a:prstGeom prst="rect">
            <a:avLst/>
          </a:prstGeom>
          <a:noFill/>
          <a:ln w="41275">
            <a:solidFill>
              <a:srgbClr val="0070C0">
                <a:alpha val="89000"/>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33" name="正方形/長方形 32">
            <a:extLst>
              <a:ext uri="{FF2B5EF4-FFF2-40B4-BE49-F238E27FC236}">
                <a16:creationId xmlns:a16="http://schemas.microsoft.com/office/drawing/2014/main" id="{B4DFEC14-9FCB-4060-859D-DB1ED49C2891}"/>
              </a:ext>
            </a:extLst>
          </p:cNvPr>
          <p:cNvSpPr/>
          <p:nvPr/>
        </p:nvSpPr>
        <p:spPr>
          <a:xfrm>
            <a:off x="2584585" y="3545678"/>
            <a:ext cx="1474335" cy="393878"/>
          </a:xfrm>
          <a:prstGeom prst="rect">
            <a:avLst/>
          </a:prstGeom>
          <a:noFill/>
          <a:ln w="41275">
            <a:solidFill>
              <a:srgbClr val="0070C0">
                <a:alpha val="89000"/>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34" name="正方形/長方形 33">
            <a:extLst>
              <a:ext uri="{FF2B5EF4-FFF2-40B4-BE49-F238E27FC236}">
                <a16:creationId xmlns:a16="http://schemas.microsoft.com/office/drawing/2014/main" id="{460B6A0A-6DA3-4DC0-ABBC-C58D9B03EF37}"/>
              </a:ext>
            </a:extLst>
          </p:cNvPr>
          <p:cNvSpPr/>
          <p:nvPr/>
        </p:nvSpPr>
        <p:spPr>
          <a:xfrm>
            <a:off x="4514572" y="2494104"/>
            <a:ext cx="1920960" cy="393878"/>
          </a:xfrm>
          <a:prstGeom prst="rect">
            <a:avLst/>
          </a:prstGeom>
          <a:noFill/>
          <a:ln w="41275">
            <a:solidFill>
              <a:srgbClr val="FF0000">
                <a:alpha val="89000"/>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35" name="正方形/長方形 34">
            <a:extLst>
              <a:ext uri="{FF2B5EF4-FFF2-40B4-BE49-F238E27FC236}">
                <a16:creationId xmlns:a16="http://schemas.microsoft.com/office/drawing/2014/main" id="{4134105F-3E64-4B7B-9848-07E8536FB155}"/>
              </a:ext>
            </a:extLst>
          </p:cNvPr>
          <p:cNvSpPr/>
          <p:nvPr/>
        </p:nvSpPr>
        <p:spPr>
          <a:xfrm>
            <a:off x="4514571" y="2956272"/>
            <a:ext cx="1920961" cy="188248"/>
          </a:xfrm>
          <a:prstGeom prst="rect">
            <a:avLst/>
          </a:prstGeom>
          <a:noFill/>
          <a:ln w="41275">
            <a:solidFill>
              <a:srgbClr val="FF0000">
                <a:alpha val="89000"/>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36" name="正方形/長方形 35">
            <a:extLst>
              <a:ext uri="{FF2B5EF4-FFF2-40B4-BE49-F238E27FC236}">
                <a16:creationId xmlns:a16="http://schemas.microsoft.com/office/drawing/2014/main" id="{CA11097C-79C4-4834-B042-A95CFFEE04D7}"/>
              </a:ext>
            </a:extLst>
          </p:cNvPr>
          <p:cNvSpPr/>
          <p:nvPr/>
        </p:nvSpPr>
        <p:spPr>
          <a:xfrm>
            <a:off x="4521637" y="3212810"/>
            <a:ext cx="1920960" cy="233792"/>
          </a:xfrm>
          <a:prstGeom prst="rect">
            <a:avLst/>
          </a:prstGeom>
          <a:noFill/>
          <a:ln w="41275">
            <a:solidFill>
              <a:srgbClr val="FF0000">
                <a:alpha val="89000"/>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37" name="正方形/長方形 36">
            <a:extLst>
              <a:ext uri="{FF2B5EF4-FFF2-40B4-BE49-F238E27FC236}">
                <a16:creationId xmlns:a16="http://schemas.microsoft.com/office/drawing/2014/main" id="{828C3441-F11E-49F0-AC50-A783B76AC072}"/>
              </a:ext>
            </a:extLst>
          </p:cNvPr>
          <p:cNvSpPr/>
          <p:nvPr/>
        </p:nvSpPr>
        <p:spPr>
          <a:xfrm>
            <a:off x="210313" y="4086547"/>
            <a:ext cx="1887728" cy="185956"/>
          </a:xfrm>
          <a:prstGeom prst="rect">
            <a:avLst/>
          </a:prstGeom>
          <a:solidFill>
            <a:schemeClr val="bg2">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38" name="正方形/長方形 37">
            <a:extLst>
              <a:ext uri="{FF2B5EF4-FFF2-40B4-BE49-F238E27FC236}">
                <a16:creationId xmlns:a16="http://schemas.microsoft.com/office/drawing/2014/main" id="{A1A74ED0-AD84-4C4C-828F-A349A692DD12}"/>
              </a:ext>
            </a:extLst>
          </p:cNvPr>
          <p:cNvSpPr/>
          <p:nvPr/>
        </p:nvSpPr>
        <p:spPr>
          <a:xfrm>
            <a:off x="210312" y="2461515"/>
            <a:ext cx="1829216" cy="464119"/>
          </a:xfrm>
          <a:prstGeom prst="rect">
            <a:avLst/>
          </a:prstGeom>
          <a:solidFill>
            <a:schemeClr val="bg2">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0" name="正方形/長方形 39">
            <a:extLst>
              <a:ext uri="{FF2B5EF4-FFF2-40B4-BE49-F238E27FC236}">
                <a16:creationId xmlns:a16="http://schemas.microsoft.com/office/drawing/2014/main" id="{7716FCEE-6B24-4AE3-9EEC-CE35E4F98ECF}"/>
              </a:ext>
            </a:extLst>
          </p:cNvPr>
          <p:cNvSpPr/>
          <p:nvPr/>
        </p:nvSpPr>
        <p:spPr>
          <a:xfrm>
            <a:off x="2490134" y="2488089"/>
            <a:ext cx="1558626" cy="1013082"/>
          </a:xfrm>
          <a:prstGeom prst="rect">
            <a:avLst/>
          </a:prstGeom>
          <a:solidFill>
            <a:schemeClr val="bg2">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1" name="正方形/長方形 40">
            <a:extLst>
              <a:ext uri="{FF2B5EF4-FFF2-40B4-BE49-F238E27FC236}">
                <a16:creationId xmlns:a16="http://schemas.microsoft.com/office/drawing/2014/main" id="{8B589D89-057C-49C3-9868-D0F72E01A27D}"/>
              </a:ext>
            </a:extLst>
          </p:cNvPr>
          <p:cNvSpPr/>
          <p:nvPr/>
        </p:nvSpPr>
        <p:spPr>
          <a:xfrm>
            <a:off x="4399418" y="3482162"/>
            <a:ext cx="1737123" cy="276791"/>
          </a:xfrm>
          <a:prstGeom prst="rect">
            <a:avLst/>
          </a:prstGeom>
          <a:solidFill>
            <a:schemeClr val="bg2">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2" name="正方形/長方形 41">
            <a:extLst>
              <a:ext uri="{FF2B5EF4-FFF2-40B4-BE49-F238E27FC236}">
                <a16:creationId xmlns:a16="http://schemas.microsoft.com/office/drawing/2014/main" id="{49EB7C20-D339-448D-9802-0E4C8F44B6E7}"/>
              </a:ext>
            </a:extLst>
          </p:cNvPr>
          <p:cNvSpPr/>
          <p:nvPr/>
        </p:nvSpPr>
        <p:spPr>
          <a:xfrm>
            <a:off x="6742712" y="2528028"/>
            <a:ext cx="1936522" cy="1411528"/>
          </a:xfrm>
          <a:prstGeom prst="rect">
            <a:avLst/>
          </a:prstGeom>
          <a:solidFill>
            <a:schemeClr val="bg2">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45" name="正方形/長方形 44">
            <a:extLst>
              <a:ext uri="{FF2B5EF4-FFF2-40B4-BE49-F238E27FC236}">
                <a16:creationId xmlns:a16="http://schemas.microsoft.com/office/drawing/2014/main" id="{679A2F4D-40BA-4DF3-83A3-43A7164CB583}"/>
              </a:ext>
            </a:extLst>
          </p:cNvPr>
          <p:cNvSpPr/>
          <p:nvPr/>
        </p:nvSpPr>
        <p:spPr>
          <a:xfrm>
            <a:off x="5381798" y="4925518"/>
            <a:ext cx="412025" cy="131580"/>
          </a:xfrm>
          <a:prstGeom prst="rect">
            <a:avLst/>
          </a:prstGeom>
          <a:noFill/>
          <a:ln w="41275">
            <a:solidFill>
              <a:srgbClr val="0070C0">
                <a:alpha val="89000"/>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46" name="正方形/長方形 45">
            <a:extLst>
              <a:ext uri="{FF2B5EF4-FFF2-40B4-BE49-F238E27FC236}">
                <a16:creationId xmlns:a16="http://schemas.microsoft.com/office/drawing/2014/main" id="{67C7183B-EB7D-4747-824C-43320132CC89}"/>
              </a:ext>
            </a:extLst>
          </p:cNvPr>
          <p:cNvSpPr/>
          <p:nvPr/>
        </p:nvSpPr>
        <p:spPr>
          <a:xfrm>
            <a:off x="5381799" y="4707214"/>
            <a:ext cx="412024" cy="124047"/>
          </a:xfrm>
          <a:prstGeom prst="rect">
            <a:avLst/>
          </a:prstGeom>
          <a:noFill/>
          <a:ln w="41275">
            <a:solidFill>
              <a:srgbClr val="FF0000">
                <a:alpha val="89000"/>
              </a:srgb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sp>
        <p:nvSpPr>
          <p:cNvPr id="4" name="正方形/長方形 3">
            <a:extLst>
              <a:ext uri="{FF2B5EF4-FFF2-40B4-BE49-F238E27FC236}">
                <a16:creationId xmlns:a16="http://schemas.microsoft.com/office/drawing/2014/main" id="{2C6092DA-B278-4CBC-904F-9A227E3B1ED3}"/>
              </a:ext>
            </a:extLst>
          </p:cNvPr>
          <p:cNvSpPr/>
          <p:nvPr/>
        </p:nvSpPr>
        <p:spPr>
          <a:xfrm>
            <a:off x="5793823" y="4646126"/>
            <a:ext cx="1531188" cy="246221"/>
          </a:xfrm>
          <a:prstGeom prst="rect">
            <a:avLst/>
          </a:prstGeom>
        </p:spPr>
        <p:txBody>
          <a:bodyPr wrap="none">
            <a:spAutoFit/>
          </a:bodyPr>
          <a:lstStyle/>
          <a:p>
            <a:r>
              <a:rPr lang="en-US" altLang="ja-JP" sz="1000" dirty="0" err="1"/>
              <a:t>Stealthwatch</a:t>
            </a:r>
            <a:r>
              <a:rPr lang="en-US" altLang="ja-JP" sz="1000" dirty="0"/>
              <a:t> Enterprise</a:t>
            </a:r>
            <a:endParaRPr lang="ja-JP" altLang="en-US" sz="1000" dirty="0"/>
          </a:p>
        </p:txBody>
      </p:sp>
      <p:sp>
        <p:nvSpPr>
          <p:cNvPr id="47" name="正方形/長方形 46">
            <a:extLst>
              <a:ext uri="{FF2B5EF4-FFF2-40B4-BE49-F238E27FC236}">
                <a16:creationId xmlns:a16="http://schemas.microsoft.com/office/drawing/2014/main" id="{0461C3EF-6430-41D9-B266-3C619446848A}"/>
              </a:ext>
            </a:extLst>
          </p:cNvPr>
          <p:cNvSpPr/>
          <p:nvPr/>
        </p:nvSpPr>
        <p:spPr>
          <a:xfrm>
            <a:off x="5793823" y="4868197"/>
            <a:ext cx="1282723" cy="246221"/>
          </a:xfrm>
          <a:prstGeom prst="rect">
            <a:avLst/>
          </a:prstGeom>
        </p:spPr>
        <p:txBody>
          <a:bodyPr wrap="none">
            <a:spAutoFit/>
          </a:bodyPr>
          <a:lstStyle/>
          <a:p>
            <a:r>
              <a:rPr lang="en-US" altLang="ja-JP" sz="1000" dirty="0" err="1"/>
              <a:t>Stealthwatch</a:t>
            </a:r>
            <a:r>
              <a:rPr lang="en-US" altLang="ja-JP" sz="1000" dirty="0"/>
              <a:t> Cloud</a:t>
            </a:r>
            <a:endParaRPr lang="ja-JP" altLang="en-US" sz="1000" dirty="0"/>
          </a:p>
        </p:txBody>
      </p:sp>
    </p:spTree>
    <p:extLst>
      <p:ext uri="{BB962C8B-B14F-4D97-AF65-F5344CB8AC3E}">
        <p14:creationId xmlns:p14="http://schemas.microsoft.com/office/powerpoint/2010/main" val="3327118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Connecteur droit 34">
            <a:extLst>
              <a:ext uri="{FF2B5EF4-FFF2-40B4-BE49-F238E27FC236}">
                <a16:creationId xmlns:a16="http://schemas.microsoft.com/office/drawing/2014/main" id="{6389EBD8-59F4-2447-86F4-53C1F65A3897}"/>
              </a:ext>
            </a:extLst>
          </p:cNvPr>
          <p:cNvCxnSpPr>
            <a:cxnSpLocks/>
          </p:cNvCxnSpPr>
          <p:nvPr/>
        </p:nvCxnSpPr>
        <p:spPr>
          <a:xfrm>
            <a:off x="6368670" y="118702"/>
            <a:ext cx="0" cy="3273652"/>
          </a:xfrm>
          <a:prstGeom prst="line">
            <a:avLst/>
          </a:prstGeom>
          <a:ln w="317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FD5B9637-71A7-B343-A807-3A3E1936B2C1}"/>
              </a:ext>
            </a:extLst>
          </p:cNvPr>
          <p:cNvCxnSpPr>
            <a:cxnSpLocks/>
          </p:cNvCxnSpPr>
          <p:nvPr/>
        </p:nvCxnSpPr>
        <p:spPr>
          <a:xfrm>
            <a:off x="3943496" y="124664"/>
            <a:ext cx="0" cy="3770261"/>
          </a:xfrm>
          <a:prstGeom prst="line">
            <a:avLst/>
          </a:prstGeom>
          <a:ln w="317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 name="Rounded Rectangle 31">
            <a:extLst>
              <a:ext uri="{FF2B5EF4-FFF2-40B4-BE49-F238E27FC236}">
                <a16:creationId xmlns:a16="http://schemas.microsoft.com/office/drawing/2014/main" id="{096756CF-2AF8-0446-95A6-FF8AFB9E56A6}"/>
              </a:ext>
            </a:extLst>
          </p:cNvPr>
          <p:cNvSpPr/>
          <p:nvPr/>
        </p:nvSpPr>
        <p:spPr>
          <a:xfrm rot="16200000">
            <a:off x="3764545" y="-430617"/>
            <a:ext cx="357904" cy="466865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1000" dirty="0">
                <a:solidFill>
                  <a:schemeClr val="bg1"/>
                </a:solidFill>
              </a:rPr>
              <a:t>CGEM/Enterprise</a:t>
            </a:r>
          </a:p>
        </p:txBody>
      </p:sp>
      <p:sp>
        <p:nvSpPr>
          <p:cNvPr id="7" name="Rounded Rectangle 33">
            <a:extLst>
              <a:ext uri="{FF2B5EF4-FFF2-40B4-BE49-F238E27FC236}">
                <a16:creationId xmlns:a16="http://schemas.microsoft.com/office/drawing/2014/main" id="{7964E1F2-2B4F-E341-830E-18E59954CD76}"/>
              </a:ext>
            </a:extLst>
          </p:cNvPr>
          <p:cNvSpPr/>
          <p:nvPr/>
        </p:nvSpPr>
        <p:spPr>
          <a:xfrm rot="16200000">
            <a:off x="7435385" y="308375"/>
            <a:ext cx="325425" cy="2188928"/>
          </a:xfrm>
          <a:prstGeom prst="roundRect">
            <a:avLst>
              <a:gd name="adj" fmla="val 5000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1000" dirty="0">
                <a:solidFill>
                  <a:schemeClr val="bg1"/>
                </a:solidFill>
              </a:rPr>
              <a:t># of endpoints</a:t>
            </a:r>
          </a:p>
        </p:txBody>
      </p:sp>
      <p:sp>
        <p:nvSpPr>
          <p:cNvPr id="8" name="Rounded Rectangle 31">
            <a:extLst>
              <a:ext uri="{FF2B5EF4-FFF2-40B4-BE49-F238E27FC236}">
                <a16:creationId xmlns:a16="http://schemas.microsoft.com/office/drawing/2014/main" id="{9E110738-B1F5-DB45-8C94-3137BA819520}"/>
              </a:ext>
            </a:extLst>
          </p:cNvPr>
          <p:cNvSpPr/>
          <p:nvPr/>
        </p:nvSpPr>
        <p:spPr>
          <a:xfrm rot="16200000">
            <a:off x="7419144" y="821903"/>
            <a:ext cx="357905" cy="218892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1000" dirty="0">
                <a:solidFill>
                  <a:schemeClr val="bg1"/>
                </a:solidFill>
              </a:rPr>
              <a:t>Enterprise/SMB</a:t>
            </a:r>
          </a:p>
        </p:txBody>
      </p:sp>
      <p:sp>
        <p:nvSpPr>
          <p:cNvPr id="9" name="Rounded Rectangle 33">
            <a:extLst>
              <a:ext uri="{FF2B5EF4-FFF2-40B4-BE49-F238E27FC236}">
                <a16:creationId xmlns:a16="http://schemas.microsoft.com/office/drawing/2014/main" id="{93043A6A-CAC8-764F-AAEE-DD13241A2DB9}"/>
              </a:ext>
            </a:extLst>
          </p:cNvPr>
          <p:cNvSpPr/>
          <p:nvPr/>
        </p:nvSpPr>
        <p:spPr>
          <a:xfrm rot="16200000">
            <a:off x="2575595" y="-216032"/>
            <a:ext cx="335214" cy="226807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1000" dirty="0">
                <a:solidFill>
                  <a:schemeClr val="bg1"/>
                </a:solidFill>
              </a:rPr>
              <a:t>At the customer site (on-premise)</a:t>
            </a:r>
          </a:p>
        </p:txBody>
      </p:sp>
      <p:sp>
        <p:nvSpPr>
          <p:cNvPr id="12" name="Rounded Rectangle 32">
            <a:extLst>
              <a:ext uri="{FF2B5EF4-FFF2-40B4-BE49-F238E27FC236}">
                <a16:creationId xmlns:a16="http://schemas.microsoft.com/office/drawing/2014/main" id="{0567D12C-ACAC-4D49-91C7-D08ADD407A5E}"/>
              </a:ext>
            </a:extLst>
          </p:cNvPr>
          <p:cNvSpPr/>
          <p:nvPr/>
        </p:nvSpPr>
        <p:spPr>
          <a:xfrm rot="16200000">
            <a:off x="7348094" y="-729853"/>
            <a:ext cx="490330" cy="2198603"/>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1050" dirty="0">
                <a:solidFill>
                  <a:schemeClr val="bg2"/>
                </a:solidFill>
              </a:rPr>
              <a:t>Stealthwatch Cloud </a:t>
            </a:r>
          </a:p>
          <a:p>
            <a:pPr algn="ctr" eaLnBrk="0" hangingPunct="0">
              <a:lnSpc>
                <a:spcPct val="85000"/>
              </a:lnSpc>
              <a:spcBef>
                <a:spcPct val="50000"/>
              </a:spcBef>
            </a:pPr>
            <a:r>
              <a:rPr lang="en-US" sz="800" dirty="0">
                <a:solidFill>
                  <a:schemeClr val="bg2"/>
                </a:solidFill>
              </a:rPr>
              <a:t>Private Network Monitoring (PNM)</a:t>
            </a:r>
          </a:p>
        </p:txBody>
      </p:sp>
      <p:sp>
        <p:nvSpPr>
          <p:cNvPr id="13" name="Rounded Rectangle 32">
            <a:extLst>
              <a:ext uri="{FF2B5EF4-FFF2-40B4-BE49-F238E27FC236}">
                <a16:creationId xmlns:a16="http://schemas.microsoft.com/office/drawing/2014/main" id="{F796271E-93A5-6F45-9DAC-BF94F8BA07F4}"/>
              </a:ext>
            </a:extLst>
          </p:cNvPr>
          <p:cNvSpPr/>
          <p:nvPr/>
        </p:nvSpPr>
        <p:spPr>
          <a:xfrm rot="16200000">
            <a:off x="2505649" y="-770548"/>
            <a:ext cx="489569" cy="226807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1200" dirty="0">
                <a:solidFill>
                  <a:schemeClr val="bg2"/>
                </a:solidFill>
              </a:rPr>
              <a:t>Stealthwatch Enterprise</a:t>
            </a:r>
          </a:p>
        </p:txBody>
      </p:sp>
      <p:sp>
        <p:nvSpPr>
          <p:cNvPr id="14" name="Rounded Rectangle 33">
            <a:extLst>
              <a:ext uri="{FF2B5EF4-FFF2-40B4-BE49-F238E27FC236}">
                <a16:creationId xmlns:a16="http://schemas.microsoft.com/office/drawing/2014/main" id="{FF24DA66-0AC6-4440-A418-CBA1959C267A}"/>
              </a:ext>
            </a:extLst>
          </p:cNvPr>
          <p:cNvSpPr/>
          <p:nvPr/>
        </p:nvSpPr>
        <p:spPr>
          <a:xfrm rot="16200000">
            <a:off x="6192854" y="-1417303"/>
            <a:ext cx="328490" cy="467733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1000" dirty="0">
                <a:solidFill>
                  <a:schemeClr val="bg1"/>
                </a:solidFill>
              </a:rPr>
              <a:t>In the Cisco Cloud </a:t>
            </a:r>
            <a:r>
              <a:rPr lang="en-US" sz="1000" baseline="30000" dirty="0">
                <a:solidFill>
                  <a:schemeClr val="bg1"/>
                </a:solidFill>
              </a:rPr>
              <a:t>(1)</a:t>
            </a:r>
            <a:endParaRPr lang="en-US" sz="1000" dirty="0">
              <a:solidFill>
                <a:schemeClr val="bg1"/>
              </a:solidFill>
            </a:endParaRPr>
          </a:p>
        </p:txBody>
      </p:sp>
      <p:sp>
        <p:nvSpPr>
          <p:cNvPr id="15" name="Rounded Rectangle 33">
            <a:extLst>
              <a:ext uri="{FF2B5EF4-FFF2-40B4-BE49-F238E27FC236}">
                <a16:creationId xmlns:a16="http://schemas.microsoft.com/office/drawing/2014/main" id="{6DBD5ED2-9052-1C4B-9451-A12356F368EC}"/>
              </a:ext>
            </a:extLst>
          </p:cNvPr>
          <p:cNvSpPr/>
          <p:nvPr/>
        </p:nvSpPr>
        <p:spPr>
          <a:xfrm rot="16200000">
            <a:off x="3779943" y="-930650"/>
            <a:ext cx="335783" cy="4677338"/>
          </a:xfrm>
          <a:prstGeom prst="roundRect">
            <a:avLst>
              <a:gd name="adj" fmla="val 5000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1000" dirty="0">
                <a:solidFill>
                  <a:schemeClr val="bg1"/>
                </a:solidFill>
              </a:rPr>
              <a:t>Based on network traffic telemetry</a:t>
            </a:r>
          </a:p>
        </p:txBody>
      </p:sp>
      <p:sp>
        <p:nvSpPr>
          <p:cNvPr id="16" name="Rounded Rectangle 31">
            <a:extLst>
              <a:ext uri="{FF2B5EF4-FFF2-40B4-BE49-F238E27FC236}">
                <a16:creationId xmlns:a16="http://schemas.microsoft.com/office/drawing/2014/main" id="{005954B7-0FCB-9D4F-A941-D24F6C3DC12C}"/>
              </a:ext>
            </a:extLst>
          </p:cNvPr>
          <p:cNvSpPr/>
          <p:nvPr/>
        </p:nvSpPr>
        <p:spPr>
          <a:xfrm rot="16200000">
            <a:off x="4977129" y="1305167"/>
            <a:ext cx="357905" cy="224348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1000" dirty="0">
                <a:solidFill>
                  <a:schemeClr val="bg1"/>
                </a:solidFill>
              </a:rPr>
              <a:t>Amazon, Google, Microsoft </a:t>
            </a:r>
            <a:r>
              <a:rPr lang="en-US" sz="1000" baseline="30000" dirty="0">
                <a:solidFill>
                  <a:schemeClr val="bg1"/>
                </a:solidFill>
              </a:rPr>
              <a:t>(2)</a:t>
            </a:r>
          </a:p>
        </p:txBody>
      </p:sp>
      <p:sp>
        <p:nvSpPr>
          <p:cNvPr id="17" name="Rounded Rectangle 31">
            <a:extLst>
              <a:ext uri="{FF2B5EF4-FFF2-40B4-BE49-F238E27FC236}">
                <a16:creationId xmlns:a16="http://schemas.microsoft.com/office/drawing/2014/main" id="{D7BC42B8-893D-4843-81FB-8BC7F37BAE6D}"/>
              </a:ext>
            </a:extLst>
          </p:cNvPr>
          <p:cNvSpPr/>
          <p:nvPr/>
        </p:nvSpPr>
        <p:spPr>
          <a:xfrm rot="16200000">
            <a:off x="2564248" y="1286152"/>
            <a:ext cx="357905" cy="22680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1000" dirty="0">
                <a:solidFill>
                  <a:schemeClr val="bg1"/>
                </a:solidFill>
              </a:rPr>
              <a:t>Private Cloud</a:t>
            </a:r>
          </a:p>
        </p:txBody>
      </p:sp>
      <p:sp>
        <p:nvSpPr>
          <p:cNvPr id="18" name="Rounded Rectangle 33">
            <a:extLst>
              <a:ext uri="{FF2B5EF4-FFF2-40B4-BE49-F238E27FC236}">
                <a16:creationId xmlns:a16="http://schemas.microsoft.com/office/drawing/2014/main" id="{F1F997C6-B48E-CA49-A99F-4D9D8CAC46CB}"/>
              </a:ext>
            </a:extLst>
          </p:cNvPr>
          <p:cNvSpPr/>
          <p:nvPr/>
        </p:nvSpPr>
        <p:spPr>
          <a:xfrm rot="16200000">
            <a:off x="2578957" y="1771474"/>
            <a:ext cx="328490" cy="226807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1000" dirty="0">
                <a:solidFill>
                  <a:schemeClr val="bg1"/>
                </a:solidFill>
              </a:rPr>
              <a:t>Hardware (UCS) and Virtual</a:t>
            </a:r>
          </a:p>
        </p:txBody>
      </p:sp>
      <p:sp>
        <p:nvSpPr>
          <p:cNvPr id="19" name="Rounded Rectangle 33">
            <a:extLst>
              <a:ext uri="{FF2B5EF4-FFF2-40B4-BE49-F238E27FC236}">
                <a16:creationId xmlns:a16="http://schemas.microsoft.com/office/drawing/2014/main" id="{388BE1C9-D140-CC4E-BDE9-A524CC41EA84}"/>
              </a:ext>
            </a:extLst>
          </p:cNvPr>
          <p:cNvSpPr/>
          <p:nvPr/>
        </p:nvSpPr>
        <p:spPr>
          <a:xfrm rot="16200000">
            <a:off x="6192854" y="573565"/>
            <a:ext cx="328490" cy="467733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1000" dirty="0">
                <a:solidFill>
                  <a:schemeClr val="bg1"/>
                </a:solidFill>
              </a:rPr>
              <a:t>Virtual only</a:t>
            </a:r>
          </a:p>
        </p:txBody>
      </p:sp>
      <p:sp>
        <p:nvSpPr>
          <p:cNvPr id="20" name="Rounded Rectangle 33">
            <a:extLst>
              <a:ext uri="{FF2B5EF4-FFF2-40B4-BE49-F238E27FC236}">
                <a16:creationId xmlns:a16="http://schemas.microsoft.com/office/drawing/2014/main" id="{CF895630-BBA0-F143-9676-DCC228AF11C0}"/>
              </a:ext>
            </a:extLst>
          </p:cNvPr>
          <p:cNvSpPr/>
          <p:nvPr/>
        </p:nvSpPr>
        <p:spPr>
          <a:xfrm rot="16200000">
            <a:off x="2578956" y="2257338"/>
            <a:ext cx="328490" cy="226807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1000" dirty="0">
                <a:solidFill>
                  <a:schemeClr val="bg1"/>
                </a:solidFill>
              </a:rPr>
              <a:t>ISE – Tetration – ETA - NGFW</a:t>
            </a:r>
          </a:p>
        </p:txBody>
      </p:sp>
      <p:sp>
        <p:nvSpPr>
          <p:cNvPr id="21" name="Rounded Rectangle 33">
            <a:extLst>
              <a:ext uri="{FF2B5EF4-FFF2-40B4-BE49-F238E27FC236}">
                <a16:creationId xmlns:a16="http://schemas.microsoft.com/office/drawing/2014/main" id="{F4838A28-255E-9143-BBF1-6D946E82E471}"/>
              </a:ext>
            </a:extLst>
          </p:cNvPr>
          <p:cNvSpPr/>
          <p:nvPr/>
        </p:nvSpPr>
        <p:spPr>
          <a:xfrm rot="16200000">
            <a:off x="6192853" y="1059429"/>
            <a:ext cx="328490" cy="467733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1000" dirty="0">
                <a:solidFill>
                  <a:schemeClr val="bg1"/>
                </a:solidFill>
              </a:rPr>
              <a:t>Cisco Meraki – Cisco ASA – Dell SonicWall</a:t>
            </a:r>
          </a:p>
        </p:txBody>
      </p:sp>
      <p:sp>
        <p:nvSpPr>
          <p:cNvPr id="22" name="Rounded Rectangle 33">
            <a:extLst>
              <a:ext uri="{FF2B5EF4-FFF2-40B4-BE49-F238E27FC236}">
                <a16:creationId xmlns:a16="http://schemas.microsoft.com/office/drawing/2014/main" id="{1989C7C0-6C95-D042-8C4F-04724F492319}"/>
              </a:ext>
            </a:extLst>
          </p:cNvPr>
          <p:cNvSpPr/>
          <p:nvPr/>
        </p:nvSpPr>
        <p:spPr>
          <a:xfrm rot="16200000">
            <a:off x="4985015" y="806697"/>
            <a:ext cx="328490" cy="7086601"/>
          </a:xfrm>
          <a:prstGeom prst="roundRect">
            <a:avLst>
              <a:gd name="adj" fmla="val 50000"/>
            </a:avLst>
          </a:prstGeom>
          <a:solidFill>
            <a:schemeClr val="bg2">
              <a:lumMod val="85000"/>
            </a:schemeClr>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1000" b="1" dirty="0">
                <a:solidFill>
                  <a:schemeClr val="bg1"/>
                </a:solidFill>
              </a:rPr>
              <a:t>SIEM</a:t>
            </a:r>
            <a:r>
              <a:rPr lang="en-US" sz="1000" baseline="30000" dirty="0">
                <a:solidFill>
                  <a:schemeClr val="bg1"/>
                </a:solidFill>
              </a:rPr>
              <a:t> (3)</a:t>
            </a:r>
            <a:r>
              <a:rPr lang="en-US" sz="1000" dirty="0">
                <a:solidFill>
                  <a:schemeClr val="bg1"/>
                </a:solidFill>
              </a:rPr>
              <a:t> : Splunk, QRadar, LogRythm – </a:t>
            </a:r>
            <a:r>
              <a:rPr lang="en-US" sz="1000" b="1" dirty="0">
                <a:solidFill>
                  <a:schemeClr val="bg1"/>
                </a:solidFill>
              </a:rPr>
              <a:t>Web proxy </a:t>
            </a:r>
            <a:r>
              <a:rPr lang="en-US" sz="1000" dirty="0">
                <a:solidFill>
                  <a:schemeClr val="bg1"/>
                </a:solidFill>
              </a:rPr>
              <a:t>: Cisco WSA, McAfee, BlueCoat</a:t>
            </a:r>
          </a:p>
        </p:txBody>
      </p:sp>
      <p:sp>
        <p:nvSpPr>
          <p:cNvPr id="23" name="Rounded Rectangle 32">
            <a:extLst>
              <a:ext uri="{FF2B5EF4-FFF2-40B4-BE49-F238E27FC236}">
                <a16:creationId xmlns:a16="http://schemas.microsoft.com/office/drawing/2014/main" id="{A9F035F1-A7F6-324E-859B-4B3A4AE9E7C8}"/>
              </a:ext>
            </a:extLst>
          </p:cNvPr>
          <p:cNvSpPr/>
          <p:nvPr/>
        </p:nvSpPr>
        <p:spPr>
          <a:xfrm rot="16200000">
            <a:off x="675743" y="2712749"/>
            <a:ext cx="329397" cy="137159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800" dirty="0">
                <a:solidFill>
                  <a:schemeClr val="bg2"/>
                </a:solidFill>
              </a:rPr>
              <a:t>Cisco Integration</a:t>
            </a:r>
          </a:p>
        </p:txBody>
      </p:sp>
      <p:sp>
        <p:nvSpPr>
          <p:cNvPr id="24" name="Rounded Rectangle 32">
            <a:extLst>
              <a:ext uri="{FF2B5EF4-FFF2-40B4-BE49-F238E27FC236}">
                <a16:creationId xmlns:a16="http://schemas.microsoft.com/office/drawing/2014/main" id="{83C54096-596D-6944-9639-439E2B2B6D32}"/>
              </a:ext>
            </a:extLst>
          </p:cNvPr>
          <p:cNvSpPr/>
          <p:nvPr/>
        </p:nvSpPr>
        <p:spPr>
          <a:xfrm rot="16200000">
            <a:off x="684866" y="3663745"/>
            <a:ext cx="329397" cy="137159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800" dirty="0">
                <a:solidFill>
                  <a:schemeClr val="bg2"/>
                </a:solidFill>
              </a:rPr>
              <a:t>3</a:t>
            </a:r>
            <a:r>
              <a:rPr lang="en-US" sz="800" baseline="30000" dirty="0">
                <a:solidFill>
                  <a:schemeClr val="bg2"/>
                </a:solidFill>
              </a:rPr>
              <a:t>rd</a:t>
            </a:r>
            <a:r>
              <a:rPr lang="en-US" sz="800" dirty="0">
                <a:solidFill>
                  <a:schemeClr val="bg2"/>
                </a:solidFill>
              </a:rPr>
              <a:t> Party Integration</a:t>
            </a:r>
          </a:p>
        </p:txBody>
      </p:sp>
      <p:sp>
        <p:nvSpPr>
          <p:cNvPr id="25" name="Rounded Rectangle 32">
            <a:extLst>
              <a:ext uri="{FF2B5EF4-FFF2-40B4-BE49-F238E27FC236}">
                <a16:creationId xmlns:a16="http://schemas.microsoft.com/office/drawing/2014/main" id="{8A0400CF-B3FD-E34C-B7A1-AEF8089E7D47}"/>
              </a:ext>
            </a:extLst>
          </p:cNvPr>
          <p:cNvSpPr/>
          <p:nvPr/>
        </p:nvSpPr>
        <p:spPr>
          <a:xfrm rot="16200000">
            <a:off x="675741" y="2226432"/>
            <a:ext cx="329397" cy="137159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800" dirty="0">
                <a:solidFill>
                  <a:schemeClr val="bg2"/>
                </a:solidFill>
              </a:rPr>
              <a:t>Platform Supported</a:t>
            </a:r>
          </a:p>
        </p:txBody>
      </p:sp>
      <p:sp>
        <p:nvSpPr>
          <p:cNvPr id="26" name="Rounded Rectangle 32">
            <a:extLst>
              <a:ext uri="{FF2B5EF4-FFF2-40B4-BE49-F238E27FC236}">
                <a16:creationId xmlns:a16="http://schemas.microsoft.com/office/drawing/2014/main" id="{8B77F0E0-8544-D648-82C6-78D96C503357}"/>
              </a:ext>
            </a:extLst>
          </p:cNvPr>
          <p:cNvSpPr/>
          <p:nvPr/>
        </p:nvSpPr>
        <p:spPr>
          <a:xfrm rot="16200000">
            <a:off x="659143" y="1738768"/>
            <a:ext cx="362592" cy="137159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800" dirty="0">
                <a:solidFill>
                  <a:schemeClr val="bg2"/>
                </a:solidFill>
              </a:rPr>
              <a:t>Cloud Apps Integration</a:t>
            </a:r>
          </a:p>
        </p:txBody>
      </p:sp>
      <p:sp>
        <p:nvSpPr>
          <p:cNvPr id="27" name="Rounded Rectangle 32">
            <a:extLst>
              <a:ext uri="{FF2B5EF4-FFF2-40B4-BE49-F238E27FC236}">
                <a16:creationId xmlns:a16="http://schemas.microsoft.com/office/drawing/2014/main" id="{CABD2F8E-6CDC-AF4A-A9BA-53397E3ED71F}"/>
              </a:ext>
            </a:extLst>
          </p:cNvPr>
          <p:cNvSpPr/>
          <p:nvPr/>
        </p:nvSpPr>
        <p:spPr>
          <a:xfrm rot="16200000">
            <a:off x="662284" y="1231365"/>
            <a:ext cx="356307" cy="137159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800" dirty="0">
                <a:solidFill>
                  <a:schemeClr val="bg2"/>
                </a:solidFill>
              </a:rPr>
              <a:t>Customer Profile</a:t>
            </a:r>
          </a:p>
        </p:txBody>
      </p:sp>
      <p:sp>
        <p:nvSpPr>
          <p:cNvPr id="28" name="Rounded Rectangle 32">
            <a:extLst>
              <a:ext uri="{FF2B5EF4-FFF2-40B4-BE49-F238E27FC236}">
                <a16:creationId xmlns:a16="http://schemas.microsoft.com/office/drawing/2014/main" id="{95FB1781-A025-F848-82BC-DB32B37270D3}"/>
              </a:ext>
            </a:extLst>
          </p:cNvPr>
          <p:cNvSpPr/>
          <p:nvPr/>
        </p:nvSpPr>
        <p:spPr>
          <a:xfrm rot="16200000">
            <a:off x="681674" y="722220"/>
            <a:ext cx="335781" cy="137159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800" dirty="0">
                <a:solidFill>
                  <a:schemeClr val="bg2"/>
                </a:solidFill>
              </a:rPr>
              <a:t>Pricing Model</a:t>
            </a:r>
          </a:p>
        </p:txBody>
      </p:sp>
      <p:sp>
        <p:nvSpPr>
          <p:cNvPr id="29" name="Rounded Rectangle 32">
            <a:extLst>
              <a:ext uri="{FF2B5EF4-FFF2-40B4-BE49-F238E27FC236}">
                <a16:creationId xmlns:a16="http://schemas.microsoft.com/office/drawing/2014/main" id="{D0055A05-D1B2-1441-9FC3-52F6A6F78199}"/>
              </a:ext>
            </a:extLst>
          </p:cNvPr>
          <p:cNvSpPr/>
          <p:nvPr/>
        </p:nvSpPr>
        <p:spPr>
          <a:xfrm rot="16200000">
            <a:off x="688072" y="235112"/>
            <a:ext cx="329397" cy="137159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800" dirty="0">
                <a:solidFill>
                  <a:schemeClr val="bg2"/>
                </a:solidFill>
              </a:rPr>
              <a:t>Threat Analysis Processing</a:t>
            </a:r>
          </a:p>
        </p:txBody>
      </p:sp>
      <p:sp>
        <p:nvSpPr>
          <p:cNvPr id="30" name="Rounded Rectangle 32">
            <a:extLst>
              <a:ext uri="{FF2B5EF4-FFF2-40B4-BE49-F238E27FC236}">
                <a16:creationId xmlns:a16="http://schemas.microsoft.com/office/drawing/2014/main" id="{19B8BB7B-8A51-F944-A239-006CD802C6B2}"/>
              </a:ext>
            </a:extLst>
          </p:cNvPr>
          <p:cNvSpPr/>
          <p:nvPr/>
        </p:nvSpPr>
        <p:spPr>
          <a:xfrm rot="16200000">
            <a:off x="675740" y="3183364"/>
            <a:ext cx="329397" cy="137159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800" dirty="0">
                <a:solidFill>
                  <a:schemeClr val="bg2"/>
                </a:solidFill>
              </a:rPr>
              <a:t>Machine Learning</a:t>
            </a:r>
          </a:p>
        </p:txBody>
      </p:sp>
      <p:sp>
        <p:nvSpPr>
          <p:cNvPr id="31" name="Rounded Rectangle 33">
            <a:extLst>
              <a:ext uri="{FF2B5EF4-FFF2-40B4-BE49-F238E27FC236}">
                <a16:creationId xmlns:a16="http://schemas.microsoft.com/office/drawing/2014/main" id="{1450002F-0B8A-1447-9731-7655FEE166DE}"/>
              </a:ext>
            </a:extLst>
          </p:cNvPr>
          <p:cNvSpPr/>
          <p:nvPr/>
        </p:nvSpPr>
        <p:spPr>
          <a:xfrm rot="16200000">
            <a:off x="4988222" y="325409"/>
            <a:ext cx="328490" cy="7086601"/>
          </a:xfrm>
          <a:prstGeom prst="roundRect">
            <a:avLst>
              <a:gd name="adj" fmla="val 5000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1000" dirty="0">
                <a:solidFill>
                  <a:schemeClr val="bg1"/>
                </a:solidFill>
              </a:rPr>
              <a:t>Stealthwatch leverage </a:t>
            </a:r>
            <a:r>
              <a:rPr lang="en-US" sz="1000" b="1" dirty="0">
                <a:solidFill>
                  <a:schemeClr val="bg1"/>
                </a:solidFill>
              </a:rPr>
              <a:t>Talos</a:t>
            </a:r>
            <a:r>
              <a:rPr lang="en-US" sz="1000" dirty="0">
                <a:solidFill>
                  <a:schemeClr val="bg1"/>
                </a:solidFill>
              </a:rPr>
              <a:t> (Cisco Threat Research Center) and </a:t>
            </a:r>
            <a:r>
              <a:rPr lang="en-US" sz="1000" b="1" dirty="0">
                <a:solidFill>
                  <a:schemeClr val="bg1"/>
                </a:solidFill>
              </a:rPr>
              <a:t>Cognitive Threat Analytics </a:t>
            </a:r>
            <a:r>
              <a:rPr lang="en-US" sz="1000" dirty="0">
                <a:solidFill>
                  <a:schemeClr val="bg1"/>
                </a:solidFill>
              </a:rPr>
              <a:t>(CTA)</a:t>
            </a:r>
            <a:endParaRPr lang="en-US" sz="1000" b="1" dirty="0">
              <a:solidFill>
                <a:schemeClr val="bg1"/>
              </a:solidFill>
            </a:endParaRPr>
          </a:p>
        </p:txBody>
      </p:sp>
      <p:sp>
        <p:nvSpPr>
          <p:cNvPr id="2" name="ZoneTexte 1">
            <a:extLst>
              <a:ext uri="{FF2B5EF4-FFF2-40B4-BE49-F238E27FC236}">
                <a16:creationId xmlns:a16="http://schemas.microsoft.com/office/drawing/2014/main" id="{243B3C14-39D5-9A4F-865A-F9A8A02A9E63}"/>
              </a:ext>
            </a:extLst>
          </p:cNvPr>
          <p:cNvSpPr txBox="1"/>
          <p:nvPr/>
        </p:nvSpPr>
        <p:spPr>
          <a:xfrm>
            <a:off x="4359322" y="4621629"/>
            <a:ext cx="4333238" cy="200055"/>
          </a:xfrm>
          <a:prstGeom prst="rect">
            <a:avLst/>
          </a:prstGeom>
          <a:noFill/>
        </p:spPr>
        <p:txBody>
          <a:bodyPr wrap="none" rtlCol="0">
            <a:spAutoFit/>
          </a:bodyPr>
          <a:lstStyle/>
          <a:p>
            <a:pPr algn="r"/>
            <a:r>
              <a:rPr lang="fr-FR" sz="700" dirty="0">
                <a:solidFill>
                  <a:schemeClr val="tx1">
                    <a:lumMod val="50000"/>
                    <a:lumOff val="50000"/>
                  </a:schemeClr>
                </a:solidFill>
                <a:latin typeface="CiscoSansTT" panose="020B0503020201020303" pitchFamily="34" charset="0"/>
                <a:cs typeface="CiscoSansTT" panose="020B0503020201020303" pitchFamily="34" charset="0"/>
              </a:rPr>
              <a:t>(1) Hosted by AWS in their datacenters in America and in Europe (Frankfurt), APJC is coming soon.</a:t>
            </a:r>
          </a:p>
        </p:txBody>
      </p:sp>
      <p:sp>
        <p:nvSpPr>
          <p:cNvPr id="32" name="ZoneTexte 31">
            <a:extLst>
              <a:ext uri="{FF2B5EF4-FFF2-40B4-BE49-F238E27FC236}">
                <a16:creationId xmlns:a16="http://schemas.microsoft.com/office/drawing/2014/main" id="{30D619F1-D4A8-E14C-862A-EDCA63FB3169}"/>
              </a:ext>
            </a:extLst>
          </p:cNvPr>
          <p:cNvSpPr txBox="1"/>
          <p:nvPr/>
        </p:nvSpPr>
        <p:spPr>
          <a:xfrm>
            <a:off x="4378777" y="4766978"/>
            <a:ext cx="2315057" cy="200055"/>
          </a:xfrm>
          <a:prstGeom prst="rect">
            <a:avLst/>
          </a:prstGeom>
          <a:noFill/>
        </p:spPr>
        <p:txBody>
          <a:bodyPr wrap="none" rtlCol="0">
            <a:spAutoFit/>
          </a:bodyPr>
          <a:lstStyle/>
          <a:p>
            <a:pPr algn="r"/>
            <a:r>
              <a:rPr lang="fr-FR" sz="700" dirty="0">
                <a:solidFill>
                  <a:schemeClr val="tx1">
                    <a:lumMod val="50000"/>
                    <a:lumOff val="50000"/>
                  </a:schemeClr>
                </a:solidFill>
                <a:latin typeface="CiscoSansTT" panose="020B0503020201020303" pitchFamily="34" charset="0"/>
                <a:cs typeface="CiscoSansTT" panose="020B0503020201020303" pitchFamily="34" charset="0"/>
              </a:rPr>
              <a:t>(2) Microsoft Azure will be supported end of CY18.</a:t>
            </a:r>
          </a:p>
        </p:txBody>
      </p:sp>
      <p:sp>
        <p:nvSpPr>
          <p:cNvPr id="33" name="Rounded Rectangle 32">
            <a:extLst>
              <a:ext uri="{FF2B5EF4-FFF2-40B4-BE49-F238E27FC236}">
                <a16:creationId xmlns:a16="http://schemas.microsoft.com/office/drawing/2014/main" id="{73151F00-649B-404D-9F10-87D2022D35CF}"/>
              </a:ext>
            </a:extLst>
          </p:cNvPr>
          <p:cNvSpPr/>
          <p:nvPr/>
        </p:nvSpPr>
        <p:spPr>
          <a:xfrm rot="16200000">
            <a:off x="4910575" y="-759624"/>
            <a:ext cx="490330" cy="224417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1050" dirty="0">
                <a:solidFill>
                  <a:schemeClr val="bg2"/>
                </a:solidFill>
              </a:rPr>
              <a:t>Stealthwatch Cloud </a:t>
            </a:r>
          </a:p>
          <a:p>
            <a:pPr algn="ctr" eaLnBrk="0" hangingPunct="0">
              <a:lnSpc>
                <a:spcPct val="85000"/>
              </a:lnSpc>
              <a:spcBef>
                <a:spcPct val="50000"/>
              </a:spcBef>
            </a:pPr>
            <a:r>
              <a:rPr lang="en-US" sz="800" dirty="0">
                <a:solidFill>
                  <a:schemeClr val="bg2"/>
                </a:solidFill>
              </a:rPr>
              <a:t>Public Cloud Monitoring (PCM)</a:t>
            </a:r>
          </a:p>
        </p:txBody>
      </p:sp>
      <p:sp>
        <p:nvSpPr>
          <p:cNvPr id="34" name="ZoneTexte 33">
            <a:extLst>
              <a:ext uri="{FF2B5EF4-FFF2-40B4-BE49-F238E27FC236}">
                <a16:creationId xmlns:a16="http://schemas.microsoft.com/office/drawing/2014/main" id="{0498ECD1-E7C9-C84E-A55A-9ADA16856D19}"/>
              </a:ext>
            </a:extLst>
          </p:cNvPr>
          <p:cNvSpPr txBox="1"/>
          <p:nvPr/>
        </p:nvSpPr>
        <p:spPr>
          <a:xfrm>
            <a:off x="4378777" y="4905973"/>
            <a:ext cx="2313454" cy="200055"/>
          </a:xfrm>
          <a:prstGeom prst="rect">
            <a:avLst/>
          </a:prstGeom>
          <a:noFill/>
        </p:spPr>
        <p:txBody>
          <a:bodyPr wrap="none" rtlCol="0">
            <a:spAutoFit/>
          </a:bodyPr>
          <a:lstStyle/>
          <a:p>
            <a:pPr algn="r"/>
            <a:r>
              <a:rPr lang="fr-FR" sz="700" dirty="0">
                <a:solidFill>
                  <a:schemeClr val="tx1">
                    <a:lumMod val="50000"/>
                    <a:lumOff val="50000"/>
                  </a:schemeClr>
                </a:solidFill>
                <a:latin typeface="CiscoSansTT" panose="020B0503020201020303" pitchFamily="34" charset="0"/>
                <a:cs typeface="CiscoSansTT" panose="020B0503020201020303" pitchFamily="34" charset="0"/>
              </a:rPr>
              <a:t>(3) SIEM : Security Information Event Management.</a:t>
            </a:r>
          </a:p>
        </p:txBody>
      </p:sp>
      <p:sp>
        <p:nvSpPr>
          <p:cNvPr id="36" name="Rounded Rectangle 31">
            <a:extLst>
              <a:ext uri="{FF2B5EF4-FFF2-40B4-BE49-F238E27FC236}">
                <a16:creationId xmlns:a16="http://schemas.microsoft.com/office/drawing/2014/main" id="{41788D53-486B-CC42-9E04-3EBA5E8F5060}"/>
              </a:ext>
            </a:extLst>
          </p:cNvPr>
          <p:cNvSpPr/>
          <p:nvPr/>
        </p:nvSpPr>
        <p:spPr>
          <a:xfrm rot="16200000">
            <a:off x="7419144" y="1332035"/>
            <a:ext cx="357905" cy="218892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r>
              <a:rPr lang="en-US" sz="1000" dirty="0">
                <a:solidFill>
                  <a:schemeClr val="bg1"/>
                </a:solidFill>
              </a:rPr>
              <a:t>Private Cloud</a:t>
            </a:r>
          </a:p>
        </p:txBody>
      </p:sp>
      <p:sp>
        <p:nvSpPr>
          <p:cNvPr id="37" name="Rectangle 4">
            <a:extLst>
              <a:ext uri="{FF2B5EF4-FFF2-40B4-BE49-F238E27FC236}">
                <a16:creationId xmlns:a16="http://schemas.microsoft.com/office/drawing/2014/main" id="{09137E37-EF5A-8841-AD49-C0EC0E04ABB0}"/>
              </a:ext>
            </a:extLst>
          </p:cNvPr>
          <p:cNvSpPr>
            <a:spLocks noChangeArrowheads="1"/>
          </p:cNvSpPr>
          <p:nvPr/>
        </p:nvSpPr>
        <p:spPr bwMode="ltGray">
          <a:xfrm>
            <a:off x="163765" y="4928221"/>
            <a:ext cx="4690825"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b="0" i="0" spc="20" baseline="0" dirty="0">
                <a:solidFill>
                  <a:schemeClr val="bg2">
                    <a:lumMod val="65000"/>
                  </a:schemeClr>
                </a:solidFill>
                <a:latin typeface="CiscoSansTT" panose="020B0503020201020303" pitchFamily="34" charset="0"/>
                <a:ea typeface="+mn-ea"/>
                <a:cs typeface="CiscoSansTT" panose="020B0503020201020303" pitchFamily="34" charset="0"/>
              </a:rPr>
              <a:t>© 2018  Cisco and/or its affiliates. All rights reserved. Cisco Internal Use Only – DO NOT DISTRIBUTE</a:t>
            </a:r>
          </a:p>
        </p:txBody>
      </p:sp>
      <p:pic>
        <p:nvPicPr>
          <p:cNvPr id="3" name="Image 2">
            <a:extLst>
              <a:ext uri="{FF2B5EF4-FFF2-40B4-BE49-F238E27FC236}">
                <a16:creationId xmlns:a16="http://schemas.microsoft.com/office/drawing/2014/main" id="{E48D1201-098B-6941-943F-0EE32D8849F6}"/>
              </a:ext>
            </a:extLst>
          </p:cNvPr>
          <p:cNvPicPr>
            <a:picLocks noChangeAspect="1"/>
          </p:cNvPicPr>
          <p:nvPr/>
        </p:nvPicPr>
        <p:blipFill>
          <a:blip r:embed="rId3"/>
          <a:stretch>
            <a:fillRect/>
          </a:stretch>
        </p:blipFill>
        <p:spPr>
          <a:xfrm>
            <a:off x="155770" y="-3650"/>
            <a:ext cx="1370468" cy="701169"/>
          </a:xfrm>
          <a:prstGeom prst="rect">
            <a:avLst/>
          </a:prstGeom>
        </p:spPr>
      </p:pic>
      <p:sp>
        <p:nvSpPr>
          <p:cNvPr id="38" name="吹き出し: 四角形 37">
            <a:extLst>
              <a:ext uri="{FF2B5EF4-FFF2-40B4-BE49-F238E27FC236}">
                <a16:creationId xmlns:a16="http://schemas.microsoft.com/office/drawing/2014/main" id="{8FAEC4DD-9DC7-4EC2-BDC9-D609F6E409E3}"/>
              </a:ext>
            </a:extLst>
          </p:cNvPr>
          <p:cNvSpPr/>
          <p:nvPr/>
        </p:nvSpPr>
        <p:spPr>
          <a:xfrm>
            <a:off x="5765619" y="3477532"/>
            <a:ext cx="3324247" cy="239091"/>
          </a:xfrm>
          <a:prstGeom prst="wedgeRectCallout">
            <a:avLst>
              <a:gd name="adj1" fmla="val -26212"/>
              <a:gd name="adj2" fmla="val 81675"/>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000" dirty="0" err="1"/>
              <a:t>Stealthwatch</a:t>
            </a:r>
            <a:r>
              <a:rPr kumimoji="1" lang="en-US" altLang="ja-JP" sz="1000" dirty="0"/>
              <a:t> Cloud</a:t>
            </a:r>
            <a:r>
              <a:rPr kumimoji="1" lang="ja-JP" altLang="en-US" sz="1000" dirty="0"/>
              <a:t>の</a:t>
            </a:r>
            <a:r>
              <a:rPr kumimoji="1" lang="en-US" altLang="ja-JP" sz="1000" dirty="0"/>
              <a:t>CTA</a:t>
            </a:r>
            <a:r>
              <a:rPr kumimoji="1" lang="ja-JP" altLang="en-US" sz="1000" dirty="0"/>
              <a:t>連携はまだ（</a:t>
            </a:r>
            <a:r>
              <a:rPr kumimoji="1" lang="en-US" altLang="ja-JP" sz="1000" dirty="0"/>
              <a:t>Coming soon</a:t>
            </a:r>
            <a:r>
              <a:rPr kumimoji="1" lang="ja-JP" altLang="en-US" sz="1000" dirty="0"/>
              <a:t>）</a:t>
            </a:r>
          </a:p>
        </p:txBody>
      </p:sp>
      <p:sp>
        <p:nvSpPr>
          <p:cNvPr id="39" name="吹き出し: 四角形 38">
            <a:extLst>
              <a:ext uri="{FF2B5EF4-FFF2-40B4-BE49-F238E27FC236}">
                <a16:creationId xmlns:a16="http://schemas.microsoft.com/office/drawing/2014/main" id="{66EE090D-59F1-4615-B55E-118B8ED37AAB}"/>
              </a:ext>
            </a:extLst>
          </p:cNvPr>
          <p:cNvSpPr/>
          <p:nvPr/>
        </p:nvSpPr>
        <p:spPr>
          <a:xfrm>
            <a:off x="2098758" y="2996244"/>
            <a:ext cx="1799316" cy="239091"/>
          </a:xfrm>
          <a:prstGeom prst="wedgeRectCallout">
            <a:avLst>
              <a:gd name="adj1" fmla="val -19282"/>
              <a:gd name="adj2" fmla="val 81675"/>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000" dirty="0" err="1"/>
              <a:t>Tetration</a:t>
            </a:r>
            <a:r>
              <a:rPr kumimoji="1" lang="en-US" altLang="ja-JP" sz="1000" dirty="0"/>
              <a:t>, NGFW</a:t>
            </a:r>
            <a:r>
              <a:rPr kumimoji="1" lang="ja-JP" altLang="en-US" sz="1000" dirty="0"/>
              <a:t>連携はまだ</a:t>
            </a:r>
            <a:endParaRPr kumimoji="1" lang="en-US" altLang="ja-JP" sz="1000" dirty="0" err="1"/>
          </a:p>
        </p:txBody>
      </p:sp>
    </p:spTree>
    <p:extLst>
      <p:ext uri="{BB962C8B-B14F-4D97-AF65-F5344CB8AC3E}">
        <p14:creationId xmlns:p14="http://schemas.microsoft.com/office/powerpoint/2010/main" val="38738679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91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5"/>
          <p:cNvGrpSpPr/>
          <p:nvPr/>
        </p:nvGrpSpPr>
        <p:grpSpPr>
          <a:xfrm>
            <a:off x="3274278" y="3929030"/>
            <a:ext cx="473632" cy="473632"/>
            <a:chOff x="1620073" y="3919990"/>
            <a:chExt cx="473632" cy="473632"/>
          </a:xfrm>
        </p:grpSpPr>
        <p:sp>
          <p:nvSpPr>
            <p:cNvPr id="73" name="Oval 6"/>
            <p:cNvSpPr/>
            <p:nvPr/>
          </p:nvSpPr>
          <p:spPr>
            <a:xfrm>
              <a:off x="1620073" y="3919990"/>
              <a:ext cx="473632" cy="473632"/>
            </a:xfrm>
            <a:prstGeom prst="ellipse">
              <a:avLst/>
            </a:prstGeom>
            <a:solidFill>
              <a:srgbClr val="097DBC"/>
            </a:solidFill>
            <a:ln w="9525" cap="flat" cmpd="sng" algn="ctr">
              <a:noFill/>
              <a:prstDash val="solid"/>
            </a:ln>
            <a:effectLst/>
          </p:spPr>
          <p:txBody>
            <a:bodyPr lIns="91432" tIns="45716" rIns="91432" bIns="45716" rtlCol="0" anchor="ctr"/>
            <a:lstStyle/>
            <a:p>
              <a:pPr algn="ctr" defTabSz="913769" fontAlgn="base">
                <a:spcBef>
                  <a:spcPct val="0"/>
                </a:spcBef>
                <a:spcAft>
                  <a:spcPct val="0"/>
                </a:spcAft>
                <a:defRPr/>
              </a:pPr>
              <a:endParaRPr lang="en-US" kern="0" dirty="0">
                <a:solidFill>
                  <a:srgbClr val="097DBC">
                    <a:lumMod val="50000"/>
                  </a:srgbClr>
                </a:solidFill>
                <a:latin typeface="Arial"/>
                <a:ea typeface="ＭＳ Ｐゴシック" charset="0"/>
              </a:endParaRPr>
            </a:p>
          </p:txBody>
        </p:sp>
        <p:pic>
          <p:nvPicPr>
            <p:cNvPr id="74" name="Picture 7" descr="whiteparts.ai"/>
            <p:cNvPicPr>
              <a:picLocks noChangeAspect="1"/>
            </p:cNvPicPr>
            <p:nvPr/>
          </p:nvPicPr>
          <p:blipFill>
            <a:blip r:embed="rId3" cstate="print">
              <a:extLst>
                <a:ext uri="{28A0092B-C50C-407E-A947-70E740481C1C}">
                  <a14:useLocalDpi xmlns:a14="http://schemas.microsoft.com/office/drawing/2010/main"/>
                </a:ext>
              </a:extLst>
            </a:blip>
            <a:srcRect l="27590" t="28001" r="64910" b="67076"/>
            <a:stretch>
              <a:fillRect/>
            </a:stretch>
          </p:blipFill>
          <p:spPr>
            <a:xfrm>
              <a:off x="1667769" y="3996581"/>
              <a:ext cx="377206" cy="320450"/>
            </a:xfrm>
            <a:prstGeom prst="rect">
              <a:avLst/>
            </a:prstGeom>
            <a:ln>
              <a:noFill/>
            </a:ln>
            <a:effectLst/>
          </p:spPr>
        </p:pic>
      </p:grpSp>
      <p:grpSp>
        <p:nvGrpSpPr>
          <p:cNvPr id="75" name="Group 8"/>
          <p:cNvGrpSpPr/>
          <p:nvPr/>
        </p:nvGrpSpPr>
        <p:grpSpPr>
          <a:xfrm>
            <a:off x="3794636" y="3929030"/>
            <a:ext cx="473632" cy="473632"/>
            <a:chOff x="2288041" y="3919990"/>
            <a:chExt cx="473632" cy="473632"/>
          </a:xfrm>
        </p:grpSpPr>
        <p:sp>
          <p:nvSpPr>
            <p:cNvPr id="76" name="Oval 9"/>
            <p:cNvSpPr/>
            <p:nvPr/>
          </p:nvSpPr>
          <p:spPr>
            <a:xfrm>
              <a:off x="2288041" y="3919990"/>
              <a:ext cx="473632" cy="473632"/>
            </a:xfrm>
            <a:prstGeom prst="ellipse">
              <a:avLst/>
            </a:prstGeom>
            <a:solidFill>
              <a:srgbClr val="097DBC"/>
            </a:solidFill>
            <a:ln w="9525" cap="flat" cmpd="sng" algn="ctr">
              <a:noFill/>
              <a:prstDash val="solid"/>
            </a:ln>
            <a:effectLst/>
          </p:spPr>
          <p:txBody>
            <a:bodyPr lIns="91432" tIns="45716" rIns="91432" bIns="45716" rtlCol="0" anchor="ctr"/>
            <a:lstStyle/>
            <a:p>
              <a:pPr algn="ctr" defTabSz="913769" fontAlgn="base">
                <a:spcBef>
                  <a:spcPct val="0"/>
                </a:spcBef>
                <a:spcAft>
                  <a:spcPct val="0"/>
                </a:spcAft>
                <a:defRPr/>
              </a:pPr>
              <a:endParaRPr lang="en-US" kern="0" dirty="0">
                <a:solidFill>
                  <a:srgbClr val="097DBC">
                    <a:lumMod val="50000"/>
                  </a:srgbClr>
                </a:solidFill>
                <a:latin typeface="Arial"/>
                <a:ea typeface="ＭＳ Ｐゴシック" charset="0"/>
              </a:endParaRPr>
            </a:p>
          </p:txBody>
        </p:sp>
        <p:pic>
          <p:nvPicPr>
            <p:cNvPr id="77" name="Picture 10" descr="router arrows.em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38873" y="3981098"/>
              <a:ext cx="371969" cy="351417"/>
            </a:xfrm>
            <a:prstGeom prst="rect">
              <a:avLst/>
            </a:prstGeom>
            <a:ln>
              <a:noFill/>
            </a:ln>
            <a:effectLst/>
          </p:spPr>
        </p:pic>
      </p:grpSp>
      <p:grpSp>
        <p:nvGrpSpPr>
          <p:cNvPr id="78" name="Group 11"/>
          <p:cNvGrpSpPr/>
          <p:nvPr/>
        </p:nvGrpSpPr>
        <p:grpSpPr>
          <a:xfrm>
            <a:off x="4324579" y="3929030"/>
            <a:ext cx="473632" cy="473632"/>
            <a:chOff x="2990774" y="3919990"/>
            <a:chExt cx="473632" cy="473632"/>
          </a:xfrm>
        </p:grpSpPr>
        <p:sp>
          <p:nvSpPr>
            <p:cNvPr id="79" name="Oval 12"/>
            <p:cNvSpPr/>
            <p:nvPr/>
          </p:nvSpPr>
          <p:spPr>
            <a:xfrm>
              <a:off x="2990774" y="3919990"/>
              <a:ext cx="473632" cy="473632"/>
            </a:xfrm>
            <a:prstGeom prst="ellipse">
              <a:avLst/>
            </a:prstGeom>
            <a:solidFill>
              <a:srgbClr val="097DBC"/>
            </a:solidFill>
            <a:ln w="9525" cap="flat" cmpd="sng" algn="ctr">
              <a:noFill/>
              <a:prstDash val="solid"/>
            </a:ln>
            <a:effectLst/>
          </p:spPr>
          <p:txBody>
            <a:bodyPr lIns="91432" tIns="45716" rIns="91432" bIns="45716" rtlCol="0" anchor="ctr"/>
            <a:lstStyle/>
            <a:p>
              <a:pPr algn="ctr" defTabSz="913769" fontAlgn="base">
                <a:spcBef>
                  <a:spcPct val="0"/>
                </a:spcBef>
                <a:spcAft>
                  <a:spcPct val="0"/>
                </a:spcAft>
                <a:defRPr/>
              </a:pPr>
              <a:endParaRPr lang="en-US" kern="0" dirty="0">
                <a:solidFill>
                  <a:srgbClr val="097DBC">
                    <a:lumMod val="50000"/>
                  </a:srgbClr>
                </a:solidFill>
                <a:latin typeface="Arial"/>
                <a:ea typeface="ＭＳ Ｐゴシック" charset="0"/>
              </a:endParaRPr>
            </a:p>
          </p:txBody>
        </p:sp>
        <p:sp>
          <p:nvSpPr>
            <p:cNvPr id="80" name="Freeform 37"/>
            <p:cNvSpPr>
              <a:spLocks noChangeAspect="1"/>
            </p:cNvSpPr>
            <p:nvPr/>
          </p:nvSpPr>
          <p:spPr bwMode="auto">
            <a:xfrm>
              <a:off x="3088592" y="4031047"/>
              <a:ext cx="277996" cy="251518"/>
            </a:xfrm>
            <a:custGeom>
              <a:avLst/>
              <a:gdLst>
                <a:gd name="T0" fmla="*/ 1265 w 1477"/>
                <a:gd name="T1" fmla="*/ 956 h 1336"/>
                <a:gd name="T2" fmla="*/ 1265 w 1477"/>
                <a:gd name="T3" fmla="*/ 640 h 1336"/>
                <a:gd name="T4" fmla="*/ 781 w 1477"/>
                <a:gd name="T5" fmla="*/ 640 h 1336"/>
                <a:gd name="T6" fmla="*/ 781 w 1477"/>
                <a:gd name="T7" fmla="*/ 380 h 1336"/>
                <a:gd name="T8" fmla="*/ 993 w 1477"/>
                <a:gd name="T9" fmla="*/ 380 h 1336"/>
                <a:gd name="T10" fmla="*/ 993 w 1477"/>
                <a:gd name="T11" fmla="*/ 0 h 1336"/>
                <a:gd name="T12" fmla="*/ 483 w 1477"/>
                <a:gd name="T13" fmla="*/ 0 h 1336"/>
                <a:gd name="T14" fmla="*/ 483 w 1477"/>
                <a:gd name="T15" fmla="*/ 380 h 1336"/>
                <a:gd name="T16" fmla="*/ 707 w 1477"/>
                <a:gd name="T17" fmla="*/ 380 h 1336"/>
                <a:gd name="T18" fmla="*/ 707 w 1477"/>
                <a:gd name="T19" fmla="*/ 640 h 1336"/>
                <a:gd name="T20" fmla="*/ 224 w 1477"/>
                <a:gd name="T21" fmla="*/ 640 h 1336"/>
                <a:gd name="T22" fmla="*/ 224 w 1477"/>
                <a:gd name="T23" fmla="*/ 956 h 1336"/>
                <a:gd name="T24" fmla="*/ 0 w 1477"/>
                <a:gd name="T25" fmla="*/ 956 h 1336"/>
                <a:gd name="T26" fmla="*/ 0 w 1477"/>
                <a:gd name="T27" fmla="*/ 1336 h 1336"/>
                <a:gd name="T28" fmla="*/ 522 w 1477"/>
                <a:gd name="T29" fmla="*/ 1336 h 1336"/>
                <a:gd name="T30" fmla="*/ 522 w 1477"/>
                <a:gd name="T31" fmla="*/ 956 h 1336"/>
                <a:gd name="T32" fmla="*/ 298 w 1477"/>
                <a:gd name="T33" fmla="*/ 956 h 1336"/>
                <a:gd name="T34" fmla="*/ 298 w 1477"/>
                <a:gd name="T35" fmla="*/ 715 h 1336"/>
                <a:gd name="T36" fmla="*/ 1190 w 1477"/>
                <a:gd name="T37" fmla="*/ 715 h 1336"/>
                <a:gd name="T38" fmla="*/ 1190 w 1477"/>
                <a:gd name="T39" fmla="*/ 956 h 1336"/>
                <a:gd name="T40" fmla="*/ 966 w 1477"/>
                <a:gd name="T41" fmla="*/ 956 h 1336"/>
                <a:gd name="T42" fmla="*/ 966 w 1477"/>
                <a:gd name="T43" fmla="*/ 1336 h 1336"/>
                <a:gd name="T44" fmla="*/ 1477 w 1477"/>
                <a:gd name="T45" fmla="*/ 1336 h 1336"/>
                <a:gd name="T46" fmla="*/ 1477 w 1477"/>
                <a:gd name="T47" fmla="*/ 956 h 1336"/>
                <a:gd name="T48" fmla="*/ 1265 w 1477"/>
                <a:gd name="T49" fmla="*/ 956 h 1336"/>
                <a:gd name="T50" fmla="*/ 1265 w 1477"/>
                <a:gd name="T51" fmla="*/ 956 h 1336"/>
                <a:gd name="T52" fmla="*/ 1265 w 1477"/>
                <a:gd name="T53" fmla="*/ 9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77" h="1336">
                  <a:moveTo>
                    <a:pt x="1265" y="956"/>
                  </a:moveTo>
                  <a:lnTo>
                    <a:pt x="1265" y="640"/>
                  </a:lnTo>
                  <a:lnTo>
                    <a:pt x="781" y="640"/>
                  </a:lnTo>
                  <a:lnTo>
                    <a:pt x="781" y="380"/>
                  </a:lnTo>
                  <a:lnTo>
                    <a:pt x="993" y="380"/>
                  </a:lnTo>
                  <a:lnTo>
                    <a:pt x="993" y="0"/>
                  </a:lnTo>
                  <a:lnTo>
                    <a:pt x="483" y="0"/>
                  </a:lnTo>
                  <a:lnTo>
                    <a:pt x="483" y="380"/>
                  </a:lnTo>
                  <a:lnTo>
                    <a:pt x="707" y="380"/>
                  </a:lnTo>
                  <a:lnTo>
                    <a:pt x="707" y="640"/>
                  </a:lnTo>
                  <a:lnTo>
                    <a:pt x="224" y="640"/>
                  </a:lnTo>
                  <a:lnTo>
                    <a:pt x="224" y="956"/>
                  </a:lnTo>
                  <a:lnTo>
                    <a:pt x="0" y="956"/>
                  </a:lnTo>
                  <a:lnTo>
                    <a:pt x="0" y="1336"/>
                  </a:lnTo>
                  <a:lnTo>
                    <a:pt x="522" y="1336"/>
                  </a:lnTo>
                  <a:lnTo>
                    <a:pt x="522" y="956"/>
                  </a:lnTo>
                  <a:lnTo>
                    <a:pt x="298" y="956"/>
                  </a:lnTo>
                  <a:lnTo>
                    <a:pt x="298" y="715"/>
                  </a:lnTo>
                  <a:lnTo>
                    <a:pt x="1190" y="715"/>
                  </a:lnTo>
                  <a:lnTo>
                    <a:pt x="1190" y="956"/>
                  </a:lnTo>
                  <a:lnTo>
                    <a:pt x="966" y="956"/>
                  </a:lnTo>
                  <a:lnTo>
                    <a:pt x="966" y="1336"/>
                  </a:lnTo>
                  <a:lnTo>
                    <a:pt x="1477" y="1336"/>
                  </a:lnTo>
                  <a:lnTo>
                    <a:pt x="1477" y="956"/>
                  </a:lnTo>
                  <a:lnTo>
                    <a:pt x="1265" y="956"/>
                  </a:lnTo>
                  <a:lnTo>
                    <a:pt x="1265" y="956"/>
                  </a:lnTo>
                  <a:lnTo>
                    <a:pt x="1265" y="956"/>
                  </a:lnTo>
                  <a:close/>
                </a:path>
              </a:pathLst>
            </a:custGeom>
            <a:solidFill>
              <a:srgbClr val="FFFFFF"/>
            </a:solidFill>
            <a:ln>
              <a:noFill/>
            </a:ln>
            <a:effectLst/>
          </p:spPr>
          <p:txBody>
            <a:bodyPr vert="horz" wrap="square" lIns="91440" tIns="45720" rIns="91440" bIns="45720" numCol="1" anchor="t" anchorCtr="0" compatLnSpc="1">
              <a:prstTxWarp prst="textNoShape">
                <a:avLst/>
              </a:prstTxWarp>
            </a:bodyPr>
            <a:lstStyle/>
            <a:p>
              <a:pPr defTabSz="913580" fontAlgn="base">
                <a:spcBef>
                  <a:spcPct val="0"/>
                </a:spcBef>
                <a:spcAft>
                  <a:spcPct val="0"/>
                </a:spcAft>
                <a:defRPr/>
              </a:pPr>
              <a:endParaRPr lang="en-US" kern="0" dirty="0">
                <a:solidFill>
                  <a:srgbClr val="4D4D4D"/>
                </a:solidFill>
                <a:latin typeface="Arial" charset="0"/>
                <a:ea typeface="ＭＳ Ｐゴシック" charset="0"/>
              </a:endParaRPr>
            </a:p>
          </p:txBody>
        </p:sp>
      </p:grpSp>
      <p:grpSp>
        <p:nvGrpSpPr>
          <p:cNvPr id="81" name="Group 14"/>
          <p:cNvGrpSpPr/>
          <p:nvPr/>
        </p:nvGrpSpPr>
        <p:grpSpPr>
          <a:xfrm>
            <a:off x="4860740" y="3929030"/>
            <a:ext cx="473632" cy="473632"/>
            <a:chOff x="3830714" y="3919990"/>
            <a:chExt cx="473632" cy="473632"/>
          </a:xfrm>
        </p:grpSpPr>
        <p:sp>
          <p:nvSpPr>
            <p:cNvPr id="82" name="Oval 15"/>
            <p:cNvSpPr/>
            <p:nvPr/>
          </p:nvSpPr>
          <p:spPr>
            <a:xfrm>
              <a:off x="3830714" y="3919990"/>
              <a:ext cx="473632" cy="473632"/>
            </a:xfrm>
            <a:prstGeom prst="ellipse">
              <a:avLst/>
            </a:prstGeom>
            <a:solidFill>
              <a:srgbClr val="097DBC"/>
            </a:solidFill>
            <a:ln w="9525" cap="flat" cmpd="sng" algn="ctr">
              <a:noFill/>
              <a:prstDash val="solid"/>
            </a:ln>
            <a:effectLst/>
          </p:spPr>
          <p:txBody>
            <a:bodyPr lIns="91432" tIns="45716" rIns="91432" bIns="45716" rtlCol="0" anchor="ctr"/>
            <a:lstStyle/>
            <a:p>
              <a:pPr algn="ctr" defTabSz="913769" fontAlgn="base">
                <a:spcBef>
                  <a:spcPct val="0"/>
                </a:spcBef>
                <a:spcAft>
                  <a:spcPct val="0"/>
                </a:spcAft>
                <a:defRPr/>
              </a:pPr>
              <a:endParaRPr lang="en-US" kern="0" dirty="0">
                <a:solidFill>
                  <a:srgbClr val="097DBC">
                    <a:lumMod val="50000"/>
                  </a:srgbClr>
                </a:solidFill>
                <a:latin typeface="Arial"/>
                <a:ea typeface="ＭＳ Ｐゴシック" charset="0"/>
              </a:endParaRPr>
            </a:p>
          </p:txBody>
        </p:sp>
        <p:pic>
          <p:nvPicPr>
            <p:cNvPr id="83" name="Picture 16" descr="whiteparts.ai"/>
            <p:cNvPicPr>
              <a:picLocks noChangeAspect="1"/>
            </p:cNvPicPr>
            <p:nvPr/>
          </p:nvPicPr>
          <p:blipFill>
            <a:blip r:embed="rId5" cstate="print">
              <a:extLst>
                <a:ext uri="{28A0092B-C50C-407E-A947-70E740481C1C}">
                  <a14:useLocalDpi xmlns:a14="http://schemas.microsoft.com/office/drawing/2010/main"/>
                </a:ext>
              </a:extLst>
            </a:blip>
            <a:srcRect l="32551" t="36693" r="59517" b="59350"/>
            <a:stretch>
              <a:fillRect/>
            </a:stretch>
          </p:blipFill>
          <p:spPr>
            <a:xfrm>
              <a:off x="3887352" y="4040503"/>
              <a:ext cx="360357" cy="232607"/>
            </a:xfrm>
            <a:prstGeom prst="rect">
              <a:avLst/>
            </a:prstGeom>
            <a:ln>
              <a:noFill/>
            </a:ln>
            <a:effectLst/>
          </p:spPr>
        </p:pic>
      </p:grpSp>
      <p:grpSp>
        <p:nvGrpSpPr>
          <p:cNvPr id="84" name="Group 17"/>
          <p:cNvGrpSpPr/>
          <p:nvPr/>
        </p:nvGrpSpPr>
        <p:grpSpPr>
          <a:xfrm>
            <a:off x="5383512" y="3929030"/>
            <a:ext cx="473632" cy="473632"/>
            <a:chOff x="4694114" y="3919990"/>
            <a:chExt cx="473632" cy="473632"/>
          </a:xfrm>
        </p:grpSpPr>
        <p:sp>
          <p:nvSpPr>
            <p:cNvPr id="85" name="Oval 18"/>
            <p:cNvSpPr/>
            <p:nvPr/>
          </p:nvSpPr>
          <p:spPr>
            <a:xfrm>
              <a:off x="4694114" y="3919990"/>
              <a:ext cx="473632" cy="473632"/>
            </a:xfrm>
            <a:prstGeom prst="ellipse">
              <a:avLst/>
            </a:prstGeom>
            <a:solidFill>
              <a:srgbClr val="097DBC"/>
            </a:solidFill>
            <a:ln w="9525" cap="flat" cmpd="sng" algn="ctr">
              <a:noFill/>
              <a:prstDash val="solid"/>
            </a:ln>
            <a:effectLst/>
          </p:spPr>
          <p:txBody>
            <a:bodyPr lIns="91432" tIns="45716" rIns="91432" bIns="45716" rtlCol="0" anchor="ctr"/>
            <a:lstStyle/>
            <a:p>
              <a:pPr algn="ctr" defTabSz="913769" fontAlgn="base">
                <a:spcBef>
                  <a:spcPct val="0"/>
                </a:spcBef>
                <a:spcAft>
                  <a:spcPct val="0"/>
                </a:spcAft>
                <a:defRPr/>
              </a:pPr>
              <a:endParaRPr lang="en-US" kern="0" dirty="0">
                <a:solidFill>
                  <a:srgbClr val="097DBC">
                    <a:lumMod val="50000"/>
                  </a:srgbClr>
                </a:solidFill>
                <a:latin typeface="Arial"/>
                <a:ea typeface="ＭＳ Ｐゴシック" charset="0"/>
              </a:endParaRPr>
            </a:p>
          </p:txBody>
        </p:sp>
        <p:grpSp>
          <p:nvGrpSpPr>
            <p:cNvPr id="86" name="Group 157"/>
            <p:cNvGrpSpPr>
              <a:grpSpLocks noChangeAspect="1"/>
            </p:cNvGrpSpPr>
            <p:nvPr/>
          </p:nvGrpSpPr>
          <p:grpSpPr>
            <a:xfrm>
              <a:off x="4771204" y="4059092"/>
              <a:ext cx="315021" cy="195428"/>
              <a:chOff x="13636625" y="1373188"/>
              <a:chExt cx="1330325" cy="825500"/>
            </a:xfrm>
            <a:solidFill>
              <a:srgbClr val="8E909E"/>
            </a:solidFill>
          </p:grpSpPr>
          <p:sp>
            <p:nvSpPr>
              <p:cNvPr id="87" name="Rectangle 17"/>
              <p:cNvSpPr>
                <a:spLocks noChangeArrowheads="1"/>
              </p:cNvSpPr>
              <p:nvPr/>
            </p:nvSpPr>
            <p:spPr bwMode="auto">
              <a:xfrm>
                <a:off x="1363662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88" name="Rectangle 18"/>
              <p:cNvSpPr>
                <a:spLocks noChangeArrowheads="1"/>
              </p:cNvSpPr>
              <p:nvPr/>
            </p:nvSpPr>
            <p:spPr bwMode="auto">
              <a:xfrm>
                <a:off x="1410017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89" name="Rectangle 19"/>
              <p:cNvSpPr>
                <a:spLocks noChangeArrowheads="1"/>
              </p:cNvSpPr>
              <p:nvPr/>
            </p:nvSpPr>
            <p:spPr bwMode="auto">
              <a:xfrm>
                <a:off x="14560550"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0" name="Rectangle 20"/>
              <p:cNvSpPr>
                <a:spLocks noChangeArrowheads="1"/>
              </p:cNvSpPr>
              <p:nvPr/>
            </p:nvSpPr>
            <p:spPr bwMode="auto">
              <a:xfrm>
                <a:off x="13868400"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1" name="Rectangle 21"/>
              <p:cNvSpPr>
                <a:spLocks noChangeArrowheads="1"/>
              </p:cNvSpPr>
              <p:nvPr/>
            </p:nvSpPr>
            <p:spPr bwMode="auto">
              <a:xfrm>
                <a:off x="14328775"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2" name="Rectangle 22"/>
              <p:cNvSpPr>
                <a:spLocks noChangeArrowheads="1"/>
              </p:cNvSpPr>
              <p:nvPr/>
            </p:nvSpPr>
            <p:spPr bwMode="auto">
              <a:xfrm>
                <a:off x="136366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3" name="Rectangle 23"/>
              <p:cNvSpPr>
                <a:spLocks noChangeArrowheads="1"/>
              </p:cNvSpPr>
              <p:nvPr/>
            </p:nvSpPr>
            <p:spPr bwMode="auto">
              <a:xfrm>
                <a:off x="147923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4" name="Rectangle 24"/>
              <p:cNvSpPr>
                <a:spLocks noChangeArrowheads="1"/>
              </p:cNvSpPr>
              <p:nvPr/>
            </p:nvSpPr>
            <p:spPr bwMode="auto">
              <a:xfrm>
                <a:off x="1363662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5" name="Rectangle 25"/>
              <p:cNvSpPr>
                <a:spLocks noChangeArrowheads="1"/>
              </p:cNvSpPr>
              <p:nvPr/>
            </p:nvSpPr>
            <p:spPr bwMode="auto">
              <a:xfrm>
                <a:off x="1410017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6" name="Rectangle 26"/>
              <p:cNvSpPr>
                <a:spLocks noChangeArrowheads="1"/>
              </p:cNvSpPr>
              <p:nvPr/>
            </p:nvSpPr>
            <p:spPr bwMode="auto">
              <a:xfrm>
                <a:off x="14560550"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7" name="Rectangle 27"/>
              <p:cNvSpPr>
                <a:spLocks noChangeArrowheads="1"/>
              </p:cNvSpPr>
              <p:nvPr/>
            </p:nvSpPr>
            <p:spPr bwMode="auto">
              <a:xfrm>
                <a:off x="13868400"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8" name="Rectangle 28"/>
              <p:cNvSpPr>
                <a:spLocks noChangeArrowheads="1"/>
              </p:cNvSpPr>
              <p:nvPr/>
            </p:nvSpPr>
            <p:spPr bwMode="auto">
              <a:xfrm>
                <a:off x="14328775"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99" name="Rectangle 29"/>
              <p:cNvSpPr>
                <a:spLocks noChangeArrowheads="1"/>
              </p:cNvSpPr>
              <p:nvPr/>
            </p:nvSpPr>
            <p:spPr bwMode="auto">
              <a:xfrm>
                <a:off x="136366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0" name="Rectangle 30"/>
              <p:cNvSpPr>
                <a:spLocks noChangeArrowheads="1"/>
              </p:cNvSpPr>
              <p:nvPr/>
            </p:nvSpPr>
            <p:spPr bwMode="auto">
              <a:xfrm>
                <a:off x="147923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1" name="Rectangle 31"/>
              <p:cNvSpPr>
                <a:spLocks noChangeArrowheads="1"/>
              </p:cNvSpPr>
              <p:nvPr/>
            </p:nvSpPr>
            <p:spPr bwMode="auto">
              <a:xfrm>
                <a:off x="1363662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2" name="Rectangle 32"/>
              <p:cNvSpPr>
                <a:spLocks noChangeArrowheads="1"/>
              </p:cNvSpPr>
              <p:nvPr/>
            </p:nvSpPr>
            <p:spPr bwMode="auto">
              <a:xfrm>
                <a:off x="1410017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3" name="Rectangle 33"/>
              <p:cNvSpPr>
                <a:spLocks noChangeArrowheads="1"/>
              </p:cNvSpPr>
              <p:nvPr/>
            </p:nvSpPr>
            <p:spPr bwMode="auto">
              <a:xfrm>
                <a:off x="14560550"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4" name="Rectangle 34"/>
              <p:cNvSpPr>
                <a:spLocks noChangeArrowheads="1"/>
              </p:cNvSpPr>
              <p:nvPr/>
            </p:nvSpPr>
            <p:spPr bwMode="auto">
              <a:xfrm>
                <a:off x="13868400"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5" name="Rectangle 35"/>
              <p:cNvSpPr>
                <a:spLocks noChangeArrowheads="1"/>
              </p:cNvSpPr>
              <p:nvPr/>
            </p:nvSpPr>
            <p:spPr bwMode="auto">
              <a:xfrm>
                <a:off x="14328775"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6" name="Rectangle 36"/>
              <p:cNvSpPr>
                <a:spLocks noChangeArrowheads="1"/>
              </p:cNvSpPr>
              <p:nvPr/>
            </p:nvSpPr>
            <p:spPr bwMode="auto">
              <a:xfrm>
                <a:off x="136366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sp>
            <p:nvSpPr>
              <p:cNvPr id="107" name="Rectangle 37"/>
              <p:cNvSpPr>
                <a:spLocks noChangeArrowheads="1"/>
              </p:cNvSpPr>
              <p:nvPr/>
            </p:nvSpPr>
            <p:spPr bwMode="auto">
              <a:xfrm>
                <a:off x="147923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890618" fontAlgn="base">
                  <a:spcBef>
                    <a:spcPct val="0"/>
                  </a:spcBef>
                  <a:spcAft>
                    <a:spcPct val="0"/>
                  </a:spcAft>
                  <a:defRPr/>
                </a:pPr>
                <a:endParaRPr lang="en-US" sz="1400" kern="0" dirty="0">
                  <a:solidFill>
                    <a:srgbClr val="4D4D4D"/>
                  </a:solidFill>
                  <a:latin typeface="Arial" charset="0"/>
                  <a:ea typeface="ＭＳ Ｐゴシック" charset="0"/>
                </a:endParaRPr>
              </a:p>
            </p:txBody>
          </p:sp>
        </p:grpSp>
      </p:grpSp>
      <p:sp>
        <p:nvSpPr>
          <p:cNvPr id="108" name="Freeform 13"/>
          <p:cNvSpPr>
            <a:spLocks/>
          </p:cNvSpPr>
          <p:nvPr/>
        </p:nvSpPr>
        <p:spPr bwMode="auto">
          <a:xfrm>
            <a:off x="2460187" y="3072348"/>
            <a:ext cx="4299088" cy="1412620"/>
          </a:xfrm>
          <a:custGeom>
            <a:avLst/>
            <a:gdLst>
              <a:gd name="T0" fmla="*/ 2102 w 3796"/>
              <a:gd name="T1" fmla="*/ 5 h 720"/>
              <a:gd name="T2" fmla="*/ 2102 w 3796"/>
              <a:gd name="T3" fmla="*/ 0 h 720"/>
              <a:gd name="T4" fmla="*/ 1695 w 3796"/>
              <a:gd name="T5" fmla="*/ 0 h 720"/>
              <a:gd name="T6" fmla="*/ 1695 w 3796"/>
              <a:gd name="T7" fmla="*/ 0 h 720"/>
              <a:gd name="T8" fmla="*/ 1695 w 3796"/>
              <a:gd name="T9" fmla="*/ 5 h 720"/>
              <a:gd name="T10" fmla="*/ 0 w 3796"/>
              <a:gd name="T11" fmla="*/ 720 h 720"/>
              <a:gd name="T12" fmla="*/ 3796 w 3796"/>
              <a:gd name="T13" fmla="*/ 720 h 720"/>
              <a:gd name="T14" fmla="*/ 2102 w 3796"/>
              <a:gd name="T15" fmla="*/ 5 h 7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96" h="720">
                <a:moveTo>
                  <a:pt x="2102" y="5"/>
                </a:moveTo>
                <a:cubicBezTo>
                  <a:pt x="2102" y="3"/>
                  <a:pt x="2102" y="2"/>
                  <a:pt x="2102" y="0"/>
                </a:cubicBezTo>
                <a:cubicBezTo>
                  <a:pt x="1695" y="0"/>
                  <a:pt x="1695" y="0"/>
                  <a:pt x="1695" y="0"/>
                </a:cubicBezTo>
                <a:cubicBezTo>
                  <a:pt x="1695" y="0"/>
                  <a:pt x="1695" y="0"/>
                  <a:pt x="1695" y="0"/>
                </a:cubicBezTo>
                <a:cubicBezTo>
                  <a:pt x="1695" y="2"/>
                  <a:pt x="1695" y="3"/>
                  <a:pt x="1695" y="5"/>
                </a:cubicBezTo>
                <a:cubicBezTo>
                  <a:pt x="1695" y="400"/>
                  <a:pt x="936" y="720"/>
                  <a:pt x="0" y="720"/>
                </a:cubicBezTo>
                <a:cubicBezTo>
                  <a:pt x="3796" y="720"/>
                  <a:pt x="3796" y="720"/>
                  <a:pt x="3796" y="720"/>
                </a:cubicBezTo>
                <a:cubicBezTo>
                  <a:pt x="2860" y="720"/>
                  <a:pt x="2102" y="400"/>
                  <a:pt x="2102" y="5"/>
                </a:cubicBezTo>
                <a:close/>
              </a:path>
            </a:pathLst>
          </a:custGeom>
          <a:gradFill flip="none" rotWithShape="1">
            <a:gsLst>
              <a:gs pos="0">
                <a:srgbClr val="097DBC">
                  <a:lumMod val="60000"/>
                  <a:lumOff val="40000"/>
                  <a:alpha val="27000"/>
                </a:srgbClr>
              </a:gs>
              <a:gs pos="100000">
                <a:srgbClr val="FFFFFF">
                  <a:alpha val="0"/>
                </a:srgbClr>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0" tIns="34281" rIns="68560" bIns="34281"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676767"/>
              </a:solidFill>
              <a:effectLst/>
              <a:uLnTx/>
              <a:uFillTx/>
              <a:latin typeface="Arial" charset="0"/>
              <a:ea typeface="ＭＳ Ｐゴシック" charset="0"/>
            </a:endParaRPr>
          </a:p>
        </p:txBody>
      </p:sp>
      <p:sp>
        <p:nvSpPr>
          <p:cNvPr id="109" name="Down Arrow 42"/>
          <p:cNvSpPr/>
          <p:nvPr/>
        </p:nvSpPr>
        <p:spPr>
          <a:xfrm rot="10800000">
            <a:off x="4799068" y="3616317"/>
            <a:ext cx="205037" cy="281367"/>
          </a:xfrm>
          <a:prstGeom prst="downArrow">
            <a:avLst/>
          </a:prstGeom>
          <a:gradFill flip="none" rotWithShape="1">
            <a:gsLst>
              <a:gs pos="0">
                <a:srgbClr val="093A75"/>
              </a:gs>
              <a:gs pos="100000">
                <a:srgbClr val="FFFFFF">
                  <a:alpha val="0"/>
                </a:srgbClr>
              </a:gs>
            </a:gsLst>
            <a:lin ang="16200000" scaled="0"/>
            <a:tileRect/>
          </a:gra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10" name="Down Arrow 43"/>
          <p:cNvSpPr/>
          <p:nvPr/>
        </p:nvSpPr>
        <p:spPr>
          <a:xfrm rot="10800000">
            <a:off x="4646668" y="3169578"/>
            <a:ext cx="205037" cy="575706"/>
          </a:xfrm>
          <a:prstGeom prst="downArrow">
            <a:avLst/>
          </a:prstGeom>
          <a:gradFill flip="none" rotWithShape="1">
            <a:gsLst>
              <a:gs pos="0">
                <a:srgbClr val="093A75"/>
              </a:gs>
              <a:gs pos="100000">
                <a:srgbClr val="FFFFFF">
                  <a:alpha val="0"/>
                </a:srgbClr>
              </a:gs>
            </a:gsLst>
            <a:lin ang="16200000" scaled="0"/>
            <a:tileRect/>
          </a:gra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11" name="Down Arrow 44"/>
          <p:cNvSpPr/>
          <p:nvPr/>
        </p:nvSpPr>
        <p:spPr>
          <a:xfrm rot="10800000">
            <a:off x="4296920" y="3528866"/>
            <a:ext cx="205037" cy="351871"/>
          </a:xfrm>
          <a:prstGeom prst="downArrow">
            <a:avLst/>
          </a:prstGeom>
          <a:gradFill flip="none" rotWithShape="1">
            <a:gsLst>
              <a:gs pos="0">
                <a:srgbClr val="093A75"/>
              </a:gs>
              <a:gs pos="100000">
                <a:srgbClr val="FFFFFF">
                  <a:alpha val="0"/>
                </a:srgbClr>
              </a:gs>
            </a:gsLst>
            <a:lin ang="16200000" scaled="0"/>
            <a:tileRect/>
          </a:gra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12" name="Down Arrow 45"/>
          <p:cNvSpPr/>
          <p:nvPr/>
        </p:nvSpPr>
        <p:spPr>
          <a:xfrm rot="10800000">
            <a:off x="4469461" y="3352931"/>
            <a:ext cx="205037" cy="351871"/>
          </a:xfrm>
          <a:prstGeom prst="downArrow">
            <a:avLst/>
          </a:prstGeom>
          <a:gradFill flip="none" rotWithShape="1">
            <a:gsLst>
              <a:gs pos="0">
                <a:srgbClr val="093A75"/>
              </a:gs>
              <a:gs pos="100000">
                <a:srgbClr val="FFFFFF">
                  <a:alpha val="0"/>
                </a:srgbClr>
              </a:gs>
            </a:gsLst>
            <a:lin ang="16200000" scaled="0"/>
            <a:tileRect/>
          </a:gra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113" name="Picture 2"/>
          <p:cNvPicPr>
            <a:picLocks noChangeAspect="1"/>
          </p:cNvPicPr>
          <p:nvPr/>
        </p:nvPicPr>
        <p:blipFill>
          <a:blip r:embed="rId6"/>
          <a:stretch>
            <a:fillRect/>
          </a:stretch>
        </p:blipFill>
        <p:spPr>
          <a:xfrm>
            <a:off x="3716540" y="2520778"/>
            <a:ext cx="471728" cy="471728"/>
          </a:xfrm>
          <a:prstGeom prst="rect">
            <a:avLst/>
          </a:prstGeom>
        </p:spPr>
      </p:pic>
      <p:pic>
        <p:nvPicPr>
          <p:cNvPr id="115" name="Picture 48"/>
          <p:cNvPicPr>
            <a:picLocks noChangeAspect="1"/>
          </p:cNvPicPr>
          <p:nvPr/>
        </p:nvPicPr>
        <p:blipFill>
          <a:blip r:embed="rId6"/>
          <a:stretch>
            <a:fillRect/>
          </a:stretch>
        </p:blipFill>
        <p:spPr>
          <a:xfrm>
            <a:off x="4397425" y="2520778"/>
            <a:ext cx="471728" cy="471728"/>
          </a:xfrm>
          <a:prstGeom prst="rect">
            <a:avLst/>
          </a:prstGeom>
        </p:spPr>
      </p:pic>
      <p:pic>
        <p:nvPicPr>
          <p:cNvPr id="116" name="Picture 49"/>
          <p:cNvPicPr>
            <a:picLocks noChangeAspect="1"/>
          </p:cNvPicPr>
          <p:nvPr/>
        </p:nvPicPr>
        <p:blipFill>
          <a:blip r:embed="rId6"/>
          <a:stretch>
            <a:fillRect/>
          </a:stretch>
        </p:blipFill>
        <p:spPr>
          <a:xfrm>
            <a:off x="5078310" y="2520778"/>
            <a:ext cx="471728" cy="471728"/>
          </a:xfrm>
          <a:prstGeom prst="rect">
            <a:avLst/>
          </a:prstGeom>
        </p:spPr>
      </p:pic>
      <p:sp>
        <p:nvSpPr>
          <p:cNvPr id="117" name="Rectangle 66"/>
          <p:cNvSpPr/>
          <p:nvPr/>
        </p:nvSpPr>
        <p:spPr>
          <a:xfrm>
            <a:off x="5908219" y="4000599"/>
            <a:ext cx="1250663" cy="307777"/>
          </a:xfrm>
          <a:prstGeom prst="rect">
            <a:avLst/>
          </a:prstGeom>
        </p:spPr>
        <p:txBody>
          <a:bodyPr wrap="square">
            <a:spAutoFit/>
          </a:bodyPr>
          <a:lstStyle/>
          <a:p>
            <a:pPr algn="ctr" defTabSz="457200" fontAlgn="base">
              <a:spcBef>
                <a:spcPct val="0"/>
              </a:spcBef>
              <a:spcAft>
                <a:spcPct val="0"/>
              </a:spcAft>
              <a:defRPr/>
            </a:pPr>
            <a:r>
              <a:rPr lang="en-US" sz="1400" dirty="0">
                <a:solidFill>
                  <a:srgbClr val="32B2DF">
                    <a:lumMod val="75000"/>
                  </a:srgbClr>
                </a:solidFill>
                <a:latin typeface="Arial" charset="0"/>
                <a:ea typeface="ＭＳ Ｐゴシック" charset="0"/>
              </a:rPr>
              <a:t>Network</a:t>
            </a:r>
            <a:r>
              <a:rPr lang="ja-JP" altLang="en-US" sz="1400" dirty="0">
                <a:solidFill>
                  <a:srgbClr val="32B2DF">
                    <a:lumMod val="75000"/>
                  </a:srgbClr>
                </a:solidFill>
                <a:latin typeface="Arial" charset="0"/>
                <a:ea typeface="ＭＳ Ｐゴシック" charset="0"/>
              </a:rPr>
              <a:t>機器</a:t>
            </a:r>
            <a:endParaRPr lang="en-US" sz="1400" dirty="0">
              <a:solidFill>
                <a:srgbClr val="32B2DF">
                  <a:lumMod val="75000"/>
                </a:srgbClr>
              </a:solidFill>
              <a:latin typeface="Arial" charset="0"/>
              <a:ea typeface="ＭＳ Ｐゴシック" charset="0"/>
            </a:endParaRPr>
          </a:p>
        </p:txBody>
      </p:sp>
      <p:cxnSp>
        <p:nvCxnSpPr>
          <p:cNvPr id="118" name="Straight Arrow Connector 52"/>
          <p:cNvCxnSpPr>
            <a:cxnSpLocks/>
          </p:cNvCxnSpPr>
          <p:nvPr/>
        </p:nvCxnSpPr>
        <p:spPr>
          <a:xfrm flipH="1" flipV="1">
            <a:off x="4812281" y="1774578"/>
            <a:ext cx="487467" cy="593800"/>
          </a:xfrm>
          <a:prstGeom prst="straightConnector1">
            <a:avLst/>
          </a:prstGeom>
          <a:noFill/>
          <a:ln w="25400" cap="flat" cmpd="sng" algn="ctr">
            <a:solidFill>
              <a:srgbClr val="192954"/>
            </a:solidFill>
            <a:prstDash val="solid"/>
            <a:tailEnd type="triangle" w="med" len="med"/>
          </a:ln>
          <a:effectLst/>
        </p:spPr>
      </p:cxnSp>
      <p:cxnSp>
        <p:nvCxnSpPr>
          <p:cNvPr id="119" name="Straight Arrow Connector 54"/>
          <p:cNvCxnSpPr>
            <a:cxnSpLocks/>
          </p:cNvCxnSpPr>
          <p:nvPr/>
        </p:nvCxnSpPr>
        <p:spPr>
          <a:xfrm flipV="1">
            <a:off x="4655703" y="1804904"/>
            <a:ext cx="0" cy="598345"/>
          </a:xfrm>
          <a:prstGeom prst="straightConnector1">
            <a:avLst/>
          </a:prstGeom>
          <a:noFill/>
          <a:ln w="25400" cap="flat" cmpd="sng" algn="ctr">
            <a:solidFill>
              <a:srgbClr val="192954"/>
            </a:solidFill>
            <a:prstDash val="solid"/>
            <a:tailEnd type="triangle" w="med" len="med"/>
          </a:ln>
          <a:effectLst/>
        </p:spPr>
      </p:cxnSp>
      <p:cxnSp>
        <p:nvCxnSpPr>
          <p:cNvPr id="120" name="Straight Arrow Connector 57"/>
          <p:cNvCxnSpPr>
            <a:cxnSpLocks/>
          </p:cNvCxnSpPr>
          <p:nvPr/>
        </p:nvCxnSpPr>
        <p:spPr>
          <a:xfrm flipV="1">
            <a:off x="3952404" y="1774578"/>
            <a:ext cx="539462" cy="628671"/>
          </a:xfrm>
          <a:prstGeom prst="straightConnector1">
            <a:avLst/>
          </a:prstGeom>
          <a:noFill/>
          <a:ln w="25400" cap="flat" cmpd="sng" algn="ctr">
            <a:solidFill>
              <a:srgbClr val="192954"/>
            </a:solidFill>
            <a:prstDash val="solid"/>
            <a:tailEnd type="triangle" w="med" len="med"/>
          </a:ln>
          <a:effectLst/>
        </p:spPr>
      </p:cxnSp>
      <p:pic>
        <p:nvPicPr>
          <p:cNvPr id="121" name="Picture 4"/>
          <p:cNvPicPr>
            <a:picLocks noChangeAspect="1"/>
          </p:cNvPicPr>
          <p:nvPr/>
        </p:nvPicPr>
        <p:blipFill>
          <a:blip r:embed="rId7"/>
          <a:stretch>
            <a:fillRect/>
          </a:stretch>
        </p:blipFill>
        <p:spPr>
          <a:xfrm>
            <a:off x="4376333" y="1142934"/>
            <a:ext cx="539772" cy="539771"/>
          </a:xfrm>
          <a:prstGeom prst="rect">
            <a:avLst/>
          </a:prstGeom>
        </p:spPr>
      </p:pic>
      <p:pic>
        <p:nvPicPr>
          <p:cNvPr id="122" name="Picture 58" descr="01 - Dashboard with Policy violation.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047283" y="935254"/>
            <a:ext cx="1303794" cy="799253"/>
          </a:xfrm>
          <a:prstGeom prst="rect">
            <a:avLst/>
          </a:prstGeom>
        </p:spPr>
      </p:pic>
      <p:sp>
        <p:nvSpPr>
          <p:cNvPr id="123" name="Rectangle 63"/>
          <p:cNvSpPr/>
          <p:nvPr/>
        </p:nvSpPr>
        <p:spPr>
          <a:xfrm>
            <a:off x="5353998" y="1232320"/>
            <a:ext cx="1353256" cy="523220"/>
          </a:xfrm>
          <a:prstGeom prst="rect">
            <a:avLst/>
          </a:prstGeom>
          <a:solidFill>
            <a:srgbClr val="FFFFFF">
              <a:alpha val="88000"/>
            </a:srgbClr>
          </a:solidFill>
        </p:spPr>
        <p:txBody>
          <a:bodyPr wrap="none">
            <a:spAutoFit/>
          </a:bodyPr>
          <a:lstStyle/>
          <a:p>
            <a:pPr marL="0" marR="0" lvl="0" indent="0" algn="ctr" defTabSz="4572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32B2DF">
                    <a:lumMod val="75000"/>
                  </a:srgbClr>
                </a:solidFill>
                <a:effectLst/>
                <a:uLnTx/>
                <a:uFillTx/>
                <a:latin typeface="Arial" charset="0"/>
                <a:ea typeface="ＭＳ Ｐゴシック" charset="0"/>
              </a:rPr>
              <a:t>Stealthwatch</a:t>
            </a:r>
          </a:p>
          <a:p>
            <a:pPr marL="0" marR="0" lvl="0" indent="0" algn="ctr" defTabSz="45720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srgbClr val="32B2DF">
                    <a:lumMod val="75000"/>
                  </a:srgbClr>
                </a:solidFill>
                <a:effectLst/>
                <a:uLnTx/>
                <a:uFillTx/>
                <a:latin typeface="Arial" charset="0"/>
                <a:ea typeface="ＭＳ Ｐゴシック" charset="0"/>
              </a:rPr>
              <a:t>管理コンソール</a:t>
            </a:r>
            <a:endParaRPr kumimoji="0" lang="en-US" sz="1400" b="0" i="0" u="none" strike="noStrike" kern="0" cap="none" spc="0" normalizeH="0" baseline="0" noProof="0" dirty="0">
              <a:ln>
                <a:noFill/>
              </a:ln>
              <a:solidFill>
                <a:srgbClr val="32B2DF">
                  <a:lumMod val="75000"/>
                </a:srgbClr>
              </a:solidFill>
              <a:effectLst/>
              <a:uLnTx/>
              <a:uFillTx/>
              <a:latin typeface="Arial" charset="0"/>
              <a:ea typeface="ＭＳ Ｐゴシック" charset="0"/>
            </a:endParaRPr>
          </a:p>
        </p:txBody>
      </p:sp>
      <p:grpSp>
        <p:nvGrpSpPr>
          <p:cNvPr id="124" name="Group 3"/>
          <p:cNvGrpSpPr/>
          <p:nvPr/>
        </p:nvGrpSpPr>
        <p:grpSpPr>
          <a:xfrm rot="16200000">
            <a:off x="1181756" y="2870157"/>
            <a:ext cx="1824773" cy="1156086"/>
            <a:chOff x="105265" y="-4932122"/>
            <a:chExt cx="1824772" cy="1156086"/>
          </a:xfrm>
        </p:grpSpPr>
        <p:sp>
          <p:nvSpPr>
            <p:cNvPr id="125" name="Rectangle 86"/>
            <p:cNvSpPr/>
            <p:nvPr/>
          </p:nvSpPr>
          <p:spPr>
            <a:xfrm rot="5400000">
              <a:off x="600223" y="-4393620"/>
              <a:ext cx="551754" cy="253916"/>
            </a:xfrm>
            <a:prstGeom prst="rect">
              <a:avLst/>
            </a:prstGeom>
          </p:spPr>
          <p:txBody>
            <a:bodyPr wrap="none">
              <a:spAutoFit/>
            </a:bodyPr>
            <a:lstStyle/>
            <a:p>
              <a:pPr defTabSz="457200" fontAlgn="base">
                <a:spcBef>
                  <a:spcPct val="0"/>
                </a:spcBef>
                <a:spcAft>
                  <a:spcPct val="0"/>
                </a:spcAft>
                <a:defRPr/>
              </a:pPr>
              <a:r>
                <a:rPr lang="en-US" sz="1050" dirty="0">
                  <a:solidFill>
                    <a:srgbClr val="4D4D4D"/>
                  </a:solidFill>
                  <a:latin typeface="Arial" charset="0"/>
                  <a:ea typeface="ＭＳ Ｐゴシック" charset="0"/>
                </a:rPr>
                <a:t>SPAN</a:t>
              </a:r>
            </a:p>
          </p:txBody>
        </p:sp>
        <p:sp>
          <p:nvSpPr>
            <p:cNvPr id="126" name="Rectangle 87"/>
            <p:cNvSpPr/>
            <p:nvPr/>
          </p:nvSpPr>
          <p:spPr>
            <a:xfrm rot="5400000">
              <a:off x="1121162" y="-4584912"/>
              <a:ext cx="1156086" cy="461665"/>
            </a:xfrm>
            <a:prstGeom prst="rect">
              <a:avLst/>
            </a:prstGeom>
          </p:spPr>
          <p:txBody>
            <a:bodyPr wrap="none">
              <a:spAutoFit/>
            </a:bodyPr>
            <a:lstStyle/>
            <a:p>
              <a:pPr algn="ctr" defTabSz="457200" fontAlgn="base">
                <a:spcBef>
                  <a:spcPct val="0"/>
                </a:spcBef>
                <a:spcAft>
                  <a:spcPct val="0"/>
                </a:spcAft>
                <a:defRPr/>
              </a:pPr>
              <a:r>
                <a:rPr lang="en-US" sz="1200" dirty="0">
                  <a:solidFill>
                    <a:srgbClr val="32B2DF">
                      <a:lumMod val="75000"/>
                    </a:srgbClr>
                  </a:solidFill>
                  <a:latin typeface="Arial" charset="0"/>
                  <a:ea typeface="ＭＳ Ｐゴシック" charset="0"/>
                </a:rPr>
                <a:t>Stealthwatch</a:t>
              </a:r>
            </a:p>
            <a:p>
              <a:pPr algn="ctr" defTabSz="457200" fontAlgn="base">
                <a:spcBef>
                  <a:spcPct val="0"/>
                </a:spcBef>
                <a:spcAft>
                  <a:spcPct val="0"/>
                </a:spcAft>
                <a:defRPr/>
              </a:pPr>
              <a:r>
                <a:rPr lang="ja-JP" altLang="en-US" sz="1200" dirty="0">
                  <a:solidFill>
                    <a:srgbClr val="32B2DF">
                      <a:lumMod val="75000"/>
                    </a:srgbClr>
                  </a:solidFill>
                  <a:latin typeface="Arial" charset="0"/>
                  <a:ea typeface="ＭＳ Ｐゴシック" charset="0"/>
                </a:rPr>
                <a:t>フローセンサー</a:t>
              </a:r>
              <a:endParaRPr lang="en-US" sz="1200" dirty="0">
                <a:solidFill>
                  <a:srgbClr val="32B2DF">
                    <a:lumMod val="75000"/>
                  </a:srgbClr>
                </a:solidFill>
                <a:latin typeface="Arial" charset="0"/>
                <a:ea typeface="ＭＳ Ｐゴシック" charset="0"/>
              </a:endParaRPr>
            </a:p>
          </p:txBody>
        </p:sp>
        <p:sp>
          <p:nvSpPr>
            <p:cNvPr id="127" name="Rectangle 90"/>
            <p:cNvSpPr/>
            <p:nvPr/>
          </p:nvSpPr>
          <p:spPr>
            <a:xfrm rot="5400000">
              <a:off x="-67860" y="-4650605"/>
              <a:ext cx="761747" cy="415498"/>
            </a:xfrm>
            <a:prstGeom prst="rect">
              <a:avLst/>
            </a:prstGeom>
          </p:spPr>
          <p:txBody>
            <a:bodyPr wrap="none">
              <a:spAutoFit/>
            </a:bodyPr>
            <a:lstStyle/>
            <a:p>
              <a:pPr defTabSz="457200" fontAlgn="base">
                <a:spcBef>
                  <a:spcPct val="0"/>
                </a:spcBef>
                <a:spcAft>
                  <a:spcPct val="0"/>
                </a:spcAft>
                <a:defRPr/>
              </a:pPr>
              <a:r>
                <a:rPr lang="en-US" altLang="ja-JP" sz="1200" dirty="0" err="1">
                  <a:solidFill>
                    <a:srgbClr val="676767">
                      <a:lumMod val="75000"/>
                    </a:srgbClr>
                  </a:solidFill>
                  <a:latin typeface="Arial" charset="0"/>
                  <a:ea typeface="ＭＳ Ｐゴシック" charset="0"/>
                </a:rPr>
                <a:t>NetFlow</a:t>
              </a:r>
              <a:endParaRPr lang="en-US" altLang="ja-JP" sz="1200" dirty="0">
                <a:solidFill>
                  <a:srgbClr val="676767">
                    <a:lumMod val="75000"/>
                  </a:srgbClr>
                </a:solidFill>
                <a:latin typeface="Arial" charset="0"/>
                <a:ea typeface="ＭＳ Ｐゴシック" charset="0"/>
              </a:endParaRPr>
            </a:p>
            <a:p>
              <a:pPr defTabSz="457200" fontAlgn="base">
                <a:spcBef>
                  <a:spcPct val="0"/>
                </a:spcBef>
                <a:spcAft>
                  <a:spcPct val="0"/>
                </a:spcAft>
                <a:defRPr/>
              </a:pPr>
              <a:r>
                <a:rPr lang="ja-JP" altLang="en-US" sz="900" dirty="0">
                  <a:solidFill>
                    <a:srgbClr val="676767">
                      <a:lumMod val="75000"/>
                    </a:srgbClr>
                  </a:solidFill>
                  <a:latin typeface="Arial" charset="0"/>
                  <a:ea typeface="ＭＳ Ｐゴシック" charset="0"/>
                </a:rPr>
                <a:t>非対応機器</a:t>
              </a:r>
              <a:endParaRPr lang="en-US" sz="900" dirty="0">
                <a:solidFill>
                  <a:srgbClr val="676767">
                    <a:lumMod val="75000"/>
                  </a:srgbClr>
                </a:solidFill>
                <a:latin typeface="Arial" charset="0"/>
                <a:ea typeface="ＭＳ Ｐゴシック" charset="0"/>
              </a:endParaRPr>
            </a:p>
          </p:txBody>
        </p:sp>
      </p:grpSp>
      <p:pic>
        <p:nvPicPr>
          <p:cNvPr id="128" name="図 127"/>
          <p:cNvPicPr>
            <a:picLocks noChangeAspect="1"/>
          </p:cNvPicPr>
          <p:nvPr/>
        </p:nvPicPr>
        <p:blipFill>
          <a:blip r:embed="rId9"/>
          <a:stretch>
            <a:fillRect/>
          </a:stretch>
        </p:blipFill>
        <p:spPr>
          <a:xfrm rot="5400000">
            <a:off x="2435897" y="3429457"/>
            <a:ext cx="324641" cy="320068"/>
          </a:xfrm>
          <a:prstGeom prst="rect">
            <a:avLst/>
          </a:prstGeom>
        </p:spPr>
      </p:pic>
      <p:grpSp>
        <p:nvGrpSpPr>
          <p:cNvPr id="129" name="グループ化 128"/>
          <p:cNvGrpSpPr/>
          <p:nvPr/>
        </p:nvGrpSpPr>
        <p:grpSpPr>
          <a:xfrm>
            <a:off x="2352325" y="3334891"/>
            <a:ext cx="473632" cy="1490728"/>
            <a:chOff x="1158369" y="3594727"/>
            <a:chExt cx="631509" cy="1987637"/>
          </a:xfrm>
        </p:grpSpPr>
        <p:sp>
          <p:nvSpPr>
            <p:cNvPr id="130" name="Rectangle 85"/>
            <p:cNvSpPr/>
            <p:nvPr/>
          </p:nvSpPr>
          <p:spPr>
            <a:xfrm rot="16200000">
              <a:off x="512127" y="4322810"/>
              <a:ext cx="1987637" cy="531471"/>
            </a:xfrm>
            <a:prstGeom prst="rect">
              <a:avLst/>
            </a:prstGeom>
            <a:gradFill flip="none" rotWithShape="1">
              <a:gsLst>
                <a:gs pos="50000">
                  <a:srgbClr val="C4D6ED"/>
                </a:gs>
                <a:gs pos="100000">
                  <a:srgbClr val="FFFFFF">
                    <a:alpha val="0"/>
                  </a:srgbClr>
                </a:gs>
                <a:gs pos="0">
                  <a:srgbClr val="FFFFFF">
                    <a:alpha val="0"/>
                  </a:srgbClr>
                </a:gs>
              </a:gsLst>
              <a:lin ang="0" scaled="1"/>
              <a:tileRect/>
            </a:gradFill>
            <a:ln w="25400"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cxnSp>
          <p:nvCxnSpPr>
            <p:cNvPr id="131" name="Straight Connector 80"/>
            <p:cNvCxnSpPr>
              <a:endCxn id="134" idx="0"/>
            </p:cNvCxnSpPr>
            <p:nvPr/>
          </p:nvCxnSpPr>
          <p:spPr>
            <a:xfrm flipH="1" flipV="1">
              <a:off x="1474124" y="4413339"/>
              <a:ext cx="18824" cy="205731"/>
            </a:xfrm>
            <a:prstGeom prst="line">
              <a:avLst/>
            </a:prstGeom>
            <a:noFill/>
            <a:ln w="25400" cap="flat" cmpd="sng" algn="ctr">
              <a:solidFill>
                <a:srgbClr val="003B8A"/>
              </a:solidFill>
              <a:prstDash val="solid"/>
            </a:ln>
            <a:effectLst/>
          </p:spPr>
        </p:cxnSp>
        <p:cxnSp>
          <p:nvCxnSpPr>
            <p:cNvPr id="132" name="Straight Connector 81"/>
            <p:cNvCxnSpPr/>
            <p:nvPr/>
          </p:nvCxnSpPr>
          <p:spPr>
            <a:xfrm rot="16200000" flipH="1">
              <a:off x="1366099" y="4239548"/>
              <a:ext cx="242956" cy="0"/>
            </a:xfrm>
            <a:prstGeom prst="line">
              <a:avLst/>
            </a:prstGeom>
            <a:noFill/>
            <a:ln w="25400" cap="flat" cmpd="sng" algn="ctr">
              <a:solidFill>
                <a:srgbClr val="003B8A"/>
              </a:solidFill>
              <a:prstDash val="solid"/>
              <a:headEnd type="triangle"/>
              <a:tailEnd type="none"/>
            </a:ln>
            <a:effectLst/>
          </p:spPr>
        </p:cxnSp>
        <p:sp>
          <p:nvSpPr>
            <p:cNvPr id="133" name="Oval 77"/>
            <p:cNvSpPr/>
            <p:nvPr/>
          </p:nvSpPr>
          <p:spPr>
            <a:xfrm rot="16200000">
              <a:off x="1158369" y="4310528"/>
              <a:ext cx="631509" cy="631509"/>
            </a:xfrm>
            <a:prstGeom prst="ellipse">
              <a:avLst/>
            </a:prstGeom>
            <a:solidFill>
              <a:srgbClr val="003B8A"/>
            </a:solidFill>
            <a:ln w="9525" cap="flat" cmpd="sng" algn="ctr">
              <a:noFill/>
              <a:prstDash val="solid"/>
            </a:ln>
            <a:effectLst/>
          </p:spPr>
          <p:txBody>
            <a:bodyPr lIns="91432" tIns="45716" rIns="91432" bIns="45716" rtlCol="0" anchor="ctr"/>
            <a:lstStyle/>
            <a:p>
              <a:pPr marL="0" marR="0" lvl="0" indent="0" algn="ctr" defTabSz="913769"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97DBC">
                    <a:lumMod val="50000"/>
                  </a:srgbClr>
                </a:solidFill>
                <a:effectLst/>
                <a:uLnTx/>
                <a:uFillTx/>
                <a:latin typeface="Arial"/>
                <a:ea typeface="ＭＳ Ｐゴシック" charset="0"/>
              </a:endParaRPr>
            </a:p>
          </p:txBody>
        </p:sp>
        <p:pic>
          <p:nvPicPr>
            <p:cNvPr id="134" name="Picture 78" descr="whiteparts.ai"/>
            <p:cNvPicPr>
              <a:picLocks noChangeAspect="1"/>
            </p:cNvPicPr>
            <p:nvPr/>
          </p:nvPicPr>
          <p:blipFill>
            <a:blip r:embed="rId3" cstate="print">
              <a:extLst>
                <a:ext uri="{28A0092B-C50C-407E-A947-70E740481C1C}">
                  <a14:useLocalDpi xmlns:a14="http://schemas.microsoft.com/office/drawing/2010/main"/>
                </a:ext>
              </a:extLst>
            </a:blip>
            <a:srcRect l="27590" t="28001" r="64910" b="67076"/>
            <a:stretch>
              <a:fillRect/>
            </a:stretch>
          </p:blipFill>
          <p:spPr>
            <a:xfrm>
              <a:off x="1222653" y="4413339"/>
              <a:ext cx="502941" cy="427267"/>
            </a:xfrm>
            <a:prstGeom prst="rect">
              <a:avLst/>
            </a:prstGeom>
            <a:ln>
              <a:noFill/>
            </a:ln>
            <a:effectLst/>
          </p:spPr>
        </p:pic>
      </p:grpSp>
      <p:pic>
        <p:nvPicPr>
          <p:cNvPr id="135" name="Picture 75" descr="icon-FlowSensor-LancopeBlueBG.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400538" y="3019693"/>
            <a:ext cx="445837" cy="445837"/>
          </a:xfrm>
          <a:prstGeom prst="rect">
            <a:avLst/>
          </a:prstGeom>
        </p:spPr>
      </p:pic>
      <p:sp>
        <p:nvSpPr>
          <p:cNvPr id="136" name="曲折矢印 135"/>
          <p:cNvSpPr/>
          <p:nvPr/>
        </p:nvSpPr>
        <p:spPr>
          <a:xfrm>
            <a:off x="2573210" y="2673290"/>
            <a:ext cx="679052" cy="306332"/>
          </a:xfrm>
          <a:prstGeom prst="bentArrow">
            <a:avLst/>
          </a:prstGeom>
          <a:gradFill flip="none" rotWithShape="1">
            <a:gsLst>
              <a:gs pos="0">
                <a:srgbClr val="32B2DF">
                  <a:lumMod val="0"/>
                  <a:lumOff val="100000"/>
                </a:srgbClr>
              </a:gs>
              <a:gs pos="0">
                <a:srgbClr val="32B2DF">
                  <a:lumMod val="0"/>
                  <a:lumOff val="100000"/>
                </a:srgbClr>
              </a:gs>
              <a:gs pos="83000">
                <a:srgbClr val="32B2DF">
                  <a:lumMod val="75000"/>
                </a:srgbClr>
              </a:gs>
              <a:gs pos="44000">
                <a:srgbClr val="32B2DF">
                  <a:lumMod val="75000"/>
                </a:srgbClr>
              </a:gs>
            </a:gsLst>
            <a:lin ang="0" scaled="1"/>
            <a:tileRect/>
          </a:gradFill>
          <a:ln w="9525" cap="flat" cmpd="sng" algn="ctr">
            <a:no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srgbClr val="676767"/>
              </a:solidFill>
              <a:effectLst/>
              <a:uLnTx/>
              <a:uFillTx/>
              <a:latin typeface="Arial"/>
              <a:ea typeface="ＭＳ Ｐゴシック" panose="020B0600070205080204" pitchFamily="50" charset="-128"/>
              <a:cs typeface="+mn-cs"/>
            </a:endParaRPr>
          </a:p>
        </p:txBody>
      </p:sp>
      <p:sp>
        <p:nvSpPr>
          <p:cNvPr id="137" name="角丸四角形 136"/>
          <p:cNvSpPr/>
          <p:nvPr/>
        </p:nvSpPr>
        <p:spPr>
          <a:xfrm>
            <a:off x="1539746" y="2260400"/>
            <a:ext cx="1529793" cy="2294976"/>
          </a:xfrm>
          <a:prstGeom prst="roundRect">
            <a:avLst/>
          </a:prstGeom>
          <a:noFill/>
          <a:ln w="50800" cap="flat" cmpd="sng" algn="ctr">
            <a:solidFill>
              <a:srgbClr val="192954">
                <a:shade val="50000"/>
                <a:alpha val="47000"/>
              </a:srgbClr>
            </a:solidFill>
            <a:prstDash val="sys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139" name="TextBox 47"/>
          <p:cNvSpPr txBox="1"/>
          <p:nvPr/>
        </p:nvSpPr>
        <p:spPr>
          <a:xfrm>
            <a:off x="4031452" y="4441414"/>
            <a:ext cx="1268296" cy="261610"/>
          </a:xfrm>
          <a:prstGeom prst="rect">
            <a:avLst/>
          </a:prstGeom>
          <a:noFill/>
        </p:spPr>
        <p:txBody>
          <a:bodyPr wrap="none" rtlCol="0">
            <a:spAutoFit/>
          </a:bodyPr>
          <a:lstStyle/>
          <a:p>
            <a:pPr defTabSz="457200" fontAlgn="base">
              <a:spcBef>
                <a:spcPct val="0"/>
              </a:spcBef>
              <a:spcAft>
                <a:spcPct val="0"/>
              </a:spcAft>
              <a:defRPr/>
            </a:pPr>
            <a:r>
              <a:rPr lang="en-US" altLang="ja-JP" sz="1100" dirty="0" err="1">
                <a:solidFill>
                  <a:srgbClr val="676767"/>
                </a:solidFill>
                <a:latin typeface="Arial" charset="0"/>
                <a:ea typeface="ＭＳ Ｐゴシック" charset="0"/>
              </a:rPr>
              <a:t>NetFlow</a:t>
            </a:r>
            <a:r>
              <a:rPr lang="ja-JP" altLang="en-US" sz="1100" dirty="0">
                <a:solidFill>
                  <a:srgbClr val="676767"/>
                </a:solidFill>
                <a:latin typeface="Arial" charset="0"/>
                <a:ea typeface="ＭＳ Ｐゴシック" charset="0"/>
              </a:rPr>
              <a:t>対応機器</a:t>
            </a:r>
            <a:endParaRPr lang="en-US" sz="1100" dirty="0">
              <a:solidFill>
                <a:srgbClr val="676767"/>
              </a:solidFill>
              <a:latin typeface="Arial" charset="0"/>
              <a:ea typeface="ＭＳ Ｐゴシック" charset="0"/>
            </a:endParaRPr>
          </a:p>
        </p:txBody>
      </p:sp>
      <p:sp>
        <p:nvSpPr>
          <p:cNvPr id="140" name="Title 1">
            <a:extLst>
              <a:ext uri="{FF2B5EF4-FFF2-40B4-BE49-F238E27FC236}">
                <a16:creationId xmlns:a16="http://schemas.microsoft.com/office/drawing/2014/main" id="{E5E5ADEA-EB7E-434C-8544-8DFD8869BF30}"/>
              </a:ext>
            </a:extLst>
          </p:cNvPr>
          <p:cNvSpPr>
            <a:spLocks noGrp="1"/>
          </p:cNvSpPr>
          <p:nvPr>
            <p:ph type="title"/>
          </p:nvPr>
        </p:nvSpPr>
        <p:spPr>
          <a:xfrm>
            <a:off x="292097" y="341313"/>
            <a:ext cx="8661862" cy="731837"/>
          </a:xfrm>
        </p:spPr>
        <p:txBody>
          <a:bodyPr/>
          <a:lstStyle/>
          <a:p>
            <a:r>
              <a:rPr lang="en-US" altLang="ja-JP" dirty="0"/>
              <a:t>(</a:t>
            </a:r>
            <a:r>
              <a:rPr lang="ja-JP" altLang="en-US" dirty="0"/>
              <a:t>おさらい</a:t>
            </a:r>
            <a:r>
              <a:rPr lang="en-US" altLang="ja-JP" dirty="0"/>
              <a:t>) </a:t>
            </a:r>
            <a:r>
              <a:rPr lang="en-US" altLang="ja-JP" dirty="0" err="1"/>
              <a:t>Stealthwatch</a:t>
            </a:r>
            <a:r>
              <a:rPr lang="ja-JP" altLang="en-US" dirty="0"/>
              <a:t> </a:t>
            </a:r>
            <a:r>
              <a:rPr lang="en-US" altLang="ja-JP" dirty="0"/>
              <a:t>Enterprise</a:t>
            </a:r>
            <a:r>
              <a:rPr lang="en-US" altLang="ja-JP" dirty="0">
                <a:solidFill>
                  <a:srgbClr val="FF0000"/>
                </a:solidFill>
              </a:rPr>
              <a:t> </a:t>
            </a:r>
            <a:r>
              <a:rPr lang="ja-JP" altLang="en-US" dirty="0"/>
              <a:t>のコンポーネント</a:t>
            </a:r>
            <a:endParaRPr lang="en-US" dirty="0"/>
          </a:p>
        </p:txBody>
      </p:sp>
      <p:sp>
        <p:nvSpPr>
          <p:cNvPr id="71" name="Rectangle 66">
            <a:extLst>
              <a:ext uri="{FF2B5EF4-FFF2-40B4-BE49-F238E27FC236}">
                <a16:creationId xmlns:a16="http://schemas.microsoft.com/office/drawing/2014/main" id="{FD32064E-7C4D-492F-BF66-6CBB72CC2C75}"/>
              </a:ext>
            </a:extLst>
          </p:cNvPr>
          <p:cNvSpPr/>
          <p:nvPr/>
        </p:nvSpPr>
        <p:spPr>
          <a:xfrm>
            <a:off x="5647012" y="2482350"/>
            <a:ext cx="1250663" cy="523220"/>
          </a:xfrm>
          <a:prstGeom prst="rect">
            <a:avLst/>
          </a:prstGeom>
        </p:spPr>
        <p:txBody>
          <a:bodyPr wrap="none">
            <a:spAutoFit/>
          </a:bodyPr>
          <a:lstStyle/>
          <a:p>
            <a:pPr algn="ctr" defTabSz="457200" fontAlgn="base">
              <a:spcBef>
                <a:spcPct val="0"/>
              </a:spcBef>
              <a:spcAft>
                <a:spcPct val="0"/>
              </a:spcAft>
              <a:defRPr/>
            </a:pPr>
            <a:r>
              <a:rPr lang="en-US" sz="1400" dirty="0" err="1">
                <a:solidFill>
                  <a:srgbClr val="32B2DF">
                    <a:lumMod val="75000"/>
                  </a:srgbClr>
                </a:solidFill>
                <a:latin typeface="Arial" charset="0"/>
                <a:ea typeface="ＭＳ Ｐゴシック" charset="0"/>
              </a:rPr>
              <a:t>Stealthwatch</a:t>
            </a:r>
            <a:endParaRPr lang="en-US" sz="1400" dirty="0">
              <a:solidFill>
                <a:srgbClr val="32B2DF">
                  <a:lumMod val="75000"/>
                </a:srgbClr>
              </a:solidFill>
              <a:latin typeface="Arial" charset="0"/>
              <a:ea typeface="ＭＳ Ｐゴシック" charset="0"/>
            </a:endParaRPr>
          </a:p>
          <a:p>
            <a:pPr algn="ctr" defTabSz="457200" fontAlgn="base">
              <a:spcBef>
                <a:spcPct val="0"/>
              </a:spcBef>
              <a:spcAft>
                <a:spcPct val="0"/>
              </a:spcAft>
              <a:defRPr/>
            </a:pPr>
            <a:r>
              <a:rPr lang="ja-JP" altLang="en-US" sz="1400" dirty="0">
                <a:solidFill>
                  <a:srgbClr val="32B2DF">
                    <a:lumMod val="75000"/>
                  </a:srgbClr>
                </a:solidFill>
              </a:rPr>
              <a:t>フローコレクタ</a:t>
            </a:r>
            <a:endParaRPr lang="en-US" sz="1400" dirty="0">
              <a:solidFill>
                <a:srgbClr val="32B2DF">
                  <a:lumMod val="75000"/>
                </a:srgbClr>
              </a:solidFill>
              <a:latin typeface="Arial" charset="0"/>
              <a:ea typeface="ＭＳ Ｐゴシック" charset="0"/>
            </a:endParaRPr>
          </a:p>
        </p:txBody>
      </p:sp>
    </p:spTree>
    <p:extLst>
      <p:ext uri="{BB962C8B-B14F-4D97-AF65-F5344CB8AC3E}">
        <p14:creationId xmlns:p14="http://schemas.microsoft.com/office/powerpoint/2010/main" val="1522741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7765" y="341313"/>
            <a:ext cx="8496481" cy="731837"/>
          </a:xfrm>
        </p:spPr>
        <p:txBody>
          <a:bodyPr/>
          <a:lstStyle/>
          <a:p>
            <a:pPr lvl="0"/>
            <a:r>
              <a:rPr lang="en-US" altLang="ja-JP" dirty="0"/>
              <a:t>(</a:t>
            </a:r>
            <a:r>
              <a:rPr lang="ja-JP" altLang="en-US" dirty="0"/>
              <a:t>おさらい</a:t>
            </a:r>
            <a:r>
              <a:rPr lang="en-US" altLang="ja-JP" dirty="0"/>
              <a:t>)</a:t>
            </a:r>
            <a:r>
              <a:rPr lang="ja-JP" altLang="en-US" dirty="0"/>
              <a:t>脅威の振る舞い検知</a:t>
            </a:r>
            <a:endParaRPr lang="en-US" sz="2400" dirty="0"/>
          </a:p>
        </p:txBody>
      </p:sp>
      <p:grpSp>
        <p:nvGrpSpPr>
          <p:cNvPr id="38" name="Group 37"/>
          <p:cNvGrpSpPr/>
          <p:nvPr/>
        </p:nvGrpSpPr>
        <p:grpSpPr>
          <a:xfrm>
            <a:off x="1852016" y="1056640"/>
            <a:ext cx="2767978" cy="3812211"/>
            <a:chOff x="10057" y="910505"/>
            <a:chExt cx="4487989" cy="3812211"/>
          </a:xfrm>
        </p:grpSpPr>
        <p:sp>
          <p:nvSpPr>
            <p:cNvPr id="40" name="Rectangle 39"/>
            <p:cNvSpPr/>
            <p:nvPr/>
          </p:nvSpPr>
          <p:spPr>
            <a:xfrm>
              <a:off x="807377" y="1538659"/>
              <a:ext cx="3493685" cy="3184057"/>
            </a:xfrm>
            <a:prstGeom prst="rect">
              <a:avLst/>
            </a:prstGeom>
            <a:gradFill>
              <a:gsLst>
                <a:gs pos="0">
                  <a:schemeClr val="tx1">
                    <a:lumMod val="20000"/>
                    <a:lumOff val="80000"/>
                    <a:alpha val="77000"/>
                  </a:schemeClr>
                </a:gs>
                <a:gs pos="100000">
                  <a:schemeClr val="bg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43" name="TextBox 42"/>
            <p:cNvSpPr txBox="1"/>
            <p:nvPr/>
          </p:nvSpPr>
          <p:spPr>
            <a:xfrm>
              <a:off x="10057" y="910505"/>
              <a:ext cx="4487989" cy="646329"/>
            </a:xfrm>
            <a:prstGeom prst="rect">
              <a:avLst/>
            </a:prstGeom>
            <a:noFill/>
          </p:spPr>
          <p:txBody>
            <a:bodyPr wrap="square" lIns="91438" tIns="45719" rIns="91438" bIns="45719" rtlCol="0">
              <a:spAutoFit/>
            </a:bodyPr>
            <a:lstStyle>
              <a:defPPr>
                <a:defRPr lang="en-US"/>
              </a:defPPr>
              <a:lvl1pPr>
                <a:defRPr b="1">
                  <a:solidFill>
                    <a:schemeClr val="bg2"/>
                  </a:solidFill>
                </a:defRPr>
              </a:lvl1pPr>
            </a:lstStyle>
            <a:p>
              <a:pPr algn="ctr" defTabSz="456771"/>
              <a:r>
                <a:rPr lang="ja-JP" altLang="en-US" dirty="0">
                  <a:solidFill>
                    <a:srgbClr val="097DBC"/>
                  </a:solidFill>
                  <a:latin typeface="Arial"/>
                </a:rPr>
                <a:t>セキュリティ イベント</a:t>
              </a:r>
              <a:endParaRPr lang="en-US" altLang="ja-JP" dirty="0">
                <a:solidFill>
                  <a:srgbClr val="097DBC"/>
                </a:solidFill>
                <a:latin typeface="Arial"/>
              </a:endParaRPr>
            </a:p>
            <a:p>
              <a:pPr algn="ctr" defTabSz="456771"/>
              <a:r>
                <a:rPr lang="en-US" dirty="0">
                  <a:solidFill>
                    <a:srgbClr val="097DBC"/>
                  </a:solidFill>
                  <a:latin typeface="Arial"/>
                </a:rPr>
                <a:t>(94</a:t>
              </a:r>
              <a:r>
                <a:rPr lang="ja-JP" altLang="en-US" dirty="0">
                  <a:solidFill>
                    <a:srgbClr val="097DBC"/>
                  </a:solidFill>
                  <a:latin typeface="Arial"/>
                </a:rPr>
                <a:t>以上のアルゴリズム</a:t>
              </a:r>
              <a:r>
                <a:rPr lang="en-US" sz="1400" dirty="0">
                  <a:solidFill>
                    <a:srgbClr val="097DBC"/>
                  </a:solidFill>
                  <a:latin typeface="Arial"/>
                </a:rPr>
                <a:t>)</a:t>
              </a:r>
            </a:p>
          </p:txBody>
        </p:sp>
        <p:cxnSp>
          <p:nvCxnSpPr>
            <p:cNvPr id="44" name="Straight Connector 43"/>
            <p:cNvCxnSpPr/>
            <p:nvPr/>
          </p:nvCxnSpPr>
          <p:spPr>
            <a:xfrm>
              <a:off x="807377" y="1535938"/>
              <a:ext cx="3493685" cy="0"/>
            </a:xfrm>
            <a:prstGeom prst="line">
              <a:avLst/>
            </a:prstGeom>
            <a:ln>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4329281" y="1192690"/>
            <a:ext cx="2612397" cy="3676161"/>
            <a:chOff x="436355" y="1046555"/>
            <a:chExt cx="4235729" cy="3676161"/>
          </a:xfrm>
        </p:grpSpPr>
        <p:sp>
          <p:nvSpPr>
            <p:cNvPr id="46" name="Rectangle 45"/>
            <p:cNvSpPr/>
            <p:nvPr/>
          </p:nvSpPr>
          <p:spPr>
            <a:xfrm>
              <a:off x="807377" y="1538659"/>
              <a:ext cx="3493685" cy="3184057"/>
            </a:xfrm>
            <a:prstGeom prst="rect">
              <a:avLst/>
            </a:prstGeom>
            <a:gradFill>
              <a:gsLst>
                <a:gs pos="0">
                  <a:schemeClr val="tx1">
                    <a:lumMod val="20000"/>
                    <a:lumOff val="80000"/>
                    <a:alpha val="77000"/>
                  </a:schemeClr>
                </a:gs>
                <a:gs pos="100000">
                  <a:schemeClr val="bg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47" name="TextBox 46"/>
            <p:cNvSpPr txBox="1"/>
            <p:nvPr/>
          </p:nvSpPr>
          <p:spPr>
            <a:xfrm>
              <a:off x="436355" y="1046555"/>
              <a:ext cx="4235729" cy="369330"/>
            </a:xfrm>
            <a:prstGeom prst="rect">
              <a:avLst/>
            </a:prstGeom>
            <a:noFill/>
          </p:spPr>
          <p:txBody>
            <a:bodyPr wrap="square" lIns="91438" tIns="45719" rIns="91438" bIns="45719" rtlCol="0">
              <a:spAutoFit/>
            </a:bodyPr>
            <a:lstStyle>
              <a:defPPr>
                <a:defRPr lang="en-US"/>
              </a:defPPr>
              <a:lvl1pPr>
                <a:defRPr b="1">
                  <a:solidFill>
                    <a:schemeClr val="bg2"/>
                  </a:solidFill>
                </a:defRPr>
              </a:lvl1pPr>
            </a:lstStyle>
            <a:p>
              <a:pPr algn="ctr" defTabSz="456771"/>
              <a:r>
                <a:rPr lang="ja-JP" altLang="en-US" dirty="0">
                  <a:solidFill>
                    <a:srgbClr val="097DBC"/>
                  </a:solidFill>
                  <a:latin typeface="Arial"/>
                </a:rPr>
                <a:t>アラーム カテゴリー</a:t>
              </a:r>
              <a:endParaRPr lang="en-US" dirty="0">
                <a:solidFill>
                  <a:srgbClr val="097DBC"/>
                </a:solidFill>
                <a:latin typeface="Arial"/>
              </a:endParaRPr>
            </a:p>
          </p:txBody>
        </p:sp>
        <p:cxnSp>
          <p:nvCxnSpPr>
            <p:cNvPr id="48" name="Straight Connector 47"/>
            <p:cNvCxnSpPr/>
            <p:nvPr/>
          </p:nvCxnSpPr>
          <p:spPr>
            <a:xfrm>
              <a:off x="807377" y="1535938"/>
              <a:ext cx="3493685" cy="0"/>
            </a:xfrm>
            <a:prstGeom prst="line">
              <a:avLst/>
            </a:prstGeom>
            <a:ln>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6550679" y="1191970"/>
            <a:ext cx="2612397" cy="3676881"/>
            <a:chOff x="436355" y="1045835"/>
            <a:chExt cx="4235729" cy="3676881"/>
          </a:xfrm>
        </p:grpSpPr>
        <p:sp>
          <p:nvSpPr>
            <p:cNvPr id="50" name="Rectangle 49"/>
            <p:cNvSpPr/>
            <p:nvPr/>
          </p:nvSpPr>
          <p:spPr>
            <a:xfrm>
              <a:off x="807377" y="1538659"/>
              <a:ext cx="3493685" cy="3184057"/>
            </a:xfrm>
            <a:prstGeom prst="rect">
              <a:avLst/>
            </a:prstGeom>
            <a:gradFill>
              <a:gsLst>
                <a:gs pos="0">
                  <a:schemeClr val="tx1">
                    <a:lumMod val="20000"/>
                    <a:lumOff val="80000"/>
                    <a:alpha val="77000"/>
                  </a:schemeClr>
                </a:gs>
                <a:gs pos="100000">
                  <a:schemeClr val="bg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51" name="TextBox 50"/>
            <p:cNvSpPr txBox="1"/>
            <p:nvPr/>
          </p:nvSpPr>
          <p:spPr>
            <a:xfrm>
              <a:off x="436355" y="1045835"/>
              <a:ext cx="4235729" cy="369330"/>
            </a:xfrm>
            <a:prstGeom prst="rect">
              <a:avLst/>
            </a:prstGeom>
            <a:noFill/>
          </p:spPr>
          <p:txBody>
            <a:bodyPr wrap="square" lIns="91438" tIns="45719" rIns="91438" bIns="45719" rtlCol="0">
              <a:spAutoFit/>
            </a:bodyPr>
            <a:lstStyle>
              <a:defPPr>
                <a:defRPr lang="en-US"/>
              </a:defPPr>
              <a:lvl1pPr>
                <a:defRPr b="1">
                  <a:solidFill>
                    <a:schemeClr val="bg2"/>
                  </a:solidFill>
                </a:defRPr>
              </a:lvl1pPr>
            </a:lstStyle>
            <a:p>
              <a:pPr algn="ctr" defTabSz="456771"/>
              <a:r>
                <a:rPr lang="ja-JP" altLang="en-US" dirty="0">
                  <a:solidFill>
                    <a:srgbClr val="097DBC"/>
                  </a:solidFill>
                  <a:latin typeface="Arial"/>
                </a:rPr>
                <a:t>応答</a:t>
              </a:r>
              <a:endParaRPr lang="en-US" dirty="0">
                <a:solidFill>
                  <a:srgbClr val="097DBC"/>
                </a:solidFill>
                <a:latin typeface="Arial"/>
              </a:endParaRPr>
            </a:p>
          </p:txBody>
        </p:sp>
        <p:cxnSp>
          <p:nvCxnSpPr>
            <p:cNvPr id="52" name="Straight Connector 51"/>
            <p:cNvCxnSpPr/>
            <p:nvPr/>
          </p:nvCxnSpPr>
          <p:spPr>
            <a:xfrm>
              <a:off x="807377" y="1535938"/>
              <a:ext cx="3493685" cy="0"/>
            </a:xfrm>
            <a:prstGeom prst="line">
              <a:avLst/>
            </a:prstGeom>
            <a:ln>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2429194" y="1747115"/>
            <a:ext cx="1757141" cy="3046989"/>
          </a:xfrm>
          <a:prstGeom prst="rect">
            <a:avLst/>
          </a:prstGeom>
        </p:spPr>
        <p:txBody>
          <a:bodyPr wrap="square">
            <a:spAutoFit/>
          </a:bodyPr>
          <a:lstStyle/>
          <a:p>
            <a:r>
              <a:rPr lang="en-US" sz="800" dirty="0" err="1">
                <a:solidFill>
                  <a:srgbClr val="676767"/>
                </a:solidFill>
              </a:rPr>
              <a:t>Addr_Scan</a:t>
            </a:r>
            <a:r>
              <a:rPr lang="en-US" sz="800" dirty="0">
                <a:solidFill>
                  <a:srgbClr val="676767"/>
                </a:solidFill>
              </a:rPr>
              <a:t>/</a:t>
            </a:r>
            <a:r>
              <a:rPr lang="en-US" sz="800" dirty="0" err="1">
                <a:solidFill>
                  <a:srgbClr val="676767"/>
                </a:solidFill>
              </a:rPr>
              <a:t>tcp</a:t>
            </a:r>
            <a:endParaRPr lang="en-US" sz="800" dirty="0">
              <a:solidFill>
                <a:srgbClr val="676767"/>
              </a:solidFill>
            </a:endParaRPr>
          </a:p>
          <a:p>
            <a:r>
              <a:rPr lang="en-US" sz="800" dirty="0" err="1">
                <a:solidFill>
                  <a:srgbClr val="676767"/>
                </a:solidFill>
              </a:rPr>
              <a:t>Addr_Scan</a:t>
            </a:r>
            <a:r>
              <a:rPr lang="en-US" sz="800" dirty="0">
                <a:solidFill>
                  <a:srgbClr val="676767"/>
                </a:solidFill>
              </a:rPr>
              <a:t>/</a:t>
            </a:r>
            <a:r>
              <a:rPr lang="en-US" sz="800" dirty="0" err="1">
                <a:solidFill>
                  <a:srgbClr val="676767"/>
                </a:solidFill>
              </a:rPr>
              <a:t>udp</a:t>
            </a:r>
            <a:endParaRPr lang="en-US" sz="800" dirty="0">
              <a:solidFill>
                <a:srgbClr val="676767"/>
              </a:solidFill>
            </a:endParaRPr>
          </a:p>
          <a:p>
            <a:r>
              <a:rPr lang="en-US" sz="800" dirty="0" err="1">
                <a:solidFill>
                  <a:srgbClr val="676767"/>
                </a:solidFill>
              </a:rPr>
              <a:t>Bad_Flag_ACK</a:t>
            </a:r>
            <a:r>
              <a:rPr lang="en-US" sz="800" dirty="0">
                <a:solidFill>
                  <a:srgbClr val="676767"/>
                </a:solidFill>
              </a:rPr>
              <a:t>**</a:t>
            </a:r>
          </a:p>
          <a:p>
            <a:r>
              <a:rPr lang="en-US" sz="800" dirty="0">
                <a:solidFill>
                  <a:srgbClr val="676767"/>
                </a:solidFill>
              </a:rPr>
              <a:t>Beaconing Host</a:t>
            </a:r>
          </a:p>
          <a:p>
            <a:r>
              <a:rPr lang="en-US" sz="800" dirty="0">
                <a:solidFill>
                  <a:srgbClr val="676767"/>
                </a:solidFill>
              </a:rPr>
              <a:t>Bot Command Control Server</a:t>
            </a:r>
          </a:p>
          <a:p>
            <a:r>
              <a:rPr lang="en-US" sz="800" dirty="0">
                <a:solidFill>
                  <a:srgbClr val="676767"/>
                </a:solidFill>
              </a:rPr>
              <a:t>Bot Infected Host - Attempted </a:t>
            </a:r>
          </a:p>
          <a:p>
            <a:r>
              <a:rPr lang="en-US" sz="800" dirty="0">
                <a:solidFill>
                  <a:srgbClr val="676767"/>
                </a:solidFill>
              </a:rPr>
              <a:t>Bot Infected Host - Successful</a:t>
            </a:r>
          </a:p>
          <a:p>
            <a:r>
              <a:rPr lang="en-US" sz="800" dirty="0" err="1">
                <a:solidFill>
                  <a:srgbClr val="676767"/>
                </a:solidFill>
              </a:rPr>
              <a:t>Flow_Denied</a:t>
            </a:r>
            <a:endParaRPr lang="en-US" sz="800" dirty="0">
              <a:solidFill>
                <a:srgbClr val="676767"/>
              </a:solidFill>
            </a:endParaRPr>
          </a:p>
          <a:p>
            <a:r>
              <a:rPr lang="en-US" sz="800" dirty="0">
                <a:solidFill>
                  <a:srgbClr val="676767"/>
                </a:solidFill>
              </a:rPr>
              <a:t>.</a:t>
            </a:r>
          </a:p>
          <a:p>
            <a:r>
              <a:rPr lang="en-US" sz="800" dirty="0">
                <a:solidFill>
                  <a:srgbClr val="676767"/>
                </a:solidFill>
              </a:rPr>
              <a:t>.</a:t>
            </a:r>
          </a:p>
          <a:p>
            <a:r>
              <a:rPr lang="en-US" sz="800" dirty="0">
                <a:solidFill>
                  <a:srgbClr val="676767"/>
                </a:solidFill>
              </a:rPr>
              <a:t>Mail Reject</a:t>
            </a:r>
          </a:p>
          <a:p>
            <a:r>
              <a:rPr lang="en-US" sz="800" dirty="0">
                <a:solidFill>
                  <a:srgbClr val="676767"/>
                </a:solidFill>
              </a:rPr>
              <a:t>Mail Relay</a:t>
            </a:r>
          </a:p>
          <a:p>
            <a:r>
              <a:rPr lang="en-US" sz="800" dirty="0">
                <a:solidFill>
                  <a:srgbClr val="676767"/>
                </a:solidFill>
              </a:rPr>
              <a:t>High Volume Email</a:t>
            </a:r>
          </a:p>
          <a:p>
            <a:r>
              <a:rPr lang="en-US" sz="800" dirty="0">
                <a:solidFill>
                  <a:srgbClr val="676767"/>
                </a:solidFill>
              </a:rPr>
              <a:t>.</a:t>
            </a:r>
          </a:p>
          <a:p>
            <a:r>
              <a:rPr lang="en-US" sz="800" dirty="0">
                <a:solidFill>
                  <a:srgbClr val="676767"/>
                </a:solidFill>
              </a:rPr>
              <a:t>.</a:t>
            </a:r>
          </a:p>
          <a:p>
            <a:r>
              <a:rPr lang="en-US" sz="800" dirty="0">
                <a:solidFill>
                  <a:srgbClr val="676767"/>
                </a:solidFill>
              </a:rPr>
              <a:t>ICMP Flood</a:t>
            </a:r>
          </a:p>
          <a:p>
            <a:r>
              <a:rPr lang="en-US" sz="800" dirty="0">
                <a:solidFill>
                  <a:srgbClr val="676767"/>
                </a:solidFill>
              </a:rPr>
              <a:t>Max Flows Initiated</a:t>
            </a:r>
          </a:p>
          <a:p>
            <a:r>
              <a:rPr lang="en-US" sz="800" dirty="0">
                <a:solidFill>
                  <a:srgbClr val="676767"/>
                </a:solidFill>
              </a:rPr>
              <a:t>Max Flows Served</a:t>
            </a:r>
          </a:p>
          <a:p>
            <a:r>
              <a:rPr lang="en-US" sz="800" dirty="0">
                <a:solidFill>
                  <a:srgbClr val="676767"/>
                </a:solidFill>
              </a:rPr>
              <a:t>.</a:t>
            </a:r>
          </a:p>
          <a:p>
            <a:r>
              <a:rPr lang="en-US" sz="800" dirty="0">
                <a:solidFill>
                  <a:srgbClr val="676767"/>
                </a:solidFill>
              </a:rPr>
              <a:t>Suspect Long Flow</a:t>
            </a:r>
          </a:p>
          <a:p>
            <a:r>
              <a:rPr lang="en-US" sz="800" dirty="0">
                <a:solidFill>
                  <a:srgbClr val="676767"/>
                </a:solidFill>
              </a:rPr>
              <a:t>Suspect UDP Activity</a:t>
            </a:r>
          </a:p>
          <a:p>
            <a:r>
              <a:rPr lang="en-US" sz="800" dirty="0">
                <a:solidFill>
                  <a:srgbClr val="676767"/>
                </a:solidFill>
              </a:rPr>
              <a:t>SYN Flood</a:t>
            </a:r>
          </a:p>
          <a:p>
            <a:r>
              <a:rPr lang="en-US" sz="800" dirty="0">
                <a:solidFill>
                  <a:srgbClr val="676767"/>
                </a:solidFill>
              </a:rPr>
              <a:t>.</a:t>
            </a:r>
          </a:p>
          <a:p>
            <a:endParaRPr lang="en-US" sz="800" dirty="0">
              <a:solidFill>
                <a:srgbClr val="676767"/>
              </a:solidFill>
            </a:endParaRPr>
          </a:p>
        </p:txBody>
      </p:sp>
      <p:sp>
        <p:nvSpPr>
          <p:cNvPr id="53" name="Rectangle 52"/>
          <p:cNvSpPr/>
          <p:nvPr/>
        </p:nvSpPr>
        <p:spPr>
          <a:xfrm>
            <a:off x="4724084" y="1838669"/>
            <a:ext cx="1666133" cy="2924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ja-JP" altLang="en-US" sz="1600" dirty="0">
                <a:solidFill>
                  <a:srgbClr val="FFFFFF"/>
                </a:solidFill>
                <a:latin typeface="Arial"/>
                <a:ea typeface="ＭＳ Ｐゴシック"/>
              </a:rPr>
              <a:t>異常度</a:t>
            </a:r>
            <a:endParaRPr lang="en-US" sz="1600" dirty="0">
              <a:solidFill>
                <a:srgbClr val="FFFFFF"/>
              </a:solidFill>
              <a:latin typeface="Arial"/>
            </a:endParaRPr>
          </a:p>
        </p:txBody>
      </p:sp>
      <p:sp>
        <p:nvSpPr>
          <p:cNvPr id="54" name="Rectangle 53"/>
          <p:cNvSpPr/>
          <p:nvPr/>
        </p:nvSpPr>
        <p:spPr>
          <a:xfrm>
            <a:off x="4724084" y="3792244"/>
            <a:ext cx="1666133" cy="2924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ja-JP" altLang="en-US" sz="1600" dirty="0">
                <a:solidFill>
                  <a:srgbClr val="FFFFFF"/>
                </a:solidFill>
                <a:latin typeface="Arial"/>
                <a:ea typeface="ＭＳ Ｐゴシック"/>
              </a:rPr>
              <a:t>外部へ情報漏洩</a:t>
            </a:r>
            <a:endParaRPr lang="en-US" sz="1600" dirty="0">
              <a:solidFill>
                <a:srgbClr val="FFFFFF"/>
              </a:solidFill>
              <a:latin typeface="Arial"/>
            </a:endParaRPr>
          </a:p>
        </p:txBody>
      </p:sp>
      <p:sp>
        <p:nvSpPr>
          <p:cNvPr id="55" name="Rectangle 54"/>
          <p:cNvSpPr/>
          <p:nvPr/>
        </p:nvSpPr>
        <p:spPr>
          <a:xfrm>
            <a:off x="4724084" y="2610692"/>
            <a:ext cx="1666133" cy="2924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1600" dirty="0">
                <a:solidFill>
                  <a:srgbClr val="FFFFFF"/>
                </a:solidFill>
                <a:latin typeface="Arial"/>
              </a:rPr>
              <a:t>C&amp;C</a:t>
            </a:r>
          </a:p>
        </p:txBody>
      </p:sp>
      <p:sp>
        <p:nvSpPr>
          <p:cNvPr id="56" name="Rectangle 55"/>
          <p:cNvSpPr/>
          <p:nvPr/>
        </p:nvSpPr>
        <p:spPr>
          <a:xfrm>
            <a:off x="4724084" y="2227445"/>
            <a:ext cx="1666133" cy="2924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ja-JP" altLang="en-US" sz="1600" dirty="0">
                <a:solidFill>
                  <a:srgbClr val="FFFFFF"/>
                </a:solidFill>
                <a:latin typeface="Arial"/>
                <a:ea typeface="ＭＳ Ｐゴシック"/>
              </a:rPr>
              <a:t>偵察行為</a:t>
            </a:r>
            <a:endParaRPr lang="en-US" sz="1600" dirty="0">
              <a:solidFill>
                <a:srgbClr val="FFFFFF"/>
              </a:solidFill>
              <a:latin typeface="Arial"/>
            </a:endParaRPr>
          </a:p>
        </p:txBody>
      </p:sp>
      <p:sp>
        <p:nvSpPr>
          <p:cNvPr id="57" name="Rectangle 56"/>
          <p:cNvSpPr/>
          <p:nvPr/>
        </p:nvSpPr>
        <p:spPr>
          <a:xfrm>
            <a:off x="4724084" y="3389215"/>
            <a:ext cx="1666133" cy="2924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ja-JP" altLang="en-US" sz="1600" dirty="0">
                <a:solidFill>
                  <a:srgbClr val="FFFFFF"/>
                </a:solidFill>
                <a:latin typeface="Arial"/>
                <a:ea typeface="ＭＳ Ｐゴシック"/>
              </a:rPr>
              <a:t>内部の情報漏洩</a:t>
            </a:r>
            <a:endParaRPr lang="en-US" sz="1600" dirty="0">
              <a:solidFill>
                <a:srgbClr val="FFFFFF"/>
              </a:solidFill>
              <a:latin typeface="Arial"/>
            </a:endParaRPr>
          </a:p>
        </p:txBody>
      </p:sp>
      <p:sp>
        <p:nvSpPr>
          <p:cNvPr id="58" name="Rectangle 57"/>
          <p:cNvSpPr/>
          <p:nvPr/>
        </p:nvSpPr>
        <p:spPr>
          <a:xfrm>
            <a:off x="4724084" y="2986187"/>
            <a:ext cx="1666133" cy="2924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ja-JP" altLang="en-US" sz="1600" dirty="0">
                <a:solidFill>
                  <a:srgbClr val="FFFFFF"/>
                </a:solidFill>
                <a:latin typeface="Arial"/>
                <a:ea typeface="ＭＳ Ｐゴシック"/>
              </a:rPr>
              <a:t>マルウェア拡散</a:t>
            </a:r>
            <a:endParaRPr lang="en-US" sz="1600" dirty="0">
              <a:solidFill>
                <a:srgbClr val="FFFFFF"/>
              </a:solidFill>
              <a:latin typeface="Arial"/>
            </a:endParaRPr>
          </a:p>
        </p:txBody>
      </p:sp>
      <p:sp>
        <p:nvSpPr>
          <p:cNvPr id="59" name="Rectangle 58"/>
          <p:cNvSpPr/>
          <p:nvPr/>
        </p:nvSpPr>
        <p:spPr>
          <a:xfrm>
            <a:off x="4724084" y="4170602"/>
            <a:ext cx="1666133" cy="2924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1600" dirty="0" err="1">
                <a:solidFill>
                  <a:srgbClr val="FFFFFF"/>
                </a:solidFill>
                <a:latin typeface="Arial"/>
              </a:rPr>
              <a:t>DDoS</a:t>
            </a:r>
            <a:r>
              <a:rPr lang="en-US" sz="1600" dirty="0">
                <a:solidFill>
                  <a:srgbClr val="FFFFFF"/>
                </a:solidFill>
                <a:latin typeface="Arial"/>
              </a:rPr>
              <a:t> </a:t>
            </a:r>
            <a:r>
              <a:rPr lang="ja-JP" altLang="en-US" sz="1600" dirty="0">
                <a:solidFill>
                  <a:srgbClr val="FFFFFF"/>
                </a:solidFill>
                <a:latin typeface="Arial"/>
                <a:ea typeface="ＭＳ Ｐゴシック"/>
              </a:rPr>
              <a:t>標的</a:t>
            </a:r>
            <a:endParaRPr lang="en-US" sz="1600" dirty="0">
              <a:solidFill>
                <a:srgbClr val="FFFFFF"/>
              </a:solidFill>
              <a:latin typeface="Arial"/>
            </a:endParaRPr>
          </a:p>
        </p:txBody>
      </p:sp>
      <p:sp>
        <p:nvSpPr>
          <p:cNvPr id="60" name="Rectangle 59"/>
          <p:cNvSpPr/>
          <p:nvPr/>
        </p:nvSpPr>
        <p:spPr>
          <a:xfrm>
            <a:off x="7102845" y="1839417"/>
            <a:ext cx="1512898" cy="466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ja-JP" altLang="en-US" sz="1600" dirty="0">
                <a:solidFill>
                  <a:srgbClr val="FFFFFF"/>
                </a:solidFill>
                <a:latin typeface="Arial"/>
                <a:ea typeface="ＭＳ Ｐゴシック"/>
              </a:rPr>
              <a:t>警告テーブル</a:t>
            </a:r>
            <a:endParaRPr lang="en-US" sz="1600" dirty="0">
              <a:solidFill>
                <a:srgbClr val="FFFFFF"/>
              </a:solidFill>
              <a:latin typeface="Arial"/>
            </a:endParaRPr>
          </a:p>
        </p:txBody>
      </p:sp>
      <p:sp>
        <p:nvSpPr>
          <p:cNvPr id="61" name="Rectangle 60"/>
          <p:cNvSpPr/>
          <p:nvPr/>
        </p:nvSpPr>
        <p:spPr>
          <a:xfrm>
            <a:off x="7102845" y="2378594"/>
            <a:ext cx="1512898" cy="466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ja-JP" altLang="en-US" sz="1600" dirty="0">
                <a:solidFill>
                  <a:srgbClr val="FFFFFF"/>
                </a:solidFill>
                <a:latin typeface="Arial"/>
                <a:ea typeface="ＭＳ Ｐゴシック"/>
              </a:rPr>
              <a:t>関連フローの保存</a:t>
            </a:r>
            <a:endParaRPr lang="en-US" sz="1600" dirty="0">
              <a:solidFill>
                <a:srgbClr val="FFFFFF"/>
              </a:solidFill>
              <a:latin typeface="Arial"/>
            </a:endParaRPr>
          </a:p>
        </p:txBody>
      </p:sp>
      <p:sp>
        <p:nvSpPr>
          <p:cNvPr id="62" name="Rectangle 61"/>
          <p:cNvSpPr/>
          <p:nvPr/>
        </p:nvSpPr>
        <p:spPr>
          <a:xfrm>
            <a:off x="7102845" y="2917771"/>
            <a:ext cx="1512898" cy="466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ja-JP" altLang="en-US" sz="1600" dirty="0">
                <a:solidFill>
                  <a:srgbClr val="FFFFFF"/>
                </a:solidFill>
                <a:latin typeface="Arial"/>
                <a:ea typeface="ＭＳ Ｐゴシック"/>
              </a:rPr>
              <a:t>メール通知</a:t>
            </a:r>
            <a:endParaRPr lang="en-US" sz="1600" dirty="0">
              <a:solidFill>
                <a:srgbClr val="FFFFFF"/>
              </a:solidFill>
              <a:latin typeface="Arial"/>
            </a:endParaRPr>
          </a:p>
        </p:txBody>
      </p:sp>
      <p:sp>
        <p:nvSpPr>
          <p:cNvPr id="63" name="Rectangle 62"/>
          <p:cNvSpPr/>
          <p:nvPr/>
        </p:nvSpPr>
        <p:spPr>
          <a:xfrm>
            <a:off x="7102845" y="3456948"/>
            <a:ext cx="1512898" cy="466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en-US" sz="1600" dirty="0">
                <a:solidFill>
                  <a:srgbClr val="FFFFFF"/>
                </a:solidFill>
                <a:latin typeface="Arial"/>
              </a:rPr>
              <a:t>Syslog / SIEM</a:t>
            </a:r>
          </a:p>
        </p:txBody>
      </p:sp>
      <p:sp>
        <p:nvSpPr>
          <p:cNvPr id="64" name="Rectangle 63"/>
          <p:cNvSpPr/>
          <p:nvPr/>
        </p:nvSpPr>
        <p:spPr>
          <a:xfrm>
            <a:off x="7102845" y="3996124"/>
            <a:ext cx="1512898" cy="4668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r>
              <a:rPr lang="ja-JP" altLang="en-US" sz="1600" dirty="0">
                <a:solidFill>
                  <a:srgbClr val="FFFFFF"/>
                </a:solidFill>
                <a:latin typeface="Arial"/>
                <a:ea typeface="ＭＳ Ｐゴシック"/>
              </a:rPr>
              <a:t>隔離</a:t>
            </a:r>
            <a:r>
              <a:rPr lang="en-US" altLang="ja-JP" sz="1600" dirty="0">
                <a:solidFill>
                  <a:srgbClr val="FFFFFF"/>
                </a:solidFill>
                <a:latin typeface="Arial"/>
                <a:ea typeface="ＭＳ Ｐゴシック"/>
              </a:rPr>
              <a:t>/</a:t>
            </a:r>
            <a:r>
              <a:rPr lang="ja-JP" altLang="en-US" sz="1600" dirty="0">
                <a:solidFill>
                  <a:srgbClr val="FFFFFF"/>
                </a:solidFill>
                <a:latin typeface="Arial"/>
                <a:ea typeface="ＭＳ Ｐゴシック"/>
              </a:rPr>
              <a:t>防御</a:t>
            </a:r>
            <a:endParaRPr lang="en-US" altLang="ja-JP" sz="1600" dirty="0">
              <a:solidFill>
                <a:srgbClr val="FFFFFF"/>
              </a:solidFill>
              <a:latin typeface="Arial"/>
              <a:ea typeface="ＭＳ Ｐゴシック"/>
            </a:endParaRPr>
          </a:p>
          <a:p>
            <a:pPr algn="ctr"/>
            <a:r>
              <a:rPr lang="en-US" sz="1600" dirty="0">
                <a:solidFill>
                  <a:srgbClr val="FFFFFF"/>
                </a:solidFill>
                <a:latin typeface="Arial"/>
                <a:ea typeface="ＭＳ Ｐゴシック"/>
              </a:rPr>
              <a:t>(ISE</a:t>
            </a:r>
            <a:r>
              <a:rPr lang="ja-JP" altLang="en-US" sz="1600" dirty="0">
                <a:solidFill>
                  <a:srgbClr val="FFFFFF"/>
                </a:solidFill>
                <a:latin typeface="Arial"/>
                <a:ea typeface="ＭＳ Ｐゴシック"/>
              </a:rPr>
              <a:t>連携</a:t>
            </a:r>
            <a:r>
              <a:rPr lang="en-US" sz="1600" dirty="0">
                <a:solidFill>
                  <a:srgbClr val="FFFFFF"/>
                </a:solidFill>
                <a:latin typeface="Arial"/>
                <a:ea typeface="ＭＳ Ｐゴシック"/>
              </a:rPr>
              <a:t>)</a:t>
            </a:r>
            <a:endParaRPr lang="en-US" sz="1600" dirty="0">
              <a:solidFill>
                <a:srgbClr val="FFFFFF"/>
              </a:solidFill>
              <a:latin typeface="Arial"/>
            </a:endParaRPr>
          </a:p>
        </p:txBody>
      </p:sp>
      <p:grpSp>
        <p:nvGrpSpPr>
          <p:cNvPr id="65" name="Group 64"/>
          <p:cNvGrpSpPr/>
          <p:nvPr/>
        </p:nvGrpSpPr>
        <p:grpSpPr>
          <a:xfrm rot="16200000">
            <a:off x="4134591" y="2871895"/>
            <a:ext cx="645440" cy="400228"/>
            <a:chOff x="6462506" y="2896309"/>
            <a:chExt cx="550107" cy="341113"/>
          </a:xfrm>
        </p:grpSpPr>
        <p:sp>
          <p:nvSpPr>
            <p:cNvPr id="66" name="Chevron 65"/>
            <p:cNvSpPr/>
            <p:nvPr/>
          </p:nvSpPr>
          <p:spPr>
            <a:xfrm rot="5400000">
              <a:off x="6592843" y="2817652"/>
              <a:ext cx="289433" cy="550107"/>
            </a:xfrm>
            <a:prstGeom prst="chevron">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76767"/>
                </a:solidFill>
                <a:latin typeface="Arial"/>
              </a:endParaRPr>
            </a:p>
          </p:txBody>
        </p:sp>
        <p:sp>
          <p:nvSpPr>
            <p:cNvPr id="67" name="Chevron 66"/>
            <p:cNvSpPr/>
            <p:nvPr/>
          </p:nvSpPr>
          <p:spPr>
            <a:xfrm rot="5400000">
              <a:off x="6653520" y="2820621"/>
              <a:ext cx="168078" cy="319454"/>
            </a:xfrm>
            <a:prstGeom prst="chevron">
              <a:avLst/>
            </a:prstGeom>
            <a:solidFill>
              <a:schemeClr val="tx2">
                <a:lumMod val="75000"/>
                <a:alpha val="5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76767"/>
                </a:solidFill>
                <a:latin typeface="Arial"/>
              </a:endParaRPr>
            </a:p>
          </p:txBody>
        </p:sp>
      </p:grpSp>
      <p:grpSp>
        <p:nvGrpSpPr>
          <p:cNvPr id="68" name="Group 67"/>
          <p:cNvGrpSpPr/>
          <p:nvPr/>
        </p:nvGrpSpPr>
        <p:grpSpPr>
          <a:xfrm rot="16200000">
            <a:off x="6437712" y="2871895"/>
            <a:ext cx="645440" cy="400228"/>
            <a:chOff x="6462506" y="2896309"/>
            <a:chExt cx="550107" cy="341113"/>
          </a:xfrm>
        </p:grpSpPr>
        <p:sp>
          <p:nvSpPr>
            <p:cNvPr id="69" name="Chevron 68"/>
            <p:cNvSpPr/>
            <p:nvPr/>
          </p:nvSpPr>
          <p:spPr>
            <a:xfrm rot="5400000">
              <a:off x="6592843" y="2817652"/>
              <a:ext cx="289433" cy="550107"/>
            </a:xfrm>
            <a:prstGeom prst="chevron">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676767"/>
                </a:solidFill>
                <a:latin typeface="Arial"/>
              </a:endParaRPr>
            </a:p>
          </p:txBody>
        </p:sp>
        <p:sp>
          <p:nvSpPr>
            <p:cNvPr id="70" name="Chevron 69"/>
            <p:cNvSpPr/>
            <p:nvPr/>
          </p:nvSpPr>
          <p:spPr>
            <a:xfrm rot="5400000">
              <a:off x="6653520" y="2820621"/>
              <a:ext cx="168078" cy="319454"/>
            </a:xfrm>
            <a:prstGeom prst="chevron">
              <a:avLst/>
            </a:prstGeom>
            <a:solidFill>
              <a:schemeClr val="tx2">
                <a:lumMod val="75000"/>
                <a:alpha val="5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676767"/>
                </a:solidFill>
                <a:latin typeface="Arial"/>
              </a:endParaRPr>
            </a:p>
          </p:txBody>
        </p:sp>
      </p:grpSp>
      <p:grpSp>
        <p:nvGrpSpPr>
          <p:cNvPr id="71" name="Group 70"/>
          <p:cNvGrpSpPr/>
          <p:nvPr/>
        </p:nvGrpSpPr>
        <p:grpSpPr>
          <a:xfrm rot="16200000">
            <a:off x="1935995" y="2871895"/>
            <a:ext cx="645440" cy="400228"/>
            <a:chOff x="6462506" y="2896309"/>
            <a:chExt cx="550107" cy="341113"/>
          </a:xfrm>
        </p:grpSpPr>
        <p:sp>
          <p:nvSpPr>
            <p:cNvPr id="72" name="Chevron 71"/>
            <p:cNvSpPr/>
            <p:nvPr/>
          </p:nvSpPr>
          <p:spPr>
            <a:xfrm rot="5400000">
              <a:off x="6592843" y="2817652"/>
              <a:ext cx="289433" cy="550107"/>
            </a:xfrm>
            <a:prstGeom prst="chevron">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76767"/>
                </a:solidFill>
                <a:latin typeface="Arial"/>
              </a:endParaRPr>
            </a:p>
          </p:txBody>
        </p:sp>
        <p:sp>
          <p:nvSpPr>
            <p:cNvPr id="73" name="Chevron 72"/>
            <p:cNvSpPr/>
            <p:nvPr/>
          </p:nvSpPr>
          <p:spPr>
            <a:xfrm rot="5400000">
              <a:off x="6653520" y="2820621"/>
              <a:ext cx="168078" cy="319454"/>
            </a:xfrm>
            <a:prstGeom prst="chevron">
              <a:avLst/>
            </a:prstGeom>
            <a:solidFill>
              <a:schemeClr val="tx2">
                <a:lumMod val="75000"/>
                <a:alpha val="5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76767"/>
                </a:solidFill>
                <a:latin typeface="Arial"/>
              </a:endParaRPr>
            </a:p>
          </p:txBody>
        </p:sp>
      </p:grpSp>
      <p:grpSp>
        <p:nvGrpSpPr>
          <p:cNvPr id="12" name="Group 11"/>
          <p:cNvGrpSpPr/>
          <p:nvPr/>
        </p:nvGrpSpPr>
        <p:grpSpPr>
          <a:xfrm>
            <a:off x="326059" y="2744178"/>
            <a:ext cx="313754" cy="313754"/>
            <a:chOff x="6105215" y="-857480"/>
            <a:chExt cx="548640" cy="548640"/>
          </a:xfrm>
        </p:grpSpPr>
        <p:sp>
          <p:nvSpPr>
            <p:cNvPr id="74" name="Oval 73"/>
            <p:cNvSpPr/>
            <p:nvPr/>
          </p:nvSpPr>
          <p:spPr>
            <a:xfrm>
              <a:off x="6105215" y="-857480"/>
              <a:ext cx="548640" cy="548640"/>
            </a:xfrm>
            <a:prstGeom prst="ellipse">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nvGrpSpPr>
            <p:cNvPr id="75" name="Group 74"/>
            <p:cNvGrpSpPr/>
            <p:nvPr/>
          </p:nvGrpSpPr>
          <p:grpSpPr>
            <a:xfrm>
              <a:off x="6284710" y="-742347"/>
              <a:ext cx="191126" cy="308050"/>
              <a:chOff x="9250369" y="754161"/>
              <a:chExt cx="404812" cy="652463"/>
            </a:xfrm>
            <a:solidFill>
              <a:schemeClr val="bg1"/>
            </a:solidFill>
          </p:grpSpPr>
          <p:sp>
            <p:nvSpPr>
              <p:cNvPr id="76" name="Freeform 6"/>
              <p:cNvSpPr>
                <a:spLocks noEditPoints="1"/>
              </p:cNvSpPr>
              <p:nvPr/>
            </p:nvSpPr>
            <p:spPr bwMode="auto">
              <a:xfrm>
                <a:off x="9250369" y="754161"/>
                <a:ext cx="404812" cy="652463"/>
              </a:xfrm>
              <a:custGeom>
                <a:avLst/>
                <a:gdLst>
                  <a:gd name="T0" fmla="*/ 102 w 108"/>
                  <a:gd name="T1" fmla="*/ 0 h 174"/>
                  <a:gd name="T2" fmla="*/ 7 w 108"/>
                  <a:gd name="T3" fmla="*/ 0 h 174"/>
                  <a:gd name="T4" fmla="*/ 0 w 108"/>
                  <a:gd name="T5" fmla="*/ 7 h 174"/>
                  <a:gd name="T6" fmla="*/ 0 w 108"/>
                  <a:gd name="T7" fmla="*/ 167 h 174"/>
                  <a:gd name="T8" fmla="*/ 7 w 108"/>
                  <a:gd name="T9" fmla="*/ 174 h 174"/>
                  <a:gd name="T10" fmla="*/ 102 w 108"/>
                  <a:gd name="T11" fmla="*/ 174 h 174"/>
                  <a:gd name="T12" fmla="*/ 107 w 108"/>
                  <a:gd name="T13" fmla="*/ 171 h 174"/>
                  <a:gd name="T14" fmla="*/ 107 w 108"/>
                  <a:gd name="T15" fmla="*/ 171 h 174"/>
                  <a:gd name="T16" fmla="*/ 107 w 108"/>
                  <a:gd name="T17" fmla="*/ 171 h 174"/>
                  <a:gd name="T18" fmla="*/ 108 w 108"/>
                  <a:gd name="T19" fmla="*/ 168 h 174"/>
                  <a:gd name="T20" fmla="*/ 108 w 108"/>
                  <a:gd name="T21" fmla="*/ 6 h 174"/>
                  <a:gd name="T22" fmla="*/ 102 w 108"/>
                  <a:gd name="T23" fmla="*/ 0 h 174"/>
                  <a:gd name="T24" fmla="*/ 103 w 108"/>
                  <a:gd name="T25" fmla="*/ 122 h 174"/>
                  <a:gd name="T26" fmla="*/ 99 w 108"/>
                  <a:gd name="T27" fmla="*/ 126 h 174"/>
                  <a:gd name="T28" fmla="*/ 10 w 108"/>
                  <a:gd name="T29" fmla="*/ 126 h 174"/>
                  <a:gd name="T30" fmla="*/ 6 w 108"/>
                  <a:gd name="T31" fmla="*/ 122 h 174"/>
                  <a:gd name="T32" fmla="*/ 6 w 108"/>
                  <a:gd name="T33" fmla="*/ 110 h 174"/>
                  <a:gd name="T34" fmla="*/ 10 w 108"/>
                  <a:gd name="T35" fmla="*/ 106 h 174"/>
                  <a:gd name="T36" fmla="*/ 99 w 108"/>
                  <a:gd name="T37" fmla="*/ 106 h 174"/>
                  <a:gd name="T38" fmla="*/ 103 w 108"/>
                  <a:gd name="T39" fmla="*/ 110 h 174"/>
                  <a:gd name="T40" fmla="*/ 103 w 108"/>
                  <a:gd name="T41" fmla="*/ 122 h 174"/>
                  <a:gd name="T42" fmla="*/ 103 w 108"/>
                  <a:gd name="T43" fmla="*/ 98 h 174"/>
                  <a:gd name="T44" fmla="*/ 99 w 108"/>
                  <a:gd name="T45" fmla="*/ 102 h 174"/>
                  <a:gd name="T46" fmla="*/ 10 w 108"/>
                  <a:gd name="T47" fmla="*/ 102 h 174"/>
                  <a:gd name="T48" fmla="*/ 6 w 108"/>
                  <a:gd name="T49" fmla="*/ 98 h 174"/>
                  <a:gd name="T50" fmla="*/ 6 w 108"/>
                  <a:gd name="T51" fmla="*/ 85 h 174"/>
                  <a:gd name="T52" fmla="*/ 10 w 108"/>
                  <a:gd name="T53" fmla="*/ 82 h 174"/>
                  <a:gd name="T54" fmla="*/ 99 w 108"/>
                  <a:gd name="T55" fmla="*/ 82 h 174"/>
                  <a:gd name="T56" fmla="*/ 103 w 108"/>
                  <a:gd name="T57" fmla="*/ 85 h 174"/>
                  <a:gd name="T58" fmla="*/ 103 w 108"/>
                  <a:gd name="T59" fmla="*/ 98 h 174"/>
                  <a:gd name="T60" fmla="*/ 103 w 108"/>
                  <a:gd name="T61" fmla="*/ 74 h 174"/>
                  <a:gd name="T62" fmla="*/ 99 w 108"/>
                  <a:gd name="T63" fmla="*/ 77 h 174"/>
                  <a:gd name="T64" fmla="*/ 10 w 108"/>
                  <a:gd name="T65" fmla="*/ 77 h 174"/>
                  <a:gd name="T66" fmla="*/ 6 w 108"/>
                  <a:gd name="T67" fmla="*/ 74 h 174"/>
                  <a:gd name="T68" fmla="*/ 6 w 108"/>
                  <a:gd name="T69" fmla="*/ 61 h 174"/>
                  <a:gd name="T70" fmla="*/ 10 w 108"/>
                  <a:gd name="T71" fmla="*/ 58 h 174"/>
                  <a:gd name="T72" fmla="*/ 99 w 108"/>
                  <a:gd name="T73" fmla="*/ 58 h 174"/>
                  <a:gd name="T74" fmla="*/ 103 w 108"/>
                  <a:gd name="T75" fmla="*/ 61 h 174"/>
                  <a:gd name="T76" fmla="*/ 103 w 108"/>
                  <a:gd name="T77" fmla="*/ 74 h 174"/>
                  <a:gd name="T78" fmla="*/ 103 w 108"/>
                  <a:gd name="T79" fmla="*/ 50 h 174"/>
                  <a:gd name="T80" fmla="*/ 99 w 108"/>
                  <a:gd name="T81" fmla="*/ 53 h 174"/>
                  <a:gd name="T82" fmla="*/ 10 w 108"/>
                  <a:gd name="T83" fmla="*/ 53 h 174"/>
                  <a:gd name="T84" fmla="*/ 6 w 108"/>
                  <a:gd name="T85" fmla="*/ 50 h 174"/>
                  <a:gd name="T86" fmla="*/ 6 w 108"/>
                  <a:gd name="T87" fmla="*/ 37 h 174"/>
                  <a:gd name="T88" fmla="*/ 10 w 108"/>
                  <a:gd name="T89" fmla="*/ 33 h 174"/>
                  <a:gd name="T90" fmla="*/ 99 w 108"/>
                  <a:gd name="T91" fmla="*/ 33 h 174"/>
                  <a:gd name="T92" fmla="*/ 103 w 108"/>
                  <a:gd name="T93" fmla="*/ 37 h 174"/>
                  <a:gd name="T94" fmla="*/ 103 w 108"/>
                  <a:gd name="T95" fmla="*/ 50 h 174"/>
                  <a:gd name="T96" fmla="*/ 103 w 108"/>
                  <a:gd name="T97" fmla="*/ 25 h 174"/>
                  <a:gd name="T98" fmla="*/ 99 w 108"/>
                  <a:gd name="T99" fmla="*/ 29 h 174"/>
                  <a:gd name="T100" fmla="*/ 10 w 108"/>
                  <a:gd name="T101" fmla="*/ 29 h 174"/>
                  <a:gd name="T102" fmla="*/ 6 w 108"/>
                  <a:gd name="T103" fmla="*/ 25 h 174"/>
                  <a:gd name="T104" fmla="*/ 6 w 108"/>
                  <a:gd name="T105" fmla="*/ 13 h 174"/>
                  <a:gd name="T106" fmla="*/ 10 w 108"/>
                  <a:gd name="T107" fmla="*/ 9 h 174"/>
                  <a:gd name="T108" fmla="*/ 99 w 108"/>
                  <a:gd name="T109" fmla="*/ 9 h 174"/>
                  <a:gd name="T110" fmla="*/ 103 w 108"/>
                  <a:gd name="T111" fmla="*/ 13 h 174"/>
                  <a:gd name="T112" fmla="*/ 103 w 108"/>
                  <a:gd name="T113"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174">
                    <a:moveTo>
                      <a:pt x="102" y="0"/>
                    </a:moveTo>
                    <a:cubicBezTo>
                      <a:pt x="7" y="0"/>
                      <a:pt x="7" y="0"/>
                      <a:pt x="7" y="0"/>
                    </a:cubicBezTo>
                    <a:cubicBezTo>
                      <a:pt x="3" y="0"/>
                      <a:pt x="1" y="3"/>
                      <a:pt x="0" y="7"/>
                    </a:cubicBezTo>
                    <a:cubicBezTo>
                      <a:pt x="0" y="167"/>
                      <a:pt x="0" y="167"/>
                      <a:pt x="0" y="167"/>
                    </a:cubicBezTo>
                    <a:cubicBezTo>
                      <a:pt x="1" y="171"/>
                      <a:pt x="3" y="174"/>
                      <a:pt x="7" y="174"/>
                    </a:cubicBezTo>
                    <a:cubicBezTo>
                      <a:pt x="102" y="174"/>
                      <a:pt x="102" y="174"/>
                      <a:pt x="102" y="174"/>
                    </a:cubicBezTo>
                    <a:cubicBezTo>
                      <a:pt x="104" y="174"/>
                      <a:pt x="106" y="173"/>
                      <a:pt x="107" y="171"/>
                    </a:cubicBezTo>
                    <a:cubicBezTo>
                      <a:pt x="107" y="171"/>
                      <a:pt x="107" y="171"/>
                      <a:pt x="107" y="171"/>
                    </a:cubicBezTo>
                    <a:cubicBezTo>
                      <a:pt x="107" y="171"/>
                      <a:pt x="107" y="171"/>
                      <a:pt x="107" y="171"/>
                    </a:cubicBezTo>
                    <a:cubicBezTo>
                      <a:pt x="108" y="170"/>
                      <a:pt x="108" y="169"/>
                      <a:pt x="108" y="168"/>
                    </a:cubicBezTo>
                    <a:cubicBezTo>
                      <a:pt x="108" y="6"/>
                      <a:pt x="108" y="6"/>
                      <a:pt x="108" y="6"/>
                    </a:cubicBezTo>
                    <a:cubicBezTo>
                      <a:pt x="108" y="3"/>
                      <a:pt x="105" y="0"/>
                      <a:pt x="102" y="0"/>
                    </a:cubicBezTo>
                    <a:close/>
                    <a:moveTo>
                      <a:pt x="103" y="122"/>
                    </a:moveTo>
                    <a:cubicBezTo>
                      <a:pt x="103" y="124"/>
                      <a:pt x="101" y="126"/>
                      <a:pt x="99" y="126"/>
                    </a:cubicBezTo>
                    <a:cubicBezTo>
                      <a:pt x="10" y="126"/>
                      <a:pt x="10" y="126"/>
                      <a:pt x="10" y="126"/>
                    </a:cubicBezTo>
                    <a:cubicBezTo>
                      <a:pt x="8" y="126"/>
                      <a:pt x="6" y="124"/>
                      <a:pt x="6" y="122"/>
                    </a:cubicBezTo>
                    <a:cubicBezTo>
                      <a:pt x="6" y="110"/>
                      <a:pt x="6" y="110"/>
                      <a:pt x="6" y="110"/>
                    </a:cubicBezTo>
                    <a:cubicBezTo>
                      <a:pt x="6" y="108"/>
                      <a:pt x="8" y="106"/>
                      <a:pt x="10" y="106"/>
                    </a:cubicBezTo>
                    <a:cubicBezTo>
                      <a:pt x="99" y="106"/>
                      <a:pt x="99" y="106"/>
                      <a:pt x="99" y="106"/>
                    </a:cubicBezTo>
                    <a:cubicBezTo>
                      <a:pt x="101" y="106"/>
                      <a:pt x="103" y="108"/>
                      <a:pt x="103" y="110"/>
                    </a:cubicBezTo>
                    <a:lnTo>
                      <a:pt x="103" y="122"/>
                    </a:lnTo>
                    <a:close/>
                    <a:moveTo>
                      <a:pt x="103" y="98"/>
                    </a:moveTo>
                    <a:cubicBezTo>
                      <a:pt x="103" y="100"/>
                      <a:pt x="101" y="102"/>
                      <a:pt x="99" y="102"/>
                    </a:cubicBezTo>
                    <a:cubicBezTo>
                      <a:pt x="10" y="102"/>
                      <a:pt x="10" y="102"/>
                      <a:pt x="10" y="102"/>
                    </a:cubicBezTo>
                    <a:cubicBezTo>
                      <a:pt x="8" y="102"/>
                      <a:pt x="6" y="100"/>
                      <a:pt x="6" y="98"/>
                    </a:cubicBezTo>
                    <a:cubicBezTo>
                      <a:pt x="6" y="85"/>
                      <a:pt x="6" y="85"/>
                      <a:pt x="6" y="85"/>
                    </a:cubicBezTo>
                    <a:cubicBezTo>
                      <a:pt x="6" y="83"/>
                      <a:pt x="8" y="82"/>
                      <a:pt x="10" y="82"/>
                    </a:cubicBezTo>
                    <a:cubicBezTo>
                      <a:pt x="99" y="82"/>
                      <a:pt x="99" y="82"/>
                      <a:pt x="99" y="82"/>
                    </a:cubicBezTo>
                    <a:cubicBezTo>
                      <a:pt x="101" y="82"/>
                      <a:pt x="103" y="83"/>
                      <a:pt x="103" y="85"/>
                    </a:cubicBezTo>
                    <a:lnTo>
                      <a:pt x="103" y="98"/>
                    </a:lnTo>
                    <a:close/>
                    <a:moveTo>
                      <a:pt x="103" y="74"/>
                    </a:moveTo>
                    <a:cubicBezTo>
                      <a:pt x="103" y="76"/>
                      <a:pt x="101" y="77"/>
                      <a:pt x="99" y="77"/>
                    </a:cubicBezTo>
                    <a:cubicBezTo>
                      <a:pt x="10" y="77"/>
                      <a:pt x="10" y="77"/>
                      <a:pt x="10" y="77"/>
                    </a:cubicBezTo>
                    <a:cubicBezTo>
                      <a:pt x="8" y="77"/>
                      <a:pt x="6" y="76"/>
                      <a:pt x="6" y="74"/>
                    </a:cubicBezTo>
                    <a:cubicBezTo>
                      <a:pt x="6" y="61"/>
                      <a:pt x="6" y="61"/>
                      <a:pt x="6" y="61"/>
                    </a:cubicBezTo>
                    <a:cubicBezTo>
                      <a:pt x="6" y="59"/>
                      <a:pt x="8" y="58"/>
                      <a:pt x="10" y="58"/>
                    </a:cubicBezTo>
                    <a:cubicBezTo>
                      <a:pt x="99" y="58"/>
                      <a:pt x="99" y="58"/>
                      <a:pt x="99" y="58"/>
                    </a:cubicBezTo>
                    <a:cubicBezTo>
                      <a:pt x="101" y="58"/>
                      <a:pt x="103" y="59"/>
                      <a:pt x="103" y="61"/>
                    </a:cubicBezTo>
                    <a:lnTo>
                      <a:pt x="103" y="74"/>
                    </a:lnTo>
                    <a:close/>
                    <a:moveTo>
                      <a:pt x="103" y="50"/>
                    </a:moveTo>
                    <a:cubicBezTo>
                      <a:pt x="103" y="52"/>
                      <a:pt x="101" y="53"/>
                      <a:pt x="99" y="53"/>
                    </a:cubicBezTo>
                    <a:cubicBezTo>
                      <a:pt x="10" y="53"/>
                      <a:pt x="10" y="53"/>
                      <a:pt x="10" y="53"/>
                    </a:cubicBezTo>
                    <a:cubicBezTo>
                      <a:pt x="8" y="53"/>
                      <a:pt x="6" y="52"/>
                      <a:pt x="6" y="50"/>
                    </a:cubicBezTo>
                    <a:cubicBezTo>
                      <a:pt x="6" y="37"/>
                      <a:pt x="6" y="37"/>
                      <a:pt x="6" y="37"/>
                    </a:cubicBezTo>
                    <a:cubicBezTo>
                      <a:pt x="6" y="35"/>
                      <a:pt x="8" y="33"/>
                      <a:pt x="10" y="33"/>
                    </a:cubicBezTo>
                    <a:cubicBezTo>
                      <a:pt x="99" y="33"/>
                      <a:pt x="99" y="33"/>
                      <a:pt x="99" y="33"/>
                    </a:cubicBezTo>
                    <a:cubicBezTo>
                      <a:pt x="101" y="33"/>
                      <a:pt x="103" y="35"/>
                      <a:pt x="103" y="37"/>
                    </a:cubicBezTo>
                    <a:lnTo>
                      <a:pt x="103" y="50"/>
                    </a:lnTo>
                    <a:close/>
                    <a:moveTo>
                      <a:pt x="103" y="25"/>
                    </a:moveTo>
                    <a:cubicBezTo>
                      <a:pt x="103" y="27"/>
                      <a:pt x="101" y="29"/>
                      <a:pt x="99" y="29"/>
                    </a:cubicBezTo>
                    <a:cubicBezTo>
                      <a:pt x="10" y="29"/>
                      <a:pt x="10" y="29"/>
                      <a:pt x="10" y="29"/>
                    </a:cubicBezTo>
                    <a:cubicBezTo>
                      <a:pt x="8" y="29"/>
                      <a:pt x="6" y="27"/>
                      <a:pt x="6" y="25"/>
                    </a:cubicBezTo>
                    <a:cubicBezTo>
                      <a:pt x="6" y="13"/>
                      <a:pt x="6" y="13"/>
                      <a:pt x="6" y="13"/>
                    </a:cubicBezTo>
                    <a:cubicBezTo>
                      <a:pt x="6" y="11"/>
                      <a:pt x="8" y="9"/>
                      <a:pt x="10" y="9"/>
                    </a:cubicBezTo>
                    <a:cubicBezTo>
                      <a:pt x="99" y="9"/>
                      <a:pt x="99" y="9"/>
                      <a:pt x="99" y="9"/>
                    </a:cubicBezTo>
                    <a:cubicBezTo>
                      <a:pt x="101" y="9"/>
                      <a:pt x="103" y="11"/>
                      <a:pt x="103" y="13"/>
                    </a:cubicBezTo>
                    <a:lnTo>
                      <a:pt x="103" y="2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77" name="Oval 7"/>
              <p:cNvSpPr>
                <a:spLocks noChangeArrowheads="1"/>
              </p:cNvSpPr>
              <p:nvPr/>
            </p:nvSpPr>
            <p:spPr bwMode="auto">
              <a:xfrm>
                <a:off x="9580563" y="1174849"/>
                <a:ext cx="30162"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78" name="Oval 8"/>
              <p:cNvSpPr>
                <a:spLocks noChangeArrowheads="1"/>
              </p:cNvSpPr>
              <p:nvPr/>
            </p:nvSpPr>
            <p:spPr bwMode="auto">
              <a:xfrm>
                <a:off x="9494838" y="1174849"/>
                <a:ext cx="25400"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79" name="Oval 9"/>
              <p:cNvSpPr>
                <a:spLocks noChangeArrowheads="1"/>
              </p:cNvSpPr>
              <p:nvPr/>
            </p:nvSpPr>
            <p:spPr bwMode="auto">
              <a:xfrm>
                <a:off x="9299575" y="1174849"/>
                <a:ext cx="25400"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80" name="Oval 10"/>
              <p:cNvSpPr>
                <a:spLocks noChangeArrowheads="1"/>
              </p:cNvSpPr>
              <p:nvPr/>
            </p:nvSpPr>
            <p:spPr bwMode="auto">
              <a:xfrm>
                <a:off x="9539288" y="1174849"/>
                <a:ext cx="25400"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81" name="Oval 11"/>
              <p:cNvSpPr>
                <a:spLocks noChangeArrowheads="1"/>
              </p:cNvSpPr>
              <p:nvPr/>
            </p:nvSpPr>
            <p:spPr bwMode="auto">
              <a:xfrm>
                <a:off x="9494838" y="811311"/>
                <a:ext cx="25400"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82" name="Oval 12"/>
              <p:cNvSpPr>
                <a:spLocks noChangeArrowheads="1"/>
              </p:cNvSpPr>
              <p:nvPr/>
            </p:nvSpPr>
            <p:spPr bwMode="auto">
              <a:xfrm>
                <a:off x="9539288" y="811311"/>
                <a:ext cx="25400"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83" name="Oval 13"/>
              <p:cNvSpPr>
                <a:spLocks noChangeArrowheads="1"/>
              </p:cNvSpPr>
              <p:nvPr/>
            </p:nvSpPr>
            <p:spPr bwMode="auto">
              <a:xfrm>
                <a:off x="9299575" y="904974"/>
                <a:ext cx="25400"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84" name="Oval 14"/>
              <p:cNvSpPr>
                <a:spLocks noChangeArrowheads="1"/>
              </p:cNvSpPr>
              <p:nvPr/>
            </p:nvSpPr>
            <p:spPr bwMode="auto">
              <a:xfrm>
                <a:off x="9580563" y="995461"/>
                <a:ext cx="30162"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85" name="Oval 15"/>
              <p:cNvSpPr>
                <a:spLocks noChangeArrowheads="1"/>
              </p:cNvSpPr>
              <p:nvPr/>
            </p:nvSpPr>
            <p:spPr bwMode="auto">
              <a:xfrm>
                <a:off x="9539288" y="904974"/>
                <a:ext cx="25400"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86" name="Oval 16"/>
              <p:cNvSpPr>
                <a:spLocks noChangeArrowheads="1"/>
              </p:cNvSpPr>
              <p:nvPr/>
            </p:nvSpPr>
            <p:spPr bwMode="auto">
              <a:xfrm>
                <a:off x="9299575" y="811311"/>
                <a:ext cx="25400"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87" name="Oval 17"/>
              <p:cNvSpPr>
                <a:spLocks noChangeArrowheads="1"/>
              </p:cNvSpPr>
              <p:nvPr/>
            </p:nvSpPr>
            <p:spPr bwMode="auto">
              <a:xfrm>
                <a:off x="9494838" y="904974"/>
                <a:ext cx="25400"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88" name="Oval 18"/>
              <p:cNvSpPr>
                <a:spLocks noChangeArrowheads="1"/>
              </p:cNvSpPr>
              <p:nvPr/>
            </p:nvSpPr>
            <p:spPr bwMode="auto">
              <a:xfrm>
                <a:off x="9580563" y="904974"/>
                <a:ext cx="30162"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89" name="Oval 19"/>
              <p:cNvSpPr>
                <a:spLocks noChangeArrowheads="1"/>
              </p:cNvSpPr>
              <p:nvPr/>
            </p:nvSpPr>
            <p:spPr bwMode="auto">
              <a:xfrm>
                <a:off x="9539288" y="995461"/>
                <a:ext cx="25400"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90" name="Oval 20"/>
              <p:cNvSpPr>
                <a:spLocks noChangeArrowheads="1"/>
              </p:cNvSpPr>
              <p:nvPr/>
            </p:nvSpPr>
            <p:spPr bwMode="auto">
              <a:xfrm>
                <a:off x="9580563" y="811311"/>
                <a:ext cx="30162"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91" name="Oval 21"/>
              <p:cNvSpPr>
                <a:spLocks noChangeArrowheads="1"/>
              </p:cNvSpPr>
              <p:nvPr/>
            </p:nvSpPr>
            <p:spPr bwMode="auto">
              <a:xfrm>
                <a:off x="9494838" y="1084361"/>
                <a:ext cx="25400" cy="2698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92" name="Oval 22"/>
              <p:cNvSpPr>
                <a:spLocks noChangeArrowheads="1"/>
              </p:cNvSpPr>
              <p:nvPr/>
            </p:nvSpPr>
            <p:spPr bwMode="auto">
              <a:xfrm>
                <a:off x="9299575" y="1084361"/>
                <a:ext cx="25400" cy="2698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93" name="Oval 23"/>
              <p:cNvSpPr>
                <a:spLocks noChangeArrowheads="1"/>
              </p:cNvSpPr>
              <p:nvPr/>
            </p:nvSpPr>
            <p:spPr bwMode="auto">
              <a:xfrm>
                <a:off x="9580563" y="1084361"/>
                <a:ext cx="30162" cy="2698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94" name="Oval 24"/>
              <p:cNvSpPr>
                <a:spLocks noChangeArrowheads="1"/>
              </p:cNvSpPr>
              <p:nvPr/>
            </p:nvSpPr>
            <p:spPr bwMode="auto">
              <a:xfrm>
                <a:off x="9539288" y="1084361"/>
                <a:ext cx="25400" cy="2698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95" name="Oval 25"/>
              <p:cNvSpPr>
                <a:spLocks noChangeArrowheads="1"/>
              </p:cNvSpPr>
              <p:nvPr/>
            </p:nvSpPr>
            <p:spPr bwMode="auto">
              <a:xfrm>
                <a:off x="9494838" y="995461"/>
                <a:ext cx="25400"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96" name="Oval 26"/>
              <p:cNvSpPr>
                <a:spLocks noChangeArrowheads="1"/>
              </p:cNvSpPr>
              <p:nvPr/>
            </p:nvSpPr>
            <p:spPr bwMode="auto">
              <a:xfrm>
                <a:off x="9299575" y="995461"/>
                <a:ext cx="25400"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grpSp>
      <p:grpSp>
        <p:nvGrpSpPr>
          <p:cNvPr id="126" name="Group 125"/>
          <p:cNvGrpSpPr/>
          <p:nvPr/>
        </p:nvGrpSpPr>
        <p:grpSpPr>
          <a:xfrm>
            <a:off x="326059" y="3499381"/>
            <a:ext cx="313754" cy="313754"/>
            <a:chOff x="6105215" y="-857480"/>
            <a:chExt cx="548640" cy="548640"/>
          </a:xfrm>
        </p:grpSpPr>
        <p:sp>
          <p:nvSpPr>
            <p:cNvPr id="127" name="Oval 126"/>
            <p:cNvSpPr/>
            <p:nvPr/>
          </p:nvSpPr>
          <p:spPr>
            <a:xfrm>
              <a:off x="6105215" y="-857480"/>
              <a:ext cx="548640" cy="548640"/>
            </a:xfrm>
            <a:prstGeom prst="ellipse">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nvGrpSpPr>
            <p:cNvPr id="128" name="Group 127"/>
            <p:cNvGrpSpPr/>
            <p:nvPr/>
          </p:nvGrpSpPr>
          <p:grpSpPr>
            <a:xfrm>
              <a:off x="6284710" y="-742347"/>
              <a:ext cx="191126" cy="308050"/>
              <a:chOff x="9250369" y="754161"/>
              <a:chExt cx="404812" cy="652463"/>
            </a:xfrm>
            <a:solidFill>
              <a:schemeClr val="bg1"/>
            </a:solidFill>
          </p:grpSpPr>
          <p:sp>
            <p:nvSpPr>
              <p:cNvPr id="129" name="Freeform 6"/>
              <p:cNvSpPr>
                <a:spLocks noEditPoints="1"/>
              </p:cNvSpPr>
              <p:nvPr/>
            </p:nvSpPr>
            <p:spPr bwMode="auto">
              <a:xfrm>
                <a:off x="9250369" y="754161"/>
                <a:ext cx="404812" cy="652463"/>
              </a:xfrm>
              <a:custGeom>
                <a:avLst/>
                <a:gdLst>
                  <a:gd name="T0" fmla="*/ 102 w 108"/>
                  <a:gd name="T1" fmla="*/ 0 h 174"/>
                  <a:gd name="T2" fmla="*/ 7 w 108"/>
                  <a:gd name="T3" fmla="*/ 0 h 174"/>
                  <a:gd name="T4" fmla="*/ 0 w 108"/>
                  <a:gd name="T5" fmla="*/ 7 h 174"/>
                  <a:gd name="T6" fmla="*/ 0 w 108"/>
                  <a:gd name="T7" fmla="*/ 167 h 174"/>
                  <a:gd name="T8" fmla="*/ 7 w 108"/>
                  <a:gd name="T9" fmla="*/ 174 h 174"/>
                  <a:gd name="T10" fmla="*/ 102 w 108"/>
                  <a:gd name="T11" fmla="*/ 174 h 174"/>
                  <a:gd name="T12" fmla="*/ 107 w 108"/>
                  <a:gd name="T13" fmla="*/ 171 h 174"/>
                  <a:gd name="T14" fmla="*/ 107 w 108"/>
                  <a:gd name="T15" fmla="*/ 171 h 174"/>
                  <a:gd name="T16" fmla="*/ 107 w 108"/>
                  <a:gd name="T17" fmla="*/ 171 h 174"/>
                  <a:gd name="T18" fmla="*/ 108 w 108"/>
                  <a:gd name="T19" fmla="*/ 168 h 174"/>
                  <a:gd name="T20" fmla="*/ 108 w 108"/>
                  <a:gd name="T21" fmla="*/ 6 h 174"/>
                  <a:gd name="T22" fmla="*/ 102 w 108"/>
                  <a:gd name="T23" fmla="*/ 0 h 174"/>
                  <a:gd name="T24" fmla="*/ 103 w 108"/>
                  <a:gd name="T25" fmla="*/ 122 h 174"/>
                  <a:gd name="T26" fmla="*/ 99 w 108"/>
                  <a:gd name="T27" fmla="*/ 126 h 174"/>
                  <a:gd name="T28" fmla="*/ 10 w 108"/>
                  <a:gd name="T29" fmla="*/ 126 h 174"/>
                  <a:gd name="T30" fmla="*/ 6 w 108"/>
                  <a:gd name="T31" fmla="*/ 122 h 174"/>
                  <a:gd name="T32" fmla="*/ 6 w 108"/>
                  <a:gd name="T33" fmla="*/ 110 h 174"/>
                  <a:gd name="T34" fmla="*/ 10 w 108"/>
                  <a:gd name="T35" fmla="*/ 106 h 174"/>
                  <a:gd name="T36" fmla="*/ 99 w 108"/>
                  <a:gd name="T37" fmla="*/ 106 h 174"/>
                  <a:gd name="T38" fmla="*/ 103 w 108"/>
                  <a:gd name="T39" fmla="*/ 110 h 174"/>
                  <a:gd name="T40" fmla="*/ 103 w 108"/>
                  <a:gd name="T41" fmla="*/ 122 h 174"/>
                  <a:gd name="T42" fmla="*/ 103 w 108"/>
                  <a:gd name="T43" fmla="*/ 98 h 174"/>
                  <a:gd name="T44" fmla="*/ 99 w 108"/>
                  <a:gd name="T45" fmla="*/ 102 h 174"/>
                  <a:gd name="T46" fmla="*/ 10 w 108"/>
                  <a:gd name="T47" fmla="*/ 102 h 174"/>
                  <a:gd name="T48" fmla="*/ 6 w 108"/>
                  <a:gd name="T49" fmla="*/ 98 h 174"/>
                  <a:gd name="T50" fmla="*/ 6 w 108"/>
                  <a:gd name="T51" fmla="*/ 85 h 174"/>
                  <a:gd name="T52" fmla="*/ 10 w 108"/>
                  <a:gd name="T53" fmla="*/ 82 h 174"/>
                  <a:gd name="T54" fmla="*/ 99 w 108"/>
                  <a:gd name="T55" fmla="*/ 82 h 174"/>
                  <a:gd name="T56" fmla="*/ 103 w 108"/>
                  <a:gd name="T57" fmla="*/ 85 h 174"/>
                  <a:gd name="T58" fmla="*/ 103 w 108"/>
                  <a:gd name="T59" fmla="*/ 98 h 174"/>
                  <a:gd name="T60" fmla="*/ 103 w 108"/>
                  <a:gd name="T61" fmla="*/ 74 h 174"/>
                  <a:gd name="T62" fmla="*/ 99 w 108"/>
                  <a:gd name="T63" fmla="*/ 77 h 174"/>
                  <a:gd name="T64" fmla="*/ 10 w 108"/>
                  <a:gd name="T65" fmla="*/ 77 h 174"/>
                  <a:gd name="T66" fmla="*/ 6 w 108"/>
                  <a:gd name="T67" fmla="*/ 74 h 174"/>
                  <a:gd name="T68" fmla="*/ 6 w 108"/>
                  <a:gd name="T69" fmla="*/ 61 h 174"/>
                  <a:gd name="T70" fmla="*/ 10 w 108"/>
                  <a:gd name="T71" fmla="*/ 58 h 174"/>
                  <a:gd name="T72" fmla="*/ 99 w 108"/>
                  <a:gd name="T73" fmla="*/ 58 h 174"/>
                  <a:gd name="T74" fmla="*/ 103 w 108"/>
                  <a:gd name="T75" fmla="*/ 61 h 174"/>
                  <a:gd name="T76" fmla="*/ 103 w 108"/>
                  <a:gd name="T77" fmla="*/ 74 h 174"/>
                  <a:gd name="T78" fmla="*/ 103 w 108"/>
                  <a:gd name="T79" fmla="*/ 50 h 174"/>
                  <a:gd name="T80" fmla="*/ 99 w 108"/>
                  <a:gd name="T81" fmla="*/ 53 h 174"/>
                  <a:gd name="T82" fmla="*/ 10 w 108"/>
                  <a:gd name="T83" fmla="*/ 53 h 174"/>
                  <a:gd name="T84" fmla="*/ 6 w 108"/>
                  <a:gd name="T85" fmla="*/ 50 h 174"/>
                  <a:gd name="T86" fmla="*/ 6 w 108"/>
                  <a:gd name="T87" fmla="*/ 37 h 174"/>
                  <a:gd name="T88" fmla="*/ 10 w 108"/>
                  <a:gd name="T89" fmla="*/ 33 h 174"/>
                  <a:gd name="T90" fmla="*/ 99 w 108"/>
                  <a:gd name="T91" fmla="*/ 33 h 174"/>
                  <a:gd name="T92" fmla="*/ 103 w 108"/>
                  <a:gd name="T93" fmla="*/ 37 h 174"/>
                  <a:gd name="T94" fmla="*/ 103 w 108"/>
                  <a:gd name="T95" fmla="*/ 50 h 174"/>
                  <a:gd name="T96" fmla="*/ 103 w 108"/>
                  <a:gd name="T97" fmla="*/ 25 h 174"/>
                  <a:gd name="T98" fmla="*/ 99 w 108"/>
                  <a:gd name="T99" fmla="*/ 29 h 174"/>
                  <a:gd name="T100" fmla="*/ 10 w 108"/>
                  <a:gd name="T101" fmla="*/ 29 h 174"/>
                  <a:gd name="T102" fmla="*/ 6 w 108"/>
                  <a:gd name="T103" fmla="*/ 25 h 174"/>
                  <a:gd name="T104" fmla="*/ 6 w 108"/>
                  <a:gd name="T105" fmla="*/ 13 h 174"/>
                  <a:gd name="T106" fmla="*/ 10 w 108"/>
                  <a:gd name="T107" fmla="*/ 9 h 174"/>
                  <a:gd name="T108" fmla="*/ 99 w 108"/>
                  <a:gd name="T109" fmla="*/ 9 h 174"/>
                  <a:gd name="T110" fmla="*/ 103 w 108"/>
                  <a:gd name="T111" fmla="*/ 13 h 174"/>
                  <a:gd name="T112" fmla="*/ 103 w 108"/>
                  <a:gd name="T113"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174">
                    <a:moveTo>
                      <a:pt x="102" y="0"/>
                    </a:moveTo>
                    <a:cubicBezTo>
                      <a:pt x="7" y="0"/>
                      <a:pt x="7" y="0"/>
                      <a:pt x="7" y="0"/>
                    </a:cubicBezTo>
                    <a:cubicBezTo>
                      <a:pt x="3" y="0"/>
                      <a:pt x="1" y="3"/>
                      <a:pt x="0" y="7"/>
                    </a:cubicBezTo>
                    <a:cubicBezTo>
                      <a:pt x="0" y="167"/>
                      <a:pt x="0" y="167"/>
                      <a:pt x="0" y="167"/>
                    </a:cubicBezTo>
                    <a:cubicBezTo>
                      <a:pt x="1" y="171"/>
                      <a:pt x="3" y="174"/>
                      <a:pt x="7" y="174"/>
                    </a:cubicBezTo>
                    <a:cubicBezTo>
                      <a:pt x="102" y="174"/>
                      <a:pt x="102" y="174"/>
                      <a:pt x="102" y="174"/>
                    </a:cubicBezTo>
                    <a:cubicBezTo>
                      <a:pt x="104" y="174"/>
                      <a:pt x="106" y="173"/>
                      <a:pt x="107" y="171"/>
                    </a:cubicBezTo>
                    <a:cubicBezTo>
                      <a:pt x="107" y="171"/>
                      <a:pt x="107" y="171"/>
                      <a:pt x="107" y="171"/>
                    </a:cubicBezTo>
                    <a:cubicBezTo>
                      <a:pt x="107" y="171"/>
                      <a:pt x="107" y="171"/>
                      <a:pt x="107" y="171"/>
                    </a:cubicBezTo>
                    <a:cubicBezTo>
                      <a:pt x="108" y="170"/>
                      <a:pt x="108" y="169"/>
                      <a:pt x="108" y="168"/>
                    </a:cubicBezTo>
                    <a:cubicBezTo>
                      <a:pt x="108" y="6"/>
                      <a:pt x="108" y="6"/>
                      <a:pt x="108" y="6"/>
                    </a:cubicBezTo>
                    <a:cubicBezTo>
                      <a:pt x="108" y="3"/>
                      <a:pt x="105" y="0"/>
                      <a:pt x="102" y="0"/>
                    </a:cubicBezTo>
                    <a:close/>
                    <a:moveTo>
                      <a:pt x="103" y="122"/>
                    </a:moveTo>
                    <a:cubicBezTo>
                      <a:pt x="103" y="124"/>
                      <a:pt x="101" y="126"/>
                      <a:pt x="99" y="126"/>
                    </a:cubicBezTo>
                    <a:cubicBezTo>
                      <a:pt x="10" y="126"/>
                      <a:pt x="10" y="126"/>
                      <a:pt x="10" y="126"/>
                    </a:cubicBezTo>
                    <a:cubicBezTo>
                      <a:pt x="8" y="126"/>
                      <a:pt x="6" y="124"/>
                      <a:pt x="6" y="122"/>
                    </a:cubicBezTo>
                    <a:cubicBezTo>
                      <a:pt x="6" y="110"/>
                      <a:pt x="6" y="110"/>
                      <a:pt x="6" y="110"/>
                    </a:cubicBezTo>
                    <a:cubicBezTo>
                      <a:pt x="6" y="108"/>
                      <a:pt x="8" y="106"/>
                      <a:pt x="10" y="106"/>
                    </a:cubicBezTo>
                    <a:cubicBezTo>
                      <a:pt x="99" y="106"/>
                      <a:pt x="99" y="106"/>
                      <a:pt x="99" y="106"/>
                    </a:cubicBezTo>
                    <a:cubicBezTo>
                      <a:pt x="101" y="106"/>
                      <a:pt x="103" y="108"/>
                      <a:pt x="103" y="110"/>
                    </a:cubicBezTo>
                    <a:lnTo>
                      <a:pt x="103" y="122"/>
                    </a:lnTo>
                    <a:close/>
                    <a:moveTo>
                      <a:pt x="103" y="98"/>
                    </a:moveTo>
                    <a:cubicBezTo>
                      <a:pt x="103" y="100"/>
                      <a:pt x="101" y="102"/>
                      <a:pt x="99" y="102"/>
                    </a:cubicBezTo>
                    <a:cubicBezTo>
                      <a:pt x="10" y="102"/>
                      <a:pt x="10" y="102"/>
                      <a:pt x="10" y="102"/>
                    </a:cubicBezTo>
                    <a:cubicBezTo>
                      <a:pt x="8" y="102"/>
                      <a:pt x="6" y="100"/>
                      <a:pt x="6" y="98"/>
                    </a:cubicBezTo>
                    <a:cubicBezTo>
                      <a:pt x="6" y="85"/>
                      <a:pt x="6" y="85"/>
                      <a:pt x="6" y="85"/>
                    </a:cubicBezTo>
                    <a:cubicBezTo>
                      <a:pt x="6" y="83"/>
                      <a:pt x="8" y="82"/>
                      <a:pt x="10" y="82"/>
                    </a:cubicBezTo>
                    <a:cubicBezTo>
                      <a:pt x="99" y="82"/>
                      <a:pt x="99" y="82"/>
                      <a:pt x="99" y="82"/>
                    </a:cubicBezTo>
                    <a:cubicBezTo>
                      <a:pt x="101" y="82"/>
                      <a:pt x="103" y="83"/>
                      <a:pt x="103" y="85"/>
                    </a:cubicBezTo>
                    <a:lnTo>
                      <a:pt x="103" y="98"/>
                    </a:lnTo>
                    <a:close/>
                    <a:moveTo>
                      <a:pt x="103" y="74"/>
                    </a:moveTo>
                    <a:cubicBezTo>
                      <a:pt x="103" y="76"/>
                      <a:pt x="101" y="77"/>
                      <a:pt x="99" y="77"/>
                    </a:cubicBezTo>
                    <a:cubicBezTo>
                      <a:pt x="10" y="77"/>
                      <a:pt x="10" y="77"/>
                      <a:pt x="10" y="77"/>
                    </a:cubicBezTo>
                    <a:cubicBezTo>
                      <a:pt x="8" y="77"/>
                      <a:pt x="6" y="76"/>
                      <a:pt x="6" y="74"/>
                    </a:cubicBezTo>
                    <a:cubicBezTo>
                      <a:pt x="6" y="61"/>
                      <a:pt x="6" y="61"/>
                      <a:pt x="6" y="61"/>
                    </a:cubicBezTo>
                    <a:cubicBezTo>
                      <a:pt x="6" y="59"/>
                      <a:pt x="8" y="58"/>
                      <a:pt x="10" y="58"/>
                    </a:cubicBezTo>
                    <a:cubicBezTo>
                      <a:pt x="99" y="58"/>
                      <a:pt x="99" y="58"/>
                      <a:pt x="99" y="58"/>
                    </a:cubicBezTo>
                    <a:cubicBezTo>
                      <a:pt x="101" y="58"/>
                      <a:pt x="103" y="59"/>
                      <a:pt x="103" y="61"/>
                    </a:cubicBezTo>
                    <a:lnTo>
                      <a:pt x="103" y="74"/>
                    </a:lnTo>
                    <a:close/>
                    <a:moveTo>
                      <a:pt x="103" y="50"/>
                    </a:moveTo>
                    <a:cubicBezTo>
                      <a:pt x="103" y="52"/>
                      <a:pt x="101" y="53"/>
                      <a:pt x="99" y="53"/>
                    </a:cubicBezTo>
                    <a:cubicBezTo>
                      <a:pt x="10" y="53"/>
                      <a:pt x="10" y="53"/>
                      <a:pt x="10" y="53"/>
                    </a:cubicBezTo>
                    <a:cubicBezTo>
                      <a:pt x="8" y="53"/>
                      <a:pt x="6" y="52"/>
                      <a:pt x="6" y="50"/>
                    </a:cubicBezTo>
                    <a:cubicBezTo>
                      <a:pt x="6" y="37"/>
                      <a:pt x="6" y="37"/>
                      <a:pt x="6" y="37"/>
                    </a:cubicBezTo>
                    <a:cubicBezTo>
                      <a:pt x="6" y="35"/>
                      <a:pt x="8" y="33"/>
                      <a:pt x="10" y="33"/>
                    </a:cubicBezTo>
                    <a:cubicBezTo>
                      <a:pt x="99" y="33"/>
                      <a:pt x="99" y="33"/>
                      <a:pt x="99" y="33"/>
                    </a:cubicBezTo>
                    <a:cubicBezTo>
                      <a:pt x="101" y="33"/>
                      <a:pt x="103" y="35"/>
                      <a:pt x="103" y="37"/>
                    </a:cubicBezTo>
                    <a:lnTo>
                      <a:pt x="103" y="50"/>
                    </a:lnTo>
                    <a:close/>
                    <a:moveTo>
                      <a:pt x="103" y="25"/>
                    </a:moveTo>
                    <a:cubicBezTo>
                      <a:pt x="103" y="27"/>
                      <a:pt x="101" y="29"/>
                      <a:pt x="99" y="29"/>
                    </a:cubicBezTo>
                    <a:cubicBezTo>
                      <a:pt x="10" y="29"/>
                      <a:pt x="10" y="29"/>
                      <a:pt x="10" y="29"/>
                    </a:cubicBezTo>
                    <a:cubicBezTo>
                      <a:pt x="8" y="29"/>
                      <a:pt x="6" y="27"/>
                      <a:pt x="6" y="25"/>
                    </a:cubicBezTo>
                    <a:cubicBezTo>
                      <a:pt x="6" y="13"/>
                      <a:pt x="6" y="13"/>
                      <a:pt x="6" y="13"/>
                    </a:cubicBezTo>
                    <a:cubicBezTo>
                      <a:pt x="6" y="11"/>
                      <a:pt x="8" y="9"/>
                      <a:pt x="10" y="9"/>
                    </a:cubicBezTo>
                    <a:cubicBezTo>
                      <a:pt x="99" y="9"/>
                      <a:pt x="99" y="9"/>
                      <a:pt x="99" y="9"/>
                    </a:cubicBezTo>
                    <a:cubicBezTo>
                      <a:pt x="101" y="9"/>
                      <a:pt x="103" y="11"/>
                      <a:pt x="103" y="13"/>
                    </a:cubicBezTo>
                    <a:lnTo>
                      <a:pt x="103" y="2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30" name="Oval 7"/>
              <p:cNvSpPr>
                <a:spLocks noChangeArrowheads="1"/>
              </p:cNvSpPr>
              <p:nvPr/>
            </p:nvSpPr>
            <p:spPr bwMode="auto">
              <a:xfrm>
                <a:off x="9580563" y="1174849"/>
                <a:ext cx="30162"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31" name="Oval 8"/>
              <p:cNvSpPr>
                <a:spLocks noChangeArrowheads="1"/>
              </p:cNvSpPr>
              <p:nvPr/>
            </p:nvSpPr>
            <p:spPr bwMode="auto">
              <a:xfrm>
                <a:off x="9494838" y="1174849"/>
                <a:ext cx="25400"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32" name="Oval 9"/>
              <p:cNvSpPr>
                <a:spLocks noChangeArrowheads="1"/>
              </p:cNvSpPr>
              <p:nvPr/>
            </p:nvSpPr>
            <p:spPr bwMode="auto">
              <a:xfrm>
                <a:off x="9299575" y="1174849"/>
                <a:ext cx="25400"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33" name="Oval 10"/>
              <p:cNvSpPr>
                <a:spLocks noChangeArrowheads="1"/>
              </p:cNvSpPr>
              <p:nvPr/>
            </p:nvSpPr>
            <p:spPr bwMode="auto">
              <a:xfrm>
                <a:off x="9539288" y="1174849"/>
                <a:ext cx="25400"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34" name="Oval 11"/>
              <p:cNvSpPr>
                <a:spLocks noChangeArrowheads="1"/>
              </p:cNvSpPr>
              <p:nvPr/>
            </p:nvSpPr>
            <p:spPr bwMode="auto">
              <a:xfrm>
                <a:off x="9494838" y="811311"/>
                <a:ext cx="25400"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35" name="Oval 12"/>
              <p:cNvSpPr>
                <a:spLocks noChangeArrowheads="1"/>
              </p:cNvSpPr>
              <p:nvPr/>
            </p:nvSpPr>
            <p:spPr bwMode="auto">
              <a:xfrm>
                <a:off x="9539288" y="811311"/>
                <a:ext cx="25400"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36" name="Oval 13"/>
              <p:cNvSpPr>
                <a:spLocks noChangeArrowheads="1"/>
              </p:cNvSpPr>
              <p:nvPr/>
            </p:nvSpPr>
            <p:spPr bwMode="auto">
              <a:xfrm>
                <a:off x="9299575" y="904974"/>
                <a:ext cx="25400"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37" name="Oval 14"/>
              <p:cNvSpPr>
                <a:spLocks noChangeArrowheads="1"/>
              </p:cNvSpPr>
              <p:nvPr/>
            </p:nvSpPr>
            <p:spPr bwMode="auto">
              <a:xfrm>
                <a:off x="9580563" y="995461"/>
                <a:ext cx="30162"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38" name="Oval 15"/>
              <p:cNvSpPr>
                <a:spLocks noChangeArrowheads="1"/>
              </p:cNvSpPr>
              <p:nvPr/>
            </p:nvSpPr>
            <p:spPr bwMode="auto">
              <a:xfrm>
                <a:off x="9539288" y="904974"/>
                <a:ext cx="25400"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39" name="Oval 16"/>
              <p:cNvSpPr>
                <a:spLocks noChangeArrowheads="1"/>
              </p:cNvSpPr>
              <p:nvPr/>
            </p:nvSpPr>
            <p:spPr bwMode="auto">
              <a:xfrm>
                <a:off x="9299575" y="811311"/>
                <a:ext cx="25400"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40" name="Oval 17"/>
              <p:cNvSpPr>
                <a:spLocks noChangeArrowheads="1"/>
              </p:cNvSpPr>
              <p:nvPr/>
            </p:nvSpPr>
            <p:spPr bwMode="auto">
              <a:xfrm>
                <a:off x="9494838" y="904974"/>
                <a:ext cx="25400"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41" name="Oval 18"/>
              <p:cNvSpPr>
                <a:spLocks noChangeArrowheads="1"/>
              </p:cNvSpPr>
              <p:nvPr/>
            </p:nvSpPr>
            <p:spPr bwMode="auto">
              <a:xfrm>
                <a:off x="9580563" y="904974"/>
                <a:ext cx="30162"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42" name="Oval 19"/>
              <p:cNvSpPr>
                <a:spLocks noChangeArrowheads="1"/>
              </p:cNvSpPr>
              <p:nvPr/>
            </p:nvSpPr>
            <p:spPr bwMode="auto">
              <a:xfrm>
                <a:off x="9539288" y="995461"/>
                <a:ext cx="25400"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43" name="Oval 20"/>
              <p:cNvSpPr>
                <a:spLocks noChangeArrowheads="1"/>
              </p:cNvSpPr>
              <p:nvPr/>
            </p:nvSpPr>
            <p:spPr bwMode="auto">
              <a:xfrm>
                <a:off x="9580563" y="811311"/>
                <a:ext cx="30162"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44" name="Oval 21"/>
              <p:cNvSpPr>
                <a:spLocks noChangeArrowheads="1"/>
              </p:cNvSpPr>
              <p:nvPr/>
            </p:nvSpPr>
            <p:spPr bwMode="auto">
              <a:xfrm>
                <a:off x="9494838" y="1084361"/>
                <a:ext cx="25400" cy="2698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45" name="Oval 22"/>
              <p:cNvSpPr>
                <a:spLocks noChangeArrowheads="1"/>
              </p:cNvSpPr>
              <p:nvPr/>
            </p:nvSpPr>
            <p:spPr bwMode="auto">
              <a:xfrm>
                <a:off x="9299575" y="1084361"/>
                <a:ext cx="25400" cy="2698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46" name="Oval 23"/>
              <p:cNvSpPr>
                <a:spLocks noChangeArrowheads="1"/>
              </p:cNvSpPr>
              <p:nvPr/>
            </p:nvSpPr>
            <p:spPr bwMode="auto">
              <a:xfrm>
                <a:off x="9580563" y="1084361"/>
                <a:ext cx="30162" cy="2698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47" name="Oval 24"/>
              <p:cNvSpPr>
                <a:spLocks noChangeArrowheads="1"/>
              </p:cNvSpPr>
              <p:nvPr/>
            </p:nvSpPr>
            <p:spPr bwMode="auto">
              <a:xfrm>
                <a:off x="9539288" y="1084361"/>
                <a:ext cx="25400" cy="2698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48" name="Oval 25"/>
              <p:cNvSpPr>
                <a:spLocks noChangeArrowheads="1"/>
              </p:cNvSpPr>
              <p:nvPr/>
            </p:nvSpPr>
            <p:spPr bwMode="auto">
              <a:xfrm>
                <a:off x="9494838" y="995461"/>
                <a:ext cx="25400"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49" name="Oval 26"/>
              <p:cNvSpPr>
                <a:spLocks noChangeArrowheads="1"/>
              </p:cNvSpPr>
              <p:nvPr/>
            </p:nvSpPr>
            <p:spPr bwMode="auto">
              <a:xfrm>
                <a:off x="9299575" y="995461"/>
                <a:ext cx="25400"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grpSp>
      <p:grpSp>
        <p:nvGrpSpPr>
          <p:cNvPr id="174" name="Group 173"/>
          <p:cNvGrpSpPr/>
          <p:nvPr/>
        </p:nvGrpSpPr>
        <p:grpSpPr>
          <a:xfrm>
            <a:off x="1538262" y="3119945"/>
            <a:ext cx="313754" cy="313754"/>
            <a:chOff x="6105215" y="-857480"/>
            <a:chExt cx="548640" cy="548640"/>
          </a:xfrm>
        </p:grpSpPr>
        <p:sp>
          <p:nvSpPr>
            <p:cNvPr id="175" name="Oval 174"/>
            <p:cNvSpPr/>
            <p:nvPr/>
          </p:nvSpPr>
          <p:spPr>
            <a:xfrm>
              <a:off x="6105215" y="-857480"/>
              <a:ext cx="548640" cy="548640"/>
            </a:xfrm>
            <a:prstGeom prst="ellipse">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grpSp>
          <p:nvGrpSpPr>
            <p:cNvPr id="176" name="Group 175"/>
            <p:cNvGrpSpPr/>
            <p:nvPr/>
          </p:nvGrpSpPr>
          <p:grpSpPr>
            <a:xfrm>
              <a:off x="6284710" y="-742347"/>
              <a:ext cx="191126" cy="308050"/>
              <a:chOff x="9250369" y="754161"/>
              <a:chExt cx="404812" cy="652463"/>
            </a:xfrm>
            <a:solidFill>
              <a:schemeClr val="bg1"/>
            </a:solidFill>
          </p:grpSpPr>
          <p:sp>
            <p:nvSpPr>
              <p:cNvPr id="177" name="Freeform 6"/>
              <p:cNvSpPr>
                <a:spLocks noEditPoints="1"/>
              </p:cNvSpPr>
              <p:nvPr/>
            </p:nvSpPr>
            <p:spPr bwMode="auto">
              <a:xfrm>
                <a:off x="9250369" y="754161"/>
                <a:ext cx="404812" cy="652463"/>
              </a:xfrm>
              <a:custGeom>
                <a:avLst/>
                <a:gdLst>
                  <a:gd name="T0" fmla="*/ 102 w 108"/>
                  <a:gd name="T1" fmla="*/ 0 h 174"/>
                  <a:gd name="T2" fmla="*/ 7 w 108"/>
                  <a:gd name="T3" fmla="*/ 0 h 174"/>
                  <a:gd name="T4" fmla="*/ 0 w 108"/>
                  <a:gd name="T5" fmla="*/ 7 h 174"/>
                  <a:gd name="T6" fmla="*/ 0 w 108"/>
                  <a:gd name="T7" fmla="*/ 167 h 174"/>
                  <a:gd name="T8" fmla="*/ 7 w 108"/>
                  <a:gd name="T9" fmla="*/ 174 h 174"/>
                  <a:gd name="T10" fmla="*/ 102 w 108"/>
                  <a:gd name="T11" fmla="*/ 174 h 174"/>
                  <a:gd name="T12" fmla="*/ 107 w 108"/>
                  <a:gd name="T13" fmla="*/ 171 h 174"/>
                  <a:gd name="T14" fmla="*/ 107 w 108"/>
                  <a:gd name="T15" fmla="*/ 171 h 174"/>
                  <a:gd name="T16" fmla="*/ 107 w 108"/>
                  <a:gd name="T17" fmla="*/ 171 h 174"/>
                  <a:gd name="T18" fmla="*/ 108 w 108"/>
                  <a:gd name="T19" fmla="*/ 168 h 174"/>
                  <a:gd name="T20" fmla="*/ 108 w 108"/>
                  <a:gd name="T21" fmla="*/ 6 h 174"/>
                  <a:gd name="T22" fmla="*/ 102 w 108"/>
                  <a:gd name="T23" fmla="*/ 0 h 174"/>
                  <a:gd name="T24" fmla="*/ 103 w 108"/>
                  <a:gd name="T25" fmla="*/ 122 h 174"/>
                  <a:gd name="T26" fmla="*/ 99 w 108"/>
                  <a:gd name="T27" fmla="*/ 126 h 174"/>
                  <a:gd name="T28" fmla="*/ 10 w 108"/>
                  <a:gd name="T29" fmla="*/ 126 h 174"/>
                  <a:gd name="T30" fmla="*/ 6 w 108"/>
                  <a:gd name="T31" fmla="*/ 122 h 174"/>
                  <a:gd name="T32" fmla="*/ 6 w 108"/>
                  <a:gd name="T33" fmla="*/ 110 h 174"/>
                  <a:gd name="T34" fmla="*/ 10 w 108"/>
                  <a:gd name="T35" fmla="*/ 106 h 174"/>
                  <a:gd name="T36" fmla="*/ 99 w 108"/>
                  <a:gd name="T37" fmla="*/ 106 h 174"/>
                  <a:gd name="T38" fmla="*/ 103 w 108"/>
                  <a:gd name="T39" fmla="*/ 110 h 174"/>
                  <a:gd name="T40" fmla="*/ 103 w 108"/>
                  <a:gd name="T41" fmla="*/ 122 h 174"/>
                  <a:gd name="T42" fmla="*/ 103 w 108"/>
                  <a:gd name="T43" fmla="*/ 98 h 174"/>
                  <a:gd name="T44" fmla="*/ 99 w 108"/>
                  <a:gd name="T45" fmla="*/ 102 h 174"/>
                  <a:gd name="T46" fmla="*/ 10 w 108"/>
                  <a:gd name="T47" fmla="*/ 102 h 174"/>
                  <a:gd name="T48" fmla="*/ 6 w 108"/>
                  <a:gd name="T49" fmla="*/ 98 h 174"/>
                  <a:gd name="T50" fmla="*/ 6 w 108"/>
                  <a:gd name="T51" fmla="*/ 85 h 174"/>
                  <a:gd name="T52" fmla="*/ 10 w 108"/>
                  <a:gd name="T53" fmla="*/ 82 h 174"/>
                  <a:gd name="T54" fmla="*/ 99 w 108"/>
                  <a:gd name="T55" fmla="*/ 82 h 174"/>
                  <a:gd name="T56" fmla="*/ 103 w 108"/>
                  <a:gd name="T57" fmla="*/ 85 h 174"/>
                  <a:gd name="T58" fmla="*/ 103 w 108"/>
                  <a:gd name="T59" fmla="*/ 98 h 174"/>
                  <a:gd name="T60" fmla="*/ 103 w 108"/>
                  <a:gd name="T61" fmla="*/ 74 h 174"/>
                  <a:gd name="T62" fmla="*/ 99 w 108"/>
                  <a:gd name="T63" fmla="*/ 77 h 174"/>
                  <a:gd name="T64" fmla="*/ 10 w 108"/>
                  <a:gd name="T65" fmla="*/ 77 h 174"/>
                  <a:gd name="T66" fmla="*/ 6 w 108"/>
                  <a:gd name="T67" fmla="*/ 74 h 174"/>
                  <a:gd name="T68" fmla="*/ 6 w 108"/>
                  <a:gd name="T69" fmla="*/ 61 h 174"/>
                  <a:gd name="T70" fmla="*/ 10 w 108"/>
                  <a:gd name="T71" fmla="*/ 58 h 174"/>
                  <a:gd name="T72" fmla="*/ 99 w 108"/>
                  <a:gd name="T73" fmla="*/ 58 h 174"/>
                  <a:gd name="T74" fmla="*/ 103 w 108"/>
                  <a:gd name="T75" fmla="*/ 61 h 174"/>
                  <a:gd name="T76" fmla="*/ 103 w 108"/>
                  <a:gd name="T77" fmla="*/ 74 h 174"/>
                  <a:gd name="T78" fmla="*/ 103 w 108"/>
                  <a:gd name="T79" fmla="*/ 50 h 174"/>
                  <a:gd name="T80" fmla="*/ 99 w 108"/>
                  <a:gd name="T81" fmla="*/ 53 h 174"/>
                  <a:gd name="T82" fmla="*/ 10 w 108"/>
                  <a:gd name="T83" fmla="*/ 53 h 174"/>
                  <a:gd name="T84" fmla="*/ 6 w 108"/>
                  <a:gd name="T85" fmla="*/ 50 h 174"/>
                  <a:gd name="T86" fmla="*/ 6 w 108"/>
                  <a:gd name="T87" fmla="*/ 37 h 174"/>
                  <a:gd name="T88" fmla="*/ 10 w 108"/>
                  <a:gd name="T89" fmla="*/ 33 h 174"/>
                  <a:gd name="T90" fmla="*/ 99 w 108"/>
                  <a:gd name="T91" fmla="*/ 33 h 174"/>
                  <a:gd name="T92" fmla="*/ 103 w 108"/>
                  <a:gd name="T93" fmla="*/ 37 h 174"/>
                  <a:gd name="T94" fmla="*/ 103 w 108"/>
                  <a:gd name="T95" fmla="*/ 50 h 174"/>
                  <a:gd name="T96" fmla="*/ 103 w 108"/>
                  <a:gd name="T97" fmla="*/ 25 h 174"/>
                  <a:gd name="T98" fmla="*/ 99 w 108"/>
                  <a:gd name="T99" fmla="*/ 29 h 174"/>
                  <a:gd name="T100" fmla="*/ 10 w 108"/>
                  <a:gd name="T101" fmla="*/ 29 h 174"/>
                  <a:gd name="T102" fmla="*/ 6 w 108"/>
                  <a:gd name="T103" fmla="*/ 25 h 174"/>
                  <a:gd name="T104" fmla="*/ 6 w 108"/>
                  <a:gd name="T105" fmla="*/ 13 h 174"/>
                  <a:gd name="T106" fmla="*/ 10 w 108"/>
                  <a:gd name="T107" fmla="*/ 9 h 174"/>
                  <a:gd name="T108" fmla="*/ 99 w 108"/>
                  <a:gd name="T109" fmla="*/ 9 h 174"/>
                  <a:gd name="T110" fmla="*/ 103 w 108"/>
                  <a:gd name="T111" fmla="*/ 13 h 174"/>
                  <a:gd name="T112" fmla="*/ 103 w 108"/>
                  <a:gd name="T113"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174">
                    <a:moveTo>
                      <a:pt x="102" y="0"/>
                    </a:moveTo>
                    <a:cubicBezTo>
                      <a:pt x="7" y="0"/>
                      <a:pt x="7" y="0"/>
                      <a:pt x="7" y="0"/>
                    </a:cubicBezTo>
                    <a:cubicBezTo>
                      <a:pt x="3" y="0"/>
                      <a:pt x="1" y="3"/>
                      <a:pt x="0" y="7"/>
                    </a:cubicBezTo>
                    <a:cubicBezTo>
                      <a:pt x="0" y="167"/>
                      <a:pt x="0" y="167"/>
                      <a:pt x="0" y="167"/>
                    </a:cubicBezTo>
                    <a:cubicBezTo>
                      <a:pt x="1" y="171"/>
                      <a:pt x="3" y="174"/>
                      <a:pt x="7" y="174"/>
                    </a:cubicBezTo>
                    <a:cubicBezTo>
                      <a:pt x="102" y="174"/>
                      <a:pt x="102" y="174"/>
                      <a:pt x="102" y="174"/>
                    </a:cubicBezTo>
                    <a:cubicBezTo>
                      <a:pt x="104" y="174"/>
                      <a:pt x="106" y="173"/>
                      <a:pt x="107" y="171"/>
                    </a:cubicBezTo>
                    <a:cubicBezTo>
                      <a:pt x="107" y="171"/>
                      <a:pt x="107" y="171"/>
                      <a:pt x="107" y="171"/>
                    </a:cubicBezTo>
                    <a:cubicBezTo>
                      <a:pt x="107" y="171"/>
                      <a:pt x="107" y="171"/>
                      <a:pt x="107" y="171"/>
                    </a:cubicBezTo>
                    <a:cubicBezTo>
                      <a:pt x="108" y="170"/>
                      <a:pt x="108" y="169"/>
                      <a:pt x="108" y="168"/>
                    </a:cubicBezTo>
                    <a:cubicBezTo>
                      <a:pt x="108" y="6"/>
                      <a:pt x="108" y="6"/>
                      <a:pt x="108" y="6"/>
                    </a:cubicBezTo>
                    <a:cubicBezTo>
                      <a:pt x="108" y="3"/>
                      <a:pt x="105" y="0"/>
                      <a:pt x="102" y="0"/>
                    </a:cubicBezTo>
                    <a:close/>
                    <a:moveTo>
                      <a:pt x="103" y="122"/>
                    </a:moveTo>
                    <a:cubicBezTo>
                      <a:pt x="103" y="124"/>
                      <a:pt x="101" y="126"/>
                      <a:pt x="99" y="126"/>
                    </a:cubicBezTo>
                    <a:cubicBezTo>
                      <a:pt x="10" y="126"/>
                      <a:pt x="10" y="126"/>
                      <a:pt x="10" y="126"/>
                    </a:cubicBezTo>
                    <a:cubicBezTo>
                      <a:pt x="8" y="126"/>
                      <a:pt x="6" y="124"/>
                      <a:pt x="6" y="122"/>
                    </a:cubicBezTo>
                    <a:cubicBezTo>
                      <a:pt x="6" y="110"/>
                      <a:pt x="6" y="110"/>
                      <a:pt x="6" y="110"/>
                    </a:cubicBezTo>
                    <a:cubicBezTo>
                      <a:pt x="6" y="108"/>
                      <a:pt x="8" y="106"/>
                      <a:pt x="10" y="106"/>
                    </a:cubicBezTo>
                    <a:cubicBezTo>
                      <a:pt x="99" y="106"/>
                      <a:pt x="99" y="106"/>
                      <a:pt x="99" y="106"/>
                    </a:cubicBezTo>
                    <a:cubicBezTo>
                      <a:pt x="101" y="106"/>
                      <a:pt x="103" y="108"/>
                      <a:pt x="103" y="110"/>
                    </a:cubicBezTo>
                    <a:lnTo>
                      <a:pt x="103" y="122"/>
                    </a:lnTo>
                    <a:close/>
                    <a:moveTo>
                      <a:pt x="103" y="98"/>
                    </a:moveTo>
                    <a:cubicBezTo>
                      <a:pt x="103" y="100"/>
                      <a:pt x="101" y="102"/>
                      <a:pt x="99" y="102"/>
                    </a:cubicBezTo>
                    <a:cubicBezTo>
                      <a:pt x="10" y="102"/>
                      <a:pt x="10" y="102"/>
                      <a:pt x="10" y="102"/>
                    </a:cubicBezTo>
                    <a:cubicBezTo>
                      <a:pt x="8" y="102"/>
                      <a:pt x="6" y="100"/>
                      <a:pt x="6" y="98"/>
                    </a:cubicBezTo>
                    <a:cubicBezTo>
                      <a:pt x="6" y="85"/>
                      <a:pt x="6" y="85"/>
                      <a:pt x="6" y="85"/>
                    </a:cubicBezTo>
                    <a:cubicBezTo>
                      <a:pt x="6" y="83"/>
                      <a:pt x="8" y="82"/>
                      <a:pt x="10" y="82"/>
                    </a:cubicBezTo>
                    <a:cubicBezTo>
                      <a:pt x="99" y="82"/>
                      <a:pt x="99" y="82"/>
                      <a:pt x="99" y="82"/>
                    </a:cubicBezTo>
                    <a:cubicBezTo>
                      <a:pt x="101" y="82"/>
                      <a:pt x="103" y="83"/>
                      <a:pt x="103" y="85"/>
                    </a:cubicBezTo>
                    <a:lnTo>
                      <a:pt x="103" y="98"/>
                    </a:lnTo>
                    <a:close/>
                    <a:moveTo>
                      <a:pt x="103" y="74"/>
                    </a:moveTo>
                    <a:cubicBezTo>
                      <a:pt x="103" y="76"/>
                      <a:pt x="101" y="77"/>
                      <a:pt x="99" y="77"/>
                    </a:cubicBezTo>
                    <a:cubicBezTo>
                      <a:pt x="10" y="77"/>
                      <a:pt x="10" y="77"/>
                      <a:pt x="10" y="77"/>
                    </a:cubicBezTo>
                    <a:cubicBezTo>
                      <a:pt x="8" y="77"/>
                      <a:pt x="6" y="76"/>
                      <a:pt x="6" y="74"/>
                    </a:cubicBezTo>
                    <a:cubicBezTo>
                      <a:pt x="6" y="61"/>
                      <a:pt x="6" y="61"/>
                      <a:pt x="6" y="61"/>
                    </a:cubicBezTo>
                    <a:cubicBezTo>
                      <a:pt x="6" y="59"/>
                      <a:pt x="8" y="58"/>
                      <a:pt x="10" y="58"/>
                    </a:cubicBezTo>
                    <a:cubicBezTo>
                      <a:pt x="99" y="58"/>
                      <a:pt x="99" y="58"/>
                      <a:pt x="99" y="58"/>
                    </a:cubicBezTo>
                    <a:cubicBezTo>
                      <a:pt x="101" y="58"/>
                      <a:pt x="103" y="59"/>
                      <a:pt x="103" y="61"/>
                    </a:cubicBezTo>
                    <a:lnTo>
                      <a:pt x="103" y="74"/>
                    </a:lnTo>
                    <a:close/>
                    <a:moveTo>
                      <a:pt x="103" y="50"/>
                    </a:moveTo>
                    <a:cubicBezTo>
                      <a:pt x="103" y="52"/>
                      <a:pt x="101" y="53"/>
                      <a:pt x="99" y="53"/>
                    </a:cubicBezTo>
                    <a:cubicBezTo>
                      <a:pt x="10" y="53"/>
                      <a:pt x="10" y="53"/>
                      <a:pt x="10" y="53"/>
                    </a:cubicBezTo>
                    <a:cubicBezTo>
                      <a:pt x="8" y="53"/>
                      <a:pt x="6" y="52"/>
                      <a:pt x="6" y="50"/>
                    </a:cubicBezTo>
                    <a:cubicBezTo>
                      <a:pt x="6" y="37"/>
                      <a:pt x="6" y="37"/>
                      <a:pt x="6" y="37"/>
                    </a:cubicBezTo>
                    <a:cubicBezTo>
                      <a:pt x="6" y="35"/>
                      <a:pt x="8" y="33"/>
                      <a:pt x="10" y="33"/>
                    </a:cubicBezTo>
                    <a:cubicBezTo>
                      <a:pt x="99" y="33"/>
                      <a:pt x="99" y="33"/>
                      <a:pt x="99" y="33"/>
                    </a:cubicBezTo>
                    <a:cubicBezTo>
                      <a:pt x="101" y="33"/>
                      <a:pt x="103" y="35"/>
                      <a:pt x="103" y="37"/>
                    </a:cubicBezTo>
                    <a:lnTo>
                      <a:pt x="103" y="50"/>
                    </a:lnTo>
                    <a:close/>
                    <a:moveTo>
                      <a:pt x="103" y="25"/>
                    </a:moveTo>
                    <a:cubicBezTo>
                      <a:pt x="103" y="27"/>
                      <a:pt x="101" y="29"/>
                      <a:pt x="99" y="29"/>
                    </a:cubicBezTo>
                    <a:cubicBezTo>
                      <a:pt x="10" y="29"/>
                      <a:pt x="10" y="29"/>
                      <a:pt x="10" y="29"/>
                    </a:cubicBezTo>
                    <a:cubicBezTo>
                      <a:pt x="8" y="29"/>
                      <a:pt x="6" y="27"/>
                      <a:pt x="6" y="25"/>
                    </a:cubicBezTo>
                    <a:cubicBezTo>
                      <a:pt x="6" y="13"/>
                      <a:pt x="6" y="13"/>
                      <a:pt x="6" y="13"/>
                    </a:cubicBezTo>
                    <a:cubicBezTo>
                      <a:pt x="6" y="11"/>
                      <a:pt x="8" y="9"/>
                      <a:pt x="10" y="9"/>
                    </a:cubicBezTo>
                    <a:cubicBezTo>
                      <a:pt x="99" y="9"/>
                      <a:pt x="99" y="9"/>
                      <a:pt x="99" y="9"/>
                    </a:cubicBezTo>
                    <a:cubicBezTo>
                      <a:pt x="101" y="9"/>
                      <a:pt x="103" y="11"/>
                      <a:pt x="103" y="13"/>
                    </a:cubicBezTo>
                    <a:lnTo>
                      <a:pt x="103" y="2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78" name="Oval 7"/>
              <p:cNvSpPr>
                <a:spLocks noChangeArrowheads="1"/>
              </p:cNvSpPr>
              <p:nvPr/>
            </p:nvSpPr>
            <p:spPr bwMode="auto">
              <a:xfrm>
                <a:off x="9580563" y="1174849"/>
                <a:ext cx="30162"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79" name="Oval 8"/>
              <p:cNvSpPr>
                <a:spLocks noChangeArrowheads="1"/>
              </p:cNvSpPr>
              <p:nvPr/>
            </p:nvSpPr>
            <p:spPr bwMode="auto">
              <a:xfrm>
                <a:off x="9494838" y="1174849"/>
                <a:ext cx="25400"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80" name="Oval 9"/>
              <p:cNvSpPr>
                <a:spLocks noChangeArrowheads="1"/>
              </p:cNvSpPr>
              <p:nvPr/>
            </p:nvSpPr>
            <p:spPr bwMode="auto">
              <a:xfrm>
                <a:off x="9299575" y="1174849"/>
                <a:ext cx="25400"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81" name="Oval 10"/>
              <p:cNvSpPr>
                <a:spLocks noChangeArrowheads="1"/>
              </p:cNvSpPr>
              <p:nvPr/>
            </p:nvSpPr>
            <p:spPr bwMode="auto">
              <a:xfrm>
                <a:off x="9539288" y="1174849"/>
                <a:ext cx="25400"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82" name="Oval 11"/>
              <p:cNvSpPr>
                <a:spLocks noChangeArrowheads="1"/>
              </p:cNvSpPr>
              <p:nvPr/>
            </p:nvSpPr>
            <p:spPr bwMode="auto">
              <a:xfrm>
                <a:off x="9494838" y="811311"/>
                <a:ext cx="25400"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83" name="Oval 12"/>
              <p:cNvSpPr>
                <a:spLocks noChangeArrowheads="1"/>
              </p:cNvSpPr>
              <p:nvPr/>
            </p:nvSpPr>
            <p:spPr bwMode="auto">
              <a:xfrm>
                <a:off x="9539288" y="811311"/>
                <a:ext cx="25400"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84" name="Oval 13"/>
              <p:cNvSpPr>
                <a:spLocks noChangeArrowheads="1"/>
              </p:cNvSpPr>
              <p:nvPr/>
            </p:nvSpPr>
            <p:spPr bwMode="auto">
              <a:xfrm>
                <a:off x="9299575" y="904974"/>
                <a:ext cx="25400"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85" name="Oval 14"/>
              <p:cNvSpPr>
                <a:spLocks noChangeArrowheads="1"/>
              </p:cNvSpPr>
              <p:nvPr/>
            </p:nvSpPr>
            <p:spPr bwMode="auto">
              <a:xfrm>
                <a:off x="9580563" y="995461"/>
                <a:ext cx="30162"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86" name="Oval 15"/>
              <p:cNvSpPr>
                <a:spLocks noChangeArrowheads="1"/>
              </p:cNvSpPr>
              <p:nvPr/>
            </p:nvSpPr>
            <p:spPr bwMode="auto">
              <a:xfrm>
                <a:off x="9539288" y="904974"/>
                <a:ext cx="25400"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87" name="Oval 16"/>
              <p:cNvSpPr>
                <a:spLocks noChangeArrowheads="1"/>
              </p:cNvSpPr>
              <p:nvPr/>
            </p:nvSpPr>
            <p:spPr bwMode="auto">
              <a:xfrm>
                <a:off x="9299575" y="811311"/>
                <a:ext cx="25400"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88" name="Oval 17"/>
              <p:cNvSpPr>
                <a:spLocks noChangeArrowheads="1"/>
              </p:cNvSpPr>
              <p:nvPr/>
            </p:nvSpPr>
            <p:spPr bwMode="auto">
              <a:xfrm>
                <a:off x="9494838" y="904974"/>
                <a:ext cx="25400"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89" name="Oval 18"/>
              <p:cNvSpPr>
                <a:spLocks noChangeArrowheads="1"/>
              </p:cNvSpPr>
              <p:nvPr/>
            </p:nvSpPr>
            <p:spPr bwMode="auto">
              <a:xfrm>
                <a:off x="9580563" y="904974"/>
                <a:ext cx="30162"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90" name="Oval 19"/>
              <p:cNvSpPr>
                <a:spLocks noChangeArrowheads="1"/>
              </p:cNvSpPr>
              <p:nvPr/>
            </p:nvSpPr>
            <p:spPr bwMode="auto">
              <a:xfrm>
                <a:off x="9539288" y="995461"/>
                <a:ext cx="25400"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91" name="Oval 20"/>
              <p:cNvSpPr>
                <a:spLocks noChangeArrowheads="1"/>
              </p:cNvSpPr>
              <p:nvPr/>
            </p:nvSpPr>
            <p:spPr bwMode="auto">
              <a:xfrm>
                <a:off x="9580563" y="811311"/>
                <a:ext cx="30162" cy="301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92" name="Oval 21"/>
              <p:cNvSpPr>
                <a:spLocks noChangeArrowheads="1"/>
              </p:cNvSpPr>
              <p:nvPr/>
            </p:nvSpPr>
            <p:spPr bwMode="auto">
              <a:xfrm>
                <a:off x="9494838" y="1084361"/>
                <a:ext cx="25400" cy="2698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93" name="Oval 22"/>
              <p:cNvSpPr>
                <a:spLocks noChangeArrowheads="1"/>
              </p:cNvSpPr>
              <p:nvPr/>
            </p:nvSpPr>
            <p:spPr bwMode="auto">
              <a:xfrm>
                <a:off x="9299575" y="1084361"/>
                <a:ext cx="25400" cy="2698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94" name="Oval 23"/>
              <p:cNvSpPr>
                <a:spLocks noChangeArrowheads="1"/>
              </p:cNvSpPr>
              <p:nvPr/>
            </p:nvSpPr>
            <p:spPr bwMode="auto">
              <a:xfrm>
                <a:off x="9580563" y="1084361"/>
                <a:ext cx="30162" cy="2698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95" name="Oval 24"/>
              <p:cNvSpPr>
                <a:spLocks noChangeArrowheads="1"/>
              </p:cNvSpPr>
              <p:nvPr/>
            </p:nvSpPr>
            <p:spPr bwMode="auto">
              <a:xfrm>
                <a:off x="9539288" y="1084361"/>
                <a:ext cx="25400" cy="2698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96" name="Oval 25"/>
              <p:cNvSpPr>
                <a:spLocks noChangeArrowheads="1"/>
              </p:cNvSpPr>
              <p:nvPr/>
            </p:nvSpPr>
            <p:spPr bwMode="auto">
              <a:xfrm>
                <a:off x="9494838" y="995461"/>
                <a:ext cx="25400"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sp>
            <p:nvSpPr>
              <p:cNvPr id="197" name="Oval 26"/>
              <p:cNvSpPr>
                <a:spLocks noChangeArrowheads="1"/>
              </p:cNvSpPr>
              <p:nvPr/>
            </p:nvSpPr>
            <p:spPr bwMode="auto">
              <a:xfrm>
                <a:off x="9299575" y="995461"/>
                <a:ext cx="25400" cy="254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grpSp>
      <p:grpSp>
        <p:nvGrpSpPr>
          <p:cNvPr id="13" name="Group 12"/>
          <p:cNvGrpSpPr/>
          <p:nvPr/>
        </p:nvGrpSpPr>
        <p:grpSpPr>
          <a:xfrm>
            <a:off x="326059" y="3119945"/>
            <a:ext cx="313754" cy="313754"/>
            <a:chOff x="326059" y="3119945"/>
            <a:chExt cx="313754" cy="313754"/>
          </a:xfrm>
        </p:grpSpPr>
        <p:sp>
          <p:nvSpPr>
            <p:cNvPr id="103" name="Oval 102"/>
            <p:cNvSpPr/>
            <p:nvPr/>
          </p:nvSpPr>
          <p:spPr>
            <a:xfrm>
              <a:off x="326059" y="3119945"/>
              <a:ext cx="313754" cy="313754"/>
            </a:xfrm>
            <a:prstGeom prst="ellipse">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222" name="Freeform 15"/>
            <p:cNvSpPr>
              <a:spLocks noEditPoints="1"/>
            </p:cNvSpPr>
            <p:nvPr/>
          </p:nvSpPr>
          <p:spPr bwMode="auto">
            <a:xfrm>
              <a:off x="386280" y="3211678"/>
              <a:ext cx="191649" cy="123203"/>
            </a:xfrm>
            <a:custGeom>
              <a:avLst/>
              <a:gdLst/>
              <a:ahLst/>
              <a:cxnLst>
                <a:cxn ang="0">
                  <a:pos x="149" y="0"/>
                </a:cxn>
                <a:cxn ang="0">
                  <a:pos x="116" y="0"/>
                </a:cxn>
                <a:cxn ang="0">
                  <a:pos x="110" y="6"/>
                </a:cxn>
                <a:cxn ang="0">
                  <a:pos x="110" y="93"/>
                </a:cxn>
                <a:cxn ang="0">
                  <a:pos x="116" y="99"/>
                </a:cxn>
                <a:cxn ang="0">
                  <a:pos x="149" y="99"/>
                </a:cxn>
                <a:cxn ang="0">
                  <a:pos x="154" y="93"/>
                </a:cxn>
                <a:cxn ang="0">
                  <a:pos x="154" y="6"/>
                </a:cxn>
                <a:cxn ang="0">
                  <a:pos x="149" y="0"/>
                </a:cxn>
                <a:cxn ang="0">
                  <a:pos x="115" y="41"/>
                </a:cxn>
                <a:cxn ang="0">
                  <a:pos x="121" y="41"/>
                </a:cxn>
                <a:cxn ang="0">
                  <a:pos x="121" y="45"/>
                </a:cxn>
                <a:cxn ang="0">
                  <a:pos x="115" y="45"/>
                </a:cxn>
                <a:cxn ang="0">
                  <a:pos x="115" y="41"/>
                </a:cxn>
                <a:cxn ang="0">
                  <a:pos x="150" y="90"/>
                </a:cxn>
                <a:cxn ang="0">
                  <a:pos x="115" y="90"/>
                </a:cxn>
                <a:cxn ang="0">
                  <a:pos x="115" y="85"/>
                </a:cxn>
                <a:cxn ang="0">
                  <a:pos x="150" y="85"/>
                </a:cxn>
                <a:cxn ang="0">
                  <a:pos x="150" y="90"/>
                </a:cxn>
                <a:cxn ang="0">
                  <a:pos x="125" y="45"/>
                </a:cxn>
                <a:cxn ang="0">
                  <a:pos x="125" y="41"/>
                </a:cxn>
                <a:cxn ang="0">
                  <a:pos x="130" y="41"/>
                </a:cxn>
                <a:cxn ang="0">
                  <a:pos x="130" y="45"/>
                </a:cxn>
                <a:cxn ang="0">
                  <a:pos x="125" y="45"/>
                </a:cxn>
                <a:cxn ang="0">
                  <a:pos x="150" y="32"/>
                </a:cxn>
                <a:cxn ang="0">
                  <a:pos x="115" y="32"/>
                </a:cxn>
                <a:cxn ang="0">
                  <a:pos x="115" y="28"/>
                </a:cxn>
                <a:cxn ang="0">
                  <a:pos x="150" y="28"/>
                </a:cxn>
                <a:cxn ang="0">
                  <a:pos x="150" y="32"/>
                </a:cxn>
                <a:cxn ang="0">
                  <a:pos x="150" y="23"/>
                </a:cxn>
                <a:cxn ang="0">
                  <a:pos x="115" y="23"/>
                </a:cxn>
                <a:cxn ang="0">
                  <a:pos x="115" y="18"/>
                </a:cxn>
                <a:cxn ang="0">
                  <a:pos x="150" y="18"/>
                </a:cxn>
                <a:cxn ang="0">
                  <a:pos x="150" y="23"/>
                </a:cxn>
                <a:cxn ang="0">
                  <a:pos x="150" y="14"/>
                </a:cxn>
                <a:cxn ang="0">
                  <a:pos x="115" y="14"/>
                </a:cxn>
                <a:cxn ang="0">
                  <a:pos x="115" y="9"/>
                </a:cxn>
                <a:cxn ang="0">
                  <a:pos x="150" y="9"/>
                </a:cxn>
                <a:cxn ang="0">
                  <a:pos x="150" y="14"/>
                </a:cxn>
                <a:cxn ang="0">
                  <a:pos x="96" y="0"/>
                </a:cxn>
                <a:cxn ang="0">
                  <a:pos x="5" y="0"/>
                </a:cxn>
                <a:cxn ang="0">
                  <a:pos x="0" y="6"/>
                </a:cxn>
                <a:cxn ang="0">
                  <a:pos x="0" y="77"/>
                </a:cxn>
                <a:cxn ang="0">
                  <a:pos x="5" y="83"/>
                </a:cxn>
                <a:cxn ang="0">
                  <a:pos x="40" y="83"/>
                </a:cxn>
                <a:cxn ang="0">
                  <a:pos x="40" y="92"/>
                </a:cxn>
                <a:cxn ang="0">
                  <a:pos x="15" y="99"/>
                </a:cxn>
                <a:cxn ang="0">
                  <a:pos x="86" y="99"/>
                </a:cxn>
                <a:cxn ang="0">
                  <a:pos x="61" y="92"/>
                </a:cxn>
                <a:cxn ang="0">
                  <a:pos x="61" y="83"/>
                </a:cxn>
                <a:cxn ang="0">
                  <a:pos x="96" y="83"/>
                </a:cxn>
                <a:cxn ang="0">
                  <a:pos x="101" y="77"/>
                </a:cxn>
                <a:cxn ang="0">
                  <a:pos x="101" y="6"/>
                </a:cxn>
                <a:cxn ang="0">
                  <a:pos x="96" y="0"/>
                </a:cxn>
                <a:cxn ang="0">
                  <a:pos x="93" y="74"/>
                </a:cxn>
                <a:cxn ang="0">
                  <a:pos x="8" y="74"/>
                </a:cxn>
                <a:cxn ang="0">
                  <a:pos x="8" y="9"/>
                </a:cxn>
                <a:cxn ang="0">
                  <a:pos x="93" y="9"/>
                </a:cxn>
                <a:cxn ang="0">
                  <a:pos x="93" y="74"/>
                </a:cxn>
              </a:cxnLst>
              <a:rect l="0" t="0" r="r" b="b"/>
              <a:pathLst>
                <a:path w="154" h="99">
                  <a:moveTo>
                    <a:pt x="149" y="0"/>
                  </a:moveTo>
                  <a:cubicBezTo>
                    <a:pt x="116" y="0"/>
                    <a:pt x="116" y="0"/>
                    <a:pt x="116" y="0"/>
                  </a:cubicBezTo>
                  <a:cubicBezTo>
                    <a:pt x="113" y="0"/>
                    <a:pt x="110" y="3"/>
                    <a:pt x="110" y="6"/>
                  </a:cubicBezTo>
                  <a:cubicBezTo>
                    <a:pt x="110" y="93"/>
                    <a:pt x="110" y="93"/>
                    <a:pt x="110" y="93"/>
                  </a:cubicBezTo>
                  <a:cubicBezTo>
                    <a:pt x="110" y="96"/>
                    <a:pt x="113" y="99"/>
                    <a:pt x="116" y="99"/>
                  </a:cubicBezTo>
                  <a:cubicBezTo>
                    <a:pt x="149" y="99"/>
                    <a:pt x="149" y="99"/>
                    <a:pt x="149" y="99"/>
                  </a:cubicBezTo>
                  <a:cubicBezTo>
                    <a:pt x="152" y="99"/>
                    <a:pt x="154" y="96"/>
                    <a:pt x="154" y="93"/>
                  </a:cubicBezTo>
                  <a:cubicBezTo>
                    <a:pt x="154" y="6"/>
                    <a:pt x="154" y="6"/>
                    <a:pt x="154" y="6"/>
                  </a:cubicBezTo>
                  <a:cubicBezTo>
                    <a:pt x="154" y="3"/>
                    <a:pt x="152" y="0"/>
                    <a:pt x="149" y="0"/>
                  </a:cubicBezTo>
                  <a:close/>
                  <a:moveTo>
                    <a:pt x="115" y="41"/>
                  </a:moveTo>
                  <a:cubicBezTo>
                    <a:pt x="121" y="41"/>
                    <a:pt x="121" y="41"/>
                    <a:pt x="121" y="41"/>
                  </a:cubicBezTo>
                  <a:cubicBezTo>
                    <a:pt x="121" y="45"/>
                    <a:pt x="121" y="45"/>
                    <a:pt x="121" y="45"/>
                  </a:cubicBezTo>
                  <a:cubicBezTo>
                    <a:pt x="115" y="45"/>
                    <a:pt x="115" y="45"/>
                    <a:pt x="115" y="45"/>
                  </a:cubicBezTo>
                  <a:lnTo>
                    <a:pt x="115" y="41"/>
                  </a:lnTo>
                  <a:close/>
                  <a:moveTo>
                    <a:pt x="150" y="90"/>
                  </a:moveTo>
                  <a:cubicBezTo>
                    <a:pt x="115" y="90"/>
                    <a:pt x="115" y="90"/>
                    <a:pt x="115" y="90"/>
                  </a:cubicBezTo>
                  <a:cubicBezTo>
                    <a:pt x="115" y="85"/>
                    <a:pt x="115" y="85"/>
                    <a:pt x="115" y="85"/>
                  </a:cubicBezTo>
                  <a:cubicBezTo>
                    <a:pt x="150" y="85"/>
                    <a:pt x="150" y="85"/>
                    <a:pt x="150" y="85"/>
                  </a:cubicBezTo>
                  <a:lnTo>
                    <a:pt x="150" y="90"/>
                  </a:lnTo>
                  <a:close/>
                  <a:moveTo>
                    <a:pt x="125" y="45"/>
                  </a:moveTo>
                  <a:cubicBezTo>
                    <a:pt x="125" y="41"/>
                    <a:pt x="125" y="41"/>
                    <a:pt x="125" y="41"/>
                  </a:cubicBezTo>
                  <a:cubicBezTo>
                    <a:pt x="130" y="41"/>
                    <a:pt x="130" y="41"/>
                    <a:pt x="130" y="41"/>
                  </a:cubicBezTo>
                  <a:cubicBezTo>
                    <a:pt x="130" y="45"/>
                    <a:pt x="130" y="45"/>
                    <a:pt x="130" y="45"/>
                  </a:cubicBezTo>
                  <a:lnTo>
                    <a:pt x="125" y="45"/>
                  </a:lnTo>
                  <a:close/>
                  <a:moveTo>
                    <a:pt x="150" y="32"/>
                  </a:moveTo>
                  <a:cubicBezTo>
                    <a:pt x="115" y="32"/>
                    <a:pt x="115" y="32"/>
                    <a:pt x="115" y="32"/>
                  </a:cubicBezTo>
                  <a:cubicBezTo>
                    <a:pt x="115" y="28"/>
                    <a:pt x="115" y="28"/>
                    <a:pt x="115" y="28"/>
                  </a:cubicBezTo>
                  <a:cubicBezTo>
                    <a:pt x="150" y="28"/>
                    <a:pt x="150" y="28"/>
                    <a:pt x="150" y="28"/>
                  </a:cubicBezTo>
                  <a:lnTo>
                    <a:pt x="150" y="32"/>
                  </a:lnTo>
                  <a:close/>
                  <a:moveTo>
                    <a:pt x="150" y="23"/>
                  </a:moveTo>
                  <a:cubicBezTo>
                    <a:pt x="115" y="23"/>
                    <a:pt x="115" y="23"/>
                    <a:pt x="115" y="23"/>
                  </a:cubicBezTo>
                  <a:cubicBezTo>
                    <a:pt x="115" y="18"/>
                    <a:pt x="115" y="18"/>
                    <a:pt x="115" y="18"/>
                  </a:cubicBezTo>
                  <a:cubicBezTo>
                    <a:pt x="150" y="18"/>
                    <a:pt x="150" y="18"/>
                    <a:pt x="150" y="18"/>
                  </a:cubicBezTo>
                  <a:lnTo>
                    <a:pt x="150" y="23"/>
                  </a:lnTo>
                  <a:close/>
                  <a:moveTo>
                    <a:pt x="150" y="14"/>
                  </a:moveTo>
                  <a:cubicBezTo>
                    <a:pt x="115" y="14"/>
                    <a:pt x="115" y="14"/>
                    <a:pt x="115" y="14"/>
                  </a:cubicBezTo>
                  <a:cubicBezTo>
                    <a:pt x="115" y="9"/>
                    <a:pt x="115" y="9"/>
                    <a:pt x="115" y="9"/>
                  </a:cubicBezTo>
                  <a:cubicBezTo>
                    <a:pt x="150" y="9"/>
                    <a:pt x="150" y="9"/>
                    <a:pt x="150" y="9"/>
                  </a:cubicBezTo>
                  <a:lnTo>
                    <a:pt x="150" y="14"/>
                  </a:lnTo>
                  <a:close/>
                  <a:moveTo>
                    <a:pt x="96" y="0"/>
                  </a:moveTo>
                  <a:cubicBezTo>
                    <a:pt x="5" y="0"/>
                    <a:pt x="5" y="0"/>
                    <a:pt x="5" y="0"/>
                  </a:cubicBezTo>
                  <a:cubicBezTo>
                    <a:pt x="2" y="0"/>
                    <a:pt x="0" y="3"/>
                    <a:pt x="0" y="6"/>
                  </a:cubicBezTo>
                  <a:cubicBezTo>
                    <a:pt x="0" y="77"/>
                    <a:pt x="0" y="77"/>
                    <a:pt x="0" y="77"/>
                  </a:cubicBezTo>
                  <a:cubicBezTo>
                    <a:pt x="0" y="80"/>
                    <a:pt x="2" y="83"/>
                    <a:pt x="5" y="83"/>
                  </a:cubicBezTo>
                  <a:cubicBezTo>
                    <a:pt x="40" y="83"/>
                    <a:pt x="40" y="83"/>
                    <a:pt x="40" y="83"/>
                  </a:cubicBezTo>
                  <a:cubicBezTo>
                    <a:pt x="40" y="92"/>
                    <a:pt x="40" y="92"/>
                    <a:pt x="40" y="92"/>
                  </a:cubicBezTo>
                  <a:cubicBezTo>
                    <a:pt x="26" y="93"/>
                    <a:pt x="15" y="96"/>
                    <a:pt x="15" y="99"/>
                  </a:cubicBezTo>
                  <a:cubicBezTo>
                    <a:pt x="86" y="99"/>
                    <a:pt x="86" y="99"/>
                    <a:pt x="86" y="99"/>
                  </a:cubicBezTo>
                  <a:cubicBezTo>
                    <a:pt x="86" y="96"/>
                    <a:pt x="75" y="93"/>
                    <a:pt x="61" y="92"/>
                  </a:cubicBezTo>
                  <a:cubicBezTo>
                    <a:pt x="61" y="83"/>
                    <a:pt x="61" y="83"/>
                    <a:pt x="61" y="83"/>
                  </a:cubicBezTo>
                  <a:cubicBezTo>
                    <a:pt x="96" y="83"/>
                    <a:pt x="96" y="83"/>
                    <a:pt x="96" y="83"/>
                  </a:cubicBezTo>
                  <a:cubicBezTo>
                    <a:pt x="99" y="83"/>
                    <a:pt x="101" y="80"/>
                    <a:pt x="101" y="77"/>
                  </a:cubicBezTo>
                  <a:cubicBezTo>
                    <a:pt x="101" y="6"/>
                    <a:pt x="101" y="6"/>
                    <a:pt x="101" y="6"/>
                  </a:cubicBezTo>
                  <a:cubicBezTo>
                    <a:pt x="101" y="3"/>
                    <a:pt x="99" y="0"/>
                    <a:pt x="96" y="0"/>
                  </a:cubicBezTo>
                  <a:close/>
                  <a:moveTo>
                    <a:pt x="93" y="74"/>
                  </a:moveTo>
                  <a:cubicBezTo>
                    <a:pt x="8" y="74"/>
                    <a:pt x="8" y="74"/>
                    <a:pt x="8" y="74"/>
                  </a:cubicBezTo>
                  <a:cubicBezTo>
                    <a:pt x="8" y="9"/>
                    <a:pt x="8" y="9"/>
                    <a:pt x="8" y="9"/>
                  </a:cubicBezTo>
                  <a:cubicBezTo>
                    <a:pt x="93" y="9"/>
                    <a:pt x="93" y="9"/>
                    <a:pt x="93" y="9"/>
                  </a:cubicBezTo>
                  <a:lnTo>
                    <a:pt x="93" y="74"/>
                  </a:lnTo>
                  <a:close/>
                </a:path>
              </a:pathLst>
            </a:custGeom>
            <a:solidFill>
              <a:schemeClr val="bg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grpSp>
        <p:nvGrpSpPr>
          <p:cNvPr id="223" name="Group 222"/>
          <p:cNvGrpSpPr/>
          <p:nvPr/>
        </p:nvGrpSpPr>
        <p:grpSpPr>
          <a:xfrm>
            <a:off x="1538262" y="3496429"/>
            <a:ext cx="313754" cy="313754"/>
            <a:chOff x="326059" y="3119945"/>
            <a:chExt cx="313754" cy="313754"/>
          </a:xfrm>
        </p:grpSpPr>
        <p:sp>
          <p:nvSpPr>
            <p:cNvPr id="224" name="Oval 223"/>
            <p:cNvSpPr/>
            <p:nvPr/>
          </p:nvSpPr>
          <p:spPr>
            <a:xfrm>
              <a:off x="326059" y="3119945"/>
              <a:ext cx="313754" cy="313754"/>
            </a:xfrm>
            <a:prstGeom prst="ellipse">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225" name="Freeform 15"/>
            <p:cNvSpPr>
              <a:spLocks noEditPoints="1"/>
            </p:cNvSpPr>
            <p:nvPr/>
          </p:nvSpPr>
          <p:spPr bwMode="auto">
            <a:xfrm>
              <a:off x="386280" y="3211678"/>
              <a:ext cx="191649" cy="123203"/>
            </a:xfrm>
            <a:custGeom>
              <a:avLst/>
              <a:gdLst/>
              <a:ahLst/>
              <a:cxnLst>
                <a:cxn ang="0">
                  <a:pos x="149" y="0"/>
                </a:cxn>
                <a:cxn ang="0">
                  <a:pos x="116" y="0"/>
                </a:cxn>
                <a:cxn ang="0">
                  <a:pos x="110" y="6"/>
                </a:cxn>
                <a:cxn ang="0">
                  <a:pos x="110" y="93"/>
                </a:cxn>
                <a:cxn ang="0">
                  <a:pos x="116" y="99"/>
                </a:cxn>
                <a:cxn ang="0">
                  <a:pos x="149" y="99"/>
                </a:cxn>
                <a:cxn ang="0">
                  <a:pos x="154" y="93"/>
                </a:cxn>
                <a:cxn ang="0">
                  <a:pos x="154" y="6"/>
                </a:cxn>
                <a:cxn ang="0">
                  <a:pos x="149" y="0"/>
                </a:cxn>
                <a:cxn ang="0">
                  <a:pos x="115" y="41"/>
                </a:cxn>
                <a:cxn ang="0">
                  <a:pos x="121" y="41"/>
                </a:cxn>
                <a:cxn ang="0">
                  <a:pos x="121" y="45"/>
                </a:cxn>
                <a:cxn ang="0">
                  <a:pos x="115" y="45"/>
                </a:cxn>
                <a:cxn ang="0">
                  <a:pos x="115" y="41"/>
                </a:cxn>
                <a:cxn ang="0">
                  <a:pos x="150" y="90"/>
                </a:cxn>
                <a:cxn ang="0">
                  <a:pos x="115" y="90"/>
                </a:cxn>
                <a:cxn ang="0">
                  <a:pos x="115" y="85"/>
                </a:cxn>
                <a:cxn ang="0">
                  <a:pos x="150" y="85"/>
                </a:cxn>
                <a:cxn ang="0">
                  <a:pos x="150" y="90"/>
                </a:cxn>
                <a:cxn ang="0">
                  <a:pos x="125" y="45"/>
                </a:cxn>
                <a:cxn ang="0">
                  <a:pos x="125" y="41"/>
                </a:cxn>
                <a:cxn ang="0">
                  <a:pos x="130" y="41"/>
                </a:cxn>
                <a:cxn ang="0">
                  <a:pos x="130" y="45"/>
                </a:cxn>
                <a:cxn ang="0">
                  <a:pos x="125" y="45"/>
                </a:cxn>
                <a:cxn ang="0">
                  <a:pos x="150" y="32"/>
                </a:cxn>
                <a:cxn ang="0">
                  <a:pos x="115" y="32"/>
                </a:cxn>
                <a:cxn ang="0">
                  <a:pos x="115" y="28"/>
                </a:cxn>
                <a:cxn ang="0">
                  <a:pos x="150" y="28"/>
                </a:cxn>
                <a:cxn ang="0">
                  <a:pos x="150" y="32"/>
                </a:cxn>
                <a:cxn ang="0">
                  <a:pos x="150" y="23"/>
                </a:cxn>
                <a:cxn ang="0">
                  <a:pos x="115" y="23"/>
                </a:cxn>
                <a:cxn ang="0">
                  <a:pos x="115" y="18"/>
                </a:cxn>
                <a:cxn ang="0">
                  <a:pos x="150" y="18"/>
                </a:cxn>
                <a:cxn ang="0">
                  <a:pos x="150" y="23"/>
                </a:cxn>
                <a:cxn ang="0">
                  <a:pos x="150" y="14"/>
                </a:cxn>
                <a:cxn ang="0">
                  <a:pos x="115" y="14"/>
                </a:cxn>
                <a:cxn ang="0">
                  <a:pos x="115" y="9"/>
                </a:cxn>
                <a:cxn ang="0">
                  <a:pos x="150" y="9"/>
                </a:cxn>
                <a:cxn ang="0">
                  <a:pos x="150" y="14"/>
                </a:cxn>
                <a:cxn ang="0">
                  <a:pos x="96" y="0"/>
                </a:cxn>
                <a:cxn ang="0">
                  <a:pos x="5" y="0"/>
                </a:cxn>
                <a:cxn ang="0">
                  <a:pos x="0" y="6"/>
                </a:cxn>
                <a:cxn ang="0">
                  <a:pos x="0" y="77"/>
                </a:cxn>
                <a:cxn ang="0">
                  <a:pos x="5" y="83"/>
                </a:cxn>
                <a:cxn ang="0">
                  <a:pos x="40" y="83"/>
                </a:cxn>
                <a:cxn ang="0">
                  <a:pos x="40" y="92"/>
                </a:cxn>
                <a:cxn ang="0">
                  <a:pos x="15" y="99"/>
                </a:cxn>
                <a:cxn ang="0">
                  <a:pos x="86" y="99"/>
                </a:cxn>
                <a:cxn ang="0">
                  <a:pos x="61" y="92"/>
                </a:cxn>
                <a:cxn ang="0">
                  <a:pos x="61" y="83"/>
                </a:cxn>
                <a:cxn ang="0">
                  <a:pos x="96" y="83"/>
                </a:cxn>
                <a:cxn ang="0">
                  <a:pos x="101" y="77"/>
                </a:cxn>
                <a:cxn ang="0">
                  <a:pos x="101" y="6"/>
                </a:cxn>
                <a:cxn ang="0">
                  <a:pos x="96" y="0"/>
                </a:cxn>
                <a:cxn ang="0">
                  <a:pos x="93" y="74"/>
                </a:cxn>
                <a:cxn ang="0">
                  <a:pos x="8" y="74"/>
                </a:cxn>
                <a:cxn ang="0">
                  <a:pos x="8" y="9"/>
                </a:cxn>
                <a:cxn ang="0">
                  <a:pos x="93" y="9"/>
                </a:cxn>
                <a:cxn ang="0">
                  <a:pos x="93" y="74"/>
                </a:cxn>
              </a:cxnLst>
              <a:rect l="0" t="0" r="r" b="b"/>
              <a:pathLst>
                <a:path w="154" h="99">
                  <a:moveTo>
                    <a:pt x="149" y="0"/>
                  </a:moveTo>
                  <a:cubicBezTo>
                    <a:pt x="116" y="0"/>
                    <a:pt x="116" y="0"/>
                    <a:pt x="116" y="0"/>
                  </a:cubicBezTo>
                  <a:cubicBezTo>
                    <a:pt x="113" y="0"/>
                    <a:pt x="110" y="3"/>
                    <a:pt x="110" y="6"/>
                  </a:cubicBezTo>
                  <a:cubicBezTo>
                    <a:pt x="110" y="93"/>
                    <a:pt x="110" y="93"/>
                    <a:pt x="110" y="93"/>
                  </a:cubicBezTo>
                  <a:cubicBezTo>
                    <a:pt x="110" y="96"/>
                    <a:pt x="113" y="99"/>
                    <a:pt x="116" y="99"/>
                  </a:cubicBezTo>
                  <a:cubicBezTo>
                    <a:pt x="149" y="99"/>
                    <a:pt x="149" y="99"/>
                    <a:pt x="149" y="99"/>
                  </a:cubicBezTo>
                  <a:cubicBezTo>
                    <a:pt x="152" y="99"/>
                    <a:pt x="154" y="96"/>
                    <a:pt x="154" y="93"/>
                  </a:cubicBezTo>
                  <a:cubicBezTo>
                    <a:pt x="154" y="6"/>
                    <a:pt x="154" y="6"/>
                    <a:pt x="154" y="6"/>
                  </a:cubicBezTo>
                  <a:cubicBezTo>
                    <a:pt x="154" y="3"/>
                    <a:pt x="152" y="0"/>
                    <a:pt x="149" y="0"/>
                  </a:cubicBezTo>
                  <a:close/>
                  <a:moveTo>
                    <a:pt x="115" y="41"/>
                  </a:moveTo>
                  <a:cubicBezTo>
                    <a:pt x="121" y="41"/>
                    <a:pt x="121" y="41"/>
                    <a:pt x="121" y="41"/>
                  </a:cubicBezTo>
                  <a:cubicBezTo>
                    <a:pt x="121" y="45"/>
                    <a:pt x="121" y="45"/>
                    <a:pt x="121" y="45"/>
                  </a:cubicBezTo>
                  <a:cubicBezTo>
                    <a:pt x="115" y="45"/>
                    <a:pt x="115" y="45"/>
                    <a:pt x="115" y="45"/>
                  </a:cubicBezTo>
                  <a:lnTo>
                    <a:pt x="115" y="41"/>
                  </a:lnTo>
                  <a:close/>
                  <a:moveTo>
                    <a:pt x="150" y="90"/>
                  </a:moveTo>
                  <a:cubicBezTo>
                    <a:pt x="115" y="90"/>
                    <a:pt x="115" y="90"/>
                    <a:pt x="115" y="90"/>
                  </a:cubicBezTo>
                  <a:cubicBezTo>
                    <a:pt x="115" y="85"/>
                    <a:pt x="115" y="85"/>
                    <a:pt x="115" y="85"/>
                  </a:cubicBezTo>
                  <a:cubicBezTo>
                    <a:pt x="150" y="85"/>
                    <a:pt x="150" y="85"/>
                    <a:pt x="150" y="85"/>
                  </a:cubicBezTo>
                  <a:lnTo>
                    <a:pt x="150" y="90"/>
                  </a:lnTo>
                  <a:close/>
                  <a:moveTo>
                    <a:pt x="125" y="45"/>
                  </a:moveTo>
                  <a:cubicBezTo>
                    <a:pt x="125" y="41"/>
                    <a:pt x="125" y="41"/>
                    <a:pt x="125" y="41"/>
                  </a:cubicBezTo>
                  <a:cubicBezTo>
                    <a:pt x="130" y="41"/>
                    <a:pt x="130" y="41"/>
                    <a:pt x="130" y="41"/>
                  </a:cubicBezTo>
                  <a:cubicBezTo>
                    <a:pt x="130" y="45"/>
                    <a:pt x="130" y="45"/>
                    <a:pt x="130" y="45"/>
                  </a:cubicBezTo>
                  <a:lnTo>
                    <a:pt x="125" y="45"/>
                  </a:lnTo>
                  <a:close/>
                  <a:moveTo>
                    <a:pt x="150" y="32"/>
                  </a:moveTo>
                  <a:cubicBezTo>
                    <a:pt x="115" y="32"/>
                    <a:pt x="115" y="32"/>
                    <a:pt x="115" y="32"/>
                  </a:cubicBezTo>
                  <a:cubicBezTo>
                    <a:pt x="115" y="28"/>
                    <a:pt x="115" y="28"/>
                    <a:pt x="115" y="28"/>
                  </a:cubicBezTo>
                  <a:cubicBezTo>
                    <a:pt x="150" y="28"/>
                    <a:pt x="150" y="28"/>
                    <a:pt x="150" y="28"/>
                  </a:cubicBezTo>
                  <a:lnTo>
                    <a:pt x="150" y="32"/>
                  </a:lnTo>
                  <a:close/>
                  <a:moveTo>
                    <a:pt x="150" y="23"/>
                  </a:moveTo>
                  <a:cubicBezTo>
                    <a:pt x="115" y="23"/>
                    <a:pt x="115" y="23"/>
                    <a:pt x="115" y="23"/>
                  </a:cubicBezTo>
                  <a:cubicBezTo>
                    <a:pt x="115" y="18"/>
                    <a:pt x="115" y="18"/>
                    <a:pt x="115" y="18"/>
                  </a:cubicBezTo>
                  <a:cubicBezTo>
                    <a:pt x="150" y="18"/>
                    <a:pt x="150" y="18"/>
                    <a:pt x="150" y="18"/>
                  </a:cubicBezTo>
                  <a:lnTo>
                    <a:pt x="150" y="23"/>
                  </a:lnTo>
                  <a:close/>
                  <a:moveTo>
                    <a:pt x="150" y="14"/>
                  </a:moveTo>
                  <a:cubicBezTo>
                    <a:pt x="115" y="14"/>
                    <a:pt x="115" y="14"/>
                    <a:pt x="115" y="14"/>
                  </a:cubicBezTo>
                  <a:cubicBezTo>
                    <a:pt x="115" y="9"/>
                    <a:pt x="115" y="9"/>
                    <a:pt x="115" y="9"/>
                  </a:cubicBezTo>
                  <a:cubicBezTo>
                    <a:pt x="150" y="9"/>
                    <a:pt x="150" y="9"/>
                    <a:pt x="150" y="9"/>
                  </a:cubicBezTo>
                  <a:lnTo>
                    <a:pt x="150" y="14"/>
                  </a:lnTo>
                  <a:close/>
                  <a:moveTo>
                    <a:pt x="96" y="0"/>
                  </a:moveTo>
                  <a:cubicBezTo>
                    <a:pt x="5" y="0"/>
                    <a:pt x="5" y="0"/>
                    <a:pt x="5" y="0"/>
                  </a:cubicBezTo>
                  <a:cubicBezTo>
                    <a:pt x="2" y="0"/>
                    <a:pt x="0" y="3"/>
                    <a:pt x="0" y="6"/>
                  </a:cubicBezTo>
                  <a:cubicBezTo>
                    <a:pt x="0" y="77"/>
                    <a:pt x="0" y="77"/>
                    <a:pt x="0" y="77"/>
                  </a:cubicBezTo>
                  <a:cubicBezTo>
                    <a:pt x="0" y="80"/>
                    <a:pt x="2" y="83"/>
                    <a:pt x="5" y="83"/>
                  </a:cubicBezTo>
                  <a:cubicBezTo>
                    <a:pt x="40" y="83"/>
                    <a:pt x="40" y="83"/>
                    <a:pt x="40" y="83"/>
                  </a:cubicBezTo>
                  <a:cubicBezTo>
                    <a:pt x="40" y="92"/>
                    <a:pt x="40" y="92"/>
                    <a:pt x="40" y="92"/>
                  </a:cubicBezTo>
                  <a:cubicBezTo>
                    <a:pt x="26" y="93"/>
                    <a:pt x="15" y="96"/>
                    <a:pt x="15" y="99"/>
                  </a:cubicBezTo>
                  <a:cubicBezTo>
                    <a:pt x="86" y="99"/>
                    <a:pt x="86" y="99"/>
                    <a:pt x="86" y="99"/>
                  </a:cubicBezTo>
                  <a:cubicBezTo>
                    <a:pt x="86" y="96"/>
                    <a:pt x="75" y="93"/>
                    <a:pt x="61" y="92"/>
                  </a:cubicBezTo>
                  <a:cubicBezTo>
                    <a:pt x="61" y="83"/>
                    <a:pt x="61" y="83"/>
                    <a:pt x="61" y="83"/>
                  </a:cubicBezTo>
                  <a:cubicBezTo>
                    <a:pt x="96" y="83"/>
                    <a:pt x="96" y="83"/>
                    <a:pt x="96" y="83"/>
                  </a:cubicBezTo>
                  <a:cubicBezTo>
                    <a:pt x="99" y="83"/>
                    <a:pt x="101" y="80"/>
                    <a:pt x="101" y="77"/>
                  </a:cubicBezTo>
                  <a:cubicBezTo>
                    <a:pt x="101" y="6"/>
                    <a:pt x="101" y="6"/>
                    <a:pt x="101" y="6"/>
                  </a:cubicBezTo>
                  <a:cubicBezTo>
                    <a:pt x="101" y="3"/>
                    <a:pt x="99" y="0"/>
                    <a:pt x="96" y="0"/>
                  </a:cubicBezTo>
                  <a:close/>
                  <a:moveTo>
                    <a:pt x="93" y="74"/>
                  </a:moveTo>
                  <a:cubicBezTo>
                    <a:pt x="8" y="74"/>
                    <a:pt x="8" y="74"/>
                    <a:pt x="8" y="74"/>
                  </a:cubicBezTo>
                  <a:cubicBezTo>
                    <a:pt x="8" y="9"/>
                    <a:pt x="8" y="9"/>
                    <a:pt x="8" y="9"/>
                  </a:cubicBezTo>
                  <a:cubicBezTo>
                    <a:pt x="93" y="9"/>
                    <a:pt x="93" y="9"/>
                    <a:pt x="93" y="9"/>
                  </a:cubicBezTo>
                  <a:lnTo>
                    <a:pt x="93" y="74"/>
                  </a:lnTo>
                  <a:close/>
                </a:path>
              </a:pathLst>
            </a:custGeom>
            <a:solidFill>
              <a:schemeClr val="bg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grpSp>
        <p:nvGrpSpPr>
          <p:cNvPr id="226" name="Group 225"/>
          <p:cNvGrpSpPr/>
          <p:nvPr/>
        </p:nvGrpSpPr>
        <p:grpSpPr>
          <a:xfrm>
            <a:off x="1538262" y="2738355"/>
            <a:ext cx="313754" cy="313754"/>
            <a:chOff x="326059" y="3119945"/>
            <a:chExt cx="313754" cy="313754"/>
          </a:xfrm>
        </p:grpSpPr>
        <p:sp>
          <p:nvSpPr>
            <p:cNvPr id="227" name="Oval 226"/>
            <p:cNvSpPr/>
            <p:nvPr/>
          </p:nvSpPr>
          <p:spPr>
            <a:xfrm>
              <a:off x="326059" y="3119945"/>
              <a:ext cx="313754" cy="313754"/>
            </a:xfrm>
            <a:prstGeom prst="ellipse">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endParaRPr>
            </a:p>
          </p:txBody>
        </p:sp>
        <p:sp>
          <p:nvSpPr>
            <p:cNvPr id="228" name="Freeform 15"/>
            <p:cNvSpPr>
              <a:spLocks noEditPoints="1"/>
            </p:cNvSpPr>
            <p:nvPr/>
          </p:nvSpPr>
          <p:spPr bwMode="auto">
            <a:xfrm>
              <a:off x="386280" y="3211678"/>
              <a:ext cx="191649" cy="123203"/>
            </a:xfrm>
            <a:custGeom>
              <a:avLst/>
              <a:gdLst/>
              <a:ahLst/>
              <a:cxnLst>
                <a:cxn ang="0">
                  <a:pos x="149" y="0"/>
                </a:cxn>
                <a:cxn ang="0">
                  <a:pos x="116" y="0"/>
                </a:cxn>
                <a:cxn ang="0">
                  <a:pos x="110" y="6"/>
                </a:cxn>
                <a:cxn ang="0">
                  <a:pos x="110" y="93"/>
                </a:cxn>
                <a:cxn ang="0">
                  <a:pos x="116" y="99"/>
                </a:cxn>
                <a:cxn ang="0">
                  <a:pos x="149" y="99"/>
                </a:cxn>
                <a:cxn ang="0">
                  <a:pos x="154" y="93"/>
                </a:cxn>
                <a:cxn ang="0">
                  <a:pos x="154" y="6"/>
                </a:cxn>
                <a:cxn ang="0">
                  <a:pos x="149" y="0"/>
                </a:cxn>
                <a:cxn ang="0">
                  <a:pos x="115" y="41"/>
                </a:cxn>
                <a:cxn ang="0">
                  <a:pos x="121" y="41"/>
                </a:cxn>
                <a:cxn ang="0">
                  <a:pos x="121" y="45"/>
                </a:cxn>
                <a:cxn ang="0">
                  <a:pos x="115" y="45"/>
                </a:cxn>
                <a:cxn ang="0">
                  <a:pos x="115" y="41"/>
                </a:cxn>
                <a:cxn ang="0">
                  <a:pos x="150" y="90"/>
                </a:cxn>
                <a:cxn ang="0">
                  <a:pos x="115" y="90"/>
                </a:cxn>
                <a:cxn ang="0">
                  <a:pos x="115" y="85"/>
                </a:cxn>
                <a:cxn ang="0">
                  <a:pos x="150" y="85"/>
                </a:cxn>
                <a:cxn ang="0">
                  <a:pos x="150" y="90"/>
                </a:cxn>
                <a:cxn ang="0">
                  <a:pos x="125" y="45"/>
                </a:cxn>
                <a:cxn ang="0">
                  <a:pos x="125" y="41"/>
                </a:cxn>
                <a:cxn ang="0">
                  <a:pos x="130" y="41"/>
                </a:cxn>
                <a:cxn ang="0">
                  <a:pos x="130" y="45"/>
                </a:cxn>
                <a:cxn ang="0">
                  <a:pos x="125" y="45"/>
                </a:cxn>
                <a:cxn ang="0">
                  <a:pos x="150" y="32"/>
                </a:cxn>
                <a:cxn ang="0">
                  <a:pos x="115" y="32"/>
                </a:cxn>
                <a:cxn ang="0">
                  <a:pos x="115" y="28"/>
                </a:cxn>
                <a:cxn ang="0">
                  <a:pos x="150" y="28"/>
                </a:cxn>
                <a:cxn ang="0">
                  <a:pos x="150" y="32"/>
                </a:cxn>
                <a:cxn ang="0">
                  <a:pos x="150" y="23"/>
                </a:cxn>
                <a:cxn ang="0">
                  <a:pos x="115" y="23"/>
                </a:cxn>
                <a:cxn ang="0">
                  <a:pos x="115" y="18"/>
                </a:cxn>
                <a:cxn ang="0">
                  <a:pos x="150" y="18"/>
                </a:cxn>
                <a:cxn ang="0">
                  <a:pos x="150" y="23"/>
                </a:cxn>
                <a:cxn ang="0">
                  <a:pos x="150" y="14"/>
                </a:cxn>
                <a:cxn ang="0">
                  <a:pos x="115" y="14"/>
                </a:cxn>
                <a:cxn ang="0">
                  <a:pos x="115" y="9"/>
                </a:cxn>
                <a:cxn ang="0">
                  <a:pos x="150" y="9"/>
                </a:cxn>
                <a:cxn ang="0">
                  <a:pos x="150" y="14"/>
                </a:cxn>
                <a:cxn ang="0">
                  <a:pos x="96" y="0"/>
                </a:cxn>
                <a:cxn ang="0">
                  <a:pos x="5" y="0"/>
                </a:cxn>
                <a:cxn ang="0">
                  <a:pos x="0" y="6"/>
                </a:cxn>
                <a:cxn ang="0">
                  <a:pos x="0" y="77"/>
                </a:cxn>
                <a:cxn ang="0">
                  <a:pos x="5" y="83"/>
                </a:cxn>
                <a:cxn ang="0">
                  <a:pos x="40" y="83"/>
                </a:cxn>
                <a:cxn ang="0">
                  <a:pos x="40" y="92"/>
                </a:cxn>
                <a:cxn ang="0">
                  <a:pos x="15" y="99"/>
                </a:cxn>
                <a:cxn ang="0">
                  <a:pos x="86" y="99"/>
                </a:cxn>
                <a:cxn ang="0">
                  <a:pos x="61" y="92"/>
                </a:cxn>
                <a:cxn ang="0">
                  <a:pos x="61" y="83"/>
                </a:cxn>
                <a:cxn ang="0">
                  <a:pos x="96" y="83"/>
                </a:cxn>
                <a:cxn ang="0">
                  <a:pos x="101" y="77"/>
                </a:cxn>
                <a:cxn ang="0">
                  <a:pos x="101" y="6"/>
                </a:cxn>
                <a:cxn ang="0">
                  <a:pos x="96" y="0"/>
                </a:cxn>
                <a:cxn ang="0">
                  <a:pos x="93" y="74"/>
                </a:cxn>
                <a:cxn ang="0">
                  <a:pos x="8" y="74"/>
                </a:cxn>
                <a:cxn ang="0">
                  <a:pos x="8" y="9"/>
                </a:cxn>
                <a:cxn ang="0">
                  <a:pos x="93" y="9"/>
                </a:cxn>
                <a:cxn ang="0">
                  <a:pos x="93" y="74"/>
                </a:cxn>
              </a:cxnLst>
              <a:rect l="0" t="0" r="r" b="b"/>
              <a:pathLst>
                <a:path w="154" h="99">
                  <a:moveTo>
                    <a:pt x="149" y="0"/>
                  </a:moveTo>
                  <a:cubicBezTo>
                    <a:pt x="116" y="0"/>
                    <a:pt x="116" y="0"/>
                    <a:pt x="116" y="0"/>
                  </a:cubicBezTo>
                  <a:cubicBezTo>
                    <a:pt x="113" y="0"/>
                    <a:pt x="110" y="3"/>
                    <a:pt x="110" y="6"/>
                  </a:cubicBezTo>
                  <a:cubicBezTo>
                    <a:pt x="110" y="93"/>
                    <a:pt x="110" y="93"/>
                    <a:pt x="110" y="93"/>
                  </a:cubicBezTo>
                  <a:cubicBezTo>
                    <a:pt x="110" y="96"/>
                    <a:pt x="113" y="99"/>
                    <a:pt x="116" y="99"/>
                  </a:cubicBezTo>
                  <a:cubicBezTo>
                    <a:pt x="149" y="99"/>
                    <a:pt x="149" y="99"/>
                    <a:pt x="149" y="99"/>
                  </a:cubicBezTo>
                  <a:cubicBezTo>
                    <a:pt x="152" y="99"/>
                    <a:pt x="154" y="96"/>
                    <a:pt x="154" y="93"/>
                  </a:cubicBezTo>
                  <a:cubicBezTo>
                    <a:pt x="154" y="6"/>
                    <a:pt x="154" y="6"/>
                    <a:pt x="154" y="6"/>
                  </a:cubicBezTo>
                  <a:cubicBezTo>
                    <a:pt x="154" y="3"/>
                    <a:pt x="152" y="0"/>
                    <a:pt x="149" y="0"/>
                  </a:cubicBezTo>
                  <a:close/>
                  <a:moveTo>
                    <a:pt x="115" y="41"/>
                  </a:moveTo>
                  <a:cubicBezTo>
                    <a:pt x="121" y="41"/>
                    <a:pt x="121" y="41"/>
                    <a:pt x="121" y="41"/>
                  </a:cubicBezTo>
                  <a:cubicBezTo>
                    <a:pt x="121" y="45"/>
                    <a:pt x="121" y="45"/>
                    <a:pt x="121" y="45"/>
                  </a:cubicBezTo>
                  <a:cubicBezTo>
                    <a:pt x="115" y="45"/>
                    <a:pt x="115" y="45"/>
                    <a:pt x="115" y="45"/>
                  </a:cubicBezTo>
                  <a:lnTo>
                    <a:pt x="115" y="41"/>
                  </a:lnTo>
                  <a:close/>
                  <a:moveTo>
                    <a:pt x="150" y="90"/>
                  </a:moveTo>
                  <a:cubicBezTo>
                    <a:pt x="115" y="90"/>
                    <a:pt x="115" y="90"/>
                    <a:pt x="115" y="90"/>
                  </a:cubicBezTo>
                  <a:cubicBezTo>
                    <a:pt x="115" y="85"/>
                    <a:pt x="115" y="85"/>
                    <a:pt x="115" y="85"/>
                  </a:cubicBezTo>
                  <a:cubicBezTo>
                    <a:pt x="150" y="85"/>
                    <a:pt x="150" y="85"/>
                    <a:pt x="150" y="85"/>
                  </a:cubicBezTo>
                  <a:lnTo>
                    <a:pt x="150" y="90"/>
                  </a:lnTo>
                  <a:close/>
                  <a:moveTo>
                    <a:pt x="125" y="45"/>
                  </a:moveTo>
                  <a:cubicBezTo>
                    <a:pt x="125" y="41"/>
                    <a:pt x="125" y="41"/>
                    <a:pt x="125" y="41"/>
                  </a:cubicBezTo>
                  <a:cubicBezTo>
                    <a:pt x="130" y="41"/>
                    <a:pt x="130" y="41"/>
                    <a:pt x="130" y="41"/>
                  </a:cubicBezTo>
                  <a:cubicBezTo>
                    <a:pt x="130" y="45"/>
                    <a:pt x="130" y="45"/>
                    <a:pt x="130" y="45"/>
                  </a:cubicBezTo>
                  <a:lnTo>
                    <a:pt x="125" y="45"/>
                  </a:lnTo>
                  <a:close/>
                  <a:moveTo>
                    <a:pt x="150" y="32"/>
                  </a:moveTo>
                  <a:cubicBezTo>
                    <a:pt x="115" y="32"/>
                    <a:pt x="115" y="32"/>
                    <a:pt x="115" y="32"/>
                  </a:cubicBezTo>
                  <a:cubicBezTo>
                    <a:pt x="115" y="28"/>
                    <a:pt x="115" y="28"/>
                    <a:pt x="115" y="28"/>
                  </a:cubicBezTo>
                  <a:cubicBezTo>
                    <a:pt x="150" y="28"/>
                    <a:pt x="150" y="28"/>
                    <a:pt x="150" y="28"/>
                  </a:cubicBezTo>
                  <a:lnTo>
                    <a:pt x="150" y="32"/>
                  </a:lnTo>
                  <a:close/>
                  <a:moveTo>
                    <a:pt x="150" y="23"/>
                  </a:moveTo>
                  <a:cubicBezTo>
                    <a:pt x="115" y="23"/>
                    <a:pt x="115" y="23"/>
                    <a:pt x="115" y="23"/>
                  </a:cubicBezTo>
                  <a:cubicBezTo>
                    <a:pt x="115" y="18"/>
                    <a:pt x="115" y="18"/>
                    <a:pt x="115" y="18"/>
                  </a:cubicBezTo>
                  <a:cubicBezTo>
                    <a:pt x="150" y="18"/>
                    <a:pt x="150" y="18"/>
                    <a:pt x="150" y="18"/>
                  </a:cubicBezTo>
                  <a:lnTo>
                    <a:pt x="150" y="23"/>
                  </a:lnTo>
                  <a:close/>
                  <a:moveTo>
                    <a:pt x="150" y="14"/>
                  </a:moveTo>
                  <a:cubicBezTo>
                    <a:pt x="115" y="14"/>
                    <a:pt x="115" y="14"/>
                    <a:pt x="115" y="14"/>
                  </a:cubicBezTo>
                  <a:cubicBezTo>
                    <a:pt x="115" y="9"/>
                    <a:pt x="115" y="9"/>
                    <a:pt x="115" y="9"/>
                  </a:cubicBezTo>
                  <a:cubicBezTo>
                    <a:pt x="150" y="9"/>
                    <a:pt x="150" y="9"/>
                    <a:pt x="150" y="9"/>
                  </a:cubicBezTo>
                  <a:lnTo>
                    <a:pt x="150" y="14"/>
                  </a:lnTo>
                  <a:close/>
                  <a:moveTo>
                    <a:pt x="96" y="0"/>
                  </a:moveTo>
                  <a:cubicBezTo>
                    <a:pt x="5" y="0"/>
                    <a:pt x="5" y="0"/>
                    <a:pt x="5" y="0"/>
                  </a:cubicBezTo>
                  <a:cubicBezTo>
                    <a:pt x="2" y="0"/>
                    <a:pt x="0" y="3"/>
                    <a:pt x="0" y="6"/>
                  </a:cubicBezTo>
                  <a:cubicBezTo>
                    <a:pt x="0" y="77"/>
                    <a:pt x="0" y="77"/>
                    <a:pt x="0" y="77"/>
                  </a:cubicBezTo>
                  <a:cubicBezTo>
                    <a:pt x="0" y="80"/>
                    <a:pt x="2" y="83"/>
                    <a:pt x="5" y="83"/>
                  </a:cubicBezTo>
                  <a:cubicBezTo>
                    <a:pt x="40" y="83"/>
                    <a:pt x="40" y="83"/>
                    <a:pt x="40" y="83"/>
                  </a:cubicBezTo>
                  <a:cubicBezTo>
                    <a:pt x="40" y="92"/>
                    <a:pt x="40" y="92"/>
                    <a:pt x="40" y="92"/>
                  </a:cubicBezTo>
                  <a:cubicBezTo>
                    <a:pt x="26" y="93"/>
                    <a:pt x="15" y="96"/>
                    <a:pt x="15" y="99"/>
                  </a:cubicBezTo>
                  <a:cubicBezTo>
                    <a:pt x="86" y="99"/>
                    <a:pt x="86" y="99"/>
                    <a:pt x="86" y="99"/>
                  </a:cubicBezTo>
                  <a:cubicBezTo>
                    <a:pt x="86" y="96"/>
                    <a:pt x="75" y="93"/>
                    <a:pt x="61" y="92"/>
                  </a:cubicBezTo>
                  <a:cubicBezTo>
                    <a:pt x="61" y="83"/>
                    <a:pt x="61" y="83"/>
                    <a:pt x="61" y="83"/>
                  </a:cubicBezTo>
                  <a:cubicBezTo>
                    <a:pt x="96" y="83"/>
                    <a:pt x="96" y="83"/>
                    <a:pt x="96" y="83"/>
                  </a:cubicBezTo>
                  <a:cubicBezTo>
                    <a:pt x="99" y="83"/>
                    <a:pt x="101" y="80"/>
                    <a:pt x="101" y="77"/>
                  </a:cubicBezTo>
                  <a:cubicBezTo>
                    <a:pt x="101" y="6"/>
                    <a:pt x="101" y="6"/>
                    <a:pt x="101" y="6"/>
                  </a:cubicBezTo>
                  <a:cubicBezTo>
                    <a:pt x="101" y="3"/>
                    <a:pt x="99" y="0"/>
                    <a:pt x="96" y="0"/>
                  </a:cubicBezTo>
                  <a:close/>
                  <a:moveTo>
                    <a:pt x="93" y="74"/>
                  </a:moveTo>
                  <a:cubicBezTo>
                    <a:pt x="8" y="74"/>
                    <a:pt x="8" y="74"/>
                    <a:pt x="8" y="74"/>
                  </a:cubicBezTo>
                  <a:cubicBezTo>
                    <a:pt x="8" y="9"/>
                    <a:pt x="8" y="9"/>
                    <a:pt x="8" y="9"/>
                  </a:cubicBezTo>
                  <a:cubicBezTo>
                    <a:pt x="93" y="9"/>
                    <a:pt x="93" y="9"/>
                    <a:pt x="93" y="9"/>
                  </a:cubicBezTo>
                  <a:lnTo>
                    <a:pt x="93" y="74"/>
                  </a:lnTo>
                  <a:close/>
                </a:path>
              </a:pathLst>
            </a:custGeom>
            <a:solidFill>
              <a:schemeClr val="bg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cxnSp>
        <p:nvCxnSpPr>
          <p:cNvPr id="16" name="Straight Connector 15"/>
          <p:cNvCxnSpPr/>
          <p:nvPr/>
        </p:nvCxnSpPr>
        <p:spPr>
          <a:xfrm>
            <a:off x="769398" y="2922619"/>
            <a:ext cx="680621" cy="0"/>
          </a:xfrm>
          <a:prstGeom prst="line">
            <a:avLst/>
          </a:prstGeom>
          <a:ln w="19050">
            <a:solidFill>
              <a:schemeClr val="accent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671743" y="3211678"/>
            <a:ext cx="680621" cy="0"/>
          </a:xfrm>
          <a:prstGeom prst="line">
            <a:avLst/>
          </a:prstGeom>
          <a:ln w="19050">
            <a:solidFill>
              <a:schemeClr val="tx1">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802014" y="3329883"/>
            <a:ext cx="680621" cy="0"/>
          </a:xfrm>
          <a:prstGeom prst="line">
            <a:avLst/>
          </a:prstGeom>
          <a:ln w="9525">
            <a:solidFill>
              <a:schemeClr val="accent2">
                <a:lumMod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857641" y="3565223"/>
            <a:ext cx="680621" cy="0"/>
          </a:xfrm>
          <a:prstGeom prst="line">
            <a:avLst/>
          </a:prstGeom>
          <a:ln w="19050">
            <a:solidFill>
              <a:schemeClr val="accent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724476" y="3692230"/>
            <a:ext cx="680621" cy="0"/>
          </a:xfrm>
          <a:prstGeom prst="line">
            <a:avLst/>
          </a:prstGeom>
          <a:ln w="9525">
            <a:solidFill>
              <a:schemeClr val="tx1">
                <a:lumMod val="60000"/>
                <a:lumOff val="4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694884" y="2825451"/>
            <a:ext cx="680621" cy="0"/>
          </a:xfrm>
          <a:prstGeom prst="line">
            <a:avLst/>
          </a:prstGeom>
          <a:ln w="9525">
            <a:solidFill>
              <a:schemeClr val="tx1">
                <a:lumMod val="60000"/>
                <a:lumOff val="4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769398" y="3119945"/>
            <a:ext cx="680621" cy="0"/>
          </a:xfrm>
          <a:prstGeom prst="line">
            <a:avLst/>
          </a:prstGeom>
          <a:ln w="15875">
            <a:solidFill>
              <a:schemeClr val="tx1">
                <a:lumMod val="40000"/>
                <a:lumOff val="6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691860" y="3482292"/>
            <a:ext cx="680621" cy="0"/>
          </a:xfrm>
          <a:prstGeom prst="line">
            <a:avLst/>
          </a:prstGeom>
          <a:ln w="15875">
            <a:solidFill>
              <a:schemeClr val="accent2"/>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802014" y="2749289"/>
            <a:ext cx="680621" cy="0"/>
          </a:xfrm>
          <a:prstGeom prst="line">
            <a:avLst/>
          </a:prstGeom>
          <a:ln w="15875">
            <a:solidFill>
              <a:schemeClr val="accent2"/>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53099" y="2658627"/>
            <a:ext cx="892807" cy="1243541"/>
          </a:xfrm>
          <a:prstGeom prst="rect">
            <a:avLst/>
          </a:prstGeom>
          <a:gradFill>
            <a:gsLst>
              <a:gs pos="52700">
                <a:schemeClr val="bg1"/>
              </a:gs>
              <a:gs pos="0">
                <a:schemeClr val="bg1">
                  <a:alpha val="0"/>
                </a:schemeClr>
              </a:gs>
              <a:gs pos="100000">
                <a:schemeClr val="bg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FF"/>
              </a:solidFill>
              <a:latin typeface="Arial"/>
            </a:endParaRPr>
          </a:p>
        </p:txBody>
      </p:sp>
      <p:sp>
        <p:nvSpPr>
          <p:cNvPr id="237" name="Rectangle 236"/>
          <p:cNvSpPr/>
          <p:nvPr/>
        </p:nvSpPr>
        <p:spPr>
          <a:xfrm>
            <a:off x="626721" y="3092999"/>
            <a:ext cx="933242" cy="276999"/>
          </a:xfrm>
          <a:prstGeom prst="rect">
            <a:avLst/>
          </a:prstGeom>
        </p:spPr>
        <p:txBody>
          <a:bodyPr wrap="square">
            <a:spAutoFit/>
          </a:bodyPr>
          <a:lstStyle/>
          <a:p>
            <a:pPr algn="ctr" defTabSz="456771"/>
            <a:r>
              <a:rPr lang="ja-JP" altLang="en-US" sz="1200" b="1" dirty="0">
                <a:solidFill>
                  <a:schemeClr val="bg2"/>
                </a:solidFill>
                <a:latin typeface="Arial"/>
              </a:rPr>
              <a:t>フロー</a:t>
            </a:r>
            <a:endParaRPr lang="en-US" sz="1200" b="1" dirty="0">
              <a:solidFill>
                <a:schemeClr val="bg2"/>
              </a:solidFill>
              <a:latin typeface="Arial"/>
            </a:endParaRPr>
          </a:p>
        </p:txBody>
      </p:sp>
      <p:sp>
        <p:nvSpPr>
          <p:cNvPr id="150" name="TextBox 46">
            <a:extLst>
              <a:ext uri="{FF2B5EF4-FFF2-40B4-BE49-F238E27FC236}">
                <a16:creationId xmlns:a16="http://schemas.microsoft.com/office/drawing/2014/main" id="{8D256BC7-8DC1-44D8-99AB-11B6F301667F}"/>
              </a:ext>
            </a:extLst>
          </p:cNvPr>
          <p:cNvSpPr txBox="1"/>
          <p:nvPr/>
        </p:nvSpPr>
        <p:spPr>
          <a:xfrm>
            <a:off x="-153568" y="2229003"/>
            <a:ext cx="2612397" cy="369330"/>
          </a:xfrm>
          <a:prstGeom prst="rect">
            <a:avLst/>
          </a:prstGeom>
          <a:noFill/>
        </p:spPr>
        <p:txBody>
          <a:bodyPr wrap="square" lIns="91438" tIns="45719" rIns="91438" bIns="45719" rtlCol="0">
            <a:spAutoFit/>
          </a:bodyPr>
          <a:lstStyle>
            <a:defPPr>
              <a:defRPr lang="en-US"/>
            </a:defPPr>
            <a:lvl1pPr>
              <a:defRPr b="1">
                <a:solidFill>
                  <a:schemeClr val="bg2"/>
                </a:solidFill>
              </a:defRPr>
            </a:lvl1pPr>
          </a:lstStyle>
          <a:p>
            <a:pPr algn="ctr" defTabSz="456771"/>
            <a:r>
              <a:rPr lang="ja-JP" altLang="en-US" dirty="0">
                <a:solidFill>
                  <a:srgbClr val="097DBC"/>
                </a:solidFill>
                <a:latin typeface="Arial"/>
              </a:rPr>
              <a:t>フローの採取と分析</a:t>
            </a:r>
            <a:endParaRPr lang="en-US" dirty="0">
              <a:solidFill>
                <a:srgbClr val="097DBC"/>
              </a:solidFill>
              <a:latin typeface="Arial"/>
            </a:endParaRPr>
          </a:p>
        </p:txBody>
      </p:sp>
    </p:spTree>
    <p:extLst>
      <p:ext uri="{BB962C8B-B14F-4D97-AF65-F5344CB8AC3E}">
        <p14:creationId xmlns:p14="http://schemas.microsoft.com/office/powerpoint/2010/main" val="3494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7394" y="1258921"/>
            <a:ext cx="3057230" cy="3209643"/>
          </a:xfrm>
          <a:prstGeom prst="rect">
            <a:avLst/>
          </a:prstGeom>
        </p:spPr>
      </p:pic>
      <p:sp>
        <p:nvSpPr>
          <p:cNvPr id="8" name="TextBox 7"/>
          <p:cNvSpPr txBox="1"/>
          <p:nvPr/>
        </p:nvSpPr>
        <p:spPr>
          <a:xfrm>
            <a:off x="475006" y="3152673"/>
            <a:ext cx="4490310" cy="400081"/>
          </a:xfrm>
          <a:prstGeom prst="rect">
            <a:avLst/>
          </a:prstGeom>
          <a:solidFill>
            <a:srgbClr val="0F7DBC"/>
          </a:solidFill>
        </p:spPr>
        <p:txBody>
          <a:bodyPr wrap="square" lIns="121894" tIns="60946" rIns="121894" bIns="60946" rtlCol="0">
            <a:spAutoFit/>
          </a:bodyPr>
          <a:lstStyle/>
          <a:p>
            <a:pPr algn="ctr"/>
            <a:r>
              <a:rPr lang="ja-JP" altLang="en-US" b="1" dirty="0">
                <a:solidFill>
                  <a:schemeClr val="bg2"/>
                </a:solidFill>
              </a:rPr>
              <a:t>隔離　または　隔離解除を</a:t>
            </a:r>
            <a:r>
              <a:rPr lang="en-US" b="1" dirty="0" err="1">
                <a:solidFill>
                  <a:schemeClr val="bg2"/>
                </a:solidFill>
              </a:rPr>
              <a:t>pxGrid</a:t>
            </a:r>
            <a:r>
              <a:rPr lang="ja-JP" altLang="en-US" b="1" dirty="0">
                <a:solidFill>
                  <a:schemeClr val="bg2"/>
                </a:solidFill>
              </a:rPr>
              <a:t>で行う</a:t>
            </a:r>
            <a:endParaRPr lang="en-US" b="1" dirty="0">
              <a:solidFill>
                <a:schemeClr val="bg2"/>
              </a:solidFill>
            </a:endParaRPr>
          </a:p>
        </p:txBody>
      </p:sp>
      <p:sp>
        <p:nvSpPr>
          <p:cNvPr id="11" name="TextBox 51"/>
          <p:cNvSpPr txBox="1">
            <a:spLocks noChangeArrowheads="1"/>
          </p:cNvSpPr>
          <p:nvPr/>
        </p:nvSpPr>
        <p:spPr bwMode="auto">
          <a:xfrm>
            <a:off x="2815505" y="2509719"/>
            <a:ext cx="2111468" cy="621680"/>
          </a:xfrm>
          <a:prstGeom prst="rect">
            <a:avLst/>
          </a:prstGeom>
          <a:noFill/>
          <a:ln w="9525">
            <a:noFill/>
            <a:miter lim="800000"/>
            <a:headEnd/>
            <a:tailEnd/>
          </a:ln>
        </p:spPr>
        <p:txBody>
          <a:bodyPr wrap="square" lIns="121894" tIns="60946" rIns="121894" bIns="60946">
            <a:spAutoFit/>
          </a:bodyPr>
          <a:lstStyle/>
          <a:p>
            <a:pPr algn="ctr" defTabSz="914285">
              <a:lnSpc>
                <a:spcPct val="90000"/>
              </a:lnSpc>
              <a:defRPr/>
            </a:pPr>
            <a:r>
              <a:rPr lang="en-US" dirty="0" err="1">
                <a:solidFill>
                  <a:schemeClr val="tx2"/>
                </a:solidFill>
              </a:rPr>
              <a:t>Stealthwatch</a:t>
            </a:r>
            <a:endParaRPr lang="en-US" dirty="0">
              <a:solidFill>
                <a:schemeClr val="tx2"/>
              </a:solidFill>
            </a:endParaRPr>
          </a:p>
          <a:p>
            <a:pPr algn="ctr" defTabSz="914285">
              <a:lnSpc>
                <a:spcPct val="90000"/>
              </a:lnSpc>
              <a:defRPr/>
            </a:pPr>
            <a:r>
              <a:rPr lang="ja-JP" altLang="en-US" dirty="0">
                <a:solidFill>
                  <a:schemeClr val="tx2"/>
                </a:solidFill>
              </a:rPr>
              <a:t>管理コンソール</a:t>
            </a:r>
            <a:endParaRPr lang="en-US" dirty="0">
              <a:solidFill>
                <a:schemeClr val="tx2"/>
              </a:solidFill>
            </a:endParaRPr>
          </a:p>
        </p:txBody>
      </p:sp>
      <p:sp>
        <p:nvSpPr>
          <p:cNvPr id="13" name="Oval 263"/>
          <p:cNvSpPr>
            <a:spLocks/>
          </p:cNvSpPr>
          <p:nvPr/>
        </p:nvSpPr>
        <p:spPr bwMode="auto">
          <a:xfrm>
            <a:off x="1364935" y="1896975"/>
            <a:ext cx="561840" cy="564045"/>
          </a:xfrm>
          <a:prstGeom prst="ellipse">
            <a:avLst/>
          </a:prstGeom>
          <a:solidFill>
            <a:srgbClr val="002060"/>
          </a:solidFill>
          <a:ln w="25400" cap="flat">
            <a:noFill/>
            <a:round/>
            <a:headEnd type="none" w="med" len="med"/>
            <a:tailEnd type="none" w="med" len="med"/>
          </a:ln>
          <a:effectLst/>
        </p:spPr>
        <p:txBody>
          <a:bodyPr lIns="0" tIns="0" rIns="0" bIns="0"/>
          <a:lstStyle/>
          <a:p>
            <a:pPr defTabSz="914362" eaLnBrk="0" fontAlgn="auto" hangingPunct="0">
              <a:lnSpc>
                <a:spcPct val="90000"/>
              </a:lnSpc>
              <a:spcBef>
                <a:spcPts val="0"/>
              </a:spcBef>
              <a:spcAft>
                <a:spcPts val="0"/>
              </a:spcAft>
              <a:defRPr/>
            </a:pPr>
            <a:endParaRPr lang="en-US" kern="0" dirty="0">
              <a:solidFill>
                <a:srgbClr val="00526F"/>
              </a:solidFill>
            </a:endParaRPr>
          </a:p>
        </p:txBody>
      </p:sp>
      <p:grpSp>
        <p:nvGrpSpPr>
          <p:cNvPr id="14" name="Group 603"/>
          <p:cNvGrpSpPr>
            <a:grpSpLocks noChangeAspect="1"/>
          </p:cNvGrpSpPr>
          <p:nvPr/>
        </p:nvGrpSpPr>
        <p:grpSpPr bwMode="auto">
          <a:xfrm>
            <a:off x="1523862" y="2003870"/>
            <a:ext cx="243978" cy="350256"/>
            <a:chOff x="6556" y="492"/>
            <a:chExt cx="2551" cy="3655"/>
          </a:xfrm>
          <a:solidFill>
            <a:srgbClr val="FFFFFF"/>
          </a:solidFill>
          <a:effectLst/>
        </p:grpSpPr>
        <p:sp>
          <p:nvSpPr>
            <p:cNvPr id="15"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6"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7"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8"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19"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20"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21"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22"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23"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24"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25"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26"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27"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28"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29"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30"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31"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32"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33"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34"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35"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36"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37"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sp>
          <p:nvSpPr>
            <p:cNvPr id="38"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9525">
              <a:noFill/>
              <a:round/>
              <a:headEnd/>
              <a:tailEnd/>
            </a:ln>
          </p:spPr>
          <p:txBody>
            <a:bodyPr/>
            <a:lstStyle/>
            <a:p>
              <a:pPr defTabSz="685235" eaLnBrk="0" hangingPunct="0">
                <a:lnSpc>
                  <a:spcPct val="90000"/>
                </a:lnSpc>
                <a:defRPr/>
              </a:pPr>
              <a:endParaRPr lang="en-US" sz="1400" kern="0" dirty="0">
                <a:solidFill>
                  <a:srgbClr val="FFFFFF"/>
                </a:solidFill>
                <a:latin typeface="Arial"/>
                <a:ea typeface="ＭＳ Ｐゴシック" pitchFamily="34" charset="-128"/>
              </a:endParaRPr>
            </a:p>
          </p:txBody>
        </p:sp>
      </p:grpSp>
      <p:sp>
        <p:nvSpPr>
          <p:cNvPr id="39" name="Rectangle 38"/>
          <p:cNvSpPr/>
          <p:nvPr/>
        </p:nvSpPr>
        <p:spPr>
          <a:xfrm>
            <a:off x="47279" y="2419225"/>
            <a:ext cx="3230713" cy="646317"/>
          </a:xfrm>
          <a:prstGeom prst="rect">
            <a:avLst/>
          </a:prstGeom>
        </p:spPr>
        <p:txBody>
          <a:bodyPr wrap="square" lIns="91424" tIns="45713" rIns="91424" bIns="45713">
            <a:spAutoFit/>
          </a:bodyPr>
          <a:lstStyle/>
          <a:p>
            <a:pPr algn="ctr" defTabSz="914362" fontAlgn="auto">
              <a:spcBef>
                <a:spcPts val="0"/>
              </a:spcBef>
              <a:spcAft>
                <a:spcPts val="0"/>
              </a:spcAft>
              <a:defRPr/>
            </a:pPr>
            <a:r>
              <a:rPr lang="en-US" kern="0" dirty="0">
                <a:solidFill>
                  <a:schemeClr val="tx2"/>
                </a:solidFill>
              </a:rPr>
              <a:t>Cisco</a:t>
            </a:r>
            <a:r>
              <a:rPr lang="en-US" b="1" baseline="26000" dirty="0">
                <a:solidFill>
                  <a:schemeClr val="tx2"/>
                </a:solidFill>
              </a:rPr>
              <a:t>®</a:t>
            </a:r>
            <a:endParaRPr lang="en-US" kern="0" dirty="0">
              <a:solidFill>
                <a:schemeClr val="tx2"/>
              </a:solidFill>
            </a:endParaRPr>
          </a:p>
          <a:p>
            <a:pPr algn="ctr" defTabSz="914362" fontAlgn="auto">
              <a:spcBef>
                <a:spcPts val="0"/>
              </a:spcBef>
              <a:spcAft>
                <a:spcPts val="0"/>
              </a:spcAft>
              <a:defRPr/>
            </a:pPr>
            <a:r>
              <a:rPr lang="en-US" kern="0" dirty="0">
                <a:solidFill>
                  <a:schemeClr val="tx2"/>
                </a:solidFill>
              </a:rPr>
              <a:t>Identity Services Engine</a:t>
            </a:r>
          </a:p>
        </p:txBody>
      </p:sp>
      <p:sp>
        <p:nvSpPr>
          <p:cNvPr id="94" name="Rectangle 93"/>
          <p:cNvSpPr/>
          <p:nvPr/>
        </p:nvSpPr>
        <p:spPr>
          <a:xfrm>
            <a:off x="3540825" y="2034536"/>
            <a:ext cx="639886" cy="338540"/>
          </a:xfrm>
          <a:prstGeom prst="rect">
            <a:avLst/>
          </a:prstGeom>
        </p:spPr>
        <p:txBody>
          <a:bodyPr wrap="none" lIns="91424" tIns="45713" rIns="91424" bIns="45713">
            <a:spAutoFit/>
          </a:bodyPr>
          <a:lstStyle/>
          <a:p>
            <a:pPr algn="ctr" defTabSz="914362" fontAlgn="auto">
              <a:spcBef>
                <a:spcPts val="0"/>
              </a:spcBef>
              <a:spcAft>
                <a:spcPts val="0"/>
              </a:spcAft>
              <a:defRPr/>
            </a:pPr>
            <a:r>
              <a:rPr lang="en-US" sz="1600" b="1" kern="0" dirty="0">
                <a:solidFill>
                  <a:schemeClr val="bg1"/>
                </a:solidFill>
              </a:rPr>
              <a:t>SMC</a:t>
            </a:r>
          </a:p>
        </p:txBody>
      </p:sp>
      <p:pic>
        <p:nvPicPr>
          <p:cNvPr id="69" name="Picture 68"/>
          <p:cNvPicPr>
            <a:picLocks noChangeAspect="1"/>
          </p:cNvPicPr>
          <p:nvPr/>
        </p:nvPicPr>
        <p:blipFill>
          <a:blip r:embed="rId4"/>
          <a:stretch>
            <a:fillRect/>
          </a:stretch>
        </p:blipFill>
        <p:spPr>
          <a:xfrm>
            <a:off x="3479355" y="1763697"/>
            <a:ext cx="783767" cy="746444"/>
          </a:xfrm>
          <a:prstGeom prst="rect">
            <a:avLst/>
          </a:prstGeom>
        </p:spPr>
      </p:pic>
      <p:cxnSp>
        <p:nvCxnSpPr>
          <p:cNvPr id="70" name="Straight Connector 69"/>
          <p:cNvCxnSpPr/>
          <p:nvPr/>
        </p:nvCxnSpPr>
        <p:spPr>
          <a:xfrm flipV="1">
            <a:off x="2723924" y="3521978"/>
            <a:ext cx="0" cy="597099"/>
          </a:xfrm>
          <a:prstGeom prst="line">
            <a:avLst/>
          </a:prstGeom>
          <a:ln w="19050">
            <a:solidFill>
              <a:schemeClr val="tx2"/>
            </a:solidFill>
            <a:head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2723924" y="4119077"/>
            <a:ext cx="2966397" cy="0"/>
          </a:xfrm>
          <a:prstGeom prst="line">
            <a:avLst/>
          </a:prstGeom>
          <a:ln w="19050" cap="rnd">
            <a:solidFill>
              <a:schemeClr val="tx2"/>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Left-Right Arrow 6"/>
          <p:cNvSpPr/>
          <p:nvPr/>
        </p:nvSpPr>
        <p:spPr>
          <a:xfrm>
            <a:off x="2246489" y="1934503"/>
            <a:ext cx="947344" cy="478042"/>
          </a:xfrm>
          <a:prstGeom prst="leftRightArrow">
            <a:avLst/>
          </a:prstGeom>
          <a:solidFill>
            <a:schemeClr val="tx1">
              <a:lumMod val="40000"/>
              <a:lumOff val="60000"/>
            </a:schemeClr>
          </a:solidFill>
          <a:ln>
            <a:noFill/>
          </a:ln>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690321" y="3944901"/>
            <a:ext cx="1547841" cy="371260"/>
          </a:xfrm>
          <a:prstGeom prst="rect">
            <a:avLst/>
          </a:prstGeom>
          <a:noFill/>
          <a:ln w="381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3">
            <a:extLst>
              <a:ext uri="{FF2B5EF4-FFF2-40B4-BE49-F238E27FC236}">
                <a16:creationId xmlns:a16="http://schemas.microsoft.com/office/drawing/2014/main" id="{83D906B7-CC7F-4D45-AEDF-DE09BED9A2D2}"/>
              </a:ext>
            </a:extLst>
          </p:cNvPr>
          <p:cNvSpPr>
            <a:spLocks noGrp="1"/>
          </p:cNvSpPr>
          <p:nvPr>
            <p:ph type="title"/>
          </p:nvPr>
        </p:nvSpPr>
        <p:spPr>
          <a:xfrm>
            <a:off x="437765" y="341313"/>
            <a:ext cx="8496481" cy="731837"/>
          </a:xfrm>
        </p:spPr>
        <p:txBody>
          <a:bodyPr/>
          <a:lstStyle/>
          <a:p>
            <a:pPr lvl="0"/>
            <a:r>
              <a:rPr lang="en-US" altLang="ja-JP" dirty="0"/>
              <a:t>(</a:t>
            </a:r>
            <a:r>
              <a:rPr lang="ja-JP" altLang="en-US" dirty="0"/>
              <a:t>おさらい</a:t>
            </a:r>
            <a:r>
              <a:rPr lang="en-US" altLang="ja-JP" dirty="0"/>
              <a:t>)</a:t>
            </a:r>
            <a:r>
              <a:rPr lang="ja-JP" altLang="en-US" dirty="0"/>
              <a:t>脅威の封じ込み</a:t>
            </a:r>
            <a:endParaRPr lang="en-US" sz="2400" dirty="0"/>
          </a:p>
        </p:txBody>
      </p:sp>
    </p:spTree>
    <p:extLst>
      <p:ext uri="{BB962C8B-B14F-4D97-AF65-F5344CB8AC3E}">
        <p14:creationId xmlns:p14="http://schemas.microsoft.com/office/powerpoint/2010/main" val="238950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200287&quot;&gt;&lt;object type=&quot;3&quot; unique_id=&quot;200288&quot;&gt;&lt;property id=&quot;20148&quot; value=&quot;5&quot;/&gt;&lt;property id=&quot;20300&quot; value=&quot;Slide 1 - &amp;quot;Please read&amp;quot;&quot;/&gt;&lt;property id=&quot;20307&quot; value=&quot;303&quot;/&gt;&lt;/object&gt;&lt;object type=&quot;3&quot; unique_id=&quot;200289&quot;&gt;&lt;property id=&quot;20148&quot; value=&quot;5&quot;/&gt;&lt;property id=&quot;20300&quot; value=&quot;Slide 2 - &amp;quot;Presentation Title Goes Here&amp;quot;&quot;/&gt;&lt;property id=&quot;20307&quot; value=&quot;256&quot;/&gt;&lt;/object&gt;&lt;object type=&quot;3&quot; unique_id=&quot;200290&quot;&gt;&lt;property id=&quot;20148&quot; value=&quot;5&quot;/&gt;&lt;property id=&quot;20300&quot; value=&quot;Slide 3 - &amp;quot;Use this slide for transitions&amp;quot;&quot;/&gt;&lt;property id=&quot;20307&quot; value=&quot;257&quot;/&gt;&lt;/object&gt;&lt;object type=&quot;3&quot; unique_id=&quot;200291&quot;&gt;&lt;property id=&quot;20148&quot; value=&quot;5&quot;/&gt;&lt;property id=&quot;20300&quot; value=&quot;Slide 4 - &amp;quot;Use this slide for transitions&amp;quot;&quot;/&gt;&lt;property id=&quot;20307&quot; value=&quot;302&quot;/&gt;&lt;/object&gt;&lt;object type=&quot;3&quot; unique_id=&quot;200292&quot;&gt;&lt;property id=&quot;20148&quot; value=&quot;5&quot;/&gt;&lt;property id=&quot;20300&quot; value=&quot;Slide 5 - &amp;quot;“Design is the silent  ambassador of your brand.”&amp;quot;&quot;/&gt;&lt;property id=&quot;20307&quot; value=&quot;293&quot;/&gt;&lt;/object&gt;&lt;object type=&quot;3&quot; unique_id=&quot;200293&quot;&gt;&lt;property id=&quot;20148&quot; value=&quot;5&quot;/&gt;&lt;property id=&quot;20300&quot; value=&quot;Slide 6 - &amp;quot;“Design is the silent  ambassador of your brand.”&amp;quot;&quot;/&gt;&lt;property id=&quot;20307&quot; value=&quot;301&quot;/&gt;&lt;/object&gt;&lt;object type=&quot;3&quot; unique_id=&quot;200294&quot;&gt;&lt;property id=&quot;20148&quot; value=&quot;5&quot;/&gt;&lt;property id=&quot;20300&quot; value=&quot;Slide 7 - &amp;quot;This is a sample headline&amp;quot;&quot;/&gt;&lt;property id=&quot;20307&quot; value=&quot;262&quot;/&gt;&lt;/object&gt;&lt;object type=&quot;3&quot; unique_id=&quot;200295&quot;&gt;&lt;property id=&quot;20148&quot; value=&quot;5&quot;/&gt;&lt;property id=&quot;20300&quot; value=&quot;Slide 8 - &amp;quot;This is a sample headline&amp;quot;&quot;/&gt;&lt;property id=&quot;20307&quot; value=&quot;263&quot;/&gt;&lt;/object&gt;&lt;object type=&quot;3&quot; unique_id=&quot;200296&quot;&gt;&lt;property id=&quot;20148&quot; value=&quot;5&quot;/&gt;&lt;property id=&quot;20300&quot; value=&quot;Slide 9 - &amp;quot;This is a sample headline&amp;quot;&quot;/&gt;&lt;property id=&quot;20307&quot; value=&quot;264&quot;/&gt;&lt;/object&gt;&lt;object type=&quot;3&quot; unique_id=&quot;200297&quot;&gt;&lt;property id=&quot;20148&quot; value=&quot;5&quot;/&gt;&lt;property id=&quot;20300&quot; value=&quot;Slide 10 - &amp;quot;Two-column layout&amp;quot;&quot;/&gt;&lt;property id=&quot;20307&quot; value=&quot;259&quot;/&gt;&lt;/object&gt;&lt;object type=&quot;3&quot; unique_id=&quot;200298&quot;&gt;&lt;property id=&quot;20148&quot; value=&quot;5&quot;/&gt;&lt;property id=&quot;20300&quot; value=&quot;Slide 11 - &amp;quot;This is a sample headline&amp;quot;&quot;/&gt;&lt;property id=&quot;20307&quot; value=&quot;265&quot;/&gt;&lt;/object&gt;&lt;object type=&quot;3&quot; unique_id=&quot;200299&quot;&gt;&lt;property id=&quot;20148&quot; value=&quot;5&quot;/&gt;&lt;property id=&quot;20300&quot; value=&quot;Slide 12 - &amp;quot;This is a sample headline&amp;quot;&quot;/&gt;&lt;property id=&quot;20307&quot; value=&quot;266&quot;/&gt;&lt;/object&gt;&lt;object type=&quot;3&quot; unique_id=&quot;200300&quot;&gt;&lt;property id=&quot;20148&quot; value=&quot;5&quot;/&gt;&lt;property id=&quot;20300&quot; value=&quot;Slide 13 - &amp;quot;This is a sample headline&amp;quot;&quot;/&gt;&lt;property id=&quot;20307&quot; value=&quot;267&quot;/&gt;&lt;/object&gt;&lt;object type=&quot;3&quot; unique_id=&quot;200301&quot;&gt;&lt;property id=&quot;20148&quot; value=&quot;5&quot;/&gt;&lt;property id=&quot;20300&quot; value=&quot;Slide 14 - &amp;quot;Bar charts&amp;quot;&quot;/&gt;&lt;property id=&quot;20307&quot; value=&quot;298&quot;/&gt;&lt;/object&gt;&lt;object type=&quot;3&quot; unique_id=&quot;200302&quot;&gt;&lt;property id=&quot;20148&quot; value=&quot;5&quot;/&gt;&lt;property id=&quot;20300&quot; value=&quot;Slide 15 - &amp;quot;Line charts&amp;quot;&quot;/&gt;&lt;property id=&quot;20307&quot; value=&quot;300&quot;/&gt;&lt;/object&gt;&lt;object type=&quot;3&quot; unique_id=&quot;200303&quot;&gt;&lt;property id=&quot;20148&quot; value=&quot;5&quot;/&gt;&lt;property id=&quot;20300&quot; value=&quot;Slide 16 - &amp;quot;This is a sample headline&amp;quot;&quot;/&gt;&lt;property id=&quot;20307&quot; value=&quot;260&quot;/&gt;&lt;/object&gt;&lt;object type=&quot;3&quot; unique_id=&quot;200304&quot;&gt;&lt;property id=&quot;20148&quot; value=&quot;5&quot;/&gt;&lt;property id=&quot;20300&quot; value=&quot;Slide 17 - &amp;quot;Slide title&amp;quot;&quot;/&gt;&lt;property id=&quot;20307&quot; value=&quot;261&quot;/&gt;&lt;/object&gt;&lt;object type=&quot;3&quot; unique_id=&quot;200305&quot;&gt;&lt;property id=&quot;20148&quot; value=&quot;5&quot;/&gt;&lt;property id=&quot;20300&quot; value=&quot;Slide 18 - &amp;quot;Use this layout when pairing words with a picture.&amp;quot;&quot;/&gt;&lt;property id=&quot;20307&quot; value=&quot;268&quot;/&gt;&lt;/object&gt;&lt;object type=&quot;3&quot; unique_id=&quot;200306&quot;&gt;&lt;property id=&quot;20148&quot; value=&quot;5&quot;/&gt;&lt;property id=&quot;20300&quot; value=&quot;Slide 19 - &amp;quot;Use this layout when pairing words with a picture.&amp;quot;&quot;/&gt;&lt;property id=&quot;20307&quot; value=&quot;269&quot;/&gt;&lt;/object&gt;&lt;object type=&quot;3&quot; unique_id=&quot;200307&quot;&gt;&lt;property id=&quot;20148&quot; value=&quot;5&quot;/&gt;&lt;property id=&quot;20300&quot; value=&quot;Slide 20&quot;/&gt;&lt;property id=&quot;20307&quot; value=&quot;270&quot;/&gt;&lt;/object&gt;&lt;object type=&quot;3&quot; unique_id=&quot;200308&quot;&gt;&lt;property id=&quot;20148&quot; value=&quot;5&quot;/&gt;&lt;property id=&quot;20300&quot; value=&quot;Slide 21 - &amp;quot;Best practices&amp;quot;&quot;/&gt;&lt;property id=&quot;20307&quot; value=&quot;286&quot;/&gt;&lt;/object&gt;&lt;object type=&quot;3&quot; unique_id=&quot;200309&quot;&gt;&lt;property id=&quot;20148&quot; value=&quot;5&quot;/&gt;&lt;property id=&quot;20300&quot; value=&quot;Slide 22 - &amp;quot;Color palette&amp;quot;&quot;/&gt;&lt;property id=&quot;20307&quot; value=&quot;258&quot;/&gt;&lt;/object&gt;&lt;object type=&quot;3&quot; unique_id=&quot;200310&quot;&gt;&lt;property id=&quot;20148&quot; value=&quot;5&quot;/&gt;&lt;property id=&quot;20300&quot; value=&quot;Slide 23 - &amp;quot;Only use the themes provided&amp;quot;&quot;/&gt;&lt;property id=&quot;20307&quot; value=&quot;287&quot;/&gt;&lt;/object&gt;&lt;object type=&quot;3&quot; unique_id=&quot;200311&quot;&gt;&lt;property id=&quot;20148&quot; value=&quot;5&quot;/&gt;&lt;property id=&quot;20300&quot; value=&quot;Slide 24 - &amp;quot;Color themes&amp;quot;&quot;/&gt;&lt;property id=&quot;20307&quot; value=&quot;438&quot;/&gt;&lt;/object&gt;&lt;object type=&quot;3&quot; unique_id=&quot;200312&quot;&gt;&lt;property id=&quot;20148&quot; value=&quot;5&quot;/&gt;&lt;property id=&quot;20300&quot; value=&quot;Slide 25 - &amp;quot;Seven tips for better presentations&amp;quot;&quot;/&gt;&lt;property id=&quot;20307&quot; value=&quot;288&quot;/&gt;&lt;/object&gt;&lt;object type=&quot;3&quot; unique_id=&quot;200313&quot;&gt;&lt;property id=&quot;20148&quot; value=&quot;5&quot;/&gt;&lt;property id=&quot;20300&quot; value=&quot;Slide 26 - &amp;quot;Everyone is responsible  for security&amp;quot;&quot;/&gt;&lt;property id=&quot;20307&quot; value=&quot;289&quot;/&gt;&lt;/object&gt;&lt;object type=&quot;3&quot; unique_id=&quot;200314&quot;&gt;&lt;property id=&quot;20148&quot; value=&quot;5&quot;/&gt;&lt;property id=&quot;20300&quot; value=&quot;Slide 27&quot;/&gt;&lt;property id=&quot;20307&quot; value=&quot;290&quot;/&gt;&lt;/object&gt;&lt;/object&gt;&lt;object type=&quot;8&quot; unique_id=&quot;200343&quot;&gt;&lt;/object&gt;&lt;/object&gt;&lt;/database&gt;"/>
  <p:tag name="MMPROD_NEXTUNIQUEID" val="10011"/>
  <p:tag name="SECTOMILLISECCONVERTED" val="1"/>
</p:tagLst>
</file>

<file path=ppt/theme/theme1.xml><?xml version="1.0" encoding="utf-8"?>
<a:theme xmlns:a="http://schemas.openxmlformats.org/drawingml/2006/main" name="Blue theme 2018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2017_16x9_Corporate template_WST Lock Up" id="{A017039E-00F5-4237-B4C8-7E7F91EF4295}" vid="{94090727-8B40-4640-80B6-6B23D5758A3A}"/>
    </a:ext>
  </a:extLst>
</a:theme>
</file>

<file path=ppt/theme/theme2.xml><?xml version="1.0" encoding="utf-8"?>
<a:theme xmlns:a="http://schemas.openxmlformats.org/drawingml/2006/main" name="SNAP Theme Feb 2018_v">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SNAP Theme Feb 2018_v" id="{21929334-CCBB-4D93-84D9-3B47CC5BE0C7}" vid="{EAB65C17-563F-4AB8-B46B-66DAF604F66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2017_16x9_Corporate template with Worldwide Sales Training Lock Up</Template>
  <TotalTime>35432</TotalTime>
  <Words>3720</Words>
  <Application>Microsoft Macintosh PowerPoint</Application>
  <PresentationFormat>On-screen Show (16:9)</PresentationFormat>
  <Paragraphs>850</Paragraphs>
  <Slides>69</Slides>
  <Notes>48</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69</vt:i4>
      </vt:variant>
    </vt:vector>
  </HeadingPairs>
  <TitlesOfParts>
    <vt:vector size="87" baseType="lpstr">
      <vt:lpstr>Ciscolight</vt:lpstr>
      <vt:lpstr>CiscoSans Light</vt:lpstr>
      <vt:lpstr>ＭＳ Ｐゴシック</vt:lpstr>
      <vt:lpstr>Tipo de letra del sistema Fina</vt:lpstr>
      <vt:lpstr>Arial</vt:lpstr>
      <vt:lpstr>Calibri</vt:lpstr>
      <vt:lpstr>Century Gothic</vt:lpstr>
      <vt:lpstr>CiscoSans</vt:lpstr>
      <vt:lpstr>CiscoSans ExtraLight</vt:lpstr>
      <vt:lpstr>CiscoSans Thin</vt:lpstr>
      <vt:lpstr>CiscoSansTT</vt:lpstr>
      <vt:lpstr>CiscoSansTT ExtraLight</vt:lpstr>
      <vt:lpstr>CiscoSansTT Light</vt:lpstr>
      <vt:lpstr>CiscoSansTT Thin</vt:lpstr>
      <vt:lpstr>Courier New</vt:lpstr>
      <vt:lpstr>Wingdings</vt:lpstr>
      <vt:lpstr>Blue theme 2018 16x9</vt:lpstr>
      <vt:lpstr>SNAP Theme Feb 2018_v</vt:lpstr>
      <vt:lpstr> Stealthwatch Enterprise &amp; Cloud アップデート </vt:lpstr>
      <vt:lpstr>本セッションについて</vt:lpstr>
      <vt:lpstr>アジェンダ</vt:lpstr>
      <vt:lpstr>Stealthwatch Enterprise おさらい</vt:lpstr>
      <vt:lpstr>(おさらい)高度な攻撃の検出方法比較</vt:lpstr>
      <vt:lpstr>(おさらい) Stealthwatch Enterprise のコンポーネント</vt:lpstr>
      <vt:lpstr>(おさらい) Stealthwatch Enterprise のコンポーネント</vt:lpstr>
      <vt:lpstr>(おさらい)脅威の振る舞い検知</vt:lpstr>
      <vt:lpstr>(おさらい)脅威の封じ込み</vt:lpstr>
      <vt:lpstr>セキュリティ分析 マーケットの移行予測</vt:lpstr>
      <vt:lpstr>セキュリティ分析 マーケットの移行予測</vt:lpstr>
      <vt:lpstr>過去のソフトウェアアップデートでの機能拡張</vt:lpstr>
      <vt:lpstr>過去のソフトウェアアップデートでの機能拡張</vt:lpstr>
      <vt:lpstr>過去のソフトウェアアップデートでの機能拡張</vt:lpstr>
      <vt:lpstr>過去のソフトウェアアップデートでの機能拡張</vt:lpstr>
      <vt:lpstr>過去のソフトウェアアップデートでの機能拡張</vt:lpstr>
      <vt:lpstr>過去のソフトウェアアップデートでの機能拡張</vt:lpstr>
      <vt:lpstr>Stealthwatch Enterprise 最新情報</vt:lpstr>
      <vt:lpstr>Stealthwatch Release 7.0 アップデートまとめ</vt:lpstr>
      <vt:lpstr>Stealthwatch Release 7.0 アップデートまとめ</vt:lpstr>
      <vt:lpstr>WebUIで設定可能に:  ポリシー管理の向上</vt:lpstr>
      <vt:lpstr>WebUIで設定可能に:  ポリシー管理の向上</vt:lpstr>
      <vt:lpstr>WebUIで設定可能に:  ポリシー管理の向上</vt:lpstr>
      <vt:lpstr>PowerPoint Presentation</vt:lpstr>
      <vt:lpstr>PowerPoint Presentation</vt:lpstr>
      <vt:lpstr>Stealthwatch Release 7.0 アップデートまとめ</vt:lpstr>
      <vt:lpstr>管理容易性の向上: 集中管理</vt:lpstr>
      <vt:lpstr>PowerPoint Presentation</vt:lpstr>
      <vt:lpstr>Stealthwatch  Visibility Assessment</vt:lpstr>
      <vt:lpstr>Stealthwatch  Host Classifier</vt:lpstr>
      <vt:lpstr>Stealthwatch Release 7.0 アップデートまとめ</vt:lpstr>
      <vt:lpstr>Enhanced security analytics</vt:lpstr>
      <vt:lpstr>Stealthwatch Release 7.0 アップデートまとめ</vt:lpstr>
      <vt:lpstr>緩和方法の柔軟性向上: Identity Services Engine (ISE) 連携のアップデート</vt:lpstr>
      <vt:lpstr>その他のアップデート</vt:lpstr>
      <vt:lpstr>Demo (version 7.0の紹介)</vt:lpstr>
      <vt:lpstr>テレメトリソース:  Flow Sensor アップデート</vt:lpstr>
      <vt:lpstr>(おさらい)Flow Sensor</vt:lpstr>
      <vt:lpstr>Flow Sensor アップデート</vt:lpstr>
      <vt:lpstr>Flow Sensor のユースケース紹介① ファイアウォールの監査</vt:lpstr>
      <vt:lpstr>Flow Sensor のユースケース紹介➁ 大容量通信の流れるデータセンターでの脅威解析</vt:lpstr>
      <vt:lpstr>Flow Sensor のユースケース紹介➁ 大容量通信の流れるデータセンターでの脅威解析</vt:lpstr>
      <vt:lpstr>テレメトリソース:  ロードバランサー アップデート</vt:lpstr>
      <vt:lpstr>PowerPoint Presentation</vt:lpstr>
      <vt:lpstr>PowerPoint Presentation</vt:lpstr>
      <vt:lpstr>PowerPoint Presentation</vt:lpstr>
      <vt:lpstr>PowerPoint Presentation</vt:lpstr>
      <vt:lpstr>PowerPoint Presentation</vt:lpstr>
      <vt:lpstr>Stealthwatch Cloudの紹介</vt:lpstr>
      <vt:lpstr>(再掲) Stealthwatch Enterprise のコンポーネント</vt:lpstr>
      <vt:lpstr>Stealthwatch Cloud と Stealthwatch Enterprise</vt:lpstr>
      <vt:lpstr>販売・提案パターン</vt:lpstr>
      <vt:lpstr>Stealthwatch Cloud が監視するオンプレミスとクラウド</vt:lpstr>
      <vt:lpstr>Stealthwatch Cloud 最新情報</vt:lpstr>
      <vt:lpstr>Stealthwatch Cloud アップデート</vt:lpstr>
      <vt:lpstr>Stealthwatch Cloud アップデート</vt:lpstr>
      <vt:lpstr>Stealthwatch Cloud アップデート</vt:lpstr>
      <vt:lpstr>Stealthwatch Cloud アップデート</vt:lpstr>
      <vt:lpstr>Stealthwatch Cloud アップデート</vt:lpstr>
      <vt:lpstr>Demo</vt:lpstr>
      <vt:lpstr>60日間のフリートライアル</vt:lpstr>
      <vt:lpstr>Stealthwatch Enterprise ロードマップ</vt:lpstr>
      <vt:lpstr>Stealthwatch Enterprise ロードマップ</vt:lpstr>
      <vt:lpstr>Stealthwatch Cloud ロードマップ</vt:lpstr>
      <vt:lpstr>Stealthwatch Cloud ロードマップ</vt:lpstr>
      <vt:lpstr>ロードマップ（SWE + SWC）</vt:lpstr>
      <vt:lpstr>ロードマップ（SWE + SWC）</vt:lpstr>
      <vt:lpstr>PowerPoint Presentation</vt:lpstr>
      <vt:lpstr>PowerPoint Presentation</vt:lpstr>
    </vt:vector>
  </TitlesOfParts>
  <Company>Cisco Systems, Inc.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read</dc:title>
  <dc:creator>Dan Zatyko (dzatyko)</dc:creator>
  <cp:lastModifiedBy>Microsoft Office ユーザー</cp:lastModifiedBy>
  <cp:revision>504</cp:revision>
  <cp:lastPrinted>2016-04-29T20:31:14Z</cp:lastPrinted>
  <dcterms:created xsi:type="dcterms:W3CDTF">2017-12-21T18:16:39Z</dcterms:created>
  <dcterms:modified xsi:type="dcterms:W3CDTF">2018-12-10T03:22:38Z</dcterms:modified>
</cp:coreProperties>
</file>