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100"/>
  </p:notesMasterIdLst>
  <p:handoutMasterIdLst>
    <p:handoutMasterId r:id="rId101"/>
  </p:handoutMasterIdLst>
  <p:sldIdLst>
    <p:sldId id="256" r:id="rId2"/>
    <p:sldId id="718" r:id="rId3"/>
    <p:sldId id="563" r:id="rId4"/>
    <p:sldId id="674" r:id="rId5"/>
    <p:sldId id="668" r:id="rId6"/>
    <p:sldId id="669" r:id="rId7"/>
    <p:sldId id="546" r:id="rId8"/>
    <p:sldId id="675" r:id="rId9"/>
    <p:sldId id="612" r:id="rId10"/>
    <p:sldId id="671" r:id="rId11"/>
    <p:sldId id="613" r:id="rId12"/>
    <p:sldId id="615" r:id="rId13"/>
    <p:sldId id="614" r:id="rId14"/>
    <p:sldId id="616" r:id="rId15"/>
    <p:sldId id="617" r:id="rId16"/>
    <p:sldId id="618" r:id="rId17"/>
    <p:sldId id="619" r:id="rId18"/>
    <p:sldId id="620" r:id="rId19"/>
    <p:sldId id="621" r:id="rId20"/>
    <p:sldId id="623" r:id="rId21"/>
    <p:sldId id="672" r:id="rId22"/>
    <p:sldId id="634" r:id="rId23"/>
    <p:sldId id="635" r:id="rId24"/>
    <p:sldId id="637" r:id="rId25"/>
    <p:sldId id="638" r:id="rId26"/>
    <p:sldId id="639" r:id="rId27"/>
    <p:sldId id="640" r:id="rId28"/>
    <p:sldId id="641" r:id="rId29"/>
    <p:sldId id="642" r:id="rId30"/>
    <p:sldId id="643" r:id="rId31"/>
    <p:sldId id="555" r:id="rId32"/>
    <p:sldId id="626" r:id="rId33"/>
    <p:sldId id="625" r:id="rId34"/>
    <p:sldId id="627" r:id="rId35"/>
    <p:sldId id="628" r:id="rId36"/>
    <p:sldId id="629" r:id="rId37"/>
    <p:sldId id="630" r:id="rId38"/>
    <p:sldId id="631" r:id="rId39"/>
    <p:sldId id="632" r:id="rId40"/>
    <p:sldId id="633" r:id="rId41"/>
    <p:sldId id="646" r:id="rId42"/>
    <p:sldId id="647" r:id="rId43"/>
    <p:sldId id="648" r:id="rId44"/>
    <p:sldId id="649" r:id="rId45"/>
    <p:sldId id="650" r:id="rId46"/>
    <p:sldId id="651" r:id="rId47"/>
    <p:sldId id="652" r:id="rId48"/>
    <p:sldId id="676" r:id="rId49"/>
    <p:sldId id="677" r:id="rId50"/>
    <p:sldId id="678" r:id="rId51"/>
    <p:sldId id="680" r:id="rId52"/>
    <p:sldId id="681" r:id="rId53"/>
    <p:sldId id="682" r:id="rId54"/>
    <p:sldId id="683" r:id="rId55"/>
    <p:sldId id="685" r:id="rId56"/>
    <p:sldId id="686" r:id="rId57"/>
    <p:sldId id="687" r:id="rId58"/>
    <p:sldId id="689" r:id="rId59"/>
    <p:sldId id="715" r:id="rId60"/>
    <p:sldId id="716" r:id="rId61"/>
    <p:sldId id="714" r:id="rId62"/>
    <p:sldId id="690" r:id="rId63"/>
    <p:sldId id="691" r:id="rId64"/>
    <p:sldId id="693" r:id="rId65"/>
    <p:sldId id="696" r:id="rId66"/>
    <p:sldId id="695" r:id="rId67"/>
    <p:sldId id="697" r:id="rId68"/>
    <p:sldId id="698" r:id="rId69"/>
    <p:sldId id="699" r:id="rId70"/>
    <p:sldId id="708" r:id="rId71"/>
    <p:sldId id="709" r:id="rId72"/>
    <p:sldId id="703" r:id="rId73"/>
    <p:sldId id="700" r:id="rId74"/>
    <p:sldId id="701" r:id="rId75"/>
    <p:sldId id="707" r:id="rId76"/>
    <p:sldId id="711" r:id="rId77"/>
    <p:sldId id="712" r:id="rId78"/>
    <p:sldId id="713" r:id="rId79"/>
    <p:sldId id="566" r:id="rId80"/>
    <p:sldId id="611" r:id="rId81"/>
    <p:sldId id="655" r:id="rId82"/>
    <p:sldId id="656" r:id="rId83"/>
    <p:sldId id="657" r:id="rId84"/>
    <p:sldId id="658" r:id="rId85"/>
    <p:sldId id="659" r:id="rId86"/>
    <p:sldId id="704" r:id="rId87"/>
    <p:sldId id="660" r:id="rId88"/>
    <p:sldId id="661" r:id="rId89"/>
    <p:sldId id="705" r:id="rId90"/>
    <p:sldId id="706" r:id="rId91"/>
    <p:sldId id="664" r:id="rId92"/>
    <p:sldId id="266" r:id="rId93"/>
    <p:sldId id="665" r:id="rId94"/>
    <p:sldId id="666" r:id="rId95"/>
    <p:sldId id="667" r:id="rId96"/>
    <p:sldId id="670" r:id="rId97"/>
    <p:sldId id="702" r:id="rId98"/>
    <p:sldId id="257" r:id="rId99"/>
  </p:sldIdLst>
  <p:sldSz cx="9144000" cy="5143500" type="screen16x9"/>
  <p:notesSz cx="6858000" cy="9144000"/>
  <p:custDataLst>
    <p:tags r:id="rId102"/>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Introduction" id="{0F3C4D05-C55B-450E-A085-DB3F68994BC2}">
          <p14:sldIdLst>
            <p14:sldId id="256"/>
            <p14:sldId id="718"/>
            <p14:sldId id="563"/>
            <p14:sldId id="674"/>
            <p14:sldId id="668"/>
            <p14:sldId id="669"/>
          </p14:sldIdLst>
        </p14:section>
        <p14:section name="Initial Network Setup" id="{79709828-D9B6-4158-8660-59FA7715BF7D}">
          <p14:sldIdLst>
            <p14:sldId id="546"/>
            <p14:sldId id="675"/>
            <p14:sldId id="612"/>
            <p14:sldId id="671"/>
            <p14:sldId id="613"/>
            <p14:sldId id="615"/>
            <p14:sldId id="614"/>
            <p14:sldId id="616"/>
            <p14:sldId id="617"/>
            <p14:sldId id="618"/>
            <p14:sldId id="619"/>
            <p14:sldId id="620"/>
            <p14:sldId id="621"/>
            <p14:sldId id="623"/>
          </p14:sldIdLst>
        </p14:section>
        <p14:section name="SMCのセットアップ(Web)" id="{052280A8-228B-4B0A-9CF3-9E94C4CF834E}">
          <p14:sldIdLst>
            <p14:sldId id="672"/>
            <p14:sldId id="634"/>
            <p14:sldId id="635"/>
            <p14:sldId id="637"/>
            <p14:sldId id="638"/>
            <p14:sldId id="639"/>
            <p14:sldId id="640"/>
            <p14:sldId id="641"/>
            <p14:sldId id="642"/>
            <p14:sldId id="643"/>
          </p14:sldIdLst>
        </p14:section>
        <p14:section name="FCのセットアップ" id="{FDF3C155-98B5-4134-8510-CAE95EAAAD10}">
          <p14:sldIdLst>
            <p14:sldId id="555"/>
            <p14:sldId id="626"/>
            <p14:sldId id="625"/>
            <p14:sldId id="627"/>
            <p14:sldId id="628"/>
            <p14:sldId id="629"/>
            <p14:sldId id="630"/>
            <p14:sldId id="631"/>
            <p14:sldId id="632"/>
            <p14:sldId id="633"/>
            <p14:sldId id="646"/>
            <p14:sldId id="647"/>
            <p14:sldId id="648"/>
            <p14:sldId id="649"/>
            <p14:sldId id="650"/>
            <p14:sldId id="651"/>
            <p14:sldId id="652"/>
            <p14:sldId id="676"/>
            <p14:sldId id="677"/>
            <p14:sldId id="678"/>
            <p14:sldId id="680"/>
            <p14:sldId id="681"/>
            <p14:sldId id="682"/>
            <p14:sldId id="683"/>
            <p14:sldId id="685"/>
            <p14:sldId id="686"/>
            <p14:sldId id="687"/>
            <p14:sldId id="689"/>
            <p14:sldId id="715"/>
            <p14:sldId id="716"/>
            <p14:sldId id="714"/>
            <p14:sldId id="690"/>
            <p14:sldId id="691"/>
            <p14:sldId id="693"/>
            <p14:sldId id="696"/>
            <p14:sldId id="695"/>
            <p14:sldId id="697"/>
            <p14:sldId id="698"/>
            <p14:sldId id="699"/>
            <p14:sldId id="708"/>
            <p14:sldId id="709"/>
            <p14:sldId id="703"/>
            <p14:sldId id="700"/>
            <p14:sldId id="701"/>
            <p14:sldId id="707"/>
            <p14:sldId id="711"/>
            <p14:sldId id="712"/>
            <p14:sldId id="713"/>
          </p14:sldIdLst>
        </p14:section>
        <p14:section name="Licensing" id="{669B0B69-D1E3-45F0-B394-793128E24568}">
          <p14:sldIdLst>
            <p14:sldId id="566"/>
            <p14:sldId id="611"/>
            <p14:sldId id="655"/>
            <p14:sldId id="656"/>
            <p14:sldId id="657"/>
            <p14:sldId id="658"/>
            <p14:sldId id="659"/>
            <p14:sldId id="704"/>
            <p14:sldId id="660"/>
            <p14:sldId id="661"/>
            <p14:sldId id="705"/>
            <p14:sldId id="706"/>
            <p14:sldId id="664"/>
          </p14:sldIdLst>
        </p14:section>
        <p14:section name="Appendix" id="{74393ADE-384D-4DC3-9252-B3DB31983C51}">
          <p14:sldIdLst>
            <p14:sldId id="266"/>
            <p14:sldId id="665"/>
            <p14:sldId id="666"/>
            <p14:sldId id="667"/>
            <p14:sldId id="670"/>
            <p14:sldId id="702"/>
          </p14:sldIdLst>
        </p14:section>
        <p14:section name="Closing" id="{7F60520A-0B9A-4DA1-BCD0-47EA5E710B8F}">
          <p14:sldIdLst>
            <p14:sldId id="257"/>
          </p14:sldIdLst>
        </p14:section>
      </p14:sectionLst>
    </p:ext>
    <p:ext uri="{EFAFB233-063F-42B5-8137-9DF3F51BA10A}">
      <p15:sldGuideLst xmlns:p15="http://schemas.microsoft.com/office/powerpoint/2012/main">
        <p15:guide id="1" pos="3144" userDrawn="1">
          <p15:clr>
            <a:srgbClr val="A4A3A4"/>
          </p15:clr>
        </p15:guide>
        <p15:guide id="2" orient="horz" pos="16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 id="1" name="Kate Ryan" initials="KR" lastIdx="11" clrIdx="1">
    <p:extLst/>
  </p:cmAuthor>
  <p:cmAuthor id="2" name="Yuma Nambu (yunambu)" initials="YN(" lastIdx="38" clrIdx="2">
    <p:extLst>
      <p:ext uri="{19B8F6BF-5375-455C-9EA6-DF929625EA0E}">
        <p15:presenceInfo xmlns:p15="http://schemas.microsoft.com/office/powerpoint/2012/main" userId="S-1-5-21-1708537768-1303643608-725345543-114526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AED4"/>
    <a:srgbClr val="113074"/>
    <a:srgbClr val="004669"/>
    <a:srgbClr val="86DBF2"/>
    <a:srgbClr val="049FD9"/>
    <a:srgbClr val="72C059"/>
    <a:srgbClr val="B2D171"/>
    <a:srgbClr val="B8E1D0"/>
    <a:srgbClr val="26194B"/>
    <a:srgbClr val="9891A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淡色スタイル 1 - アクセント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821" autoAdjust="0"/>
    <p:restoredTop sz="89250" autoAdjust="0"/>
  </p:normalViewPr>
  <p:slideViewPr>
    <p:cSldViewPr snapToGrid="0" snapToObjects="1" showGuides="1">
      <p:cViewPr>
        <p:scale>
          <a:sx n="130" d="100"/>
          <a:sy n="130" d="100"/>
        </p:scale>
        <p:origin x="728" y="336"/>
      </p:cViewPr>
      <p:guideLst>
        <p:guide pos="3144"/>
        <p:guide orient="horz" pos="1620"/>
      </p:guideLst>
    </p:cSldViewPr>
  </p:slideViewPr>
  <p:notesTextViewPr>
    <p:cViewPr>
      <p:scale>
        <a:sx n="100" d="100"/>
        <a:sy n="100" d="100"/>
      </p:scale>
      <p:origin x="0" y="0"/>
    </p:cViewPr>
  </p:notesTextViewPr>
  <p:sorterViewPr>
    <p:cViewPr>
      <p:scale>
        <a:sx n="180" d="100"/>
        <a:sy n="180" d="100"/>
      </p:scale>
      <p:origin x="0" y="0"/>
    </p:cViewPr>
  </p:sorterViewPr>
  <p:notesViewPr>
    <p:cSldViewPr snapToGrid="0" snapToObjects="1" showGuides="1">
      <p:cViewPr varScale="1">
        <p:scale>
          <a:sx n="87" d="100"/>
          <a:sy n="87" d="100"/>
        </p:scale>
        <p:origin x="2574"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gs" Target="tags/tag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3/11/19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3/11/19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1</a:t>
            </a:fld>
            <a:endParaRPr lang="en-US"/>
          </a:p>
        </p:txBody>
      </p:sp>
    </p:spTree>
    <p:extLst>
      <p:ext uri="{BB962C8B-B14F-4D97-AF65-F5344CB8AC3E}">
        <p14:creationId xmlns:p14="http://schemas.microsoft.com/office/powerpoint/2010/main" val="1057449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5</a:t>
            </a:fld>
            <a:endParaRPr lang="en-US"/>
          </a:p>
        </p:txBody>
      </p:sp>
    </p:spTree>
    <p:extLst>
      <p:ext uri="{BB962C8B-B14F-4D97-AF65-F5344CB8AC3E}">
        <p14:creationId xmlns:p14="http://schemas.microsoft.com/office/powerpoint/2010/main" val="3183872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56736"/>
            <a:ext cx="8296421" cy="288131"/>
          </a:xfrm>
          <a:prstGeom prst="rect">
            <a:avLst/>
          </a:prstGeom>
        </p:spPr>
        <p:txBody>
          <a:bodyPr lIns="91420" tIns="45710" rIns="91420" bIns="45710" anchor="b" anchorCtr="0">
            <a:noAutofit/>
          </a:bodyPr>
          <a:lstStyle>
            <a:lvl1pPr marL="0" indent="0" algn="l">
              <a:buNone/>
              <a:defRPr sz="1800" b="0" i="0" baseline="0">
                <a:solidFill>
                  <a:schemeClr val="bg1">
                    <a:lumMod val="75000"/>
                  </a:schemeClr>
                </a:solidFill>
                <a:latin typeface="Arial" panose="020B0604020202020204" pitchFamily="34" charset="0"/>
                <a:ea typeface="ＭＳ Ｐゴシック" panose="020B0600070205080204" pitchFamily="50" charset="-128"/>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72669"/>
            <a:ext cx="8296421" cy="288131"/>
          </a:xfrm>
          <a:prstGeom prst="rect">
            <a:avLst/>
          </a:prstGeom>
        </p:spPr>
        <p:txBody>
          <a:bodyPr lIns="91420" tIns="45710" rIns="91420" bIns="45710"/>
          <a:lstStyle>
            <a:lvl1pPr marL="0" indent="0" algn="l">
              <a:buFontTx/>
              <a:buNone/>
              <a:defRPr lang="en-US" sz="1800" b="0" i="0" kern="1200" baseline="0" dirty="0" smtClean="0">
                <a:solidFill>
                  <a:schemeClr val="bg1">
                    <a:lumMod val="75000"/>
                  </a:schemeClr>
                </a:solidFill>
                <a:latin typeface="Arial" panose="020B0604020202020204" pitchFamily="34" charset="0"/>
                <a:ea typeface="ＭＳ Ｐゴシック" panose="020B0600070205080204" pitchFamily="50" charset="-128"/>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800" b="0" i="0" kern="1200" baseline="0" dirty="0" smtClean="0">
                <a:solidFill>
                  <a:schemeClr val="bg1">
                    <a:lumMod val="75000"/>
                  </a:schemeClr>
                </a:solidFill>
                <a:latin typeface="Arial" panose="020B0604020202020204" pitchFamily="34" charset="0"/>
                <a:ea typeface="ＭＳ Ｐゴシック" panose="020B0600070205080204" pitchFamily="50" charset="-128"/>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04365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lumMod val="75000"/>
                  </a:schemeClr>
                </a:solidFill>
                <a:latin typeface="Arial" panose="020B0604020202020204" pitchFamily="34" charset="0"/>
                <a:ea typeface="ＭＳ Ｐゴシック" panose="020B0600070205080204" pitchFamily="50" charset="-128"/>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47216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lumMod val="75000"/>
                  </a:schemeClr>
                </a:solidFill>
                <a:latin typeface="Arial" panose="020B0604020202020204" pitchFamily="34" charset="0"/>
                <a:ea typeface="ＭＳ Ｐゴシック" panose="020B0600070205080204" pitchFamily="50" charset="-128"/>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baseline="0">
              <a:solidFill>
                <a:schemeClr val="bg1">
                  <a:lumMod val="75000"/>
                </a:schemeClr>
              </a:solidFill>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2122942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baseline="0">
                <a:solidFill>
                  <a:schemeClr val="tx1"/>
                </a:solidFill>
                <a:latin typeface="Arial" panose="020B0604020202020204" pitchFamily="34" charset="0"/>
                <a:ea typeface="ＭＳ Ｐゴシック" panose="020B0600070205080204" pitchFamily="50" charset="-128"/>
                <a:cs typeface="CiscoSansTT Thin" charset="0"/>
              </a:defRPr>
            </a:lvl1pPr>
            <a:lvl2pPr marL="457200" indent="-165100">
              <a:lnSpc>
                <a:spcPct val="95000"/>
              </a:lnSpc>
              <a:spcBef>
                <a:spcPts val="450"/>
              </a:spcBef>
              <a:buClr>
                <a:schemeClr val="tx1"/>
              </a:buClr>
              <a:buSzPct val="80000"/>
              <a:buFont typeface="Arial"/>
              <a:buChar char="•"/>
              <a:defRPr sz="1800" b="0" i="0" baseline="0">
                <a:solidFill>
                  <a:schemeClr val="tx1"/>
                </a:solidFill>
                <a:latin typeface="Arial" panose="020B0604020202020204" pitchFamily="34" charset="0"/>
                <a:ea typeface="ＭＳ Ｐゴシック" panose="020B0600070205080204" pitchFamily="50" charset="-128"/>
                <a:cs typeface="CiscoSansTT Thin" charset="0"/>
              </a:defRPr>
            </a:lvl2pPr>
            <a:lvl3pPr marL="685800" indent="-109538">
              <a:buClr>
                <a:schemeClr val="tx1"/>
              </a:buClr>
              <a:buSzPct val="80000"/>
              <a:buFont typeface="Arial"/>
              <a:buChar char="•"/>
              <a:defRPr sz="1600" b="0" i="0" baseline="0">
                <a:solidFill>
                  <a:schemeClr val="tx1"/>
                </a:solidFill>
                <a:latin typeface="Arial" panose="020B0604020202020204" pitchFamily="34" charset="0"/>
                <a:ea typeface="ＭＳ Ｐゴシック" panose="020B0600070205080204" pitchFamily="50" charset="-128"/>
                <a:cs typeface="CiscoSansTT Thin" charset="0"/>
              </a:defRPr>
            </a:lvl3pPr>
            <a:lvl4pPr marL="911035" indent="-171415">
              <a:buClr>
                <a:schemeClr val="tx1"/>
              </a:buClr>
              <a:buSzPct val="80000"/>
              <a:buFont typeface="Arial"/>
              <a:buChar char="•"/>
              <a:defRPr sz="1400" b="0" i="0" baseline="0">
                <a:solidFill>
                  <a:schemeClr val="tx1"/>
                </a:solidFill>
                <a:latin typeface="Arial" panose="020B0604020202020204" pitchFamily="34" charset="0"/>
                <a:ea typeface="ＭＳ Ｐゴシック" panose="020B0600070205080204" pitchFamily="50" charset="-128"/>
                <a:cs typeface="CiscoSansTT Thin" charset="0"/>
              </a:defRPr>
            </a:lvl4pPr>
            <a:lvl5pPr marL="1082450" indent="-168240">
              <a:buClr>
                <a:schemeClr val="tx1"/>
              </a:buClr>
              <a:buSzPct val="80000"/>
              <a:buFont typeface="Arial"/>
              <a:buChar char="•"/>
              <a:defRPr sz="1200" b="0" i="0" baseline="0">
                <a:solidFill>
                  <a:schemeClr val="tx1"/>
                </a:solidFill>
                <a:latin typeface="Arial" panose="020B0604020202020204" pitchFamily="34" charset="0"/>
                <a:ea typeface="ＭＳ Ｐゴシック" panose="020B0600070205080204" pitchFamily="50" charset="-128"/>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200" baseline="0">
                <a:solidFill>
                  <a:schemeClr val="tx2"/>
                </a:solidFill>
                <a:latin typeface="Arial" panose="020B0604020202020204" pitchFamily="34" charset="0"/>
                <a:ea typeface="ＭＳ Ｐゴシック" panose="020B0600070205080204" pitchFamily="50" charset="-128"/>
              </a:defRPr>
            </a:lvl1pPr>
          </a:lstStyle>
          <a:p>
            <a:pPr lvl="0"/>
            <a:r>
              <a:rPr lang="en-GB" dirty="0"/>
              <a:t>Click to edit Master title style</a:t>
            </a:r>
          </a:p>
        </p:txBody>
      </p:sp>
    </p:spTree>
    <p:extLst>
      <p:ext uri="{BB962C8B-B14F-4D97-AF65-F5344CB8AC3E}">
        <p14:creationId xmlns:p14="http://schemas.microsoft.com/office/powerpoint/2010/main" val="3316443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Arial" panose="020B0604020202020204" pitchFamily="34" charset="0"/>
                <a:ea typeface="ＭＳ Ｐゴシック" panose="020B0600070205080204" pitchFamily="50" charset="-128"/>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Arial" panose="020B0604020202020204" pitchFamily="34" charset="0"/>
                <a:ea typeface="ＭＳ Ｐゴシック" panose="020B0600070205080204" pitchFamily="50" charset="-128"/>
                <a:cs typeface="CiscoSans ExtraLight"/>
              </a:defRPr>
            </a:lvl2pPr>
            <a:lvl3pPr marL="403225" indent="-114300">
              <a:buClr>
                <a:schemeClr val="tx1"/>
              </a:buClr>
              <a:buSzPct val="60000"/>
              <a:buFont typeface="Arial"/>
              <a:buChar char="•"/>
              <a:defRPr sz="1600" b="0" i="0">
                <a:solidFill>
                  <a:schemeClr val="tx1"/>
                </a:solidFill>
                <a:latin typeface="Arial" panose="020B0604020202020204" pitchFamily="34" charset="0"/>
                <a:ea typeface="ＭＳ Ｐゴシック" panose="020B0600070205080204" pitchFamily="50" charset="-128"/>
                <a:cs typeface="CiscoSans ExtraLight"/>
              </a:defRPr>
            </a:lvl3pPr>
            <a:lvl4pPr marL="517525" indent="-114300">
              <a:buClr>
                <a:schemeClr val="tx1"/>
              </a:buClr>
              <a:buSzPct val="60000"/>
              <a:buFont typeface="Arial"/>
              <a:buChar char="•"/>
              <a:defRPr sz="1400" b="0" i="0">
                <a:solidFill>
                  <a:schemeClr val="tx1"/>
                </a:solidFill>
                <a:latin typeface="Arial" panose="020B0604020202020204" pitchFamily="34" charset="0"/>
                <a:ea typeface="ＭＳ Ｐゴシック" panose="020B0600070205080204" pitchFamily="50" charset="-128"/>
                <a:cs typeface="CiscoSans ExtraLight"/>
              </a:defRPr>
            </a:lvl4pPr>
            <a:lvl5pPr marL="631825" indent="-114300">
              <a:buClr>
                <a:schemeClr val="tx1"/>
              </a:buClr>
              <a:buSzPct val="60000"/>
              <a:buFont typeface="Arial"/>
              <a:buChar char="•"/>
              <a:defRPr sz="1200" b="0" i="0">
                <a:solidFill>
                  <a:schemeClr val="tx1"/>
                </a:solidFill>
                <a:latin typeface="Arial" panose="020B0604020202020204" pitchFamily="34" charset="0"/>
                <a:ea typeface="ＭＳ Ｐゴシック" panose="020B0600070205080204" pitchFamily="50" charset="-128"/>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Arial" panose="020B0604020202020204" pitchFamily="34" charset="0"/>
                <a:ea typeface="ＭＳ Ｐゴシック" panose="020B0600070205080204" pitchFamily="50" charset="-128"/>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Arial" panose="020B0604020202020204" pitchFamily="34" charset="0"/>
                <a:ea typeface="ＭＳ Ｐゴシック" panose="020B0600070205080204" pitchFamily="50" charset="-128"/>
                <a:cs typeface="CiscoSans ExtraLight"/>
              </a:defRPr>
            </a:lvl2pPr>
            <a:lvl3pPr marL="403225" indent="-114300">
              <a:buClr>
                <a:schemeClr val="tx1"/>
              </a:buClr>
              <a:buSzPct val="60000"/>
              <a:buFont typeface="Arial"/>
              <a:buChar char="•"/>
              <a:defRPr sz="1600" b="0" i="0">
                <a:solidFill>
                  <a:schemeClr val="tx1"/>
                </a:solidFill>
                <a:latin typeface="Arial" panose="020B0604020202020204" pitchFamily="34" charset="0"/>
                <a:ea typeface="ＭＳ Ｐゴシック" panose="020B0600070205080204" pitchFamily="50" charset="-128"/>
                <a:cs typeface="CiscoSans ExtraLight"/>
              </a:defRPr>
            </a:lvl3pPr>
            <a:lvl4pPr marL="517525" indent="-114300">
              <a:buClr>
                <a:schemeClr val="tx1"/>
              </a:buClr>
              <a:buSzPct val="60000"/>
              <a:buFont typeface="Arial"/>
              <a:buChar char="•"/>
              <a:defRPr sz="1400" b="0" i="0">
                <a:solidFill>
                  <a:schemeClr val="tx1"/>
                </a:solidFill>
                <a:latin typeface="Arial" panose="020B0604020202020204" pitchFamily="34" charset="0"/>
                <a:ea typeface="ＭＳ Ｐゴシック" panose="020B0600070205080204" pitchFamily="50" charset="-128"/>
                <a:cs typeface="CiscoSans ExtraLight"/>
              </a:defRPr>
            </a:lvl4pPr>
            <a:lvl5pPr marL="631825" indent="-114300">
              <a:buClr>
                <a:schemeClr val="tx1"/>
              </a:buClr>
              <a:buSzPct val="60000"/>
              <a:buFont typeface="Arial"/>
              <a:buChar char="•"/>
              <a:defRPr sz="1200" b="0" i="0">
                <a:solidFill>
                  <a:schemeClr val="tx1"/>
                </a:solidFill>
                <a:latin typeface="Arial" panose="020B0604020202020204" pitchFamily="34" charset="0"/>
                <a:ea typeface="ＭＳ Ｐゴシック" panose="020B0600070205080204" pitchFamily="50" charset="-128"/>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2"/>
                </a:solidFill>
                <a:latin typeface="Arial" panose="020B0604020202020204" pitchFamily="34" charset="0"/>
                <a:ea typeface="ＭＳ Ｐゴシック" panose="020B0600070205080204" pitchFamily="50" charset="-128"/>
              </a:defRPr>
            </a:lvl1pPr>
          </a:lstStyle>
          <a:p>
            <a:pPr lvl="0"/>
            <a:r>
              <a:rPr lang="en-US" dirty="0"/>
              <a:t>Click to edit Master title style</a:t>
            </a:r>
            <a:endParaRPr lang="en-GB" dirty="0"/>
          </a:p>
        </p:txBody>
      </p:sp>
    </p:spTree>
    <p:extLst>
      <p:ext uri="{BB962C8B-B14F-4D97-AF65-F5344CB8AC3E}">
        <p14:creationId xmlns:p14="http://schemas.microsoft.com/office/powerpoint/2010/main" val="3088030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200" baseline="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1896724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489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Arial" panose="020B0604020202020204" pitchFamily="34" charset="0"/>
                <a:ea typeface="ＭＳ Ｐゴシック" panose="020B0600070205080204" pitchFamily="50" charset="-128"/>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baseline="0">
                <a:solidFill>
                  <a:schemeClr val="tx1"/>
                </a:solidFill>
                <a:latin typeface="Arial" panose="020B0604020202020204" pitchFamily="34" charset="0"/>
                <a:ea typeface="ＭＳ Ｐゴシック" panose="020B0600070205080204" pitchFamily="50" charset="-128"/>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baseline="0">
                <a:solidFill>
                  <a:schemeClr val="tx2"/>
                </a:solidFill>
                <a:latin typeface="Arial" panose="020B0604020202020204" pitchFamily="34" charset="0"/>
                <a:ea typeface="ＭＳ Ｐゴシック" panose="020B0600070205080204" pitchFamily="50" charset="-128"/>
              </a:defRPr>
            </a:lvl1pPr>
          </a:lstStyle>
          <a:p>
            <a:pPr lvl="0"/>
            <a:r>
              <a:rPr lang="en-US" dirty="0"/>
              <a:t>Click to edit Master title style</a:t>
            </a:r>
            <a:endParaRPr lang="en-GB" dirty="0"/>
          </a:p>
        </p:txBody>
      </p:sp>
    </p:spTree>
    <p:extLst>
      <p:ext uri="{BB962C8B-B14F-4D97-AF65-F5344CB8AC3E}">
        <p14:creationId xmlns:p14="http://schemas.microsoft.com/office/powerpoint/2010/main" val="1254563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baseline="0">
                <a:solidFill>
                  <a:schemeClr val="tx1"/>
                </a:solidFill>
                <a:latin typeface="Arial" panose="020B0604020202020204" pitchFamily="34" charset="0"/>
                <a:ea typeface="ＭＳ Ｐゴシック" panose="020B0600070205080204" pitchFamily="50" charset="-128"/>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baseline="0">
                <a:solidFill>
                  <a:schemeClr val="tx1"/>
                </a:solidFill>
                <a:latin typeface="Arial" panose="020B0604020202020204" pitchFamily="34" charset="0"/>
                <a:ea typeface="ＭＳ Ｐゴシック" panose="020B0600070205080204" pitchFamily="50" charset="-128"/>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aseline="0">
                <a:solidFill>
                  <a:schemeClr val="tx2"/>
                </a:solidFill>
                <a:latin typeface="Arial" panose="020B0604020202020204" pitchFamily="34" charset="0"/>
                <a:ea typeface="ＭＳ Ｐゴシック" panose="020B0600070205080204" pitchFamily="50" charset="-128"/>
              </a:defRPr>
            </a:lvl1pPr>
          </a:lstStyle>
          <a:p>
            <a:pPr lvl="0"/>
            <a:r>
              <a:rPr lang="en-US" dirty="0"/>
              <a:t>Click to edit Master title style</a:t>
            </a:r>
            <a:endParaRPr lang="en-GB" dirty="0"/>
          </a:p>
        </p:txBody>
      </p:sp>
    </p:spTree>
    <p:extLst>
      <p:ext uri="{BB962C8B-B14F-4D97-AF65-F5344CB8AC3E}">
        <p14:creationId xmlns:p14="http://schemas.microsoft.com/office/powerpoint/2010/main" val="2369945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aseline="0" dirty="0">
              <a:solidFill>
                <a:schemeClr val="bg1"/>
              </a:solidFill>
              <a:latin typeface="Arial" panose="020B0604020202020204" pitchFamily="34" charset="0"/>
              <a:ea typeface="ＭＳ Ｐゴシック" panose="020B0600070205080204" pitchFamily="50" charset="-128"/>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baseline="0">
                <a:solidFill>
                  <a:schemeClr val="bg1">
                    <a:lumMod val="75000"/>
                  </a:schemeClr>
                </a:solidFill>
                <a:latin typeface="Arial" panose="020B0604020202020204" pitchFamily="34" charset="0"/>
                <a:ea typeface="ＭＳ Ｐゴシック" panose="020B0600070205080204" pitchFamily="50" charset="-128"/>
                <a:cs typeface="CiscoSansTT Thin" charset="0"/>
              </a:defRPr>
            </a:lvl1pPr>
            <a:lvl2pPr marL="288925" indent="-114300">
              <a:lnSpc>
                <a:spcPct val="95000"/>
              </a:lnSpc>
              <a:spcBef>
                <a:spcPts val="450"/>
              </a:spcBef>
              <a:buClr>
                <a:schemeClr val="tx2"/>
              </a:buClr>
              <a:buSzPct val="60000"/>
              <a:buFont typeface="Arial"/>
              <a:buChar char="•"/>
              <a:defRPr sz="1800" b="0" i="0" baseline="0">
                <a:solidFill>
                  <a:schemeClr val="bg1">
                    <a:lumMod val="75000"/>
                  </a:schemeClr>
                </a:solidFill>
                <a:latin typeface="Arial" panose="020B0604020202020204" pitchFamily="34" charset="0"/>
                <a:ea typeface="ＭＳ Ｐゴシック" panose="020B0600070205080204" pitchFamily="50" charset="-128"/>
                <a:cs typeface="CiscoSansTT Thin" charset="0"/>
              </a:defRPr>
            </a:lvl2pPr>
            <a:lvl3pPr marL="403225" indent="-114300">
              <a:buClr>
                <a:schemeClr val="tx2"/>
              </a:buClr>
              <a:buSzPct val="60000"/>
              <a:buFont typeface="Arial"/>
              <a:buChar char="•"/>
              <a:defRPr sz="1600" b="0" i="0" baseline="0">
                <a:solidFill>
                  <a:schemeClr val="bg1">
                    <a:lumMod val="75000"/>
                  </a:schemeClr>
                </a:solidFill>
                <a:latin typeface="Arial" panose="020B0604020202020204" pitchFamily="34" charset="0"/>
                <a:ea typeface="ＭＳ Ｐゴシック" panose="020B0600070205080204" pitchFamily="50" charset="-128"/>
                <a:cs typeface="CiscoSansTT Thin" charset="0"/>
              </a:defRPr>
            </a:lvl3pPr>
            <a:lvl4pPr marL="517525" indent="-114300">
              <a:buClr>
                <a:schemeClr val="tx2"/>
              </a:buClr>
              <a:buSzPct val="60000"/>
              <a:buFont typeface="Arial"/>
              <a:buChar char="•"/>
              <a:defRPr sz="1400" b="0" i="0" baseline="0">
                <a:solidFill>
                  <a:schemeClr val="bg1">
                    <a:lumMod val="75000"/>
                  </a:schemeClr>
                </a:solidFill>
                <a:latin typeface="Arial" panose="020B0604020202020204" pitchFamily="34" charset="0"/>
                <a:ea typeface="ＭＳ Ｐゴシック" panose="020B0600070205080204" pitchFamily="50" charset="-128"/>
                <a:cs typeface="CiscoSansTT Thin" charset="0"/>
              </a:defRPr>
            </a:lvl4pPr>
            <a:lvl5pPr marL="631825" indent="-114300">
              <a:buClr>
                <a:schemeClr val="tx2"/>
              </a:buClr>
              <a:buSzPct val="60000"/>
              <a:buFont typeface="Arial"/>
              <a:buChar char="•"/>
              <a:defRPr sz="1200" b="0" i="0" baseline="0">
                <a:solidFill>
                  <a:schemeClr val="bg1">
                    <a:lumMod val="75000"/>
                  </a:schemeClr>
                </a:solidFill>
                <a:latin typeface="Arial" panose="020B0604020202020204" pitchFamily="34" charset="0"/>
                <a:ea typeface="ＭＳ Ｐゴシック" panose="020B0600070205080204" pitchFamily="50" charset="-128"/>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200" baseline="0">
                <a:solidFill>
                  <a:schemeClr val="bg1">
                    <a:lumMod val="75000"/>
                  </a:schemeClr>
                </a:solidFill>
                <a:latin typeface="Arial" panose="020B0604020202020204" pitchFamily="34" charset="0"/>
                <a:ea typeface="ＭＳ Ｐゴシック" panose="020B0600070205080204" pitchFamily="50" charset="-128"/>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Arial" panose="020B0604020202020204" pitchFamily="34" charset="0"/>
                <a:ea typeface="ＭＳ Ｐゴシック" panose="020B0600070205080204" pitchFamily="50" charset="-128"/>
                <a:cs typeface="CiscoSans Thin"/>
              </a:rPr>
              <a:t>© 2019  Cisco and/or its affiliates. All rights reserved.   Cisco Public</a:t>
            </a:r>
          </a:p>
        </p:txBody>
      </p:sp>
    </p:spTree>
    <p:extLst>
      <p:ext uri="{BB962C8B-B14F-4D97-AF65-F5344CB8AC3E}">
        <p14:creationId xmlns:p14="http://schemas.microsoft.com/office/powerpoint/2010/main" val="3100519972"/>
      </p:ext>
    </p:extLst>
  </p:cSld>
  <p:clrMapOvr>
    <a:masterClrMapping/>
  </p:clrMapOvr>
  <p:extLst mod="1">
    <p:ext uri="{DCECCB84-F9BA-43D5-87BE-67443E8EF086}">
      <p15:sldGuideLst xmlns:p15="http://schemas.microsoft.com/office/powerpoint/2012/main">
        <p15:guide id="2" pos="288" userDrawn="1">
          <p15:clr>
            <a:srgbClr val="FBAE40"/>
          </p15:clr>
        </p15:guide>
        <p15:guide id="3" pos="259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aseline="0" dirty="0">
              <a:latin typeface="Arial" panose="020B0604020202020204" pitchFamily="34" charset="0"/>
              <a:ea typeface="ＭＳ Ｐゴシック" panose="020B0600070205080204" pitchFamily="50" charset="-128"/>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baseline="0" dirty="0">
                <a:solidFill>
                  <a:schemeClr val="bg1">
                    <a:lumMod val="75000"/>
                  </a:schemeClr>
                </a:solidFill>
                <a:latin typeface="Arial" panose="020B0604020202020204" pitchFamily="34" charset="0"/>
                <a:ea typeface="ＭＳ Ｐゴシック" panose="020B0600070205080204" pitchFamily="50" charset="-128"/>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baseline="0">
                <a:latin typeface="Arial" panose="020B0604020202020204" pitchFamily="34" charset="0"/>
                <a:ea typeface="ＭＳ Ｐゴシック" panose="020B0600070205080204" pitchFamily="50" charset="-128"/>
              </a:defRPr>
            </a:lvl1pPr>
            <a:lvl2pPr marL="346075" indent="-171450">
              <a:lnSpc>
                <a:spcPct val="100000"/>
              </a:lnSpc>
              <a:buClr>
                <a:schemeClr val="tx1"/>
              </a:buClr>
              <a:buSzPct val="60000"/>
              <a:buFont typeface="Arial" panose="020B0604020202020204" pitchFamily="34" charset="0"/>
              <a:buChar char="•"/>
              <a:defRPr sz="2400" baseline="0">
                <a:latin typeface="Arial" panose="020B0604020202020204" pitchFamily="34" charset="0"/>
                <a:ea typeface="ＭＳ Ｐゴシック" panose="020B0600070205080204" pitchFamily="50" charset="-128"/>
              </a:defRPr>
            </a:lvl2pPr>
            <a:lvl3pPr marL="457200" indent="-117475">
              <a:lnSpc>
                <a:spcPct val="100000"/>
              </a:lnSpc>
              <a:buClr>
                <a:schemeClr val="tx1"/>
              </a:buClr>
              <a:buSzPct val="60000"/>
              <a:buFont typeface="Arial" panose="020B0604020202020204" pitchFamily="34" charset="0"/>
              <a:buChar char="•"/>
              <a:defRPr sz="2000" baseline="0">
                <a:latin typeface="Arial" panose="020B0604020202020204" pitchFamily="34" charset="0"/>
                <a:ea typeface="ＭＳ Ｐゴシック" panose="020B0600070205080204" pitchFamily="50" charset="-128"/>
              </a:defRPr>
            </a:lvl3pPr>
            <a:lvl4pPr marL="574675" indent="-117475">
              <a:lnSpc>
                <a:spcPct val="100000"/>
              </a:lnSpc>
              <a:buClr>
                <a:schemeClr val="tx1"/>
              </a:buClr>
              <a:buSzPct val="60000"/>
              <a:buFont typeface="Arial" panose="020B0604020202020204" pitchFamily="34" charset="0"/>
              <a:buChar char="•"/>
              <a:tabLst/>
              <a:defRPr sz="1800" baseline="0">
                <a:latin typeface="Arial" panose="020B0604020202020204" pitchFamily="34" charset="0"/>
                <a:ea typeface="ＭＳ Ｐゴシック" panose="020B0600070205080204" pitchFamily="50" charset="-128"/>
              </a:defRPr>
            </a:lvl4pPr>
            <a:lvl5pPr marL="744538" indent="-112713">
              <a:lnSpc>
                <a:spcPct val="100000"/>
              </a:lnSpc>
              <a:buClr>
                <a:schemeClr val="tx1"/>
              </a:buClr>
              <a:buSzPct val="60000"/>
              <a:buFont typeface="Arial" panose="020B0604020202020204" pitchFamily="34" charset="0"/>
              <a:buChar char="•"/>
              <a:defRPr sz="1800" baseline="0">
                <a:latin typeface="Arial" panose="020B0604020202020204" pitchFamily="34" charset="0"/>
                <a:ea typeface="ＭＳ Ｐゴシック" panose="020B0600070205080204" pitchFamily="50"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Arial" panose="020B0604020202020204" pitchFamily="34" charset="0"/>
                <a:ea typeface="ＭＳ Ｐゴシック" panose="020B0600070205080204" pitchFamily="50" charset="-128"/>
                <a:cs typeface="CiscoSans Thin"/>
              </a:rPr>
              <a:t>© 2019  Cisco and/or its affiliates. All rights reserved.   Cisco Public</a:t>
            </a:r>
          </a:p>
        </p:txBody>
      </p:sp>
    </p:spTree>
    <p:extLst>
      <p:ext uri="{BB962C8B-B14F-4D97-AF65-F5344CB8AC3E}">
        <p14:creationId xmlns:p14="http://schemas.microsoft.com/office/powerpoint/2010/main" val="4255683545"/>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userDrawn="1">
          <p15:clr>
            <a:srgbClr val="FBAE40"/>
          </p15:clr>
        </p15:guide>
        <p15:guide id="4" pos="267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aseline="0" dirty="0">
              <a:solidFill>
                <a:schemeClr val="bg1"/>
              </a:solidFill>
              <a:latin typeface="Arial" panose="020B0604020202020204" pitchFamily="34" charset="0"/>
              <a:ea typeface="ＭＳ Ｐゴシック" panose="020B0600070205080204" pitchFamily="50" charset="-128"/>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baseline="0" dirty="0">
                <a:solidFill>
                  <a:schemeClr val="bg1">
                    <a:lumMod val="75000"/>
                  </a:schemeClr>
                </a:solidFill>
                <a:latin typeface="Arial" panose="020B0604020202020204" pitchFamily="34" charset="0"/>
                <a:ea typeface="ＭＳ Ｐゴシック" panose="020B0600070205080204" pitchFamily="50" charset="-128"/>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baseline="0">
                <a:latin typeface="Arial" panose="020B0604020202020204" pitchFamily="34" charset="0"/>
                <a:ea typeface="ＭＳ Ｐゴシック" panose="020B0600070205080204" pitchFamily="50" charset="-128"/>
              </a:defRPr>
            </a:lvl1pPr>
            <a:lvl2pPr marL="228600" indent="-114300">
              <a:lnSpc>
                <a:spcPct val="100000"/>
              </a:lnSpc>
              <a:buClr>
                <a:schemeClr val="tx1"/>
              </a:buClr>
              <a:buSzPct val="60000"/>
              <a:defRPr sz="2000" baseline="0">
                <a:latin typeface="Arial" panose="020B0604020202020204" pitchFamily="34" charset="0"/>
                <a:ea typeface="ＭＳ Ｐゴシック" panose="020B0600070205080204" pitchFamily="50" charset="-128"/>
              </a:defRPr>
            </a:lvl2pPr>
            <a:lvl3pPr marL="342900" indent="-114300">
              <a:lnSpc>
                <a:spcPct val="100000"/>
              </a:lnSpc>
              <a:buClr>
                <a:schemeClr val="tx1"/>
              </a:buClr>
              <a:buSzPct val="60000"/>
              <a:defRPr sz="1800" baseline="0">
                <a:latin typeface="Arial" panose="020B0604020202020204" pitchFamily="34" charset="0"/>
                <a:ea typeface="ＭＳ Ｐゴシック" panose="020B0600070205080204" pitchFamily="50" charset="-128"/>
              </a:defRPr>
            </a:lvl3pPr>
            <a:lvl4pPr marL="457200" indent="-123825">
              <a:lnSpc>
                <a:spcPct val="100000"/>
              </a:lnSpc>
              <a:buClr>
                <a:schemeClr val="tx1"/>
              </a:buClr>
              <a:buSzPct val="60000"/>
              <a:defRPr sz="1600" baseline="0">
                <a:latin typeface="Arial" panose="020B0604020202020204" pitchFamily="34" charset="0"/>
                <a:ea typeface="ＭＳ Ｐゴシック" panose="020B0600070205080204" pitchFamily="50" charset="-128"/>
              </a:defRPr>
            </a:lvl4pPr>
            <a:lvl5pPr marL="574675" indent="-117475">
              <a:lnSpc>
                <a:spcPct val="100000"/>
              </a:lnSpc>
              <a:buClr>
                <a:schemeClr val="tx1"/>
              </a:buClr>
              <a:buSzPct val="60000"/>
              <a:defRPr sz="1600" baseline="0">
                <a:latin typeface="Arial" panose="020B0604020202020204" pitchFamily="34" charset="0"/>
                <a:ea typeface="ＭＳ Ｐゴシック" panose="020B0600070205080204" pitchFamily="50"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baseline="0" dirty="0" smtClean="0">
                <a:solidFill>
                  <a:schemeClr val="bg1">
                    <a:lumMod val="75000"/>
                  </a:schemeClr>
                </a:solidFill>
                <a:latin typeface="Arial" panose="020B0604020202020204" pitchFamily="34" charset="0"/>
                <a:ea typeface="ＭＳ Ｐゴシック" panose="020B0600070205080204" pitchFamily="50" charset="-128"/>
                <a:cs typeface="CiscoSans"/>
              </a:defRPr>
            </a:lvl1pPr>
            <a:lvl2pPr marL="228600" indent="-114300">
              <a:buClr>
                <a:schemeClr val="tx2"/>
              </a:buClr>
              <a:buSzPct val="60000"/>
              <a:defRPr sz="2000" baseline="0">
                <a:solidFill>
                  <a:schemeClr val="bg1">
                    <a:lumMod val="75000"/>
                  </a:schemeClr>
                </a:solidFill>
                <a:latin typeface="Arial" panose="020B0604020202020204" pitchFamily="34" charset="0"/>
                <a:ea typeface="ＭＳ Ｐゴシック" panose="020B0600070205080204" pitchFamily="50" charset="-128"/>
              </a:defRPr>
            </a:lvl2pPr>
            <a:lvl3pPr marL="342900" indent="-114300">
              <a:buClr>
                <a:schemeClr val="tx2"/>
              </a:buClr>
              <a:buSzPct val="60000"/>
              <a:defRPr sz="1800" baseline="0">
                <a:solidFill>
                  <a:schemeClr val="bg1">
                    <a:lumMod val="75000"/>
                  </a:schemeClr>
                </a:solidFill>
                <a:latin typeface="Arial" panose="020B0604020202020204" pitchFamily="34" charset="0"/>
                <a:ea typeface="ＭＳ Ｐゴシック" panose="020B0600070205080204" pitchFamily="50" charset="-128"/>
              </a:defRPr>
            </a:lvl3pPr>
            <a:lvl4pPr marL="457200" indent="-123825">
              <a:buClr>
                <a:schemeClr val="tx2"/>
              </a:buClr>
              <a:buSzPct val="60000"/>
              <a:defRPr sz="1600" baseline="0">
                <a:solidFill>
                  <a:schemeClr val="bg1">
                    <a:lumMod val="75000"/>
                  </a:schemeClr>
                </a:solidFill>
                <a:latin typeface="Arial" panose="020B0604020202020204" pitchFamily="34" charset="0"/>
                <a:ea typeface="ＭＳ Ｐゴシック" panose="020B0600070205080204" pitchFamily="50" charset="-128"/>
              </a:defRPr>
            </a:lvl4pPr>
            <a:lvl5pPr marL="574675" indent="-117475">
              <a:buClr>
                <a:schemeClr val="tx2"/>
              </a:buClr>
              <a:buSzPct val="60000"/>
              <a:defRPr sz="1600" baseline="0">
                <a:solidFill>
                  <a:schemeClr val="bg1">
                    <a:lumMod val="75000"/>
                  </a:schemeClr>
                </a:solidFill>
                <a:latin typeface="Arial" panose="020B0604020202020204" pitchFamily="34" charset="0"/>
                <a:ea typeface="ＭＳ Ｐゴシック" panose="020B0600070205080204" pitchFamily="50"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Arial" panose="020B0604020202020204" pitchFamily="34" charset="0"/>
                <a:ea typeface="ＭＳ Ｐゴシック" panose="020B0600070205080204" pitchFamily="50" charset="-128"/>
                <a:cs typeface="CiscoSans Thin"/>
              </a:rPr>
              <a:t>© 2019  Cisco and/or its affiliates. All rights reserved.   Cisco Public</a:t>
            </a:r>
          </a:p>
        </p:txBody>
      </p:sp>
    </p:spTree>
    <p:extLst>
      <p:ext uri="{BB962C8B-B14F-4D97-AF65-F5344CB8AC3E}">
        <p14:creationId xmlns:p14="http://schemas.microsoft.com/office/powerpoint/2010/main" val="2770551288"/>
      </p:ext>
    </p:extLst>
  </p:cSld>
  <p:clrMapOvr>
    <a:masterClrMapping/>
  </p:clrMapOvr>
  <p:extLst mod="1">
    <p:ext uri="{DCECCB84-F9BA-43D5-87BE-67443E8EF086}">
      <p15:sldGuideLst xmlns:p15="http://schemas.microsoft.com/office/powerpoint/2012/main">
        <p15:guide id="4" pos="267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aseline="0" dirty="0">
              <a:latin typeface="Arial" panose="020B0604020202020204" pitchFamily="34" charset="0"/>
              <a:ea typeface="ＭＳ Ｐゴシック" panose="020B0600070205080204" pitchFamily="50" charset="-128"/>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baseline="0" dirty="0">
                <a:solidFill>
                  <a:schemeClr val="bg1">
                    <a:lumMod val="75000"/>
                  </a:schemeClr>
                </a:solidFill>
                <a:latin typeface="Arial" panose="020B0604020202020204" pitchFamily="34" charset="0"/>
                <a:ea typeface="ＭＳ Ｐゴシック" panose="020B0600070205080204" pitchFamily="50" charset="-128"/>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baseline="0">
                <a:latin typeface="Arial" panose="020B0604020202020204" pitchFamily="34" charset="0"/>
                <a:ea typeface="ＭＳ Ｐゴシック" panose="020B0600070205080204" pitchFamily="50" charset="-128"/>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baseline="0">
                <a:latin typeface="Arial" panose="020B0604020202020204" pitchFamily="34" charset="0"/>
                <a:ea typeface="ＭＳ Ｐゴシック" panose="020B0600070205080204" pitchFamily="50" charset="-128"/>
              </a:defRPr>
            </a:lvl1pPr>
          </a:lstStyle>
          <a:p>
            <a:pPr lvl="0"/>
            <a:r>
              <a:rPr lang="en-US" dirty="0"/>
              <a:t>Click to edit Master text styles</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Arial" panose="020B0604020202020204" pitchFamily="34" charset="0"/>
                <a:ea typeface="ＭＳ Ｐゴシック" panose="020B0600070205080204" pitchFamily="50" charset="-128"/>
                <a:cs typeface="CiscoSans Thin"/>
              </a:rPr>
              <a:t>© 2019  Cisco and/or its affiliates. All rights reserved.   Cisco Public</a:t>
            </a:r>
          </a:p>
        </p:txBody>
      </p:sp>
    </p:spTree>
    <p:extLst>
      <p:ext uri="{BB962C8B-B14F-4D97-AF65-F5344CB8AC3E}">
        <p14:creationId xmlns:p14="http://schemas.microsoft.com/office/powerpoint/2010/main" val="3339482647"/>
      </p:ext>
    </p:extLst>
  </p:cSld>
  <p:clrMapOvr>
    <a:masterClrMapping/>
  </p:clrMapOvr>
  <p:extLst mod="1">
    <p:ext uri="{DCECCB84-F9BA-43D5-87BE-67443E8EF086}">
      <p15:sldGuideLst xmlns:p15="http://schemas.microsoft.com/office/powerpoint/2012/main">
        <p15:guide id="1" orient="horz" pos="1044" userDrawn="1">
          <p15:clr>
            <a:srgbClr val="FBAE40"/>
          </p15:clr>
        </p15:guide>
        <p15:guide id="2" pos="264" userDrawn="1">
          <p15:clr>
            <a:srgbClr val="FBAE40"/>
          </p15:clr>
        </p15:guide>
        <p15:guide id="3" orient="horz" pos="2193" userDrawn="1">
          <p15:clr>
            <a:srgbClr val="FBAE40"/>
          </p15:clr>
        </p15:guide>
        <p15:guide id="4" pos="2675" userDrawn="1">
          <p15:clr>
            <a:srgbClr val="FBAE40"/>
          </p15:clr>
        </p15:guide>
        <p15:guide id="7" pos="320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dirty="0">
              <a:latin typeface="Arial" panose="020B0604020202020204" pitchFamily="34" charset="0"/>
              <a:ea typeface="ＭＳ Ｐゴシック" panose="020B0600070205080204" pitchFamily="50" charset="-128"/>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lumMod val="75000"/>
                  </a:schemeClr>
                </a:solidFill>
                <a:latin typeface="Arial" panose="020B0604020202020204" pitchFamily="34" charset="0"/>
                <a:ea typeface="ＭＳ Ｐゴシック" panose="020B0600070205080204" pitchFamily="50" charset="-128"/>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712191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aseline="0" dirty="0">
              <a:solidFill>
                <a:schemeClr val="tx2"/>
              </a:solidFill>
              <a:latin typeface="Arial" panose="020B0604020202020204" pitchFamily="34" charset="0"/>
              <a:ea typeface="ＭＳ Ｐゴシック" panose="020B0600070205080204" pitchFamily="50" charset="-128"/>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baseline="0" dirty="0">
                <a:solidFill>
                  <a:schemeClr val="bg1">
                    <a:lumMod val="75000"/>
                  </a:schemeClr>
                </a:solidFill>
                <a:latin typeface="Arial" panose="020B0604020202020204" pitchFamily="34" charset="0"/>
                <a:ea typeface="ＭＳ Ｐゴシック" panose="020B0600070205080204" pitchFamily="50" charset="-128"/>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baseline="0">
                <a:latin typeface="Arial" panose="020B0604020202020204" pitchFamily="34" charset="0"/>
                <a:ea typeface="ＭＳ Ｐゴシック" panose="020B0600070205080204" pitchFamily="50" charset="-128"/>
              </a:defRPr>
            </a:lvl1pPr>
          </a:lstStyle>
          <a:p>
            <a:endParaRPr lang="en-US" dirty="0"/>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Arial" panose="020B0604020202020204" pitchFamily="34" charset="0"/>
                <a:ea typeface="ＭＳ Ｐゴシック" panose="020B0600070205080204" pitchFamily="50" charset="-128"/>
                <a:cs typeface="CiscoSans Thin"/>
              </a:rPr>
              <a:t>© 2019  Cisco and/or its affiliates. All rights reserved.   Cisco Public</a:t>
            </a:r>
          </a:p>
        </p:txBody>
      </p:sp>
    </p:spTree>
    <p:extLst>
      <p:ext uri="{BB962C8B-B14F-4D97-AF65-F5344CB8AC3E}">
        <p14:creationId xmlns:p14="http://schemas.microsoft.com/office/powerpoint/2010/main" val="1642764624"/>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aseline="0" dirty="0">
              <a:solidFill>
                <a:schemeClr val="bg1"/>
              </a:solidFill>
              <a:latin typeface="Arial" panose="020B0604020202020204" pitchFamily="34" charset="0"/>
              <a:ea typeface="ＭＳ Ｐゴシック" panose="020B0600070205080204" pitchFamily="50" charset="-128"/>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baseline="0" dirty="0">
                <a:solidFill>
                  <a:schemeClr val="bg1">
                    <a:lumMod val="75000"/>
                  </a:schemeClr>
                </a:solidFill>
                <a:latin typeface="Arial" panose="020B0604020202020204" pitchFamily="34" charset="0"/>
                <a:ea typeface="ＭＳ Ｐゴシック" panose="020B0600070205080204" pitchFamily="50" charset="-128"/>
                <a:cs typeface="Tipo de letra del sistema Fina" charset="0"/>
              </a:defRPr>
            </a:lvl1pPr>
          </a:lstStyle>
          <a:p>
            <a:pPr lvl="0"/>
            <a:r>
              <a:rPr lang="en-GB" dirty="0"/>
              <a:t>Click to edit Master title style</a:t>
            </a:r>
          </a:p>
        </p:txBody>
      </p:sp>
      <p:sp>
        <p:nvSpPr>
          <p:cNvPr id="8" name="Rectangle 4"/>
          <p:cNvSpPr>
            <a:spLocks noChangeArrowheads="1"/>
          </p:cNvSpPr>
          <p:nvPr userDrawn="1"/>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Arial" panose="020B0604020202020204" pitchFamily="34" charset="0"/>
                <a:ea typeface="ＭＳ Ｐゴシック" panose="020B0600070205080204" pitchFamily="50" charset="-128"/>
                <a:cs typeface="CiscoSans Thin"/>
              </a:rPr>
              <a:t>© 2019  Cisco and/or its affiliates. All rights reserved.   Cisco Public</a:t>
            </a:r>
          </a:p>
        </p:txBody>
      </p:sp>
    </p:spTree>
    <p:extLst>
      <p:ext uri="{BB962C8B-B14F-4D97-AF65-F5344CB8AC3E}">
        <p14:creationId xmlns:p14="http://schemas.microsoft.com/office/powerpoint/2010/main" val="1884465524"/>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aseline="0" dirty="0">
              <a:latin typeface="Arial" panose="020B0604020202020204" pitchFamily="34" charset="0"/>
              <a:ea typeface="ＭＳ Ｐゴシック" panose="020B0600070205080204" pitchFamily="50" charset="-128"/>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baseline="0" dirty="0">
                <a:solidFill>
                  <a:schemeClr val="bg1">
                    <a:lumMod val="75000"/>
                  </a:schemeClr>
                </a:solidFill>
                <a:latin typeface="Arial" panose="020B0604020202020204" pitchFamily="34" charset="0"/>
                <a:ea typeface="ＭＳ Ｐゴシック" panose="020B0600070205080204" pitchFamily="50" charset="-128"/>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baseline="0">
                <a:latin typeface="Arial" panose="020B0604020202020204" pitchFamily="34" charset="0"/>
                <a:ea typeface="ＭＳ Ｐゴシック" panose="020B0600070205080204" pitchFamily="50" charset="-128"/>
              </a:defRPr>
            </a:lvl1pPr>
          </a:lstStyle>
          <a:p>
            <a:endParaRPr lang="en-US" dirty="0"/>
          </a:p>
        </p:txBody>
      </p:sp>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Arial" panose="020B0604020202020204" pitchFamily="34" charset="0"/>
                <a:ea typeface="ＭＳ Ｐゴシック" panose="020B0600070205080204" pitchFamily="50" charset="-128"/>
                <a:cs typeface="CiscoSans Thin"/>
              </a:rPr>
              <a:t>© 2019  Cisco and/or its affiliates. All rights reserved.   Cisco Public</a:t>
            </a:r>
          </a:p>
        </p:txBody>
      </p:sp>
    </p:spTree>
    <p:extLst>
      <p:ext uri="{BB962C8B-B14F-4D97-AF65-F5344CB8AC3E}">
        <p14:creationId xmlns:p14="http://schemas.microsoft.com/office/powerpoint/2010/main" val="1538180873"/>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aseline="0" dirty="0">
              <a:latin typeface="Arial" panose="020B0604020202020204" pitchFamily="34" charset="0"/>
              <a:ea typeface="ＭＳ Ｐゴシック" panose="020B0600070205080204" pitchFamily="50" charset="-128"/>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baseline="0" dirty="0">
                <a:solidFill>
                  <a:schemeClr val="bg1">
                    <a:lumMod val="75000"/>
                  </a:schemeClr>
                </a:solidFill>
                <a:latin typeface="Arial" panose="020B0604020202020204" pitchFamily="34" charset="0"/>
                <a:ea typeface="ＭＳ Ｐゴシック" panose="020B0600070205080204" pitchFamily="50" charset="-128"/>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baseline="0">
                <a:latin typeface="Arial" panose="020B0604020202020204" pitchFamily="34" charset="0"/>
                <a:ea typeface="ＭＳ Ｐゴシック" panose="020B0600070205080204" pitchFamily="50" charset="-128"/>
              </a:defRPr>
            </a:lvl1pPr>
          </a:lstStyle>
          <a:p>
            <a:endParaRPr lang="en-US"/>
          </a:p>
        </p:txBody>
      </p:sp>
      <p:sp>
        <p:nvSpPr>
          <p:cNvPr id="8"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Arial" panose="020B0604020202020204" pitchFamily="34" charset="0"/>
                <a:ea typeface="ＭＳ Ｐゴシック" panose="020B0600070205080204" pitchFamily="50" charset="-128"/>
                <a:cs typeface="CiscoSans Thin"/>
              </a:rPr>
              <a:t>© 2019  Cisco and/or its affiliates. All rights reserved.   Cisco Public</a:t>
            </a:r>
          </a:p>
        </p:txBody>
      </p:sp>
    </p:spTree>
    <p:extLst>
      <p:ext uri="{BB962C8B-B14F-4D97-AF65-F5344CB8AC3E}">
        <p14:creationId xmlns:p14="http://schemas.microsoft.com/office/powerpoint/2010/main" val="1301836755"/>
      </p:ext>
    </p:extLst>
  </p:cSld>
  <p:clrMapOvr>
    <a:masterClrMapping/>
  </p:clrMapOvr>
  <p:extLst mod="1">
    <p:ext uri="{DCECCB84-F9BA-43D5-87BE-67443E8EF086}">
      <p15:sldGuideLst xmlns:p15="http://schemas.microsoft.com/office/powerpoint/2012/main">
        <p15:guide id="3" orient="horz" pos="2196" userDrawn="1">
          <p15:clr>
            <a:srgbClr val="FBAE40"/>
          </p15:clr>
        </p15:guide>
        <p15:guide id="4" pos="2675">
          <p15:clr>
            <a:srgbClr val="FBAE40"/>
          </p15:clr>
        </p15:guide>
        <p15:guide id="7" pos="320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aseline="0" dirty="0">
              <a:latin typeface="Arial" panose="020B0604020202020204" pitchFamily="34" charset="0"/>
              <a:ea typeface="ＭＳ Ｐゴシック" panose="020B0600070205080204" pitchFamily="50" charset="-128"/>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baseline="0" dirty="0">
                <a:solidFill>
                  <a:schemeClr val="bg1">
                    <a:lumMod val="75000"/>
                  </a:schemeClr>
                </a:solidFill>
                <a:latin typeface="Arial" panose="020B0604020202020204" pitchFamily="34" charset="0"/>
                <a:ea typeface="ＭＳ Ｐゴシック" panose="020B0600070205080204" pitchFamily="50" charset="-128"/>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baseline="0">
                <a:latin typeface="Arial" panose="020B0604020202020204" pitchFamily="34" charset="0"/>
                <a:ea typeface="ＭＳ Ｐゴシック" panose="020B0600070205080204" pitchFamily="50" charset="-128"/>
              </a:defRPr>
            </a:lvl1pPr>
          </a:lstStyle>
          <a:p>
            <a:endParaRPr lang="en-US"/>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Arial" panose="020B0604020202020204" pitchFamily="34" charset="0"/>
                <a:ea typeface="ＭＳ Ｐゴシック" panose="020B0600070205080204" pitchFamily="50" charset="-128"/>
                <a:cs typeface="CiscoSans Thin"/>
              </a:rPr>
              <a:t>© 2019  Cisco and/or its affiliates. All rights reserved.   Cisco Public</a:t>
            </a:r>
          </a:p>
        </p:txBody>
      </p:sp>
    </p:spTree>
    <p:extLst>
      <p:ext uri="{BB962C8B-B14F-4D97-AF65-F5344CB8AC3E}">
        <p14:creationId xmlns:p14="http://schemas.microsoft.com/office/powerpoint/2010/main" val="1991378711"/>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dirty="0">
              <a:latin typeface="Arial" panose="020B0604020202020204" pitchFamily="34" charset="0"/>
              <a:ea typeface="ＭＳ Ｐゴシック" panose="020B0600070205080204" pitchFamily="50" charset="-128"/>
            </a:endParaRPr>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baseline="0">
              <a:solidFill>
                <a:schemeClr val="bg1"/>
              </a:solidFill>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958759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dirty="0">
              <a:latin typeface="Arial" panose="020B0604020202020204" pitchFamily="34" charset="0"/>
              <a:ea typeface="ＭＳ Ｐゴシック" panose="020B0600070205080204" pitchFamily="50" charset="-128"/>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Arial" panose="020B0604020202020204" pitchFamily="34" charset="0"/>
                <a:ea typeface="ＭＳ Ｐゴシック" panose="020B0600070205080204" pitchFamily="50" charset="-128"/>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91677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dirty="0">
              <a:solidFill>
                <a:schemeClr val="tx2"/>
              </a:solidFill>
              <a:latin typeface="Arial" panose="020B0604020202020204" pitchFamily="34" charset="0"/>
              <a:ea typeface="ＭＳ Ｐゴシック" panose="020B0600070205080204" pitchFamily="50" charset="-128"/>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baseline="0">
                <a:solidFill>
                  <a:schemeClr val="bg1">
                    <a:lumMod val="75000"/>
                  </a:schemeClr>
                </a:solidFill>
                <a:latin typeface="Arial" panose="020B0604020202020204" pitchFamily="34" charset="0"/>
                <a:ea typeface="ＭＳ Ｐゴシック" panose="020B0600070205080204" pitchFamily="50" charset="-128"/>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lumMod val="75000"/>
                  </a:schemeClr>
                </a:solidFill>
                <a:latin typeface="Arial" panose="020B0604020202020204" pitchFamily="34" charset="0"/>
                <a:ea typeface="ＭＳ Ｐゴシック" panose="020B0600070205080204" pitchFamily="50" charset="-128"/>
                <a:cs typeface="CiscoSans Thin"/>
              </a:defRPr>
            </a:lvl1pPr>
          </a:lstStyle>
          <a:p>
            <a:r>
              <a:rPr lang="en-US" dirty="0"/>
              <a:t>Click to edit Master title style</a:t>
            </a:r>
          </a:p>
        </p:txBody>
      </p:sp>
    </p:spTree>
    <p:extLst>
      <p:ext uri="{BB962C8B-B14F-4D97-AF65-F5344CB8AC3E}">
        <p14:creationId xmlns:p14="http://schemas.microsoft.com/office/powerpoint/2010/main" val="1099897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dirty="0">
              <a:solidFill>
                <a:schemeClr val="tx2"/>
              </a:solidFill>
              <a:latin typeface="Arial" panose="020B0604020202020204" pitchFamily="34" charset="0"/>
              <a:ea typeface="ＭＳ Ｐゴシック" panose="020B0600070205080204" pitchFamily="50" charset="-128"/>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baseline="0">
                <a:solidFill>
                  <a:schemeClr val="tx1"/>
                </a:solidFill>
                <a:latin typeface="Arial" panose="020B0604020202020204" pitchFamily="34" charset="0"/>
                <a:ea typeface="ＭＳ Ｐゴシック" panose="020B0600070205080204" pitchFamily="50" charset="-128"/>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Arial" panose="020B0604020202020204" pitchFamily="34" charset="0"/>
                <a:ea typeface="ＭＳ Ｐゴシック" panose="020B0600070205080204" pitchFamily="50" charset="-128"/>
                <a:cs typeface="CiscoSans Thin"/>
              </a:defRPr>
            </a:lvl1pPr>
          </a:lstStyle>
          <a:p>
            <a:r>
              <a:rPr lang="en-US" dirty="0"/>
              <a:t>Click to edit Master title style</a:t>
            </a:r>
          </a:p>
        </p:txBody>
      </p:sp>
    </p:spTree>
    <p:extLst>
      <p:ext uri="{BB962C8B-B14F-4D97-AF65-F5344CB8AC3E}">
        <p14:creationId xmlns:p14="http://schemas.microsoft.com/office/powerpoint/2010/main" val="1619484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Arial" panose="020B0604020202020204" pitchFamily="34" charset="0"/>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baseline="0">
                <a:solidFill>
                  <a:schemeClr val="bg1"/>
                </a:solidFill>
                <a:latin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630564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Arial" panose="020B0604020202020204" pitchFamily="34" charset="0"/>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131557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Arial" panose="020B0604020202020204" pitchFamily="34" charset="0"/>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2230052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aseline="0" dirty="0">
              <a:latin typeface="Arial" panose="020B0604020202020204" pitchFamily="34" charset="0"/>
              <a:ea typeface="ＭＳ Ｐゴシック" panose="020B0600070205080204" pitchFamily="50" charset="-128"/>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Arial" panose="020B0604020202020204" pitchFamily="34" charset="0"/>
                <a:ea typeface="ＭＳ Ｐゴシック" panose="020B0600070205080204" pitchFamily="50" charset="-128"/>
                <a:cs typeface="CiscoSans Thin"/>
              </a:rPr>
              <a:t>© 2019  Cisco and/or its affiliates. All rights reserved.   Cisco </a:t>
            </a:r>
            <a:r>
              <a:rPr lang="en-US" altLang="ja-JP" sz="600" kern="1200" spc="20" baseline="0" dirty="0">
                <a:solidFill>
                  <a:schemeClr val="accent1">
                    <a:lumMod val="75000"/>
                  </a:schemeClr>
                </a:solidFill>
                <a:latin typeface="Arial" panose="020B0604020202020204" pitchFamily="34" charset="0"/>
                <a:ea typeface="ＭＳ Ｐゴシック" panose="020B0600070205080204" pitchFamily="50" charset="-128"/>
                <a:cs typeface="CiscoSans Thin"/>
              </a:rPr>
              <a:t>Public</a:t>
            </a:r>
            <a:endParaRPr lang="en-US" sz="600" kern="1200" spc="20" baseline="0" dirty="0">
              <a:solidFill>
                <a:schemeClr val="accent1">
                  <a:lumMod val="75000"/>
                </a:schemeClr>
              </a:solidFill>
              <a:latin typeface="Arial" panose="020B0604020202020204" pitchFamily="34" charset="0"/>
              <a:ea typeface="ＭＳ Ｐゴシック" panose="020B0600070205080204" pitchFamily="50" charset="-128"/>
              <a:cs typeface="CiscoSans Thin"/>
            </a:endParaRP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Arial" panose="020B0604020202020204" pitchFamily="34" charset="0"/>
                <a:ea typeface="ＭＳ Ｐゴシック" panose="020B0600070205080204" pitchFamily="50" charset="-128"/>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1714079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bg2">
                    <a:lumMod val="65000"/>
                  </a:schemeClr>
                </a:solidFill>
                <a:latin typeface="Arial" panose="020B0604020202020204" pitchFamily="34" charset="0"/>
                <a:ea typeface="ＭＳ Ｐゴシック" panose="020B0600070205080204" pitchFamily="50" charset="-128"/>
                <a:cs typeface="CiscoSans Thin"/>
              </a:rPr>
              <a:t>© 2019  Cisco and/or its affiliates. All rights reserved.   Cisco Public</a:t>
            </a:r>
          </a:p>
        </p:txBody>
      </p:sp>
    </p:spTree>
  </p:cSld>
  <p:clrMap bg1="lt1" tx1="dk1" bg2="lt2" tx2="dk2" accent1="accent1" accent2="accent2" accent3="accent3" accent4="accent4" accent5="accent5" accent6="accent6" hlink="hlink" folHlink="folHlink"/>
  <p:sldLayoutIdLst>
    <p:sldLayoutId id="2147483874" r:id="rId1"/>
    <p:sldLayoutId id="2147483876" r:id="rId2"/>
    <p:sldLayoutId id="2147484013" r:id="rId3"/>
    <p:sldLayoutId id="2147483982" r:id="rId4"/>
    <p:sldLayoutId id="2147484014" r:id="rId5"/>
    <p:sldLayoutId id="2147483978" r:id="rId6"/>
    <p:sldLayoutId id="2147483979" r:id="rId7"/>
    <p:sldLayoutId id="2147483980" r:id="rId8"/>
    <p:sldLayoutId id="2147483981" r:id="rId9"/>
    <p:sldLayoutId id="2147483879" r:id="rId10"/>
    <p:sldLayoutId id="2147483976" r:id="rId11"/>
    <p:sldLayoutId id="2147483885" r:id="rId12"/>
    <p:sldLayoutId id="2147484011" r:id="rId13"/>
    <p:sldLayoutId id="2147483985" r:id="rId14"/>
    <p:sldLayoutId id="2147483986" r:id="rId15"/>
    <p:sldLayoutId id="2147483969" r:id="rId16"/>
    <p:sldLayoutId id="2147483968" r:id="rId17"/>
    <p:sldLayoutId id="2147483973" r:id="rId18"/>
    <p:sldLayoutId id="2147483967" r:id="rId19"/>
    <p:sldLayoutId id="2147483970" r:id="rId20"/>
    <p:sldLayoutId id="2147483987" r:id="rId21"/>
    <p:sldLayoutId id="2147483983" r:id="rId22"/>
    <p:sldLayoutId id="2147483971" r:id="rId23"/>
    <p:sldLayoutId id="2147483972" r:id="rId24"/>
    <p:sldLayoutId id="2147483897" r:id="rId25"/>
  </p:sldLayoutIdLst>
  <p:txStyles>
    <p:titleStyle>
      <a:lvl1pPr algn="l" defTabSz="684213" rtl="0" eaLnBrk="1" fontAlgn="base" hangingPunct="1">
        <a:lnSpc>
          <a:spcPct val="80000"/>
        </a:lnSpc>
        <a:spcBef>
          <a:spcPct val="0"/>
        </a:spcBef>
        <a:spcAft>
          <a:spcPct val="0"/>
        </a:spcAft>
        <a:defRPr lang="en-US" sz="3200" b="0" i="0" u="none" kern="1200" baseline="0" dirty="0">
          <a:solidFill>
            <a:schemeClr val="tx2"/>
          </a:solidFill>
          <a:latin typeface="Arial" panose="020B0604020202020204" pitchFamily="34" charset="0"/>
          <a:ea typeface="ＭＳ Ｐゴシック" panose="020B0600070205080204" pitchFamily="50" charset="-128"/>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userDrawn="1">
          <p15:clr>
            <a:srgbClr val="F26B43"/>
          </p15:clr>
        </p15:guide>
        <p15:guide id="2" pos="336" userDrawn="1">
          <p15:clr>
            <a:srgbClr val="F26B43"/>
          </p15:clr>
        </p15:guide>
        <p15:guide id="3" pos="5448" userDrawn="1">
          <p15:clr>
            <a:srgbClr val="F26B43"/>
          </p15:clr>
        </p15:guide>
        <p15:guide id="4" orient="horz" pos="757" userDrawn="1">
          <p15:clr>
            <a:srgbClr val="F26B43"/>
          </p15:clr>
        </p15:guide>
        <p15:guide id="5" orient="horz" pos="335" userDrawn="1">
          <p15:clr>
            <a:srgbClr val="F26B43"/>
          </p15:clr>
        </p15:guide>
        <p15:guide id="6" pos="2876" userDrawn="1">
          <p15:clr>
            <a:srgbClr val="F26B43"/>
          </p15:clr>
        </p15:guide>
        <p15:guide id="7" orient="horz" pos="104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java.com/ja/download/" TargetMode="Externa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0.xml"/><Relationship Id="rId4" Type="http://schemas.openxmlformats.org/officeDocument/2006/relationships/image" Target="../media/image57.png"/></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cs.co/9001D99EW" TargetMode="Externa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configurenetflow.info/" TargetMode="External"/><Relationship Id="rId2" Type="http://schemas.openxmlformats.org/officeDocument/2006/relationships/image" Target="../media/image89.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2"/>
          </p:nvPr>
        </p:nvSpPr>
        <p:spPr/>
        <p:txBody>
          <a:bodyPr/>
          <a:lstStyle/>
          <a:p>
            <a:r>
              <a:rPr lang="en-US" dirty="0"/>
              <a:t>2019 </a:t>
            </a:r>
            <a:r>
              <a:rPr lang="ja-JP" altLang="en-US" dirty="0"/>
              <a:t>年</a:t>
            </a:r>
            <a:r>
              <a:rPr lang="en-US" altLang="ja-JP" dirty="0"/>
              <a:t> 3 </a:t>
            </a:r>
            <a:r>
              <a:rPr lang="ja-JP" altLang="en-US" dirty="0"/>
              <a:t>月</a:t>
            </a:r>
            <a:r>
              <a:rPr lang="en-US" altLang="ja-JP" dirty="0"/>
              <a:t> 8 </a:t>
            </a:r>
            <a:r>
              <a:rPr lang="ja-JP" altLang="en-US" dirty="0"/>
              <a:t>日</a:t>
            </a:r>
            <a:endParaRPr lang="en-US" dirty="0"/>
          </a:p>
        </p:txBody>
      </p:sp>
      <p:sp>
        <p:nvSpPr>
          <p:cNvPr id="6" name="タイトル 5"/>
          <p:cNvSpPr>
            <a:spLocks noGrp="1"/>
          </p:cNvSpPr>
          <p:nvPr>
            <p:ph type="ctrTitle"/>
          </p:nvPr>
        </p:nvSpPr>
        <p:spPr/>
        <p:txBody>
          <a:bodyPr/>
          <a:lstStyle/>
          <a:p>
            <a:r>
              <a:rPr lang="en-US" altLang="ja-JP" sz="3200" dirty="0"/>
              <a:t>[FY19</a:t>
            </a:r>
            <a:r>
              <a:rPr lang="ja-JP" altLang="en-US" sz="3200" dirty="0"/>
              <a:t> </a:t>
            </a:r>
            <a:r>
              <a:rPr lang="en-US" altLang="ja-JP" sz="3200" dirty="0"/>
              <a:t>Security</a:t>
            </a:r>
            <a:r>
              <a:rPr lang="ja-JP" altLang="en-US" sz="3200" dirty="0"/>
              <a:t> </a:t>
            </a:r>
            <a:r>
              <a:rPr lang="en-US" altLang="ja-JP" sz="3200" dirty="0"/>
              <a:t>VT]</a:t>
            </a:r>
            <a:br>
              <a:rPr lang="en-US" altLang="ja-JP" sz="3200" dirty="0"/>
            </a:br>
            <a:r>
              <a:rPr lang="en-US" altLang="ja-JP" sz="3200" dirty="0"/>
              <a:t>Cisco Stealthwatch Enterprise v7.0 </a:t>
            </a:r>
            <a:br>
              <a:rPr lang="en-US" altLang="ja-JP" sz="3200" dirty="0"/>
            </a:br>
            <a:r>
              <a:rPr lang="ja-JP" altLang="en-US" sz="3200"/>
              <a:t>セットアップガイド</a:t>
            </a:r>
            <a:endParaRPr lang="en-US" sz="3200" dirty="0"/>
          </a:p>
        </p:txBody>
      </p:sp>
    </p:spTree>
    <p:extLst>
      <p:ext uri="{BB962C8B-B14F-4D97-AF65-F5344CB8AC3E}">
        <p14:creationId xmlns:p14="http://schemas.microsoft.com/office/powerpoint/2010/main" val="2285560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BDB59E-78E6-4C4C-ACE8-406493003251}"/>
              </a:ext>
            </a:extLst>
          </p:cNvPr>
          <p:cNvSpPr>
            <a:spLocks noGrp="1"/>
          </p:cNvSpPr>
          <p:nvPr>
            <p:ph type="body" sz="quarter" idx="10"/>
          </p:nvPr>
        </p:nvSpPr>
        <p:spPr>
          <a:xfrm>
            <a:off x="462301" y="1073150"/>
            <a:ext cx="8277344" cy="3517900"/>
          </a:xfrm>
        </p:spPr>
        <p:txBody>
          <a:bodyPr/>
          <a:lstStyle/>
          <a:p>
            <a:r>
              <a:rPr kumimoji="1" lang="ja-JP" altLang="en-US" dirty="0"/>
              <a:t>セットアップ画面を表示させるために、</a:t>
            </a:r>
            <a:r>
              <a:rPr kumimoji="1" lang="en-US" altLang="ja-JP" dirty="0"/>
              <a:t>”</a:t>
            </a:r>
            <a:r>
              <a:rPr kumimoji="1" lang="en-US" altLang="ja-JP" dirty="0" err="1"/>
              <a:t>SystemConfig</a:t>
            </a:r>
            <a:r>
              <a:rPr kumimoji="1" lang="en-US" altLang="ja-JP" dirty="0"/>
              <a:t>”</a:t>
            </a:r>
            <a:r>
              <a:rPr kumimoji="1" lang="ja-JP" altLang="en-US" dirty="0"/>
              <a:t>と入力</a:t>
            </a:r>
            <a:endParaRPr kumimoji="1" lang="en-US" altLang="ja-JP" dirty="0"/>
          </a:p>
        </p:txBody>
      </p:sp>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r>
              <a:rPr kumimoji="1" lang="en-US" altLang="ja-JP" dirty="0"/>
              <a:t>1-3. </a:t>
            </a:r>
            <a:r>
              <a:rPr kumimoji="1" lang="ja-JP" altLang="en-US" dirty="0"/>
              <a:t>コンソールにログインする</a:t>
            </a:r>
          </a:p>
        </p:txBody>
      </p:sp>
      <p:pic>
        <p:nvPicPr>
          <p:cNvPr id="6" name="図 5">
            <a:extLst>
              <a:ext uri="{FF2B5EF4-FFF2-40B4-BE49-F238E27FC236}">
                <a16:creationId xmlns:a16="http://schemas.microsoft.com/office/drawing/2014/main" id="{AF57129E-3B4F-4A49-AD89-BBB5E1BAB7C3}"/>
              </a:ext>
            </a:extLst>
          </p:cNvPr>
          <p:cNvPicPr>
            <a:picLocks noChangeAspect="1"/>
          </p:cNvPicPr>
          <p:nvPr/>
        </p:nvPicPr>
        <p:blipFill>
          <a:blip r:embed="rId2"/>
          <a:stretch>
            <a:fillRect/>
          </a:stretch>
        </p:blipFill>
        <p:spPr>
          <a:xfrm>
            <a:off x="2109787" y="2019201"/>
            <a:ext cx="4924425" cy="2000250"/>
          </a:xfrm>
          <a:prstGeom prst="rect">
            <a:avLst/>
          </a:prstGeom>
        </p:spPr>
      </p:pic>
      <p:sp>
        <p:nvSpPr>
          <p:cNvPr id="7" name="Rectangle 1">
            <a:extLst>
              <a:ext uri="{FF2B5EF4-FFF2-40B4-BE49-F238E27FC236}">
                <a16:creationId xmlns:a16="http://schemas.microsoft.com/office/drawing/2014/main" id="{9C49C5CE-B211-4DC1-A9AB-FE75FCAC61C5}"/>
              </a:ext>
            </a:extLst>
          </p:cNvPr>
          <p:cNvSpPr/>
          <p:nvPr/>
        </p:nvSpPr>
        <p:spPr>
          <a:xfrm>
            <a:off x="2836391" y="3549833"/>
            <a:ext cx="1043793" cy="252146"/>
          </a:xfrm>
          <a:prstGeom prst="rect">
            <a:avLst/>
          </a:prstGeom>
          <a:noFill/>
          <a:ln w="3810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Rectangle 3">
            <a:extLst>
              <a:ext uri="{FF2B5EF4-FFF2-40B4-BE49-F238E27FC236}">
                <a16:creationId xmlns:a16="http://schemas.microsoft.com/office/drawing/2014/main" id="{E0B9F253-D295-4EA9-9CC0-B64760639F8F}"/>
              </a:ext>
            </a:extLst>
          </p:cNvPr>
          <p:cNvSpPr/>
          <p:nvPr/>
        </p:nvSpPr>
        <p:spPr>
          <a:xfrm>
            <a:off x="7369342" y="0"/>
            <a:ext cx="1774658" cy="39361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 &amp; FC</a:t>
            </a:r>
            <a:r>
              <a:rPr kumimoji="1" lang="ja-JP" altLang="en-US" dirty="0">
                <a:solidFill>
                  <a:schemeClr val="bg2"/>
                </a:solidFill>
                <a:latin typeface="Arial" panose="020B0604020202020204" pitchFamily="34" charset="0"/>
                <a:ea typeface="ＭＳ Ｐゴシック" panose="020B0600070205080204" pitchFamily="50" charset="-128"/>
              </a:rPr>
              <a:t>共通</a:t>
            </a:r>
          </a:p>
        </p:txBody>
      </p:sp>
    </p:spTree>
    <p:extLst>
      <p:ext uri="{BB962C8B-B14F-4D97-AF65-F5344CB8AC3E}">
        <p14:creationId xmlns:p14="http://schemas.microsoft.com/office/powerpoint/2010/main" val="4201679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r>
              <a:rPr kumimoji="1" lang="en-US" altLang="ja-JP" dirty="0"/>
              <a:t>1-4. Management</a:t>
            </a:r>
            <a:r>
              <a:rPr kumimoji="1" lang="ja-JP" altLang="en-US" dirty="0"/>
              <a:t> を選択する</a:t>
            </a:r>
          </a:p>
        </p:txBody>
      </p:sp>
      <p:pic>
        <p:nvPicPr>
          <p:cNvPr id="5" name="図 4">
            <a:extLst>
              <a:ext uri="{FF2B5EF4-FFF2-40B4-BE49-F238E27FC236}">
                <a16:creationId xmlns:a16="http://schemas.microsoft.com/office/drawing/2014/main" id="{9415E63C-AD4A-4367-A9A1-37773109C510}"/>
              </a:ext>
            </a:extLst>
          </p:cNvPr>
          <p:cNvPicPr>
            <a:picLocks noChangeAspect="1"/>
          </p:cNvPicPr>
          <p:nvPr/>
        </p:nvPicPr>
        <p:blipFill>
          <a:blip r:embed="rId2"/>
          <a:stretch>
            <a:fillRect/>
          </a:stretch>
        </p:blipFill>
        <p:spPr>
          <a:xfrm>
            <a:off x="1596691" y="1219597"/>
            <a:ext cx="5821456" cy="3208023"/>
          </a:xfrm>
          <a:prstGeom prst="rect">
            <a:avLst/>
          </a:prstGeom>
        </p:spPr>
      </p:pic>
      <p:sp>
        <p:nvSpPr>
          <p:cNvPr id="7" name="Rectangle 3">
            <a:extLst>
              <a:ext uri="{FF2B5EF4-FFF2-40B4-BE49-F238E27FC236}">
                <a16:creationId xmlns:a16="http://schemas.microsoft.com/office/drawing/2014/main" id="{E2D76A28-FD97-4506-B3D0-D416761E5FC6}"/>
              </a:ext>
            </a:extLst>
          </p:cNvPr>
          <p:cNvSpPr/>
          <p:nvPr/>
        </p:nvSpPr>
        <p:spPr>
          <a:xfrm>
            <a:off x="7369342" y="0"/>
            <a:ext cx="1774658" cy="39361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 &amp; FC</a:t>
            </a:r>
            <a:r>
              <a:rPr kumimoji="1" lang="ja-JP" altLang="en-US" dirty="0">
                <a:solidFill>
                  <a:schemeClr val="bg2"/>
                </a:solidFill>
                <a:latin typeface="Arial" panose="020B0604020202020204" pitchFamily="34" charset="0"/>
                <a:ea typeface="ＭＳ Ｐゴシック" panose="020B0600070205080204" pitchFamily="50" charset="-128"/>
              </a:rPr>
              <a:t>共通</a:t>
            </a:r>
          </a:p>
        </p:txBody>
      </p:sp>
    </p:spTree>
    <p:extLst>
      <p:ext uri="{BB962C8B-B14F-4D97-AF65-F5344CB8AC3E}">
        <p14:creationId xmlns:p14="http://schemas.microsoft.com/office/powerpoint/2010/main" val="2934372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r>
              <a:rPr kumimoji="1" lang="en-US" altLang="ja-JP" dirty="0"/>
              <a:t>【Tips】 Management </a:t>
            </a:r>
            <a:r>
              <a:rPr kumimoji="1" lang="ja-JP" altLang="en-US" dirty="0"/>
              <a:t>へのアクセス失敗</a:t>
            </a:r>
            <a:br>
              <a:rPr kumimoji="1" lang="en-US" altLang="ja-JP" dirty="0"/>
            </a:br>
            <a:r>
              <a:rPr kumimoji="1" lang="ja-JP" altLang="en-US" sz="1800" dirty="0"/>
              <a:t>アプライアンスがブート直後の場合は少し待つ必要があります。</a:t>
            </a:r>
          </a:p>
        </p:txBody>
      </p:sp>
      <p:pic>
        <p:nvPicPr>
          <p:cNvPr id="2" name="図 1">
            <a:extLst>
              <a:ext uri="{FF2B5EF4-FFF2-40B4-BE49-F238E27FC236}">
                <a16:creationId xmlns:a16="http://schemas.microsoft.com/office/drawing/2014/main" id="{2C494B85-023D-48C7-99F4-59B889016F43}"/>
              </a:ext>
            </a:extLst>
          </p:cNvPr>
          <p:cNvPicPr>
            <a:picLocks noChangeAspect="1"/>
          </p:cNvPicPr>
          <p:nvPr/>
        </p:nvPicPr>
        <p:blipFill>
          <a:blip r:embed="rId2"/>
          <a:stretch>
            <a:fillRect/>
          </a:stretch>
        </p:blipFill>
        <p:spPr>
          <a:xfrm>
            <a:off x="1540794" y="1256948"/>
            <a:ext cx="6062412" cy="3473718"/>
          </a:xfrm>
          <a:prstGeom prst="rect">
            <a:avLst/>
          </a:prstGeom>
        </p:spPr>
      </p:pic>
      <p:sp>
        <p:nvSpPr>
          <p:cNvPr id="6" name="Rectangle 3">
            <a:extLst>
              <a:ext uri="{FF2B5EF4-FFF2-40B4-BE49-F238E27FC236}">
                <a16:creationId xmlns:a16="http://schemas.microsoft.com/office/drawing/2014/main" id="{610F0093-FFFD-4776-8D62-BC4C1F253A68}"/>
              </a:ext>
            </a:extLst>
          </p:cNvPr>
          <p:cNvSpPr/>
          <p:nvPr/>
        </p:nvSpPr>
        <p:spPr>
          <a:xfrm>
            <a:off x="7369342" y="0"/>
            <a:ext cx="1774658" cy="39361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 &amp; FC</a:t>
            </a:r>
            <a:r>
              <a:rPr kumimoji="1" lang="ja-JP" altLang="en-US" dirty="0">
                <a:solidFill>
                  <a:schemeClr val="bg2"/>
                </a:solidFill>
                <a:latin typeface="Arial" panose="020B0604020202020204" pitchFamily="34" charset="0"/>
                <a:ea typeface="ＭＳ Ｐゴシック" panose="020B0600070205080204" pitchFamily="50" charset="-128"/>
              </a:rPr>
              <a:t>共通</a:t>
            </a:r>
          </a:p>
        </p:txBody>
      </p:sp>
      <p:sp>
        <p:nvSpPr>
          <p:cNvPr id="7" name="吹き出し: 円形 6">
            <a:extLst>
              <a:ext uri="{FF2B5EF4-FFF2-40B4-BE49-F238E27FC236}">
                <a16:creationId xmlns:a16="http://schemas.microsoft.com/office/drawing/2014/main" id="{6682599A-B548-46A3-81F5-B05D7DD52D79}"/>
              </a:ext>
            </a:extLst>
          </p:cNvPr>
          <p:cNvSpPr/>
          <p:nvPr/>
        </p:nvSpPr>
        <p:spPr>
          <a:xfrm>
            <a:off x="4824664" y="2881563"/>
            <a:ext cx="3828682" cy="1028700"/>
          </a:xfrm>
          <a:prstGeom prst="wedgeEllipseCallout">
            <a:avLst>
              <a:gd name="adj1" fmla="val -55042"/>
              <a:gd name="adj2" fmla="val -69626"/>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この画面が出たら数分待ってから再度アクセス</a:t>
            </a:r>
          </a:p>
        </p:txBody>
      </p:sp>
    </p:spTree>
    <p:extLst>
      <p:ext uri="{BB962C8B-B14F-4D97-AF65-F5344CB8AC3E}">
        <p14:creationId xmlns:p14="http://schemas.microsoft.com/office/powerpoint/2010/main" val="2166541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r>
              <a:rPr kumimoji="1" lang="en-US" altLang="ja-JP" dirty="0"/>
              <a:t>1-5. IP </a:t>
            </a:r>
            <a:r>
              <a:rPr kumimoji="1" lang="ja-JP" altLang="en-US" dirty="0"/>
              <a:t>アドレスの設定</a:t>
            </a:r>
            <a:endParaRPr kumimoji="1" lang="ja-JP" altLang="en-US" sz="1800" dirty="0"/>
          </a:p>
        </p:txBody>
      </p:sp>
      <p:sp>
        <p:nvSpPr>
          <p:cNvPr id="6" name="Rectangle 3">
            <a:extLst>
              <a:ext uri="{FF2B5EF4-FFF2-40B4-BE49-F238E27FC236}">
                <a16:creationId xmlns:a16="http://schemas.microsoft.com/office/drawing/2014/main" id="{143874D2-71DC-4BB0-832B-5BE3206A3049}"/>
              </a:ext>
            </a:extLst>
          </p:cNvPr>
          <p:cNvSpPr/>
          <p:nvPr/>
        </p:nvSpPr>
        <p:spPr>
          <a:xfrm>
            <a:off x="7369342" y="0"/>
            <a:ext cx="1774658" cy="39361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 &amp; FC</a:t>
            </a:r>
            <a:r>
              <a:rPr kumimoji="1" lang="ja-JP" altLang="en-US" dirty="0">
                <a:solidFill>
                  <a:schemeClr val="bg2"/>
                </a:solidFill>
                <a:latin typeface="Arial" panose="020B0604020202020204" pitchFamily="34" charset="0"/>
                <a:ea typeface="ＭＳ Ｐゴシック" panose="020B0600070205080204" pitchFamily="50" charset="-128"/>
              </a:rPr>
              <a:t>共通</a:t>
            </a:r>
          </a:p>
        </p:txBody>
      </p:sp>
      <p:pic>
        <p:nvPicPr>
          <p:cNvPr id="4" name="図 3">
            <a:extLst>
              <a:ext uri="{FF2B5EF4-FFF2-40B4-BE49-F238E27FC236}">
                <a16:creationId xmlns:a16="http://schemas.microsoft.com/office/drawing/2014/main" id="{435857CD-A210-4FC5-B7C2-6494A2EC92EF}"/>
              </a:ext>
            </a:extLst>
          </p:cNvPr>
          <p:cNvPicPr>
            <a:picLocks noChangeAspect="1"/>
          </p:cNvPicPr>
          <p:nvPr/>
        </p:nvPicPr>
        <p:blipFill>
          <a:blip r:embed="rId2"/>
          <a:stretch>
            <a:fillRect/>
          </a:stretch>
        </p:blipFill>
        <p:spPr>
          <a:xfrm>
            <a:off x="1230595" y="1073150"/>
            <a:ext cx="6316166" cy="3626758"/>
          </a:xfrm>
          <a:prstGeom prst="rect">
            <a:avLst/>
          </a:prstGeom>
        </p:spPr>
      </p:pic>
    </p:spTree>
    <p:extLst>
      <p:ext uri="{BB962C8B-B14F-4D97-AF65-F5344CB8AC3E}">
        <p14:creationId xmlns:p14="http://schemas.microsoft.com/office/powerpoint/2010/main" val="235073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r>
              <a:rPr kumimoji="1" lang="en-US" altLang="ja-JP" dirty="0"/>
              <a:t>1-6. </a:t>
            </a:r>
            <a:r>
              <a:rPr kumimoji="1" lang="ja-JP" altLang="en-US" dirty="0"/>
              <a:t>サブネットマスクの設定</a:t>
            </a:r>
            <a:endParaRPr kumimoji="1" lang="ja-JP" altLang="en-US" sz="1800" dirty="0"/>
          </a:p>
        </p:txBody>
      </p:sp>
      <p:sp>
        <p:nvSpPr>
          <p:cNvPr id="6" name="Rectangle 3">
            <a:extLst>
              <a:ext uri="{FF2B5EF4-FFF2-40B4-BE49-F238E27FC236}">
                <a16:creationId xmlns:a16="http://schemas.microsoft.com/office/drawing/2014/main" id="{66772D45-92E4-41C5-8BB6-22F984DB6F6E}"/>
              </a:ext>
            </a:extLst>
          </p:cNvPr>
          <p:cNvSpPr/>
          <p:nvPr/>
        </p:nvSpPr>
        <p:spPr>
          <a:xfrm>
            <a:off x="7369342" y="0"/>
            <a:ext cx="1774658" cy="39361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 &amp; FC</a:t>
            </a:r>
            <a:r>
              <a:rPr kumimoji="1" lang="ja-JP" altLang="en-US" dirty="0">
                <a:solidFill>
                  <a:schemeClr val="bg2"/>
                </a:solidFill>
                <a:latin typeface="Arial" panose="020B0604020202020204" pitchFamily="34" charset="0"/>
                <a:ea typeface="ＭＳ Ｐゴシック" panose="020B0600070205080204" pitchFamily="50" charset="-128"/>
              </a:rPr>
              <a:t>共通</a:t>
            </a:r>
          </a:p>
        </p:txBody>
      </p:sp>
      <p:pic>
        <p:nvPicPr>
          <p:cNvPr id="4" name="図 3">
            <a:extLst>
              <a:ext uri="{FF2B5EF4-FFF2-40B4-BE49-F238E27FC236}">
                <a16:creationId xmlns:a16="http://schemas.microsoft.com/office/drawing/2014/main" id="{ED79B8DF-4DE2-41BF-A57C-4CDF163B5E49}"/>
              </a:ext>
            </a:extLst>
          </p:cNvPr>
          <p:cNvPicPr>
            <a:picLocks noChangeAspect="1"/>
          </p:cNvPicPr>
          <p:nvPr/>
        </p:nvPicPr>
        <p:blipFill>
          <a:blip r:embed="rId2"/>
          <a:stretch>
            <a:fillRect/>
          </a:stretch>
        </p:blipFill>
        <p:spPr>
          <a:xfrm>
            <a:off x="1340284" y="1183189"/>
            <a:ext cx="6029058" cy="3376440"/>
          </a:xfrm>
          <a:prstGeom prst="rect">
            <a:avLst/>
          </a:prstGeom>
        </p:spPr>
      </p:pic>
    </p:spTree>
    <p:extLst>
      <p:ext uri="{BB962C8B-B14F-4D97-AF65-F5344CB8AC3E}">
        <p14:creationId xmlns:p14="http://schemas.microsoft.com/office/powerpoint/2010/main" val="3128061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r>
              <a:rPr kumimoji="1" lang="en-US" altLang="ja-JP" dirty="0"/>
              <a:t>1-7. </a:t>
            </a:r>
            <a:r>
              <a:rPr kumimoji="1" lang="ja-JP" altLang="en-US" dirty="0"/>
              <a:t>ブロードキャストアドレスの設定</a:t>
            </a:r>
            <a:endParaRPr kumimoji="1" lang="ja-JP" altLang="en-US" sz="1800" dirty="0"/>
          </a:p>
        </p:txBody>
      </p:sp>
      <p:sp>
        <p:nvSpPr>
          <p:cNvPr id="7" name="Rectangle 3">
            <a:extLst>
              <a:ext uri="{FF2B5EF4-FFF2-40B4-BE49-F238E27FC236}">
                <a16:creationId xmlns:a16="http://schemas.microsoft.com/office/drawing/2014/main" id="{F47A3562-E603-4354-A896-E3E7864DF557}"/>
              </a:ext>
            </a:extLst>
          </p:cNvPr>
          <p:cNvSpPr/>
          <p:nvPr/>
        </p:nvSpPr>
        <p:spPr>
          <a:xfrm>
            <a:off x="7369342" y="0"/>
            <a:ext cx="1774658" cy="39361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 &amp; FC</a:t>
            </a:r>
            <a:r>
              <a:rPr kumimoji="1" lang="ja-JP" altLang="en-US" dirty="0">
                <a:solidFill>
                  <a:schemeClr val="bg2"/>
                </a:solidFill>
                <a:latin typeface="Arial" panose="020B0604020202020204" pitchFamily="34" charset="0"/>
                <a:ea typeface="ＭＳ Ｐゴシック" panose="020B0600070205080204" pitchFamily="50" charset="-128"/>
              </a:rPr>
              <a:t>共通</a:t>
            </a:r>
          </a:p>
        </p:txBody>
      </p:sp>
      <p:pic>
        <p:nvPicPr>
          <p:cNvPr id="4" name="図 3">
            <a:extLst>
              <a:ext uri="{FF2B5EF4-FFF2-40B4-BE49-F238E27FC236}">
                <a16:creationId xmlns:a16="http://schemas.microsoft.com/office/drawing/2014/main" id="{B4CE1EF5-2C56-48D4-B5CB-92B5CF02BEB1}"/>
              </a:ext>
            </a:extLst>
          </p:cNvPr>
          <p:cNvPicPr>
            <a:picLocks noChangeAspect="1"/>
          </p:cNvPicPr>
          <p:nvPr/>
        </p:nvPicPr>
        <p:blipFill>
          <a:blip r:embed="rId2"/>
          <a:stretch>
            <a:fillRect/>
          </a:stretch>
        </p:blipFill>
        <p:spPr>
          <a:xfrm>
            <a:off x="1592837" y="1206269"/>
            <a:ext cx="5958326" cy="3381753"/>
          </a:xfrm>
          <a:prstGeom prst="rect">
            <a:avLst/>
          </a:prstGeom>
        </p:spPr>
      </p:pic>
    </p:spTree>
    <p:extLst>
      <p:ext uri="{BB962C8B-B14F-4D97-AF65-F5344CB8AC3E}">
        <p14:creationId xmlns:p14="http://schemas.microsoft.com/office/powerpoint/2010/main" val="3643072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r>
              <a:rPr kumimoji="1" lang="en-US" altLang="ja-JP" dirty="0"/>
              <a:t>1-8. </a:t>
            </a:r>
            <a:r>
              <a:rPr kumimoji="1" lang="ja-JP" altLang="en-US" dirty="0"/>
              <a:t>ゲートウェイアドレスの設定</a:t>
            </a:r>
            <a:endParaRPr kumimoji="1" lang="ja-JP" altLang="en-US" sz="1800" dirty="0"/>
          </a:p>
        </p:txBody>
      </p:sp>
      <p:sp>
        <p:nvSpPr>
          <p:cNvPr id="4" name="Rectangle 3">
            <a:extLst>
              <a:ext uri="{FF2B5EF4-FFF2-40B4-BE49-F238E27FC236}">
                <a16:creationId xmlns:a16="http://schemas.microsoft.com/office/drawing/2014/main" id="{18D19CA1-C5D3-49C6-B62F-29B8549BF8A9}"/>
              </a:ext>
            </a:extLst>
          </p:cNvPr>
          <p:cNvSpPr/>
          <p:nvPr/>
        </p:nvSpPr>
        <p:spPr>
          <a:xfrm>
            <a:off x="8229600" y="0"/>
            <a:ext cx="914400" cy="39361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dirty="0">
                <a:solidFill>
                  <a:schemeClr val="bg2"/>
                </a:solidFill>
                <a:latin typeface="Arial" panose="020B0604020202020204" pitchFamily="34" charset="0"/>
                <a:ea typeface="ＭＳ Ｐゴシック" panose="020B0600070205080204" pitchFamily="50" charset="-128"/>
              </a:rPr>
              <a:t>共通</a:t>
            </a:r>
          </a:p>
        </p:txBody>
      </p:sp>
      <p:sp>
        <p:nvSpPr>
          <p:cNvPr id="6" name="Rectangle 3">
            <a:extLst>
              <a:ext uri="{FF2B5EF4-FFF2-40B4-BE49-F238E27FC236}">
                <a16:creationId xmlns:a16="http://schemas.microsoft.com/office/drawing/2014/main" id="{6A40C996-C1F3-4D45-999A-B6825A63AD5B}"/>
              </a:ext>
            </a:extLst>
          </p:cNvPr>
          <p:cNvSpPr/>
          <p:nvPr/>
        </p:nvSpPr>
        <p:spPr>
          <a:xfrm>
            <a:off x="7369342" y="0"/>
            <a:ext cx="1774658" cy="39361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 &amp; FC</a:t>
            </a:r>
            <a:r>
              <a:rPr kumimoji="1" lang="ja-JP" altLang="en-US" dirty="0">
                <a:solidFill>
                  <a:schemeClr val="bg2"/>
                </a:solidFill>
                <a:latin typeface="Arial" panose="020B0604020202020204" pitchFamily="34" charset="0"/>
                <a:ea typeface="ＭＳ Ｐゴシック" panose="020B0600070205080204" pitchFamily="50" charset="-128"/>
              </a:rPr>
              <a:t>共通</a:t>
            </a:r>
          </a:p>
        </p:txBody>
      </p:sp>
      <p:pic>
        <p:nvPicPr>
          <p:cNvPr id="5" name="図 4">
            <a:extLst>
              <a:ext uri="{FF2B5EF4-FFF2-40B4-BE49-F238E27FC236}">
                <a16:creationId xmlns:a16="http://schemas.microsoft.com/office/drawing/2014/main" id="{DBF40F7A-89AD-4C32-A78A-3318F0B3592B}"/>
              </a:ext>
            </a:extLst>
          </p:cNvPr>
          <p:cNvPicPr>
            <a:picLocks noChangeAspect="1"/>
          </p:cNvPicPr>
          <p:nvPr/>
        </p:nvPicPr>
        <p:blipFill>
          <a:blip r:embed="rId2"/>
          <a:stretch>
            <a:fillRect/>
          </a:stretch>
        </p:blipFill>
        <p:spPr>
          <a:xfrm>
            <a:off x="1439966" y="1272976"/>
            <a:ext cx="5954915" cy="3341753"/>
          </a:xfrm>
          <a:prstGeom prst="rect">
            <a:avLst/>
          </a:prstGeom>
        </p:spPr>
      </p:pic>
    </p:spTree>
    <p:extLst>
      <p:ext uri="{BB962C8B-B14F-4D97-AF65-F5344CB8AC3E}">
        <p14:creationId xmlns:p14="http://schemas.microsoft.com/office/powerpoint/2010/main" val="2022962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r>
              <a:rPr kumimoji="1" lang="en-US" altLang="ja-JP" dirty="0"/>
              <a:t>1-9. </a:t>
            </a:r>
            <a:r>
              <a:rPr kumimoji="1" lang="ja-JP" altLang="en-US" dirty="0"/>
              <a:t>任意のホスト名の設定</a:t>
            </a:r>
            <a:endParaRPr kumimoji="1" lang="ja-JP" altLang="en-US" sz="1800" dirty="0"/>
          </a:p>
        </p:txBody>
      </p:sp>
      <p:sp>
        <p:nvSpPr>
          <p:cNvPr id="7" name="Rectangle 3">
            <a:extLst>
              <a:ext uri="{FF2B5EF4-FFF2-40B4-BE49-F238E27FC236}">
                <a16:creationId xmlns:a16="http://schemas.microsoft.com/office/drawing/2014/main" id="{492545D7-8B56-4A1C-B6E1-E465A7DDAEB0}"/>
              </a:ext>
            </a:extLst>
          </p:cNvPr>
          <p:cNvSpPr/>
          <p:nvPr/>
        </p:nvSpPr>
        <p:spPr>
          <a:xfrm>
            <a:off x="7369342" y="0"/>
            <a:ext cx="1774658" cy="39361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 &amp; FC</a:t>
            </a:r>
            <a:r>
              <a:rPr kumimoji="1" lang="ja-JP" altLang="en-US" dirty="0">
                <a:solidFill>
                  <a:schemeClr val="bg2"/>
                </a:solidFill>
                <a:latin typeface="Arial" panose="020B0604020202020204" pitchFamily="34" charset="0"/>
                <a:ea typeface="ＭＳ Ｐゴシック" panose="020B0600070205080204" pitchFamily="50" charset="-128"/>
              </a:rPr>
              <a:t>共通</a:t>
            </a:r>
          </a:p>
        </p:txBody>
      </p:sp>
      <p:pic>
        <p:nvPicPr>
          <p:cNvPr id="4" name="図 3">
            <a:extLst>
              <a:ext uri="{FF2B5EF4-FFF2-40B4-BE49-F238E27FC236}">
                <a16:creationId xmlns:a16="http://schemas.microsoft.com/office/drawing/2014/main" id="{FC7F6C45-AD33-42DE-BEED-32F9C33F8E84}"/>
              </a:ext>
            </a:extLst>
          </p:cNvPr>
          <p:cNvPicPr>
            <a:picLocks noChangeAspect="1"/>
          </p:cNvPicPr>
          <p:nvPr/>
        </p:nvPicPr>
        <p:blipFill>
          <a:blip r:embed="rId2"/>
          <a:stretch>
            <a:fillRect/>
          </a:stretch>
        </p:blipFill>
        <p:spPr>
          <a:xfrm>
            <a:off x="1500675" y="1142992"/>
            <a:ext cx="6219670" cy="3526215"/>
          </a:xfrm>
          <a:prstGeom prst="rect">
            <a:avLst/>
          </a:prstGeom>
        </p:spPr>
      </p:pic>
    </p:spTree>
    <p:extLst>
      <p:ext uri="{BB962C8B-B14F-4D97-AF65-F5344CB8AC3E}">
        <p14:creationId xmlns:p14="http://schemas.microsoft.com/office/powerpoint/2010/main" val="3511913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r>
              <a:rPr kumimoji="1" lang="en-US" altLang="ja-JP" dirty="0"/>
              <a:t>1-10. </a:t>
            </a:r>
            <a:r>
              <a:rPr kumimoji="1" lang="ja-JP" altLang="en-US" dirty="0"/>
              <a:t>任意のネットワークドメイン名の設定</a:t>
            </a:r>
            <a:endParaRPr kumimoji="1" lang="ja-JP" altLang="en-US" sz="1800" dirty="0"/>
          </a:p>
        </p:txBody>
      </p:sp>
      <p:sp>
        <p:nvSpPr>
          <p:cNvPr id="7" name="Rectangle 3">
            <a:extLst>
              <a:ext uri="{FF2B5EF4-FFF2-40B4-BE49-F238E27FC236}">
                <a16:creationId xmlns:a16="http://schemas.microsoft.com/office/drawing/2014/main" id="{C8B090AA-8CBA-49A1-B6E1-2A3B0D03BDF3}"/>
              </a:ext>
            </a:extLst>
          </p:cNvPr>
          <p:cNvSpPr/>
          <p:nvPr/>
        </p:nvSpPr>
        <p:spPr>
          <a:xfrm>
            <a:off x="7369342" y="0"/>
            <a:ext cx="1774658" cy="39361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 &amp; FC</a:t>
            </a:r>
            <a:r>
              <a:rPr kumimoji="1" lang="ja-JP" altLang="en-US" dirty="0">
                <a:solidFill>
                  <a:schemeClr val="bg2"/>
                </a:solidFill>
                <a:latin typeface="Arial" panose="020B0604020202020204" pitchFamily="34" charset="0"/>
                <a:ea typeface="ＭＳ Ｐゴシック" panose="020B0600070205080204" pitchFamily="50" charset="-128"/>
              </a:rPr>
              <a:t>共通</a:t>
            </a:r>
          </a:p>
        </p:txBody>
      </p:sp>
      <p:pic>
        <p:nvPicPr>
          <p:cNvPr id="4" name="図 3">
            <a:extLst>
              <a:ext uri="{FF2B5EF4-FFF2-40B4-BE49-F238E27FC236}">
                <a16:creationId xmlns:a16="http://schemas.microsoft.com/office/drawing/2014/main" id="{B34F7087-F84E-4299-A331-B17826CA7C52}"/>
              </a:ext>
            </a:extLst>
          </p:cNvPr>
          <p:cNvPicPr>
            <a:picLocks noChangeAspect="1"/>
          </p:cNvPicPr>
          <p:nvPr/>
        </p:nvPicPr>
        <p:blipFill>
          <a:blip r:embed="rId2"/>
          <a:stretch>
            <a:fillRect/>
          </a:stretch>
        </p:blipFill>
        <p:spPr>
          <a:xfrm>
            <a:off x="1614600" y="1170466"/>
            <a:ext cx="5914800" cy="3422193"/>
          </a:xfrm>
          <a:prstGeom prst="rect">
            <a:avLst/>
          </a:prstGeom>
        </p:spPr>
      </p:pic>
      <p:sp>
        <p:nvSpPr>
          <p:cNvPr id="6" name="吹き出し: 円形 5">
            <a:extLst>
              <a:ext uri="{FF2B5EF4-FFF2-40B4-BE49-F238E27FC236}">
                <a16:creationId xmlns:a16="http://schemas.microsoft.com/office/drawing/2014/main" id="{0B2D6878-895B-4CDD-994D-71CDA35EEFCC}"/>
              </a:ext>
            </a:extLst>
          </p:cNvPr>
          <p:cNvSpPr/>
          <p:nvPr/>
        </p:nvSpPr>
        <p:spPr>
          <a:xfrm>
            <a:off x="4687368" y="2881563"/>
            <a:ext cx="4179906" cy="1028700"/>
          </a:xfrm>
          <a:prstGeom prst="wedgeEllipseCallout">
            <a:avLst>
              <a:gd name="adj1" fmla="val -102184"/>
              <a:gd name="adj2" fmla="val -131128"/>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別アプライアンスと</a:t>
            </a:r>
            <a:endParaRPr kumimoji="1" lang="en-US" altLang="ja-JP" dirty="0"/>
          </a:p>
          <a:p>
            <a:pPr algn="ctr"/>
            <a:r>
              <a:rPr kumimoji="1" lang="ja-JP" altLang="en-US" dirty="0"/>
              <a:t>記載を合わせる必要はない。</a:t>
            </a:r>
            <a:endParaRPr kumimoji="1" lang="en-US" altLang="ja-JP" dirty="0"/>
          </a:p>
          <a:p>
            <a:pPr algn="ctr"/>
            <a:r>
              <a:rPr kumimoji="1" lang="ja-JP" altLang="en-US" dirty="0"/>
              <a:t>任意の内容で</a:t>
            </a:r>
            <a:r>
              <a:rPr kumimoji="1" lang="en-US" altLang="ja-JP" dirty="0"/>
              <a:t>OK</a:t>
            </a:r>
            <a:endParaRPr kumimoji="1" lang="ja-JP" altLang="en-US" dirty="0"/>
          </a:p>
        </p:txBody>
      </p:sp>
    </p:spTree>
    <p:extLst>
      <p:ext uri="{BB962C8B-B14F-4D97-AF65-F5344CB8AC3E}">
        <p14:creationId xmlns:p14="http://schemas.microsoft.com/office/powerpoint/2010/main" val="2015960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r>
              <a:rPr kumimoji="1" lang="en-US" altLang="ja-JP" dirty="0"/>
              <a:t>1-11. </a:t>
            </a:r>
            <a:r>
              <a:rPr kumimoji="1" lang="ja-JP" altLang="en-US" dirty="0"/>
              <a:t>設定内容を確認し、</a:t>
            </a:r>
            <a:r>
              <a:rPr kumimoji="1" lang="en-US" altLang="ja-JP" dirty="0"/>
              <a:t>Yes </a:t>
            </a:r>
            <a:r>
              <a:rPr kumimoji="1" lang="ja-JP" altLang="en-US" dirty="0"/>
              <a:t>を選択</a:t>
            </a:r>
            <a:endParaRPr kumimoji="1" lang="ja-JP" altLang="en-US" sz="1800" dirty="0"/>
          </a:p>
        </p:txBody>
      </p:sp>
      <p:sp>
        <p:nvSpPr>
          <p:cNvPr id="9" name="Rectangle 3">
            <a:extLst>
              <a:ext uri="{FF2B5EF4-FFF2-40B4-BE49-F238E27FC236}">
                <a16:creationId xmlns:a16="http://schemas.microsoft.com/office/drawing/2014/main" id="{D0118814-01D6-41BD-BCF8-330C02DD7440}"/>
              </a:ext>
            </a:extLst>
          </p:cNvPr>
          <p:cNvSpPr/>
          <p:nvPr/>
        </p:nvSpPr>
        <p:spPr>
          <a:xfrm>
            <a:off x="7369342" y="0"/>
            <a:ext cx="1774658" cy="39361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 &amp; FC</a:t>
            </a:r>
            <a:r>
              <a:rPr kumimoji="1" lang="ja-JP" altLang="en-US" dirty="0">
                <a:solidFill>
                  <a:schemeClr val="bg2"/>
                </a:solidFill>
                <a:latin typeface="Arial" panose="020B0604020202020204" pitchFamily="34" charset="0"/>
                <a:ea typeface="ＭＳ Ｐゴシック" panose="020B0600070205080204" pitchFamily="50" charset="-128"/>
              </a:rPr>
              <a:t>共通</a:t>
            </a:r>
          </a:p>
        </p:txBody>
      </p:sp>
      <p:pic>
        <p:nvPicPr>
          <p:cNvPr id="4" name="図 3">
            <a:extLst>
              <a:ext uri="{FF2B5EF4-FFF2-40B4-BE49-F238E27FC236}">
                <a16:creationId xmlns:a16="http://schemas.microsoft.com/office/drawing/2014/main" id="{6E045198-1E85-4E0F-92CF-EDA4C7807BE8}"/>
              </a:ext>
            </a:extLst>
          </p:cNvPr>
          <p:cNvPicPr>
            <a:picLocks noChangeAspect="1"/>
          </p:cNvPicPr>
          <p:nvPr/>
        </p:nvPicPr>
        <p:blipFill>
          <a:blip r:embed="rId2"/>
          <a:stretch>
            <a:fillRect/>
          </a:stretch>
        </p:blipFill>
        <p:spPr>
          <a:xfrm>
            <a:off x="1472353" y="1144930"/>
            <a:ext cx="6199294" cy="3527184"/>
          </a:xfrm>
          <a:prstGeom prst="rect">
            <a:avLst/>
          </a:prstGeom>
        </p:spPr>
      </p:pic>
      <p:sp>
        <p:nvSpPr>
          <p:cNvPr id="7" name="Rectangle 1">
            <a:extLst>
              <a:ext uri="{FF2B5EF4-FFF2-40B4-BE49-F238E27FC236}">
                <a16:creationId xmlns:a16="http://schemas.microsoft.com/office/drawing/2014/main" id="{DE5F2E51-91CC-46C5-AF3B-5B81A941606F}"/>
              </a:ext>
            </a:extLst>
          </p:cNvPr>
          <p:cNvSpPr/>
          <p:nvPr/>
        </p:nvSpPr>
        <p:spPr>
          <a:xfrm>
            <a:off x="3433775" y="4051965"/>
            <a:ext cx="631767" cy="252146"/>
          </a:xfrm>
          <a:prstGeom prst="rect">
            <a:avLst/>
          </a:prstGeom>
          <a:noFill/>
          <a:ln w="3810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655212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529752-7397-4C44-AA63-3C784E8191A3}"/>
              </a:ext>
            </a:extLst>
          </p:cNvPr>
          <p:cNvSpPr>
            <a:spLocks noGrp="1"/>
          </p:cNvSpPr>
          <p:nvPr>
            <p:ph type="body" sz="quarter" idx="10"/>
          </p:nvPr>
        </p:nvSpPr>
        <p:spPr>
          <a:xfrm>
            <a:off x="462300" y="1073150"/>
            <a:ext cx="8521062" cy="3517900"/>
          </a:xfrm>
        </p:spPr>
        <p:txBody>
          <a:bodyPr/>
          <a:lstStyle/>
          <a:p>
            <a:r>
              <a:rPr lang="ja-JP" altLang="en-US" dirty="0">
                <a:latin typeface="CiscoSansTT ExtraLight"/>
                <a:ea typeface="MS PGothic" panose="020B0600070205080204" pitchFamily="34" charset="-128"/>
              </a:rPr>
              <a:t>本ガイドで</a:t>
            </a:r>
            <a:r>
              <a:rPr lang="ja-JP" altLang="en-US">
                <a:latin typeface="CiscoSansTT ExtraLight"/>
                <a:ea typeface="MS PGothic" panose="020B0600070205080204" pitchFamily="34" charset="-128"/>
              </a:rPr>
              <a:t>は </a:t>
            </a:r>
            <a:r>
              <a:rPr lang="en-US" altLang="ja-JP" dirty="0">
                <a:latin typeface="CiscoSansTT ExtraLight"/>
                <a:ea typeface="MS PGothic" panose="020B0600070205080204" pitchFamily="34" charset="-128"/>
              </a:rPr>
              <a:t>Cisco Stealthwatch Enterprise 7.0 </a:t>
            </a:r>
            <a:r>
              <a:rPr lang="ja-JP" altLang="en-US" dirty="0">
                <a:latin typeface="CiscoSansTT ExtraLight"/>
                <a:ea typeface="MS PGothic" panose="020B0600070205080204" pitchFamily="34" charset="-128"/>
              </a:rPr>
              <a:t>のセットアップ方法を解説</a:t>
            </a:r>
            <a:endParaRPr lang="en-US" altLang="ja-JP" dirty="0">
              <a:latin typeface="CiscoSansTT ExtraLight"/>
              <a:ea typeface="MS PGothic" panose="020B0600070205080204" pitchFamily="34" charset="-128"/>
            </a:endParaRPr>
          </a:p>
          <a:p>
            <a:r>
              <a:rPr lang="ja-JP" altLang="en-US" dirty="0">
                <a:latin typeface="CiscoSansTT ExtraLight"/>
                <a:ea typeface="MS PGothic" panose="020B0600070205080204" pitchFamily="34" charset="-128"/>
              </a:rPr>
              <a:t>本ガイドのゴールは、仮想アプライアンスを使って評価作業を開始できること</a:t>
            </a:r>
            <a:endParaRPr lang="en-US" altLang="ja-JP" dirty="0">
              <a:latin typeface="CiscoSansTT ExtraLight"/>
              <a:ea typeface="MS PGothic" panose="020B0600070205080204" pitchFamily="34" charset="-128"/>
            </a:endParaRPr>
          </a:p>
          <a:p>
            <a:r>
              <a:rPr lang="ja-JP" altLang="en-US" dirty="0">
                <a:latin typeface="CiscoSansTT ExtraLight"/>
                <a:ea typeface="MS PGothic" panose="020B0600070205080204" pitchFamily="34" charset="-128"/>
              </a:rPr>
              <a:t>本ガイドに記載されている仕様および製品に関する情報は、予告なしに変更される可能性がある</a:t>
            </a:r>
          </a:p>
          <a:p>
            <a:r>
              <a:rPr lang="ja-JP" altLang="en-US" dirty="0">
                <a:latin typeface="CiscoSansTT ExtraLight"/>
                <a:ea typeface="MS PGothic" panose="020B0600070205080204" pitchFamily="34" charset="-128"/>
              </a:rPr>
              <a:t>シスコは、本ガイドに関して、その正確性又は完全性について一切の責任を負わない</a:t>
            </a:r>
          </a:p>
          <a:p>
            <a:r>
              <a:rPr lang="ja-JP" altLang="en-US" dirty="0">
                <a:latin typeface="CiscoSansTT ExtraLight"/>
                <a:ea typeface="MS PGothic" panose="020B0600070205080204" pitchFamily="34" charset="-128"/>
              </a:rPr>
              <a:t>シスコは、本ガイドが十分な品質を有すること、特定の目的に対する適合性を有すること、又は第三者の知的財産権、プライバシー権等その他の一切の権利に対する侵害がないことを、明示にも黙示にも表明又は保証しない</a:t>
            </a:r>
            <a:endParaRPr kumimoji="1" lang="ja-JP" altLang="en-US" dirty="0"/>
          </a:p>
        </p:txBody>
      </p:sp>
      <p:sp>
        <p:nvSpPr>
          <p:cNvPr id="3" name="Title 2">
            <a:extLst>
              <a:ext uri="{FF2B5EF4-FFF2-40B4-BE49-F238E27FC236}">
                <a16:creationId xmlns:a16="http://schemas.microsoft.com/office/drawing/2014/main" id="{7480B8BB-FDE0-404E-A5C6-5809BB9BA194}"/>
              </a:ext>
            </a:extLst>
          </p:cNvPr>
          <p:cNvSpPr>
            <a:spLocks noGrp="1"/>
          </p:cNvSpPr>
          <p:nvPr>
            <p:ph type="title"/>
          </p:nvPr>
        </p:nvSpPr>
        <p:spPr/>
        <p:txBody>
          <a:bodyPr/>
          <a:lstStyle/>
          <a:p>
            <a:r>
              <a:rPr kumimoji="1" lang="ja-JP" altLang="en-US" dirty="0"/>
              <a:t>はじめに</a:t>
            </a:r>
          </a:p>
        </p:txBody>
      </p:sp>
    </p:spTree>
    <p:extLst>
      <p:ext uri="{BB962C8B-B14F-4D97-AF65-F5344CB8AC3E}">
        <p14:creationId xmlns:p14="http://schemas.microsoft.com/office/powerpoint/2010/main" val="2879375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r>
              <a:rPr kumimoji="1" lang="en-US" altLang="ja-JP" sz="3000" dirty="0"/>
              <a:t>1-12. </a:t>
            </a:r>
            <a:r>
              <a:rPr kumimoji="1" lang="ja-JP" altLang="en-US" sz="3000" dirty="0"/>
              <a:t>再起動の通知</a:t>
            </a:r>
          </a:p>
        </p:txBody>
      </p:sp>
      <p:pic>
        <p:nvPicPr>
          <p:cNvPr id="2" name="図 1">
            <a:extLst>
              <a:ext uri="{FF2B5EF4-FFF2-40B4-BE49-F238E27FC236}">
                <a16:creationId xmlns:a16="http://schemas.microsoft.com/office/drawing/2014/main" id="{2F272818-F155-4D3D-89BA-9DB06F0A7C44}"/>
              </a:ext>
            </a:extLst>
          </p:cNvPr>
          <p:cNvPicPr>
            <a:picLocks noChangeAspect="1"/>
          </p:cNvPicPr>
          <p:nvPr/>
        </p:nvPicPr>
        <p:blipFill>
          <a:blip r:embed="rId2"/>
          <a:stretch>
            <a:fillRect/>
          </a:stretch>
        </p:blipFill>
        <p:spPr>
          <a:xfrm>
            <a:off x="1712370" y="1480328"/>
            <a:ext cx="4754798" cy="2644076"/>
          </a:xfrm>
          <a:prstGeom prst="rect">
            <a:avLst/>
          </a:prstGeom>
        </p:spPr>
      </p:pic>
      <p:sp>
        <p:nvSpPr>
          <p:cNvPr id="7" name="Text Placeholder 1">
            <a:extLst>
              <a:ext uri="{FF2B5EF4-FFF2-40B4-BE49-F238E27FC236}">
                <a16:creationId xmlns:a16="http://schemas.microsoft.com/office/drawing/2014/main" id="{B679F26D-7DBF-4B6B-BFC4-4B7EC69F4B56}"/>
              </a:ext>
            </a:extLst>
          </p:cNvPr>
          <p:cNvSpPr>
            <a:spLocks noGrp="1"/>
          </p:cNvSpPr>
          <p:nvPr>
            <p:ph type="body" sz="quarter" idx="10"/>
          </p:nvPr>
        </p:nvSpPr>
        <p:spPr>
          <a:xfrm>
            <a:off x="462301" y="1073150"/>
            <a:ext cx="8277344" cy="3517900"/>
          </a:xfrm>
        </p:spPr>
        <p:txBody>
          <a:bodyPr/>
          <a:lstStyle/>
          <a:p>
            <a:r>
              <a:rPr kumimoji="1" lang="en-US" altLang="ja-JP" dirty="0"/>
              <a:t>OK</a:t>
            </a:r>
            <a:r>
              <a:rPr kumimoji="1" lang="ja-JP" altLang="en-US" dirty="0"/>
              <a:t>をクリックして再起動を実行</a:t>
            </a:r>
            <a:endParaRPr kumimoji="1" lang="en-US" altLang="ja-JP" dirty="0"/>
          </a:p>
        </p:txBody>
      </p:sp>
      <p:sp>
        <p:nvSpPr>
          <p:cNvPr id="8" name="Rectangle 3">
            <a:extLst>
              <a:ext uri="{FF2B5EF4-FFF2-40B4-BE49-F238E27FC236}">
                <a16:creationId xmlns:a16="http://schemas.microsoft.com/office/drawing/2014/main" id="{FE2208C4-6CDB-45C9-8BF3-6D981F8E339D}"/>
              </a:ext>
            </a:extLst>
          </p:cNvPr>
          <p:cNvSpPr/>
          <p:nvPr/>
        </p:nvSpPr>
        <p:spPr>
          <a:xfrm>
            <a:off x="7369342" y="0"/>
            <a:ext cx="1774658" cy="39361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 &amp; FC</a:t>
            </a:r>
            <a:r>
              <a:rPr kumimoji="1" lang="ja-JP" altLang="en-US" dirty="0">
                <a:solidFill>
                  <a:schemeClr val="bg2"/>
                </a:solidFill>
                <a:latin typeface="Arial" panose="020B0604020202020204" pitchFamily="34" charset="0"/>
                <a:ea typeface="ＭＳ Ｐゴシック" panose="020B0600070205080204" pitchFamily="50" charset="-128"/>
              </a:rPr>
              <a:t>共通</a:t>
            </a:r>
          </a:p>
        </p:txBody>
      </p:sp>
      <p:sp>
        <p:nvSpPr>
          <p:cNvPr id="5" name="正方形/長方形 4">
            <a:extLst>
              <a:ext uri="{FF2B5EF4-FFF2-40B4-BE49-F238E27FC236}">
                <a16:creationId xmlns:a16="http://schemas.microsoft.com/office/drawing/2014/main" id="{6BE47CB8-04D0-40A2-B9FD-6EF8A98A574F}"/>
              </a:ext>
            </a:extLst>
          </p:cNvPr>
          <p:cNvSpPr/>
          <p:nvPr/>
        </p:nvSpPr>
        <p:spPr>
          <a:xfrm>
            <a:off x="392541" y="4155856"/>
            <a:ext cx="8416864" cy="646331"/>
          </a:xfrm>
          <a:prstGeom prst="rect">
            <a:avLst/>
          </a:prstGeom>
        </p:spPr>
        <p:txBody>
          <a:bodyPr wrap="square">
            <a:spAutoFit/>
          </a:bodyPr>
          <a:lstStyle/>
          <a:p>
            <a:r>
              <a:rPr lang="ja-JP" altLang="en-US" dirty="0"/>
              <a:t>ここまでを </a:t>
            </a:r>
            <a:r>
              <a:rPr lang="en-US" altLang="ja-JP" dirty="0"/>
              <a:t>SMC, FC </a:t>
            </a:r>
            <a:r>
              <a:rPr lang="ja-JP" altLang="en-US" dirty="0"/>
              <a:t>それぞれで実施（手順は同じ）。このように </a:t>
            </a:r>
            <a:r>
              <a:rPr lang="en-US" altLang="ja-JP" dirty="0"/>
              <a:t>SMC, FC</a:t>
            </a:r>
            <a:r>
              <a:rPr lang="ja-JP" altLang="en-US" dirty="0"/>
              <a:t> それぞれに</a:t>
            </a:r>
            <a:r>
              <a:rPr lang="en-US" altLang="ja-JP" dirty="0"/>
              <a:t>IP</a:t>
            </a:r>
            <a:r>
              <a:rPr lang="ja-JP" altLang="en-US" dirty="0"/>
              <a:t>アドレスを設定することで、以降はそれぞれ </a:t>
            </a:r>
            <a:r>
              <a:rPr lang="en-US" altLang="ja-JP" dirty="0"/>
              <a:t>Web </a:t>
            </a:r>
            <a:r>
              <a:rPr lang="ja-JP" altLang="en-US" dirty="0"/>
              <a:t>ブラウザからアクセスできる。</a:t>
            </a:r>
          </a:p>
        </p:txBody>
      </p:sp>
    </p:spTree>
    <p:extLst>
      <p:ext uri="{BB962C8B-B14F-4D97-AF65-F5344CB8AC3E}">
        <p14:creationId xmlns:p14="http://schemas.microsoft.com/office/powerpoint/2010/main" val="2579928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AB242-7B90-4319-AE1F-46FC47EE1A85}"/>
              </a:ext>
            </a:extLst>
          </p:cNvPr>
          <p:cNvSpPr>
            <a:spLocks noGrp="1"/>
          </p:cNvSpPr>
          <p:nvPr>
            <p:ph type="ctrTitle"/>
          </p:nvPr>
        </p:nvSpPr>
        <p:spPr/>
        <p:txBody>
          <a:bodyPr/>
          <a:lstStyle/>
          <a:p>
            <a:r>
              <a:rPr kumimoji="1" lang="en-US" altLang="ja-JP" dirty="0"/>
              <a:t>2. SMC </a:t>
            </a:r>
            <a:r>
              <a:rPr kumimoji="1" lang="ja-JP" altLang="en-US" dirty="0"/>
              <a:t>のセットアップ</a:t>
            </a:r>
            <a:br>
              <a:rPr kumimoji="1" lang="en-US" altLang="ja-JP" dirty="0"/>
            </a:br>
            <a:r>
              <a:rPr kumimoji="1" lang="ja-JP" altLang="en-US" sz="1600" dirty="0"/>
              <a:t>セットアップ途中でタイムアウトした場合はセットアップ画面に戻れなくなる。</a:t>
            </a:r>
            <a:br>
              <a:rPr kumimoji="1" lang="en-US" altLang="ja-JP" sz="1600" dirty="0"/>
            </a:br>
            <a:r>
              <a:rPr kumimoji="1" lang="ja-JP" altLang="en-US" sz="1600" dirty="0"/>
              <a:t>その場合は下記の</a:t>
            </a:r>
            <a:r>
              <a:rPr kumimoji="1" lang="en-US" altLang="ja-JP" sz="1600" dirty="0"/>
              <a:t>URL</a:t>
            </a:r>
            <a:r>
              <a:rPr kumimoji="1" lang="ja-JP" altLang="en-US" sz="1600" dirty="0"/>
              <a:t>で再度セットアップ画面にアクセスを行う。</a:t>
            </a:r>
            <a:br>
              <a:rPr kumimoji="1" lang="en-US" altLang="ja-JP" sz="1600" dirty="0"/>
            </a:br>
            <a:r>
              <a:rPr kumimoji="1" lang="en-US" altLang="ja-JP" sz="1600" dirty="0"/>
              <a:t>https://</a:t>
            </a:r>
            <a:r>
              <a:rPr kumimoji="1" lang="ja-JP" altLang="en-US" sz="1600" dirty="0"/>
              <a:t>＜</a:t>
            </a:r>
            <a:r>
              <a:rPr kumimoji="1" lang="en-US" altLang="ja-JP" sz="1600" dirty="0"/>
              <a:t>SMC</a:t>
            </a:r>
            <a:r>
              <a:rPr kumimoji="1" lang="ja-JP" altLang="en-US" sz="1600" dirty="0"/>
              <a:t>の</a:t>
            </a:r>
            <a:r>
              <a:rPr kumimoji="1" lang="en-US" altLang="ja-JP" sz="1600" dirty="0"/>
              <a:t>IP</a:t>
            </a:r>
            <a:r>
              <a:rPr kumimoji="1" lang="ja-JP" altLang="en-US" sz="1600" dirty="0"/>
              <a:t>アドレス＞</a:t>
            </a:r>
            <a:r>
              <a:rPr kumimoji="1" lang="en-US" altLang="ja-JP" sz="1600" dirty="0"/>
              <a:t>/lc-ast/</a:t>
            </a:r>
            <a:endParaRPr kumimoji="1" lang="ja-JP" altLang="en-US" sz="1600" dirty="0"/>
          </a:p>
        </p:txBody>
      </p:sp>
    </p:spTree>
    <p:extLst>
      <p:ext uri="{BB962C8B-B14F-4D97-AF65-F5344CB8AC3E}">
        <p14:creationId xmlns:p14="http://schemas.microsoft.com/office/powerpoint/2010/main" val="3600553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ECBA60-AE0E-474C-9929-9BFAED17CBCB}"/>
              </a:ext>
            </a:extLst>
          </p:cNvPr>
          <p:cNvSpPr>
            <a:spLocks noGrp="1"/>
          </p:cNvSpPr>
          <p:nvPr>
            <p:ph type="body" sz="quarter" idx="10"/>
          </p:nvPr>
        </p:nvSpPr>
        <p:spPr>
          <a:xfrm>
            <a:off x="4460487" y="1201738"/>
            <a:ext cx="4279157" cy="3389312"/>
          </a:xfrm>
        </p:spPr>
        <p:txBody>
          <a:bodyPr/>
          <a:lstStyle/>
          <a:p>
            <a:r>
              <a:rPr kumimoji="1" lang="en-US" altLang="ja-JP" sz="1600" dirty="0"/>
              <a:t>SMC</a:t>
            </a:r>
            <a:r>
              <a:rPr kumimoji="1" lang="ja-JP" altLang="en-US" sz="1600" dirty="0"/>
              <a:t> の管理</a:t>
            </a:r>
            <a:r>
              <a:rPr kumimoji="1" lang="en-US" altLang="ja-JP" sz="1600" dirty="0"/>
              <a:t> IP </a:t>
            </a:r>
            <a:r>
              <a:rPr kumimoji="1" lang="ja-JP" altLang="en-US" sz="1600" dirty="0"/>
              <a:t>アドレス</a:t>
            </a:r>
            <a:endParaRPr kumimoji="1" lang="en-US" altLang="ja-JP" sz="1600" dirty="0"/>
          </a:p>
          <a:p>
            <a:pPr lvl="1"/>
            <a:r>
              <a:rPr kumimoji="1" lang="en-US" altLang="ja-JP" sz="1400" dirty="0"/>
              <a:t>https://&lt;SMC </a:t>
            </a:r>
            <a:r>
              <a:rPr kumimoji="1" lang="ja-JP" altLang="en-US" sz="1400" dirty="0"/>
              <a:t>の</a:t>
            </a:r>
            <a:r>
              <a:rPr kumimoji="1" lang="en-US" altLang="ja-JP" sz="1400" dirty="0"/>
              <a:t> IP </a:t>
            </a:r>
            <a:r>
              <a:rPr kumimoji="1" lang="ja-JP" altLang="en-US" sz="1400" dirty="0"/>
              <a:t>アドレス</a:t>
            </a:r>
            <a:r>
              <a:rPr kumimoji="1" lang="en-US" altLang="ja-JP" sz="1400" dirty="0"/>
              <a:t>&gt;</a:t>
            </a:r>
            <a:endParaRPr kumimoji="1" lang="en-US" altLang="ja-JP" sz="1600" dirty="0"/>
          </a:p>
          <a:p>
            <a:r>
              <a:rPr kumimoji="1" lang="ja-JP" altLang="en-US" sz="1600" dirty="0"/>
              <a:t>ログイン情報</a:t>
            </a:r>
            <a:endParaRPr kumimoji="1" lang="en-US" altLang="ja-JP" sz="1600" dirty="0"/>
          </a:p>
          <a:p>
            <a:pPr lvl="1"/>
            <a:r>
              <a:rPr kumimoji="1" lang="en-US" altLang="ja-JP" sz="1400" dirty="0"/>
              <a:t>Username: admin</a:t>
            </a:r>
          </a:p>
          <a:p>
            <a:pPr lvl="1"/>
            <a:r>
              <a:rPr kumimoji="1" lang="en-US" altLang="ja-JP" sz="1400" dirty="0"/>
              <a:t>Password: lan411cope</a:t>
            </a:r>
          </a:p>
          <a:p>
            <a:r>
              <a:rPr kumimoji="1" lang="ja-JP" altLang="en-US" sz="1600" dirty="0"/>
              <a:t>推奨ブラウザ</a:t>
            </a:r>
            <a:endParaRPr kumimoji="1" lang="en-US" altLang="ja-JP" sz="1600" dirty="0"/>
          </a:p>
          <a:p>
            <a:pPr lvl="1"/>
            <a:r>
              <a:rPr kumimoji="1" lang="en-US" altLang="ja-JP" sz="1400" dirty="0"/>
              <a:t>Chrome</a:t>
            </a:r>
            <a:r>
              <a:rPr kumimoji="1" lang="ja-JP" altLang="en-US" sz="1400" dirty="0" err="1"/>
              <a:t>、</a:t>
            </a:r>
            <a:r>
              <a:rPr kumimoji="1" lang="en-US" altLang="ja-JP" sz="1400" dirty="0" err="1"/>
              <a:t>FireFox</a:t>
            </a:r>
            <a:endParaRPr kumimoji="1" lang="ja-JP" altLang="en-US" dirty="0"/>
          </a:p>
        </p:txBody>
      </p:sp>
      <p:sp>
        <p:nvSpPr>
          <p:cNvPr id="3" name="Title 2">
            <a:extLst>
              <a:ext uri="{FF2B5EF4-FFF2-40B4-BE49-F238E27FC236}">
                <a16:creationId xmlns:a16="http://schemas.microsoft.com/office/drawing/2014/main" id="{4A302E70-959E-4EA6-9FFB-D6EC981F36A0}"/>
              </a:ext>
            </a:extLst>
          </p:cNvPr>
          <p:cNvSpPr>
            <a:spLocks noGrp="1"/>
          </p:cNvSpPr>
          <p:nvPr>
            <p:ph type="title"/>
          </p:nvPr>
        </p:nvSpPr>
        <p:spPr/>
        <p:txBody>
          <a:bodyPr/>
          <a:lstStyle/>
          <a:p>
            <a:r>
              <a:rPr kumimoji="1" lang="en-US" altLang="ja-JP" sz="2800" dirty="0"/>
              <a:t>2-1. </a:t>
            </a:r>
            <a:r>
              <a:rPr kumimoji="1" lang="ja-JP" altLang="en-US" sz="2800" dirty="0"/>
              <a:t>任意のブラウザから</a:t>
            </a:r>
            <a:r>
              <a:rPr kumimoji="1" lang="en-US" altLang="ja-JP" sz="2800" dirty="0"/>
              <a:t> SMC </a:t>
            </a:r>
            <a:r>
              <a:rPr kumimoji="1" lang="ja-JP" altLang="en-US" sz="2800" dirty="0"/>
              <a:t>にアクセスし、ログイン</a:t>
            </a:r>
          </a:p>
        </p:txBody>
      </p:sp>
      <p:pic>
        <p:nvPicPr>
          <p:cNvPr id="5" name="Picture 4">
            <a:extLst>
              <a:ext uri="{FF2B5EF4-FFF2-40B4-BE49-F238E27FC236}">
                <a16:creationId xmlns:a16="http://schemas.microsoft.com/office/drawing/2014/main" id="{64EFA180-73B4-4D93-B175-4E9F0A70368A}"/>
              </a:ext>
            </a:extLst>
          </p:cNvPr>
          <p:cNvPicPr>
            <a:picLocks noChangeAspect="1"/>
          </p:cNvPicPr>
          <p:nvPr/>
        </p:nvPicPr>
        <p:blipFill>
          <a:blip r:embed="rId2"/>
          <a:stretch>
            <a:fillRect/>
          </a:stretch>
        </p:blipFill>
        <p:spPr>
          <a:xfrm>
            <a:off x="462301" y="1073150"/>
            <a:ext cx="3836000" cy="3672000"/>
          </a:xfrm>
          <a:prstGeom prst="rect">
            <a:avLst/>
          </a:prstGeom>
        </p:spPr>
      </p:pic>
      <p:sp>
        <p:nvSpPr>
          <p:cNvPr id="6" name="Rectangle 5">
            <a:extLst>
              <a:ext uri="{FF2B5EF4-FFF2-40B4-BE49-F238E27FC236}">
                <a16:creationId xmlns:a16="http://schemas.microsoft.com/office/drawing/2014/main" id="{4D1B3B64-5230-464F-A88E-135B64521B3B}"/>
              </a:ext>
            </a:extLst>
          </p:cNvPr>
          <p:cNvSpPr/>
          <p:nvPr/>
        </p:nvSpPr>
        <p:spPr>
          <a:xfrm>
            <a:off x="8229600" y="0"/>
            <a:ext cx="914400" cy="39361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821455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302E70-959E-4EA6-9FFB-D6EC981F36A0}"/>
              </a:ext>
            </a:extLst>
          </p:cNvPr>
          <p:cNvSpPr>
            <a:spLocks noGrp="1"/>
          </p:cNvSpPr>
          <p:nvPr>
            <p:ph type="title"/>
          </p:nvPr>
        </p:nvSpPr>
        <p:spPr/>
        <p:txBody>
          <a:bodyPr/>
          <a:lstStyle/>
          <a:p>
            <a:r>
              <a:rPr kumimoji="1" lang="en-US" altLang="ja-JP" dirty="0"/>
              <a:t>2-2. Continue </a:t>
            </a:r>
            <a:r>
              <a:rPr kumimoji="1" lang="ja-JP" altLang="en-US" dirty="0"/>
              <a:t>をクリック</a:t>
            </a:r>
          </a:p>
        </p:txBody>
      </p:sp>
      <p:pic>
        <p:nvPicPr>
          <p:cNvPr id="8" name="Picture 7">
            <a:extLst>
              <a:ext uri="{FF2B5EF4-FFF2-40B4-BE49-F238E27FC236}">
                <a16:creationId xmlns:a16="http://schemas.microsoft.com/office/drawing/2014/main" id="{4AAC1532-0CD4-4066-903D-76BE56695888}"/>
              </a:ext>
            </a:extLst>
          </p:cNvPr>
          <p:cNvPicPr>
            <a:picLocks noChangeAspect="1"/>
          </p:cNvPicPr>
          <p:nvPr/>
        </p:nvPicPr>
        <p:blipFill>
          <a:blip r:embed="rId2"/>
          <a:stretch>
            <a:fillRect/>
          </a:stretch>
        </p:blipFill>
        <p:spPr>
          <a:xfrm>
            <a:off x="1497411" y="1073150"/>
            <a:ext cx="6149177" cy="3685647"/>
          </a:xfrm>
          <a:prstGeom prst="rect">
            <a:avLst/>
          </a:prstGeom>
        </p:spPr>
      </p:pic>
      <p:sp>
        <p:nvSpPr>
          <p:cNvPr id="9" name="Rectangle 8">
            <a:extLst>
              <a:ext uri="{FF2B5EF4-FFF2-40B4-BE49-F238E27FC236}">
                <a16:creationId xmlns:a16="http://schemas.microsoft.com/office/drawing/2014/main" id="{2424098F-96CC-4971-8D59-516FC78DB168}"/>
              </a:ext>
            </a:extLst>
          </p:cNvPr>
          <p:cNvSpPr/>
          <p:nvPr/>
        </p:nvSpPr>
        <p:spPr>
          <a:xfrm>
            <a:off x="8229600" y="0"/>
            <a:ext cx="914400" cy="39361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2013818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DD5AC18-DD1A-4C49-82E1-5157F10F2FED}"/>
              </a:ext>
            </a:extLst>
          </p:cNvPr>
          <p:cNvSpPr>
            <a:spLocks noGrp="1"/>
          </p:cNvSpPr>
          <p:nvPr>
            <p:ph type="body" sz="quarter" idx="10"/>
          </p:nvPr>
        </p:nvSpPr>
        <p:spPr>
          <a:xfrm>
            <a:off x="6523463" y="1289510"/>
            <a:ext cx="2259792" cy="3253524"/>
          </a:xfrm>
        </p:spPr>
        <p:txBody>
          <a:bodyPr/>
          <a:lstStyle/>
          <a:p>
            <a:r>
              <a:rPr kumimoji="1" lang="en-US" altLang="ja-JP" sz="1600" dirty="0"/>
              <a:t>ADMIN</a:t>
            </a:r>
          </a:p>
          <a:p>
            <a:pPr lvl="1"/>
            <a:r>
              <a:rPr kumimoji="1" lang="en-US" altLang="ja-JP" sz="1400" dirty="0"/>
              <a:t>Current Password:</a:t>
            </a:r>
            <a:br>
              <a:rPr kumimoji="1" lang="en-US" altLang="ja-JP" sz="1400" dirty="0"/>
            </a:br>
            <a:r>
              <a:rPr kumimoji="1" lang="en-US" altLang="ja-JP" sz="1400" dirty="0"/>
              <a:t>lan411cope</a:t>
            </a:r>
          </a:p>
          <a:p>
            <a:r>
              <a:rPr kumimoji="1" lang="en-US" altLang="ja-JP" sz="1600" dirty="0"/>
              <a:t>ROOT</a:t>
            </a:r>
          </a:p>
          <a:p>
            <a:pPr lvl="1"/>
            <a:r>
              <a:rPr kumimoji="1" lang="en-US" altLang="ja-JP" sz="1400" dirty="0"/>
              <a:t>Current Password:</a:t>
            </a:r>
            <a:br>
              <a:rPr kumimoji="1" lang="en-US" altLang="ja-JP" sz="1400" dirty="0"/>
            </a:br>
            <a:r>
              <a:rPr kumimoji="1" lang="en-US" altLang="ja-JP" sz="1400" dirty="0"/>
              <a:t>lan1cope</a:t>
            </a:r>
          </a:p>
          <a:p>
            <a:r>
              <a:rPr kumimoji="1" lang="en-US" altLang="ja-JP" sz="1600" dirty="0"/>
              <a:t>SYSADMIN</a:t>
            </a:r>
          </a:p>
          <a:p>
            <a:pPr lvl="1"/>
            <a:r>
              <a:rPr kumimoji="1" lang="en-US" altLang="ja-JP" sz="1400" dirty="0"/>
              <a:t>Current Password:</a:t>
            </a:r>
            <a:br>
              <a:rPr kumimoji="1" lang="en-US" altLang="ja-JP" sz="1400" dirty="0"/>
            </a:br>
            <a:r>
              <a:rPr kumimoji="1" lang="en-US" altLang="ja-JP" sz="1400" dirty="0"/>
              <a:t>lan1cope</a:t>
            </a:r>
            <a:endParaRPr kumimoji="1" lang="ja-JP" altLang="en-US" sz="1600" dirty="0"/>
          </a:p>
          <a:p>
            <a:r>
              <a:rPr kumimoji="1" lang="en-US" altLang="ja-JP" sz="1600" dirty="0"/>
              <a:t>New Password</a:t>
            </a:r>
          </a:p>
          <a:p>
            <a:pPr lvl="1"/>
            <a:r>
              <a:rPr kumimoji="1" lang="ja-JP" altLang="en-US" sz="1400" dirty="0"/>
              <a:t>任意のパスワード</a:t>
            </a:r>
            <a:endParaRPr kumimoji="1" lang="en-US" altLang="ja-JP" sz="1400" dirty="0"/>
          </a:p>
        </p:txBody>
      </p:sp>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r>
              <a:rPr kumimoji="1" lang="en-US" altLang="ja-JP" sz="2800" dirty="0"/>
              <a:t>2-3. ADMIN/ROOT/SYSADMIN </a:t>
            </a:r>
            <a:r>
              <a:rPr kumimoji="1" lang="ja-JP" altLang="en-US" sz="2800" dirty="0"/>
              <a:t>パスワードの変更</a:t>
            </a:r>
          </a:p>
        </p:txBody>
      </p:sp>
      <p:pic>
        <p:nvPicPr>
          <p:cNvPr id="5" name="Picture 4">
            <a:extLst>
              <a:ext uri="{FF2B5EF4-FFF2-40B4-BE49-F238E27FC236}">
                <a16:creationId xmlns:a16="http://schemas.microsoft.com/office/drawing/2014/main" id="{4BD780E5-693B-4655-A2C8-68ACF50795B4}"/>
              </a:ext>
            </a:extLst>
          </p:cNvPr>
          <p:cNvPicPr>
            <a:picLocks noChangeAspect="1"/>
          </p:cNvPicPr>
          <p:nvPr/>
        </p:nvPicPr>
        <p:blipFill>
          <a:blip r:embed="rId2"/>
          <a:stretch>
            <a:fillRect/>
          </a:stretch>
        </p:blipFill>
        <p:spPr>
          <a:xfrm>
            <a:off x="437766" y="897345"/>
            <a:ext cx="5435423" cy="3348812"/>
          </a:xfrm>
          <a:prstGeom prst="rect">
            <a:avLst/>
          </a:prstGeom>
        </p:spPr>
      </p:pic>
      <p:sp>
        <p:nvSpPr>
          <p:cNvPr id="9" name="Rectangle 8">
            <a:extLst>
              <a:ext uri="{FF2B5EF4-FFF2-40B4-BE49-F238E27FC236}">
                <a16:creationId xmlns:a16="http://schemas.microsoft.com/office/drawing/2014/main" id="{15506741-FE36-4742-B6AB-8545BDD28C05}"/>
              </a:ext>
            </a:extLst>
          </p:cNvPr>
          <p:cNvSpPr/>
          <p:nvPr/>
        </p:nvSpPr>
        <p:spPr>
          <a:xfrm>
            <a:off x="8229600" y="0"/>
            <a:ext cx="914400" cy="39361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sp>
        <p:nvSpPr>
          <p:cNvPr id="6" name="吹き出し: 円形 5">
            <a:extLst>
              <a:ext uri="{FF2B5EF4-FFF2-40B4-BE49-F238E27FC236}">
                <a16:creationId xmlns:a16="http://schemas.microsoft.com/office/drawing/2014/main" id="{AD8C76DE-2A76-4218-A5B4-7258009D79A9}"/>
              </a:ext>
            </a:extLst>
          </p:cNvPr>
          <p:cNvSpPr/>
          <p:nvPr/>
        </p:nvSpPr>
        <p:spPr>
          <a:xfrm>
            <a:off x="24714" y="4070352"/>
            <a:ext cx="6140112" cy="993576"/>
          </a:xfrm>
          <a:prstGeom prst="wedgeEllipseCallout">
            <a:avLst>
              <a:gd name="adj1" fmla="val 7862"/>
              <a:gd name="adj2" fmla="val -76444"/>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t>ADMIN</a:t>
            </a:r>
            <a:r>
              <a:rPr kumimoji="1" lang="ja-JP" altLang="en-US" sz="1400" dirty="0"/>
              <a:t>はブラウザログイン時のクレデンシャル情報。</a:t>
            </a:r>
            <a:endParaRPr kumimoji="1" lang="en-US" altLang="ja-JP" sz="1400" dirty="0"/>
          </a:p>
          <a:p>
            <a:pPr algn="ctr"/>
            <a:r>
              <a:rPr kumimoji="1" lang="ja-JP" altLang="en-US" sz="1400" dirty="0"/>
              <a:t>一方 </a:t>
            </a:r>
            <a:r>
              <a:rPr kumimoji="1" lang="en-US" altLang="ja-JP" sz="1400" dirty="0"/>
              <a:t>ROOT</a:t>
            </a:r>
            <a:r>
              <a:rPr kumimoji="1" lang="ja-JP" altLang="en-US" sz="1400" dirty="0"/>
              <a:t>と</a:t>
            </a:r>
            <a:r>
              <a:rPr kumimoji="1" lang="en-US" altLang="ja-JP" sz="1400" dirty="0"/>
              <a:t>SYSADMIN</a:t>
            </a:r>
            <a:r>
              <a:rPr kumimoji="1" lang="ja-JP" altLang="en-US" sz="1400" dirty="0"/>
              <a:t>は</a:t>
            </a:r>
            <a:r>
              <a:rPr kumimoji="1" lang="en-US" altLang="ja-JP" sz="1400" dirty="0"/>
              <a:t>SSH</a:t>
            </a:r>
            <a:r>
              <a:rPr kumimoji="1" lang="ja-JP" altLang="en-US" sz="1400" dirty="0"/>
              <a:t>アクセス時の情報。</a:t>
            </a:r>
            <a:endParaRPr kumimoji="1" lang="en-US" altLang="ja-JP" sz="1400" dirty="0"/>
          </a:p>
          <a:p>
            <a:pPr algn="ctr"/>
            <a:r>
              <a:rPr kumimoji="1" lang="ja-JP" altLang="en-US" sz="1400" dirty="0"/>
              <a:t>問題なければ </a:t>
            </a:r>
            <a:r>
              <a:rPr kumimoji="1" lang="en-US" altLang="ja-JP" sz="1400" dirty="0"/>
              <a:t>New Password </a:t>
            </a:r>
            <a:r>
              <a:rPr kumimoji="1" lang="ja-JP" altLang="en-US" sz="1400" dirty="0"/>
              <a:t>は全て同じでも良い。</a:t>
            </a:r>
          </a:p>
        </p:txBody>
      </p:sp>
    </p:spTree>
    <p:extLst>
      <p:ext uri="{BB962C8B-B14F-4D97-AF65-F5344CB8AC3E}">
        <p14:creationId xmlns:p14="http://schemas.microsoft.com/office/powerpoint/2010/main" val="2437757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r>
              <a:rPr kumimoji="1" lang="en-US" altLang="ja-JP" dirty="0"/>
              <a:t>2-4. </a:t>
            </a:r>
            <a:r>
              <a:rPr kumimoji="1" lang="ja-JP" altLang="en-US" dirty="0"/>
              <a:t>ネットワークの設定</a:t>
            </a:r>
            <a:r>
              <a:rPr kumimoji="1" lang="en-US" altLang="ja-JP" dirty="0"/>
              <a:t> (1. </a:t>
            </a:r>
            <a:r>
              <a:rPr kumimoji="1" lang="ja-JP" altLang="en-US" dirty="0"/>
              <a:t>で設定済み</a:t>
            </a:r>
            <a:r>
              <a:rPr kumimoji="1" lang="en-US" altLang="ja-JP" dirty="0"/>
              <a:t>)</a:t>
            </a:r>
            <a:endParaRPr kumimoji="1" lang="ja-JP" altLang="en-US" dirty="0"/>
          </a:p>
        </p:txBody>
      </p:sp>
      <p:sp>
        <p:nvSpPr>
          <p:cNvPr id="7" name="Rectangle 6">
            <a:extLst>
              <a:ext uri="{FF2B5EF4-FFF2-40B4-BE49-F238E27FC236}">
                <a16:creationId xmlns:a16="http://schemas.microsoft.com/office/drawing/2014/main" id="{4CB9908D-0AAB-4D60-B041-53BADEC473A1}"/>
              </a:ext>
            </a:extLst>
          </p:cNvPr>
          <p:cNvSpPr/>
          <p:nvPr/>
        </p:nvSpPr>
        <p:spPr>
          <a:xfrm>
            <a:off x="8229600" y="0"/>
            <a:ext cx="914400" cy="39361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pic>
        <p:nvPicPr>
          <p:cNvPr id="4" name="図 3">
            <a:extLst>
              <a:ext uri="{FF2B5EF4-FFF2-40B4-BE49-F238E27FC236}">
                <a16:creationId xmlns:a16="http://schemas.microsoft.com/office/drawing/2014/main" id="{D4022A1F-B4F0-404C-AA99-A954F6ABD783}"/>
              </a:ext>
            </a:extLst>
          </p:cNvPr>
          <p:cNvPicPr>
            <a:picLocks noChangeAspect="1"/>
          </p:cNvPicPr>
          <p:nvPr/>
        </p:nvPicPr>
        <p:blipFill>
          <a:blip r:embed="rId2"/>
          <a:stretch>
            <a:fillRect/>
          </a:stretch>
        </p:blipFill>
        <p:spPr>
          <a:xfrm>
            <a:off x="1884347" y="1163267"/>
            <a:ext cx="4815556" cy="3548305"/>
          </a:xfrm>
          <a:prstGeom prst="rect">
            <a:avLst/>
          </a:prstGeom>
        </p:spPr>
      </p:pic>
    </p:spTree>
    <p:extLst>
      <p:ext uri="{BB962C8B-B14F-4D97-AF65-F5344CB8AC3E}">
        <p14:creationId xmlns:p14="http://schemas.microsoft.com/office/powerpoint/2010/main" val="11476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4601167-519A-45C1-A4F0-1C2BCAC5E848}"/>
              </a:ext>
            </a:extLst>
          </p:cNvPr>
          <p:cNvPicPr>
            <a:picLocks noChangeAspect="1"/>
          </p:cNvPicPr>
          <p:nvPr/>
        </p:nvPicPr>
        <p:blipFill>
          <a:blip r:embed="rId2"/>
          <a:stretch>
            <a:fillRect/>
          </a:stretch>
        </p:blipFill>
        <p:spPr>
          <a:xfrm>
            <a:off x="1761514" y="1119705"/>
            <a:ext cx="5441390" cy="3520661"/>
          </a:xfrm>
          <a:prstGeom prst="rect">
            <a:avLst/>
          </a:prstGeom>
        </p:spPr>
      </p:pic>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r>
              <a:rPr kumimoji="1" lang="en-US" altLang="ja-JP" dirty="0"/>
              <a:t>2-5. </a:t>
            </a:r>
            <a:r>
              <a:rPr kumimoji="1" lang="ja-JP" altLang="en-US" dirty="0"/>
              <a:t>ホスト名・ドメイン名の設定</a:t>
            </a:r>
            <a:r>
              <a:rPr kumimoji="1" lang="en-US" altLang="ja-JP" dirty="0"/>
              <a:t> (1. </a:t>
            </a:r>
            <a:r>
              <a:rPr kumimoji="1" lang="ja-JP" altLang="en-US" dirty="0"/>
              <a:t>で設定済み</a:t>
            </a:r>
            <a:r>
              <a:rPr kumimoji="1" lang="en-US" altLang="ja-JP" dirty="0"/>
              <a:t>)</a:t>
            </a:r>
            <a:endParaRPr kumimoji="1" lang="ja-JP" altLang="en-US" dirty="0"/>
          </a:p>
        </p:txBody>
      </p:sp>
      <p:sp>
        <p:nvSpPr>
          <p:cNvPr id="12" name="Rectangle 11">
            <a:extLst>
              <a:ext uri="{FF2B5EF4-FFF2-40B4-BE49-F238E27FC236}">
                <a16:creationId xmlns:a16="http://schemas.microsoft.com/office/drawing/2014/main" id="{B4D0B9C8-0880-4441-B256-FAF61E63291C}"/>
              </a:ext>
            </a:extLst>
          </p:cNvPr>
          <p:cNvSpPr/>
          <p:nvPr/>
        </p:nvSpPr>
        <p:spPr>
          <a:xfrm>
            <a:off x="8229600" y="0"/>
            <a:ext cx="914400" cy="39361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sp>
        <p:nvSpPr>
          <p:cNvPr id="13" name="吹き出し: 円形 12">
            <a:extLst>
              <a:ext uri="{FF2B5EF4-FFF2-40B4-BE49-F238E27FC236}">
                <a16:creationId xmlns:a16="http://schemas.microsoft.com/office/drawing/2014/main" id="{3D562B0E-AE57-4764-B947-51C0A843A10B}"/>
              </a:ext>
            </a:extLst>
          </p:cNvPr>
          <p:cNvSpPr/>
          <p:nvPr/>
        </p:nvSpPr>
        <p:spPr>
          <a:xfrm>
            <a:off x="4610510" y="1885094"/>
            <a:ext cx="4430486" cy="586080"/>
          </a:xfrm>
          <a:prstGeom prst="wedgeEllipseCallout">
            <a:avLst>
              <a:gd name="adj1" fmla="val -40399"/>
              <a:gd name="adj2" fmla="val 248560"/>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任意の値で問題ない</a:t>
            </a:r>
            <a:endParaRPr kumimoji="1" lang="en-US" altLang="ja-JP" sz="1400" dirty="0"/>
          </a:p>
          <a:p>
            <a:pPr algn="ctr"/>
            <a:r>
              <a:rPr kumimoji="1" lang="en-US" altLang="ja-JP" sz="1400" dirty="0"/>
              <a:t>(SMC</a:t>
            </a:r>
            <a:r>
              <a:rPr kumimoji="1" lang="ja-JP" altLang="en-US" sz="1400" dirty="0"/>
              <a:t>と</a:t>
            </a:r>
            <a:r>
              <a:rPr kumimoji="1" lang="en-US" altLang="ja-JP" sz="1400" dirty="0"/>
              <a:t>FC</a:t>
            </a:r>
            <a:r>
              <a:rPr kumimoji="1" lang="ja-JP" altLang="en-US" sz="1400" dirty="0"/>
              <a:t>の連携時に</a:t>
            </a:r>
            <a:r>
              <a:rPr kumimoji="1" lang="en-US" altLang="ja-JP" sz="1400" dirty="0"/>
              <a:t>FC</a:t>
            </a:r>
            <a:r>
              <a:rPr kumimoji="1" lang="ja-JP" altLang="en-US" sz="1400" dirty="0" err="1"/>
              <a:t>に伝搬</a:t>
            </a:r>
            <a:r>
              <a:rPr kumimoji="1" lang="ja-JP" altLang="en-US" sz="1400" dirty="0"/>
              <a:t>する</a:t>
            </a:r>
            <a:r>
              <a:rPr kumimoji="1" lang="en-US" altLang="ja-JP" sz="1400" dirty="0"/>
              <a:t>)</a:t>
            </a:r>
          </a:p>
        </p:txBody>
      </p:sp>
      <p:sp>
        <p:nvSpPr>
          <p:cNvPr id="14" name="吹き出し: 円形 13">
            <a:extLst>
              <a:ext uri="{FF2B5EF4-FFF2-40B4-BE49-F238E27FC236}">
                <a16:creationId xmlns:a16="http://schemas.microsoft.com/office/drawing/2014/main" id="{28444033-3545-4A9D-BB6F-4165FC5E2178}"/>
              </a:ext>
            </a:extLst>
          </p:cNvPr>
          <p:cNvSpPr/>
          <p:nvPr/>
        </p:nvSpPr>
        <p:spPr>
          <a:xfrm>
            <a:off x="5924696" y="3336289"/>
            <a:ext cx="3171569" cy="1025041"/>
          </a:xfrm>
          <a:prstGeom prst="wedgeEllipseCallout">
            <a:avLst>
              <a:gd name="adj1" fmla="val -80608"/>
              <a:gd name="adj2" fmla="val 34076"/>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デフォルトの監視対象</a:t>
            </a:r>
            <a:r>
              <a:rPr kumimoji="1" lang="en-US" altLang="ja-JP" sz="1400" dirty="0"/>
              <a:t>IP</a:t>
            </a:r>
            <a:r>
              <a:rPr kumimoji="1" lang="ja-JP" altLang="en-US" sz="1400" dirty="0"/>
              <a:t>レンジ。後で設定できるため、ここでは変更する必要はない</a:t>
            </a:r>
            <a:endParaRPr kumimoji="1" lang="en-US" altLang="ja-JP" sz="1400" dirty="0"/>
          </a:p>
        </p:txBody>
      </p:sp>
    </p:spTree>
    <p:extLst>
      <p:ext uri="{BB962C8B-B14F-4D97-AF65-F5344CB8AC3E}">
        <p14:creationId xmlns:p14="http://schemas.microsoft.com/office/powerpoint/2010/main" val="2632353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r>
              <a:rPr kumimoji="1" lang="en-US" altLang="ja-JP" dirty="0"/>
              <a:t>2-6. DNS </a:t>
            </a:r>
            <a:r>
              <a:rPr kumimoji="1" lang="ja-JP" altLang="en-US" dirty="0"/>
              <a:t>サーバの設定</a:t>
            </a:r>
          </a:p>
        </p:txBody>
      </p:sp>
      <p:sp>
        <p:nvSpPr>
          <p:cNvPr id="7" name="Rectangle 6">
            <a:extLst>
              <a:ext uri="{FF2B5EF4-FFF2-40B4-BE49-F238E27FC236}">
                <a16:creationId xmlns:a16="http://schemas.microsoft.com/office/drawing/2014/main" id="{5138AADF-544B-4BF0-9EF5-81EDBEC87944}"/>
              </a:ext>
            </a:extLst>
          </p:cNvPr>
          <p:cNvSpPr/>
          <p:nvPr/>
        </p:nvSpPr>
        <p:spPr>
          <a:xfrm>
            <a:off x="8229600" y="0"/>
            <a:ext cx="914400" cy="39361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pic>
        <p:nvPicPr>
          <p:cNvPr id="2" name="図 1">
            <a:extLst>
              <a:ext uri="{FF2B5EF4-FFF2-40B4-BE49-F238E27FC236}">
                <a16:creationId xmlns:a16="http://schemas.microsoft.com/office/drawing/2014/main" id="{1B95C85F-D806-4835-AB3B-40974A6A10FE}"/>
              </a:ext>
            </a:extLst>
          </p:cNvPr>
          <p:cNvPicPr>
            <a:picLocks noChangeAspect="1"/>
          </p:cNvPicPr>
          <p:nvPr/>
        </p:nvPicPr>
        <p:blipFill>
          <a:blip r:embed="rId2"/>
          <a:stretch>
            <a:fillRect/>
          </a:stretch>
        </p:blipFill>
        <p:spPr>
          <a:xfrm>
            <a:off x="1685618" y="1169749"/>
            <a:ext cx="5772763" cy="3516550"/>
          </a:xfrm>
          <a:prstGeom prst="rect">
            <a:avLst/>
          </a:prstGeom>
        </p:spPr>
      </p:pic>
    </p:spTree>
    <p:extLst>
      <p:ext uri="{BB962C8B-B14F-4D97-AF65-F5344CB8AC3E}">
        <p14:creationId xmlns:p14="http://schemas.microsoft.com/office/powerpoint/2010/main" val="29635135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791F3D1-C455-45DE-AA0F-934BBAC61CD2}"/>
              </a:ext>
            </a:extLst>
          </p:cNvPr>
          <p:cNvPicPr>
            <a:picLocks noChangeAspect="1"/>
          </p:cNvPicPr>
          <p:nvPr/>
        </p:nvPicPr>
        <p:blipFill>
          <a:blip r:embed="rId2"/>
          <a:stretch>
            <a:fillRect/>
          </a:stretch>
        </p:blipFill>
        <p:spPr>
          <a:xfrm>
            <a:off x="1636969" y="1073150"/>
            <a:ext cx="5858744" cy="3652674"/>
          </a:xfrm>
          <a:prstGeom prst="rect">
            <a:avLst/>
          </a:prstGeom>
        </p:spPr>
      </p:pic>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r>
              <a:rPr kumimoji="1" lang="en-US" altLang="ja-JP" dirty="0"/>
              <a:t>2-7. NTP</a:t>
            </a:r>
            <a:r>
              <a:rPr kumimoji="1" lang="ja-JP" altLang="en-US" dirty="0"/>
              <a:t> サーバの設定</a:t>
            </a:r>
          </a:p>
        </p:txBody>
      </p:sp>
      <p:sp>
        <p:nvSpPr>
          <p:cNvPr id="8" name="Rectangle 7">
            <a:extLst>
              <a:ext uri="{FF2B5EF4-FFF2-40B4-BE49-F238E27FC236}">
                <a16:creationId xmlns:a16="http://schemas.microsoft.com/office/drawing/2014/main" id="{AA0FF1D9-7C39-407B-AD2F-20A864B09412}"/>
              </a:ext>
            </a:extLst>
          </p:cNvPr>
          <p:cNvSpPr/>
          <p:nvPr/>
        </p:nvSpPr>
        <p:spPr>
          <a:xfrm>
            <a:off x="8229600" y="0"/>
            <a:ext cx="914400" cy="39361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sp>
        <p:nvSpPr>
          <p:cNvPr id="9" name="吹き出し: 円形 8">
            <a:extLst>
              <a:ext uri="{FF2B5EF4-FFF2-40B4-BE49-F238E27FC236}">
                <a16:creationId xmlns:a16="http://schemas.microsoft.com/office/drawing/2014/main" id="{D7B0F2C7-465B-4672-9BBC-24CCB8D9BD03}"/>
              </a:ext>
            </a:extLst>
          </p:cNvPr>
          <p:cNvSpPr/>
          <p:nvPr/>
        </p:nvSpPr>
        <p:spPr>
          <a:xfrm>
            <a:off x="4436536" y="741131"/>
            <a:ext cx="4637903" cy="1346663"/>
          </a:xfrm>
          <a:prstGeom prst="wedgeEllipseCallout">
            <a:avLst>
              <a:gd name="adj1" fmla="val -38437"/>
              <a:gd name="adj2" fmla="val 104152"/>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デフォルトで</a:t>
            </a:r>
            <a:r>
              <a:rPr kumimoji="1" lang="en-US" altLang="ja-JP" sz="1400" dirty="0"/>
              <a:t>3</a:t>
            </a:r>
            <a:r>
              <a:rPr kumimoji="1" lang="ja-JP" altLang="en-US" sz="1400" dirty="0" err="1"/>
              <a:t>つの</a:t>
            </a:r>
            <a:r>
              <a:rPr kumimoji="1" lang="en-US" altLang="ja-JP" sz="1400" dirty="0"/>
              <a:t>NTP Server IP</a:t>
            </a:r>
            <a:r>
              <a:rPr kumimoji="1" lang="ja-JP" altLang="en-US" sz="1400" dirty="0"/>
              <a:t>が</a:t>
            </a:r>
            <a:endParaRPr kumimoji="1" lang="en-US" altLang="ja-JP" sz="1400" dirty="0"/>
          </a:p>
          <a:p>
            <a:pPr algn="ctr"/>
            <a:r>
              <a:rPr kumimoji="1" lang="ja-JP" altLang="en-US" sz="1400" dirty="0"/>
              <a:t>登録済で表示される。</a:t>
            </a:r>
            <a:endParaRPr kumimoji="1" lang="en-US" altLang="ja-JP" sz="1400" dirty="0"/>
          </a:p>
          <a:p>
            <a:pPr algn="ctr"/>
            <a:r>
              <a:rPr kumimoji="1" lang="ja-JP" altLang="en-US" sz="1400" dirty="0"/>
              <a:t>不要なものは </a:t>
            </a:r>
            <a:r>
              <a:rPr kumimoji="1" lang="en-US" altLang="ja-JP" sz="1400" dirty="0"/>
              <a:t>Delete </a:t>
            </a:r>
            <a:r>
              <a:rPr kumimoji="1" lang="ja-JP" altLang="en-US" sz="1400" dirty="0"/>
              <a:t>のチェックボックスを選択した後、</a:t>
            </a:r>
            <a:r>
              <a:rPr kumimoji="1" lang="en-US" altLang="ja-JP" sz="1400" dirty="0"/>
              <a:t>”-”</a:t>
            </a:r>
            <a:r>
              <a:rPr kumimoji="1" lang="ja-JP" altLang="en-US" sz="1400" dirty="0"/>
              <a:t>ボタンを押さないと設定から消えないので注意</a:t>
            </a:r>
          </a:p>
        </p:txBody>
      </p:sp>
    </p:spTree>
    <p:extLst>
      <p:ext uri="{BB962C8B-B14F-4D97-AF65-F5344CB8AC3E}">
        <p14:creationId xmlns:p14="http://schemas.microsoft.com/office/powerpoint/2010/main" val="2229056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r>
              <a:rPr kumimoji="1" lang="en-US" altLang="ja-JP" dirty="0"/>
              <a:t>2-8. </a:t>
            </a:r>
            <a:r>
              <a:rPr kumimoji="1" lang="ja-JP" altLang="en-US" dirty="0"/>
              <a:t>設定内容の確認</a:t>
            </a:r>
          </a:p>
        </p:txBody>
      </p:sp>
      <p:sp>
        <p:nvSpPr>
          <p:cNvPr id="7" name="Rectangle 6">
            <a:extLst>
              <a:ext uri="{FF2B5EF4-FFF2-40B4-BE49-F238E27FC236}">
                <a16:creationId xmlns:a16="http://schemas.microsoft.com/office/drawing/2014/main" id="{3BCCA818-16F3-4948-9FA5-7FDEEBA2C360}"/>
              </a:ext>
            </a:extLst>
          </p:cNvPr>
          <p:cNvSpPr/>
          <p:nvPr/>
        </p:nvSpPr>
        <p:spPr>
          <a:xfrm>
            <a:off x="8229600" y="0"/>
            <a:ext cx="914400" cy="39361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pic>
        <p:nvPicPr>
          <p:cNvPr id="5" name="図 4">
            <a:extLst>
              <a:ext uri="{FF2B5EF4-FFF2-40B4-BE49-F238E27FC236}">
                <a16:creationId xmlns:a16="http://schemas.microsoft.com/office/drawing/2014/main" id="{39A84678-C242-497A-B4E6-2B734C8DA9F3}"/>
              </a:ext>
            </a:extLst>
          </p:cNvPr>
          <p:cNvPicPr>
            <a:picLocks noChangeAspect="1"/>
          </p:cNvPicPr>
          <p:nvPr/>
        </p:nvPicPr>
        <p:blipFill>
          <a:blip r:embed="rId2"/>
          <a:stretch>
            <a:fillRect/>
          </a:stretch>
        </p:blipFill>
        <p:spPr>
          <a:xfrm>
            <a:off x="1747614" y="1073150"/>
            <a:ext cx="5665863" cy="3534933"/>
          </a:xfrm>
          <a:prstGeom prst="rect">
            <a:avLst/>
          </a:prstGeom>
        </p:spPr>
      </p:pic>
    </p:spTree>
    <p:extLst>
      <p:ext uri="{BB962C8B-B14F-4D97-AF65-F5344CB8AC3E}">
        <p14:creationId xmlns:p14="http://schemas.microsoft.com/office/powerpoint/2010/main" val="487563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529752-7397-4C44-AA63-3C784E8191A3}"/>
              </a:ext>
            </a:extLst>
          </p:cNvPr>
          <p:cNvSpPr>
            <a:spLocks noGrp="1"/>
          </p:cNvSpPr>
          <p:nvPr>
            <p:ph type="body" sz="quarter" idx="10"/>
          </p:nvPr>
        </p:nvSpPr>
        <p:spPr>
          <a:xfrm>
            <a:off x="462301" y="1073150"/>
            <a:ext cx="8277344" cy="3517900"/>
          </a:xfrm>
        </p:spPr>
        <p:txBody>
          <a:bodyPr/>
          <a:lstStyle/>
          <a:p>
            <a:r>
              <a:rPr kumimoji="1" lang="ja-JP" altLang="en-US" dirty="0"/>
              <a:t>ソフトウェアバージョン</a:t>
            </a:r>
            <a:endParaRPr kumimoji="1" lang="en-US" altLang="ja-JP" dirty="0"/>
          </a:p>
          <a:p>
            <a:pPr lvl="1"/>
            <a:r>
              <a:rPr kumimoji="1" lang="en-US" altLang="ja-JP" dirty="0"/>
              <a:t>Stealthwatch Management Console (SMC) : 7.0.0</a:t>
            </a:r>
          </a:p>
          <a:p>
            <a:pPr lvl="1"/>
            <a:r>
              <a:rPr kumimoji="1" lang="en-US" altLang="ja-JP" dirty="0"/>
              <a:t>Stealthwatch Flow Collector (FC): 7.0.0</a:t>
            </a:r>
          </a:p>
          <a:p>
            <a:r>
              <a:rPr kumimoji="1" lang="ja-JP" altLang="en-US" dirty="0"/>
              <a:t>ビルド</a:t>
            </a:r>
            <a:endParaRPr kumimoji="1" lang="en-US" altLang="ja-JP" dirty="0"/>
          </a:p>
          <a:p>
            <a:pPr lvl="1"/>
            <a:r>
              <a:rPr lang="en-US" dirty="0"/>
              <a:t>Stealthwatch Management Console</a:t>
            </a:r>
            <a:r>
              <a:rPr lang="ja-JP" altLang="en-US"/>
              <a:t>　</a:t>
            </a:r>
            <a:r>
              <a:rPr lang="en-US" dirty="0"/>
              <a:t>（</a:t>
            </a:r>
            <a:r>
              <a:rPr kumimoji="1" lang="en-US" altLang="ja-JP" dirty="0"/>
              <a:t>SMC</a:t>
            </a:r>
            <a:r>
              <a:rPr kumimoji="1" lang="ja-JP" altLang="en-US"/>
              <a:t>）</a:t>
            </a:r>
            <a:r>
              <a:rPr kumimoji="1" lang="en-US" altLang="ja-JP" dirty="0"/>
              <a:t>: 2018.12.12.1645-0</a:t>
            </a:r>
          </a:p>
          <a:p>
            <a:pPr lvl="1"/>
            <a:r>
              <a:rPr kumimoji="1" lang="en-US" altLang="ja-JP" dirty="0"/>
              <a:t>Stealthwatch Flow Collector </a:t>
            </a:r>
            <a:r>
              <a:rPr kumimoji="1" lang="ja" altLang="en-US" dirty="0"/>
              <a:t>（</a:t>
            </a:r>
            <a:r>
              <a:rPr kumimoji="1" lang="en-US" altLang="ja-JP" dirty="0"/>
              <a:t>FC</a:t>
            </a:r>
            <a:r>
              <a:rPr kumimoji="1" lang="ja-JP" altLang="en-US"/>
              <a:t>）</a:t>
            </a:r>
            <a:r>
              <a:rPr kumimoji="1" lang="en-US" altLang="ja-JP" dirty="0"/>
              <a:t>: </a:t>
            </a:r>
            <a:r>
              <a:rPr lang="en-US" altLang="ja-JP" dirty="0"/>
              <a:t>2018.12.12.1643-0</a:t>
            </a:r>
            <a:endParaRPr kumimoji="1" lang="en-US" altLang="ja-JP" dirty="0"/>
          </a:p>
          <a:p>
            <a:r>
              <a:rPr kumimoji="1" lang="ja-JP" altLang="en-US" dirty="0"/>
              <a:t>備考</a:t>
            </a:r>
            <a:endParaRPr kumimoji="1" lang="en-US" altLang="ja-JP" dirty="0"/>
          </a:p>
          <a:p>
            <a:pPr lvl="1">
              <a:buFont typeface="Arial" panose="020B0604020202020204" pitchFamily="34" charset="0"/>
              <a:buChar char="•"/>
            </a:pPr>
            <a:r>
              <a:rPr kumimoji="1" lang="en-US" altLang="ja-JP" dirty="0"/>
              <a:t>GUI</a:t>
            </a:r>
            <a:r>
              <a:rPr kumimoji="1" lang="ja-JP" altLang="en-US" dirty="0"/>
              <a:t> 画面を中心に掲載</a:t>
            </a:r>
            <a:endParaRPr kumimoji="1" lang="en-US" altLang="ja-JP" dirty="0"/>
          </a:p>
        </p:txBody>
      </p:sp>
      <p:sp>
        <p:nvSpPr>
          <p:cNvPr id="3" name="Title 2">
            <a:extLst>
              <a:ext uri="{FF2B5EF4-FFF2-40B4-BE49-F238E27FC236}">
                <a16:creationId xmlns:a16="http://schemas.microsoft.com/office/drawing/2014/main" id="{7480B8BB-FDE0-404E-A5C6-5809BB9BA194}"/>
              </a:ext>
            </a:extLst>
          </p:cNvPr>
          <p:cNvSpPr>
            <a:spLocks noGrp="1"/>
          </p:cNvSpPr>
          <p:nvPr>
            <p:ph type="title"/>
          </p:nvPr>
        </p:nvSpPr>
        <p:spPr/>
        <p:txBody>
          <a:bodyPr/>
          <a:lstStyle/>
          <a:p>
            <a:r>
              <a:rPr kumimoji="1" lang="ja-JP" altLang="en-US" dirty="0"/>
              <a:t>前提条件</a:t>
            </a:r>
          </a:p>
        </p:txBody>
      </p:sp>
    </p:spTree>
    <p:extLst>
      <p:ext uri="{BB962C8B-B14F-4D97-AF65-F5344CB8AC3E}">
        <p14:creationId xmlns:p14="http://schemas.microsoft.com/office/powerpoint/2010/main" val="40999855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r>
              <a:rPr kumimoji="1" lang="en-US" altLang="ja-JP" dirty="0"/>
              <a:t>2-9. OK</a:t>
            </a:r>
            <a:r>
              <a:rPr kumimoji="1" lang="ja-JP" altLang="en-US" dirty="0"/>
              <a:t> を選択</a:t>
            </a:r>
            <a:r>
              <a:rPr kumimoji="1" lang="en-US" altLang="ja-JP" dirty="0"/>
              <a:t> (</a:t>
            </a:r>
            <a:r>
              <a:rPr kumimoji="1" lang="ja-JP" altLang="en-US" dirty="0"/>
              <a:t>アプラインスの再起動</a:t>
            </a:r>
            <a:r>
              <a:rPr kumimoji="1" lang="en-US" altLang="ja-JP" dirty="0"/>
              <a:t>)</a:t>
            </a:r>
            <a:endParaRPr kumimoji="1" lang="ja-JP" altLang="en-US" dirty="0"/>
          </a:p>
        </p:txBody>
      </p:sp>
      <p:sp>
        <p:nvSpPr>
          <p:cNvPr id="7" name="Rectangle 6">
            <a:extLst>
              <a:ext uri="{FF2B5EF4-FFF2-40B4-BE49-F238E27FC236}">
                <a16:creationId xmlns:a16="http://schemas.microsoft.com/office/drawing/2014/main" id="{A7C61043-BF26-45CB-A6C4-8BBBDACDBD51}"/>
              </a:ext>
            </a:extLst>
          </p:cNvPr>
          <p:cNvSpPr/>
          <p:nvPr/>
        </p:nvSpPr>
        <p:spPr>
          <a:xfrm>
            <a:off x="8229600" y="0"/>
            <a:ext cx="914400" cy="39361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pic>
        <p:nvPicPr>
          <p:cNvPr id="2" name="図 1">
            <a:extLst>
              <a:ext uri="{FF2B5EF4-FFF2-40B4-BE49-F238E27FC236}">
                <a16:creationId xmlns:a16="http://schemas.microsoft.com/office/drawing/2014/main" id="{9AA5EF35-98F3-42B4-BDEF-0A21C17359B1}"/>
              </a:ext>
            </a:extLst>
          </p:cNvPr>
          <p:cNvPicPr>
            <a:picLocks noChangeAspect="1"/>
          </p:cNvPicPr>
          <p:nvPr/>
        </p:nvPicPr>
        <p:blipFill>
          <a:blip r:embed="rId2"/>
          <a:stretch>
            <a:fillRect/>
          </a:stretch>
        </p:blipFill>
        <p:spPr>
          <a:xfrm>
            <a:off x="2260362" y="2130613"/>
            <a:ext cx="4299158" cy="1437255"/>
          </a:xfrm>
          <a:prstGeom prst="rect">
            <a:avLst/>
          </a:prstGeom>
        </p:spPr>
      </p:pic>
    </p:spTree>
    <p:extLst>
      <p:ext uri="{BB962C8B-B14F-4D97-AF65-F5344CB8AC3E}">
        <p14:creationId xmlns:p14="http://schemas.microsoft.com/office/powerpoint/2010/main" val="42589290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A8B57-A43E-4CFA-BA3C-67052E5C1BBE}"/>
              </a:ext>
            </a:extLst>
          </p:cNvPr>
          <p:cNvSpPr>
            <a:spLocks noGrp="1"/>
          </p:cNvSpPr>
          <p:nvPr>
            <p:ph type="ctrTitle"/>
          </p:nvPr>
        </p:nvSpPr>
        <p:spPr/>
        <p:txBody>
          <a:bodyPr/>
          <a:lstStyle/>
          <a:p>
            <a:r>
              <a:rPr kumimoji="1" lang="en-US" altLang="ja-JP" dirty="0"/>
              <a:t>3. FC </a:t>
            </a:r>
            <a:r>
              <a:rPr kumimoji="1" lang="ja-JP" altLang="en-US" dirty="0"/>
              <a:t>のセットアップ</a:t>
            </a:r>
            <a:br>
              <a:rPr kumimoji="1" lang="en-US" altLang="ja-JP" dirty="0"/>
            </a:br>
            <a:r>
              <a:rPr kumimoji="1" lang="ja-JP" altLang="en-US" sz="1600" dirty="0"/>
              <a:t>セットアップ途中でタイムアウトした場合はセットアップ画面に戻れなくなる。</a:t>
            </a:r>
            <a:br>
              <a:rPr kumimoji="1" lang="en-US" altLang="ja-JP" sz="1600" dirty="0"/>
            </a:br>
            <a:r>
              <a:rPr kumimoji="1" lang="ja-JP" altLang="en-US" sz="1600" dirty="0"/>
              <a:t>その場合は下記の</a:t>
            </a:r>
            <a:r>
              <a:rPr kumimoji="1" lang="en-US" altLang="ja-JP" sz="1600" dirty="0"/>
              <a:t>URL</a:t>
            </a:r>
            <a:r>
              <a:rPr kumimoji="1" lang="ja-JP" altLang="en-US" sz="1600" dirty="0"/>
              <a:t>で再度セットアップ画面にアクセスを行う。</a:t>
            </a:r>
            <a:br>
              <a:rPr kumimoji="1" lang="en-US" altLang="ja-JP" sz="1600" dirty="0"/>
            </a:br>
            <a:r>
              <a:rPr kumimoji="1" lang="en-US" altLang="ja-JP" sz="1600" dirty="0"/>
              <a:t>https://</a:t>
            </a:r>
            <a:r>
              <a:rPr kumimoji="1" lang="ja-JP" altLang="en-US" sz="1600" dirty="0"/>
              <a:t>＜</a:t>
            </a:r>
            <a:r>
              <a:rPr kumimoji="1" lang="en-US" altLang="ja-JP" sz="1600" dirty="0"/>
              <a:t>FC</a:t>
            </a:r>
            <a:r>
              <a:rPr kumimoji="1" lang="ja-JP" altLang="en-US" sz="1600" dirty="0"/>
              <a:t>の</a:t>
            </a:r>
            <a:r>
              <a:rPr kumimoji="1" lang="en-US" altLang="ja-JP" sz="1600" dirty="0"/>
              <a:t>IP</a:t>
            </a:r>
            <a:r>
              <a:rPr kumimoji="1" lang="ja-JP" altLang="en-US" sz="1600" dirty="0"/>
              <a:t>アドレス＞</a:t>
            </a:r>
            <a:r>
              <a:rPr kumimoji="1" lang="en-US" altLang="ja-JP" sz="1600" dirty="0"/>
              <a:t>/</a:t>
            </a:r>
            <a:r>
              <a:rPr kumimoji="1" lang="en-US" altLang="ja-JP" sz="1600" dirty="0" err="1"/>
              <a:t>lc-ast</a:t>
            </a:r>
            <a:r>
              <a:rPr kumimoji="1" lang="en-US" altLang="ja-JP" sz="1600" dirty="0"/>
              <a:t>/</a:t>
            </a:r>
          </a:p>
        </p:txBody>
      </p:sp>
    </p:spTree>
    <p:extLst>
      <p:ext uri="{BB962C8B-B14F-4D97-AF65-F5344CB8AC3E}">
        <p14:creationId xmlns:p14="http://schemas.microsoft.com/office/powerpoint/2010/main" val="109469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CAC5290-9608-4459-B62E-6A4F7CACA109}"/>
              </a:ext>
            </a:extLst>
          </p:cNvPr>
          <p:cNvSpPr>
            <a:spLocks noGrp="1"/>
          </p:cNvSpPr>
          <p:nvPr>
            <p:ph type="body" sz="quarter" idx="10"/>
          </p:nvPr>
        </p:nvSpPr>
        <p:spPr>
          <a:xfrm>
            <a:off x="5330173" y="1340081"/>
            <a:ext cx="3453081" cy="2463337"/>
          </a:xfrm>
        </p:spPr>
        <p:txBody>
          <a:bodyPr/>
          <a:lstStyle/>
          <a:p>
            <a:r>
              <a:rPr kumimoji="1" lang="en-US" altLang="ja-JP" sz="1600" dirty="0"/>
              <a:t>FC</a:t>
            </a:r>
            <a:r>
              <a:rPr kumimoji="1" lang="ja-JP" altLang="en-US" sz="1600" dirty="0"/>
              <a:t> の管理</a:t>
            </a:r>
            <a:r>
              <a:rPr kumimoji="1" lang="en-US" altLang="ja-JP" sz="1600" dirty="0"/>
              <a:t> IP </a:t>
            </a:r>
            <a:r>
              <a:rPr kumimoji="1" lang="ja-JP" altLang="en-US" sz="1600" dirty="0"/>
              <a:t>アドレス</a:t>
            </a:r>
            <a:endParaRPr kumimoji="1" lang="en-US" altLang="ja-JP" sz="1600" dirty="0"/>
          </a:p>
          <a:p>
            <a:pPr lvl="1"/>
            <a:r>
              <a:rPr kumimoji="1" lang="en-US" altLang="ja-JP" sz="1400" dirty="0"/>
              <a:t>https://&lt;FC </a:t>
            </a:r>
            <a:r>
              <a:rPr kumimoji="1" lang="ja-JP" altLang="en-US" sz="1400" dirty="0"/>
              <a:t>の</a:t>
            </a:r>
            <a:r>
              <a:rPr kumimoji="1" lang="en-US" altLang="ja-JP" sz="1400" dirty="0"/>
              <a:t> IP </a:t>
            </a:r>
            <a:r>
              <a:rPr kumimoji="1" lang="ja-JP" altLang="en-US" sz="1400" dirty="0"/>
              <a:t>アドレス</a:t>
            </a:r>
            <a:r>
              <a:rPr kumimoji="1" lang="en-US" altLang="ja-JP" sz="1400" dirty="0"/>
              <a:t>&gt;</a:t>
            </a:r>
          </a:p>
          <a:p>
            <a:r>
              <a:rPr kumimoji="1" lang="ja-JP" altLang="en-US" sz="1600" dirty="0"/>
              <a:t>ログイン情報</a:t>
            </a:r>
            <a:endParaRPr kumimoji="1" lang="en-US" altLang="ja-JP" sz="1600" dirty="0"/>
          </a:p>
          <a:p>
            <a:pPr lvl="1"/>
            <a:r>
              <a:rPr kumimoji="1" lang="en-US" altLang="ja-JP" sz="1400" dirty="0"/>
              <a:t>Username: admin</a:t>
            </a:r>
          </a:p>
          <a:p>
            <a:pPr lvl="1"/>
            <a:r>
              <a:rPr kumimoji="1" lang="en-US" altLang="ja-JP" sz="1400" dirty="0"/>
              <a:t>Password: lan411cope</a:t>
            </a:r>
          </a:p>
          <a:p>
            <a:r>
              <a:rPr kumimoji="1" lang="ja-JP" altLang="en-US" sz="1600" dirty="0"/>
              <a:t>推奨ブラウザ</a:t>
            </a:r>
            <a:endParaRPr kumimoji="1" lang="en-US" altLang="ja-JP" sz="1600" dirty="0"/>
          </a:p>
          <a:p>
            <a:pPr lvl="1"/>
            <a:r>
              <a:rPr kumimoji="1" lang="en-US" altLang="ja-JP" sz="1400" dirty="0"/>
              <a:t>Chrome</a:t>
            </a:r>
            <a:r>
              <a:rPr kumimoji="1" lang="ja-JP" altLang="en-US" sz="1400" dirty="0" err="1"/>
              <a:t>、</a:t>
            </a:r>
            <a:r>
              <a:rPr kumimoji="1" lang="en-US" altLang="ja-JP" sz="1400" dirty="0" err="1"/>
              <a:t>FireFox</a:t>
            </a:r>
            <a:endParaRPr kumimoji="1" lang="en-US" altLang="ja-JP" sz="1400" dirty="0"/>
          </a:p>
        </p:txBody>
      </p:sp>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r>
              <a:rPr kumimoji="1" lang="en-US" altLang="ja-JP" sz="2800" dirty="0"/>
              <a:t>3-1. </a:t>
            </a:r>
            <a:r>
              <a:rPr kumimoji="1" lang="ja-JP" altLang="en-US" sz="2800" dirty="0"/>
              <a:t>任意のブラウザから</a:t>
            </a:r>
            <a:r>
              <a:rPr kumimoji="1" lang="en-US" altLang="ja-JP" sz="2800" dirty="0"/>
              <a:t> FC </a:t>
            </a:r>
            <a:r>
              <a:rPr kumimoji="1" lang="ja-JP" altLang="en-US" sz="2800" dirty="0"/>
              <a:t>にアクセスし、ログイン</a:t>
            </a:r>
          </a:p>
        </p:txBody>
      </p:sp>
      <p:sp>
        <p:nvSpPr>
          <p:cNvPr id="4" name="Rectangle 3">
            <a:extLst>
              <a:ext uri="{FF2B5EF4-FFF2-40B4-BE49-F238E27FC236}">
                <a16:creationId xmlns:a16="http://schemas.microsoft.com/office/drawing/2014/main" id="{18D19CA1-C5D3-49C6-B62F-29B8549BF8A9}"/>
              </a:ext>
            </a:extLst>
          </p:cNvPr>
          <p:cNvSpPr/>
          <p:nvPr/>
        </p:nvSpPr>
        <p:spPr>
          <a:xfrm>
            <a:off x="8229600" y="0"/>
            <a:ext cx="914400" cy="39361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FC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pic>
        <p:nvPicPr>
          <p:cNvPr id="8" name="Picture 7">
            <a:extLst>
              <a:ext uri="{FF2B5EF4-FFF2-40B4-BE49-F238E27FC236}">
                <a16:creationId xmlns:a16="http://schemas.microsoft.com/office/drawing/2014/main" id="{3EC78876-0E09-478A-B39D-EBB70F12689F}"/>
              </a:ext>
            </a:extLst>
          </p:cNvPr>
          <p:cNvPicPr>
            <a:picLocks noChangeAspect="1"/>
          </p:cNvPicPr>
          <p:nvPr/>
        </p:nvPicPr>
        <p:blipFill>
          <a:blip r:embed="rId2"/>
          <a:stretch>
            <a:fillRect/>
          </a:stretch>
        </p:blipFill>
        <p:spPr>
          <a:xfrm>
            <a:off x="437766" y="1073150"/>
            <a:ext cx="4765481" cy="3703902"/>
          </a:xfrm>
          <a:prstGeom prst="rect">
            <a:avLst/>
          </a:prstGeom>
        </p:spPr>
      </p:pic>
    </p:spTree>
    <p:extLst>
      <p:ext uri="{BB962C8B-B14F-4D97-AF65-F5344CB8AC3E}">
        <p14:creationId xmlns:p14="http://schemas.microsoft.com/office/powerpoint/2010/main" val="31652976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r>
              <a:rPr kumimoji="1" lang="en-US" altLang="ja-JP" dirty="0"/>
              <a:t>3-2. Continue </a:t>
            </a:r>
            <a:r>
              <a:rPr kumimoji="1" lang="ja-JP" altLang="en-US" dirty="0"/>
              <a:t>をクリック</a:t>
            </a:r>
          </a:p>
        </p:txBody>
      </p:sp>
      <p:sp>
        <p:nvSpPr>
          <p:cNvPr id="4" name="Rectangle 3">
            <a:extLst>
              <a:ext uri="{FF2B5EF4-FFF2-40B4-BE49-F238E27FC236}">
                <a16:creationId xmlns:a16="http://schemas.microsoft.com/office/drawing/2014/main" id="{18D19CA1-C5D3-49C6-B62F-29B8549BF8A9}"/>
              </a:ext>
            </a:extLst>
          </p:cNvPr>
          <p:cNvSpPr/>
          <p:nvPr/>
        </p:nvSpPr>
        <p:spPr>
          <a:xfrm>
            <a:off x="8229600" y="0"/>
            <a:ext cx="914400" cy="39361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FC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pic>
        <p:nvPicPr>
          <p:cNvPr id="5" name="Picture 4">
            <a:extLst>
              <a:ext uri="{FF2B5EF4-FFF2-40B4-BE49-F238E27FC236}">
                <a16:creationId xmlns:a16="http://schemas.microsoft.com/office/drawing/2014/main" id="{C82429FE-DE81-4ECF-A599-CA37F1A2F9BC}"/>
              </a:ext>
            </a:extLst>
          </p:cNvPr>
          <p:cNvPicPr>
            <a:picLocks noChangeAspect="1"/>
          </p:cNvPicPr>
          <p:nvPr/>
        </p:nvPicPr>
        <p:blipFill>
          <a:blip r:embed="rId2"/>
          <a:stretch>
            <a:fillRect/>
          </a:stretch>
        </p:blipFill>
        <p:spPr>
          <a:xfrm>
            <a:off x="1442906" y="1073150"/>
            <a:ext cx="6258188" cy="3680519"/>
          </a:xfrm>
          <a:prstGeom prst="rect">
            <a:avLst/>
          </a:prstGeom>
        </p:spPr>
      </p:pic>
    </p:spTree>
    <p:extLst>
      <p:ext uri="{BB962C8B-B14F-4D97-AF65-F5344CB8AC3E}">
        <p14:creationId xmlns:p14="http://schemas.microsoft.com/office/powerpoint/2010/main" val="40113890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DD5AC18-DD1A-4C49-82E1-5157F10F2FED}"/>
              </a:ext>
            </a:extLst>
          </p:cNvPr>
          <p:cNvSpPr>
            <a:spLocks noGrp="1"/>
          </p:cNvSpPr>
          <p:nvPr>
            <p:ph type="body" sz="quarter" idx="10"/>
          </p:nvPr>
        </p:nvSpPr>
        <p:spPr>
          <a:xfrm>
            <a:off x="5500241" y="1073150"/>
            <a:ext cx="2188675" cy="3253524"/>
          </a:xfrm>
        </p:spPr>
        <p:txBody>
          <a:bodyPr/>
          <a:lstStyle/>
          <a:p>
            <a:r>
              <a:rPr kumimoji="1" lang="en-US" altLang="ja-JP" sz="1600" dirty="0"/>
              <a:t>ADMIN</a:t>
            </a:r>
          </a:p>
          <a:p>
            <a:pPr lvl="1"/>
            <a:r>
              <a:rPr kumimoji="1" lang="en-US" altLang="ja-JP" sz="1400" dirty="0"/>
              <a:t>Current Password:</a:t>
            </a:r>
            <a:br>
              <a:rPr kumimoji="1" lang="en-US" altLang="ja-JP" sz="1400" dirty="0"/>
            </a:br>
            <a:r>
              <a:rPr kumimoji="1" lang="en-US" altLang="ja-JP" sz="1400" dirty="0"/>
              <a:t>lan411cope</a:t>
            </a:r>
          </a:p>
          <a:p>
            <a:r>
              <a:rPr kumimoji="1" lang="en-US" altLang="ja-JP" sz="1600" dirty="0"/>
              <a:t>ROOT</a:t>
            </a:r>
          </a:p>
          <a:p>
            <a:pPr lvl="1"/>
            <a:r>
              <a:rPr kumimoji="1" lang="en-US" altLang="ja-JP" sz="1400" dirty="0"/>
              <a:t>Current Password:</a:t>
            </a:r>
            <a:br>
              <a:rPr kumimoji="1" lang="en-US" altLang="ja-JP" sz="1400" dirty="0"/>
            </a:br>
            <a:r>
              <a:rPr kumimoji="1" lang="en-US" altLang="ja-JP" sz="1400" dirty="0"/>
              <a:t>lan1cope</a:t>
            </a:r>
          </a:p>
          <a:p>
            <a:r>
              <a:rPr kumimoji="1" lang="en-US" altLang="ja-JP" sz="1600" dirty="0"/>
              <a:t>SYSADMIN</a:t>
            </a:r>
          </a:p>
          <a:p>
            <a:pPr lvl="1"/>
            <a:r>
              <a:rPr kumimoji="1" lang="en-US" altLang="ja-JP" sz="1400" dirty="0"/>
              <a:t>Current Password:</a:t>
            </a:r>
            <a:br>
              <a:rPr kumimoji="1" lang="en-US" altLang="ja-JP" sz="1400" dirty="0"/>
            </a:br>
            <a:r>
              <a:rPr kumimoji="1" lang="en-US" altLang="ja-JP" sz="1400" dirty="0"/>
              <a:t>lan1cope</a:t>
            </a:r>
            <a:endParaRPr kumimoji="1" lang="ja-JP" altLang="en-US" sz="1600" dirty="0"/>
          </a:p>
          <a:p>
            <a:r>
              <a:rPr kumimoji="1" lang="en-US" altLang="ja-JP" sz="1600" dirty="0"/>
              <a:t>New Password</a:t>
            </a:r>
          </a:p>
          <a:p>
            <a:pPr lvl="1"/>
            <a:r>
              <a:rPr kumimoji="1" lang="ja-JP" altLang="en-US" sz="1400" dirty="0"/>
              <a:t>任意のパスワード</a:t>
            </a:r>
            <a:endParaRPr kumimoji="1" lang="en-US" altLang="ja-JP" sz="1400" dirty="0"/>
          </a:p>
        </p:txBody>
      </p:sp>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r>
              <a:rPr kumimoji="1" lang="en-US" altLang="ja-JP" sz="2800" dirty="0"/>
              <a:t>3-3. ADMIN/ROOT/SYSADMIN </a:t>
            </a:r>
            <a:r>
              <a:rPr kumimoji="1" lang="ja-JP" altLang="en-US" sz="2800" dirty="0"/>
              <a:t>パスワードの変更</a:t>
            </a:r>
          </a:p>
        </p:txBody>
      </p:sp>
      <p:sp>
        <p:nvSpPr>
          <p:cNvPr id="4" name="Rectangle 3">
            <a:extLst>
              <a:ext uri="{FF2B5EF4-FFF2-40B4-BE49-F238E27FC236}">
                <a16:creationId xmlns:a16="http://schemas.microsoft.com/office/drawing/2014/main" id="{18D19CA1-C5D3-49C6-B62F-29B8549BF8A9}"/>
              </a:ext>
            </a:extLst>
          </p:cNvPr>
          <p:cNvSpPr/>
          <p:nvPr/>
        </p:nvSpPr>
        <p:spPr>
          <a:xfrm>
            <a:off x="8229600" y="0"/>
            <a:ext cx="914400" cy="39361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FC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pic>
        <p:nvPicPr>
          <p:cNvPr id="6" name="Picture 5">
            <a:extLst>
              <a:ext uri="{FF2B5EF4-FFF2-40B4-BE49-F238E27FC236}">
                <a16:creationId xmlns:a16="http://schemas.microsoft.com/office/drawing/2014/main" id="{2C142D1F-50F2-42F6-AA04-038A0E5DDA54}"/>
              </a:ext>
            </a:extLst>
          </p:cNvPr>
          <p:cNvPicPr>
            <a:picLocks noChangeAspect="1"/>
          </p:cNvPicPr>
          <p:nvPr/>
        </p:nvPicPr>
        <p:blipFill>
          <a:blip r:embed="rId2"/>
          <a:stretch>
            <a:fillRect/>
          </a:stretch>
        </p:blipFill>
        <p:spPr>
          <a:xfrm>
            <a:off x="281248" y="1073150"/>
            <a:ext cx="5062861" cy="3070482"/>
          </a:xfrm>
          <a:prstGeom prst="rect">
            <a:avLst/>
          </a:prstGeom>
        </p:spPr>
      </p:pic>
      <p:sp>
        <p:nvSpPr>
          <p:cNvPr id="9" name="吹き出し: 円形 8">
            <a:extLst>
              <a:ext uri="{FF2B5EF4-FFF2-40B4-BE49-F238E27FC236}">
                <a16:creationId xmlns:a16="http://schemas.microsoft.com/office/drawing/2014/main" id="{FB7343A2-7B1C-4CFF-A587-4EB7967F376F}"/>
              </a:ext>
            </a:extLst>
          </p:cNvPr>
          <p:cNvSpPr/>
          <p:nvPr/>
        </p:nvSpPr>
        <p:spPr>
          <a:xfrm>
            <a:off x="24714" y="4070352"/>
            <a:ext cx="6140112" cy="993576"/>
          </a:xfrm>
          <a:prstGeom prst="wedgeEllipseCallout">
            <a:avLst>
              <a:gd name="adj1" fmla="val 11225"/>
              <a:gd name="adj2" fmla="val -63827"/>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t>ADMIN</a:t>
            </a:r>
            <a:r>
              <a:rPr kumimoji="1" lang="ja-JP" altLang="en-US" sz="1400" dirty="0"/>
              <a:t>はブラウザログイン時のクレデンシャル情報。</a:t>
            </a:r>
            <a:endParaRPr kumimoji="1" lang="en-US" altLang="ja-JP" sz="1400" dirty="0"/>
          </a:p>
          <a:p>
            <a:pPr algn="ctr"/>
            <a:r>
              <a:rPr kumimoji="1" lang="ja-JP" altLang="en-US" sz="1400" dirty="0"/>
              <a:t>一方 </a:t>
            </a:r>
            <a:r>
              <a:rPr kumimoji="1" lang="en-US" altLang="ja-JP" sz="1400" dirty="0"/>
              <a:t>ROOT</a:t>
            </a:r>
            <a:r>
              <a:rPr kumimoji="1" lang="ja-JP" altLang="en-US" sz="1400" dirty="0"/>
              <a:t>と</a:t>
            </a:r>
            <a:r>
              <a:rPr kumimoji="1" lang="en-US" altLang="ja-JP" sz="1400" dirty="0"/>
              <a:t>SYSADMIN</a:t>
            </a:r>
            <a:r>
              <a:rPr kumimoji="1" lang="ja-JP" altLang="en-US" sz="1400" dirty="0"/>
              <a:t>は</a:t>
            </a:r>
            <a:r>
              <a:rPr kumimoji="1" lang="en-US" altLang="ja-JP" sz="1400" dirty="0"/>
              <a:t>SSH</a:t>
            </a:r>
            <a:r>
              <a:rPr kumimoji="1" lang="ja-JP" altLang="en-US" sz="1400" dirty="0"/>
              <a:t>アクセス時の情報。</a:t>
            </a:r>
            <a:endParaRPr kumimoji="1" lang="en-US" altLang="ja-JP" sz="1400" dirty="0"/>
          </a:p>
          <a:p>
            <a:pPr algn="ctr"/>
            <a:r>
              <a:rPr kumimoji="1" lang="ja-JP" altLang="en-US" sz="1400" dirty="0"/>
              <a:t>問題なければ </a:t>
            </a:r>
            <a:r>
              <a:rPr kumimoji="1" lang="en-US" altLang="ja-JP" sz="1400" dirty="0"/>
              <a:t>New Password </a:t>
            </a:r>
            <a:r>
              <a:rPr kumimoji="1" lang="ja-JP" altLang="en-US" sz="1400" dirty="0"/>
              <a:t>は全て同じでも良い。</a:t>
            </a:r>
          </a:p>
        </p:txBody>
      </p:sp>
    </p:spTree>
    <p:extLst>
      <p:ext uri="{BB962C8B-B14F-4D97-AF65-F5344CB8AC3E}">
        <p14:creationId xmlns:p14="http://schemas.microsoft.com/office/powerpoint/2010/main" val="28086533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r>
              <a:rPr kumimoji="1" lang="en-US" altLang="ja-JP" dirty="0"/>
              <a:t>3-4. </a:t>
            </a:r>
            <a:r>
              <a:rPr kumimoji="1" lang="ja-JP" altLang="en-US" dirty="0"/>
              <a:t>ネットワークの設定</a:t>
            </a:r>
            <a:r>
              <a:rPr kumimoji="1" lang="en-US" altLang="ja-JP" dirty="0"/>
              <a:t> (1. </a:t>
            </a:r>
            <a:r>
              <a:rPr kumimoji="1" lang="ja-JP" altLang="en-US" dirty="0"/>
              <a:t>で設定済み</a:t>
            </a:r>
            <a:r>
              <a:rPr kumimoji="1" lang="en-US" altLang="ja-JP" dirty="0"/>
              <a:t>)</a:t>
            </a:r>
            <a:endParaRPr kumimoji="1" lang="ja-JP" altLang="en-US" dirty="0"/>
          </a:p>
        </p:txBody>
      </p:sp>
      <p:sp>
        <p:nvSpPr>
          <p:cNvPr id="4" name="Rectangle 3">
            <a:extLst>
              <a:ext uri="{FF2B5EF4-FFF2-40B4-BE49-F238E27FC236}">
                <a16:creationId xmlns:a16="http://schemas.microsoft.com/office/drawing/2014/main" id="{18D19CA1-C5D3-49C6-B62F-29B8549BF8A9}"/>
              </a:ext>
            </a:extLst>
          </p:cNvPr>
          <p:cNvSpPr/>
          <p:nvPr/>
        </p:nvSpPr>
        <p:spPr>
          <a:xfrm>
            <a:off x="8229600" y="0"/>
            <a:ext cx="914400" cy="39361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FC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pic>
        <p:nvPicPr>
          <p:cNvPr id="5" name="図 4">
            <a:extLst>
              <a:ext uri="{FF2B5EF4-FFF2-40B4-BE49-F238E27FC236}">
                <a16:creationId xmlns:a16="http://schemas.microsoft.com/office/drawing/2014/main" id="{648E90DB-1BB9-4377-9D5E-7F71A6950850}"/>
              </a:ext>
            </a:extLst>
          </p:cNvPr>
          <p:cNvPicPr>
            <a:picLocks noChangeAspect="1"/>
          </p:cNvPicPr>
          <p:nvPr/>
        </p:nvPicPr>
        <p:blipFill>
          <a:blip r:embed="rId2"/>
          <a:stretch>
            <a:fillRect/>
          </a:stretch>
        </p:blipFill>
        <p:spPr>
          <a:xfrm>
            <a:off x="2008261" y="1073150"/>
            <a:ext cx="4927663" cy="3599407"/>
          </a:xfrm>
          <a:prstGeom prst="rect">
            <a:avLst/>
          </a:prstGeom>
        </p:spPr>
      </p:pic>
    </p:spTree>
    <p:extLst>
      <p:ext uri="{BB962C8B-B14F-4D97-AF65-F5344CB8AC3E}">
        <p14:creationId xmlns:p14="http://schemas.microsoft.com/office/powerpoint/2010/main" val="25411513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r>
              <a:rPr kumimoji="1" lang="en-US" altLang="ja-JP" dirty="0"/>
              <a:t>3-5. </a:t>
            </a:r>
            <a:r>
              <a:rPr kumimoji="1" lang="ja-JP" altLang="en-US" dirty="0"/>
              <a:t>ホスト名・ドメイン名の設定</a:t>
            </a:r>
            <a:r>
              <a:rPr kumimoji="1" lang="en-US" altLang="ja-JP" dirty="0"/>
              <a:t> (1. </a:t>
            </a:r>
            <a:r>
              <a:rPr kumimoji="1" lang="ja-JP" altLang="en-US" dirty="0"/>
              <a:t>で設定済み</a:t>
            </a:r>
            <a:r>
              <a:rPr kumimoji="1" lang="en-US" altLang="ja-JP" dirty="0"/>
              <a:t>)</a:t>
            </a:r>
            <a:endParaRPr kumimoji="1" lang="ja-JP" altLang="en-US" dirty="0"/>
          </a:p>
        </p:txBody>
      </p:sp>
      <p:sp>
        <p:nvSpPr>
          <p:cNvPr id="4" name="Rectangle 3">
            <a:extLst>
              <a:ext uri="{FF2B5EF4-FFF2-40B4-BE49-F238E27FC236}">
                <a16:creationId xmlns:a16="http://schemas.microsoft.com/office/drawing/2014/main" id="{18D19CA1-C5D3-49C6-B62F-29B8549BF8A9}"/>
              </a:ext>
            </a:extLst>
          </p:cNvPr>
          <p:cNvSpPr/>
          <p:nvPr/>
        </p:nvSpPr>
        <p:spPr>
          <a:xfrm>
            <a:off x="8229600" y="0"/>
            <a:ext cx="914400" cy="39361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FC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pic>
        <p:nvPicPr>
          <p:cNvPr id="5" name="図 4">
            <a:extLst>
              <a:ext uri="{FF2B5EF4-FFF2-40B4-BE49-F238E27FC236}">
                <a16:creationId xmlns:a16="http://schemas.microsoft.com/office/drawing/2014/main" id="{2AF2984D-1BA0-4B2E-AC68-84D7B9ACD048}"/>
              </a:ext>
            </a:extLst>
          </p:cNvPr>
          <p:cNvPicPr>
            <a:picLocks noChangeAspect="1"/>
          </p:cNvPicPr>
          <p:nvPr/>
        </p:nvPicPr>
        <p:blipFill>
          <a:blip r:embed="rId2"/>
          <a:stretch>
            <a:fillRect/>
          </a:stretch>
        </p:blipFill>
        <p:spPr>
          <a:xfrm>
            <a:off x="1755991" y="1152026"/>
            <a:ext cx="5632018" cy="3530519"/>
          </a:xfrm>
          <a:prstGeom prst="rect">
            <a:avLst/>
          </a:prstGeom>
        </p:spPr>
      </p:pic>
    </p:spTree>
    <p:extLst>
      <p:ext uri="{BB962C8B-B14F-4D97-AF65-F5344CB8AC3E}">
        <p14:creationId xmlns:p14="http://schemas.microsoft.com/office/powerpoint/2010/main" val="33412147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r>
              <a:rPr kumimoji="1" lang="en-US" altLang="ja-JP" dirty="0"/>
              <a:t>3-6. DNS </a:t>
            </a:r>
            <a:r>
              <a:rPr kumimoji="1" lang="ja-JP" altLang="en-US" dirty="0"/>
              <a:t>サーバの設定</a:t>
            </a:r>
          </a:p>
        </p:txBody>
      </p:sp>
      <p:sp>
        <p:nvSpPr>
          <p:cNvPr id="4" name="Rectangle 3">
            <a:extLst>
              <a:ext uri="{FF2B5EF4-FFF2-40B4-BE49-F238E27FC236}">
                <a16:creationId xmlns:a16="http://schemas.microsoft.com/office/drawing/2014/main" id="{18D19CA1-C5D3-49C6-B62F-29B8549BF8A9}"/>
              </a:ext>
            </a:extLst>
          </p:cNvPr>
          <p:cNvSpPr/>
          <p:nvPr/>
        </p:nvSpPr>
        <p:spPr>
          <a:xfrm>
            <a:off x="8229600" y="0"/>
            <a:ext cx="914400" cy="39361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FC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pic>
        <p:nvPicPr>
          <p:cNvPr id="2" name="図 1">
            <a:extLst>
              <a:ext uri="{FF2B5EF4-FFF2-40B4-BE49-F238E27FC236}">
                <a16:creationId xmlns:a16="http://schemas.microsoft.com/office/drawing/2014/main" id="{6C6E6DBA-0EA4-4121-B474-1FB3DA789AB2}"/>
              </a:ext>
            </a:extLst>
          </p:cNvPr>
          <p:cNvPicPr>
            <a:picLocks noChangeAspect="1"/>
          </p:cNvPicPr>
          <p:nvPr/>
        </p:nvPicPr>
        <p:blipFill>
          <a:blip r:embed="rId2"/>
          <a:stretch>
            <a:fillRect/>
          </a:stretch>
        </p:blipFill>
        <p:spPr>
          <a:xfrm>
            <a:off x="1601020" y="1012166"/>
            <a:ext cx="5894229" cy="3581197"/>
          </a:xfrm>
          <a:prstGeom prst="rect">
            <a:avLst/>
          </a:prstGeom>
        </p:spPr>
      </p:pic>
    </p:spTree>
    <p:extLst>
      <p:ext uri="{BB962C8B-B14F-4D97-AF65-F5344CB8AC3E}">
        <p14:creationId xmlns:p14="http://schemas.microsoft.com/office/powerpoint/2010/main" val="3341424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FEA2C72-7F3D-4E12-A92F-186E067040F2}"/>
              </a:ext>
            </a:extLst>
          </p:cNvPr>
          <p:cNvPicPr>
            <a:picLocks noChangeAspect="1"/>
          </p:cNvPicPr>
          <p:nvPr/>
        </p:nvPicPr>
        <p:blipFill>
          <a:blip r:embed="rId2"/>
          <a:stretch>
            <a:fillRect/>
          </a:stretch>
        </p:blipFill>
        <p:spPr>
          <a:xfrm>
            <a:off x="628116" y="1168313"/>
            <a:ext cx="5429658" cy="3376982"/>
          </a:xfrm>
          <a:prstGeom prst="rect">
            <a:avLst/>
          </a:prstGeom>
        </p:spPr>
      </p:pic>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r>
              <a:rPr kumimoji="1" lang="en-US" altLang="ja-JP" dirty="0"/>
              <a:t>3-7. NTP</a:t>
            </a:r>
            <a:r>
              <a:rPr kumimoji="1" lang="ja-JP" altLang="en-US" dirty="0"/>
              <a:t> サーバの設定</a:t>
            </a:r>
          </a:p>
        </p:txBody>
      </p:sp>
      <p:sp>
        <p:nvSpPr>
          <p:cNvPr id="4" name="Rectangle 3">
            <a:extLst>
              <a:ext uri="{FF2B5EF4-FFF2-40B4-BE49-F238E27FC236}">
                <a16:creationId xmlns:a16="http://schemas.microsoft.com/office/drawing/2014/main" id="{18D19CA1-C5D3-49C6-B62F-29B8549BF8A9}"/>
              </a:ext>
            </a:extLst>
          </p:cNvPr>
          <p:cNvSpPr/>
          <p:nvPr/>
        </p:nvSpPr>
        <p:spPr>
          <a:xfrm>
            <a:off x="8229600" y="0"/>
            <a:ext cx="914400" cy="39361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FC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sp>
        <p:nvSpPr>
          <p:cNvPr id="8" name="吹き出し: 円形 7">
            <a:extLst>
              <a:ext uri="{FF2B5EF4-FFF2-40B4-BE49-F238E27FC236}">
                <a16:creationId xmlns:a16="http://schemas.microsoft.com/office/drawing/2014/main" id="{BDBCD0F8-0FC7-4415-87D6-D94C5A97DB22}"/>
              </a:ext>
            </a:extLst>
          </p:cNvPr>
          <p:cNvSpPr/>
          <p:nvPr/>
        </p:nvSpPr>
        <p:spPr>
          <a:xfrm>
            <a:off x="4423718" y="1804987"/>
            <a:ext cx="4637903" cy="1346663"/>
          </a:xfrm>
          <a:prstGeom prst="wedgeEllipseCallout">
            <a:avLst>
              <a:gd name="adj1" fmla="val -19735"/>
              <a:gd name="adj2" fmla="val 108163"/>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デフォルトで</a:t>
            </a:r>
            <a:r>
              <a:rPr kumimoji="1" lang="en-US" altLang="ja-JP" sz="1400" dirty="0"/>
              <a:t>3</a:t>
            </a:r>
            <a:r>
              <a:rPr kumimoji="1" lang="ja-JP" altLang="en-US" sz="1400" dirty="0" err="1"/>
              <a:t>つの</a:t>
            </a:r>
            <a:r>
              <a:rPr kumimoji="1" lang="en-US" altLang="ja-JP" sz="1400" dirty="0"/>
              <a:t>NTP Server IP</a:t>
            </a:r>
            <a:r>
              <a:rPr kumimoji="1" lang="ja-JP" altLang="en-US" sz="1400" dirty="0"/>
              <a:t>が</a:t>
            </a:r>
            <a:endParaRPr kumimoji="1" lang="en-US" altLang="ja-JP" sz="1400" dirty="0"/>
          </a:p>
          <a:p>
            <a:pPr algn="ctr"/>
            <a:r>
              <a:rPr kumimoji="1" lang="ja-JP" altLang="en-US" sz="1400" dirty="0"/>
              <a:t>登録済で表示される。</a:t>
            </a:r>
            <a:endParaRPr kumimoji="1" lang="en-US" altLang="ja-JP" sz="1400" dirty="0"/>
          </a:p>
          <a:p>
            <a:pPr algn="ctr"/>
            <a:r>
              <a:rPr kumimoji="1" lang="ja-JP" altLang="en-US" sz="1400" dirty="0"/>
              <a:t>不要なものは </a:t>
            </a:r>
            <a:r>
              <a:rPr kumimoji="1" lang="en-US" altLang="ja-JP" sz="1400" dirty="0"/>
              <a:t>Delete </a:t>
            </a:r>
            <a:r>
              <a:rPr kumimoji="1" lang="ja-JP" altLang="en-US" sz="1400" dirty="0"/>
              <a:t>のチェックボックスを選択した後、</a:t>
            </a:r>
            <a:r>
              <a:rPr kumimoji="1" lang="en-US" altLang="ja-JP" sz="1400" dirty="0"/>
              <a:t>”-”</a:t>
            </a:r>
            <a:r>
              <a:rPr kumimoji="1" lang="ja-JP" altLang="en-US" sz="1400" dirty="0"/>
              <a:t>ボタンを押さないと設定から消えないので注意</a:t>
            </a:r>
          </a:p>
        </p:txBody>
      </p:sp>
    </p:spTree>
    <p:extLst>
      <p:ext uri="{BB962C8B-B14F-4D97-AF65-F5344CB8AC3E}">
        <p14:creationId xmlns:p14="http://schemas.microsoft.com/office/powerpoint/2010/main" val="4705084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r>
              <a:rPr kumimoji="1" lang="en-US" altLang="ja-JP" dirty="0"/>
              <a:t>3-8. </a:t>
            </a:r>
            <a:r>
              <a:rPr kumimoji="1" lang="ja-JP" altLang="en-US" dirty="0"/>
              <a:t>設定内容の確認</a:t>
            </a:r>
          </a:p>
        </p:txBody>
      </p:sp>
      <p:sp>
        <p:nvSpPr>
          <p:cNvPr id="4" name="Rectangle 3">
            <a:extLst>
              <a:ext uri="{FF2B5EF4-FFF2-40B4-BE49-F238E27FC236}">
                <a16:creationId xmlns:a16="http://schemas.microsoft.com/office/drawing/2014/main" id="{18D19CA1-C5D3-49C6-B62F-29B8549BF8A9}"/>
              </a:ext>
            </a:extLst>
          </p:cNvPr>
          <p:cNvSpPr/>
          <p:nvPr/>
        </p:nvSpPr>
        <p:spPr>
          <a:xfrm>
            <a:off x="8229600" y="0"/>
            <a:ext cx="914400" cy="39361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FC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pic>
        <p:nvPicPr>
          <p:cNvPr id="5" name="図 4">
            <a:extLst>
              <a:ext uri="{FF2B5EF4-FFF2-40B4-BE49-F238E27FC236}">
                <a16:creationId xmlns:a16="http://schemas.microsoft.com/office/drawing/2014/main" id="{2709B8A6-B3E1-4966-88BB-68117FC3D19D}"/>
              </a:ext>
            </a:extLst>
          </p:cNvPr>
          <p:cNvPicPr>
            <a:picLocks noChangeAspect="1"/>
          </p:cNvPicPr>
          <p:nvPr/>
        </p:nvPicPr>
        <p:blipFill>
          <a:blip r:embed="rId2"/>
          <a:stretch>
            <a:fillRect/>
          </a:stretch>
        </p:blipFill>
        <p:spPr>
          <a:xfrm>
            <a:off x="2044087" y="1008559"/>
            <a:ext cx="5055825" cy="3741833"/>
          </a:xfrm>
          <a:prstGeom prst="rect">
            <a:avLst/>
          </a:prstGeom>
        </p:spPr>
      </p:pic>
    </p:spTree>
    <p:extLst>
      <p:ext uri="{BB962C8B-B14F-4D97-AF65-F5344CB8AC3E}">
        <p14:creationId xmlns:p14="http://schemas.microsoft.com/office/powerpoint/2010/main" val="2031806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529752-7397-4C44-AA63-3C784E8191A3}"/>
              </a:ext>
            </a:extLst>
          </p:cNvPr>
          <p:cNvSpPr>
            <a:spLocks noGrp="1"/>
          </p:cNvSpPr>
          <p:nvPr>
            <p:ph type="body" sz="quarter" idx="10"/>
          </p:nvPr>
        </p:nvSpPr>
        <p:spPr>
          <a:xfrm>
            <a:off x="462301" y="1073150"/>
            <a:ext cx="8277344" cy="3517900"/>
          </a:xfrm>
        </p:spPr>
        <p:txBody>
          <a:bodyPr/>
          <a:lstStyle/>
          <a:p>
            <a:r>
              <a:rPr kumimoji="1" lang="en-US" altLang="ja-JP" dirty="0"/>
              <a:t>SMC, FC</a:t>
            </a:r>
            <a:r>
              <a:rPr kumimoji="1" lang="ja-JP" altLang="en-US" dirty="0"/>
              <a:t>それぞれの</a:t>
            </a:r>
            <a:r>
              <a:rPr kumimoji="1" lang="en-US" altLang="ja-JP" dirty="0"/>
              <a:t>IP</a:t>
            </a:r>
            <a:r>
              <a:rPr kumimoji="1" lang="ja-JP" altLang="en-US" dirty="0"/>
              <a:t>アドレス、任意のホスト名、任意のドメイン名</a:t>
            </a:r>
            <a:endParaRPr kumimoji="1" lang="en-US" altLang="ja-JP" dirty="0"/>
          </a:p>
          <a:p>
            <a:r>
              <a:rPr kumimoji="1" lang="ja-JP" altLang="en-US" dirty="0"/>
              <a:t>サブネットマスク</a:t>
            </a:r>
            <a:endParaRPr kumimoji="1" lang="en-US" altLang="ja-JP" dirty="0"/>
          </a:p>
          <a:p>
            <a:r>
              <a:rPr kumimoji="1" lang="ja-JP" altLang="en-US" dirty="0"/>
              <a:t>ブロードキャストアドレス</a:t>
            </a:r>
            <a:endParaRPr kumimoji="1" lang="en-US" altLang="ja-JP" dirty="0"/>
          </a:p>
          <a:p>
            <a:r>
              <a:rPr kumimoji="1" lang="ja-JP" altLang="en-US" dirty="0"/>
              <a:t>ゲートウェイの</a:t>
            </a:r>
            <a:r>
              <a:rPr kumimoji="1" lang="en-US" altLang="ja-JP" dirty="0"/>
              <a:t>IP</a:t>
            </a:r>
            <a:r>
              <a:rPr kumimoji="1" lang="ja-JP" altLang="en-US" dirty="0"/>
              <a:t>アドレス</a:t>
            </a:r>
            <a:endParaRPr kumimoji="1" lang="en-US" altLang="ja-JP" dirty="0"/>
          </a:p>
          <a:p>
            <a:r>
              <a:rPr kumimoji="1" lang="en-US" altLang="ja-JP" dirty="0"/>
              <a:t>DNS</a:t>
            </a:r>
            <a:r>
              <a:rPr kumimoji="1" lang="ja-JP" altLang="en-US" dirty="0"/>
              <a:t>サーバの</a:t>
            </a:r>
            <a:r>
              <a:rPr kumimoji="1" lang="en-US" altLang="ja-JP" dirty="0"/>
              <a:t>IP</a:t>
            </a:r>
            <a:r>
              <a:rPr kumimoji="1" lang="ja-JP" altLang="en-US" dirty="0"/>
              <a:t>アドレス</a:t>
            </a:r>
            <a:endParaRPr kumimoji="1" lang="en-US" altLang="ja-JP" dirty="0"/>
          </a:p>
          <a:p>
            <a:r>
              <a:rPr kumimoji="1" lang="en-US" altLang="ja-JP" dirty="0"/>
              <a:t>NTP</a:t>
            </a:r>
            <a:r>
              <a:rPr kumimoji="1" lang="ja-JP" altLang="en-US" dirty="0"/>
              <a:t>サーバの</a:t>
            </a:r>
            <a:r>
              <a:rPr kumimoji="1" lang="en-US" altLang="ja-JP" dirty="0"/>
              <a:t>IP</a:t>
            </a:r>
            <a:r>
              <a:rPr kumimoji="1" lang="ja-JP" altLang="en-US" dirty="0"/>
              <a:t>アドレスもしくはドメイン名</a:t>
            </a:r>
            <a:endParaRPr kumimoji="1" lang="en-US" altLang="ja-JP" dirty="0"/>
          </a:p>
        </p:txBody>
      </p:sp>
      <p:sp>
        <p:nvSpPr>
          <p:cNvPr id="3" name="Title 2">
            <a:extLst>
              <a:ext uri="{FF2B5EF4-FFF2-40B4-BE49-F238E27FC236}">
                <a16:creationId xmlns:a16="http://schemas.microsoft.com/office/drawing/2014/main" id="{7480B8BB-FDE0-404E-A5C6-5809BB9BA194}"/>
              </a:ext>
            </a:extLst>
          </p:cNvPr>
          <p:cNvSpPr>
            <a:spLocks noGrp="1"/>
          </p:cNvSpPr>
          <p:nvPr>
            <p:ph type="title"/>
          </p:nvPr>
        </p:nvSpPr>
        <p:spPr/>
        <p:txBody>
          <a:bodyPr/>
          <a:lstStyle/>
          <a:p>
            <a:r>
              <a:rPr kumimoji="1" lang="ja-JP" altLang="en-US" dirty="0"/>
              <a:t>事前準備</a:t>
            </a:r>
          </a:p>
        </p:txBody>
      </p:sp>
    </p:spTree>
    <p:extLst>
      <p:ext uri="{BB962C8B-B14F-4D97-AF65-F5344CB8AC3E}">
        <p14:creationId xmlns:p14="http://schemas.microsoft.com/office/powerpoint/2010/main" val="5812712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r>
              <a:rPr kumimoji="1" lang="en-US" altLang="ja-JP" dirty="0"/>
              <a:t>3-9. OK</a:t>
            </a:r>
            <a:r>
              <a:rPr kumimoji="1" lang="ja-JP" altLang="en-US" dirty="0"/>
              <a:t> を選択</a:t>
            </a:r>
            <a:r>
              <a:rPr kumimoji="1" lang="en-US" altLang="ja-JP" dirty="0"/>
              <a:t> (</a:t>
            </a:r>
            <a:r>
              <a:rPr kumimoji="1" lang="ja-JP" altLang="en-US" dirty="0"/>
              <a:t>アプライアンスの再起動</a:t>
            </a:r>
            <a:r>
              <a:rPr kumimoji="1" lang="en-US" altLang="ja-JP" dirty="0"/>
              <a:t>)</a:t>
            </a:r>
            <a:endParaRPr kumimoji="1" lang="ja-JP" altLang="en-US" dirty="0"/>
          </a:p>
        </p:txBody>
      </p:sp>
      <p:sp>
        <p:nvSpPr>
          <p:cNvPr id="4" name="Rectangle 3">
            <a:extLst>
              <a:ext uri="{FF2B5EF4-FFF2-40B4-BE49-F238E27FC236}">
                <a16:creationId xmlns:a16="http://schemas.microsoft.com/office/drawing/2014/main" id="{18D19CA1-C5D3-49C6-B62F-29B8549BF8A9}"/>
              </a:ext>
            </a:extLst>
          </p:cNvPr>
          <p:cNvSpPr/>
          <p:nvPr/>
        </p:nvSpPr>
        <p:spPr>
          <a:xfrm>
            <a:off x="8229600" y="0"/>
            <a:ext cx="914400" cy="39361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FC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pic>
        <p:nvPicPr>
          <p:cNvPr id="2" name="図 1">
            <a:extLst>
              <a:ext uri="{FF2B5EF4-FFF2-40B4-BE49-F238E27FC236}">
                <a16:creationId xmlns:a16="http://schemas.microsoft.com/office/drawing/2014/main" id="{59ABD27D-94FB-48B7-99F8-99E92FC34C97}"/>
              </a:ext>
            </a:extLst>
          </p:cNvPr>
          <p:cNvPicPr>
            <a:picLocks noChangeAspect="1"/>
          </p:cNvPicPr>
          <p:nvPr/>
        </p:nvPicPr>
        <p:blipFill>
          <a:blip r:embed="rId2"/>
          <a:stretch>
            <a:fillRect/>
          </a:stretch>
        </p:blipFill>
        <p:spPr>
          <a:xfrm>
            <a:off x="2457361" y="2102554"/>
            <a:ext cx="4229278" cy="1411948"/>
          </a:xfrm>
          <a:prstGeom prst="rect">
            <a:avLst/>
          </a:prstGeom>
        </p:spPr>
      </p:pic>
    </p:spTree>
    <p:extLst>
      <p:ext uri="{BB962C8B-B14F-4D97-AF65-F5344CB8AC3E}">
        <p14:creationId xmlns:p14="http://schemas.microsoft.com/office/powerpoint/2010/main" val="31807337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CAC5290-9608-4459-B62E-6A4F7CACA109}"/>
              </a:ext>
            </a:extLst>
          </p:cNvPr>
          <p:cNvSpPr>
            <a:spLocks noGrp="1"/>
          </p:cNvSpPr>
          <p:nvPr>
            <p:ph type="body" sz="quarter" idx="10"/>
          </p:nvPr>
        </p:nvSpPr>
        <p:spPr>
          <a:xfrm>
            <a:off x="5330173" y="2053322"/>
            <a:ext cx="3453081" cy="1743558"/>
          </a:xfrm>
        </p:spPr>
        <p:txBody>
          <a:bodyPr/>
          <a:lstStyle/>
          <a:p>
            <a:r>
              <a:rPr kumimoji="1" lang="en-US" altLang="ja-JP" sz="1600" dirty="0"/>
              <a:t>FC</a:t>
            </a:r>
            <a:r>
              <a:rPr kumimoji="1" lang="ja-JP" altLang="en-US" sz="1600" dirty="0"/>
              <a:t> の管理</a:t>
            </a:r>
            <a:r>
              <a:rPr kumimoji="1" lang="en-US" altLang="ja-JP" sz="1600" dirty="0"/>
              <a:t> IP </a:t>
            </a:r>
            <a:r>
              <a:rPr kumimoji="1" lang="ja-JP" altLang="en-US" sz="1600" dirty="0"/>
              <a:t>アドレス</a:t>
            </a:r>
            <a:endParaRPr kumimoji="1" lang="en-US" altLang="ja-JP" sz="1600" dirty="0"/>
          </a:p>
          <a:p>
            <a:pPr lvl="1"/>
            <a:r>
              <a:rPr kumimoji="1" lang="en-US" altLang="ja-JP" sz="1400" dirty="0"/>
              <a:t>https://&lt;FC </a:t>
            </a:r>
            <a:r>
              <a:rPr kumimoji="1" lang="ja-JP" altLang="en-US" sz="1400" dirty="0"/>
              <a:t>の</a:t>
            </a:r>
            <a:r>
              <a:rPr kumimoji="1" lang="en-US" altLang="ja-JP" sz="1400" dirty="0"/>
              <a:t> IP </a:t>
            </a:r>
            <a:r>
              <a:rPr kumimoji="1" lang="ja-JP" altLang="en-US" sz="1400" dirty="0"/>
              <a:t>アドレス</a:t>
            </a:r>
            <a:r>
              <a:rPr kumimoji="1" lang="en-US" altLang="ja-JP" sz="1400" dirty="0"/>
              <a:t>&gt;</a:t>
            </a:r>
          </a:p>
          <a:p>
            <a:r>
              <a:rPr kumimoji="1" lang="ja-JP" altLang="en-US" sz="1600" dirty="0"/>
              <a:t>ログイン情報</a:t>
            </a:r>
            <a:endParaRPr kumimoji="1" lang="en-US" altLang="ja-JP" sz="1600" dirty="0"/>
          </a:p>
          <a:p>
            <a:pPr lvl="1"/>
            <a:r>
              <a:rPr kumimoji="1" lang="en-US" altLang="ja-JP" sz="1400" dirty="0"/>
              <a:t>Username: admin</a:t>
            </a:r>
          </a:p>
          <a:p>
            <a:pPr lvl="1"/>
            <a:r>
              <a:rPr kumimoji="1" lang="en-US" altLang="ja-JP" sz="1400" dirty="0"/>
              <a:t>Password: &lt;</a:t>
            </a:r>
            <a:r>
              <a:rPr kumimoji="1" lang="ja-JP" altLang="en-US" sz="1400" dirty="0"/>
              <a:t>パスワード</a:t>
            </a:r>
            <a:r>
              <a:rPr kumimoji="1" lang="en-US" altLang="ja-JP" sz="1400" dirty="0"/>
              <a:t>&gt;</a:t>
            </a:r>
          </a:p>
        </p:txBody>
      </p:sp>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r>
              <a:rPr kumimoji="1" lang="en-US" altLang="ja-JP" sz="2800" dirty="0"/>
              <a:t>3-10. </a:t>
            </a:r>
            <a:r>
              <a:rPr kumimoji="1" lang="ja-JP" altLang="en-US" sz="2800" dirty="0"/>
              <a:t>再度</a:t>
            </a:r>
            <a:r>
              <a:rPr kumimoji="1" lang="en-US" altLang="ja-JP" sz="2800" dirty="0"/>
              <a:t> FC </a:t>
            </a:r>
            <a:r>
              <a:rPr kumimoji="1" lang="ja-JP" altLang="en-US" sz="2800" dirty="0"/>
              <a:t>に</a:t>
            </a:r>
            <a:r>
              <a:rPr kumimoji="1" lang="en-US" altLang="ja-JP" sz="2800" dirty="0"/>
              <a:t>Web</a:t>
            </a:r>
            <a:r>
              <a:rPr kumimoji="1" lang="ja-JP" altLang="en-US" sz="2800" dirty="0"/>
              <a:t>アクセスし、ログイン</a:t>
            </a:r>
            <a:br>
              <a:rPr kumimoji="1" lang="en-US" altLang="ja-JP" sz="2800" dirty="0"/>
            </a:br>
            <a:r>
              <a:rPr kumimoji="1" lang="ja-JP" altLang="en-US" sz="1800" dirty="0"/>
              <a:t>アクセスできない場合はまだ再起動中のため一定時間</a:t>
            </a:r>
            <a:r>
              <a:rPr kumimoji="1" lang="en-US" altLang="ja-JP" sz="1800" dirty="0"/>
              <a:t>(10</a:t>
            </a:r>
            <a:r>
              <a:rPr kumimoji="1" lang="ja-JP" altLang="en-US" sz="1800" dirty="0"/>
              <a:t>分程度</a:t>
            </a:r>
            <a:r>
              <a:rPr kumimoji="1" lang="en-US" altLang="ja-JP" sz="1800" dirty="0"/>
              <a:t>)</a:t>
            </a:r>
            <a:r>
              <a:rPr kumimoji="1" lang="ja-JP" altLang="en-US" sz="1800" dirty="0"/>
              <a:t>待つ</a:t>
            </a:r>
          </a:p>
        </p:txBody>
      </p:sp>
      <p:sp>
        <p:nvSpPr>
          <p:cNvPr id="4" name="Rectangle 3">
            <a:extLst>
              <a:ext uri="{FF2B5EF4-FFF2-40B4-BE49-F238E27FC236}">
                <a16:creationId xmlns:a16="http://schemas.microsoft.com/office/drawing/2014/main" id="{18D19CA1-C5D3-49C6-B62F-29B8549BF8A9}"/>
              </a:ext>
            </a:extLst>
          </p:cNvPr>
          <p:cNvSpPr/>
          <p:nvPr/>
        </p:nvSpPr>
        <p:spPr>
          <a:xfrm>
            <a:off x="8229600" y="0"/>
            <a:ext cx="914400" cy="39361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FC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pic>
        <p:nvPicPr>
          <p:cNvPr id="8" name="Picture 7">
            <a:extLst>
              <a:ext uri="{FF2B5EF4-FFF2-40B4-BE49-F238E27FC236}">
                <a16:creationId xmlns:a16="http://schemas.microsoft.com/office/drawing/2014/main" id="{3EC78876-0E09-478A-B39D-EBB70F12689F}"/>
              </a:ext>
            </a:extLst>
          </p:cNvPr>
          <p:cNvPicPr>
            <a:picLocks noChangeAspect="1"/>
          </p:cNvPicPr>
          <p:nvPr/>
        </p:nvPicPr>
        <p:blipFill>
          <a:blip r:embed="rId2"/>
          <a:stretch>
            <a:fillRect/>
          </a:stretch>
        </p:blipFill>
        <p:spPr>
          <a:xfrm>
            <a:off x="437766" y="1073150"/>
            <a:ext cx="4765481" cy="3703902"/>
          </a:xfrm>
          <a:prstGeom prst="rect">
            <a:avLst/>
          </a:prstGeom>
        </p:spPr>
      </p:pic>
    </p:spTree>
    <p:extLst>
      <p:ext uri="{BB962C8B-B14F-4D97-AF65-F5344CB8AC3E}">
        <p14:creationId xmlns:p14="http://schemas.microsoft.com/office/powerpoint/2010/main" val="28922662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r>
              <a:rPr kumimoji="1" lang="en-US" altLang="ja-JP" dirty="0"/>
              <a:t>3-11. Continue </a:t>
            </a:r>
            <a:r>
              <a:rPr kumimoji="1" lang="ja-JP" altLang="en-US" dirty="0"/>
              <a:t>をクリック</a:t>
            </a:r>
          </a:p>
        </p:txBody>
      </p:sp>
      <p:sp>
        <p:nvSpPr>
          <p:cNvPr id="4" name="Rectangle 3">
            <a:extLst>
              <a:ext uri="{FF2B5EF4-FFF2-40B4-BE49-F238E27FC236}">
                <a16:creationId xmlns:a16="http://schemas.microsoft.com/office/drawing/2014/main" id="{18D19CA1-C5D3-49C6-B62F-29B8549BF8A9}"/>
              </a:ext>
            </a:extLst>
          </p:cNvPr>
          <p:cNvSpPr/>
          <p:nvPr/>
        </p:nvSpPr>
        <p:spPr>
          <a:xfrm>
            <a:off x="8229600" y="0"/>
            <a:ext cx="914400" cy="39361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FC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pic>
        <p:nvPicPr>
          <p:cNvPr id="6" name="Picture 5">
            <a:extLst>
              <a:ext uri="{FF2B5EF4-FFF2-40B4-BE49-F238E27FC236}">
                <a16:creationId xmlns:a16="http://schemas.microsoft.com/office/drawing/2014/main" id="{0F5A5DDE-1967-4209-83AC-2FC7C80A24AE}"/>
              </a:ext>
            </a:extLst>
          </p:cNvPr>
          <p:cNvPicPr>
            <a:picLocks noChangeAspect="1"/>
          </p:cNvPicPr>
          <p:nvPr/>
        </p:nvPicPr>
        <p:blipFill>
          <a:blip r:embed="rId2"/>
          <a:stretch>
            <a:fillRect/>
          </a:stretch>
        </p:blipFill>
        <p:spPr>
          <a:xfrm>
            <a:off x="1213351" y="1073150"/>
            <a:ext cx="6717297" cy="3680519"/>
          </a:xfrm>
          <a:prstGeom prst="rect">
            <a:avLst/>
          </a:prstGeom>
        </p:spPr>
      </p:pic>
    </p:spTree>
    <p:extLst>
      <p:ext uri="{BB962C8B-B14F-4D97-AF65-F5344CB8AC3E}">
        <p14:creationId xmlns:p14="http://schemas.microsoft.com/office/powerpoint/2010/main" val="41176071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r>
              <a:rPr kumimoji="1" lang="en-US" altLang="ja-JP" dirty="0"/>
              <a:t>3-12. SMC </a:t>
            </a:r>
            <a:r>
              <a:rPr kumimoji="1" lang="ja-JP" altLang="en-US" dirty="0"/>
              <a:t>の</a:t>
            </a:r>
            <a:r>
              <a:rPr kumimoji="1" lang="en-US" altLang="ja-JP" dirty="0"/>
              <a:t> IP </a:t>
            </a:r>
            <a:r>
              <a:rPr kumimoji="1" lang="ja-JP" altLang="en-US" dirty="0"/>
              <a:t>アドレスを登録</a:t>
            </a:r>
            <a:r>
              <a:rPr kumimoji="1" lang="en-US" altLang="ja-JP" dirty="0"/>
              <a:t> (</a:t>
            </a:r>
            <a:r>
              <a:rPr kumimoji="1" lang="ja-JP" altLang="en-US" dirty="0"/>
              <a:t>連携</a:t>
            </a:r>
            <a:r>
              <a:rPr kumimoji="1" lang="en-US" altLang="ja-JP" dirty="0"/>
              <a:t>)</a:t>
            </a:r>
            <a:endParaRPr kumimoji="1" lang="ja-JP" altLang="en-US" dirty="0"/>
          </a:p>
        </p:txBody>
      </p:sp>
      <p:sp>
        <p:nvSpPr>
          <p:cNvPr id="4" name="Rectangle 3">
            <a:extLst>
              <a:ext uri="{FF2B5EF4-FFF2-40B4-BE49-F238E27FC236}">
                <a16:creationId xmlns:a16="http://schemas.microsoft.com/office/drawing/2014/main" id="{18D19CA1-C5D3-49C6-B62F-29B8549BF8A9}"/>
              </a:ext>
            </a:extLst>
          </p:cNvPr>
          <p:cNvSpPr/>
          <p:nvPr/>
        </p:nvSpPr>
        <p:spPr>
          <a:xfrm>
            <a:off x="8229600" y="0"/>
            <a:ext cx="914400" cy="39361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FC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pic>
        <p:nvPicPr>
          <p:cNvPr id="5" name="図 4">
            <a:extLst>
              <a:ext uri="{FF2B5EF4-FFF2-40B4-BE49-F238E27FC236}">
                <a16:creationId xmlns:a16="http://schemas.microsoft.com/office/drawing/2014/main" id="{E1FA73D3-9FA8-4EF2-864D-960577BE9CBB}"/>
              </a:ext>
            </a:extLst>
          </p:cNvPr>
          <p:cNvPicPr>
            <a:picLocks noChangeAspect="1"/>
          </p:cNvPicPr>
          <p:nvPr/>
        </p:nvPicPr>
        <p:blipFill>
          <a:blip r:embed="rId2"/>
          <a:stretch>
            <a:fillRect/>
          </a:stretch>
        </p:blipFill>
        <p:spPr>
          <a:xfrm>
            <a:off x="1525424" y="1018768"/>
            <a:ext cx="5845324" cy="3648726"/>
          </a:xfrm>
          <a:prstGeom prst="rect">
            <a:avLst/>
          </a:prstGeom>
        </p:spPr>
      </p:pic>
      <p:sp>
        <p:nvSpPr>
          <p:cNvPr id="6" name="吹き出し: 円形 5">
            <a:extLst>
              <a:ext uri="{FF2B5EF4-FFF2-40B4-BE49-F238E27FC236}">
                <a16:creationId xmlns:a16="http://schemas.microsoft.com/office/drawing/2014/main" id="{FD307B17-D698-4B1E-A2BC-8FB3B62FAF17}"/>
              </a:ext>
            </a:extLst>
          </p:cNvPr>
          <p:cNvSpPr/>
          <p:nvPr/>
        </p:nvSpPr>
        <p:spPr>
          <a:xfrm>
            <a:off x="4141078" y="3551651"/>
            <a:ext cx="3118573" cy="587912"/>
          </a:xfrm>
          <a:prstGeom prst="wedgeEllipseCallout">
            <a:avLst>
              <a:gd name="adj1" fmla="val -46528"/>
              <a:gd name="adj2" fmla="val -137247"/>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t>SMC</a:t>
            </a:r>
            <a:r>
              <a:rPr kumimoji="1" lang="ja-JP" altLang="en-US" sz="1400" dirty="0"/>
              <a:t>の</a:t>
            </a:r>
            <a:r>
              <a:rPr kumimoji="1" lang="en-US" altLang="ja-JP" sz="1400" dirty="0"/>
              <a:t>IP</a:t>
            </a:r>
            <a:r>
              <a:rPr kumimoji="1" lang="ja-JP" altLang="en-US" sz="1400" dirty="0"/>
              <a:t>アドレスを入力</a:t>
            </a:r>
          </a:p>
        </p:txBody>
      </p:sp>
    </p:spTree>
    <p:extLst>
      <p:ext uri="{BB962C8B-B14F-4D97-AF65-F5344CB8AC3E}">
        <p14:creationId xmlns:p14="http://schemas.microsoft.com/office/powerpoint/2010/main" val="31741970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r>
              <a:rPr kumimoji="1" lang="en-US" altLang="ja-JP" dirty="0"/>
              <a:t>3-13. SMC </a:t>
            </a:r>
            <a:r>
              <a:rPr kumimoji="1" lang="ja-JP" altLang="en-US" dirty="0"/>
              <a:t>を信頼する証明書を登録</a:t>
            </a:r>
            <a:r>
              <a:rPr kumimoji="1" lang="en-US" altLang="ja-JP" dirty="0"/>
              <a:t>(Yes)</a:t>
            </a:r>
            <a:endParaRPr kumimoji="1" lang="ja-JP" altLang="en-US" dirty="0"/>
          </a:p>
        </p:txBody>
      </p:sp>
      <p:sp>
        <p:nvSpPr>
          <p:cNvPr id="4" name="Rectangle 3">
            <a:extLst>
              <a:ext uri="{FF2B5EF4-FFF2-40B4-BE49-F238E27FC236}">
                <a16:creationId xmlns:a16="http://schemas.microsoft.com/office/drawing/2014/main" id="{18D19CA1-C5D3-49C6-B62F-29B8549BF8A9}"/>
              </a:ext>
            </a:extLst>
          </p:cNvPr>
          <p:cNvSpPr/>
          <p:nvPr/>
        </p:nvSpPr>
        <p:spPr>
          <a:xfrm>
            <a:off x="8229600" y="0"/>
            <a:ext cx="914400" cy="39361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FC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pic>
        <p:nvPicPr>
          <p:cNvPr id="2" name="図 1">
            <a:extLst>
              <a:ext uri="{FF2B5EF4-FFF2-40B4-BE49-F238E27FC236}">
                <a16:creationId xmlns:a16="http://schemas.microsoft.com/office/drawing/2014/main" id="{8C8ED1EE-D697-4B7E-BBBE-91A228EB6636}"/>
              </a:ext>
            </a:extLst>
          </p:cNvPr>
          <p:cNvPicPr>
            <a:picLocks noChangeAspect="1"/>
          </p:cNvPicPr>
          <p:nvPr/>
        </p:nvPicPr>
        <p:blipFill>
          <a:blip r:embed="rId2"/>
          <a:stretch>
            <a:fillRect/>
          </a:stretch>
        </p:blipFill>
        <p:spPr>
          <a:xfrm>
            <a:off x="4897565" y="2710250"/>
            <a:ext cx="3898983" cy="1495984"/>
          </a:xfrm>
          <a:prstGeom prst="rect">
            <a:avLst/>
          </a:prstGeom>
        </p:spPr>
      </p:pic>
      <p:sp>
        <p:nvSpPr>
          <p:cNvPr id="7" name="正方形/長方形 6">
            <a:extLst>
              <a:ext uri="{FF2B5EF4-FFF2-40B4-BE49-F238E27FC236}">
                <a16:creationId xmlns:a16="http://schemas.microsoft.com/office/drawing/2014/main" id="{FC6C7B5E-7630-4CD8-A8D8-6749D34798F1}"/>
              </a:ext>
            </a:extLst>
          </p:cNvPr>
          <p:cNvSpPr/>
          <p:nvPr/>
        </p:nvSpPr>
        <p:spPr>
          <a:xfrm>
            <a:off x="4804350" y="4257052"/>
            <a:ext cx="4047903" cy="830997"/>
          </a:xfrm>
          <a:prstGeom prst="rect">
            <a:avLst/>
          </a:prstGeom>
        </p:spPr>
        <p:txBody>
          <a:bodyPr wrap="none">
            <a:spAutoFit/>
          </a:bodyPr>
          <a:lstStyle/>
          <a:p>
            <a:r>
              <a:rPr lang="ja-JP" altLang="en-US" sz="1600" dirty="0"/>
              <a:t>上記のようにエラー画面が表示される場合は</a:t>
            </a:r>
            <a:endParaRPr lang="en-US" altLang="ja-JP" sz="1600" dirty="0"/>
          </a:p>
          <a:p>
            <a:r>
              <a:rPr lang="en-US" altLang="ja-JP" sz="1600" dirty="0"/>
              <a:t>SMC</a:t>
            </a:r>
            <a:r>
              <a:rPr lang="ja-JP" altLang="en-US" sz="1600" dirty="0"/>
              <a:t>が完全に立ち上がっていないため数分</a:t>
            </a:r>
            <a:endParaRPr lang="en-US" altLang="ja-JP" sz="1600" dirty="0"/>
          </a:p>
          <a:p>
            <a:r>
              <a:rPr lang="ja-JP" altLang="en-US" sz="1600" dirty="0"/>
              <a:t>待つ（場合によっては</a:t>
            </a:r>
            <a:r>
              <a:rPr lang="en-US" altLang="ja-JP" sz="1600" dirty="0"/>
              <a:t>10</a:t>
            </a:r>
            <a:r>
              <a:rPr lang="ja-JP" altLang="en-US" sz="1600" dirty="0"/>
              <a:t>分以上かかる）</a:t>
            </a:r>
          </a:p>
        </p:txBody>
      </p:sp>
      <p:pic>
        <p:nvPicPr>
          <p:cNvPr id="6" name="図 5">
            <a:extLst>
              <a:ext uri="{FF2B5EF4-FFF2-40B4-BE49-F238E27FC236}">
                <a16:creationId xmlns:a16="http://schemas.microsoft.com/office/drawing/2014/main" id="{12034D34-2EA4-4720-BC33-870E73E621D1}"/>
              </a:ext>
            </a:extLst>
          </p:cNvPr>
          <p:cNvPicPr>
            <a:picLocks noChangeAspect="1"/>
          </p:cNvPicPr>
          <p:nvPr/>
        </p:nvPicPr>
        <p:blipFill>
          <a:blip r:embed="rId3"/>
          <a:stretch>
            <a:fillRect/>
          </a:stretch>
        </p:blipFill>
        <p:spPr>
          <a:xfrm>
            <a:off x="680269" y="1011918"/>
            <a:ext cx="4047903" cy="3660632"/>
          </a:xfrm>
          <a:prstGeom prst="rect">
            <a:avLst/>
          </a:prstGeom>
        </p:spPr>
      </p:pic>
    </p:spTree>
    <p:extLst>
      <p:ext uri="{BB962C8B-B14F-4D97-AF65-F5344CB8AC3E}">
        <p14:creationId xmlns:p14="http://schemas.microsoft.com/office/powerpoint/2010/main" val="7730467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r>
              <a:rPr kumimoji="1" lang="en-US" altLang="ja-JP" dirty="0"/>
              <a:t>3-14. SMC</a:t>
            </a:r>
            <a:r>
              <a:rPr kumimoji="1" lang="ja-JP" altLang="en-US" dirty="0"/>
              <a:t> の</a:t>
            </a:r>
            <a:r>
              <a:rPr kumimoji="1" lang="en-US" altLang="ja-JP" dirty="0"/>
              <a:t> ADMIN</a:t>
            </a:r>
            <a:r>
              <a:rPr kumimoji="1" lang="ja-JP" altLang="en-US" dirty="0"/>
              <a:t> クレデンシャルを入力</a:t>
            </a:r>
          </a:p>
        </p:txBody>
      </p:sp>
      <p:sp>
        <p:nvSpPr>
          <p:cNvPr id="4" name="Rectangle 3">
            <a:extLst>
              <a:ext uri="{FF2B5EF4-FFF2-40B4-BE49-F238E27FC236}">
                <a16:creationId xmlns:a16="http://schemas.microsoft.com/office/drawing/2014/main" id="{18D19CA1-C5D3-49C6-B62F-29B8549BF8A9}"/>
              </a:ext>
            </a:extLst>
          </p:cNvPr>
          <p:cNvSpPr/>
          <p:nvPr/>
        </p:nvSpPr>
        <p:spPr>
          <a:xfrm>
            <a:off x="8229600" y="0"/>
            <a:ext cx="914400" cy="39361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FC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pic>
        <p:nvPicPr>
          <p:cNvPr id="6" name="図 5">
            <a:extLst>
              <a:ext uri="{FF2B5EF4-FFF2-40B4-BE49-F238E27FC236}">
                <a16:creationId xmlns:a16="http://schemas.microsoft.com/office/drawing/2014/main" id="{ADF37146-4BB2-4B74-9D2F-1D43C483CF3A}"/>
              </a:ext>
            </a:extLst>
          </p:cNvPr>
          <p:cNvPicPr>
            <a:picLocks noChangeAspect="1"/>
          </p:cNvPicPr>
          <p:nvPr/>
        </p:nvPicPr>
        <p:blipFill>
          <a:blip r:embed="rId2"/>
          <a:stretch>
            <a:fillRect/>
          </a:stretch>
        </p:blipFill>
        <p:spPr>
          <a:xfrm>
            <a:off x="2581661" y="1012514"/>
            <a:ext cx="3980677" cy="3621994"/>
          </a:xfrm>
          <a:prstGeom prst="rect">
            <a:avLst/>
          </a:prstGeom>
        </p:spPr>
      </p:pic>
    </p:spTree>
    <p:extLst>
      <p:ext uri="{BB962C8B-B14F-4D97-AF65-F5344CB8AC3E}">
        <p14:creationId xmlns:p14="http://schemas.microsoft.com/office/powerpoint/2010/main" val="31766883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B9792FC-E979-45DC-8FF1-B7BAB3A4B442}"/>
              </a:ext>
            </a:extLst>
          </p:cNvPr>
          <p:cNvPicPr>
            <a:picLocks noChangeAspect="1"/>
          </p:cNvPicPr>
          <p:nvPr/>
        </p:nvPicPr>
        <p:blipFill>
          <a:blip r:embed="rId2"/>
          <a:stretch>
            <a:fillRect/>
          </a:stretch>
        </p:blipFill>
        <p:spPr>
          <a:xfrm>
            <a:off x="668575" y="949235"/>
            <a:ext cx="5919803" cy="3656475"/>
          </a:xfrm>
          <a:prstGeom prst="rect">
            <a:avLst/>
          </a:prstGeom>
        </p:spPr>
      </p:pic>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r>
              <a:rPr kumimoji="1" lang="en-US" altLang="ja-JP" sz="2800" dirty="0"/>
              <a:t>3-15. </a:t>
            </a:r>
            <a:r>
              <a:rPr kumimoji="1" lang="ja-JP" altLang="en-US" sz="2800" dirty="0"/>
              <a:t>ドメイン名と</a:t>
            </a:r>
            <a:r>
              <a:rPr kumimoji="1" lang="en-US" altLang="ja-JP" sz="2800" dirty="0"/>
              <a:t> FC </a:t>
            </a:r>
            <a:r>
              <a:rPr kumimoji="1" lang="ja-JP" altLang="en-US" sz="2800" dirty="0"/>
              <a:t>のポートの設定</a:t>
            </a:r>
          </a:p>
        </p:txBody>
      </p:sp>
      <p:sp>
        <p:nvSpPr>
          <p:cNvPr id="4" name="Rectangle 3">
            <a:extLst>
              <a:ext uri="{FF2B5EF4-FFF2-40B4-BE49-F238E27FC236}">
                <a16:creationId xmlns:a16="http://schemas.microsoft.com/office/drawing/2014/main" id="{18D19CA1-C5D3-49C6-B62F-29B8549BF8A9}"/>
              </a:ext>
            </a:extLst>
          </p:cNvPr>
          <p:cNvSpPr/>
          <p:nvPr/>
        </p:nvSpPr>
        <p:spPr>
          <a:xfrm>
            <a:off x="8229600" y="0"/>
            <a:ext cx="914400" cy="39361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FC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sp>
        <p:nvSpPr>
          <p:cNvPr id="7" name="吹き出し: 円形 6">
            <a:extLst>
              <a:ext uri="{FF2B5EF4-FFF2-40B4-BE49-F238E27FC236}">
                <a16:creationId xmlns:a16="http://schemas.microsoft.com/office/drawing/2014/main" id="{808F4D6B-5AC6-4DED-96A7-9DC05C50C785}"/>
              </a:ext>
            </a:extLst>
          </p:cNvPr>
          <p:cNvSpPr/>
          <p:nvPr/>
        </p:nvSpPr>
        <p:spPr>
          <a:xfrm>
            <a:off x="4811282" y="3455852"/>
            <a:ext cx="4223304" cy="861531"/>
          </a:xfrm>
          <a:prstGeom prst="wedgeEllipseCallout">
            <a:avLst>
              <a:gd name="adj1" fmla="val -57952"/>
              <a:gd name="adj2" fmla="val -60308"/>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t>NetFlow</a:t>
            </a:r>
            <a:r>
              <a:rPr kumimoji="1" lang="ja-JP" altLang="en-US" sz="1400" dirty="0"/>
              <a:t>を受けるポート番号を入力</a:t>
            </a:r>
            <a:endParaRPr kumimoji="1" lang="en-US" altLang="ja-JP" sz="1400" dirty="0"/>
          </a:p>
          <a:p>
            <a:pPr algn="ctr"/>
            <a:r>
              <a:rPr kumimoji="1" lang="ja-JP" altLang="en-US" sz="1400" dirty="0"/>
              <a:t>（デフォルトは</a:t>
            </a:r>
            <a:r>
              <a:rPr kumimoji="1" lang="en-US" altLang="ja-JP" sz="1400" dirty="0"/>
              <a:t>2055</a:t>
            </a:r>
            <a:r>
              <a:rPr kumimoji="1" lang="ja-JP" altLang="en-US" sz="1400" dirty="0"/>
              <a:t>番）</a:t>
            </a:r>
          </a:p>
        </p:txBody>
      </p:sp>
    </p:spTree>
    <p:extLst>
      <p:ext uri="{BB962C8B-B14F-4D97-AF65-F5344CB8AC3E}">
        <p14:creationId xmlns:p14="http://schemas.microsoft.com/office/powerpoint/2010/main" val="9065091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pPr marL="898525" indent="-898525"/>
            <a:r>
              <a:rPr kumimoji="1" lang="en-US" altLang="ja-JP" sz="2800" dirty="0"/>
              <a:t>3-16. FC</a:t>
            </a:r>
            <a:r>
              <a:rPr kumimoji="1" lang="ja-JP" altLang="en-US" sz="2800" dirty="0"/>
              <a:t> の設定完了を確認し、</a:t>
            </a:r>
            <a:r>
              <a:rPr kumimoji="1" lang="en-US" altLang="ja-JP" sz="2800" dirty="0"/>
              <a:t>Go to Central Management </a:t>
            </a:r>
            <a:r>
              <a:rPr kumimoji="1" lang="ja-JP" altLang="en-US" sz="2800" dirty="0"/>
              <a:t>をクリック</a:t>
            </a:r>
          </a:p>
        </p:txBody>
      </p:sp>
      <p:sp>
        <p:nvSpPr>
          <p:cNvPr id="4" name="Rectangle 3">
            <a:extLst>
              <a:ext uri="{FF2B5EF4-FFF2-40B4-BE49-F238E27FC236}">
                <a16:creationId xmlns:a16="http://schemas.microsoft.com/office/drawing/2014/main" id="{18D19CA1-C5D3-49C6-B62F-29B8549BF8A9}"/>
              </a:ext>
            </a:extLst>
          </p:cNvPr>
          <p:cNvSpPr/>
          <p:nvPr/>
        </p:nvSpPr>
        <p:spPr>
          <a:xfrm>
            <a:off x="8229600" y="0"/>
            <a:ext cx="914400" cy="39361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FC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pic>
        <p:nvPicPr>
          <p:cNvPr id="5" name="Picture 4">
            <a:extLst>
              <a:ext uri="{FF2B5EF4-FFF2-40B4-BE49-F238E27FC236}">
                <a16:creationId xmlns:a16="http://schemas.microsoft.com/office/drawing/2014/main" id="{CDE2FECB-1CAB-4AB0-8162-E5B13CC40ABC}"/>
              </a:ext>
            </a:extLst>
          </p:cNvPr>
          <p:cNvPicPr>
            <a:picLocks noChangeAspect="1"/>
          </p:cNvPicPr>
          <p:nvPr/>
        </p:nvPicPr>
        <p:blipFill>
          <a:blip r:embed="rId2"/>
          <a:stretch>
            <a:fillRect/>
          </a:stretch>
        </p:blipFill>
        <p:spPr>
          <a:xfrm>
            <a:off x="148145" y="1495863"/>
            <a:ext cx="4621563" cy="2647770"/>
          </a:xfrm>
          <a:prstGeom prst="rect">
            <a:avLst/>
          </a:prstGeom>
        </p:spPr>
      </p:pic>
      <p:pic>
        <p:nvPicPr>
          <p:cNvPr id="2" name="図 1">
            <a:extLst>
              <a:ext uri="{FF2B5EF4-FFF2-40B4-BE49-F238E27FC236}">
                <a16:creationId xmlns:a16="http://schemas.microsoft.com/office/drawing/2014/main" id="{26E44C10-36C8-48E9-9D41-B4E4B97CBE35}"/>
              </a:ext>
            </a:extLst>
          </p:cNvPr>
          <p:cNvPicPr>
            <a:picLocks noChangeAspect="1"/>
          </p:cNvPicPr>
          <p:nvPr/>
        </p:nvPicPr>
        <p:blipFill>
          <a:blip r:embed="rId3"/>
          <a:stretch>
            <a:fillRect/>
          </a:stretch>
        </p:blipFill>
        <p:spPr>
          <a:xfrm>
            <a:off x="5153992" y="2912121"/>
            <a:ext cx="3559132" cy="1215716"/>
          </a:xfrm>
          <a:prstGeom prst="rect">
            <a:avLst/>
          </a:prstGeom>
        </p:spPr>
      </p:pic>
      <p:sp>
        <p:nvSpPr>
          <p:cNvPr id="6" name="正方形/長方形 5">
            <a:extLst>
              <a:ext uri="{FF2B5EF4-FFF2-40B4-BE49-F238E27FC236}">
                <a16:creationId xmlns:a16="http://schemas.microsoft.com/office/drawing/2014/main" id="{A08F9FB7-EF92-4FFA-A327-DCD2AED5A82B}"/>
              </a:ext>
            </a:extLst>
          </p:cNvPr>
          <p:cNvSpPr/>
          <p:nvPr/>
        </p:nvSpPr>
        <p:spPr>
          <a:xfrm>
            <a:off x="4805412" y="4127837"/>
            <a:ext cx="4139275" cy="830997"/>
          </a:xfrm>
          <a:prstGeom prst="rect">
            <a:avLst/>
          </a:prstGeom>
        </p:spPr>
        <p:txBody>
          <a:bodyPr wrap="none">
            <a:spAutoFit/>
          </a:bodyPr>
          <a:lstStyle/>
          <a:p>
            <a:r>
              <a:rPr lang="ja-JP" altLang="en-US" sz="1200" dirty="0"/>
              <a:t>通常は失敗しないが、上記のようにエラー画面が表示される</a:t>
            </a:r>
            <a:endParaRPr lang="en-US" altLang="ja-JP" sz="1200" dirty="0"/>
          </a:p>
          <a:p>
            <a:r>
              <a:rPr lang="ja-JP" altLang="en-US" sz="1200" dirty="0"/>
              <a:t>場合は</a:t>
            </a:r>
            <a:r>
              <a:rPr lang="en-US" altLang="ja-JP" sz="1200" dirty="0"/>
              <a:t>FC</a:t>
            </a:r>
            <a:r>
              <a:rPr lang="ja-JP" altLang="en-US" sz="1200" dirty="0"/>
              <a:t>が完全に立ち上がっていないため数分待つ。</a:t>
            </a:r>
            <a:endParaRPr lang="en-US" altLang="ja-JP" sz="1200" dirty="0"/>
          </a:p>
          <a:p>
            <a:r>
              <a:rPr lang="ja-JP" altLang="en-US" sz="1200" dirty="0"/>
              <a:t>（数時間待っても失敗した場合があるが、その際は切り分けの</a:t>
            </a:r>
            <a:endParaRPr lang="en-US" altLang="ja-JP" sz="1200" dirty="0"/>
          </a:p>
          <a:p>
            <a:r>
              <a:rPr lang="ja-JP" altLang="en-US" sz="1200"/>
              <a:t>結果</a:t>
            </a:r>
            <a:r>
              <a:rPr lang="ja-JP" altLang="en-US" sz="1200" dirty="0"/>
              <a:t>、</a:t>
            </a:r>
            <a:r>
              <a:rPr lang="en-US" altLang="ja-JP" sz="1200" dirty="0" err="1"/>
              <a:t>ESXi</a:t>
            </a:r>
            <a:r>
              <a:rPr lang="ja-JP" altLang="en-US" sz="1200" dirty="0"/>
              <a:t>の</a:t>
            </a:r>
            <a:r>
              <a:rPr lang="en-US" altLang="ja-JP" sz="1200" dirty="0"/>
              <a:t>NTP</a:t>
            </a:r>
            <a:r>
              <a:rPr lang="ja-JP" altLang="en-US" sz="1200" dirty="0"/>
              <a:t>未設定が原因であることが判明）</a:t>
            </a:r>
            <a:endParaRPr lang="en-US" altLang="ja-JP" sz="1200" dirty="0"/>
          </a:p>
        </p:txBody>
      </p:sp>
      <p:sp>
        <p:nvSpPr>
          <p:cNvPr id="7" name="吹き出し: 円形 6">
            <a:extLst>
              <a:ext uri="{FF2B5EF4-FFF2-40B4-BE49-F238E27FC236}">
                <a16:creationId xmlns:a16="http://schemas.microsoft.com/office/drawing/2014/main" id="{6AEC2919-FF33-49D3-93B3-D1AC54786811}"/>
              </a:ext>
            </a:extLst>
          </p:cNvPr>
          <p:cNvSpPr/>
          <p:nvPr/>
        </p:nvSpPr>
        <p:spPr>
          <a:xfrm>
            <a:off x="4437383" y="911368"/>
            <a:ext cx="3621232" cy="1640712"/>
          </a:xfrm>
          <a:prstGeom prst="wedgeEllipseCallout">
            <a:avLst>
              <a:gd name="adj1" fmla="val -75483"/>
              <a:gd name="adj2" fmla="val 114561"/>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クリックすると、</a:t>
            </a:r>
            <a:r>
              <a:rPr kumimoji="1" lang="en-US" altLang="ja-JP" sz="1400" dirty="0"/>
              <a:t>FC</a:t>
            </a:r>
            <a:r>
              <a:rPr kumimoji="1" lang="ja-JP" altLang="en-US" sz="1400" dirty="0"/>
              <a:t>から</a:t>
            </a:r>
            <a:r>
              <a:rPr kumimoji="1" lang="en-US" altLang="ja-JP" sz="1400" dirty="0"/>
              <a:t>SMC</a:t>
            </a:r>
            <a:r>
              <a:rPr kumimoji="1" lang="ja-JP" altLang="en-US" sz="1400" dirty="0"/>
              <a:t>の画面（集中管理画面）にリダイレクトされる。</a:t>
            </a:r>
            <a:endParaRPr kumimoji="1" lang="en-US" altLang="ja-JP" sz="1400" dirty="0"/>
          </a:p>
          <a:p>
            <a:pPr algn="ctr"/>
            <a:r>
              <a:rPr kumimoji="1" lang="ja-JP" altLang="en-US" sz="1400" dirty="0"/>
              <a:t>集中管理画面から、</a:t>
            </a:r>
            <a:r>
              <a:rPr kumimoji="1" lang="en-US" altLang="ja-JP" sz="1400" dirty="0"/>
              <a:t>SMC/FC</a:t>
            </a:r>
            <a:r>
              <a:rPr kumimoji="1" lang="ja-JP" altLang="en-US" sz="1400" dirty="0"/>
              <a:t>それぞれの状態確認</a:t>
            </a:r>
            <a:r>
              <a:rPr kumimoji="1" lang="ja-JP" altLang="en-US" sz="1400"/>
              <a:t>や設定</a:t>
            </a:r>
            <a:br>
              <a:rPr kumimoji="1" lang="en-US" altLang="ja-JP" sz="1400" dirty="0"/>
            </a:br>
            <a:r>
              <a:rPr kumimoji="1" lang="ja-JP" altLang="en-US" sz="1400"/>
              <a:t>変更</a:t>
            </a:r>
            <a:r>
              <a:rPr kumimoji="1" lang="ja-JP" altLang="en-US" sz="1400" dirty="0"/>
              <a:t>を行うことができる。</a:t>
            </a:r>
          </a:p>
        </p:txBody>
      </p:sp>
    </p:spTree>
    <p:extLst>
      <p:ext uri="{BB962C8B-B14F-4D97-AF65-F5344CB8AC3E}">
        <p14:creationId xmlns:p14="http://schemas.microsoft.com/office/powerpoint/2010/main" val="39953114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214BE-21BE-44B7-854E-441D646490FD}"/>
              </a:ext>
            </a:extLst>
          </p:cNvPr>
          <p:cNvSpPr>
            <a:spLocks noGrp="1"/>
          </p:cNvSpPr>
          <p:nvPr>
            <p:ph type="ctrTitle"/>
          </p:nvPr>
        </p:nvSpPr>
        <p:spPr>
          <a:xfrm>
            <a:off x="416425" y="915409"/>
            <a:ext cx="8265562" cy="2569946"/>
          </a:xfrm>
        </p:spPr>
        <p:txBody>
          <a:bodyPr/>
          <a:lstStyle/>
          <a:p>
            <a:r>
              <a:rPr kumimoji="1" lang="en-US" altLang="ja-JP" dirty="0"/>
              <a:t>4. </a:t>
            </a:r>
            <a:r>
              <a:rPr kumimoji="1" lang="ja-JP" altLang="en-US" dirty="0"/>
              <a:t>動作状態の確認</a:t>
            </a:r>
            <a:endParaRPr kumimoji="1" lang="ja-JP" altLang="en-US" sz="2400" dirty="0"/>
          </a:p>
        </p:txBody>
      </p:sp>
    </p:spTree>
    <p:extLst>
      <p:ext uri="{BB962C8B-B14F-4D97-AF65-F5344CB8AC3E}">
        <p14:creationId xmlns:p14="http://schemas.microsoft.com/office/powerpoint/2010/main" val="19002292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1BE5C22-D21E-45EC-9695-D1E10DBA63EB}"/>
              </a:ext>
            </a:extLst>
          </p:cNvPr>
          <p:cNvPicPr>
            <a:picLocks noChangeAspect="1"/>
          </p:cNvPicPr>
          <p:nvPr/>
        </p:nvPicPr>
        <p:blipFill>
          <a:blip r:embed="rId2"/>
          <a:stretch>
            <a:fillRect/>
          </a:stretch>
        </p:blipFill>
        <p:spPr>
          <a:xfrm>
            <a:off x="405926" y="1303192"/>
            <a:ext cx="5916797" cy="2384057"/>
          </a:xfrm>
          <a:prstGeom prst="rect">
            <a:avLst/>
          </a:prstGeom>
        </p:spPr>
      </p:pic>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pPr marL="712788" indent="-712788"/>
            <a:r>
              <a:rPr kumimoji="1" lang="en-US" altLang="ja-JP" sz="2800" dirty="0"/>
              <a:t>4-1. SMC FC</a:t>
            </a:r>
            <a:r>
              <a:rPr kumimoji="1" lang="ja-JP" altLang="en-US" sz="2800" dirty="0"/>
              <a:t>連携状態確認</a:t>
            </a:r>
            <a:br>
              <a:rPr kumimoji="1" lang="en-US" altLang="ja-JP" sz="2800" dirty="0"/>
            </a:br>
            <a:r>
              <a:rPr kumimoji="1" lang="ja-JP" altLang="en-US" sz="2200" dirty="0"/>
              <a:t>アプライアンスステータスが「上」であることを確認</a:t>
            </a:r>
          </a:p>
        </p:txBody>
      </p:sp>
      <p:sp>
        <p:nvSpPr>
          <p:cNvPr id="6" name="吹き出し: 円形 5">
            <a:extLst>
              <a:ext uri="{FF2B5EF4-FFF2-40B4-BE49-F238E27FC236}">
                <a16:creationId xmlns:a16="http://schemas.microsoft.com/office/drawing/2014/main" id="{91D583BD-948A-42C7-8C43-87FA971C5C85}"/>
              </a:ext>
            </a:extLst>
          </p:cNvPr>
          <p:cNvSpPr/>
          <p:nvPr/>
        </p:nvSpPr>
        <p:spPr>
          <a:xfrm>
            <a:off x="648677" y="3840308"/>
            <a:ext cx="4353169" cy="861531"/>
          </a:xfrm>
          <a:prstGeom prst="wedgeEllipseCallout">
            <a:avLst>
              <a:gd name="adj1" fmla="val -48447"/>
              <a:gd name="adj2" fmla="val -176179"/>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「上</a:t>
            </a:r>
            <a:r>
              <a:rPr kumimoji="1" lang="en-US" altLang="ja-JP" sz="1400" dirty="0"/>
              <a:t>(UP)</a:t>
            </a:r>
            <a:r>
              <a:rPr kumimoji="1" lang="ja-JP" altLang="en-US" sz="1400" dirty="0"/>
              <a:t>」ではなく「</a:t>
            </a:r>
            <a:r>
              <a:rPr kumimoji="1" lang="en-US" altLang="ja-JP" sz="1400" dirty="0"/>
              <a:t>Initializing</a:t>
            </a:r>
            <a:r>
              <a:rPr kumimoji="1" lang="ja-JP" altLang="en-US" sz="1400" dirty="0"/>
              <a:t>」と</a:t>
            </a:r>
            <a:endParaRPr kumimoji="1" lang="en-US" altLang="ja-JP" sz="1400" dirty="0"/>
          </a:p>
          <a:p>
            <a:pPr algn="ctr"/>
            <a:r>
              <a:rPr kumimoji="1" lang="ja-JP" altLang="en-US" sz="1400" dirty="0"/>
              <a:t>表示されている場合はしばらく待つ</a:t>
            </a:r>
          </a:p>
        </p:txBody>
      </p:sp>
      <p:pic>
        <p:nvPicPr>
          <p:cNvPr id="7" name="図 6">
            <a:extLst>
              <a:ext uri="{FF2B5EF4-FFF2-40B4-BE49-F238E27FC236}">
                <a16:creationId xmlns:a16="http://schemas.microsoft.com/office/drawing/2014/main" id="{18FDE072-F95F-4C65-916E-7E7CEE3F862F}"/>
              </a:ext>
            </a:extLst>
          </p:cNvPr>
          <p:cNvPicPr>
            <a:picLocks noChangeAspect="1"/>
          </p:cNvPicPr>
          <p:nvPr/>
        </p:nvPicPr>
        <p:blipFill>
          <a:blip r:embed="rId3"/>
          <a:stretch>
            <a:fillRect/>
          </a:stretch>
        </p:blipFill>
        <p:spPr>
          <a:xfrm>
            <a:off x="6391746" y="4065527"/>
            <a:ext cx="2391508" cy="840120"/>
          </a:xfrm>
          <a:prstGeom prst="rect">
            <a:avLst/>
          </a:prstGeom>
        </p:spPr>
      </p:pic>
      <p:sp>
        <p:nvSpPr>
          <p:cNvPr id="8" name="正方形/長方形 7">
            <a:extLst>
              <a:ext uri="{FF2B5EF4-FFF2-40B4-BE49-F238E27FC236}">
                <a16:creationId xmlns:a16="http://schemas.microsoft.com/office/drawing/2014/main" id="{199EAE5B-5DA4-47EF-A52E-9403AE4F0BCD}"/>
              </a:ext>
            </a:extLst>
          </p:cNvPr>
          <p:cNvSpPr/>
          <p:nvPr/>
        </p:nvSpPr>
        <p:spPr>
          <a:xfrm>
            <a:off x="6391746" y="3419196"/>
            <a:ext cx="2542684" cy="646331"/>
          </a:xfrm>
          <a:prstGeom prst="rect">
            <a:avLst/>
          </a:prstGeom>
        </p:spPr>
        <p:txBody>
          <a:bodyPr wrap="none">
            <a:spAutoFit/>
          </a:bodyPr>
          <a:lstStyle/>
          <a:p>
            <a:pPr algn="ctr"/>
            <a:r>
              <a:rPr lang="ja-JP" altLang="en-US" sz="1200" dirty="0"/>
              <a:t>本画面を表示するには</a:t>
            </a:r>
            <a:r>
              <a:rPr lang="en-US" altLang="ja-JP" sz="1200" dirty="0"/>
              <a:t>SMC</a:t>
            </a:r>
            <a:r>
              <a:rPr lang="ja-JP" altLang="en-US" sz="1200" dirty="0"/>
              <a:t>の</a:t>
            </a:r>
            <a:endParaRPr lang="en-US" altLang="ja-JP" sz="1200" dirty="0"/>
          </a:p>
          <a:p>
            <a:pPr algn="ctr"/>
            <a:r>
              <a:rPr lang="ja-JP" altLang="en-US" sz="1200" dirty="0"/>
              <a:t>デスクトップ画面右上の設定アイコン</a:t>
            </a:r>
            <a:endParaRPr lang="en-US" altLang="ja-JP" sz="1200" dirty="0"/>
          </a:p>
          <a:p>
            <a:pPr algn="ctr"/>
            <a:r>
              <a:rPr lang="ja-JP" altLang="en-US" sz="1200" dirty="0"/>
              <a:t>→ 集中管理</a:t>
            </a:r>
            <a:endParaRPr lang="en-US" altLang="ja-JP" sz="1200" dirty="0"/>
          </a:p>
        </p:txBody>
      </p:sp>
      <p:sp>
        <p:nvSpPr>
          <p:cNvPr id="10" name="Rectangle 6">
            <a:extLst>
              <a:ext uri="{FF2B5EF4-FFF2-40B4-BE49-F238E27FC236}">
                <a16:creationId xmlns:a16="http://schemas.microsoft.com/office/drawing/2014/main" id="{CE5C8D8A-64B0-4EE0-9A3F-8537D508940F}"/>
              </a:ext>
            </a:extLst>
          </p:cNvPr>
          <p:cNvSpPr/>
          <p:nvPr/>
        </p:nvSpPr>
        <p:spPr>
          <a:xfrm>
            <a:off x="8229600" y="0"/>
            <a:ext cx="914400" cy="39361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2509950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E880DA-C998-4F7D-8488-E71C44C7FB95}"/>
              </a:ext>
            </a:extLst>
          </p:cNvPr>
          <p:cNvSpPr>
            <a:spLocks noGrp="1"/>
          </p:cNvSpPr>
          <p:nvPr>
            <p:ph type="title"/>
          </p:nvPr>
        </p:nvSpPr>
        <p:spPr/>
        <p:txBody>
          <a:bodyPr/>
          <a:lstStyle/>
          <a:p>
            <a:r>
              <a:rPr kumimoji="1" lang="ja-JP" altLang="en-US" dirty="0"/>
              <a:t>構成（本セットアップ例での環境）</a:t>
            </a:r>
          </a:p>
        </p:txBody>
      </p:sp>
      <p:sp>
        <p:nvSpPr>
          <p:cNvPr id="4" name="四角形: 角を丸くする 3">
            <a:extLst>
              <a:ext uri="{FF2B5EF4-FFF2-40B4-BE49-F238E27FC236}">
                <a16:creationId xmlns:a16="http://schemas.microsoft.com/office/drawing/2014/main" id="{8B9AB171-54BF-48B8-BF37-CD1FDB5D363C}"/>
              </a:ext>
            </a:extLst>
          </p:cNvPr>
          <p:cNvSpPr/>
          <p:nvPr/>
        </p:nvSpPr>
        <p:spPr>
          <a:xfrm>
            <a:off x="3537284" y="3386781"/>
            <a:ext cx="4106342" cy="967072"/>
          </a:xfrm>
          <a:prstGeom prst="roundRect">
            <a:avLst/>
          </a:prstGeom>
          <a:solidFill>
            <a:schemeClr val="accent6">
              <a:lumMod val="40000"/>
              <a:lumOff val="60000"/>
            </a:schemeClr>
          </a:solidFill>
          <a:ln>
            <a:solidFill>
              <a:schemeClr val="accent6">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000" dirty="0"/>
              <a:t>UCS</a:t>
            </a:r>
          </a:p>
          <a:p>
            <a:pPr algn="ctr"/>
            <a:r>
              <a:rPr kumimoji="1" lang="en-US" altLang="ja-JP" sz="3000" dirty="0"/>
              <a:t>(</a:t>
            </a:r>
            <a:r>
              <a:rPr kumimoji="1" lang="ja-JP" altLang="en-US" sz="3000" dirty="0"/>
              <a:t>物理サーバ</a:t>
            </a:r>
            <a:r>
              <a:rPr kumimoji="1" lang="en-US" altLang="ja-JP" sz="3000" dirty="0"/>
              <a:t>)</a:t>
            </a:r>
            <a:endParaRPr kumimoji="1" lang="ja-JP" altLang="en-US" sz="3000" dirty="0"/>
          </a:p>
        </p:txBody>
      </p:sp>
      <p:sp>
        <p:nvSpPr>
          <p:cNvPr id="5" name="四角形: 角を丸くする 4">
            <a:extLst>
              <a:ext uri="{FF2B5EF4-FFF2-40B4-BE49-F238E27FC236}">
                <a16:creationId xmlns:a16="http://schemas.microsoft.com/office/drawing/2014/main" id="{FCCA6988-58BA-44D4-AFFB-E3DDB67409D8}"/>
              </a:ext>
            </a:extLst>
          </p:cNvPr>
          <p:cNvSpPr/>
          <p:nvPr/>
        </p:nvSpPr>
        <p:spPr>
          <a:xfrm>
            <a:off x="3724977" y="2414198"/>
            <a:ext cx="3719144" cy="906541"/>
          </a:xfrm>
          <a:prstGeom prst="roundRect">
            <a:avLst/>
          </a:prstGeom>
          <a:solidFill>
            <a:schemeClr val="accent5">
              <a:lumMod val="40000"/>
              <a:lumOff val="60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000" dirty="0" err="1"/>
              <a:t>ESXi</a:t>
            </a:r>
            <a:r>
              <a:rPr kumimoji="1" lang="ja-JP" altLang="en-US" sz="3000" dirty="0"/>
              <a:t> </a:t>
            </a:r>
            <a:r>
              <a:rPr kumimoji="1" lang="en-US" altLang="ja-JP" sz="3000" dirty="0"/>
              <a:t>v6.0(</a:t>
            </a:r>
            <a:r>
              <a:rPr kumimoji="1" lang="ja-JP" altLang="en-US" sz="3000" dirty="0"/>
              <a:t>仮想基盤</a:t>
            </a:r>
            <a:r>
              <a:rPr kumimoji="1" lang="en-US" altLang="ja-JP" sz="3000" dirty="0"/>
              <a:t>)</a:t>
            </a:r>
          </a:p>
          <a:p>
            <a:pPr algn="ctr"/>
            <a:endParaRPr kumimoji="1" lang="ja-JP" altLang="en-US" sz="3000" dirty="0"/>
          </a:p>
        </p:txBody>
      </p:sp>
      <p:sp>
        <p:nvSpPr>
          <p:cNvPr id="6" name="四角形: 角を丸くする 5">
            <a:extLst>
              <a:ext uri="{FF2B5EF4-FFF2-40B4-BE49-F238E27FC236}">
                <a16:creationId xmlns:a16="http://schemas.microsoft.com/office/drawing/2014/main" id="{144724F5-85BB-4B85-8D60-FD05A28491F8}"/>
              </a:ext>
            </a:extLst>
          </p:cNvPr>
          <p:cNvSpPr/>
          <p:nvPr/>
        </p:nvSpPr>
        <p:spPr>
          <a:xfrm>
            <a:off x="3888605" y="1617067"/>
            <a:ext cx="1602606" cy="731837"/>
          </a:xfrm>
          <a:prstGeom prst="roundRect">
            <a:avLst/>
          </a:prstGeom>
          <a:solidFill>
            <a:srgbClr val="92D050"/>
          </a:solid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000" dirty="0"/>
              <a:t>SMC</a:t>
            </a:r>
            <a:endParaRPr kumimoji="1" lang="ja-JP" altLang="en-US" sz="3000" dirty="0"/>
          </a:p>
        </p:txBody>
      </p:sp>
      <p:sp>
        <p:nvSpPr>
          <p:cNvPr id="7" name="四角形: 角を丸くする 6">
            <a:extLst>
              <a:ext uri="{FF2B5EF4-FFF2-40B4-BE49-F238E27FC236}">
                <a16:creationId xmlns:a16="http://schemas.microsoft.com/office/drawing/2014/main" id="{CAA393B7-CF9F-44DA-8D7B-B4AF6EBF05EA}"/>
              </a:ext>
            </a:extLst>
          </p:cNvPr>
          <p:cNvSpPr/>
          <p:nvPr/>
        </p:nvSpPr>
        <p:spPr>
          <a:xfrm>
            <a:off x="5573026" y="1617067"/>
            <a:ext cx="1665171" cy="731838"/>
          </a:xfrm>
          <a:prstGeom prst="roundRect">
            <a:avLst/>
          </a:prstGeom>
          <a:solidFill>
            <a:schemeClr val="accent1"/>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000" dirty="0"/>
              <a:t>FC</a:t>
            </a:r>
            <a:endParaRPr kumimoji="1" lang="ja-JP" altLang="en-US" sz="3000" dirty="0"/>
          </a:p>
        </p:txBody>
      </p:sp>
      <p:sp>
        <p:nvSpPr>
          <p:cNvPr id="14" name="正方形/長方形 13">
            <a:extLst>
              <a:ext uri="{FF2B5EF4-FFF2-40B4-BE49-F238E27FC236}">
                <a16:creationId xmlns:a16="http://schemas.microsoft.com/office/drawing/2014/main" id="{5C2FC059-3086-4798-8E73-8FECB9298083}"/>
              </a:ext>
            </a:extLst>
          </p:cNvPr>
          <p:cNvSpPr/>
          <p:nvPr/>
        </p:nvSpPr>
        <p:spPr>
          <a:xfrm>
            <a:off x="3724977" y="2867468"/>
            <a:ext cx="3719141" cy="276999"/>
          </a:xfrm>
          <a:prstGeom prst="rect">
            <a:avLst/>
          </a:prstGeom>
        </p:spPr>
        <p:txBody>
          <a:bodyPr wrap="square">
            <a:spAutoFit/>
          </a:bodyPr>
          <a:lstStyle/>
          <a:p>
            <a:r>
              <a:rPr kumimoji="1" lang="ja-JP" altLang="en-US" sz="1200"/>
              <a:t>　</a:t>
            </a:r>
            <a:r>
              <a:rPr kumimoji="1" lang="en-US" altLang="ja-JP" sz="1200" dirty="0"/>
              <a:t>Cisco Stealthwatch v7.0</a:t>
            </a:r>
            <a:r>
              <a:rPr kumimoji="1" lang="ja-JP" altLang="en-US" sz="1200" dirty="0"/>
              <a:t>は</a:t>
            </a:r>
            <a:r>
              <a:rPr kumimoji="1" lang="en-US" altLang="ja-JP" sz="1200" dirty="0"/>
              <a:t> </a:t>
            </a:r>
            <a:r>
              <a:rPr kumimoji="1" lang="en-US" altLang="ja-JP" sz="1200" dirty="0" err="1"/>
              <a:t>ESXi</a:t>
            </a:r>
            <a:r>
              <a:rPr kumimoji="1" lang="en-US" altLang="ja-JP" sz="1200" dirty="0"/>
              <a:t> v6.0 or v6.5 </a:t>
            </a:r>
            <a:r>
              <a:rPr kumimoji="1" lang="ja-JP" altLang="en-US" sz="1200" dirty="0"/>
              <a:t>対応</a:t>
            </a:r>
            <a:endParaRPr lang="ja-JP" altLang="en-US" sz="1200" dirty="0"/>
          </a:p>
        </p:txBody>
      </p:sp>
      <p:pic>
        <p:nvPicPr>
          <p:cNvPr id="2" name="図 1">
            <a:extLst>
              <a:ext uri="{FF2B5EF4-FFF2-40B4-BE49-F238E27FC236}">
                <a16:creationId xmlns:a16="http://schemas.microsoft.com/office/drawing/2014/main" id="{602B490C-C68E-455C-802C-156EBE24B7F0}"/>
              </a:ext>
            </a:extLst>
          </p:cNvPr>
          <p:cNvPicPr>
            <a:picLocks noChangeAspect="1"/>
          </p:cNvPicPr>
          <p:nvPr/>
        </p:nvPicPr>
        <p:blipFill>
          <a:blip r:embed="rId3"/>
          <a:stretch>
            <a:fillRect/>
          </a:stretch>
        </p:blipFill>
        <p:spPr>
          <a:xfrm>
            <a:off x="657939" y="3386781"/>
            <a:ext cx="1376229" cy="955715"/>
          </a:xfrm>
          <a:prstGeom prst="rect">
            <a:avLst/>
          </a:prstGeom>
        </p:spPr>
      </p:pic>
      <p:cxnSp>
        <p:nvCxnSpPr>
          <p:cNvPr id="15" name="直線コネクタ 14">
            <a:extLst>
              <a:ext uri="{FF2B5EF4-FFF2-40B4-BE49-F238E27FC236}">
                <a16:creationId xmlns:a16="http://schemas.microsoft.com/office/drawing/2014/main" id="{A381EBD5-1D93-470B-B50E-97089E9BF249}"/>
              </a:ext>
            </a:extLst>
          </p:cNvPr>
          <p:cNvCxnSpPr>
            <a:cxnSpLocks/>
          </p:cNvCxnSpPr>
          <p:nvPr/>
        </p:nvCxnSpPr>
        <p:spPr>
          <a:xfrm>
            <a:off x="2019300" y="3873606"/>
            <a:ext cx="1531506" cy="1"/>
          </a:xfrm>
          <a:prstGeom prst="line">
            <a:avLst/>
          </a:prstGeom>
          <a:ln w="381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8969D531-18BD-4DFD-B82C-E54A32338E1D}"/>
              </a:ext>
            </a:extLst>
          </p:cNvPr>
          <p:cNvCxnSpPr>
            <a:cxnSpLocks/>
          </p:cNvCxnSpPr>
          <p:nvPr/>
        </p:nvCxnSpPr>
        <p:spPr>
          <a:xfrm flipV="1">
            <a:off x="1323751" y="3033132"/>
            <a:ext cx="0" cy="371584"/>
          </a:xfrm>
          <a:prstGeom prst="line">
            <a:avLst/>
          </a:prstGeom>
          <a:ln w="3810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AC99F572-0143-4B0F-8806-DE81BF913911}"/>
              </a:ext>
            </a:extLst>
          </p:cNvPr>
          <p:cNvCxnSpPr>
            <a:cxnSpLocks/>
          </p:cNvCxnSpPr>
          <p:nvPr/>
        </p:nvCxnSpPr>
        <p:spPr>
          <a:xfrm>
            <a:off x="1316315" y="4310552"/>
            <a:ext cx="0" cy="363319"/>
          </a:xfrm>
          <a:prstGeom prst="line">
            <a:avLst/>
          </a:prstGeom>
          <a:ln w="3810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99916733-8B74-488D-AB21-3E090EF63009}"/>
              </a:ext>
            </a:extLst>
          </p:cNvPr>
          <p:cNvSpPr/>
          <p:nvPr/>
        </p:nvSpPr>
        <p:spPr>
          <a:xfrm>
            <a:off x="2103863" y="3357045"/>
            <a:ext cx="542693" cy="300546"/>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dirty="0"/>
          </a:p>
        </p:txBody>
      </p:sp>
      <p:sp>
        <p:nvSpPr>
          <p:cNvPr id="22" name="正方形/長方形 21">
            <a:extLst>
              <a:ext uri="{FF2B5EF4-FFF2-40B4-BE49-F238E27FC236}">
                <a16:creationId xmlns:a16="http://schemas.microsoft.com/office/drawing/2014/main" id="{41288D4F-A4A5-4E23-A208-1A5955ACEC38}"/>
              </a:ext>
            </a:extLst>
          </p:cNvPr>
          <p:cNvSpPr/>
          <p:nvPr/>
        </p:nvSpPr>
        <p:spPr>
          <a:xfrm>
            <a:off x="2646557" y="3360243"/>
            <a:ext cx="126379" cy="297348"/>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dirty="0"/>
          </a:p>
        </p:txBody>
      </p:sp>
      <p:sp>
        <p:nvSpPr>
          <p:cNvPr id="23" name="矢印: 右 22">
            <a:extLst>
              <a:ext uri="{FF2B5EF4-FFF2-40B4-BE49-F238E27FC236}">
                <a16:creationId xmlns:a16="http://schemas.microsoft.com/office/drawing/2014/main" id="{AA5DA878-71EB-4622-9544-B07103247C76}"/>
              </a:ext>
            </a:extLst>
          </p:cNvPr>
          <p:cNvSpPr/>
          <p:nvPr/>
        </p:nvSpPr>
        <p:spPr>
          <a:xfrm>
            <a:off x="2850805" y="3360243"/>
            <a:ext cx="495629" cy="297348"/>
          </a:xfrm>
          <a:prstGeom prst="rightArrow">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dirty="0"/>
          </a:p>
        </p:txBody>
      </p:sp>
      <p:sp>
        <p:nvSpPr>
          <p:cNvPr id="24" name="正方形/長方形 23">
            <a:extLst>
              <a:ext uri="{FF2B5EF4-FFF2-40B4-BE49-F238E27FC236}">
                <a16:creationId xmlns:a16="http://schemas.microsoft.com/office/drawing/2014/main" id="{49B52CA2-77BB-40A5-9531-109CB7E95328}"/>
              </a:ext>
            </a:extLst>
          </p:cNvPr>
          <p:cNvSpPr/>
          <p:nvPr/>
        </p:nvSpPr>
        <p:spPr>
          <a:xfrm>
            <a:off x="2014854" y="3657877"/>
            <a:ext cx="1261885" cy="215444"/>
          </a:xfrm>
          <a:prstGeom prst="rect">
            <a:avLst/>
          </a:prstGeom>
        </p:spPr>
        <p:txBody>
          <a:bodyPr wrap="none">
            <a:spAutoFit/>
          </a:bodyPr>
          <a:lstStyle/>
          <a:p>
            <a:pPr algn="ctr"/>
            <a:r>
              <a:rPr lang="ja-JP" altLang="en-US" sz="800" dirty="0"/>
              <a:t>宛先は </a:t>
            </a:r>
            <a:r>
              <a:rPr lang="en-US" altLang="ja-JP" sz="800" dirty="0"/>
              <a:t>FC </a:t>
            </a:r>
            <a:r>
              <a:rPr lang="ja-JP" altLang="en-US" sz="800" dirty="0"/>
              <a:t>の </a:t>
            </a:r>
            <a:r>
              <a:rPr lang="en-US" altLang="ja-JP" sz="800" dirty="0"/>
              <a:t>IP</a:t>
            </a:r>
            <a:r>
              <a:rPr lang="ja-JP" altLang="en-US" sz="800" dirty="0"/>
              <a:t>アドレス</a:t>
            </a:r>
          </a:p>
        </p:txBody>
      </p:sp>
      <p:sp>
        <p:nvSpPr>
          <p:cNvPr id="25" name="正方形/長方形 24">
            <a:extLst>
              <a:ext uri="{FF2B5EF4-FFF2-40B4-BE49-F238E27FC236}">
                <a16:creationId xmlns:a16="http://schemas.microsoft.com/office/drawing/2014/main" id="{16CA9081-81BF-49CD-AE8C-5ED1F69D65EE}"/>
              </a:ext>
            </a:extLst>
          </p:cNvPr>
          <p:cNvSpPr/>
          <p:nvPr/>
        </p:nvSpPr>
        <p:spPr>
          <a:xfrm>
            <a:off x="2123558" y="3338356"/>
            <a:ext cx="561372" cy="338554"/>
          </a:xfrm>
          <a:prstGeom prst="rect">
            <a:avLst/>
          </a:prstGeom>
        </p:spPr>
        <p:txBody>
          <a:bodyPr wrap="none">
            <a:spAutoFit/>
          </a:bodyPr>
          <a:lstStyle/>
          <a:p>
            <a:pPr algn="ctr"/>
            <a:r>
              <a:rPr lang="en-US" altLang="ja-JP" sz="800" dirty="0"/>
              <a:t>NetFlow</a:t>
            </a:r>
          </a:p>
          <a:p>
            <a:pPr algn="ctr"/>
            <a:r>
              <a:rPr lang="ja-JP" altLang="en-US" sz="800" dirty="0"/>
              <a:t>パケット</a:t>
            </a:r>
          </a:p>
        </p:txBody>
      </p:sp>
    </p:spTree>
    <p:extLst>
      <p:ext uri="{BB962C8B-B14F-4D97-AF65-F5344CB8AC3E}">
        <p14:creationId xmlns:p14="http://schemas.microsoft.com/office/powerpoint/2010/main" val="28953024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a:xfrm>
            <a:off x="437766" y="341313"/>
            <a:ext cx="8539086" cy="731837"/>
          </a:xfrm>
        </p:spPr>
        <p:txBody>
          <a:bodyPr/>
          <a:lstStyle/>
          <a:p>
            <a:pPr marL="936625" indent="-936625"/>
            <a:r>
              <a:rPr kumimoji="1" lang="en-US" altLang="ja-JP" sz="2800" dirty="0"/>
              <a:t>4-2a. </a:t>
            </a:r>
            <a:r>
              <a:rPr kumimoji="1" lang="ja-JP" altLang="en-US" sz="2800" dirty="0"/>
              <a:t>フロー状態の確認</a:t>
            </a:r>
            <a:br>
              <a:rPr kumimoji="1" lang="en-US" altLang="ja-JP" sz="2800" dirty="0"/>
            </a:br>
            <a:r>
              <a:rPr kumimoji="1" lang="en-US" altLang="ja-JP" sz="2200" spc="-150" dirty="0"/>
              <a:t>URL</a:t>
            </a:r>
            <a:r>
              <a:rPr kumimoji="1" lang="ja-JP" altLang="en-US" sz="2200" spc="-150" dirty="0"/>
              <a:t>に</a:t>
            </a:r>
            <a:r>
              <a:rPr kumimoji="1" lang="en-US" altLang="ja-JP" sz="2200" spc="-150" dirty="0"/>
              <a:t>SMC</a:t>
            </a:r>
            <a:r>
              <a:rPr kumimoji="1" lang="ja-JP" altLang="en-US" sz="2200" spc="-150" dirty="0"/>
              <a:t>の</a:t>
            </a:r>
            <a:r>
              <a:rPr kumimoji="1" lang="en-US" altLang="ja-JP" sz="2200" spc="-150" dirty="0"/>
              <a:t>IP</a:t>
            </a:r>
            <a:r>
              <a:rPr kumimoji="1" lang="ja-JP" altLang="en-US" sz="2200" spc="-150" dirty="0"/>
              <a:t>を入力し、ダッシュボード画面を表示</a:t>
            </a:r>
          </a:p>
        </p:txBody>
      </p:sp>
      <p:sp>
        <p:nvSpPr>
          <p:cNvPr id="11" name="Rectangle 6">
            <a:extLst>
              <a:ext uri="{FF2B5EF4-FFF2-40B4-BE49-F238E27FC236}">
                <a16:creationId xmlns:a16="http://schemas.microsoft.com/office/drawing/2014/main" id="{EDA7D92C-8958-4003-9C2C-DCE406B09F1F}"/>
              </a:ext>
            </a:extLst>
          </p:cNvPr>
          <p:cNvSpPr/>
          <p:nvPr/>
        </p:nvSpPr>
        <p:spPr>
          <a:xfrm>
            <a:off x="8229600" y="0"/>
            <a:ext cx="914400" cy="39361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pic>
        <p:nvPicPr>
          <p:cNvPr id="4" name="図 3">
            <a:extLst>
              <a:ext uri="{FF2B5EF4-FFF2-40B4-BE49-F238E27FC236}">
                <a16:creationId xmlns:a16="http://schemas.microsoft.com/office/drawing/2014/main" id="{88242587-0864-4845-9EA5-13B80B3ACF4A}"/>
              </a:ext>
            </a:extLst>
          </p:cNvPr>
          <p:cNvPicPr>
            <a:picLocks noChangeAspect="1"/>
          </p:cNvPicPr>
          <p:nvPr/>
        </p:nvPicPr>
        <p:blipFill>
          <a:blip r:embed="rId2"/>
          <a:stretch>
            <a:fillRect/>
          </a:stretch>
        </p:blipFill>
        <p:spPr>
          <a:xfrm>
            <a:off x="1139041" y="2065968"/>
            <a:ext cx="6942937" cy="1105727"/>
          </a:xfrm>
          <a:prstGeom prst="rect">
            <a:avLst/>
          </a:prstGeom>
        </p:spPr>
      </p:pic>
    </p:spTree>
    <p:extLst>
      <p:ext uri="{BB962C8B-B14F-4D97-AF65-F5344CB8AC3E}">
        <p14:creationId xmlns:p14="http://schemas.microsoft.com/office/powerpoint/2010/main" val="8163098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a:xfrm>
            <a:off x="329610" y="334535"/>
            <a:ext cx="8902880" cy="731837"/>
          </a:xfrm>
        </p:spPr>
        <p:txBody>
          <a:bodyPr/>
          <a:lstStyle/>
          <a:p>
            <a:pPr marL="898525" indent="-898525"/>
            <a:r>
              <a:rPr kumimoji="1" lang="en-US" altLang="ja-JP" sz="2800" dirty="0"/>
              <a:t>4-2b. </a:t>
            </a:r>
            <a:r>
              <a:rPr kumimoji="1" lang="ja-JP" altLang="en-US" sz="2800" dirty="0"/>
              <a:t>フロー状態の確認</a:t>
            </a:r>
            <a:br>
              <a:rPr kumimoji="1" lang="en-US" altLang="ja-JP" sz="2800" dirty="0"/>
            </a:br>
            <a:r>
              <a:rPr kumimoji="1" lang="ja-JP" altLang="en-US" sz="2200" spc="-150" dirty="0"/>
              <a:t>フローが見えることを確認（事前に</a:t>
            </a:r>
            <a:r>
              <a:rPr kumimoji="1" lang="en-US" altLang="ja-JP" sz="2200" spc="-150" dirty="0"/>
              <a:t>NetFlow</a:t>
            </a:r>
            <a:r>
              <a:rPr kumimoji="1" lang="ja-JP" altLang="en-US" sz="2200" spc="-150" dirty="0"/>
              <a:t>設定が必要）</a:t>
            </a:r>
          </a:p>
        </p:txBody>
      </p:sp>
      <p:sp>
        <p:nvSpPr>
          <p:cNvPr id="7" name="Rectangle 6">
            <a:extLst>
              <a:ext uri="{FF2B5EF4-FFF2-40B4-BE49-F238E27FC236}">
                <a16:creationId xmlns:a16="http://schemas.microsoft.com/office/drawing/2014/main" id="{5E3EF845-1AE7-47EC-A729-FC3642C6AC65}"/>
              </a:ext>
            </a:extLst>
          </p:cNvPr>
          <p:cNvSpPr/>
          <p:nvPr/>
        </p:nvSpPr>
        <p:spPr>
          <a:xfrm>
            <a:off x="8229600" y="0"/>
            <a:ext cx="914400" cy="39361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pic>
        <p:nvPicPr>
          <p:cNvPr id="6" name="図 5">
            <a:extLst>
              <a:ext uri="{FF2B5EF4-FFF2-40B4-BE49-F238E27FC236}">
                <a16:creationId xmlns:a16="http://schemas.microsoft.com/office/drawing/2014/main" id="{FB3B158A-2148-49DE-A09B-3A6101125A6D}"/>
              </a:ext>
            </a:extLst>
          </p:cNvPr>
          <p:cNvPicPr>
            <a:picLocks noChangeAspect="1"/>
          </p:cNvPicPr>
          <p:nvPr/>
        </p:nvPicPr>
        <p:blipFill>
          <a:blip r:embed="rId2"/>
          <a:stretch>
            <a:fillRect/>
          </a:stretch>
        </p:blipFill>
        <p:spPr>
          <a:xfrm>
            <a:off x="1570766" y="1146036"/>
            <a:ext cx="6002467" cy="3582272"/>
          </a:xfrm>
          <a:prstGeom prst="rect">
            <a:avLst/>
          </a:prstGeom>
        </p:spPr>
      </p:pic>
      <p:sp>
        <p:nvSpPr>
          <p:cNvPr id="5" name="吹き出し: 円形 4">
            <a:extLst>
              <a:ext uri="{FF2B5EF4-FFF2-40B4-BE49-F238E27FC236}">
                <a16:creationId xmlns:a16="http://schemas.microsoft.com/office/drawing/2014/main" id="{2DD5495E-772F-4F32-ABF2-9284AE61648C}"/>
              </a:ext>
            </a:extLst>
          </p:cNvPr>
          <p:cNvSpPr/>
          <p:nvPr/>
        </p:nvSpPr>
        <p:spPr>
          <a:xfrm>
            <a:off x="4572001" y="1414464"/>
            <a:ext cx="4353168" cy="683844"/>
          </a:xfrm>
          <a:prstGeom prst="wedgeEllipseCallout">
            <a:avLst>
              <a:gd name="adj1" fmla="val -9863"/>
              <a:gd name="adj2" fmla="val -109668"/>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t>NetFlow</a:t>
            </a:r>
            <a:r>
              <a:rPr kumimoji="1" lang="ja-JP" altLang="en-US" sz="1400" dirty="0"/>
              <a:t>のコンフィグ</a:t>
            </a:r>
            <a:r>
              <a:rPr kumimoji="1" lang="ja-JP" altLang="en-US" sz="1400"/>
              <a:t>自動作成</a:t>
            </a:r>
            <a:br>
              <a:rPr kumimoji="1" lang="en-US" altLang="ja-JP" sz="1400" dirty="0"/>
            </a:br>
            <a:r>
              <a:rPr kumimoji="1" lang="ja-JP" altLang="en-US" sz="1400"/>
              <a:t>ツール</a:t>
            </a:r>
            <a:r>
              <a:rPr kumimoji="1" lang="ja-JP" altLang="en-US" sz="1400" dirty="0"/>
              <a:t>については </a:t>
            </a:r>
            <a:r>
              <a:rPr kumimoji="1" lang="en-US" altLang="ja-JP" sz="1400" dirty="0"/>
              <a:t>Appendix-B </a:t>
            </a:r>
            <a:r>
              <a:rPr kumimoji="1" lang="ja-JP" altLang="en-US" sz="1400" dirty="0"/>
              <a:t>参照</a:t>
            </a:r>
          </a:p>
        </p:txBody>
      </p:sp>
    </p:spTree>
    <p:extLst>
      <p:ext uri="{BB962C8B-B14F-4D97-AF65-F5344CB8AC3E}">
        <p14:creationId xmlns:p14="http://schemas.microsoft.com/office/powerpoint/2010/main" val="37573086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pPr marL="898525" indent="-898525"/>
            <a:r>
              <a:rPr kumimoji="1" lang="en-US" altLang="ja-JP" sz="2800" dirty="0"/>
              <a:t>4-2c. </a:t>
            </a:r>
            <a:r>
              <a:rPr kumimoji="1" lang="ja-JP" altLang="en-US" sz="2800" dirty="0"/>
              <a:t>フロー状態の確認</a:t>
            </a:r>
            <a:br>
              <a:rPr kumimoji="1" lang="en-US" altLang="ja-JP" sz="2800" dirty="0"/>
            </a:br>
            <a:r>
              <a:rPr kumimoji="1" lang="ja-JP" altLang="en-US" sz="2200" dirty="0"/>
              <a:t>画面上部の 分析 → フロー検索 をクリック</a:t>
            </a:r>
          </a:p>
        </p:txBody>
      </p:sp>
      <p:pic>
        <p:nvPicPr>
          <p:cNvPr id="5" name="図 4">
            <a:extLst>
              <a:ext uri="{FF2B5EF4-FFF2-40B4-BE49-F238E27FC236}">
                <a16:creationId xmlns:a16="http://schemas.microsoft.com/office/drawing/2014/main" id="{6E7367F2-6C50-4089-826D-92B33FEDF486}"/>
              </a:ext>
            </a:extLst>
          </p:cNvPr>
          <p:cNvPicPr>
            <a:picLocks noChangeAspect="1"/>
          </p:cNvPicPr>
          <p:nvPr/>
        </p:nvPicPr>
        <p:blipFill>
          <a:blip r:embed="rId2"/>
          <a:stretch>
            <a:fillRect/>
          </a:stretch>
        </p:blipFill>
        <p:spPr>
          <a:xfrm>
            <a:off x="2079381" y="1590674"/>
            <a:ext cx="4883358" cy="2395171"/>
          </a:xfrm>
          <a:prstGeom prst="rect">
            <a:avLst/>
          </a:prstGeom>
        </p:spPr>
      </p:pic>
      <p:sp>
        <p:nvSpPr>
          <p:cNvPr id="9" name="Rectangle 6">
            <a:extLst>
              <a:ext uri="{FF2B5EF4-FFF2-40B4-BE49-F238E27FC236}">
                <a16:creationId xmlns:a16="http://schemas.microsoft.com/office/drawing/2014/main" id="{6A94431A-1CB1-4DBD-AA07-FDEE035A8365}"/>
              </a:ext>
            </a:extLst>
          </p:cNvPr>
          <p:cNvSpPr/>
          <p:nvPr/>
        </p:nvSpPr>
        <p:spPr>
          <a:xfrm>
            <a:off x="8229600" y="0"/>
            <a:ext cx="914400" cy="39361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39698333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pPr marL="936625" indent="-936625"/>
            <a:r>
              <a:rPr kumimoji="1" lang="en-US" altLang="ja-JP" sz="2800" dirty="0"/>
              <a:t>4-2d. </a:t>
            </a:r>
            <a:r>
              <a:rPr kumimoji="1" lang="ja-JP" altLang="en-US" sz="2800" dirty="0"/>
              <a:t>フロー状態の確認</a:t>
            </a:r>
            <a:br>
              <a:rPr kumimoji="1" lang="en-US" altLang="ja-JP" sz="2800" dirty="0"/>
            </a:br>
            <a:r>
              <a:rPr kumimoji="1" lang="ja-JP" altLang="en-US" sz="2200" dirty="0"/>
              <a:t>画面右上の「検索」をクリック</a:t>
            </a:r>
          </a:p>
        </p:txBody>
      </p:sp>
      <p:pic>
        <p:nvPicPr>
          <p:cNvPr id="8" name="図 7">
            <a:extLst>
              <a:ext uri="{FF2B5EF4-FFF2-40B4-BE49-F238E27FC236}">
                <a16:creationId xmlns:a16="http://schemas.microsoft.com/office/drawing/2014/main" id="{D54CFA54-87D0-48D4-A0DF-6AC1CE28B3F2}"/>
              </a:ext>
            </a:extLst>
          </p:cNvPr>
          <p:cNvPicPr>
            <a:picLocks noChangeAspect="1"/>
          </p:cNvPicPr>
          <p:nvPr/>
        </p:nvPicPr>
        <p:blipFill>
          <a:blip r:embed="rId2"/>
          <a:stretch>
            <a:fillRect/>
          </a:stretch>
        </p:blipFill>
        <p:spPr>
          <a:xfrm>
            <a:off x="1227015" y="1158453"/>
            <a:ext cx="6689970" cy="3479765"/>
          </a:xfrm>
          <a:prstGeom prst="rect">
            <a:avLst/>
          </a:prstGeom>
        </p:spPr>
      </p:pic>
      <p:sp>
        <p:nvSpPr>
          <p:cNvPr id="6" name="Rectangle 6">
            <a:extLst>
              <a:ext uri="{FF2B5EF4-FFF2-40B4-BE49-F238E27FC236}">
                <a16:creationId xmlns:a16="http://schemas.microsoft.com/office/drawing/2014/main" id="{505BD823-6CE1-4FFF-968B-152D9CD56325}"/>
              </a:ext>
            </a:extLst>
          </p:cNvPr>
          <p:cNvSpPr/>
          <p:nvPr/>
        </p:nvSpPr>
        <p:spPr>
          <a:xfrm>
            <a:off x="8229600" y="0"/>
            <a:ext cx="914400" cy="39361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38685303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3E1AA78-C407-4362-AD47-EC3E442938A3}"/>
              </a:ext>
            </a:extLst>
          </p:cNvPr>
          <p:cNvPicPr>
            <a:picLocks noChangeAspect="1"/>
          </p:cNvPicPr>
          <p:nvPr/>
        </p:nvPicPr>
        <p:blipFill>
          <a:blip r:embed="rId2"/>
          <a:stretch>
            <a:fillRect/>
          </a:stretch>
        </p:blipFill>
        <p:spPr>
          <a:xfrm>
            <a:off x="1025494" y="1133077"/>
            <a:ext cx="7094236" cy="3528654"/>
          </a:xfrm>
          <a:prstGeom prst="rect">
            <a:avLst/>
          </a:prstGeom>
        </p:spPr>
      </p:pic>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pPr marL="898525" indent="-898525"/>
            <a:r>
              <a:rPr kumimoji="1" lang="en-US" altLang="ja-JP" sz="2800" dirty="0"/>
              <a:t>4-2e. </a:t>
            </a:r>
            <a:r>
              <a:rPr kumimoji="1" lang="ja-JP" altLang="en-US" sz="2800" dirty="0"/>
              <a:t>フロー状態の確認</a:t>
            </a:r>
            <a:br>
              <a:rPr kumimoji="1" lang="en-US" altLang="ja-JP" sz="2800" dirty="0"/>
            </a:br>
            <a:r>
              <a:rPr kumimoji="1" lang="ja-JP" altLang="en-US" sz="2200" dirty="0"/>
              <a:t>フローが表示されることを確認</a:t>
            </a:r>
          </a:p>
        </p:txBody>
      </p:sp>
      <p:sp>
        <p:nvSpPr>
          <p:cNvPr id="6" name="吹き出し: 円形 5">
            <a:extLst>
              <a:ext uri="{FF2B5EF4-FFF2-40B4-BE49-F238E27FC236}">
                <a16:creationId xmlns:a16="http://schemas.microsoft.com/office/drawing/2014/main" id="{D2BA7DDE-4AEE-402A-B39A-DB19D9497EA4}"/>
              </a:ext>
            </a:extLst>
          </p:cNvPr>
          <p:cNvSpPr/>
          <p:nvPr/>
        </p:nvSpPr>
        <p:spPr>
          <a:xfrm>
            <a:off x="132966" y="3118338"/>
            <a:ext cx="3915403" cy="1466271"/>
          </a:xfrm>
          <a:prstGeom prst="wedgeEllipseCallout">
            <a:avLst>
              <a:gd name="adj1" fmla="val 39591"/>
              <a:gd name="adj2" fmla="val -47535"/>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t>NetFlow</a:t>
            </a:r>
            <a:r>
              <a:rPr kumimoji="1" lang="ja-JP" altLang="en-US" sz="1400" dirty="0"/>
              <a:t>のコンフィグに問題があったり、途中経路でカプセル化されていると、フローレコードが</a:t>
            </a:r>
            <a:r>
              <a:rPr kumimoji="1" lang="en-US" altLang="ja-JP" sz="1400" dirty="0"/>
              <a:t>1</a:t>
            </a:r>
            <a:r>
              <a:rPr kumimoji="1" lang="ja-JP" altLang="en-US" sz="1400" dirty="0"/>
              <a:t>件も表示されない場合があるため、この画面確認は必要</a:t>
            </a:r>
          </a:p>
        </p:txBody>
      </p:sp>
      <p:sp>
        <p:nvSpPr>
          <p:cNvPr id="7" name="吹き出し: 円形 6">
            <a:extLst>
              <a:ext uri="{FF2B5EF4-FFF2-40B4-BE49-F238E27FC236}">
                <a16:creationId xmlns:a16="http://schemas.microsoft.com/office/drawing/2014/main" id="{87120F8F-955D-4AF1-A11C-7B7A74664601}"/>
              </a:ext>
            </a:extLst>
          </p:cNvPr>
          <p:cNvSpPr/>
          <p:nvPr/>
        </p:nvSpPr>
        <p:spPr>
          <a:xfrm>
            <a:off x="3342968" y="1016288"/>
            <a:ext cx="5801032" cy="1079455"/>
          </a:xfrm>
          <a:prstGeom prst="wedgeEllipseCallout">
            <a:avLst>
              <a:gd name="adj1" fmla="val 14725"/>
              <a:gd name="adj2" fmla="val 63768"/>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ネットワーク機器の一部の</a:t>
            </a:r>
            <a:r>
              <a:rPr kumimoji="1" lang="ja-JP" altLang="en-US" sz="1400"/>
              <a:t>インタフェースでしか</a:t>
            </a:r>
            <a:r>
              <a:rPr kumimoji="1" lang="en-US" altLang="ja-JP" sz="1400" dirty="0"/>
              <a:t>NetFlow</a:t>
            </a:r>
            <a:r>
              <a:rPr kumimoji="1" lang="ja-JP" altLang="en-US" sz="1400" dirty="0"/>
              <a:t>を有効化して</a:t>
            </a:r>
            <a:r>
              <a:rPr kumimoji="1" lang="ja-JP" altLang="en-US" sz="1400"/>
              <a:t>いないと、ピア</a:t>
            </a:r>
            <a:r>
              <a:rPr kumimoji="1" lang="ja-JP" altLang="en-US" sz="1400" dirty="0"/>
              <a:t>のバイト数が表示されない場合があるため、この</a:t>
            </a:r>
            <a:r>
              <a:rPr kumimoji="1" lang="ja-JP" altLang="en-US" sz="1400"/>
              <a:t>列に</a:t>
            </a:r>
            <a:br>
              <a:rPr kumimoji="1" lang="en-US" altLang="ja-JP" sz="1400" dirty="0"/>
            </a:br>
            <a:r>
              <a:rPr kumimoji="1" lang="ja-JP" altLang="en-US" sz="1400"/>
              <a:t>バイト数</a:t>
            </a:r>
            <a:r>
              <a:rPr kumimoji="1" lang="ja-JP" altLang="en-US" sz="1400" dirty="0"/>
              <a:t>が表示されていることの確認は必要</a:t>
            </a:r>
          </a:p>
        </p:txBody>
      </p:sp>
      <p:sp>
        <p:nvSpPr>
          <p:cNvPr id="9" name="Rectangle 6">
            <a:extLst>
              <a:ext uri="{FF2B5EF4-FFF2-40B4-BE49-F238E27FC236}">
                <a16:creationId xmlns:a16="http://schemas.microsoft.com/office/drawing/2014/main" id="{DEB336FC-DD0C-4E3B-B4A7-86A812A9E2BD}"/>
              </a:ext>
            </a:extLst>
          </p:cNvPr>
          <p:cNvSpPr/>
          <p:nvPr/>
        </p:nvSpPr>
        <p:spPr>
          <a:xfrm>
            <a:off x="8229600" y="0"/>
            <a:ext cx="914400" cy="39361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28245143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a:xfrm>
            <a:off x="368942" y="341313"/>
            <a:ext cx="8534296" cy="731837"/>
          </a:xfrm>
        </p:spPr>
        <p:txBody>
          <a:bodyPr/>
          <a:lstStyle/>
          <a:p>
            <a:pPr marL="849313" indent="-849313"/>
            <a:r>
              <a:rPr kumimoji="1" lang="en-US" altLang="ja-JP" sz="2800" dirty="0"/>
              <a:t>4-3a.</a:t>
            </a:r>
            <a:r>
              <a:rPr kumimoji="1" lang="ja-JP" altLang="en-US" sz="2800" dirty="0"/>
              <a:t>エクスポータ（</a:t>
            </a:r>
            <a:r>
              <a:rPr kumimoji="1" lang="en-US" altLang="ja-JP" sz="2800" dirty="0"/>
              <a:t>NetFlow</a:t>
            </a:r>
            <a:r>
              <a:rPr kumimoji="1" lang="ja-JP" altLang="en-US" sz="2800" dirty="0"/>
              <a:t>の送信元</a:t>
            </a:r>
            <a:r>
              <a:rPr kumimoji="1" lang="en-US" altLang="ja-JP" sz="2800" dirty="0"/>
              <a:t>NW</a:t>
            </a:r>
            <a:r>
              <a:rPr kumimoji="1" lang="ja-JP" altLang="en-US" sz="2800" dirty="0"/>
              <a:t>機器）確認</a:t>
            </a:r>
            <a:br>
              <a:rPr kumimoji="1" lang="en-US" altLang="ja-JP" sz="2800" dirty="0"/>
            </a:br>
            <a:r>
              <a:rPr kumimoji="1" lang="en-US" altLang="ja-JP" sz="2200" dirty="0"/>
              <a:t>Java</a:t>
            </a:r>
            <a:r>
              <a:rPr kumimoji="1" lang="ja-JP" altLang="en-US" sz="2200" dirty="0"/>
              <a:t>インタフェースの立ち上げのための事前設定</a:t>
            </a:r>
          </a:p>
        </p:txBody>
      </p:sp>
      <p:sp>
        <p:nvSpPr>
          <p:cNvPr id="6" name="Rectangle 6">
            <a:extLst>
              <a:ext uri="{FF2B5EF4-FFF2-40B4-BE49-F238E27FC236}">
                <a16:creationId xmlns:a16="http://schemas.microsoft.com/office/drawing/2014/main" id="{505BD823-6CE1-4FFF-968B-152D9CD56325}"/>
              </a:ext>
            </a:extLst>
          </p:cNvPr>
          <p:cNvSpPr/>
          <p:nvPr/>
        </p:nvSpPr>
        <p:spPr>
          <a:xfrm>
            <a:off x="8229600" y="0"/>
            <a:ext cx="914400" cy="39361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pic>
        <p:nvPicPr>
          <p:cNvPr id="2" name="図 1">
            <a:extLst>
              <a:ext uri="{FF2B5EF4-FFF2-40B4-BE49-F238E27FC236}">
                <a16:creationId xmlns:a16="http://schemas.microsoft.com/office/drawing/2014/main" id="{CABA7984-8E7F-4C9B-94E5-998D511953E6}"/>
              </a:ext>
            </a:extLst>
          </p:cNvPr>
          <p:cNvPicPr>
            <a:picLocks noChangeAspect="1"/>
          </p:cNvPicPr>
          <p:nvPr/>
        </p:nvPicPr>
        <p:blipFill>
          <a:blip r:embed="rId2"/>
          <a:stretch>
            <a:fillRect/>
          </a:stretch>
        </p:blipFill>
        <p:spPr>
          <a:xfrm>
            <a:off x="1422400" y="2103316"/>
            <a:ext cx="5056020" cy="1724606"/>
          </a:xfrm>
          <a:prstGeom prst="rect">
            <a:avLst/>
          </a:prstGeom>
        </p:spPr>
      </p:pic>
      <p:sp>
        <p:nvSpPr>
          <p:cNvPr id="4" name="正方形/長方形 3">
            <a:extLst>
              <a:ext uri="{FF2B5EF4-FFF2-40B4-BE49-F238E27FC236}">
                <a16:creationId xmlns:a16="http://schemas.microsoft.com/office/drawing/2014/main" id="{C83FF20E-23FC-4A5A-9233-272B42222FE8}"/>
              </a:ext>
            </a:extLst>
          </p:cNvPr>
          <p:cNvSpPr/>
          <p:nvPr/>
        </p:nvSpPr>
        <p:spPr>
          <a:xfrm>
            <a:off x="781185" y="1265067"/>
            <a:ext cx="5410455" cy="646331"/>
          </a:xfrm>
          <a:prstGeom prst="rect">
            <a:avLst/>
          </a:prstGeom>
        </p:spPr>
        <p:txBody>
          <a:bodyPr wrap="none">
            <a:spAutoFit/>
          </a:bodyPr>
          <a:lstStyle/>
          <a:p>
            <a:r>
              <a:rPr lang="ja-JP" altLang="en-US" dirty="0"/>
              <a:t>＜</a:t>
            </a:r>
            <a:r>
              <a:rPr lang="en-US" altLang="ja-JP" dirty="0"/>
              <a:t>Windows</a:t>
            </a:r>
            <a:r>
              <a:rPr lang="ja-JP" altLang="en-US" dirty="0"/>
              <a:t>の場合＞</a:t>
            </a:r>
            <a:endParaRPr lang="en-US" altLang="ja-JP" dirty="0"/>
          </a:p>
          <a:p>
            <a:r>
              <a:rPr lang="ja-JP" altLang="en-US" dirty="0"/>
              <a:t>　コントロールパネル → プログラム → </a:t>
            </a:r>
            <a:r>
              <a:rPr lang="en-US" altLang="ja-JP" dirty="0"/>
              <a:t>Java </a:t>
            </a:r>
            <a:r>
              <a:rPr lang="ja-JP" altLang="en-US" dirty="0"/>
              <a:t>をクリック</a:t>
            </a:r>
          </a:p>
        </p:txBody>
      </p:sp>
      <p:sp>
        <p:nvSpPr>
          <p:cNvPr id="7" name="吹き出し: 円形 6">
            <a:extLst>
              <a:ext uri="{FF2B5EF4-FFF2-40B4-BE49-F238E27FC236}">
                <a16:creationId xmlns:a16="http://schemas.microsoft.com/office/drawing/2014/main" id="{58F6350E-E116-4346-AE04-D13C59846F14}"/>
              </a:ext>
            </a:extLst>
          </p:cNvPr>
          <p:cNvSpPr/>
          <p:nvPr/>
        </p:nvSpPr>
        <p:spPr>
          <a:xfrm>
            <a:off x="4300161" y="3391817"/>
            <a:ext cx="3333092" cy="1466271"/>
          </a:xfrm>
          <a:prstGeom prst="wedgeEllipseCallout">
            <a:avLst>
              <a:gd name="adj1" fmla="val -42195"/>
              <a:gd name="adj2" fmla="val -44030"/>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t>Mac </a:t>
            </a:r>
            <a:r>
              <a:rPr kumimoji="1" lang="ja-JP" altLang="en-US" sz="1400" dirty="0"/>
              <a:t>の場合の手順はこの後のスライド参照</a:t>
            </a:r>
          </a:p>
        </p:txBody>
      </p:sp>
    </p:spTree>
    <p:extLst>
      <p:ext uri="{BB962C8B-B14F-4D97-AF65-F5344CB8AC3E}">
        <p14:creationId xmlns:p14="http://schemas.microsoft.com/office/powerpoint/2010/main" val="29472657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a:xfrm>
            <a:off x="359110" y="341313"/>
            <a:ext cx="8534296" cy="731837"/>
          </a:xfrm>
        </p:spPr>
        <p:txBody>
          <a:bodyPr/>
          <a:lstStyle/>
          <a:p>
            <a:pPr marL="800100" indent="-800100"/>
            <a:r>
              <a:rPr kumimoji="1" lang="en-US" altLang="ja-JP" sz="2800" dirty="0"/>
              <a:t>4-3b.</a:t>
            </a:r>
            <a:r>
              <a:rPr kumimoji="1" lang="ja-JP" altLang="en-US" sz="2800" dirty="0"/>
              <a:t>エクスポータ（</a:t>
            </a:r>
            <a:r>
              <a:rPr kumimoji="1" lang="en-US" altLang="ja-JP" sz="2800" dirty="0"/>
              <a:t>NetFlow</a:t>
            </a:r>
            <a:r>
              <a:rPr kumimoji="1" lang="ja-JP" altLang="en-US" sz="2800" dirty="0"/>
              <a:t>の送信元</a:t>
            </a:r>
            <a:r>
              <a:rPr kumimoji="1" lang="en-US" altLang="ja-JP" sz="2800" dirty="0"/>
              <a:t>NW</a:t>
            </a:r>
            <a:r>
              <a:rPr kumimoji="1" lang="ja-JP" altLang="en-US" sz="2800" dirty="0"/>
              <a:t>機器）確認</a:t>
            </a:r>
            <a:br>
              <a:rPr kumimoji="1" lang="en-US" altLang="ja-JP" sz="2800" dirty="0"/>
            </a:br>
            <a:r>
              <a:rPr kumimoji="1" lang="en-US" altLang="ja-JP" sz="2200" dirty="0"/>
              <a:t>Java</a:t>
            </a:r>
            <a:r>
              <a:rPr kumimoji="1" lang="ja-JP" altLang="en-US" sz="2200" dirty="0"/>
              <a:t>インタフェースの立ち上げのための事前設定</a:t>
            </a:r>
          </a:p>
        </p:txBody>
      </p:sp>
      <p:sp>
        <p:nvSpPr>
          <p:cNvPr id="6" name="Rectangle 6">
            <a:extLst>
              <a:ext uri="{FF2B5EF4-FFF2-40B4-BE49-F238E27FC236}">
                <a16:creationId xmlns:a16="http://schemas.microsoft.com/office/drawing/2014/main" id="{505BD823-6CE1-4FFF-968B-152D9CD56325}"/>
              </a:ext>
            </a:extLst>
          </p:cNvPr>
          <p:cNvSpPr/>
          <p:nvPr/>
        </p:nvSpPr>
        <p:spPr>
          <a:xfrm>
            <a:off x="8229600" y="0"/>
            <a:ext cx="914400" cy="39361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sp>
        <p:nvSpPr>
          <p:cNvPr id="4" name="正方形/長方形 3">
            <a:extLst>
              <a:ext uri="{FF2B5EF4-FFF2-40B4-BE49-F238E27FC236}">
                <a16:creationId xmlns:a16="http://schemas.microsoft.com/office/drawing/2014/main" id="{C83FF20E-23FC-4A5A-9233-272B42222FE8}"/>
              </a:ext>
            </a:extLst>
          </p:cNvPr>
          <p:cNvSpPr/>
          <p:nvPr/>
        </p:nvSpPr>
        <p:spPr>
          <a:xfrm>
            <a:off x="781185" y="1265067"/>
            <a:ext cx="5396029" cy="646331"/>
          </a:xfrm>
          <a:prstGeom prst="rect">
            <a:avLst/>
          </a:prstGeom>
        </p:spPr>
        <p:txBody>
          <a:bodyPr wrap="none">
            <a:spAutoFit/>
          </a:bodyPr>
          <a:lstStyle/>
          <a:p>
            <a:r>
              <a:rPr lang="ja-JP" altLang="en-US" dirty="0"/>
              <a:t>＜</a:t>
            </a:r>
            <a:r>
              <a:rPr lang="en-US" altLang="ja-JP" dirty="0"/>
              <a:t>Windows</a:t>
            </a:r>
            <a:r>
              <a:rPr lang="ja-JP" altLang="en-US" dirty="0"/>
              <a:t>の場合＞</a:t>
            </a:r>
            <a:endParaRPr lang="en-US" altLang="ja-JP" dirty="0"/>
          </a:p>
          <a:p>
            <a:r>
              <a:rPr lang="ja-JP" altLang="en-US" dirty="0"/>
              <a:t>　セキュリティ タブから「サイト・リストの編集」をクリック</a:t>
            </a:r>
          </a:p>
        </p:txBody>
      </p:sp>
      <p:pic>
        <p:nvPicPr>
          <p:cNvPr id="10" name="図 9">
            <a:extLst>
              <a:ext uri="{FF2B5EF4-FFF2-40B4-BE49-F238E27FC236}">
                <a16:creationId xmlns:a16="http://schemas.microsoft.com/office/drawing/2014/main" id="{2DDB01EB-7D9A-40CC-8758-6407BF0D2B17}"/>
              </a:ext>
            </a:extLst>
          </p:cNvPr>
          <p:cNvPicPr>
            <a:picLocks noChangeAspect="1"/>
          </p:cNvPicPr>
          <p:nvPr/>
        </p:nvPicPr>
        <p:blipFill>
          <a:blip r:embed="rId2"/>
          <a:stretch>
            <a:fillRect/>
          </a:stretch>
        </p:blipFill>
        <p:spPr>
          <a:xfrm>
            <a:off x="3376299" y="1911398"/>
            <a:ext cx="2661094" cy="3055705"/>
          </a:xfrm>
          <a:prstGeom prst="rect">
            <a:avLst/>
          </a:prstGeom>
        </p:spPr>
      </p:pic>
    </p:spTree>
    <p:extLst>
      <p:ext uri="{BB962C8B-B14F-4D97-AF65-F5344CB8AC3E}">
        <p14:creationId xmlns:p14="http://schemas.microsoft.com/office/powerpoint/2010/main" val="1135924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a:xfrm>
            <a:off x="368942" y="341313"/>
            <a:ext cx="8534296" cy="731837"/>
          </a:xfrm>
        </p:spPr>
        <p:txBody>
          <a:bodyPr/>
          <a:lstStyle/>
          <a:p>
            <a:pPr marL="800100" indent="-800100"/>
            <a:r>
              <a:rPr kumimoji="1" lang="en-US" altLang="ja-JP" sz="2800" dirty="0"/>
              <a:t>4-3c.</a:t>
            </a:r>
            <a:r>
              <a:rPr kumimoji="1" lang="ja-JP" altLang="en-US" sz="2800" dirty="0"/>
              <a:t>エクスポータ（</a:t>
            </a:r>
            <a:r>
              <a:rPr kumimoji="1" lang="en-US" altLang="ja-JP" sz="2800" dirty="0"/>
              <a:t>NetFlow</a:t>
            </a:r>
            <a:r>
              <a:rPr kumimoji="1" lang="ja-JP" altLang="en-US" sz="2800" dirty="0"/>
              <a:t>の送信元</a:t>
            </a:r>
            <a:r>
              <a:rPr kumimoji="1" lang="en-US" altLang="ja-JP" sz="2800" dirty="0"/>
              <a:t>NW</a:t>
            </a:r>
            <a:r>
              <a:rPr kumimoji="1" lang="ja-JP" altLang="en-US" sz="2800" dirty="0"/>
              <a:t>機器）確認</a:t>
            </a:r>
            <a:br>
              <a:rPr kumimoji="1" lang="en-US" altLang="ja-JP" sz="2800" dirty="0"/>
            </a:br>
            <a:r>
              <a:rPr kumimoji="1" lang="en-US" altLang="ja-JP" sz="2200" dirty="0"/>
              <a:t>Java</a:t>
            </a:r>
            <a:r>
              <a:rPr kumimoji="1" lang="ja-JP" altLang="en-US" sz="2200" dirty="0"/>
              <a:t>インタフェースの立ち上げのための事前設定</a:t>
            </a:r>
          </a:p>
        </p:txBody>
      </p:sp>
      <p:sp>
        <p:nvSpPr>
          <p:cNvPr id="6" name="Rectangle 6">
            <a:extLst>
              <a:ext uri="{FF2B5EF4-FFF2-40B4-BE49-F238E27FC236}">
                <a16:creationId xmlns:a16="http://schemas.microsoft.com/office/drawing/2014/main" id="{505BD823-6CE1-4FFF-968B-152D9CD56325}"/>
              </a:ext>
            </a:extLst>
          </p:cNvPr>
          <p:cNvSpPr/>
          <p:nvPr/>
        </p:nvSpPr>
        <p:spPr>
          <a:xfrm>
            <a:off x="8229600" y="0"/>
            <a:ext cx="914400" cy="39361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sp>
        <p:nvSpPr>
          <p:cNvPr id="4" name="正方形/長方形 3">
            <a:extLst>
              <a:ext uri="{FF2B5EF4-FFF2-40B4-BE49-F238E27FC236}">
                <a16:creationId xmlns:a16="http://schemas.microsoft.com/office/drawing/2014/main" id="{C83FF20E-23FC-4A5A-9233-272B42222FE8}"/>
              </a:ext>
            </a:extLst>
          </p:cNvPr>
          <p:cNvSpPr/>
          <p:nvPr/>
        </p:nvSpPr>
        <p:spPr>
          <a:xfrm>
            <a:off x="781185" y="1265067"/>
            <a:ext cx="7165744" cy="646331"/>
          </a:xfrm>
          <a:prstGeom prst="rect">
            <a:avLst/>
          </a:prstGeom>
        </p:spPr>
        <p:txBody>
          <a:bodyPr wrap="none">
            <a:spAutoFit/>
          </a:bodyPr>
          <a:lstStyle/>
          <a:p>
            <a:r>
              <a:rPr lang="ja-JP" altLang="en-US" dirty="0"/>
              <a:t>＜</a:t>
            </a:r>
            <a:r>
              <a:rPr lang="en-US" altLang="ja-JP" dirty="0"/>
              <a:t>Windows</a:t>
            </a:r>
            <a:r>
              <a:rPr lang="ja-JP" altLang="en-US" dirty="0"/>
              <a:t>の場合＞</a:t>
            </a:r>
            <a:endParaRPr lang="en-US" altLang="ja-JP" dirty="0"/>
          </a:p>
          <a:p>
            <a:r>
              <a:rPr lang="ja-JP" altLang="en-US" dirty="0"/>
              <a:t>　例外サイト・リストに</a:t>
            </a:r>
            <a:r>
              <a:rPr lang="en-US" altLang="ja-JP" dirty="0"/>
              <a:t>https://&lt;SMC</a:t>
            </a:r>
            <a:r>
              <a:rPr lang="ja-JP" altLang="en-US" dirty="0"/>
              <a:t>の</a:t>
            </a:r>
            <a:r>
              <a:rPr lang="en-US" altLang="ja-JP" dirty="0"/>
              <a:t>IP</a:t>
            </a:r>
            <a:r>
              <a:rPr lang="ja-JP" altLang="en-US" dirty="0"/>
              <a:t>アドレス</a:t>
            </a:r>
            <a:r>
              <a:rPr lang="en-US" altLang="ja-JP" dirty="0"/>
              <a:t>&gt;</a:t>
            </a:r>
            <a:r>
              <a:rPr lang="ja-JP" altLang="en-US" dirty="0"/>
              <a:t>を追加し、</a:t>
            </a:r>
            <a:r>
              <a:rPr lang="en-US" altLang="ja-JP" dirty="0"/>
              <a:t>OK</a:t>
            </a:r>
            <a:r>
              <a:rPr lang="ja-JP" altLang="en-US" dirty="0"/>
              <a:t>をクリック</a:t>
            </a:r>
          </a:p>
        </p:txBody>
      </p:sp>
      <p:pic>
        <p:nvPicPr>
          <p:cNvPr id="2" name="図 1">
            <a:extLst>
              <a:ext uri="{FF2B5EF4-FFF2-40B4-BE49-F238E27FC236}">
                <a16:creationId xmlns:a16="http://schemas.microsoft.com/office/drawing/2014/main" id="{0C9F8C92-2911-47C0-B343-5ACEA4093555}"/>
              </a:ext>
            </a:extLst>
          </p:cNvPr>
          <p:cNvPicPr>
            <a:picLocks noChangeAspect="1"/>
          </p:cNvPicPr>
          <p:nvPr/>
        </p:nvPicPr>
        <p:blipFill>
          <a:blip r:embed="rId2"/>
          <a:stretch>
            <a:fillRect/>
          </a:stretch>
        </p:blipFill>
        <p:spPr>
          <a:xfrm>
            <a:off x="2384276" y="1964343"/>
            <a:ext cx="3768695" cy="2700020"/>
          </a:xfrm>
          <a:prstGeom prst="rect">
            <a:avLst/>
          </a:prstGeom>
        </p:spPr>
      </p:pic>
    </p:spTree>
    <p:extLst>
      <p:ext uri="{BB962C8B-B14F-4D97-AF65-F5344CB8AC3E}">
        <p14:creationId xmlns:p14="http://schemas.microsoft.com/office/powerpoint/2010/main" val="36050170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a:xfrm>
            <a:off x="368942" y="341313"/>
            <a:ext cx="8534296" cy="731837"/>
          </a:xfrm>
        </p:spPr>
        <p:txBody>
          <a:bodyPr/>
          <a:lstStyle/>
          <a:p>
            <a:pPr marL="800100" indent="-800100"/>
            <a:r>
              <a:rPr kumimoji="1" lang="en-US" altLang="ja-JP" sz="2800" dirty="0"/>
              <a:t>4-3d.</a:t>
            </a:r>
            <a:r>
              <a:rPr kumimoji="1" lang="ja-JP" altLang="en-US" sz="2800" dirty="0"/>
              <a:t>エクスポータ（</a:t>
            </a:r>
            <a:r>
              <a:rPr kumimoji="1" lang="en-US" altLang="ja-JP" sz="2800" dirty="0"/>
              <a:t>NetFlow</a:t>
            </a:r>
            <a:r>
              <a:rPr kumimoji="1" lang="ja-JP" altLang="en-US" sz="2800" dirty="0"/>
              <a:t>の送信元</a:t>
            </a:r>
            <a:r>
              <a:rPr kumimoji="1" lang="en-US" altLang="ja-JP" sz="2800" dirty="0"/>
              <a:t>NW</a:t>
            </a:r>
            <a:r>
              <a:rPr kumimoji="1" lang="ja-JP" altLang="en-US" sz="2800" dirty="0"/>
              <a:t>機器）確認</a:t>
            </a:r>
            <a:br>
              <a:rPr kumimoji="1" lang="en-US" altLang="ja-JP" sz="2800" dirty="0"/>
            </a:br>
            <a:r>
              <a:rPr kumimoji="1" lang="en-US" altLang="ja-JP" sz="2200" dirty="0"/>
              <a:t>Java</a:t>
            </a:r>
            <a:r>
              <a:rPr kumimoji="1" lang="ja-JP" altLang="en-US" sz="2200" dirty="0"/>
              <a:t>インタフェースの立ち上げのための事前設定</a:t>
            </a:r>
          </a:p>
        </p:txBody>
      </p:sp>
      <p:sp>
        <p:nvSpPr>
          <p:cNvPr id="6" name="Rectangle 6">
            <a:extLst>
              <a:ext uri="{FF2B5EF4-FFF2-40B4-BE49-F238E27FC236}">
                <a16:creationId xmlns:a16="http://schemas.microsoft.com/office/drawing/2014/main" id="{505BD823-6CE1-4FFF-968B-152D9CD56325}"/>
              </a:ext>
            </a:extLst>
          </p:cNvPr>
          <p:cNvSpPr/>
          <p:nvPr/>
        </p:nvSpPr>
        <p:spPr>
          <a:xfrm>
            <a:off x="8229600" y="0"/>
            <a:ext cx="914400" cy="39361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sp>
        <p:nvSpPr>
          <p:cNvPr id="4" name="正方形/長方形 3">
            <a:extLst>
              <a:ext uri="{FF2B5EF4-FFF2-40B4-BE49-F238E27FC236}">
                <a16:creationId xmlns:a16="http://schemas.microsoft.com/office/drawing/2014/main" id="{C83FF20E-23FC-4A5A-9233-272B42222FE8}"/>
              </a:ext>
            </a:extLst>
          </p:cNvPr>
          <p:cNvSpPr/>
          <p:nvPr/>
        </p:nvSpPr>
        <p:spPr>
          <a:xfrm>
            <a:off x="781185" y="1265067"/>
            <a:ext cx="5407249" cy="923330"/>
          </a:xfrm>
          <a:prstGeom prst="rect">
            <a:avLst/>
          </a:prstGeom>
        </p:spPr>
        <p:txBody>
          <a:bodyPr wrap="none">
            <a:spAutoFit/>
          </a:bodyPr>
          <a:lstStyle/>
          <a:p>
            <a:r>
              <a:rPr lang="ja-JP" altLang="en-US" dirty="0">
                <a:latin typeface="MS PGothic" panose="020B0600070205080204" pitchFamily="34" charset="-128"/>
                <a:ea typeface="MS PGothic" panose="020B0600070205080204" pitchFamily="34" charset="-128"/>
              </a:rPr>
              <a:t>＜</a:t>
            </a:r>
            <a:r>
              <a:rPr lang="en-US" altLang="ja-JP" dirty="0">
                <a:latin typeface="MS PGothic" panose="020B0600070205080204" pitchFamily="34" charset="-128"/>
                <a:ea typeface="MS PGothic" panose="020B0600070205080204" pitchFamily="34" charset="-128"/>
              </a:rPr>
              <a:t>Mac</a:t>
            </a:r>
            <a:r>
              <a:rPr lang="ja-JP" altLang="en-US" dirty="0">
                <a:latin typeface="MS PGothic" panose="020B0600070205080204" pitchFamily="34" charset="-128"/>
                <a:ea typeface="MS PGothic" panose="020B0600070205080204" pitchFamily="34" charset="-128"/>
              </a:rPr>
              <a:t>の場合＞</a:t>
            </a:r>
            <a:endParaRPr lang="en-US" altLang="ja-JP" dirty="0">
              <a:latin typeface="MS PGothic" panose="020B0600070205080204" pitchFamily="34" charset="-128"/>
              <a:ea typeface="MS PGothic" panose="020B0600070205080204" pitchFamily="34" charset="-128"/>
            </a:endParaRPr>
          </a:p>
          <a:p>
            <a:r>
              <a:rPr lang="en-US" altLang="ja-JP" dirty="0">
                <a:latin typeface="MS PGothic" panose="020B0600070205080204" pitchFamily="34" charset="-128"/>
                <a:ea typeface="MS PGothic" panose="020B0600070205080204" pitchFamily="34" charset="-128"/>
              </a:rPr>
              <a:t>JRE</a:t>
            </a:r>
            <a:r>
              <a:rPr lang="ja-JP" altLang="en-US">
                <a:latin typeface="MS PGothic" panose="020B0600070205080204" pitchFamily="34" charset="-128"/>
                <a:ea typeface="MS PGothic" panose="020B0600070205080204" pitchFamily="34" charset="-128"/>
              </a:rPr>
              <a:t>に含まれる</a:t>
            </a:r>
            <a:r>
              <a:rPr lang="en-US" altLang="ja-JP" dirty="0">
                <a:solidFill>
                  <a:srgbClr val="FF0000"/>
                </a:solidFill>
                <a:latin typeface="MS PGothic" panose="020B0600070205080204" pitchFamily="34" charset="-128"/>
                <a:ea typeface="MS PGothic" panose="020B0600070205080204" pitchFamily="34" charset="-128"/>
              </a:rPr>
              <a:t>Java Web </a:t>
            </a:r>
            <a:r>
              <a:rPr lang="en-US" altLang="ja-JP" dirty="0" err="1">
                <a:solidFill>
                  <a:srgbClr val="FF0000"/>
                </a:solidFill>
                <a:latin typeface="MS PGothic" panose="020B0600070205080204" pitchFamily="34" charset="-128"/>
                <a:ea typeface="MS PGothic" panose="020B0600070205080204" pitchFamily="34" charset="-128"/>
              </a:rPr>
              <a:t>Start.app</a:t>
            </a:r>
            <a:r>
              <a:rPr lang="ja-JP" altLang="en-US">
                <a:latin typeface="MS PGothic" panose="020B0600070205080204" pitchFamily="34" charset="-128"/>
                <a:ea typeface="MS PGothic" panose="020B0600070205080204" pitchFamily="34" charset="-128"/>
              </a:rPr>
              <a:t>が必要</a:t>
            </a:r>
            <a:endParaRPr lang="en-US" altLang="ja-JP" dirty="0">
              <a:latin typeface="MS PGothic" panose="020B0600070205080204" pitchFamily="34" charset="-128"/>
              <a:ea typeface="MS PGothic" panose="020B0600070205080204" pitchFamily="34" charset="-128"/>
            </a:endParaRPr>
          </a:p>
          <a:p>
            <a:r>
              <a:rPr lang="en-US" altLang="ja-JP" dirty="0" err="1">
                <a:latin typeface="MS PGothic" panose="020B0600070205080204" pitchFamily="34" charset="-128"/>
                <a:ea typeface="MS PGothic" panose="020B0600070205080204" pitchFamily="34" charset="-128"/>
              </a:rPr>
              <a:t>Java.com</a:t>
            </a:r>
            <a:r>
              <a:rPr lang="ja-JP" altLang="en-US">
                <a:latin typeface="MS PGothic" panose="020B0600070205080204" pitchFamily="34" charset="-128"/>
                <a:ea typeface="MS PGothic" panose="020B0600070205080204" pitchFamily="34" charset="-128"/>
              </a:rPr>
              <a:t>で</a:t>
            </a:r>
            <a:r>
              <a:rPr lang="en-US" altLang="ja-JP" dirty="0">
                <a:latin typeface="MS PGothic" panose="020B0600070205080204" pitchFamily="34" charset="-128"/>
                <a:ea typeface="MS PGothic" panose="020B0600070205080204" pitchFamily="34" charset="-128"/>
              </a:rPr>
              <a:t>JRE</a:t>
            </a:r>
            <a:r>
              <a:rPr lang="ja-JP" altLang="en-US">
                <a:latin typeface="MS PGothic" panose="020B0600070205080204" pitchFamily="34" charset="-128"/>
                <a:ea typeface="MS PGothic" panose="020B0600070205080204" pitchFamily="34" charset="-128"/>
              </a:rPr>
              <a:t>の最新をダウンロード＆インストール</a:t>
            </a:r>
            <a:endParaRPr lang="en-US" altLang="ja-JP" dirty="0">
              <a:latin typeface="MS PGothic" panose="020B0600070205080204" pitchFamily="34" charset="-128"/>
              <a:ea typeface="MS PGothic" panose="020B0600070205080204" pitchFamily="34" charset="-128"/>
            </a:endParaRPr>
          </a:p>
        </p:txBody>
      </p:sp>
      <p:sp>
        <p:nvSpPr>
          <p:cNvPr id="8" name="TextBox 7">
            <a:extLst>
              <a:ext uri="{FF2B5EF4-FFF2-40B4-BE49-F238E27FC236}">
                <a16:creationId xmlns:a16="http://schemas.microsoft.com/office/drawing/2014/main" id="{6E925607-B7CC-2B4E-A097-C824C19F24A7}"/>
              </a:ext>
            </a:extLst>
          </p:cNvPr>
          <p:cNvSpPr txBox="1"/>
          <p:nvPr/>
        </p:nvSpPr>
        <p:spPr>
          <a:xfrm>
            <a:off x="781185" y="2188397"/>
            <a:ext cx="2250937" cy="276999"/>
          </a:xfrm>
          <a:prstGeom prst="rect">
            <a:avLst/>
          </a:prstGeom>
          <a:noFill/>
        </p:spPr>
        <p:txBody>
          <a:bodyPr wrap="none" rtlCol="0">
            <a:spAutoFit/>
          </a:bodyPr>
          <a:lstStyle/>
          <a:p>
            <a:r>
              <a:rPr lang="en-US" sz="1200" dirty="0">
                <a:latin typeface="MS PGothic" panose="020B0600070205080204" pitchFamily="34" charset="-128"/>
                <a:ea typeface="MS PGothic" panose="020B0600070205080204" pitchFamily="34" charset="-128"/>
                <a:hlinkClick r:id="rId2"/>
              </a:rPr>
              <a:t>https://java.com/ja/download/</a:t>
            </a:r>
            <a:endParaRPr lang="en-US" sz="1200" dirty="0">
              <a:latin typeface="MS PGothic" panose="020B0600070205080204" pitchFamily="34" charset="-128"/>
              <a:ea typeface="MS PGothic" panose="020B0600070205080204" pitchFamily="34" charset="-128"/>
            </a:endParaRPr>
          </a:p>
        </p:txBody>
      </p:sp>
      <p:sp>
        <p:nvSpPr>
          <p:cNvPr id="9" name="TextBox 8">
            <a:extLst>
              <a:ext uri="{FF2B5EF4-FFF2-40B4-BE49-F238E27FC236}">
                <a16:creationId xmlns:a16="http://schemas.microsoft.com/office/drawing/2014/main" id="{F77ED757-F64B-8B45-B2C0-3DF6B93D2776}"/>
              </a:ext>
            </a:extLst>
          </p:cNvPr>
          <p:cNvSpPr txBox="1"/>
          <p:nvPr/>
        </p:nvSpPr>
        <p:spPr>
          <a:xfrm>
            <a:off x="781185" y="2927061"/>
            <a:ext cx="5336717" cy="369332"/>
          </a:xfrm>
          <a:prstGeom prst="rect">
            <a:avLst/>
          </a:prstGeom>
          <a:noFill/>
        </p:spPr>
        <p:txBody>
          <a:bodyPr wrap="none" rtlCol="0">
            <a:spAutoFit/>
          </a:bodyPr>
          <a:lstStyle/>
          <a:p>
            <a:r>
              <a:rPr lang="en-US" dirty="0">
                <a:latin typeface="MS PGothic" panose="020B0600070205080204" pitchFamily="34" charset="-128"/>
                <a:ea typeface="MS PGothic" panose="020B0600070205080204" pitchFamily="34" charset="-128"/>
              </a:rPr>
              <a:t>Macintosh HD</a:t>
            </a:r>
            <a:r>
              <a:rPr lang="ja-JP" altLang="en-US">
                <a:latin typeface="MS PGothic" panose="020B0600070205080204" pitchFamily="34" charset="-128"/>
                <a:ea typeface="MS PGothic" panose="020B0600070205080204" pitchFamily="34" charset="-128"/>
              </a:rPr>
              <a:t> → </a:t>
            </a:r>
            <a:r>
              <a:rPr lang="en-US" dirty="0">
                <a:latin typeface="MS PGothic" panose="020B0600070205080204" pitchFamily="34" charset="-128"/>
                <a:ea typeface="MS PGothic" panose="020B0600070205080204" pitchFamily="34" charset="-128"/>
              </a:rPr>
              <a:t>System</a:t>
            </a:r>
            <a:r>
              <a:rPr lang="ja-JP" altLang="en-US">
                <a:latin typeface="MS PGothic" panose="020B0600070205080204" pitchFamily="34" charset="-128"/>
                <a:ea typeface="MS PGothic" panose="020B0600070205080204" pitchFamily="34" charset="-128"/>
              </a:rPr>
              <a:t> → </a:t>
            </a:r>
            <a:r>
              <a:rPr lang="en-US" dirty="0">
                <a:latin typeface="MS PGothic" panose="020B0600070205080204" pitchFamily="34" charset="-128"/>
                <a:ea typeface="MS PGothic" panose="020B0600070205080204" pitchFamily="34" charset="-128"/>
              </a:rPr>
              <a:t>Library</a:t>
            </a:r>
            <a:r>
              <a:rPr lang="ja-JP" altLang="en-US">
                <a:latin typeface="MS PGothic" panose="020B0600070205080204" pitchFamily="34" charset="-128"/>
                <a:ea typeface="MS PGothic" panose="020B0600070205080204" pitchFamily="34" charset="-128"/>
              </a:rPr>
              <a:t> → </a:t>
            </a:r>
            <a:r>
              <a:rPr lang="en-US" dirty="0" err="1">
                <a:latin typeface="MS PGothic" panose="020B0600070205080204" pitchFamily="34" charset="-128"/>
                <a:ea typeface="MS PGothic" panose="020B0600070205080204" pitchFamily="34" charset="-128"/>
              </a:rPr>
              <a:t>CoreServices</a:t>
            </a:r>
            <a:endParaRPr lang="en-US" dirty="0">
              <a:latin typeface="MS PGothic" panose="020B0600070205080204" pitchFamily="34" charset="-128"/>
              <a:ea typeface="MS PGothic" panose="020B0600070205080204" pitchFamily="34" charset="-128"/>
            </a:endParaRPr>
          </a:p>
        </p:txBody>
      </p:sp>
      <p:sp>
        <p:nvSpPr>
          <p:cNvPr id="10" name="TextBox 9">
            <a:extLst>
              <a:ext uri="{FF2B5EF4-FFF2-40B4-BE49-F238E27FC236}">
                <a16:creationId xmlns:a16="http://schemas.microsoft.com/office/drawing/2014/main" id="{114EEC52-299E-8442-A6B6-D39CBD730570}"/>
              </a:ext>
            </a:extLst>
          </p:cNvPr>
          <p:cNvSpPr txBox="1"/>
          <p:nvPr/>
        </p:nvSpPr>
        <p:spPr>
          <a:xfrm>
            <a:off x="781185" y="2591248"/>
            <a:ext cx="6340197" cy="369332"/>
          </a:xfrm>
          <a:prstGeom prst="rect">
            <a:avLst/>
          </a:prstGeom>
          <a:noFill/>
        </p:spPr>
        <p:txBody>
          <a:bodyPr wrap="none" rtlCol="0">
            <a:spAutoFit/>
          </a:bodyPr>
          <a:lstStyle/>
          <a:p>
            <a:r>
              <a:rPr lang="ja-JP" altLang="en-US">
                <a:latin typeface="MS PGothic" panose="020B0600070205080204" pitchFamily="34" charset="-128"/>
                <a:ea typeface="MS PGothic" panose="020B0600070205080204" pitchFamily="34" charset="-128"/>
              </a:rPr>
              <a:t>既にインストールされているかの確認は以下のフォルダを参照。</a:t>
            </a:r>
            <a:endParaRPr lang="en-US" dirty="0">
              <a:latin typeface="MS PGothic" panose="020B0600070205080204" pitchFamily="34" charset="-128"/>
              <a:ea typeface="MS PGothic" panose="020B0600070205080204" pitchFamily="34" charset="-128"/>
            </a:endParaRPr>
          </a:p>
        </p:txBody>
      </p:sp>
      <p:pic>
        <p:nvPicPr>
          <p:cNvPr id="12" name="Picture 11">
            <a:extLst>
              <a:ext uri="{FF2B5EF4-FFF2-40B4-BE49-F238E27FC236}">
                <a16:creationId xmlns:a16="http://schemas.microsoft.com/office/drawing/2014/main" id="{A6657F47-07D3-2046-9943-690E4D6075B4}"/>
              </a:ext>
            </a:extLst>
          </p:cNvPr>
          <p:cNvPicPr>
            <a:picLocks noChangeAspect="1"/>
          </p:cNvPicPr>
          <p:nvPr/>
        </p:nvPicPr>
        <p:blipFill>
          <a:blip r:embed="rId3"/>
          <a:stretch>
            <a:fillRect/>
          </a:stretch>
        </p:blipFill>
        <p:spPr>
          <a:xfrm>
            <a:off x="843708" y="3414395"/>
            <a:ext cx="1905000" cy="292100"/>
          </a:xfrm>
          <a:prstGeom prst="rect">
            <a:avLst/>
          </a:prstGeom>
        </p:spPr>
      </p:pic>
    </p:spTree>
    <p:extLst>
      <p:ext uri="{BB962C8B-B14F-4D97-AF65-F5344CB8AC3E}">
        <p14:creationId xmlns:p14="http://schemas.microsoft.com/office/powerpoint/2010/main" val="26371804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a:xfrm>
            <a:off x="368942" y="341313"/>
            <a:ext cx="8534296" cy="731837"/>
          </a:xfrm>
        </p:spPr>
        <p:txBody>
          <a:bodyPr/>
          <a:lstStyle/>
          <a:p>
            <a:pPr marL="849313" indent="-849313"/>
            <a:r>
              <a:rPr kumimoji="1" lang="en-US" altLang="ja-JP" sz="2800" dirty="0"/>
              <a:t>4-3e.</a:t>
            </a:r>
            <a:r>
              <a:rPr kumimoji="1" lang="ja-JP" altLang="en-US" sz="2800" dirty="0"/>
              <a:t>エクスポータ（</a:t>
            </a:r>
            <a:r>
              <a:rPr kumimoji="1" lang="en-US" altLang="ja-JP" sz="2800" dirty="0"/>
              <a:t>NetFlow</a:t>
            </a:r>
            <a:r>
              <a:rPr kumimoji="1" lang="ja-JP" altLang="en-US" sz="2800" dirty="0"/>
              <a:t>の送信元</a:t>
            </a:r>
            <a:r>
              <a:rPr kumimoji="1" lang="en-US" altLang="ja-JP" sz="2800" dirty="0"/>
              <a:t>NW</a:t>
            </a:r>
            <a:r>
              <a:rPr kumimoji="1" lang="ja-JP" altLang="en-US" sz="2800" dirty="0"/>
              <a:t>機器）確認</a:t>
            </a:r>
            <a:br>
              <a:rPr kumimoji="1" lang="en-US" altLang="ja-JP" sz="2800" dirty="0"/>
            </a:br>
            <a:r>
              <a:rPr kumimoji="1" lang="en-US" altLang="ja-JP" sz="2200" dirty="0"/>
              <a:t>Java</a:t>
            </a:r>
            <a:r>
              <a:rPr kumimoji="1" lang="ja-JP" altLang="en-US" sz="2200" dirty="0"/>
              <a:t>インタフェースの立ち上げのための事前設定</a:t>
            </a:r>
          </a:p>
        </p:txBody>
      </p:sp>
      <p:sp>
        <p:nvSpPr>
          <p:cNvPr id="6" name="Rectangle 6">
            <a:extLst>
              <a:ext uri="{FF2B5EF4-FFF2-40B4-BE49-F238E27FC236}">
                <a16:creationId xmlns:a16="http://schemas.microsoft.com/office/drawing/2014/main" id="{505BD823-6CE1-4FFF-968B-152D9CD56325}"/>
              </a:ext>
            </a:extLst>
          </p:cNvPr>
          <p:cNvSpPr/>
          <p:nvPr/>
        </p:nvSpPr>
        <p:spPr>
          <a:xfrm>
            <a:off x="8229600" y="0"/>
            <a:ext cx="914400" cy="39361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sp>
        <p:nvSpPr>
          <p:cNvPr id="4" name="正方形/長方形 3">
            <a:extLst>
              <a:ext uri="{FF2B5EF4-FFF2-40B4-BE49-F238E27FC236}">
                <a16:creationId xmlns:a16="http://schemas.microsoft.com/office/drawing/2014/main" id="{C83FF20E-23FC-4A5A-9233-272B42222FE8}"/>
              </a:ext>
            </a:extLst>
          </p:cNvPr>
          <p:cNvSpPr/>
          <p:nvPr/>
        </p:nvSpPr>
        <p:spPr>
          <a:xfrm>
            <a:off x="781185" y="1265067"/>
            <a:ext cx="1774845" cy="369332"/>
          </a:xfrm>
          <a:prstGeom prst="rect">
            <a:avLst/>
          </a:prstGeom>
        </p:spPr>
        <p:txBody>
          <a:bodyPr wrap="none">
            <a:spAutoFit/>
          </a:bodyPr>
          <a:lstStyle/>
          <a:p>
            <a:r>
              <a:rPr lang="ja-JP" altLang="en-US" dirty="0"/>
              <a:t>＜</a:t>
            </a:r>
            <a:r>
              <a:rPr lang="en-US" altLang="ja-JP" dirty="0"/>
              <a:t>Mac</a:t>
            </a:r>
            <a:r>
              <a:rPr lang="ja-JP" altLang="en-US" dirty="0"/>
              <a:t>の</a:t>
            </a:r>
            <a:r>
              <a:rPr lang="ja-JP" altLang="en-US"/>
              <a:t>場合＞</a:t>
            </a:r>
            <a:endParaRPr lang="en-US" altLang="ja-JP" dirty="0"/>
          </a:p>
        </p:txBody>
      </p:sp>
      <p:pic>
        <p:nvPicPr>
          <p:cNvPr id="7" name="Picture 6">
            <a:extLst>
              <a:ext uri="{FF2B5EF4-FFF2-40B4-BE49-F238E27FC236}">
                <a16:creationId xmlns:a16="http://schemas.microsoft.com/office/drawing/2014/main" id="{AFC2E555-058E-BE4E-A00E-50D5C97BE3D5}"/>
              </a:ext>
            </a:extLst>
          </p:cNvPr>
          <p:cNvPicPr>
            <a:picLocks noChangeAspect="1"/>
          </p:cNvPicPr>
          <p:nvPr/>
        </p:nvPicPr>
        <p:blipFill>
          <a:blip r:embed="rId2"/>
          <a:stretch>
            <a:fillRect/>
          </a:stretch>
        </p:blipFill>
        <p:spPr>
          <a:xfrm>
            <a:off x="3085336" y="2004243"/>
            <a:ext cx="2853089" cy="2556608"/>
          </a:xfrm>
          <a:prstGeom prst="rect">
            <a:avLst/>
          </a:prstGeom>
        </p:spPr>
      </p:pic>
      <p:sp>
        <p:nvSpPr>
          <p:cNvPr id="14" name="TextBox 13">
            <a:extLst>
              <a:ext uri="{FF2B5EF4-FFF2-40B4-BE49-F238E27FC236}">
                <a16:creationId xmlns:a16="http://schemas.microsoft.com/office/drawing/2014/main" id="{3BD49687-765F-F94B-A0B2-5AA88B70968E}"/>
              </a:ext>
            </a:extLst>
          </p:cNvPr>
          <p:cNvSpPr txBox="1"/>
          <p:nvPr/>
        </p:nvSpPr>
        <p:spPr>
          <a:xfrm>
            <a:off x="2655963" y="1634399"/>
            <a:ext cx="3542958" cy="369332"/>
          </a:xfrm>
          <a:prstGeom prst="rect">
            <a:avLst/>
          </a:prstGeom>
          <a:noFill/>
        </p:spPr>
        <p:txBody>
          <a:bodyPr wrap="none" rtlCol="0">
            <a:spAutoFit/>
          </a:bodyPr>
          <a:lstStyle/>
          <a:p>
            <a:r>
              <a:rPr lang="en-US" dirty="0">
                <a:latin typeface="MS PGothic" panose="020B0600070205080204" pitchFamily="34" charset="-128"/>
                <a:ea typeface="MS PGothic" panose="020B0600070205080204" pitchFamily="34" charset="-128"/>
              </a:rPr>
              <a:t>System Preferences </a:t>
            </a:r>
            <a:r>
              <a:rPr lang="ja-JP" altLang="en-US">
                <a:latin typeface="MS PGothic" panose="020B0600070205080204" pitchFamily="34" charset="-128"/>
                <a:ea typeface="MS PGothic" panose="020B0600070205080204" pitchFamily="34" charset="-128"/>
              </a:rPr>
              <a:t>→</a:t>
            </a:r>
            <a:r>
              <a:rPr lang="en-US" altLang="ja-JP" dirty="0">
                <a:latin typeface="MS PGothic" panose="020B0600070205080204" pitchFamily="34" charset="-128"/>
                <a:ea typeface="MS PGothic" panose="020B0600070205080204" pitchFamily="34" charset="-128"/>
              </a:rPr>
              <a:t> Java</a:t>
            </a:r>
            <a:r>
              <a:rPr lang="ja-JP" altLang="en-US">
                <a:latin typeface="MS PGothic" panose="020B0600070205080204" pitchFamily="34" charset="-128"/>
                <a:ea typeface="MS PGothic" panose="020B0600070205080204" pitchFamily="34" charset="-128"/>
              </a:rPr>
              <a:t>を開く</a:t>
            </a:r>
            <a:endParaRPr lang="en-US" dirty="0">
              <a:latin typeface="MS PGothic" panose="020B0600070205080204" pitchFamily="34" charset="-128"/>
              <a:ea typeface="MS PGothic" panose="020B0600070205080204" pitchFamily="34" charset="-128"/>
            </a:endParaRPr>
          </a:p>
        </p:txBody>
      </p:sp>
      <p:sp>
        <p:nvSpPr>
          <p:cNvPr id="15" name="Rectangle 14">
            <a:extLst>
              <a:ext uri="{FF2B5EF4-FFF2-40B4-BE49-F238E27FC236}">
                <a16:creationId xmlns:a16="http://schemas.microsoft.com/office/drawing/2014/main" id="{CE14F0DA-D28F-E746-9E75-00A9CCED0432}"/>
              </a:ext>
            </a:extLst>
          </p:cNvPr>
          <p:cNvSpPr/>
          <p:nvPr/>
        </p:nvSpPr>
        <p:spPr>
          <a:xfrm>
            <a:off x="4207198" y="4122212"/>
            <a:ext cx="294466" cy="378657"/>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2290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6B5D8C-A9EF-45F5-8A46-1B06F366085F}"/>
              </a:ext>
            </a:extLst>
          </p:cNvPr>
          <p:cNvSpPr>
            <a:spLocks noGrp="1"/>
          </p:cNvSpPr>
          <p:nvPr>
            <p:ph type="body" sz="quarter" idx="10"/>
          </p:nvPr>
        </p:nvSpPr>
        <p:spPr/>
        <p:txBody>
          <a:bodyPr/>
          <a:lstStyle/>
          <a:p>
            <a:pPr marL="514350" indent="-457200">
              <a:buFont typeface="+mj-lt"/>
              <a:buAutoNum type="arabicPeriod"/>
            </a:pPr>
            <a:r>
              <a:rPr kumimoji="1" lang="ja-JP" altLang="en-US" dirty="0"/>
              <a:t>ネットワークのセットアップ</a:t>
            </a:r>
            <a:r>
              <a:rPr kumimoji="1" lang="en-US" altLang="ja-JP" dirty="0"/>
              <a:t> (SMC/FC </a:t>
            </a:r>
            <a:r>
              <a:rPr kumimoji="1" lang="ja-JP" altLang="en-US" dirty="0"/>
              <a:t>共通手順</a:t>
            </a:r>
            <a:r>
              <a:rPr kumimoji="1" lang="en-US" altLang="ja-JP" dirty="0"/>
              <a:t>)</a:t>
            </a:r>
          </a:p>
          <a:p>
            <a:pPr marL="514350" indent="-457200">
              <a:buFont typeface="+mj-lt"/>
              <a:buAutoNum type="arabicPeriod"/>
            </a:pPr>
            <a:r>
              <a:rPr kumimoji="1" lang="en-US" altLang="ja-JP" dirty="0"/>
              <a:t>SMC</a:t>
            </a:r>
            <a:r>
              <a:rPr kumimoji="1" lang="ja-JP" altLang="en-US" dirty="0"/>
              <a:t> のセットアップ</a:t>
            </a:r>
            <a:endParaRPr kumimoji="1" lang="en-US" altLang="ja-JP" dirty="0"/>
          </a:p>
          <a:p>
            <a:pPr marL="514350" indent="-457200">
              <a:buFont typeface="+mj-lt"/>
              <a:buAutoNum type="arabicPeriod"/>
            </a:pPr>
            <a:r>
              <a:rPr kumimoji="1" lang="en-US" altLang="ja-JP" dirty="0"/>
              <a:t>FC </a:t>
            </a:r>
            <a:r>
              <a:rPr kumimoji="1" lang="ja-JP" altLang="en-US" dirty="0"/>
              <a:t>のセットアップ</a:t>
            </a:r>
            <a:endParaRPr kumimoji="1" lang="en-US" altLang="ja-JP" dirty="0"/>
          </a:p>
          <a:p>
            <a:pPr marL="514350" indent="-457200">
              <a:buFont typeface="+mj-lt"/>
              <a:buAutoNum type="arabicPeriod"/>
            </a:pPr>
            <a:r>
              <a:rPr kumimoji="1" lang="ja-JP" altLang="en-US" dirty="0"/>
              <a:t>動作状態の確認</a:t>
            </a:r>
            <a:endParaRPr kumimoji="1" lang="en-US" altLang="ja-JP" dirty="0"/>
          </a:p>
          <a:p>
            <a:pPr marL="514350" indent="-457200">
              <a:buFont typeface="+mj-lt"/>
              <a:buAutoNum type="arabicPeriod"/>
            </a:pPr>
            <a:r>
              <a:rPr kumimoji="1" lang="ja-JP" altLang="en-US" dirty="0"/>
              <a:t>推奨設定</a:t>
            </a:r>
            <a:endParaRPr kumimoji="1" lang="en-US" altLang="ja-JP" dirty="0"/>
          </a:p>
          <a:p>
            <a:pPr marL="514350" indent="-457200">
              <a:buFont typeface="+mj-lt"/>
              <a:buAutoNum type="arabicPeriod"/>
            </a:pPr>
            <a:r>
              <a:rPr kumimoji="1" lang="en-US" altLang="ja-JP" dirty="0"/>
              <a:t>(</a:t>
            </a:r>
            <a:r>
              <a:rPr kumimoji="1" lang="ja-JP" altLang="en-US" dirty="0"/>
              <a:t>オプション</a:t>
            </a:r>
            <a:r>
              <a:rPr kumimoji="1" lang="en-US" altLang="ja-JP" dirty="0"/>
              <a:t>)</a:t>
            </a:r>
            <a:r>
              <a:rPr kumimoji="1" lang="ja-JP" altLang="en-US" dirty="0"/>
              <a:t>ライセンスの登録</a:t>
            </a:r>
            <a:r>
              <a:rPr kumimoji="1" lang="en-US" altLang="ja-JP" dirty="0"/>
              <a:t> </a:t>
            </a:r>
          </a:p>
          <a:p>
            <a:pPr marL="57150" indent="0">
              <a:buNone/>
            </a:pPr>
            <a:r>
              <a:rPr lang="en-US" altLang="ja-JP" dirty="0"/>
              <a:t>Appendix-A : Cisco Stealthwatch </a:t>
            </a:r>
            <a:r>
              <a:rPr lang="ja-JP" altLang="en-US" dirty="0"/>
              <a:t>中央管理 </a:t>
            </a:r>
            <a:r>
              <a:rPr lang="en-US" altLang="ja-JP" dirty="0"/>
              <a:t>GUI</a:t>
            </a:r>
            <a:endParaRPr kumimoji="1" lang="en-US" altLang="ja-JP" dirty="0"/>
          </a:p>
          <a:p>
            <a:pPr marL="57150" indent="0">
              <a:buNone/>
            </a:pPr>
            <a:r>
              <a:rPr kumimoji="1" lang="en-US" altLang="ja-JP" dirty="0"/>
              <a:t>Appendix-B : NetFlow </a:t>
            </a:r>
            <a:r>
              <a:rPr kumimoji="1" lang="ja-JP" altLang="en-US" dirty="0"/>
              <a:t>コンフィグの自動作成ツール</a:t>
            </a:r>
            <a:endParaRPr kumimoji="1" lang="en-US" altLang="ja-JP" dirty="0"/>
          </a:p>
          <a:p>
            <a:pPr marL="514350" indent="-457200">
              <a:buFont typeface="+mj-lt"/>
              <a:buAutoNum type="arabicPeriod"/>
            </a:pPr>
            <a:endParaRPr kumimoji="1" lang="en-US" altLang="ja-JP" dirty="0"/>
          </a:p>
          <a:p>
            <a:endParaRPr kumimoji="1" lang="ja-JP" altLang="en-US" dirty="0"/>
          </a:p>
        </p:txBody>
      </p:sp>
      <p:sp>
        <p:nvSpPr>
          <p:cNvPr id="3" name="Title 2">
            <a:extLst>
              <a:ext uri="{FF2B5EF4-FFF2-40B4-BE49-F238E27FC236}">
                <a16:creationId xmlns:a16="http://schemas.microsoft.com/office/drawing/2014/main" id="{203CA9C2-877F-4D93-86E4-0F51CE2DFFA1}"/>
              </a:ext>
            </a:extLst>
          </p:cNvPr>
          <p:cNvSpPr>
            <a:spLocks noGrp="1"/>
          </p:cNvSpPr>
          <p:nvPr>
            <p:ph type="title"/>
          </p:nvPr>
        </p:nvSpPr>
        <p:spPr/>
        <p:txBody>
          <a:bodyPr/>
          <a:lstStyle/>
          <a:p>
            <a:r>
              <a:rPr kumimoji="1" lang="ja-JP" altLang="en-US" dirty="0"/>
              <a:t>推奨手順</a:t>
            </a:r>
          </a:p>
        </p:txBody>
      </p:sp>
    </p:spTree>
    <p:extLst>
      <p:ext uri="{BB962C8B-B14F-4D97-AF65-F5344CB8AC3E}">
        <p14:creationId xmlns:p14="http://schemas.microsoft.com/office/powerpoint/2010/main" val="13600666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80968DFD-F4F5-1348-9EB3-9825D30658E0}"/>
              </a:ext>
            </a:extLst>
          </p:cNvPr>
          <p:cNvSpPr>
            <a:spLocks noGrp="1"/>
          </p:cNvSpPr>
          <p:nvPr>
            <p:ph type="title"/>
          </p:nvPr>
        </p:nvSpPr>
        <p:spPr>
          <a:xfrm>
            <a:off x="437766" y="341313"/>
            <a:ext cx="8534296" cy="731837"/>
          </a:xfrm>
        </p:spPr>
        <p:txBody>
          <a:bodyPr/>
          <a:lstStyle/>
          <a:p>
            <a:pPr marL="762000" indent="-762000"/>
            <a:r>
              <a:rPr kumimoji="1" lang="en-US" altLang="ja-JP" sz="2800" dirty="0"/>
              <a:t>4-3f.</a:t>
            </a:r>
            <a:r>
              <a:rPr kumimoji="1" lang="ja-JP" altLang="en-US" sz="2800" dirty="0"/>
              <a:t>エクスポータ（</a:t>
            </a:r>
            <a:r>
              <a:rPr kumimoji="1" lang="en-US" altLang="ja-JP" sz="2800" dirty="0"/>
              <a:t>NetFlow</a:t>
            </a:r>
            <a:r>
              <a:rPr kumimoji="1" lang="ja-JP" altLang="en-US" sz="2800" dirty="0"/>
              <a:t>の送信元</a:t>
            </a:r>
            <a:r>
              <a:rPr kumimoji="1" lang="en-US" altLang="ja-JP" sz="2800" dirty="0"/>
              <a:t>NW</a:t>
            </a:r>
            <a:r>
              <a:rPr kumimoji="1" lang="ja-JP" altLang="en-US" sz="2800" dirty="0"/>
              <a:t>機器）確認</a:t>
            </a:r>
            <a:br>
              <a:rPr kumimoji="1" lang="en-US" altLang="ja-JP" sz="2800" dirty="0"/>
            </a:br>
            <a:r>
              <a:rPr kumimoji="1" lang="en-US" altLang="ja-JP" sz="2200" dirty="0"/>
              <a:t>Java</a:t>
            </a:r>
            <a:r>
              <a:rPr kumimoji="1" lang="ja-JP" altLang="en-US" sz="2200" dirty="0"/>
              <a:t>インタフェースの立ち上げのための事前設定</a:t>
            </a:r>
          </a:p>
        </p:txBody>
      </p:sp>
      <p:sp>
        <p:nvSpPr>
          <p:cNvPr id="6" name="Rectangle 6">
            <a:extLst>
              <a:ext uri="{FF2B5EF4-FFF2-40B4-BE49-F238E27FC236}">
                <a16:creationId xmlns:a16="http://schemas.microsoft.com/office/drawing/2014/main" id="{28AA33B2-1C35-7B4A-B6A0-D1183A2ED8B8}"/>
              </a:ext>
            </a:extLst>
          </p:cNvPr>
          <p:cNvSpPr/>
          <p:nvPr/>
        </p:nvSpPr>
        <p:spPr>
          <a:xfrm>
            <a:off x="8229600" y="0"/>
            <a:ext cx="914400" cy="39361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sp>
        <p:nvSpPr>
          <p:cNvPr id="7" name="正方形/長方形 3">
            <a:extLst>
              <a:ext uri="{FF2B5EF4-FFF2-40B4-BE49-F238E27FC236}">
                <a16:creationId xmlns:a16="http://schemas.microsoft.com/office/drawing/2014/main" id="{085963ED-3505-B346-B8A4-73B307410611}"/>
              </a:ext>
            </a:extLst>
          </p:cNvPr>
          <p:cNvSpPr/>
          <p:nvPr/>
        </p:nvSpPr>
        <p:spPr>
          <a:xfrm>
            <a:off x="781185" y="1265067"/>
            <a:ext cx="1774845" cy="369332"/>
          </a:xfrm>
          <a:prstGeom prst="rect">
            <a:avLst/>
          </a:prstGeom>
        </p:spPr>
        <p:txBody>
          <a:bodyPr wrap="none">
            <a:spAutoFit/>
          </a:bodyPr>
          <a:lstStyle/>
          <a:p>
            <a:r>
              <a:rPr lang="ja-JP" altLang="en-US" dirty="0"/>
              <a:t>＜</a:t>
            </a:r>
            <a:r>
              <a:rPr lang="en-US" altLang="ja-JP" dirty="0"/>
              <a:t>Mac</a:t>
            </a:r>
            <a:r>
              <a:rPr lang="ja-JP" altLang="en-US" dirty="0"/>
              <a:t>の</a:t>
            </a:r>
            <a:r>
              <a:rPr lang="ja-JP" altLang="en-US"/>
              <a:t>場合＞</a:t>
            </a:r>
            <a:endParaRPr lang="en-US" altLang="ja-JP" dirty="0"/>
          </a:p>
        </p:txBody>
      </p:sp>
      <p:sp>
        <p:nvSpPr>
          <p:cNvPr id="8" name="TextBox 7">
            <a:extLst>
              <a:ext uri="{FF2B5EF4-FFF2-40B4-BE49-F238E27FC236}">
                <a16:creationId xmlns:a16="http://schemas.microsoft.com/office/drawing/2014/main" id="{CDE57848-05E2-9445-A784-1828F2EF6805}"/>
              </a:ext>
            </a:extLst>
          </p:cNvPr>
          <p:cNvSpPr txBox="1"/>
          <p:nvPr/>
        </p:nvSpPr>
        <p:spPr>
          <a:xfrm>
            <a:off x="851523" y="1566237"/>
            <a:ext cx="5859296" cy="646331"/>
          </a:xfrm>
          <a:prstGeom prst="rect">
            <a:avLst/>
          </a:prstGeom>
          <a:noFill/>
        </p:spPr>
        <p:txBody>
          <a:bodyPr wrap="none" rtlCol="0">
            <a:spAutoFit/>
          </a:bodyPr>
          <a:lstStyle/>
          <a:p>
            <a:r>
              <a:rPr lang="en-US" dirty="0">
                <a:latin typeface="MS PGothic" panose="020B0600070205080204" pitchFamily="34" charset="-128"/>
                <a:ea typeface="MS PGothic" panose="020B0600070205080204" pitchFamily="34" charset="-128"/>
              </a:rPr>
              <a:t>Java Control Panel</a:t>
            </a:r>
            <a:r>
              <a:rPr lang="ja-JP" altLang="en-US">
                <a:latin typeface="MS PGothic" panose="020B0600070205080204" pitchFamily="34" charset="-128"/>
                <a:ea typeface="MS PGothic" panose="020B0600070205080204" pitchFamily="34" charset="-128"/>
              </a:rPr>
              <a:t>の</a:t>
            </a:r>
            <a:r>
              <a:rPr lang="en-US" altLang="ja-JP" dirty="0">
                <a:latin typeface="MS PGothic" panose="020B0600070205080204" pitchFamily="34" charset="-128"/>
                <a:ea typeface="MS PGothic" panose="020B0600070205080204" pitchFamily="34" charset="-128"/>
              </a:rPr>
              <a:t>Security</a:t>
            </a:r>
            <a:r>
              <a:rPr lang="ja-JP" altLang="en-US">
                <a:latin typeface="MS PGothic" panose="020B0600070205080204" pitchFamily="34" charset="-128"/>
                <a:ea typeface="MS PGothic" panose="020B0600070205080204" pitchFamily="34" charset="-128"/>
              </a:rPr>
              <a:t>タブにある例外サイトリストに</a:t>
            </a:r>
            <a:endParaRPr lang="en-US" altLang="ja-JP" dirty="0">
              <a:latin typeface="MS PGothic" panose="020B0600070205080204" pitchFamily="34" charset="-128"/>
              <a:ea typeface="MS PGothic" panose="020B0600070205080204" pitchFamily="34" charset="-128"/>
            </a:endParaRPr>
          </a:p>
          <a:p>
            <a:r>
              <a:rPr lang="en-US" altLang="ja-JP" dirty="0"/>
              <a:t>https://&lt;SMC</a:t>
            </a:r>
            <a:r>
              <a:rPr lang="ja-JP" altLang="en-US"/>
              <a:t>の</a:t>
            </a:r>
            <a:r>
              <a:rPr lang="en-US" altLang="ja-JP" dirty="0"/>
              <a:t>IP</a:t>
            </a:r>
            <a:r>
              <a:rPr lang="ja-JP" altLang="en-US"/>
              <a:t>アドレス</a:t>
            </a:r>
            <a:r>
              <a:rPr lang="en-US" altLang="ja-JP" dirty="0"/>
              <a:t>&gt;</a:t>
            </a:r>
            <a:r>
              <a:rPr lang="ja-JP" altLang="en-US"/>
              <a:t>を追加し、</a:t>
            </a:r>
            <a:r>
              <a:rPr lang="en-US" altLang="ja-JP" dirty="0"/>
              <a:t>OK</a:t>
            </a:r>
            <a:r>
              <a:rPr lang="ja-JP" altLang="en-US"/>
              <a:t>をクリック</a:t>
            </a:r>
          </a:p>
        </p:txBody>
      </p:sp>
      <p:pic>
        <p:nvPicPr>
          <p:cNvPr id="10" name="Picture 9">
            <a:extLst>
              <a:ext uri="{FF2B5EF4-FFF2-40B4-BE49-F238E27FC236}">
                <a16:creationId xmlns:a16="http://schemas.microsoft.com/office/drawing/2014/main" id="{AF4C4B28-CE82-BF4E-9EB7-2BB4C0CBDAF3}"/>
              </a:ext>
            </a:extLst>
          </p:cNvPr>
          <p:cNvPicPr>
            <a:picLocks noChangeAspect="1"/>
          </p:cNvPicPr>
          <p:nvPr/>
        </p:nvPicPr>
        <p:blipFill>
          <a:blip r:embed="rId2"/>
          <a:stretch>
            <a:fillRect/>
          </a:stretch>
        </p:blipFill>
        <p:spPr>
          <a:xfrm>
            <a:off x="5537908" y="2906836"/>
            <a:ext cx="2629169" cy="2218361"/>
          </a:xfrm>
          <a:prstGeom prst="rect">
            <a:avLst/>
          </a:prstGeom>
        </p:spPr>
      </p:pic>
      <p:sp>
        <p:nvSpPr>
          <p:cNvPr id="11" name="TextBox 10">
            <a:extLst>
              <a:ext uri="{FF2B5EF4-FFF2-40B4-BE49-F238E27FC236}">
                <a16:creationId xmlns:a16="http://schemas.microsoft.com/office/drawing/2014/main" id="{914F49D6-5483-DF47-AFF1-416FBF22BE9E}"/>
              </a:ext>
            </a:extLst>
          </p:cNvPr>
          <p:cNvSpPr txBox="1"/>
          <p:nvPr/>
        </p:nvSpPr>
        <p:spPr>
          <a:xfrm>
            <a:off x="5205246" y="2577157"/>
            <a:ext cx="3294492" cy="369332"/>
          </a:xfrm>
          <a:prstGeom prst="rect">
            <a:avLst/>
          </a:prstGeom>
          <a:noFill/>
        </p:spPr>
        <p:txBody>
          <a:bodyPr wrap="none" rtlCol="0">
            <a:spAutoFit/>
          </a:bodyPr>
          <a:lstStyle/>
          <a:p>
            <a:r>
              <a:rPr lang="ja-JP" altLang="en-US">
                <a:latin typeface="+mn-lt"/>
              </a:rPr>
              <a:t>許可しないと表示されるアラート</a:t>
            </a:r>
            <a:endParaRPr lang="en-US" dirty="0">
              <a:latin typeface="+mn-lt"/>
            </a:endParaRPr>
          </a:p>
        </p:txBody>
      </p:sp>
      <p:pic>
        <p:nvPicPr>
          <p:cNvPr id="2" name="図 1">
            <a:extLst>
              <a:ext uri="{FF2B5EF4-FFF2-40B4-BE49-F238E27FC236}">
                <a16:creationId xmlns:a16="http://schemas.microsoft.com/office/drawing/2014/main" id="{F70F4DCE-E4E9-4340-AAC6-62716F5202F7}"/>
              </a:ext>
            </a:extLst>
          </p:cNvPr>
          <p:cNvPicPr>
            <a:picLocks noChangeAspect="1"/>
          </p:cNvPicPr>
          <p:nvPr/>
        </p:nvPicPr>
        <p:blipFill>
          <a:blip r:embed="rId3"/>
          <a:stretch>
            <a:fillRect/>
          </a:stretch>
        </p:blipFill>
        <p:spPr>
          <a:xfrm>
            <a:off x="1340335" y="2315116"/>
            <a:ext cx="2817194" cy="2788279"/>
          </a:xfrm>
          <a:prstGeom prst="rect">
            <a:avLst/>
          </a:prstGeom>
        </p:spPr>
      </p:pic>
    </p:spTree>
    <p:extLst>
      <p:ext uri="{BB962C8B-B14F-4D97-AF65-F5344CB8AC3E}">
        <p14:creationId xmlns:p14="http://schemas.microsoft.com/office/powerpoint/2010/main" val="22862657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BA9EBB4-53CE-5C41-A5AB-D4EB4622ADB0}"/>
              </a:ext>
            </a:extLst>
          </p:cNvPr>
          <p:cNvPicPr>
            <a:picLocks noChangeAspect="1"/>
          </p:cNvPicPr>
          <p:nvPr/>
        </p:nvPicPr>
        <p:blipFill>
          <a:blip r:embed="rId2"/>
          <a:stretch>
            <a:fillRect/>
          </a:stretch>
        </p:blipFill>
        <p:spPr>
          <a:xfrm>
            <a:off x="3044329" y="2426321"/>
            <a:ext cx="2978015" cy="2548751"/>
          </a:xfrm>
          <a:prstGeom prst="rect">
            <a:avLst/>
          </a:prstGeom>
        </p:spPr>
      </p:pic>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a:xfrm>
            <a:off x="437766" y="341313"/>
            <a:ext cx="8534296" cy="731837"/>
          </a:xfrm>
        </p:spPr>
        <p:txBody>
          <a:bodyPr/>
          <a:lstStyle/>
          <a:p>
            <a:pPr marL="849313" indent="-849313"/>
            <a:r>
              <a:rPr kumimoji="1" lang="en-US" altLang="ja-JP" sz="2800" dirty="0"/>
              <a:t>4-3g.</a:t>
            </a:r>
            <a:r>
              <a:rPr kumimoji="1" lang="ja-JP" altLang="en-US" sz="2800" dirty="0"/>
              <a:t>エクスポータ（</a:t>
            </a:r>
            <a:r>
              <a:rPr kumimoji="1" lang="en-US" altLang="ja-JP" sz="2800" dirty="0"/>
              <a:t>NetFlow</a:t>
            </a:r>
            <a:r>
              <a:rPr kumimoji="1" lang="ja-JP" altLang="en-US" sz="2800" dirty="0"/>
              <a:t>の送信元</a:t>
            </a:r>
            <a:r>
              <a:rPr kumimoji="1" lang="en-US" altLang="ja-JP" sz="2800" dirty="0"/>
              <a:t>NW</a:t>
            </a:r>
            <a:r>
              <a:rPr kumimoji="1" lang="ja-JP" altLang="en-US" sz="2800" dirty="0"/>
              <a:t>機器）確認</a:t>
            </a:r>
            <a:br>
              <a:rPr kumimoji="1" lang="en-US" altLang="ja-JP" sz="2800" dirty="0"/>
            </a:br>
            <a:r>
              <a:rPr kumimoji="1" lang="en-US" altLang="ja-JP" sz="2200" dirty="0"/>
              <a:t>Java</a:t>
            </a:r>
            <a:r>
              <a:rPr kumimoji="1" lang="ja-JP" altLang="en-US" sz="2200" dirty="0"/>
              <a:t>インタフェースの立ち上げのための事前設定</a:t>
            </a:r>
          </a:p>
        </p:txBody>
      </p:sp>
      <p:sp>
        <p:nvSpPr>
          <p:cNvPr id="6" name="Rectangle 6">
            <a:extLst>
              <a:ext uri="{FF2B5EF4-FFF2-40B4-BE49-F238E27FC236}">
                <a16:creationId xmlns:a16="http://schemas.microsoft.com/office/drawing/2014/main" id="{505BD823-6CE1-4FFF-968B-152D9CD56325}"/>
              </a:ext>
            </a:extLst>
          </p:cNvPr>
          <p:cNvSpPr/>
          <p:nvPr/>
        </p:nvSpPr>
        <p:spPr>
          <a:xfrm>
            <a:off x="8229600" y="0"/>
            <a:ext cx="914400" cy="39361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sp>
        <p:nvSpPr>
          <p:cNvPr id="4" name="正方形/長方形 3">
            <a:extLst>
              <a:ext uri="{FF2B5EF4-FFF2-40B4-BE49-F238E27FC236}">
                <a16:creationId xmlns:a16="http://schemas.microsoft.com/office/drawing/2014/main" id="{C83FF20E-23FC-4A5A-9233-272B42222FE8}"/>
              </a:ext>
            </a:extLst>
          </p:cNvPr>
          <p:cNvSpPr/>
          <p:nvPr/>
        </p:nvSpPr>
        <p:spPr>
          <a:xfrm>
            <a:off x="781185" y="1225992"/>
            <a:ext cx="8161209" cy="1200329"/>
          </a:xfrm>
          <a:prstGeom prst="rect">
            <a:avLst/>
          </a:prstGeom>
        </p:spPr>
        <p:txBody>
          <a:bodyPr wrap="none">
            <a:spAutoFit/>
          </a:bodyPr>
          <a:lstStyle/>
          <a:p>
            <a:r>
              <a:rPr lang="ja-JP" altLang="en-US" dirty="0"/>
              <a:t>＜</a:t>
            </a:r>
            <a:r>
              <a:rPr lang="en-US" altLang="ja-JP" dirty="0"/>
              <a:t>Mac</a:t>
            </a:r>
            <a:r>
              <a:rPr lang="ja-JP" altLang="en-US"/>
              <a:t>の場合＞</a:t>
            </a:r>
          </a:p>
          <a:p>
            <a:r>
              <a:rPr lang="en-US" altLang="ja-JP" dirty="0"/>
              <a:t>app</a:t>
            </a:r>
            <a:r>
              <a:rPr lang="ja-JP" altLang="en-US"/>
              <a:t>インストールがうまくいかない、もしくは</a:t>
            </a:r>
            <a:r>
              <a:rPr lang="en-US" altLang="ja-JP" dirty="0"/>
              <a:t>Java</a:t>
            </a:r>
            <a:r>
              <a:rPr lang="ja-JP" altLang="en-US"/>
              <a:t>が起動できない場合は</a:t>
            </a:r>
            <a:endParaRPr lang="en-US" altLang="ja-JP" dirty="0"/>
          </a:p>
          <a:p>
            <a:r>
              <a:rPr lang="en-US" altLang="ja-JP" dirty="0" err="1"/>
              <a:t>SystemPreferences</a:t>
            </a:r>
            <a:r>
              <a:rPr lang="ja-JP" altLang="en-US"/>
              <a:t>　　　 → </a:t>
            </a:r>
            <a:r>
              <a:rPr lang="en-US" altLang="ja-JP" dirty="0"/>
              <a:t>Security &amp; Privacy</a:t>
            </a:r>
            <a:r>
              <a:rPr lang="ja-JP" altLang="en-US"/>
              <a:t>　　　の</a:t>
            </a:r>
            <a:r>
              <a:rPr lang="en-US" altLang="ja-JP" dirty="0"/>
              <a:t>Allow app download from</a:t>
            </a:r>
          </a:p>
          <a:p>
            <a:r>
              <a:rPr lang="ja-JP" altLang="en-US"/>
              <a:t>の項目をチェック</a:t>
            </a:r>
            <a:endParaRPr lang="en-US" altLang="ja-JP" dirty="0"/>
          </a:p>
        </p:txBody>
      </p:sp>
      <p:pic>
        <p:nvPicPr>
          <p:cNvPr id="11" name="Picture 10">
            <a:extLst>
              <a:ext uri="{FF2B5EF4-FFF2-40B4-BE49-F238E27FC236}">
                <a16:creationId xmlns:a16="http://schemas.microsoft.com/office/drawing/2014/main" id="{E9751FAA-585E-9A49-9DCD-96D0F4646A5B}"/>
              </a:ext>
            </a:extLst>
          </p:cNvPr>
          <p:cNvPicPr>
            <a:picLocks noChangeAspect="1"/>
          </p:cNvPicPr>
          <p:nvPr/>
        </p:nvPicPr>
        <p:blipFill>
          <a:blip r:embed="rId3"/>
          <a:stretch>
            <a:fillRect/>
          </a:stretch>
        </p:blipFill>
        <p:spPr>
          <a:xfrm>
            <a:off x="2966531" y="1832507"/>
            <a:ext cx="315929" cy="304646"/>
          </a:xfrm>
          <a:prstGeom prst="rect">
            <a:avLst/>
          </a:prstGeom>
        </p:spPr>
      </p:pic>
      <p:sp>
        <p:nvSpPr>
          <p:cNvPr id="13" name="Rectangle 12">
            <a:extLst>
              <a:ext uri="{FF2B5EF4-FFF2-40B4-BE49-F238E27FC236}">
                <a16:creationId xmlns:a16="http://schemas.microsoft.com/office/drawing/2014/main" id="{C93D5951-5457-C84B-85A7-1C04D493883C}"/>
              </a:ext>
            </a:extLst>
          </p:cNvPr>
          <p:cNvSpPr/>
          <p:nvPr/>
        </p:nvSpPr>
        <p:spPr>
          <a:xfrm>
            <a:off x="3482345" y="4033319"/>
            <a:ext cx="1312984" cy="164123"/>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FD94A1D-5BEF-844B-AE6C-E7F4DEDD643F}"/>
              </a:ext>
            </a:extLst>
          </p:cNvPr>
          <p:cNvSpPr/>
          <p:nvPr/>
        </p:nvSpPr>
        <p:spPr>
          <a:xfrm>
            <a:off x="3036513" y="4728888"/>
            <a:ext cx="1328969" cy="230554"/>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吹き出し: 円形 5">
            <a:extLst>
              <a:ext uri="{FF2B5EF4-FFF2-40B4-BE49-F238E27FC236}">
                <a16:creationId xmlns:a16="http://schemas.microsoft.com/office/drawing/2014/main" id="{300C4FCD-409E-6044-81ED-8AEE52821C34}"/>
              </a:ext>
            </a:extLst>
          </p:cNvPr>
          <p:cNvSpPr/>
          <p:nvPr/>
        </p:nvSpPr>
        <p:spPr>
          <a:xfrm>
            <a:off x="156341" y="3712359"/>
            <a:ext cx="2818006" cy="961754"/>
          </a:xfrm>
          <a:prstGeom prst="wedgeEllipseCallout">
            <a:avLst>
              <a:gd name="adj1" fmla="val 58016"/>
              <a:gd name="adj2" fmla="val 58167"/>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latin typeface="MS PGothic" panose="020B0600070205080204" pitchFamily="34" charset="-128"/>
                <a:ea typeface="MS PGothic" panose="020B0600070205080204" pitchFamily="34" charset="-128"/>
              </a:rPr>
              <a:t>Allow apps downloaded from:</a:t>
            </a:r>
            <a:r>
              <a:rPr kumimoji="1" lang="ja-JP" altLang="en-US" sz="1400">
                <a:latin typeface="MS PGothic" panose="020B0600070205080204" pitchFamily="34" charset="-128"/>
                <a:ea typeface="MS PGothic" panose="020B0600070205080204" pitchFamily="34" charset="-128"/>
              </a:rPr>
              <a:t>の選択項目やアプリの読み込み許可をする場合はロックを解除</a:t>
            </a:r>
            <a:endParaRPr kumimoji="1" lang="ja-JP" altLang="en-US" sz="1400" dirty="0">
              <a:latin typeface="MS PGothic" panose="020B0600070205080204" pitchFamily="34" charset="-128"/>
              <a:ea typeface="MS PGothic" panose="020B0600070205080204" pitchFamily="34" charset="-128"/>
            </a:endParaRPr>
          </a:p>
        </p:txBody>
      </p:sp>
      <p:sp>
        <p:nvSpPr>
          <p:cNvPr id="16" name="吹き出し: 円形 5">
            <a:extLst>
              <a:ext uri="{FF2B5EF4-FFF2-40B4-BE49-F238E27FC236}">
                <a16:creationId xmlns:a16="http://schemas.microsoft.com/office/drawing/2014/main" id="{C0500452-2FE4-C643-88CC-DEB60BCC4BC9}"/>
              </a:ext>
            </a:extLst>
          </p:cNvPr>
          <p:cNvSpPr/>
          <p:nvPr/>
        </p:nvSpPr>
        <p:spPr>
          <a:xfrm>
            <a:off x="1297353" y="2957768"/>
            <a:ext cx="2486810" cy="738380"/>
          </a:xfrm>
          <a:prstGeom prst="wedgeEllipseCallout">
            <a:avLst>
              <a:gd name="adj1" fmla="val 38409"/>
              <a:gd name="adj2" fmla="val 108569"/>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latin typeface="MS PGothic" panose="020B0600070205080204" pitchFamily="34" charset="-128"/>
                <a:ea typeface="MS PGothic" panose="020B0600070205080204" pitchFamily="34" charset="-128"/>
              </a:rPr>
              <a:t>App Store and identified developers</a:t>
            </a:r>
            <a:r>
              <a:rPr kumimoji="1" lang="ja-JP" altLang="en-US" sz="1400">
                <a:latin typeface="MS PGothic" panose="020B0600070205080204" pitchFamily="34" charset="-128"/>
                <a:ea typeface="MS PGothic" panose="020B0600070205080204" pitchFamily="34" charset="-128"/>
              </a:rPr>
              <a:t>が選択されてること</a:t>
            </a:r>
            <a:endParaRPr kumimoji="1" lang="en-US" altLang="ja-JP" sz="1400" dirty="0">
              <a:latin typeface="MS PGothic" panose="020B0600070205080204" pitchFamily="34" charset="-128"/>
              <a:ea typeface="MS PGothic" panose="020B0600070205080204" pitchFamily="34" charset="-128"/>
            </a:endParaRPr>
          </a:p>
        </p:txBody>
      </p:sp>
      <p:sp>
        <p:nvSpPr>
          <p:cNvPr id="18" name="Rectangle 17">
            <a:extLst>
              <a:ext uri="{FF2B5EF4-FFF2-40B4-BE49-F238E27FC236}">
                <a16:creationId xmlns:a16="http://schemas.microsoft.com/office/drawing/2014/main" id="{D124D0FD-FF74-0D46-8771-2E8552A40A45}"/>
              </a:ext>
            </a:extLst>
          </p:cNvPr>
          <p:cNvSpPr/>
          <p:nvPr/>
        </p:nvSpPr>
        <p:spPr>
          <a:xfrm>
            <a:off x="5303328" y="4149969"/>
            <a:ext cx="542991" cy="164704"/>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吹き出し: 円形 5">
            <a:extLst>
              <a:ext uri="{FF2B5EF4-FFF2-40B4-BE49-F238E27FC236}">
                <a16:creationId xmlns:a16="http://schemas.microsoft.com/office/drawing/2014/main" id="{220225B1-BFA4-E848-AF86-26EA8D4F3F7A}"/>
              </a:ext>
            </a:extLst>
          </p:cNvPr>
          <p:cNvSpPr/>
          <p:nvPr/>
        </p:nvSpPr>
        <p:spPr>
          <a:xfrm>
            <a:off x="5619104" y="2770025"/>
            <a:ext cx="3495750" cy="942334"/>
          </a:xfrm>
          <a:prstGeom prst="wedgeEllipseCallout">
            <a:avLst>
              <a:gd name="adj1" fmla="val -44632"/>
              <a:gd name="adj2" fmla="val 105495"/>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MS PGothic" panose="020B0600070205080204" pitchFamily="34" charset="-128"/>
                <a:ea typeface="MS PGothic" panose="020B0600070205080204" pitchFamily="34" charset="-128"/>
              </a:rPr>
              <a:t>アプリの読み込みがブロックされてる場合もロック解除後に許可をクリックできるようになる</a:t>
            </a:r>
          </a:p>
        </p:txBody>
      </p:sp>
      <p:pic>
        <p:nvPicPr>
          <p:cNvPr id="25" name="Picture 24">
            <a:extLst>
              <a:ext uri="{FF2B5EF4-FFF2-40B4-BE49-F238E27FC236}">
                <a16:creationId xmlns:a16="http://schemas.microsoft.com/office/drawing/2014/main" id="{B01D08CF-D424-5D4A-8E52-40804AE3DE31}"/>
              </a:ext>
            </a:extLst>
          </p:cNvPr>
          <p:cNvPicPr>
            <a:picLocks noChangeAspect="1"/>
          </p:cNvPicPr>
          <p:nvPr/>
        </p:nvPicPr>
        <p:blipFill>
          <a:blip r:embed="rId4"/>
          <a:stretch>
            <a:fillRect/>
          </a:stretch>
        </p:blipFill>
        <p:spPr>
          <a:xfrm>
            <a:off x="5598276" y="1803726"/>
            <a:ext cx="338636" cy="317797"/>
          </a:xfrm>
          <a:prstGeom prst="rect">
            <a:avLst/>
          </a:prstGeom>
        </p:spPr>
      </p:pic>
    </p:spTree>
    <p:extLst>
      <p:ext uri="{BB962C8B-B14F-4D97-AF65-F5344CB8AC3E}">
        <p14:creationId xmlns:p14="http://schemas.microsoft.com/office/powerpoint/2010/main" val="35119778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a:xfrm>
            <a:off x="437765" y="341313"/>
            <a:ext cx="8705379" cy="731837"/>
          </a:xfrm>
        </p:spPr>
        <p:txBody>
          <a:bodyPr/>
          <a:lstStyle/>
          <a:p>
            <a:pPr marL="849313" indent="-849313"/>
            <a:r>
              <a:rPr kumimoji="1" lang="en-US" altLang="ja-JP" sz="2800" dirty="0"/>
              <a:t>4-3h.</a:t>
            </a:r>
            <a:r>
              <a:rPr kumimoji="1" lang="ja-JP" altLang="en-US" sz="2800" dirty="0"/>
              <a:t>エクスポータ（</a:t>
            </a:r>
            <a:r>
              <a:rPr kumimoji="1" lang="en-US" altLang="ja-JP" sz="2800" dirty="0"/>
              <a:t>NetFlow</a:t>
            </a:r>
            <a:r>
              <a:rPr kumimoji="1" lang="ja-JP" altLang="en-US" sz="2800" dirty="0"/>
              <a:t>の送信元</a:t>
            </a:r>
            <a:r>
              <a:rPr kumimoji="1" lang="en-US" altLang="ja-JP" sz="2800" dirty="0"/>
              <a:t>NW</a:t>
            </a:r>
            <a:r>
              <a:rPr kumimoji="1" lang="ja-JP" altLang="en-US" sz="2800" dirty="0"/>
              <a:t>機器）確認</a:t>
            </a:r>
            <a:br>
              <a:rPr kumimoji="1" lang="en-US" altLang="ja-JP" sz="2800" dirty="0"/>
            </a:br>
            <a:r>
              <a:rPr kumimoji="1" lang="ja-JP" altLang="en-US" sz="2200" dirty="0"/>
              <a:t>ダッシュボード画面に戻り、デスクトップクライアントをクリック</a:t>
            </a:r>
          </a:p>
        </p:txBody>
      </p:sp>
      <p:sp>
        <p:nvSpPr>
          <p:cNvPr id="6" name="Rectangle 6">
            <a:extLst>
              <a:ext uri="{FF2B5EF4-FFF2-40B4-BE49-F238E27FC236}">
                <a16:creationId xmlns:a16="http://schemas.microsoft.com/office/drawing/2014/main" id="{505BD823-6CE1-4FFF-968B-152D9CD56325}"/>
              </a:ext>
            </a:extLst>
          </p:cNvPr>
          <p:cNvSpPr/>
          <p:nvPr/>
        </p:nvSpPr>
        <p:spPr>
          <a:xfrm>
            <a:off x="8229600" y="0"/>
            <a:ext cx="914400" cy="39361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pic>
        <p:nvPicPr>
          <p:cNvPr id="2" name="図 1">
            <a:extLst>
              <a:ext uri="{FF2B5EF4-FFF2-40B4-BE49-F238E27FC236}">
                <a16:creationId xmlns:a16="http://schemas.microsoft.com/office/drawing/2014/main" id="{55D808DA-204D-42B0-B30A-883E5AB965EB}"/>
              </a:ext>
            </a:extLst>
          </p:cNvPr>
          <p:cNvPicPr>
            <a:picLocks noChangeAspect="1"/>
          </p:cNvPicPr>
          <p:nvPr/>
        </p:nvPicPr>
        <p:blipFill>
          <a:blip r:embed="rId2"/>
          <a:stretch>
            <a:fillRect/>
          </a:stretch>
        </p:blipFill>
        <p:spPr>
          <a:xfrm>
            <a:off x="219310" y="1626027"/>
            <a:ext cx="8705379" cy="1891445"/>
          </a:xfrm>
          <a:prstGeom prst="rect">
            <a:avLst/>
          </a:prstGeom>
        </p:spPr>
      </p:pic>
    </p:spTree>
    <p:extLst>
      <p:ext uri="{BB962C8B-B14F-4D97-AF65-F5344CB8AC3E}">
        <p14:creationId xmlns:p14="http://schemas.microsoft.com/office/powerpoint/2010/main" val="31674005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a:xfrm>
            <a:off x="437766" y="341313"/>
            <a:ext cx="8534296" cy="731837"/>
          </a:xfrm>
        </p:spPr>
        <p:txBody>
          <a:bodyPr/>
          <a:lstStyle/>
          <a:p>
            <a:pPr marL="712788" indent="-712788"/>
            <a:r>
              <a:rPr kumimoji="1" lang="en-US" altLang="ja-JP" sz="2800" dirty="0"/>
              <a:t>4-3i.</a:t>
            </a:r>
            <a:r>
              <a:rPr kumimoji="1" lang="ja-JP" altLang="en-US" sz="2800" dirty="0"/>
              <a:t>エクスポータ（</a:t>
            </a:r>
            <a:r>
              <a:rPr kumimoji="1" lang="en-US" altLang="ja-JP" sz="2800" dirty="0"/>
              <a:t>NetFlow</a:t>
            </a:r>
            <a:r>
              <a:rPr kumimoji="1" lang="ja-JP" altLang="en-US" sz="2800" dirty="0"/>
              <a:t>の送信元</a:t>
            </a:r>
            <a:r>
              <a:rPr kumimoji="1" lang="en-US" altLang="ja-JP" sz="2800" dirty="0"/>
              <a:t>NW</a:t>
            </a:r>
            <a:r>
              <a:rPr kumimoji="1" lang="ja-JP" altLang="en-US" sz="2800" dirty="0"/>
              <a:t>機器）確認</a:t>
            </a:r>
            <a:br>
              <a:rPr kumimoji="1" lang="en-US" altLang="ja-JP" sz="2800" dirty="0"/>
            </a:br>
            <a:r>
              <a:rPr kumimoji="1" lang="ja-JP" altLang="en-US" sz="2200" dirty="0"/>
              <a:t>ブラウザ最下段に</a:t>
            </a:r>
            <a:r>
              <a:rPr kumimoji="1" lang="en-US" altLang="ja-JP" sz="2200" dirty="0"/>
              <a:t>Java</a:t>
            </a:r>
            <a:r>
              <a:rPr kumimoji="1" lang="ja-JP" altLang="en-US" sz="2200" dirty="0"/>
              <a:t>ダウンロード表示。「保存」をクリック</a:t>
            </a:r>
          </a:p>
        </p:txBody>
      </p:sp>
      <p:sp>
        <p:nvSpPr>
          <p:cNvPr id="6" name="Rectangle 6">
            <a:extLst>
              <a:ext uri="{FF2B5EF4-FFF2-40B4-BE49-F238E27FC236}">
                <a16:creationId xmlns:a16="http://schemas.microsoft.com/office/drawing/2014/main" id="{505BD823-6CE1-4FFF-968B-152D9CD56325}"/>
              </a:ext>
            </a:extLst>
          </p:cNvPr>
          <p:cNvSpPr/>
          <p:nvPr/>
        </p:nvSpPr>
        <p:spPr>
          <a:xfrm>
            <a:off x="8229600" y="0"/>
            <a:ext cx="914400" cy="39361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pic>
        <p:nvPicPr>
          <p:cNvPr id="7" name="図 6">
            <a:extLst>
              <a:ext uri="{FF2B5EF4-FFF2-40B4-BE49-F238E27FC236}">
                <a16:creationId xmlns:a16="http://schemas.microsoft.com/office/drawing/2014/main" id="{1FC7A015-6E2D-4934-8D7E-36F0576868DF}"/>
              </a:ext>
            </a:extLst>
          </p:cNvPr>
          <p:cNvPicPr>
            <a:picLocks noChangeAspect="1"/>
          </p:cNvPicPr>
          <p:nvPr/>
        </p:nvPicPr>
        <p:blipFill>
          <a:blip r:embed="rId2"/>
          <a:stretch>
            <a:fillRect/>
          </a:stretch>
        </p:blipFill>
        <p:spPr>
          <a:xfrm>
            <a:off x="984737" y="1305903"/>
            <a:ext cx="6564923" cy="3165799"/>
          </a:xfrm>
          <a:prstGeom prst="rect">
            <a:avLst/>
          </a:prstGeom>
        </p:spPr>
      </p:pic>
    </p:spTree>
    <p:extLst>
      <p:ext uri="{BB962C8B-B14F-4D97-AF65-F5344CB8AC3E}">
        <p14:creationId xmlns:p14="http://schemas.microsoft.com/office/powerpoint/2010/main" val="1498574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a:xfrm>
            <a:off x="437768" y="196808"/>
            <a:ext cx="8627574" cy="1054868"/>
          </a:xfrm>
        </p:spPr>
        <p:txBody>
          <a:bodyPr/>
          <a:lstStyle/>
          <a:p>
            <a:pPr marL="712788" indent="-712788"/>
            <a:r>
              <a:rPr kumimoji="1" lang="en-US" altLang="ja-JP" sz="2800" dirty="0"/>
              <a:t>4-3j.</a:t>
            </a:r>
            <a:r>
              <a:rPr kumimoji="1" lang="ja-JP" altLang="en-US" sz="2800" dirty="0"/>
              <a:t>エクスポータ（</a:t>
            </a:r>
            <a:r>
              <a:rPr kumimoji="1" lang="en-US" altLang="ja-JP" sz="2800" dirty="0"/>
              <a:t>NetFlow</a:t>
            </a:r>
            <a:r>
              <a:rPr kumimoji="1" lang="ja-JP" altLang="en-US" sz="2800" dirty="0"/>
              <a:t>の送信元</a:t>
            </a:r>
            <a:r>
              <a:rPr kumimoji="1" lang="en-US" altLang="ja-JP" sz="2800" dirty="0"/>
              <a:t>NW</a:t>
            </a:r>
            <a:r>
              <a:rPr kumimoji="1" lang="ja-JP" altLang="en-US" sz="2800" dirty="0"/>
              <a:t>機器）確認</a:t>
            </a:r>
            <a:br>
              <a:rPr kumimoji="1" lang="en-US" altLang="ja-JP" sz="2800" dirty="0"/>
            </a:br>
            <a:r>
              <a:rPr kumimoji="1" lang="ja-JP" altLang="en-US" sz="2200" spc="-150" dirty="0"/>
              <a:t>ダウンロードファイルが表示されるのでクリックして起動</a:t>
            </a:r>
          </a:p>
        </p:txBody>
      </p:sp>
      <p:sp>
        <p:nvSpPr>
          <p:cNvPr id="6" name="Rectangle 6">
            <a:extLst>
              <a:ext uri="{FF2B5EF4-FFF2-40B4-BE49-F238E27FC236}">
                <a16:creationId xmlns:a16="http://schemas.microsoft.com/office/drawing/2014/main" id="{505BD823-6CE1-4FFF-968B-152D9CD56325}"/>
              </a:ext>
            </a:extLst>
          </p:cNvPr>
          <p:cNvSpPr/>
          <p:nvPr/>
        </p:nvSpPr>
        <p:spPr>
          <a:xfrm>
            <a:off x="8229600" y="0"/>
            <a:ext cx="914400" cy="39361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pic>
        <p:nvPicPr>
          <p:cNvPr id="4" name="図 3">
            <a:extLst>
              <a:ext uri="{FF2B5EF4-FFF2-40B4-BE49-F238E27FC236}">
                <a16:creationId xmlns:a16="http://schemas.microsoft.com/office/drawing/2014/main" id="{D5E68ED0-232D-4E4D-98C8-FFC7F07B8873}"/>
              </a:ext>
            </a:extLst>
          </p:cNvPr>
          <p:cNvPicPr>
            <a:picLocks noChangeAspect="1"/>
          </p:cNvPicPr>
          <p:nvPr/>
        </p:nvPicPr>
        <p:blipFill>
          <a:blip r:embed="rId2"/>
          <a:stretch>
            <a:fillRect/>
          </a:stretch>
        </p:blipFill>
        <p:spPr>
          <a:xfrm>
            <a:off x="2275376" y="1933575"/>
            <a:ext cx="3514725" cy="1276350"/>
          </a:xfrm>
          <a:prstGeom prst="rect">
            <a:avLst/>
          </a:prstGeom>
        </p:spPr>
      </p:pic>
    </p:spTree>
    <p:extLst>
      <p:ext uri="{BB962C8B-B14F-4D97-AF65-F5344CB8AC3E}">
        <p14:creationId xmlns:p14="http://schemas.microsoft.com/office/powerpoint/2010/main" val="12347473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a:xfrm>
            <a:off x="368942" y="341313"/>
            <a:ext cx="8534296" cy="731837"/>
          </a:xfrm>
        </p:spPr>
        <p:txBody>
          <a:bodyPr/>
          <a:lstStyle/>
          <a:p>
            <a:pPr marL="800100" indent="-800100"/>
            <a:r>
              <a:rPr kumimoji="1" lang="en-US" altLang="ja-JP" sz="2800" dirty="0"/>
              <a:t>4-3k.</a:t>
            </a:r>
            <a:r>
              <a:rPr kumimoji="1" lang="ja-JP" altLang="en-US" sz="2800" dirty="0"/>
              <a:t>エクスポータ（</a:t>
            </a:r>
            <a:r>
              <a:rPr kumimoji="1" lang="en-US" altLang="ja-JP" sz="2800" dirty="0"/>
              <a:t>NetFlow</a:t>
            </a:r>
            <a:r>
              <a:rPr kumimoji="1" lang="ja-JP" altLang="en-US" sz="2800" dirty="0"/>
              <a:t>の送信元</a:t>
            </a:r>
            <a:r>
              <a:rPr kumimoji="1" lang="en-US" altLang="ja-JP" sz="2800" dirty="0"/>
              <a:t>NW</a:t>
            </a:r>
            <a:r>
              <a:rPr kumimoji="1" lang="ja-JP" altLang="en-US" sz="2800" dirty="0"/>
              <a:t>機器）確認</a:t>
            </a:r>
            <a:br>
              <a:rPr kumimoji="1" lang="en-US" altLang="ja-JP" sz="2800" dirty="0"/>
            </a:br>
            <a:r>
              <a:rPr kumimoji="1" lang="ja-JP" altLang="en-US" sz="2200" dirty="0"/>
              <a:t>続行をクリック</a:t>
            </a:r>
          </a:p>
        </p:txBody>
      </p:sp>
      <p:sp>
        <p:nvSpPr>
          <p:cNvPr id="6" name="Rectangle 6">
            <a:extLst>
              <a:ext uri="{FF2B5EF4-FFF2-40B4-BE49-F238E27FC236}">
                <a16:creationId xmlns:a16="http://schemas.microsoft.com/office/drawing/2014/main" id="{505BD823-6CE1-4FFF-968B-152D9CD56325}"/>
              </a:ext>
            </a:extLst>
          </p:cNvPr>
          <p:cNvSpPr/>
          <p:nvPr/>
        </p:nvSpPr>
        <p:spPr>
          <a:xfrm>
            <a:off x="8229600" y="0"/>
            <a:ext cx="914400" cy="39361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pic>
        <p:nvPicPr>
          <p:cNvPr id="4" name="図 3">
            <a:extLst>
              <a:ext uri="{FF2B5EF4-FFF2-40B4-BE49-F238E27FC236}">
                <a16:creationId xmlns:a16="http://schemas.microsoft.com/office/drawing/2014/main" id="{933C7AF9-1924-4EC0-AB23-D79F0A853D68}"/>
              </a:ext>
            </a:extLst>
          </p:cNvPr>
          <p:cNvPicPr>
            <a:picLocks noChangeAspect="1"/>
          </p:cNvPicPr>
          <p:nvPr/>
        </p:nvPicPr>
        <p:blipFill>
          <a:blip r:embed="rId2"/>
          <a:stretch>
            <a:fillRect/>
          </a:stretch>
        </p:blipFill>
        <p:spPr>
          <a:xfrm>
            <a:off x="1974078" y="1671098"/>
            <a:ext cx="5443671" cy="2449182"/>
          </a:xfrm>
          <a:prstGeom prst="rect">
            <a:avLst/>
          </a:prstGeom>
        </p:spPr>
      </p:pic>
    </p:spTree>
    <p:extLst>
      <p:ext uri="{BB962C8B-B14F-4D97-AF65-F5344CB8AC3E}">
        <p14:creationId xmlns:p14="http://schemas.microsoft.com/office/powerpoint/2010/main" val="34979333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a:xfrm>
            <a:off x="368942" y="341313"/>
            <a:ext cx="8534296" cy="731837"/>
          </a:xfrm>
        </p:spPr>
        <p:txBody>
          <a:bodyPr/>
          <a:lstStyle/>
          <a:p>
            <a:pPr marL="849313" indent="-849313"/>
            <a:r>
              <a:rPr kumimoji="1" lang="en-US" altLang="ja-JP" sz="2800" dirty="0"/>
              <a:t>4-3L.</a:t>
            </a:r>
            <a:r>
              <a:rPr kumimoji="1" lang="ja-JP" altLang="en-US" sz="2800" dirty="0"/>
              <a:t>エクスポータ（</a:t>
            </a:r>
            <a:r>
              <a:rPr kumimoji="1" lang="en-US" altLang="ja-JP" sz="2800" dirty="0"/>
              <a:t>NetFlow</a:t>
            </a:r>
            <a:r>
              <a:rPr kumimoji="1" lang="ja-JP" altLang="en-US" sz="2800" dirty="0"/>
              <a:t>の送信元</a:t>
            </a:r>
            <a:r>
              <a:rPr kumimoji="1" lang="en-US" altLang="ja-JP" sz="2800" dirty="0"/>
              <a:t>NW</a:t>
            </a:r>
            <a:r>
              <a:rPr kumimoji="1" lang="ja-JP" altLang="en-US" sz="2800" dirty="0"/>
              <a:t>機器）確認</a:t>
            </a:r>
            <a:br>
              <a:rPr kumimoji="1" lang="en-US" altLang="ja-JP" sz="2800" dirty="0"/>
            </a:br>
            <a:r>
              <a:rPr kumimoji="1" lang="ja-JP" altLang="en-US" sz="2200" dirty="0"/>
              <a:t>チェックボックスにチェックを入れ、実行をクリック</a:t>
            </a:r>
          </a:p>
        </p:txBody>
      </p:sp>
      <p:sp>
        <p:nvSpPr>
          <p:cNvPr id="6" name="Rectangle 6">
            <a:extLst>
              <a:ext uri="{FF2B5EF4-FFF2-40B4-BE49-F238E27FC236}">
                <a16:creationId xmlns:a16="http://schemas.microsoft.com/office/drawing/2014/main" id="{505BD823-6CE1-4FFF-968B-152D9CD56325}"/>
              </a:ext>
            </a:extLst>
          </p:cNvPr>
          <p:cNvSpPr/>
          <p:nvPr/>
        </p:nvSpPr>
        <p:spPr>
          <a:xfrm>
            <a:off x="8229600" y="0"/>
            <a:ext cx="914400" cy="39361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pic>
        <p:nvPicPr>
          <p:cNvPr id="2" name="図 1">
            <a:extLst>
              <a:ext uri="{FF2B5EF4-FFF2-40B4-BE49-F238E27FC236}">
                <a16:creationId xmlns:a16="http://schemas.microsoft.com/office/drawing/2014/main" id="{A3A1622F-CFC0-472C-946C-DCCB4D84904F}"/>
              </a:ext>
            </a:extLst>
          </p:cNvPr>
          <p:cNvPicPr>
            <a:picLocks noChangeAspect="1"/>
          </p:cNvPicPr>
          <p:nvPr/>
        </p:nvPicPr>
        <p:blipFill>
          <a:blip r:embed="rId2"/>
          <a:stretch>
            <a:fillRect/>
          </a:stretch>
        </p:blipFill>
        <p:spPr>
          <a:xfrm>
            <a:off x="1862984" y="1368667"/>
            <a:ext cx="5122072" cy="3254607"/>
          </a:xfrm>
          <a:prstGeom prst="rect">
            <a:avLst/>
          </a:prstGeom>
        </p:spPr>
      </p:pic>
    </p:spTree>
    <p:extLst>
      <p:ext uri="{BB962C8B-B14F-4D97-AF65-F5344CB8AC3E}">
        <p14:creationId xmlns:p14="http://schemas.microsoft.com/office/powerpoint/2010/main" val="27009668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a:xfrm>
            <a:off x="280454" y="341313"/>
            <a:ext cx="8534296" cy="731837"/>
          </a:xfrm>
        </p:spPr>
        <p:txBody>
          <a:bodyPr/>
          <a:lstStyle/>
          <a:p>
            <a:pPr marL="936625" indent="-936625"/>
            <a:r>
              <a:rPr kumimoji="1" lang="en-US" altLang="ja-JP" sz="2800" dirty="0"/>
              <a:t>4-3m.</a:t>
            </a:r>
            <a:r>
              <a:rPr kumimoji="1" lang="ja-JP" altLang="en-US" sz="2800" dirty="0"/>
              <a:t>エクスポータ（</a:t>
            </a:r>
            <a:r>
              <a:rPr kumimoji="1" lang="en-US" altLang="ja-JP" sz="2800" dirty="0"/>
              <a:t>NetFlow</a:t>
            </a:r>
            <a:r>
              <a:rPr kumimoji="1" lang="ja-JP" altLang="en-US" sz="2800" dirty="0"/>
              <a:t>の送信元</a:t>
            </a:r>
            <a:r>
              <a:rPr kumimoji="1" lang="en-US" altLang="ja-JP" sz="2800" dirty="0"/>
              <a:t>NW</a:t>
            </a:r>
            <a:r>
              <a:rPr kumimoji="1" lang="ja-JP" altLang="en-US" sz="2800" dirty="0"/>
              <a:t>機器）確認</a:t>
            </a:r>
            <a:br>
              <a:rPr kumimoji="1" lang="en-US" altLang="ja-JP" sz="2800" dirty="0"/>
            </a:br>
            <a:r>
              <a:rPr kumimoji="1" lang="en-US" altLang="ja-JP" sz="2200" dirty="0"/>
              <a:t>Java</a:t>
            </a:r>
            <a:r>
              <a:rPr kumimoji="1" lang="ja-JP" altLang="en-US" sz="2200" dirty="0"/>
              <a:t>インタフェース起動完了</a:t>
            </a:r>
          </a:p>
        </p:txBody>
      </p:sp>
      <p:sp>
        <p:nvSpPr>
          <p:cNvPr id="6" name="Rectangle 6">
            <a:extLst>
              <a:ext uri="{FF2B5EF4-FFF2-40B4-BE49-F238E27FC236}">
                <a16:creationId xmlns:a16="http://schemas.microsoft.com/office/drawing/2014/main" id="{505BD823-6CE1-4FFF-968B-152D9CD56325}"/>
              </a:ext>
            </a:extLst>
          </p:cNvPr>
          <p:cNvSpPr/>
          <p:nvPr/>
        </p:nvSpPr>
        <p:spPr>
          <a:xfrm>
            <a:off x="8229600" y="0"/>
            <a:ext cx="914400" cy="39361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pic>
        <p:nvPicPr>
          <p:cNvPr id="7" name="図 6">
            <a:extLst>
              <a:ext uri="{FF2B5EF4-FFF2-40B4-BE49-F238E27FC236}">
                <a16:creationId xmlns:a16="http://schemas.microsoft.com/office/drawing/2014/main" id="{9C026074-F656-453B-8080-02A4D86FB138}"/>
              </a:ext>
            </a:extLst>
          </p:cNvPr>
          <p:cNvPicPr>
            <a:picLocks noChangeAspect="1"/>
          </p:cNvPicPr>
          <p:nvPr/>
        </p:nvPicPr>
        <p:blipFill>
          <a:blip r:embed="rId2"/>
          <a:stretch>
            <a:fillRect/>
          </a:stretch>
        </p:blipFill>
        <p:spPr>
          <a:xfrm>
            <a:off x="6224714" y="2454471"/>
            <a:ext cx="2608200" cy="2473808"/>
          </a:xfrm>
          <a:prstGeom prst="rect">
            <a:avLst/>
          </a:prstGeom>
        </p:spPr>
      </p:pic>
      <p:pic>
        <p:nvPicPr>
          <p:cNvPr id="2" name="図 1">
            <a:extLst>
              <a:ext uri="{FF2B5EF4-FFF2-40B4-BE49-F238E27FC236}">
                <a16:creationId xmlns:a16="http://schemas.microsoft.com/office/drawing/2014/main" id="{23A00CBC-2F9E-4A52-89CF-9969CDB0A06E}"/>
              </a:ext>
            </a:extLst>
          </p:cNvPr>
          <p:cNvPicPr>
            <a:picLocks noChangeAspect="1"/>
          </p:cNvPicPr>
          <p:nvPr/>
        </p:nvPicPr>
        <p:blipFill>
          <a:blip r:embed="rId3"/>
          <a:stretch>
            <a:fillRect/>
          </a:stretch>
        </p:blipFill>
        <p:spPr>
          <a:xfrm>
            <a:off x="485368" y="1284704"/>
            <a:ext cx="5154634" cy="3425973"/>
          </a:xfrm>
          <a:prstGeom prst="rect">
            <a:avLst/>
          </a:prstGeom>
        </p:spPr>
      </p:pic>
      <p:sp>
        <p:nvSpPr>
          <p:cNvPr id="8" name="吹き出し: 円形 7">
            <a:extLst>
              <a:ext uri="{FF2B5EF4-FFF2-40B4-BE49-F238E27FC236}">
                <a16:creationId xmlns:a16="http://schemas.microsoft.com/office/drawing/2014/main" id="{658D9A82-83D9-4840-8E9A-1000843DC8AE}"/>
              </a:ext>
            </a:extLst>
          </p:cNvPr>
          <p:cNvSpPr/>
          <p:nvPr/>
        </p:nvSpPr>
        <p:spPr>
          <a:xfrm>
            <a:off x="5061495" y="898363"/>
            <a:ext cx="4071098" cy="1318626"/>
          </a:xfrm>
          <a:prstGeom prst="wedgeEllipseCallout">
            <a:avLst>
              <a:gd name="adj1" fmla="val 13109"/>
              <a:gd name="adj2" fmla="val 69590"/>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初回起動時は下記のポップアップが表示されるが、後のスライドで設定変更を行うためここでは </a:t>
            </a:r>
            <a:r>
              <a:rPr kumimoji="1" lang="en-US" altLang="ja-JP" sz="1400" dirty="0"/>
              <a:t>Cancel </a:t>
            </a:r>
            <a:r>
              <a:rPr kumimoji="1" lang="ja-JP" altLang="en-US" sz="1400" dirty="0"/>
              <a:t>で飛ばして良い</a:t>
            </a:r>
          </a:p>
        </p:txBody>
      </p:sp>
    </p:spTree>
    <p:extLst>
      <p:ext uri="{BB962C8B-B14F-4D97-AF65-F5344CB8AC3E}">
        <p14:creationId xmlns:p14="http://schemas.microsoft.com/office/powerpoint/2010/main" val="33464846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a:xfrm>
            <a:off x="359110" y="341313"/>
            <a:ext cx="8534296" cy="731837"/>
          </a:xfrm>
        </p:spPr>
        <p:txBody>
          <a:bodyPr/>
          <a:lstStyle/>
          <a:p>
            <a:pPr marL="849313" indent="-849313"/>
            <a:r>
              <a:rPr kumimoji="1" lang="en-US" altLang="ja-JP" sz="2800" dirty="0"/>
              <a:t>4-3n.</a:t>
            </a:r>
            <a:r>
              <a:rPr kumimoji="1" lang="ja-JP" altLang="en-US" sz="2800" dirty="0"/>
              <a:t>エクスポータ（</a:t>
            </a:r>
            <a:r>
              <a:rPr kumimoji="1" lang="en-US" altLang="ja-JP" sz="2800" dirty="0"/>
              <a:t>NetFlow</a:t>
            </a:r>
            <a:r>
              <a:rPr kumimoji="1" lang="ja-JP" altLang="en-US" sz="2800" dirty="0"/>
              <a:t>の送信元</a:t>
            </a:r>
            <a:r>
              <a:rPr kumimoji="1" lang="en-US" altLang="ja-JP" sz="2800" dirty="0"/>
              <a:t>NW</a:t>
            </a:r>
            <a:r>
              <a:rPr kumimoji="1" lang="ja-JP" altLang="en-US" sz="2800" dirty="0"/>
              <a:t>機器）確認</a:t>
            </a:r>
            <a:br>
              <a:rPr kumimoji="1" lang="en-US" altLang="ja-JP" sz="2800" dirty="0"/>
            </a:br>
            <a:r>
              <a:rPr kumimoji="1" lang="ja-JP" altLang="en-US" sz="2200" dirty="0"/>
              <a:t>左ツリー下段に表示された</a:t>
            </a:r>
            <a:r>
              <a:rPr kumimoji="1" lang="en-US" altLang="ja-JP" sz="2200" dirty="0"/>
              <a:t>FC</a:t>
            </a:r>
            <a:r>
              <a:rPr kumimoji="1" lang="ja-JP" altLang="en-US" sz="2200" dirty="0"/>
              <a:t>名をダブルクリック</a:t>
            </a:r>
          </a:p>
        </p:txBody>
      </p:sp>
      <p:sp>
        <p:nvSpPr>
          <p:cNvPr id="6" name="Rectangle 6">
            <a:extLst>
              <a:ext uri="{FF2B5EF4-FFF2-40B4-BE49-F238E27FC236}">
                <a16:creationId xmlns:a16="http://schemas.microsoft.com/office/drawing/2014/main" id="{505BD823-6CE1-4FFF-968B-152D9CD56325}"/>
              </a:ext>
            </a:extLst>
          </p:cNvPr>
          <p:cNvSpPr/>
          <p:nvPr/>
        </p:nvSpPr>
        <p:spPr>
          <a:xfrm>
            <a:off x="8229600" y="0"/>
            <a:ext cx="914400" cy="39361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pic>
        <p:nvPicPr>
          <p:cNvPr id="2" name="図 1">
            <a:extLst>
              <a:ext uri="{FF2B5EF4-FFF2-40B4-BE49-F238E27FC236}">
                <a16:creationId xmlns:a16="http://schemas.microsoft.com/office/drawing/2014/main" id="{5ADF2A63-E0AF-4AD8-9B14-D99A20876A03}"/>
              </a:ext>
            </a:extLst>
          </p:cNvPr>
          <p:cNvPicPr>
            <a:picLocks noChangeAspect="1"/>
          </p:cNvPicPr>
          <p:nvPr/>
        </p:nvPicPr>
        <p:blipFill>
          <a:blip r:embed="rId2"/>
          <a:stretch>
            <a:fillRect/>
          </a:stretch>
        </p:blipFill>
        <p:spPr>
          <a:xfrm>
            <a:off x="2254738" y="1203448"/>
            <a:ext cx="4634524" cy="2987096"/>
          </a:xfrm>
          <a:prstGeom prst="rect">
            <a:avLst/>
          </a:prstGeom>
        </p:spPr>
      </p:pic>
    </p:spTree>
    <p:extLst>
      <p:ext uri="{BB962C8B-B14F-4D97-AF65-F5344CB8AC3E}">
        <p14:creationId xmlns:p14="http://schemas.microsoft.com/office/powerpoint/2010/main" val="41475750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335AD7E-DFBC-4DC2-B3FD-5586262F75DD}"/>
              </a:ext>
            </a:extLst>
          </p:cNvPr>
          <p:cNvPicPr>
            <a:picLocks noChangeAspect="1"/>
          </p:cNvPicPr>
          <p:nvPr/>
        </p:nvPicPr>
        <p:blipFill>
          <a:blip r:embed="rId2"/>
          <a:stretch>
            <a:fillRect/>
          </a:stretch>
        </p:blipFill>
        <p:spPr>
          <a:xfrm>
            <a:off x="1674975" y="935304"/>
            <a:ext cx="4875376" cy="3777889"/>
          </a:xfrm>
          <a:prstGeom prst="rect">
            <a:avLst/>
          </a:prstGeom>
        </p:spPr>
      </p:pic>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a:xfrm>
            <a:off x="368942" y="341313"/>
            <a:ext cx="8534296" cy="731837"/>
          </a:xfrm>
        </p:spPr>
        <p:txBody>
          <a:bodyPr/>
          <a:lstStyle/>
          <a:p>
            <a:r>
              <a:rPr kumimoji="1" lang="en-US" altLang="ja-JP" sz="2800" dirty="0"/>
              <a:t>4-3o.</a:t>
            </a:r>
            <a:r>
              <a:rPr kumimoji="1" lang="ja-JP" altLang="en-US" sz="2800" dirty="0"/>
              <a:t>エクスポータ（</a:t>
            </a:r>
            <a:r>
              <a:rPr kumimoji="1" lang="en-US" altLang="ja-JP" sz="2800" dirty="0"/>
              <a:t>NetFlow</a:t>
            </a:r>
            <a:r>
              <a:rPr kumimoji="1" lang="ja-JP" altLang="en-US" sz="2800" dirty="0"/>
              <a:t>の送信元</a:t>
            </a:r>
            <a:r>
              <a:rPr kumimoji="1" lang="en-US" altLang="ja-JP" sz="2800" dirty="0"/>
              <a:t>NW</a:t>
            </a:r>
            <a:r>
              <a:rPr kumimoji="1" lang="ja-JP" altLang="en-US" sz="2800" dirty="0"/>
              <a:t>機器）確認</a:t>
            </a:r>
            <a:br>
              <a:rPr kumimoji="1" lang="en-US" altLang="ja-JP" sz="2800" dirty="0"/>
            </a:br>
            <a:endParaRPr kumimoji="1" lang="ja-JP" altLang="en-US" sz="2400" dirty="0"/>
          </a:p>
        </p:txBody>
      </p:sp>
      <p:sp>
        <p:nvSpPr>
          <p:cNvPr id="6" name="Rectangle 6">
            <a:extLst>
              <a:ext uri="{FF2B5EF4-FFF2-40B4-BE49-F238E27FC236}">
                <a16:creationId xmlns:a16="http://schemas.microsoft.com/office/drawing/2014/main" id="{505BD823-6CE1-4FFF-968B-152D9CD56325}"/>
              </a:ext>
            </a:extLst>
          </p:cNvPr>
          <p:cNvSpPr/>
          <p:nvPr/>
        </p:nvSpPr>
        <p:spPr>
          <a:xfrm>
            <a:off x="8229600" y="0"/>
            <a:ext cx="914400" cy="39361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sp>
        <p:nvSpPr>
          <p:cNvPr id="7" name="吹き出し: 円形 6">
            <a:extLst>
              <a:ext uri="{FF2B5EF4-FFF2-40B4-BE49-F238E27FC236}">
                <a16:creationId xmlns:a16="http://schemas.microsoft.com/office/drawing/2014/main" id="{1A8CD307-BD9C-46AB-999A-5FCCACEBD3C8}"/>
              </a:ext>
            </a:extLst>
          </p:cNvPr>
          <p:cNvSpPr/>
          <p:nvPr/>
        </p:nvSpPr>
        <p:spPr>
          <a:xfrm>
            <a:off x="5966761" y="2264623"/>
            <a:ext cx="3106615" cy="2124921"/>
          </a:xfrm>
          <a:prstGeom prst="wedgeEllipseCallout">
            <a:avLst>
              <a:gd name="adj1" fmla="val -155464"/>
              <a:gd name="adj2" fmla="val 18215"/>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t>NetFlow </a:t>
            </a:r>
            <a:r>
              <a:rPr kumimoji="1" lang="ja-JP" altLang="en-US" sz="1400" dirty="0"/>
              <a:t>を設定した全てのエクスポータ</a:t>
            </a:r>
            <a:r>
              <a:rPr kumimoji="1" lang="en-US" altLang="ja-JP" sz="1400" dirty="0"/>
              <a:t>IP</a:t>
            </a:r>
            <a:r>
              <a:rPr kumimoji="1" lang="ja-JP" altLang="en-US" sz="1400"/>
              <a:t>が</a:t>
            </a:r>
            <a:br>
              <a:rPr kumimoji="1" lang="en-US" altLang="ja-JP" sz="1400" dirty="0"/>
            </a:br>
            <a:r>
              <a:rPr kumimoji="1" lang="ja-JP" altLang="en-US" sz="1400"/>
              <a:t>見えて</a:t>
            </a:r>
            <a:r>
              <a:rPr kumimoji="1" lang="ja-JP" altLang="en-US" sz="1400" dirty="0"/>
              <a:t>いることを確認。</a:t>
            </a:r>
            <a:endParaRPr kumimoji="1" lang="en-US" altLang="ja-JP" sz="1400" dirty="0"/>
          </a:p>
          <a:p>
            <a:pPr algn="ctr"/>
            <a:r>
              <a:rPr kumimoji="1" lang="ja-JP" altLang="en-US" sz="1400" dirty="0"/>
              <a:t>見えていなければ</a:t>
            </a:r>
            <a:r>
              <a:rPr kumimoji="1" lang="en-US" altLang="ja-JP" sz="1400" dirty="0"/>
              <a:t>NetFlow</a:t>
            </a:r>
            <a:r>
              <a:rPr kumimoji="1" lang="ja-JP" altLang="en-US" sz="1400" dirty="0"/>
              <a:t> </a:t>
            </a:r>
            <a:r>
              <a:rPr kumimoji="1" lang="ja-JP" altLang="en-US" sz="1400"/>
              <a:t>のコンフィグ誤り</a:t>
            </a:r>
            <a:r>
              <a:rPr kumimoji="1" lang="ja-JP" altLang="en-US" sz="1400" dirty="0"/>
              <a:t>や </a:t>
            </a:r>
            <a:r>
              <a:rPr kumimoji="1" lang="en-US" altLang="ja-JP" sz="1400" dirty="0"/>
              <a:t>FW </a:t>
            </a:r>
            <a:r>
              <a:rPr kumimoji="1" lang="ja-JP" altLang="en-US" sz="1400" dirty="0" err="1"/>
              <a:t>での</a:t>
            </a:r>
            <a:r>
              <a:rPr kumimoji="1" lang="ja-JP" altLang="en-US" sz="1400" dirty="0"/>
              <a:t>通信遮断といった問題が考えられる</a:t>
            </a:r>
          </a:p>
        </p:txBody>
      </p:sp>
      <p:sp>
        <p:nvSpPr>
          <p:cNvPr id="8" name="吹き出し: 円形 7">
            <a:extLst>
              <a:ext uri="{FF2B5EF4-FFF2-40B4-BE49-F238E27FC236}">
                <a16:creationId xmlns:a16="http://schemas.microsoft.com/office/drawing/2014/main" id="{860B39D3-4BFF-4027-A347-DC3439AE91AE}"/>
              </a:ext>
            </a:extLst>
          </p:cNvPr>
          <p:cNvSpPr/>
          <p:nvPr/>
        </p:nvSpPr>
        <p:spPr>
          <a:xfrm>
            <a:off x="2558143" y="1284515"/>
            <a:ext cx="3363686" cy="1318626"/>
          </a:xfrm>
          <a:prstGeom prst="wedgeEllipseCallout">
            <a:avLst>
              <a:gd name="adj1" fmla="val -67983"/>
              <a:gd name="adj2" fmla="val 147238"/>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もし！マークがついていると何らかの問題が発生している</a:t>
            </a:r>
            <a:r>
              <a:rPr kumimoji="1" lang="ja-JP" altLang="en-US" sz="1400" dirty="0" err="1"/>
              <a:t>。！</a:t>
            </a:r>
            <a:r>
              <a:rPr kumimoji="1" lang="ja-JP" altLang="en-US" sz="1400" dirty="0"/>
              <a:t>を右クリック→</a:t>
            </a:r>
            <a:r>
              <a:rPr kumimoji="1" lang="en-US" altLang="ja-JP" sz="1400" dirty="0"/>
              <a:t>Problem Details</a:t>
            </a:r>
            <a:r>
              <a:rPr kumimoji="1" lang="ja-JP" altLang="en-US" sz="1400" dirty="0"/>
              <a:t>で原因を確認</a:t>
            </a:r>
          </a:p>
        </p:txBody>
      </p:sp>
    </p:spTree>
    <p:extLst>
      <p:ext uri="{BB962C8B-B14F-4D97-AF65-F5344CB8AC3E}">
        <p14:creationId xmlns:p14="http://schemas.microsoft.com/office/powerpoint/2010/main" val="1977281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65ACF-2272-49C9-8487-AE55886FFA2D}"/>
              </a:ext>
            </a:extLst>
          </p:cNvPr>
          <p:cNvSpPr>
            <a:spLocks noGrp="1"/>
          </p:cNvSpPr>
          <p:nvPr>
            <p:ph type="ctrTitle"/>
          </p:nvPr>
        </p:nvSpPr>
        <p:spPr/>
        <p:txBody>
          <a:bodyPr/>
          <a:lstStyle/>
          <a:p>
            <a:r>
              <a:rPr kumimoji="1" lang="en-US" altLang="ja-JP" dirty="0"/>
              <a:t>1. </a:t>
            </a:r>
            <a:r>
              <a:rPr kumimoji="1" lang="ja-JP" altLang="en-US" dirty="0"/>
              <a:t>ネットワークのセットアップ</a:t>
            </a:r>
            <a:br>
              <a:rPr kumimoji="1" lang="en-US" altLang="ja-JP" dirty="0"/>
            </a:br>
            <a:r>
              <a:rPr kumimoji="1" lang="ja-JP" altLang="en-US" dirty="0"/>
              <a:t>（</a:t>
            </a:r>
            <a:r>
              <a:rPr kumimoji="1" lang="en-US" altLang="ja-JP" dirty="0"/>
              <a:t>SMC/FC </a:t>
            </a:r>
            <a:r>
              <a:rPr kumimoji="1" lang="ja-JP" altLang="en-US" dirty="0"/>
              <a:t>共通手順）</a:t>
            </a:r>
          </a:p>
        </p:txBody>
      </p:sp>
    </p:spTree>
    <p:extLst>
      <p:ext uri="{BB962C8B-B14F-4D97-AF65-F5344CB8AC3E}">
        <p14:creationId xmlns:p14="http://schemas.microsoft.com/office/powerpoint/2010/main" val="365880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F880AD5-0C8A-4108-AAD4-A9615C08D624}"/>
              </a:ext>
            </a:extLst>
          </p:cNvPr>
          <p:cNvPicPr>
            <a:picLocks noChangeAspect="1"/>
          </p:cNvPicPr>
          <p:nvPr/>
        </p:nvPicPr>
        <p:blipFill>
          <a:blip r:embed="rId2"/>
          <a:stretch>
            <a:fillRect/>
          </a:stretch>
        </p:blipFill>
        <p:spPr>
          <a:xfrm>
            <a:off x="1516878" y="1026148"/>
            <a:ext cx="4669944" cy="3617765"/>
          </a:xfrm>
          <a:prstGeom prst="rect">
            <a:avLst/>
          </a:prstGeom>
        </p:spPr>
      </p:pic>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a:xfrm>
            <a:off x="437766" y="341313"/>
            <a:ext cx="8534296" cy="731837"/>
          </a:xfrm>
        </p:spPr>
        <p:txBody>
          <a:bodyPr/>
          <a:lstStyle/>
          <a:p>
            <a:r>
              <a:rPr kumimoji="1" lang="en-US" altLang="ja-JP" sz="2800" dirty="0"/>
              <a:t>4-4a.FC</a:t>
            </a:r>
            <a:r>
              <a:rPr kumimoji="1" lang="ja-JP" altLang="en-US" sz="2800" dirty="0"/>
              <a:t>の故障の有無確認</a:t>
            </a:r>
            <a:br>
              <a:rPr kumimoji="1" lang="en-US" altLang="ja-JP" sz="2800" dirty="0"/>
            </a:br>
            <a:endParaRPr kumimoji="1" lang="ja-JP" altLang="en-US" sz="2400" dirty="0"/>
          </a:p>
        </p:txBody>
      </p:sp>
      <p:sp>
        <p:nvSpPr>
          <p:cNvPr id="6" name="Rectangle 6">
            <a:extLst>
              <a:ext uri="{FF2B5EF4-FFF2-40B4-BE49-F238E27FC236}">
                <a16:creationId xmlns:a16="http://schemas.microsoft.com/office/drawing/2014/main" id="{505BD823-6CE1-4FFF-968B-152D9CD56325}"/>
              </a:ext>
            </a:extLst>
          </p:cNvPr>
          <p:cNvSpPr/>
          <p:nvPr/>
        </p:nvSpPr>
        <p:spPr>
          <a:xfrm>
            <a:off x="8229600" y="0"/>
            <a:ext cx="914400" cy="39361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sp>
        <p:nvSpPr>
          <p:cNvPr id="9" name="Rectangle 6">
            <a:extLst>
              <a:ext uri="{FF2B5EF4-FFF2-40B4-BE49-F238E27FC236}">
                <a16:creationId xmlns:a16="http://schemas.microsoft.com/office/drawing/2014/main" id="{33E76C69-A000-4E00-A749-156196FB7C05}"/>
              </a:ext>
            </a:extLst>
          </p:cNvPr>
          <p:cNvSpPr/>
          <p:nvPr/>
        </p:nvSpPr>
        <p:spPr>
          <a:xfrm>
            <a:off x="1925936" y="1279326"/>
            <a:ext cx="305636" cy="135137"/>
          </a:xfrm>
          <a:prstGeom prst="rect">
            <a:avLst/>
          </a:prstGeom>
          <a:noFill/>
          <a:ln>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吹き出し: 円形 9">
            <a:extLst>
              <a:ext uri="{FF2B5EF4-FFF2-40B4-BE49-F238E27FC236}">
                <a16:creationId xmlns:a16="http://schemas.microsoft.com/office/drawing/2014/main" id="{4D47E55D-D37D-4B96-BE89-2D80439FC32B}"/>
              </a:ext>
            </a:extLst>
          </p:cNvPr>
          <p:cNvSpPr/>
          <p:nvPr/>
        </p:nvSpPr>
        <p:spPr>
          <a:xfrm>
            <a:off x="4215756" y="3090555"/>
            <a:ext cx="3363686" cy="1318626"/>
          </a:xfrm>
          <a:prstGeom prst="wedgeEllipseCallout">
            <a:avLst>
              <a:gd name="adj1" fmla="val -108068"/>
              <a:gd name="adj2" fmla="val -175701"/>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t>Alarms </a:t>
            </a:r>
            <a:r>
              <a:rPr kumimoji="1" lang="ja-JP" altLang="en-US" sz="1400" dirty="0"/>
              <a:t>をクリック</a:t>
            </a:r>
          </a:p>
        </p:txBody>
      </p:sp>
    </p:spTree>
    <p:extLst>
      <p:ext uri="{BB962C8B-B14F-4D97-AF65-F5344CB8AC3E}">
        <p14:creationId xmlns:p14="http://schemas.microsoft.com/office/powerpoint/2010/main" val="3416436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a:xfrm>
            <a:off x="437766" y="341313"/>
            <a:ext cx="8534296" cy="731837"/>
          </a:xfrm>
        </p:spPr>
        <p:txBody>
          <a:bodyPr/>
          <a:lstStyle/>
          <a:p>
            <a:r>
              <a:rPr kumimoji="1" lang="en-US" altLang="ja-JP" sz="2800" dirty="0"/>
              <a:t>4-4b.FC</a:t>
            </a:r>
            <a:r>
              <a:rPr kumimoji="1" lang="ja-JP" altLang="en-US" sz="2800" dirty="0"/>
              <a:t>の故障の有無確認</a:t>
            </a:r>
            <a:br>
              <a:rPr kumimoji="1" lang="en-US" altLang="ja-JP" sz="2800" dirty="0"/>
            </a:br>
            <a:endParaRPr kumimoji="1" lang="ja-JP" altLang="en-US" sz="2400" dirty="0"/>
          </a:p>
        </p:txBody>
      </p:sp>
      <p:sp>
        <p:nvSpPr>
          <p:cNvPr id="6" name="Rectangle 6">
            <a:extLst>
              <a:ext uri="{FF2B5EF4-FFF2-40B4-BE49-F238E27FC236}">
                <a16:creationId xmlns:a16="http://schemas.microsoft.com/office/drawing/2014/main" id="{505BD823-6CE1-4FFF-968B-152D9CD56325}"/>
              </a:ext>
            </a:extLst>
          </p:cNvPr>
          <p:cNvSpPr/>
          <p:nvPr/>
        </p:nvSpPr>
        <p:spPr>
          <a:xfrm>
            <a:off x="8229600" y="0"/>
            <a:ext cx="914400" cy="39361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pic>
        <p:nvPicPr>
          <p:cNvPr id="5" name="図 4">
            <a:extLst>
              <a:ext uri="{FF2B5EF4-FFF2-40B4-BE49-F238E27FC236}">
                <a16:creationId xmlns:a16="http://schemas.microsoft.com/office/drawing/2014/main" id="{1FB85B5D-33DF-48E1-B1D5-88E4FC12A48F}"/>
              </a:ext>
            </a:extLst>
          </p:cNvPr>
          <p:cNvPicPr>
            <a:picLocks noChangeAspect="1"/>
          </p:cNvPicPr>
          <p:nvPr/>
        </p:nvPicPr>
        <p:blipFill>
          <a:blip r:embed="rId2"/>
          <a:stretch>
            <a:fillRect/>
          </a:stretch>
        </p:blipFill>
        <p:spPr>
          <a:xfrm>
            <a:off x="1267431" y="984373"/>
            <a:ext cx="6088088" cy="3544897"/>
          </a:xfrm>
          <a:prstGeom prst="rect">
            <a:avLst/>
          </a:prstGeom>
        </p:spPr>
      </p:pic>
    </p:spTree>
    <p:extLst>
      <p:ext uri="{BB962C8B-B14F-4D97-AF65-F5344CB8AC3E}">
        <p14:creationId xmlns:p14="http://schemas.microsoft.com/office/powerpoint/2010/main" val="22951855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214BE-21BE-44B7-854E-441D646490FD}"/>
              </a:ext>
            </a:extLst>
          </p:cNvPr>
          <p:cNvSpPr>
            <a:spLocks noGrp="1"/>
          </p:cNvSpPr>
          <p:nvPr>
            <p:ph type="ctrTitle"/>
          </p:nvPr>
        </p:nvSpPr>
        <p:spPr>
          <a:xfrm>
            <a:off x="416425" y="915409"/>
            <a:ext cx="8265562" cy="2569946"/>
          </a:xfrm>
        </p:spPr>
        <p:txBody>
          <a:bodyPr/>
          <a:lstStyle/>
          <a:p>
            <a:r>
              <a:rPr kumimoji="1" lang="en-US" altLang="ja-JP" dirty="0"/>
              <a:t>5. </a:t>
            </a:r>
            <a:r>
              <a:rPr kumimoji="1" lang="ja-JP" altLang="en-US" dirty="0"/>
              <a:t>推奨設定</a:t>
            </a:r>
            <a:endParaRPr kumimoji="1" lang="ja-JP" altLang="en-US" sz="2400" dirty="0"/>
          </a:p>
        </p:txBody>
      </p:sp>
    </p:spTree>
    <p:extLst>
      <p:ext uri="{BB962C8B-B14F-4D97-AF65-F5344CB8AC3E}">
        <p14:creationId xmlns:p14="http://schemas.microsoft.com/office/powerpoint/2010/main" val="27457555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a:xfrm>
            <a:off x="437766" y="341313"/>
            <a:ext cx="8706234" cy="731837"/>
          </a:xfrm>
        </p:spPr>
        <p:txBody>
          <a:bodyPr/>
          <a:lstStyle/>
          <a:p>
            <a:pPr marL="849313" indent="-849313"/>
            <a:r>
              <a:rPr kumimoji="1" lang="en-US" altLang="ja-JP" sz="2800" dirty="0"/>
              <a:t>5-1a.</a:t>
            </a:r>
            <a:r>
              <a:rPr kumimoji="1" lang="ja-JP" altLang="en-US" sz="2800" dirty="0"/>
              <a:t>アラームリセットタイミングの変更</a:t>
            </a:r>
            <a:br>
              <a:rPr kumimoji="1" lang="en-US" altLang="ja-JP" sz="2800" dirty="0"/>
            </a:br>
            <a:r>
              <a:rPr kumimoji="1" lang="ja-JP" altLang="en-US" sz="2200" spc="-150" dirty="0"/>
              <a:t>ドメイン名を右クリック</a:t>
            </a:r>
            <a:r>
              <a:rPr kumimoji="1" lang="ja-JP" altLang="en-US" sz="2200" dirty="0"/>
              <a:t>→</a:t>
            </a:r>
            <a:r>
              <a:rPr kumimoji="1" lang="en-US" altLang="ja-JP" sz="2200" dirty="0"/>
              <a:t>Configuration</a:t>
            </a:r>
            <a:r>
              <a:rPr kumimoji="1" lang="ja-JP" altLang="en-US" sz="2200" dirty="0"/>
              <a:t>→</a:t>
            </a:r>
            <a:r>
              <a:rPr kumimoji="1" lang="en-US" altLang="ja-JP" sz="2200" dirty="0"/>
              <a:t>Properties</a:t>
            </a:r>
            <a:endParaRPr kumimoji="1" lang="ja-JP" altLang="en-US" sz="2200" dirty="0"/>
          </a:p>
        </p:txBody>
      </p:sp>
      <p:sp>
        <p:nvSpPr>
          <p:cNvPr id="6" name="Rectangle 6">
            <a:extLst>
              <a:ext uri="{FF2B5EF4-FFF2-40B4-BE49-F238E27FC236}">
                <a16:creationId xmlns:a16="http://schemas.microsoft.com/office/drawing/2014/main" id="{505BD823-6CE1-4FFF-968B-152D9CD56325}"/>
              </a:ext>
            </a:extLst>
          </p:cNvPr>
          <p:cNvSpPr/>
          <p:nvPr/>
        </p:nvSpPr>
        <p:spPr>
          <a:xfrm>
            <a:off x="8229600" y="0"/>
            <a:ext cx="914400" cy="39361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pic>
        <p:nvPicPr>
          <p:cNvPr id="4" name="図 3">
            <a:extLst>
              <a:ext uri="{FF2B5EF4-FFF2-40B4-BE49-F238E27FC236}">
                <a16:creationId xmlns:a16="http://schemas.microsoft.com/office/drawing/2014/main" id="{FAB34A2B-D6F8-46A2-9767-02308F6ABDFC}"/>
              </a:ext>
            </a:extLst>
          </p:cNvPr>
          <p:cNvPicPr>
            <a:picLocks noChangeAspect="1"/>
          </p:cNvPicPr>
          <p:nvPr/>
        </p:nvPicPr>
        <p:blipFill>
          <a:blip r:embed="rId2"/>
          <a:stretch>
            <a:fillRect/>
          </a:stretch>
        </p:blipFill>
        <p:spPr>
          <a:xfrm>
            <a:off x="1533036" y="1228970"/>
            <a:ext cx="5124450" cy="3467100"/>
          </a:xfrm>
          <a:prstGeom prst="rect">
            <a:avLst/>
          </a:prstGeom>
        </p:spPr>
      </p:pic>
    </p:spTree>
    <p:extLst>
      <p:ext uri="{BB962C8B-B14F-4D97-AF65-F5344CB8AC3E}">
        <p14:creationId xmlns:p14="http://schemas.microsoft.com/office/powerpoint/2010/main" val="8293317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a:xfrm>
            <a:off x="437766" y="341313"/>
            <a:ext cx="8534296" cy="731837"/>
          </a:xfrm>
        </p:spPr>
        <p:txBody>
          <a:bodyPr/>
          <a:lstStyle/>
          <a:p>
            <a:pPr marL="800100" indent="-800100"/>
            <a:r>
              <a:rPr kumimoji="1" lang="en-US" altLang="ja-JP" sz="2800" dirty="0"/>
              <a:t>5-1b.</a:t>
            </a:r>
            <a:r>
              <a:rPr kumimoji="1" lang="ja-JP" altLang="en-US" sz="2800" dirty="0"/>
              <a:t>アラームリセットタイミングの変更</a:t>
            </a:r>
            <a:br>
              <a:rPr kumimoji="1" lang="en-US" altLang="ja-JP" sz="2400" dirty="0"/>
            </a:br>
            <a:r>
              <a:rPr kumimoji="1" lang="en-US" altLang="ja-JP" sz="2200" dirty="0"/>
              <a:t>13 JST </a:t>
            </a:r>
            <a:r>
              <a:rPr kumimoji="1" lang="ja-JP" altLang="en-US" sz="2200" dirty="0"/>
              <a:t>を </a:t>
            </a:r>
            <a:r>
              <a:rPr kumimoji="1" lang="en-US" altLang="ja-JP" sz="2200" dirty="0"/>
              <a:t>0 JST </a:t>
            </a:r>
            <a:r>
              <a:rPr kumimoji="1" lang="ja-JP" altLang="en-US" sz="2200" dirty="0"/>
              <a:t>に変更して</a:t>
            </a:r>
            <a:r>
              <a:rPr kumimoji="1" lang="en-US" altLang="ja-JP" sz="2200" dirty="0"/>
              <a:t>OK</a:t>
            </a:r>
            <a:r>
              <a:rPr kumimoji="1" lang="ja-JP" altLang="en-US" sz="2200" dirty="0"/>
              <a:t>をクリック</a:t>
            </a:r>
          </a:p>
        </p:txBody>
      </p:sp>
      <p:sp>
        <p:nvSpPr>
          <p:cNvPr id="6" name="Rectangle 6">
            <a:extLst>
              <a:ext uri="{FF2B5EF4-FFF2-40B4-BE49-F238E27FC236}">
                <a16:creationId xmlns:a16="http://schemas.microsoft.com/office/drawing/2014/main" id="{505BD823-6CE1-4FFF-968B-152D9CD56325}"/>
              </a:ext>
            </a:extLst>
          </p:cNvPr>
          <p:cNvSpPr/>
          <p:nvPr/>
        </p:nvSpPr>
        <p:spPr>
          <a:xfrm>
            <a:off x="8229600" y="0"/>
            <a:ext cx="914400" cy="39361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pic>
        <p:nvPicPr>
          <p:cNvPr id="2" name="図 1">
            <a:extLst>
              <a:ext uri="{FF2B5EF4-FFF2-40B4-BE49-F238E27FC236}">
                <a16:creationId xmlns:a16="http://schemas.microsoft.com/office/drawing/2014/main" id="{819CE0C7-33C1-4561-A3B6-EB113C12C1D5}"/>
              </a:ext>
            </a:extLst>
          </p:cNvPr>
          <p:cNvPicPr>
            <a:picLocks noChangeAspect="1"/>
          </p:cNvPicPr>
          <p:nvPr/>
        </p:nvPicPr>
        <p:blipFill>
          <a:blip r:embed="rId2"/>
          <a:stretch>
            <a:fillRect/>
          </a:stretch>
        </p:blipFill>
        <p:spPr>
          <a:xfrm>
            <a:off x="1406768" y="1130716"/>
            <a:ext cx="3750285" cy="3546547"/>
          </a:xfrm>
          <a:prstGeom prst="rect">
            <a:avLst/>
          </a:prstGeom>
        </p:spPr>
      </p:pic>
      <p:sp>
        <p:nvSpPr>
          <p:cNvPr id="5" name="吹き出し: 円形 4">
            <a:extLst>
              <a:ext uri="{FF2B5EF4-FFF2-40B4-BE49-F238E27FC236}">
                <a16:creationId xmlns:a16="http://schemas.microsoft.com/office/drawing/2014/main" id="{4AF722D9-3AD2-4BA4-BD1C-E86BEDDDCF7D}"/>
              </a:ext>
            </a:extLst>
          </p:cNvPr>
          <p:cNvSpPr/>
          <p:nvPr/>
        </p:nvSpPr>
        <p:spPr>
          <a:xfrm>
            <a:off x="5345723" y="2205831"/>
            <a:ext cx="3610709" cy="2123892"/>
          </a:xfrm>
          <a:prstGeom prst="wedgeEllipseCallout">
            <a:avLst>
              <a:gd name="adj1" fmla="val -74715"/>
              <a:gd name="adj2" fmla="val -50260"/>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ダッシュボード</a:t>
            </a:r>
            <a:r>
              <a:rPr kumimoji="1" lang="ja-JP" altLang="en-US" sz="1400"/>
              <a:t>画面の</a:t>
            </a:r>
            <a:br>
              <a:rPr kumimoji="1" lang="en-US" altLang="ja-JP" sz="1400" dirty="0"/>
            </a:br>
            <a:r>
              <a:rPr kumimoji="1" lang="ja-JP" altLang="en-US" sz="1400"/>
              <a:t>アラーム</a:t>
            </a:r>
            <a:r>
              <a:rPr kumimoji="1" lang="ja-JP" altLang="en-US" sz="1400" dirty="0"/>
              <a:t>表示は</a:t>
            </a:r>
            <a:r>
              <a:rPr kumimoji="1" lang="en-US" altLang="ja-JP" sz="1400" dirty="0"/>
              <a:t>24</a:t>
            </a:r>
            <a:r>
              <a:rPr kumimoji="1" lang="ja-JP" altLang="en-US" sz="1400" dirty="0"/>
              <a:t>時間</a:t>
            </a:r>
            <a:r>
              <a:rPr kumimoji="1" lang="ja-JP" altLang="en-US" sz="1400"/>
              <a:t>毎に</a:t>
            </a:r>
            <a:br>
              <a:rPr kumimoji="1" lang="en-US" altLang="ja-JP" sz="1400" dirty="0"/>
            </a:br>
            <a:r>
              <a:rPr kumimoji="1" lang="en-US" altLang="ja-JP" sz="1400" dirty="0"/>
              <a:t>0</a:t>
            </a:r>
            <a:r>
              <a:rPr kumimoji="1" lang="ja-JP" altLang="en-US" sz="1400"/>
              <a:t>件にリセット</a:t>
            </a:r>
            <a:r>
              <a:rPr kumimoji="1" lang="ja-JP" altLang="en-US" sz="1400" dirty="0"/>
              <a:t>される</a:t>
            </a:r>
            <a:r>
              <a:rPr kumimoji="1" lang="ja-JP" altLang="en-US" sz="1400"/>
              <a:t>が、</a:t>
            </a:r>
            <a:br>
              <a:rPr kumimoji="1" lang="en-US" altLang="ja-JP" sz="1400" dirty="0"/>
            </a:br>
            <a:r>
              <a:rPr kumimoji="1" lang="ja-JP" altLang="en-US" sz="1400"/>
              <a:t>デフォルト</a:t>
            </a:r>
            <a:r>
              <a:rPr kumimoji="1" lang="ja-JP" altLang="en-US" sz="1400" dirty="0"/>
              <a:t>では日本</a:t>
            </a:r>
            <a:r>
              <a:rPr kumimoji="1" lang="ja-JP" altLang="en-US" sz="1400"/>
              <a:t>時間の</a:t>
            </a:r>
            <a:br>
              <a:rPr kumimoji="1" lang="en-US" altLang="ja-JP" sz="1400" dirty="0"/>
            </a:br>
            <a:r>
              <a:rPr kumimoji="1" lang="en-US" altLang="ja-JP" sz="1400" dirty="0"/>
              <a:t>13</a:t>
            </a:r>
            <a:r>
              <a:rPr kumimoji="1" lang="ja-JP" altLang="en-US" sz="1400"/>
              <a:t>時にリセット</a:t>
            </a:r>
            <a:r>
              <a:rPr kumimoji="1" lang="ja-JP" altLang="en-US" sz="1400" dirty="0"/>
              <a:t>されて</a:t>
            </a:r>
            <a:r>
              <a:rPr kumimoji="1" lang="ja-JP" altLang="en-US" sz="1400"/>
              <a:t>しまう。</a:t>
            </a:r>
            <a:br>
              <a:rPr kumimoji="1" lang="en-US" altLang="ja-JP" sz="1400" dirty="0"/>
            </a:br>
            <a:r>
              <a:rPr kumimoji="1" lang="ja-JP" altLang="en-US" sz="1400"/>
              <a:t>その</a:t>
            </a:r>
            <a:r>
              <a:rPr kumimoji="1" lang="ja-JP" altLang="en-US" sz="1400" dirty="0"/>
              <a:t>ためリセットタイミングを深夜</a:t>
            </a:r>
            <a:r>
              <a:rPr kumimoji="1" lang="en-US" altLang="ja-JP" sz="1400" dirty="0"/>
              <a:t>0</a:t>
            </a:r>
            <a:r>
              <a:rPr kumimoji="1" lang="ja-JP" altLang="en-US" sz="1400" dirty="0"/>
              <a:t>になるように</a:t>
            </a:r>
            <a:r>
              <a:rPr kumimoji="1" lang="en-US" altLang="ja-JP" sz="1400" dirty="0"/>
              <a:t> 0 JST </a:t>
            </a:r>
            <a:r>
              <a:rPr kumimoji="1" lang="ja-JP" altLang="en-US" sz="1400" dirty="0"/>
              <a:t>に変更する</a:t>
            </a:r>
          </a:p>
        </p:txBody>
      </p:sp>
      <p:sp>
        <p:nvSpPr>
          <p:cNvPr id="4" name="正方形/長方形 3">
            <a:extLst>
              <a:ext uri="{FF2B5EF4-FFF2-40B4-BE49-F238E27FC236}">
                <a16:creationId xmlns:a16="http://schemas.microsoft.com/office/drawing/2014/main" id="{61F9122C-F832-4C64-8134-6B108B573F11}"/>
              </a:ext>
            </a:extLst>
          </p:cNvPr>
          <p:cNvSpPr/>
          <p:nvPr/>
        </p:nvSpPr>
        <p:spPr>
          <a:xfrm>
            <a:off x="5833061" y="4354097"/>
            <a:ext cx="3139001" cy="646331"/>
          </a:xfrm>
          <a:prstGeom prst="rect">
            <a:avLst/>
          </a:prstGeom>
        </p:spPr>
        <p:txBody>
          <a:bodyPr wrap="none">
            <a:spAutoFit/>
          </a:bodyPr>
          <a:lstStyle/>
          <a:p>
            <a:r>
              <a:rPr kumimoji="1" lang="en-US" altLang="ja-JP" sz="1200" dirty="0"/>
              <a:t>※Java</a:t>
            </a:r>
            <a:r>
              <a:rPr kumimoji="1" lang="ja-JP" altLang="en-US" sz="1200" dirty="0"/>
              <a:t>インタフェースへの初回ログイン時にも</a:t>
            </a:r>
            <a:endParaRPr kumimoji="1" lang="en-US" altLang="ja-JP" sz="1200" dirty="0"/>
          </a:p>
          <a:p>
            <a:r>
              <a:rPr kumimoji="1" lang="ja-JP" altLang="en-US" sz="1200" dirty="0"/>
              <a:t>　本プロパティ画面が表示されているため、</a:t>
            </a:r>
            <a:endParaRPr kumimoji="1" lang="en-US" altLang="ja-JP" sz="1200" dirty="0"/>
          </a:p>
          <a:p>
            <a:r>
              <a:rPr kumimoji="1" lang="ja-JP" altLang="en-US" sz="1200" dirty="0"/>
              <a:t>　その際に設定変更済であれば無視</a:t>
            </a:r>
            <a:endParaRPr kumimoji="1" lang="en-US" altLang="ja-JP" sz="1200" dirty="0"/>
          </a:p>
        </p:txBody>
      </p:sp>
    </p:spTree>
    <p:extLst>
      <p:ext uri="{BB962C8B-B14F-4D97-AF65-F5344CB8AC3E}">
        <p14:creationId xmlns:p14="http://schemas.microsoft.com/office/powerpoint/2010/main" val="10069978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a:xfrm>
            <a:off x="437766" y="341313"/>
            <a:ext cx="8534296" cy="731837"/>
          </a:xfrm>
        </p:spPr>
        <p:txBody>
          <a:bodyPr/>
          <a:lstStyle/>
          <a:p>
            <a:pPr marL="849313" indent="-849313"/>
            <a:r>
              <a:rPr kumimoji="1" lang="en-US" altLang="ja-JP" sz="2800" dirty="0"/>
              <a:t>5-2a.SSH</a:t>
            </a:r>
            <a:r>
              <a:rPr kumimoji="1" lang="ja-JP" altLang="en-US" sz="2800" dirty="0"/>
              <a:t>アクセスの有効化</a:t>
            </a:r>
            <a:br>
              <a:rPr kumimoji="1" lang="en-US" altLang="ja-JP" sz="2200" dirty="0"/>
            </a:br>
            <a:r>
              <a:rPr kumimoji="1" lang="ja-JP" altLang="en-US" sz="2200" dirty="0"/>
              <a:t>中央管理画面に戻り、アクション列のアイコンをクリック</a:t>
            </a:r>
          </a:p>
        </p:txBody>
      </p:sp>
      <p:sp>
        <p:nvSpPr>
          <p:cNvPr id="6" name="Rectangle 6">
            <a:extLst>
              <a:ext uri="{FF2B5EF4-FFF2-40B4-BE49-F238E27FC236}">
                <a16:creationId xmlns:a16="http://schemas.microsoft.com/office/drawing/2014/main" id="{505BD823-6CE1-4FFF-968B-152D9CD56325}"/>
              </a:ext>
            </a:extLst>
          </p:cNvPr>
          <p:cNvSpPr/>
          <p:nvPr/>
        </p:nvSpPr>
        <p:spPr>
          <a:xfrm>
            <a:off x="8229600" y="0"/>
            <a:ext cx="914400" cy="39361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pic>
        <p:nvPicPr>
          <p:cNvPr id="2" name="図 1">
            <a:extLst>
              <a:ext uri="{FF2B5EF4-FFF2-40B4-BE49-F238E27FC236}">
                <a16:creationId xmlns:a16="http://schemas.microsoft.com/office/drawing/2014/main" id="{3675C44D-09AC-499D-B2AE-57BCE9CE67CA}"/>
              </a:ext>
            </a:extLst>
          </p:cNvPr>
          <p:cNvPicPr>
            <a:picLocks noChangeAspect="1"/>
          </p:cNvPicPr>
          <p:nvPr/>
        </p:nvPicPr>
        <p:blipFill>
          <a:blip r:embed="rId2"/>
          <a:stretch>
            <a:fillRect/>
          </a:stretch>
        </p:blipFill>
        <p:spPr>
          <a:xfrm>
            <a:off x="1234867" y="1354283"/>
            <a:ext cx="6699904" cy="2707328"/>
          </a:xfrm>
          <a:prstGeom prst="rect">
            <a:avLst/>
          </a:prstGeom>
        </p:spPr>
      </p:pic>
    </p:spTree>
    <p:extLst>
      <p:ext uri="{BB962C8B-B14F-4D97-AF65-F5344CB8AC3E}">
        <p14:creationId xmlns:p14="http://schemas.microsoft.com/office/powerpoint/2010/main" val="34203535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a:xfrm>
            <a:off x="437766" y="341313"/>
            <a:ext cx="8534296" cy="731837"/>
          </a:xfrm>
        </p:spPr>
        <p:txBody>
          <a:bodyPr/>
          <a:lstStyle/>
          <a:p>
            <a:pPr marL="849313" indent="-849313"/>
            <a:r>
              <a:rPr kumimoji="1" lang="en-US" altLang="ja-JP" sz="2800" dirty="0"/>
              <a:t>5-2b.SSH</a:t>
            </a:r>
            <a:r>
              <a:rPr kumimoji="1" lang="ja-JP" altLang="en-US" sz="2800" dirty="0"/>
              <a:t>アクセスの有効化</a:t>
            </a:r>
            <a:br>
              <a:rPr kumimoji="1" lang="en-US" altLang="ja-JP" sz="2200" dirty="0"/>
            </a:br>
            <a:r>
              <a:rPr kumimoji="1" lang="ja-JP" altLang="en-US" sz="2200" dirty="0"/>
              <a:t>アプライアンス設定の編集をクリック</a:t>
            </a:r>
          </a:p>
        </p:txBody>
      </p:sp>
      <p:sp>
        <p:nvSpPr>
          <p:cNvPr id="6" name="Rectangle 6">
            <a:extLst>
              <a:ext uri="{FF2B5EF4-FFF2-40B4-BE49-F238E27FC236}">
                <a16:creationId xmlns:a16="http://schemas.microsoft.com/office/drawing/2014/main" id="{505BD823-6CE1-4FFF-968B-152D9CD56325}"/>
              </a:ext>
            </a:extLst>
          </p:cNvPr>
          <p:cNvSpPr/>
          <p:nvPr/>
        </p:nvSpPr>
        <p:spPr>
          <a:xfrm>
            <a:off x="8229600" y="0"/>
            <a:ext cx="914400" cy="39361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pic>
        <p:nvPicPr>
          <p:cNvPr id="4" name="図 3">
            <a:extLst>
              <a:ext uri="{FF2B5EF4-FFF2-40B4-BE49-F238E27FC236}">
                <a16:creationId xmlns:a16="http://schemas.microsoft.com/office/drawing/2014/main" id="{BBDC4BA6-0F9D-4F3E-91A9-2EEE00AD425E}"/>
              </a:ext>
            </a:extLst>
          </p:cNvPr>
          <p:cNvPicPr>
            <a:picLocks noChangeAspect="1"/>
          </p:cNvPicPr>
          <p:nvPr/>
        </p:nvPicPr>
        <p:blipFill>
          <a:blip r:embed="rId2"/>
          <a:stretch>
            <a:fillRect/>
          </a:stretch>
        </p:blipFill>
        <p:spPr>
          <a:xfrm>
            <a:off x="2969663" y="1604486"/>
            <a:ext cx="2859885" cy="3077540"/>
          </a:xfrm>
          <a:prstGeom prst="rect">
            <a:avLst/>
          </a:prstGeom>
        </p:spPr>
      </p:pic>
    </p:spTree>
    <p:extLst>
      <p:ext uri="{BB962C8B-B14F-4D97-AF65-F5344CB8AC3E}">
        <p14:creationId xmlns:p14="http://schemas.microsoft.com/office/powerpoint/2010/main" val="35590207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a:xfrm>
            <a:off x="437766" y="341313"/>
            <a:ext cx="8534296" cy="731837"/>
          </a:xfrm>
        </p:spPr>
        <p:txBody>
          <a:bodyPr/>
          <a:lstStyle/>
          <a:p>
            <a:pPr marL="800100" indent="-800100"/>
            <a:r>
              <a:rPr kumimoji="1" lang="en-US" altLang="ja-JP" sz="2800" dirty="0"/>
              <a:t>5-2c.SSH</a:t>
            </a:r>
            <a:r>
              <a:rPr kumimoji="1" lang="ja-JP" altLang="en-US" sz="2800" dirty="0"/>
              <a:t>アクセスの有効化</a:t>
            </a:r>
            <a:br>
              <a:rPr kumimoji="1" lang="en-US" altLang="ja-JP" sz="2200" dirty="0"/>
            </a:br>
            <a:r>
              <a:rPr kumimoji="1" lang="en-US" altLang="ja-JP" sz="2200" spc="-150" dirty="0"/>
              <a:t>SSH</a:t>
            </a:r>
            <a:r>
              <a:rPr kumimoji="1" lang="ja-JP" altLang="en-US" sz="2200" spc="-150" dirty="0"/>
              <a:t>のチェックボックス両方にチェックを入れ、画面右上</a:t>
            </a:r>
            <a:r>
              <a:rPr kumimoji="1" lang="ja-JP" altLang="en-US" sz="2200" spc="-150"/>
              <a:t>にある</a:t>
            </a:r>
            <a:br>
              <a:rPr kumimoji="1" lang="en-US" altLang="ja-JP" sz="2200" spc="-150" dirty="0"/>
            </a:br>
            <a:r>
              <a:rPr kumimoji="1" lang="ja-JP" altLang="en-US" sz="2200" spc="-150"/>
              <a:t>「</a:t>
            </a:r>
            <a:r>
              <a:rPr kumimoji="1" lang="ja-JP" altLang="en-US" sz="2200" spc="-150" dirty="0"/>
              <a:t>設定を適用」をクリック</a:t>
            </a:r>
          </a:p>
        </p:txBody>
      </p:sp>
      <p:sp>
        <p:nvSpPr>
          <p:cNvPr id="6" name="Rectangle 6">
            <a:extLst>
              <a:ext uri="{FF2B5EF4-FFF2-40B4-BE49-F238E27FC236}">
                <a16:creationId xmlns:a16="http://schemas.microsoft.com/office/drawing/2014/main" id="{505BD823-6CE1-4FFF-968B-152D9CD56325}"/>
              </a:ext>
            </a:extLst>
          </p:cNvPr>
          <p:cNvSpPr/>
          <p:nvPr/>
        </p:nvSpPr>
        <p:spPr>
          <a:xfrm>
            <a:off x="8229600" y="0"/>
            <a:ext cx="914400" cy="39361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pic>
        <p:nvPicPr>
          <p:cNvPr id="2" name="図 1">
            <a:extLst>
              <a:ext uri="{FF2B5EF4-FFF2-40B4-BE49-F238E27FC236}">
                <a16:creationId xmlns:a16="http://schemas.microsoft.com/office/drawing/2014/main" id="{3EC37FC5-D70B-48FB-8359-1046DBF39A19}"/>
              </a:ext>
            </a:extLst>
          </p:cNvPr>
          <p:cNvPicPr>
            <a:picLocks noChangeAspect="1"/>
          </p:cNvPicPr>
          <p:nvPr/>
        </p:nvPicPr>
        <p:blipFill>
          <a:blip r:embed="rId2"/>
          <a:stretch>
            <a:fillRect/>
          </a:stretch>
        </p:blipFill>
        <p:spPr>
          <a:xfrm>
            <a:off x="1645691" y="1305539"/>
            <a:ext cx="5852617" cy="3320940"/>
          </a:xfrm>
          <a:prstGeom prst="rect">
            <a:avLst/>
          </a:prstGeom>
        </p:spPr>
      </p:pic>
    </p:spTree>
    <p:extLst>
      <p:ext uri="{BB962C8B-B14F-4D97-AF65-F5344CB8AC3E}">
        <p14:creationId xmlns:p14="http://schemas.microsoft.com/office/powerpoint/2010/main" val="40638217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a:xfrm>
            <a:off x="437766" y="341313"/>
            <a:ext cx="8706234" cy="731837"/>
          </a:xfrm>
        </p:spPr>
        <p:txBody>
          <a:bodyPr/>
          <a:lstStyle/>
          <a:p>
            <a:pPr marL="849313" indent="-849313"/>
            <a:r>
              <a:rPr kumimoji="1" lang="en-US" altLang="ja-JP" sz="2800" dirty="0"/>
              <a:t>5-2d.SSH</a:t>
            </a:r>
            <a:r>
              <a:rPr kumimoji="1" lang="ja-JP" altLang="en-US" sz="2800" dirty="0"/>
              <a:t>アクセスの有効化</a:t>
            </a:r>
            <a:br>
              <a:rPr kumimoji="1" lang="en-US" altLang="ja-JP" sz="2200" dirty="0"/>
            </a:br>
            <a:r>
              <a:rPr kumimoji="1" lang="ja-JP" altLang="en-US" sz="2200" dirty="0"/>
              <a:t>「変更を適用」をクリックして完了（本手順を</a:t>
            </a:r>
            <a:r>
              <a:rPr kumimoji="1" lang="en-US" altLang="ja-JP" sz="2200" dirty="0"/>
              <a:t>SMC/FC</a:t>
            </a:r>
            <a:r>
              <a:rPr kumimoji="1" lang="ja-JP" altLang="en-US" sz="2200" dirty="0"/>
              <a:t>両方で実施）</a:t>
            </a:r>
          </a:p>
        </p:txBody>
      </p:sp>
      <p:sp>
        <p:nvSpPr>
          <p:cNvPr id="6" name="Rectangle 6">
            <a:extLst>
              <a:ext uri="{FF2B5EF4-FFF2-40B4-BE49-F238E27FC236}">
                <a16:creationId xmlns:a16="http://schemas.microsoft.com/office/drawing/2014/main" id="{505BD823-6CE1-4FFF-968B-152D9CD56325}"/>
              </a:ext>
            </a:extLst>
          </p:cNvPr>
          <p:cNvSpPr/>
          <p:nvPr/>
        </p:nvSpPr>
        <p:spPr>
          <a:xfrm>
            <a:off x="8229600" y="0"/>
            <a:ext cx="914400" cy="39361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a:t>
            </a:r>
            <a:endParaRPr kumimoji="1" lang="ja-JP" altLang="en-US" dirty="0">
              <a:solidFill>
                <a:schemeClr val="bg2"/>
              </a:solidFill>
              <a:latin typeface="Arial" panose="020B0604020202020204" pitchFamily="34" charset="0"/>
              <a:ea typeface="ＭＳ Ｐゴシック" panose="020B0600070205080204" pitchFamily="50" charset="-128"/>
            </a:endParaRPr>
          </a:p>
        </p:txBody>
      </p:sp>
      <p:pic>
        <p:nvPicPr>
          <p:cNvPr id="2" name="図 1">
            <a:extLst>
              <a:ext uri="{FF2B5EF4-FFF2-40B4-BE49-F238E27FC236}">
                <a16:creationId xmlns:a16="http://schemas.microsoft.com/office/drawing/2014/main" id="{67F02CC3-1C40-4EA4-941A-D12B850DD800}"/>
              </a:ext>
            </a:extLst>
          </p:cNvPr>
          <p:cNvPicPr>
            <a:picLocks noChangeAspect="1"/>
          </p:cNvPicPr>
          <p:nvPr/>
        </p:nvPicPr>
        <p:blipFill>
          <a:blip r:embed="rId2"/>
          <a:stretch>
            <a:fillRect/>
          </a:stretch>
        </p:blipFill>
        <p:spPr>
          <a:xfrm>
            <a:off x="1905000" y="1306640"/>
            <a:ext cx="4903334" cy="2530220"/>
          </a:xfrm>
          <a:prstGeom prst="rect">
            <a:avLst/>
          </a:prstGeom>
        </p:spPr>
      </p:pic>
      <p:sp>
        <p:nvSpPr>
          <p:cNvPr id="8" name="Rectangle 6">
            <a:extLst>
              <a:ext uri="{FF2B5EF4-FFF2-40B4-BE49-F238E27FC236}">
                <a16:creationId xmlns:a16="http://schemas.microsoft.com/office/drawing/2014/main" id="{EE60CB17-8B31-49F4-94C8-B7A9456C34EC}"/>
              </a:ext>
            </a:extLst>
          </p:cNvPr>
          <p:cNvSpPr/>
          <p:nvPr/>
        </p:nvSpPr>
        <p:spPr>
          <a:xfrm>
            <a:off x="5714320" y="3334088"/>
            <a:ext cx="909637" cy="350726"/>
          </a:xfrm>
          <a:prstGeom prst="rect">
            <a:avLst/>
          </a:prstGeom>
          <a:noFill/>
          <a:ln>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吹き出し: 円形 8">
            <a:extLst>
              <a:ext uri="{FF2B5EF4-FFF2-40B4-BE49-F238E27FC236}">
                <a16:creationId xmlns:a16="http://schemas.microsoft.com/office/drawing/2014/main" id="{FB8505B9-A7F4-482E-B944-4871480A04C6}"/>
              </a:ext>
            </a:extLst>
          </p:cNvPr>
          <p:cNvSpPr/>
          <p:nvPr/>
        </p:nvSpPr>
        <p:spPr>
          <a:xfrm>
            <a:off x="316182" y="3120946"/>
            <a:ext cx="3656763" cy="1654026"/>
          </a:xfrm>
          <a:prstGeom prst="wedgeEllipseCallout">
            <a:avLst>
              <a:gd name="adj1" fmla="val 54772"/>
              <a:gd name="adj2" fmla="val -47577"/>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本</a:t>
            </a:r>
            <a:r>
              <a:rPr kumimoji="1" lang="en-US" altLang="ja-JP" sz="1400" dirty="0"/>
              <a:t>SSH</a:t>
            </a:r>
            <a:r>
              <a:rPr kumimoji="1" lang="ja-JP" altLang="en-US" sz="1400" dirty="0"/>
              <a:t>有効化設定により </a:t>
            </a:r>
            <a:r>
              <a:rPr kumimoji="1" lang="en-US" altLang="ja-JP" sz="1400" dirty="0" err="1"/>
              <a:t>Stealthwatch</a:t>
            </a:r>
            <a:r>
              <a:rPr kumimoji="1" lang="en-US" altLang="ja-JP" sz="1400" dirty="0"/>
              <a:t> </a:t>
            </a:r>
            <a:r>
              <a:rPr kumimoji="1" lang="ja-JP" altLang="en-US" sz="1400" dirty="0"/>
              <a:t>に</a:t>
            </a:r>
            <a:r>
              <a:rPr kumimoji="1" lang="en-US" altLang="ja-JP" sz="1400" dirty="0"/>
              <a:t> </a:t>
            </a:r>
            <a:r>
              <a:rPr kumimoji="1" lang="en-US" altLang="ja-JP" sz="1400" dirty="0" err="1"/>
              <a:t>Teraterm</a:t>
            </a:r>
            <a:r>
              <a:rPr kumimoji="1" lang="ja-JP" altLang="en-US" sz="1400" dirty="0"/>
              <a:t>等でアクセスできるようになる。</a:t>
            </a:r>
            <a:endParaRPr kumimoji="1" lang="en-US" altLang="ja-JP" sz="1400" dirty="0"/>
          </a:p>
          <a:p>
            <a:pPr algn="ctr"/>
            <a:r>
              <a:rPr kumimoji="1" lang="en-US" altLang="ja-JP" sz="1400" dirty="0"/>
              <a:t>SSH</a:t>
            </a:r>
            <a:r>
              <a:rPr kumimoji="1" lang="ja-JP" altLang="en-US" sz="1400" dirty="0"/>
              <a:t>接続は</a:t>
            </a:r>
            <a:r>
              <a:rPr kumimoji="1" lang="en-US" altLang="ja-JP" sz="1400" dirty="0"/>
              <a:t>TAC</a:t>
            </a:r>
            <a:r>
              <a:rPr kumimoji="1" lang="ja-JP" altLang="en-US" sz="1400" dirty="0"/>
              <a:t>とのトラブルシュート時に必要となるため、</a:t>
            </a:r>
            <a:endParaRPr kumimoji="1" lang="en-US" altLang="ja-JP" sz="1400" dirty="0"/>
          </a:p>
          <a:p>
            <a:pPr algn="ctr"/>
            <a:r>
              <a:rPr kumimoji="1" lang="ja-JP" altLang="en-US" sz="1400" dirty="0"/>
              <a:t>必ず有効化しておく。</a:t>
            </a:r>
          </a:p>
        </p:txBody>
      </p:sp>
    </p:spTree>
    <p:extLst>
      <p:ext uri="{BB962C8B-B14F-4D97-AF65-F5344CB8AC3E}">
        <p14:creationId xmlns:p14="http://schemas.microsoft.com/office/powerpoint/2010/main" val="4443843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214BE-21BE-44B7-854E-441D646490FD}"/>
              </a:ext>
            </a:extLst>
          </p:cNvPr>
          <p:cNvSpPr>
            <a:spLocks noGrp="1"/>
          </p:cNvSpPr>
          <p:nvPr>
            <p:ph type="ctrTitle"/>
          </p:nvPr>
        </p:nvSpPr>
        <p:spPr>
          <a:xfrm>
            <a:off x="265472" y="2276123"/>
            <a:ext cx="8878528" cy="2569946"/>
          </a:xfrm>
        </p:spPr>
        <p:txBody>
          <a:bodyPr/>
          <a:lstStyle/>
          <a:p>
            <a:pPr>
              <a:spcBef>
                <a:spcPts val="600"/>
              </a:spcBef>
            </a:pPr>
            <a:r>
              <a:rPr kumimoji="1" lang="en-US" altLang="ja-JP" dirty="0"/>
              <a:t>6. </a:t>
            </a:r>
            <a:r>
              <a:rPr kumimoji="1" lang="ja-JP" altLang="en-US" dirty="0"/>
              <a:t>（オプション）ライセンス</a:t>
            </a:r>
            <a:r>
              <a:rPr kumimoji="1" lang="ja-JP" altLang="en-US"/>
              <a:t>の登録</a:t>
            </a:r>
            <a:br>
              <a:rPr kumimoji="1" lang="en-US" altLang="ja-JP" dirty="0"/>
            </a:br>
            <a:r>
              <a:rPr kumimoji="1" lang="ja-JP" altLang="en-US" sz="2400"/>
              <a:t>トライアルライセンス</a:t>
            </a:r>
            <a:r>
              <a:rPr kumimoji="1" lang="ja-JP" altLang="en-US" sz="2400" dirty="0"/>
              <a:t>で</a:t>
            </a:r>
            <a:r>
              <a:rPr kumimoji="1" lang="en-US" altLang="ja-JP" sz="2400" dirty="0"/>
              <a:t>90</a:t>
            </a:r>
            <a:r>
              <a:rPr kumimoji="1" lang="ja-JP" altLang="en-US" sz="2400" dirty="0"/>
              <a:t>日間以上使う場合、もしくは下記オプションコンポーネントを使う場合は本ライセンス登録作業が</a:t>
            </a:r>
            <a:r>
              <a:rPr kumimoji="1" lang="ja-JP" altLang="en-US" sz="2400"/>
              <a:t>必要。</a:t>
            </a:r>
            <a:br>
              <a:rPr kumimoji="1" lang="en-US" altLang="ja-JP" sz="2400" dirty="0"/>
            </a:br>
            <a:r>
              <a:rPr kumimoji="1" lang="ja-JP" altLang="en-US" sz="2000" dirty="0"/>
              <a:t>・</a:t>
            </a:r>
            <a:r>
              <a:rPr kumimoji="1" lang="en-US" altLang="ja-JP" sz="2000" dirty="0"/>
              <a:t>Threat Intelligence Feed License</a:t>
            </a:r>
            <a:r>
              <a:rPr kumimoji="1" lang="ja-JP" altLang="en-US" sz="2000" dirty="0"/>
              <a:t>（</a:t>
            </a:r>
            <a:r>
              <a:rPr kumimoji="1" lang="en-US" altLang="ja-JP" sz="2000" dirty="0"/>
              <a:t>C&amp;C</a:t>
            </a:r>
            <a:r>
              <a:rPr kumimoji="1" lang="ja-JP" altLang="en-US" sz="2000" dirty="0"/>
              <a:t>等のブラックリスト情報）</a:t>
            </a:r>
            <a:br>
              <a:rPr kumimoji="1" lang="en-US" altLang="ja-JP" sz="2000" dirty="0"/>
            </a:br>
            <a:r>
              <a:rPr kumimoji="1" lang="ja-JP" altLang="en-US" sz="2000" dirty="0"/>
              <a:t>・</a:t>
            </a:r>
            <a:r>
              <a:rPr kumimoji="1" lang="en-US" altLang="ja-JP" sz="2000" dirty="0"/>
              <a:t>Proxy License</a:t>
            </a:r>
            <a:r>
              <a:rPr kumimoji="1" lang="ja-JP" altLang="en-US" sz="2000" dirty="0"/>
              <a:t>（プロキシ連携による</a:t>
            </a:r>
            <a:r>
              <a:rPr kumimoji="1" lang="en-US" altLang="ja-JP" sz="2000" dirty="0"/>
              <a:t>URL</a:t>
            </a:r>
            <a:r>
              <a:rPr kumimoji="1" lang="ja-JP" altLang="en-US" sz="2000" dirty="0"/>
              <a:t>情報の取得）</a:t>
            </a:r>
            <a:br>
              <a:rPr kumimoji="1" lang="en-US" altLang="ja-JP" sz="2000" dirty="0"/>
            </a:br>
            <a:r>
              <a:rPr kumimoji="1" lang="ja-JP" altLang="en-US" sz="2000" dirty="0"/>
              <a:t>・</a:t>
            </a:r>
            <a:r>
              <a:rPr kumimoji="1" lang="en-US" altLang="ja-JP" sz="2000" dirty="0"/>
              <a:t>Endpoint Concentrator</a:t>
            </a:r>
            <a:r>
              <a:rPr kumimoji="1" lang="ja-JP" altLang="en-US" sz="2000"/>
              <a:t>（</a:t>
            </a:r>
            <a:r>
              <a:rPr kumimoji="1" lang="en-US" altLang="ja-JP" sz="2000" dirty="0"/>
              <a:t>Cisco AnyConnect</a:t>
            </a:r>
            <a:r>
              <a:rPr kumimoji="1" lang="ja-JP" altLang="en-US" sz="2000" dirty="0"/>
              <a:t>連携によるプロセス名取得）</a:t>
            </a:r>
          </a:p>
        </p:txBody>
      </p:sp>
    </p:spTree>
    <p:extLst>
      <p:ext uri="{BB962C8B-B14F-4D97-AF65-F5344CB8AC3E}">
        <p14:creationId xmlns:p14="http://schemas.microsoft.com/office/powerpoint/2010/main" val="1582788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BDB59E-78E6-4C4C-ACE8-406493003251}"/>
              </a:ext>
            </a:extLst>
          </p:cNvPr>
          <p:cNvSpPr>
            <a:spLocks noGrp="1"/>
          </p:cNvSpPr>
          <p:nvPr>
            <p:ph type="body" sz="quarter" idx="10"/>
          </p:nvPr>
        </p:nvSpPr>
        <p:spPr>
          <a:xfrm>
            <a:off x="462301" y="1073150"/>
            <a:ext cx="8277344" cy="3517900"/>
          </a:xfrm>
        </p:spPr>
        <p:txBody>
          <a:bodyPr/>
          <a:lstStyle/>
          <a:p>
            <a:r>
              <a:rPr kumimoji="1" lang="en-US" altLang="ja-JP" dirty="0" err="1"/>
              <a:t>ESXi</a:t>
            </a:r>
            <a:r>
              <a:rPr kumimoji="1" lang="ja-JP" altLang="en-US" dirty="0"/>
              <a:t>から対象の </a:t>
            </a:r>
            <a:r>
              <a:rPr kumimoji="1" lang="en-US" altLang="ja-JP" dirty="0"/>
              <a:t>SMC </a:t>
            </a:r>
            <a:r>
              <a:rPr kumimoji="1" lang="ja-JP" altLang="en-US" dirty="0"/>
              <a:t>および </a:t>
            </a:r>
            <a:r>
              <a:rPr kumimoji="1" lang="en-US" altLang="ja-JP" dirty="0"/>
              <a:t>FC</a:t>
            </a:r>
            <a:r>
              <a:rPr kumimoji="1" lang="ja-JP" altLang="en-US" dirty="0"/>
              <a:t>のコンソールを開く</a:t>
            </a:r>
            <a:endParaRPr kumimoji="1" lang="en-US" altLang="ja-JP" dirty="0"/>
          </a:p>
          <a:p>
            <a:endParaRPr kumimoji="1" lang="en-US" altLang="ja-JP" dirty="0"/>
          </a:p>
        </p:txBody>
      </p:sp>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r>
              <a:rPr kumimoji="1" lang="en-US" altLang="ja-JP" dirty="0"/>
              <a:t>1-1. </a:t>
            </a:r>
            <a:r>
              <a:rPr kumimoji="1" lang="ja-JP" altLang="en-US" dirty="0"/>
              <a:t>コンソールにログインする</a:t>
            </a:r>
          </a:p>
        </p:txBody>
      </p:sp>
      <p:sp>
        <p:nvSpPr>
          <p:cNvPr id="4" name="Rectangle 3">
            <a:extLst>
              <a:ext uri="{FF2B5EF4-FFF2-40B4-BE49-F238E27FC236}">
                <a16:creationId xmlns:a16="http://schemas.microsoft.com/office/drawing/2014/main" id="{18D19CA1-C5D3-49C6-B62F-29B8549BF8A9}"/>
              </a:ext>
            </a:extLst>
          </p:cNvPr>
          <p:cNvSpPr/>
          <p:nvPr/>
        </p:nvSpPr>
        <p:spPr>
          <a:xfrm>
            <a:off x="7369342" y="0"/>
            <a:ext cx="1774658" cy="39361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 &amp; FC</a:t>
            </a:r>
            <a:r>
              <a:rPr kumimoji="1" lang="ja-JP" altLang="en-US" dirty="0">
                <a:solidFill>
                  <a:schemeClr val="bg2"/>
                </a:solidFill>
                <a:latin typeface="Arial" panose="020B0604020202020204" pitchFamily="34" charset="0"/>
                <a:ea typeface="ＭＳ Ｐゴシック" panose="020B0600070205080204" pitchFamily="50" charset="-128"/>
              </a:rPr>
              <a:t>共通</a:t>
            </a:r>
          </a:p>
        </p:txBody>
      </p:sp>
      <p:pic>
        <p:nvPicPr>
          <p:cNvPr id="5" name="図 4">
            <a:extLst>
              <a:ext uri="{FF2B5EF4-FFF2-40B4-BE49-F238E27FC236}">
                <a16:creationId xmlns:a16="http://schemas.microsoft.com/office/drawing/2014/main" id="{ADA12472-730B-4986-8B38-80C1F88469E9}"/>
              </a:ext>
            </a:extLst>
          </p:cNvPr>
          <p:cNvPicPr>
            <a:picLocks noChangeAspect="1"/>
          </p:cNvPicPr>
          <p:nvPr/>
        </p:nvPicPr>
        <p:blipFill>
          <a:blip r:embed="rId2"/>
          <a:stretch>
            <a:fillRect/>
          </a:stretch>
        </p:blipFill>
        <p:spPr>
          <a:xfrm>
            <a:off x="1512605" y="1616574"/>
            <a:ext cx="5400942" cy="2431051"/>
          </a:xfrm>
          <a:prstGeom prst="rect">
            <a:avLst/>
          </a:prstGeom>
        </p:spPr>
      </p:pic>
    </p:spTree>
    <p:extLst>
      <p:ext uri="{BB962C8B-B14F-4D97-AF65-F5344CB8AC3E}">
        <p14:creationId xmlns:p14="http://schemas.microsoft.com/office/powerpoint/2010/main" val="9257094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7F616B-C2A3-4F73-83D5-98209918B27B}"/>
              </a:ext>
            </a:extLst>
          </p:cNvPr>
          <p:cNvSpPr>
            <a:spLocks noGrp="1"/>
          </p:cNvSpPr>
          <p:nvPr>
            <p:ph type="body" sz="quarter" idx="10"/>
          </p:nvPr>
        </p:nvSpPr>
        <p:spPr>
          <a:xfrm>
            <a:off x="428890" y="1073150"/>
            <a:ext cx="8277344" cy="3729037"/>
          </a:xfrm>
        </p:spPr>
        <p:txBody>
          <a:bodyPr/>
          <a:lstStyle/>
          <a:p>
            <a:r>
              <a:rPr kumimoji="1" lang="ja-JP" altLang="en-US" sz="1600" dirty="0"/>
              <a:t>下記 </a:t>
            </a:r>
            <a:r>
              <a:rPr kumimoji="1" lang="en-US" altLang="ja-JP" sz="1600" dirty="0"/>
              <a:t>Smartsheet </a:t>
            </a:r>
            <a:r>
              <a:rPr kumimoji="1" lang="ja-JP" altLang="en-US" sz="1600" dirty="0"/>
              <a:t>に以下の情報を記載して提出</a:t>
            </a:r>
            <a:endParaRPr kumimoji="1" lang="en-US" altLang="ja-JP" sz="1600" dirty="0"/>
          </a:p>
          <a:p>
            <a:pPr marL="57150" indent="0">
              <a:buNone/>
            </a:pPr>
            <a:r>
              <a:rPr kumimoji="1" lang="en-US" altLang="ja-JP" sz="1600" dirty="0"/>
              <a:t>【Smartsheet Link】</a:t>
            </a:r>
          </a:p>
          <a:p>
            <a:pPr marL="57150" indent="0">
              <a:buNone/>
            </a:pPr>
            <a:r>
              <a:rPr lang="en-US" altLang="ja-JP" sz="1600" u="sng" dirty="0">
                <a:hlinkClick r:id="rId2"/>
              </a:rPr>
              <a:t>http://cs.co/9001D99EW</a:t>
            </a:r>
            <a:endParaRPr lang="ja-JP" altLang="ja-JP" sz="1600" dirty="0"/>
          </a:p>
          <a:p>
            <a:pPr marL="57150" indent="0">
              <a:buNone/>
            </a:pPr>
            <a:r>
              <a:rPr kumimoji="1" lang="en-US" altLang="ja-JP" sz="1600" dirty="0"/>
              <a:t>【</a:t>
            </a:r>
            <a:r>
              <a:rPr kumimoji="1" lang="ja-JP" altLang="en-US" sz="1600" dirty="0"/>
              <a:t>記載する情報</a:t>
            </a:r>
            <a:r>
              <a:rPr kumimoji="1" lang="en-US" altLang="ja-JP" sz="1600" dirty="0"/>
              <a:t>】</a:t>
            </a:r>
          </a:p>
          <a:p>
            <a:r>
              <a:rPr kumimoji="1" lang="en-US" altLang="ja-JP" sz="1600" dirty="0"/>
              <a:t>Name</a:t>
            </a:r>
          </a:p>
          <a:p>
            <a:r>
              <a:rPr kumimoji="1" lang="en-US" altLang="ja-JP" sz="1600" dirty="0"/>
              <a:t>Email</a:t>
            </a:r>
          </a:p>
          <a:p>
            <a:r>
              <a:rPr kumimoji="1" lang="en-US" altLang="ja-JP" sz="1600" dirty="0"/>
              <a:t>CECID</a:t>
            </a:r>
          </a:p>
          <a:p>
            <a:r>
              <a:rPr kumimoji="1" lang="en-US" altLang="ja-JP" sz="1600" dirty="0"/>
              <a:t>Role</a:t>
            </a:r>
          </a:p>
          <a:p>
            <a:r>
              <a:rPr kumimoji="1" lang="en-US" altLang="ja-JP" sz="1600" dirty="0"/>
              <a:t>How</a:t>
            </a:r>
            <a:r>
              <a:rPr kumimoji="1" lang="ja-JP" altLang="en-US" sz="1600" dirty="0"/>
              <a:t> </a:t>
            </a:r>
            <a:r>
              <a:rPr kumimoji="1" lang="en-US" altLang="ja-JP" sz="1600" dirty="0"/>
              <a:t>Will</a:t>
            </a:r>
            <a:r>
              <a:rPr kumimoji="1" lang="ja-JP" altLang="en-US" sz="1600" dirty="0"/>
              <a:t> </a:t>
            </a:r>
            <a:r>
              <a:rPr kumimoji="1" lang="en-US" altLang="ja-JP" sz="1600" dirty="0"/>
              <a:t>This</a:t>
            </a:r>
            <a:r>
              <a:rPr kumimoji="1" lang="ja-JP" altLang="en-US" sz="1600" dirty="0"/>
              <a:t> </a:t>
            </a:r>
            <a:r>
              <a:rPr kumimoji="1" lang="en-US" altLang="ja-JP" sz="1600" dirty="0"/>
              <a:t>Software</a:t>
            </a:r>
            <a:r>
              <a:rPr kumimoji="1" lang="ja-JP" altLang="en-US" sz="1600" dirty="0"/>
              <a:t> </a:t>
            </a:r>
            <a:r>
              <a:rPr kumimoji="1" lang="en-US" altLang="ja-JP" sz="1600" dirty="0"/>
              <a:t>Be</a:t>
            </a:r>
            <a:r>
              <a:rPr kumimoji="1" lang="ja-JP" altLang="en-US" sz="1600" dirty="0"/>
              <a:t> </a:t>
            </a:r>
            <a:r>
              <a:rPr kumimoji="1" lang="en-US" altLang="ja-JP" sz="1600" dirty="0"/>
              <a:t>Used?</a:t>
            </a:r>
          </a:p>
          <a:p>
            <a:r>
              <a:rPr kumimoji="1" lang="en-US" altLang="ja-JP" sz="1600" dirty="0"/>
              <a:t>SMCVE/FCNFVE Serial#</a:t>
            </a:r>
          </a:p>
        </p:txBody>
      </p:sp>
      <p:sp>
        <p:nvSpPr>
          <p:cNvPr id="3" name="Title 2">
            <a:extLst>
              <a:ext uri="{FF2B5EF4-FFF2-40B4-BE49-F238E27FC236}">
                <a16:creationId xmlns:a16="http://schemas.microsoft.com/office/drawing/2014/main" id="{8EE4B84B-9A3C-4807-A1F4-A4224668DB4A}"/>
              </a:ext>
            </a:extLst>
          </p:cNvPr>
          <p:cNvSpPr>
            <a:spLocks noGrp="1"/>
          </p:cNvSpPr>
          <p:nvPr>
            <p:ph type="title"/>
          </p:nvPr>
        </p:nvSpPr>
        <p:spPr/>
        <p:txBody>
          <a:bodyPr/>
          <a:lstStyle/>
          <a:p>
            <a:r>
              <a:rPr kumimoji="1" lang="en-US" altLang="ja-JP" sz="2600" dirty="0"/>
              <a:t>6-1.</a:t>
            </a:r>
            <a:r>
              <a:rPr kumimoji="1" lang="ja-JP" altLang="en-US" sz="2600" dirty="0"/>
              <a:t>ライセンスの申請</a:t>
            </a:r>
          </a:p>
        </p:txBody>
      </p:sp>
      <p:cxnSp>
        <p:nvCxnSpPr>
          <p:cNvPr id="6" name="直線矢印コネクタ 5">
            <a:extLst>
              <a:ext uri="{FF2B5EF4-FFF2-40B4-BE49-F238E27FC236}">
                <a16:creationId xmlns:a16="http://schemas.microsoft.com/office/drawing/2014/main" id="{EB682058-95A0-4879-83BA-A6E9718F10B2}"/>
              </a:ext>
            </a:extLst>
          </p:cNvPr>
          <p:cNvCxnSpPr>
            <a:cxnSpLocks/>
          </p:cNvCxnSpPr>
          <p:nvPr/>
        </p:nvCxnSpPr>
        <p:spPr>
          <a:xfrm flipV="1">
            <a:off x="3162300" y="3796748"/>
            <a:ext cx="1982268" cy="7806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正方形/長方形 11">
            <a:extLst>
              <a:ext uri="{FF2B5EF4-FFF2-40B4-BE49-F238E27FC236}">
                <a16:creationId xmlns:a16="http://schemas.microsoft.com/office/drawing/2014/main" id="{45388463-727B-4A5B-A277-E9109022C3B6}"/>
              </a:ext>
            </a:extLst>
          </p:cNvPr>
          <p:cNvSpPr/>
          <p:nvPr/>
        </p:nvSpPr>
        <p:spPr>
          <a:xfrm>
            <a:off x="4185541" y="4405764"/>
            <a:ext cx="4902304" cy="646331"/>
          </a:xfrm>
          <a:prstGeom prst="rect">
            <a:avLst/>
          </a:prstGeom>
        </p:spPr>
        <p:txBody>
          <a:bodyPr wrap="none">
            <a:spAutoFit/>
          </a:bodyPr>
          <a:lstStyle/>
          <a:p>
            <a:r>
              <a:rPr lang="ja-JP" altLang="en-US" dirty="0"/>
              <a:t>提出後、</a:t>
            </a:r>
            <a:r>
              <a:rPr lang="en-US" altLang="ja-JP" dirty="0"/>
              <a:t>1</a:t>
            </a:r>
            <a:r>
              <a:rPr lang="ja-JP" altLang="en-US" dirty="0"/>
              <a:t>～</a:t>
            </a:r>
            <a:r>
              <a:rPr lang="en-US" altLang="ja-JP" dirty="0"/>
              <a:t>2</a:t>
            </a:r>
            <a:r>
              <a:rPr lang="ja-JP" altLang="en-US" dirty="0"/>
              <a:t>営業日後にシリアル番号と</a:t>
            </a:r>
            <a:endParaRPr lang="en-US" altLang="ja-JP" dirty="0"/>
          </a:p>
          <a:p>
            <a:r>
              <a:rPr lang="ja-JP" altLang="en-US" dirty="0"/>
              <a:t>ライセンスの紐づけが完了した旨のメールを受領</a:t>
            </a:r>
          </a:p>
        </p:txBody>
      </p:sp>
      <p:pic>
        <p:nvPicPr>
          <p:cNvPr id="5" name="図 4">
            <a:extLst>
              <a:ext uri="{FF2B5EF4-FFF2-40B4-BE49-F238E27FC236}">
                <a16:creationId xmlns:a16="http://schemas.microsoft.com/office/drawing/2014/main" id="{33753A60-181C-4B59-AFF1-04870D5C7C92}"/>
              </a:ext>
            </a:extLst>
          </p:cNvPr>
          <p:cNvPicPr>
            <a:picLocks noChangeAspect="1"/>
          </p:cNvPicPr>
          <p:nvPr/>
        </p:nvPicPr>
        <p:blipFill>
          <a:blip r:embed="rId3"/>
          <a:stretch>
            <a:fillRect/>
          </a:stretch>
        </p:blipFill>
        <p:spPr>
          <a:xfrm>
            <a:off x="3012391" y="2284397"/>
            <a:ext cx="4007979" cy="1512351"/>
          </a:xfrm>
          <a:prstGeom prst="rect">
            <a:avLst/>
          </a:prstGeom>
        </p:spPr>
      </p:pic>
    </p:spTree>
    <p:extLst>
      <p:ext uri="{BB962C8B-B14F-4D97-AF65-F5344CB8AC3E}">
        <p14:creationId xmlns:p14="http://schemas.microsoft.com/office/powerpoint/2010/main" val="26389803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A1DC61A-9CD3-42EA-9A11-A6BC207848D0}"/>
              </a:ext>
            </a:extLst>
          </p:cNvPr>
          <p:cNvPicPr>
            <a:picLocks noChangeAspect="1"/>
          </p:cNvPicPr>
          <p:nvPr/>
        </p:nvPicPr>
        <p:blipFill>
          <a:blip r:embed="rId2"/>
          <a:stretch>
            <a:fillRect/>
          </a:stretch>
        </p:blipFill>
        <p:spPr>
          <a:xfrm>
            <a:off x="593933" y="1468716"/>
            <a:ext cx="7469024" cy="2919546"/>
          </a:xfrm>
          <a:prstGeom prst="rect">
            <a:avLst/>
          </a:prstGeom>
        </p:spPr>
      </p:pic>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a:xfrm>
            <a:off x="437766" y="341313"/>
            <a:ext cx="7655101" cy="731837"/>
          </a:xfrm>
        </p:spPr>
        <p:txBody>
          <a:bodyPr/>
          <a:lstStyle/>
          <a:p>
            <a:pPr marL="673100" indent="-673100"/>
            <a:r>
              <a:rPr kumimoji="1" lang="en-US" altLang="ja-JP" sz="2600" dirty="0"/>
              <a:t>6-2. FC/SMC </a:t>
            </a:r>
            <a:r>
              <a:rPr kumimoji="1" lang="ja-JP" altLang="en-US" sz="2600" dirty="0"/>
              <a:t>の横の</a:t>
            </a:r>
            <a:r>
              <a:rPr kumimoji="1" lang="en-US" altLang="ja-JP" sz="2600" dirty="0"/>
              <a:t> “… (ACTIONS)” </a:t>
            </a:r>
            <a:r>
              <a:rPr kumimoji="1" lang="ja-JP" altLang="en-US" sz="2600" dirty="0"/>
              <a:t>をクリックし、ライセンスの管理をクリック</a:t>
            </a:r>
            <a:r>
              <a:rPr kumimoji="1" lang="en-US" altLang="ja-JP" sz="2600" dirty="0"/>
              <a:t> </a:t>
            </a:r>
            <a:endParaRPr kumimoji="1" lang="ja-JP" altLang="en-US" sz="2600" dirty="0"/>
          </a:p>
        </p:txBody>
      </p:sp>
      <p:sp>
        <p:nvSpPr>
          <p:cNvPr id="8" name="Rectangle 7">
            <a:extLst>
              <a:ext uri="{FF2B5EF4-FFF2-40B4-BE49-F238E27FC236}">
                <a16:creationId xmlns:a16="http://schemas.microsoft.com/office/drawing/2014/main" id="{E14020F7-4E12-4C0C-879D-190C0BD2CF9F}"/>
              </a:ext>
            </a:extLst>
          </p:cNvPr>
          <p:cNvSpPr/>
          <p:nvPr/>
        </p:nvSpPr>
        <p:spPr>
          <a:xfrm>
            <a:off x="6482770" y="2840678"/>
            <a:ext cx="1255447" cy="313553"/>
          </a:xfrm>
          <a:prstGeom prst="rect">
            <a:avLst/>
          </a:prstGeom>
          <a:noFill/>
          <a:ln>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8527416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a:xfrm>
            <a:off x="437765" y="341313"/>
            <a:ext cx="8461305" cy="731837"/>
          </a:xfrm>
        </p:spPr>
        <p:txBody>
          <a:bodyPr/>
          <a:lstStyle/>
          <a:p>
            <a:r>
              <a:rPr kumimoji="1" lang="en-US" altLang="ja-JP" sz="2600" dirty="0"/>
              <a:t>6-3. License</a:t>
            </a:r>
            <a:r>
              <a:rPr kumimoji="1" lang="ja-JP" altLang="en-US" sz="2600" dirty="0"/>
              <a:t> </a:t>
            </a:r>
            <a:r>
              <a:rPr kumimoji="1" lang="en-US" altLang="ja-JP" sz="2600" dirty="0"/>
              <a:t>Management</a:t>
            </a:r>
            <a:r>
              <a:rPr kumimoji="1" lang="ja-JP" altLang="en-US" sz="2600" dirty="0"/>
              <a:t> 画面中央の</a:t>
            </a:r>
            <a:r>
              <a:rPr kumimoji="1" lang="en-US" altLang="ja-JP" sz="2600" dirty="0"/>
              <a:t> Activate </a:t>
            </a:r>
            <a:r>
              <a:rPr kumimoji="1" lang="ja-JP" altLang="en-US" sz="2600" dirty="0"/>
              <a:t>をクリック</a:t>
            </a:r>
          </a:p>
        </p:txBody>
      </p:sp>
      <p:pic>
        <p:nvPicPr>
          <p:cNvPr id="6" name="Picture 5">
            <a:extLst>
              <a:ext uri="{FF2B5EF4-FFF2-40B4-BE49-F238E27FC236}">
                <a16:creationId xmlns:a16="http://schemas.microsoft.com/office/drawing/2014/main" id="{3F0E865A-7A1D-498A-96AF-80FDAFFA1ED2}"/>
              </a:ext>
            </a:extLst>
          </p:cNvPr>
          <p:cNvPicPr>
            <a:picLocks noChangeAspect="1"/>
          </p:cNvPicPr>
          <p:nvPr/>
        </p:nvPicPr>
        <p:blipFill>
          <a:blip r:embed="rId2"/>
          <a:stretch>
            <a:fillRect/>
          </a:stretch>
        </p:blipFill>
        <p:spPr>
          <a:xfrm>
            <a:off x="1277193" y="991509"/>
            <a:ext cx="4281841" cy="3665684"/>
          </a:xfrm>
          <a:prstGeom prst="rect">
            <a:avLst/>
          </a:prstGeom>
        </p:spPr>
      </p:pic>
      <p:sp>
        <p:nvSpPr>
          <p:cNvPr id="7" name="Rectangle 6">
            <a:extLst>
              <a:ext uri="{FF2B5EF4-FFF2-40B4-BE49-F238E27FC236}">
                <a16:creationId xmlns:a16="http://schemas.microsoft.com/office/drawing/2014/main" id="{1B26A327-B8C6-4713-803E-0EC2F9A32AB2}"/>
              </a:ext>
            </a:extLst>
          </p:cNvPr>
          <p:cNvSpPr/>
          <p:nvPr/>
        </p:nvSpPr>
        <p:spPr>
          <a:xfrm>
            <a:off x="2143649" y="3185006"/>
            <a:ext cx="415821" cy="234836"/>
          </a:xfrm>
          <a:prstGeom prst="rect">
            <a:avLst/>
          </a:prstGeom>
          <a:noFill/>
          <a:ln>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吹き出し: 円形 8">
            <a:extLst>
              <a:ext uri="{FF2B5EF4-FFF2-40B4-BE49-F238E27FC236}">
                <a16:creationId xmlns:a16="http://schemas.microsoft.com/office/drawing/2014/main" id="{83EFB82F-744C-41EA-87D5-FC8CD27E10FE}"/>
              </a:ext>
            </a:extLst>
          </p:cNvPr>
          <p:cNvSpPr/>
          <p:nvPr/>
        </p:nvSpPr>
        <p:spPr>
          <a:xfrm>
            <a:off x="4460789" y="2205831"/>
            <a:ext cx="4495644" cy="1582398"/>
          </a:xfrm>
          <a:prstGeom prst="wedgeEllipseCallout">
            <a:avLst>
              <a:gd name="adj1" fmla="val -69498"/>
              <a:gd name="adj2" fmla="val -44366"/>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t>Cisco Stealthwatch</a:t>
            </a:r>
            <a:r>
              <a:rPr kumimoji="1" lang="ja-JP" altLang="en-US" sz="1400" dirty="0"/>
              <a:t>がインターネット接続可能であれば </a:t>
            </a:r>
            <a:r>
              <a:rPr kumimoji="1" lang="en-US" altLang="ja-JP" sz="1400" dirty="0"/>
              <a:t>Online Licensing</a:t>
            </a:r>
            <a:r>
              <a:rPr kumimoji="1" lang="ja-JP" altLang="en-US" sz="1400" dirty="0" err="1"/>
              <a:t>、</a:t>
            </a:r>
            <a:r>
              <a:rPr kumimoji="1" lang="ja-JP" altLang="en-US" sz="1400" dirty="0"/>
              <a:t>そうでなければ </a:t>
            </a:r>
            <a:r>
              <a:rPr kumimoji="1" lang="en-US" altLang="ja-JP" sz="1400" dirty="0"/>
              <a:t>Offline Licensing</a:t>
            </a:r>
            <a:r>
              <a:rPr kumimoji="1" lang="ja-JP" altLang="en-US" sz="1400"/>
              <a:t>を</a:t>
            </a:r>
            <a:br>
              <a:rPr kumimoji="1" lang="en-US" altLang="ja-JP" sz="1400" dirty="0"/>
            </a:br>
            <a:r>
              <a:rPr kumimoji="1" lang="ja-JP" altLang="en-US" sz="1400"/>
              <a:t>選択</a:t>
            </a:r>
            <a:r>
              <a:rPr kumimoji="1" lang="ja-JP" altLang="en-US" sz="1400" dirty="0"/>
              <a:t>し、</a:t>
            </a:r>
            <a:r>
              <a:rPr kumimoji="1" lang="en-US" altLang="ja-JP" sz="1400" dirty="0" err="1"/>
              <a:t>Donwload</a:t>
            </a:r>
            <a:r>
              <a:rPr kumimoji="1" lang="en-US" altLang="ja-JP" sz="1400" dirty="0"/>
              <a:t> Center</a:t>
            </a:r>
            <a:r>
              <a:rPr kumimoji="1" lang="ja-JP" altLang="en-US" sz="1400"/>
              <a:t>から</a:t>
            </a:r>
            <a:br>
              <a:rPr kumimoji="1" lang="en-US" altLang="ja-JP" sz="1400" dirty="0"/>
            </a:br>
            <a:r>
              <a:rPr kumimoji="1" lang="ja-JP" altLang="en-US" sz="1400"/>
              <a:t>ライセンスファイル</a:t>
            </a:r>
            <a:r>
              <a:rPr kumimoji="1" lang="ja-JP" altLang="en-US" sz="1400" dirty="0"/>
              <a:t>を入手して適用。</a:t>
            </a:r>
            <a:endParaRPr kumimoji="1" lang="en-US" altLang="ja-JP" sz="1400" dirty="0"/>
          </a:p>
        </p:txBody>
      </p:sp>
    </p:spTree>
    <p:extLst>
      <p:ext uri="{BB962C8B-B14F-4D97-AF65-F5344CB8AC3E}">
        <p14:creationId xmlns:p14="http://schemas.microsoft.com/office/powerpoint/2010/main" val="34551368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r>
              <a:rPr kumimoji="1" lang="en-US" altLang="ja-JP" sz="2800" dirty="0"/>
              <a:t>6-4. Activation Successful </a:t>
            </a:r>
            <a:r>
              <a:rPr kumimoji="1" lang="ja-JP" altLang="en-US" sz="2800" dirty="0"/>
              <a:t>と出たら、</a:t>
            </a:r>
            <a:r>
              <a:rPr kumimoji="1" lang="en-US" altLang="ja-JP" sz="2800" dirty="0"/>
              <a:t>OK </a:t>
            </a:r>
            <a:r>
              <a:rPr kumimoji="1" lang="ja-JP" altLang="en-US" sz="2800" dirty="0"/>
              <a:t>をクリック</a:t>
            </a:r>
          </a:p>
        </p:txBody>
      </p:sp>
      <p:pic>
        <p:nvPicPr>
          <p:cNvPr id="9" name="Picture 8">
            <a:extLst>
              <a:ext uri="{FF2B5EF4-FFF2-40B4-BE49-F238E27FC236}">
                <a16:creationId xmlns:a16="http://schemas.microsoft.com/office/drawing/2014/main" id="{C409160D-D267-4879-A125-1AA6FE81B2AF}"/>
              </a:ext>
            </a:extLst>
          </p:cNvPr>
          <p:cNvPicPr>
            <a:picLocks noChangeAspect="1"/>
          </p:cNvPicPr>
          <p:nvPr/>
        </p:nvPicPr>
        <p:blipFill>
          <a:blip r:embed="rId2"/>
          <a:stretch>
            <a:fillRect/>
          </a:stretch>
        </p:blipFill>
        <p:spPr>
          <a:xfrm>
            <a:off x="437766" y="1070084"/>
            <a:ext cx="4247795" cy="3668751"/>
          </a:xfrm>
          <a:prstGeom prst="rect">
            <a:avLst/>
          </a:prstGeom>
        </p:spPr>
      </p:pic>
      <p:pic>
        <p:nvPicPr>
          <p:cNvPr id="4" name="Picture 3">
            <a:extLst>
              <a:ext uri="{FF2B5EF4-FFF2-40B4-BE49-F238E27FC236}">
                <a16:creationId xmlns:a16="http://schemas.microsoft.com/office/drawing/2014/main" id="{97F1EFF7-DA79-4B5F-84C9-88659C149C6D}"/>
              </a:ext>
            </a:extLst>
          </p:cNvPr>
          <p:cNvPicPr>
            <a:picLocks noChangeAspect="1"/>
          </p:cNvPicPr>
          <p:nvPr/>
        </p:nvPicPr>
        <p:blipFill>
          <a:blip r:embed="rId3"/>
          <a:stretch>
            <a:fillRect/>
          </a:stretch>
        </p:blipFill>
        <p:spPr>
          <a:xfrm>
            <a:off x="3447037" y="2337083"/>
            <a:ext cx="5380822" cy="2401752"/>
          </a:xfrm>
          <a:prstGeom prst="rect">
            <a:avLst/>
          </a:prstGeom>
        </p:spPr>
      </p:pic>
    </p:spTree>
    <p:extLst>
      <p:ext uri="{BB962C8B-B14F-4D97-AF65-F5344CB8AC3E}">
        <p14:creationId xmlns:p14="http://schemas.microsoft.com/office/powerpoint/2010/main" val="1660188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a:xfrm>
            <a:off x="437766" y="341313"/>
            <a:ext cx="8558750" cy="731837"/>
          </a:xfrm>
        </p:spPr>
        <p:txBody>
          <a:bodyPr/>
          <a:lstStyle/>
          <a:p>
            <a:pPr marL="849313" indent="-849313"/>
            <a:r>
              <a:rPr kumimoji="1" lang="en-US" altLang="ja-JP" sz="2600" dirty="0"/>
              <a:t>6-5a. Activation Failed </a:t>
            </a:r>
            <a:r>
              <a:rPr kumimoji="1" lang="ja-JP" altLang="en-US" sz="2600" dirty="0"/>
              <a:t>と出たら、画面上部のリンク</a:t>
            </a:r>
            <a:r>
              <a:rPr kumimoji="1" lang="ja-JP" altLang="en-US" sz="2600"/>
              <a:t>から</a:t>
            </a:r>
            <a:r>
              <a:rPr kumimoji="1" lang="en-US" altLang="ja-JP" sz="2600" dirty="0"/>
              <a:t> Download and License Center </a:t>
            </a:r>
            <a:r>
              <a:rPr kumimoji="1" lang="ja-JP" altLang="en-US" sz="2600" dirty="0"/>
              <a:t>へ移動</a:t>
            </a:r>
          </a:p>
        </p:txBody>
      </p:sp>
      <p:pic>
        <p:nvPicPr>
          <p:cNvPr id="6" name="Picture 5">
            <a:extLst>
              <a:ext uri="{FF2B5EF4-FFF2-40B4-BE49-F238E27FC236}">
                <a16:creationId xmlns:a16="http://schemas.microsoft.com/office/drawing/2014/main" id="{91AB94A2-23C2-421D-8828-E2F7659446AC}"/>
              </a:ext>
            </a:extLst>
          </p:cNvPr>
          <p:cNvPicPr>
            <a:picLocks noChangeAspect="1"/>
          </p:cNvPicPr>
          <p:nvPr/>
        </p:nvPicPr>
        <p:blipFill>
          <a:blip r:embed="rId2"/>
          <a:stretch>
            <a:fillRect/>
          </a:stretch>
        </p:blipFill>
        <p:spPr>
          <a:xfrm>
            <a:off x="2420682" y="1073150"/>
            <a:ext cx="4302636" cy="3672000"/>
          </a:xfrm>
          <a:prstGeom prst="rect">
            <a:avLst/>
          </a:prstGeom>
        </p:spPr>
      </p:pic>
      <p:sp>
        <p:nvSpPr>
          <p:cNvPr id="8" name="Rectangle 7">
            <a:extLst>
              <a:ext uri="{FF2B5EF4-FFF2-40B4-BE49-F238E27FC236}">
                <a16:creationId xmlns:a16="http://schemas.microsoft.com/office/drawing/2014/main" id="{C5236F7D-7EBE-4954-9003-155739F53CD0}"/>
              </a:ext>
            </a:extLst>
          </p:cNvPr>
          <p:cNvSpPr/>
          <p:nvPr/>
        </p:nvSpPr>
        <p:spPr>
          <a:xfrm>
            <a:off x="3378439" y="1595965"/>
            <a:ext cx="806001" cy="105667"/>
          </a:xfrm>
          <a:prstGeom prst="rect">
            <a:avLst/>
          </a:prstGeom>
          <a:noFill/>
          <a:ln>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2601536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pPr marL="800100" indent="-800100"/>
            <a:r>
              <a:rPr kumimoji="1" lang="en-US" altLang="ja-JP" sz="2400" dirty="0"/>
              <a:t>6-5b. </a:t>
            </a:r>
            <a:r>
              <a:rPr kumimoji="1" lang="ja-JP" altLang="en-US" sz="2400" dirty="0"/>
              <a:t>申請後に受信したメールに記載のログイン</a:t>
            </a:r>
            <a:r>
              <a:rPr kumimoji="1" lang="en-US" altLang="ja-JP" sz="2400" dirty="0"/>
              <a:t>ID</a:t>
            </a:r>
            <a:r>
              <a:rPr kumimoji="1" lang="ja-JP" altLang="en-US" sz="2400" dirty="0"/>
              <a:t>とパスワードでログイン</a:t>
            </a:r>
          </a:p>
        </p:txBody>
      </p:sp>
      <p:pic>
        <p:nvPicPr>
          <p:cNvPr id="2" name="図 1">
            <a:extLst>
              <a:ext uri="{FF2B5EF4-FFF2-40B4-BE49-F238E27FC236}">
                <a16:creationId xmlns:a16="http://schemas.microsoft.com/office/drawing/2014/main" id="{5E625234-2A67-4012-B820-A42ECA1736E2}"/>
              </a:ext>
            </a:extLst>
          </p:cNvPr>
          <p:cNvPicPr>
            <a:picLocks noChangeAspect="1"/>
          </p:cNvPicPr>
          <p:nvPr/>
        </p:nvPicPr>
        <p:blipFill>
          <a:blip r:embed="rId2"/>
          <a:stretch>
            <a:fillRect/>
          </a:stretch>
        </p:blipFill>
        <p:spPr>
          <a:xfrm>
            <a:off x="961397" y="1164506"/>
            <a:ext cx="7615192" cy="3132571"/>
          </a:xfrm>
          <a:prstGeom prst="rect">
            <a:avLst/>
          </a:prstGeom>
        </p:spPr>
      </p:pic>
    </p:spTree>
    <p:extLst>
      <p:ext uri="{BB962C8B-B14F-4D97-AF65-F5344CB8AC3E}">
        <p14:creationId xmlns:p14="http://schemas.microsoft.com/office/powerpoint/2010/main" val="7298101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pPr marL="762000" indent="-762000"/>
            <a:r>
              <a:rPr kumimoji="1" lang="en-US" altLang="ja-JP" sz="2400" dirty="0"/>
              <a:t>6-5c. Register Appliances</a:t>
            </a:r>
            <a:r>
              <a:rPr kumimoji="1" lang="ja-JP" altLang="en-US" sz="2400" dirty="0"/>
              <a:t>からシリアル番号</a:t>
            </a:r>
            <a:r>
              <a:rPr kumimoji="1" lang="ja-JP" altLang="en-US" sz="2400"/>
              <a:t>を登録</a:t>
            </a:r>
            <a:br>
              <a:rPr kumimoji="1" lang="en-US" altLang="ja-JP" sz="2400" dirty="0"/>
            </a:br>
            <a:r>
              <a:rPr kumimoji="1" lang="ja-JP" altLang="en-US" sz="2400"/>
              <a:t>（</a:t>
            </a:r>
            <a:r>
              <a:rPr kumimoji="1" lang="en-US" altLang="ja-JP" sz="2400" dirty="0"/>
              <a:t>SMC/FC</a:t>
            </a:r>
            <a:r>
              <a:rPr kumimoji="1" lang="ja-JP" altLang="en-US" sz="2400" dirty="0"/>
              <a:t>両方）</a:t>
            </a:r>
          </a:p>
        </p:txBody>
      </p:sp>
      <p:pic>
        <p:nvPicPr>
          <p:cNvPr id="4" name="Picture 3">
            <a:extLst>
              <a:ext uri="{FF2B5EF4-FFF2-40B4-BE49-F238E27FC236}">
                <a16:creationId xmlns:a16="http://schemas.microsoft.com/office/drawing/2014/main" id="{0976BF9B-3A1E-489A-A82E-1F131127B768}"/>
              </a:ext>
            </a:extLst>
          </p:cNvPr>
          <p:cNvPicPr>
            <a:picLocks noChangeAspect="1"/>
          </p:cNvPicPr>
          <p:nvPr/>
        </p:nvPicPr>
        <p:blipFill>
          <a:blip r:embed="rId2"/>
          <a:stretch>
            <a:fillRect/>
          </a:stretch>
        </p:blipFill>
        <p:spPr>
          <a:xfrm>
            <a:off x="1731623" y="1201680"/>
            <a:ext cx="4480369" cy="3055434"/>
          </a:xfrm>
          <a:prstGeom prst="rect">
            <a:avLst/>
          </a:prstGeom>
        </p:spPr>
      </p:pic>
      <p:sp>
        <p:nvSpPr>
          <p:cNvPr id="9" name="Rectangle 8">
            <a:extLst>
              <a:ext uri="{FF2B5EF4-FFF2-40B4-BE49-F238E27FC236}">
                <a16:creationId xmlns:a16="http://schemas.microsoft.com/office/drawing/2014/main" id="{72A8EEC2-7F99-4738-9EC1-3DE469746744}"/>
              </a:ext>
            </a:extLst>
          </p:cNvPr>
          <p:cNvSpPr/>
          <p:nvPr/>
        </p:nvSpPr>
        <p:spPr>
          <a:xfrm>
            <a:off x="3320523" y="2286330"/>
            <a:ext cx="1111182" cy="105667"/>
          </a:xfrm>
          <a:prstGeom prst="rect">
            <a:avLst/>
          </a:prstGeom>
          <a:noFill/>
          <a:ln>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Rectangle 8">
            <a:extLst>
              <a:ext uri="{FF2B5EF4-FFF2-40B4-BE49-F238E27FC236}">
                <a16:creationId xmlns:a16="http://schemas.microsoft.com/office/drawing/2014/main" id="{1D3DD48F-9FD6-407B-AACF-3137B8D66B41}"/>
              </a:ext>
            </a:extLst>
          </p:cNvPr>
          <p:cNvSpPr/>
          <p:nvPr/>
        </p:nvSpPr>
        <p:spPr>
          <a:xfrm>
            <a:off x="2499908" y="2572239"/>
            <a:ext cx="524646" cy="105667"/>
          </a:xfrm>
          <a:prstGeom prst="rect">
            <a:avLst/>
          </a:prstGeom>
          <a:noFill/>
          <a:ln>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8928951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600624-B19D-4E5B-B7FF-B351F9B3B003}"/>
              </a:ext>
            </a:extLst>
          </p:cNvPr>
          <p:cNvPicPr>
            <a:picLocks noChangeAspect="1"/>
          </p:cNvPicPr>
          <p:nvPr/>
        </p:nvPicPr>
        <p:blipFill>
          <a:blip r:embed="rId2"/>
          <a:stretch>
            <a:fillRect/>
          </a:stretch>
        </p:blipFill>
        <p:spPr>
          <a:xfrm>
            <a:off x="1455358" y="1073150"/>
            <a:ext cx="6233283" cy="3663192"/>
          </a:xfrm>
          <a:prstGeom prst="rect">
            <a:avLst/>
          </a:prstGeom>
        </p:spPr>
      </p:pic>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r>
              <a:rPr kumimoji="1" lang="en-US" altLang="ja-JP" sz="2400" dirty="0"/>
              <a:t>6-5d. </a:t>
            </a:r>
            <a:r>
              <a:rPr kumimoji="1" lang="ja-JP" altLang="en-US" sz="2400" dirty="0"/>
              <a:t>任意の</a:t>
            </a:r>
            <a:r>
              <a:rPr kumimoji="1" lang="en-US" altLang="ja-JP" sz="2400" dirty="0"/>
              <a:t> Alias </a:t>
            </a:r>
            <a:r>
              <a:rPr kumimoji="1" lang="ja-JP" altLang="en-US" sz="2400" dirty="0"/>
              <a:t>名を入力し、</a:t>
            </a:r>
            <a:r>
              <a:rPr kumimoji="1" lang="en-US" altLang="ja-JP" sz="2400" dirty="0"/>
              <a:t>Register</a:t>
            </a:r>
            <a:r>
              <a:rPr kumimoji="1" lang="ja-JP" altLang="en-US" sz="2400" dirty="0"/>
              <a:t> </a:t>
            </a:r>
            <a:r>
              <a:rPr kumimoji="1" lang="en-US" altLang="ja-JP" sz="2400" dirty="0"/>
              <a:t>Appliance </a:t>
            </a:r>
            <a:r>
              <a:rPr kumimoji="1" lang="ja-JP" altLang="en-US" sz="2400" dirty="0"/>
              <a:t>を選択</a:t>
            </a:r>
          </a:p>
        </p:txBody>
      </p:sp>
      <p:sp>
        <p:nvSpPr>
          <p:cNvPr id="9" name="Rectangle 8">
            <a:extLst>
              <a:ext uri="{FF2B5EF4-FFF2-40B4-BE49-F238E27FC236}">
                <a16:creationId xmlns:a16="http://schemas.microsoft.com/office/drawing/2014/main" id="{72A8EEC2-7F99-4738-9EC1-3DE469746744}"/>
              </a:ext>
            </a:extLst>
          </p:cNvPr>
          <p:cNvSpPr/>
          <p:nvPr/>
        </p:nvSpPr>
        <p:spPr>
          <a:xfrm>
            <a:off x="3371608" y="2075791"/>
            <a:ext cx="1200391" cy="105667"/>
          </a:xfrm>
          <a:prstGeom prst="rect">
            <a:avLst/>
          </a:prstGeom>
          <a:noFill/>
          <a:ln>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7011215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r>
              <a:rPr kumimoji="1" lang="en-US" altLang="ja-JP" sz="2600" dirty="0"/>
              <a:t>6-5e. Add Features</a:t>
            </a:r>
            <a:r>
              <a:rPr kumimoji="1" lang="ja-JP" altLang="en-US" sz="2600" dirty="0"/>
              <a:t>をクリック</a:t>
            </a:r>
          </a:p>
        </p:txBody>
      </p:sp>
      <p:pic>
        <p:nvPicPr>
          <p:cNvPr id="6" name="Picture 4">
            <a:extLst>
              <a:ext uri="{FF2B5EF4-FFF2-40B4-BE49-F238E27FC236}">
                <a16:creationId xmlns:a16="http://schemas.microsoft.com/office/drawing/2014/main" id="{CA6395A6-8FB9-4DA7-B9B9-E8A38CE52C4F}"/>
              </a:ext>
            </a:extLst>
          </p:cNvPr>
          <p:cNvPicPr>
            <a:picLocks noChangeAspect="1"/>
          </p:cNvPicPr>
          <p:nvPr/>
        </p:nvPicPr>
        <p:blipFill>
          <a:blip r:embed="rId2"/>
          <a:stretch>
            <a:fillRect/>
          </a:stretch>
        </p:blipFill>
        <p:spPr>
          <a:xfrm>
            <a:off x="1455358" y="1073150"/>
            <a:ext cx="6233283" cy="3663192"/>
          </a:xfrm>
          <a:prstGeom prst="rect">
            <a:avLst/>
          </a:prstGeom>
        </p:spPr>
      </p:pic>
      <p:sp>
        <p:nvSpPr>
          <p:cNvPr id="7" name="Rectangle 8">
            <a:extLst>
              <a:ext uri="{FF2B5EF4-FFF2-40B4-BE49-F238E27FC236}">
                <a16:creationId xmlns:a16="http://schemas.microsoft.com/office/drawing/2014/main" id="{CFB388DB-AE73-4801-96EF-C27E28364A95}"/>
              </a:ext>
            </a:extLst>
          </p:cNvPr>
          <p:cNvSpPr/>
          <p:nvPr/>
        </p:nvSpPr>
        <p:spPr>
          <a:xfrm>
            <a:off x="3035546" y="3177761"/>
            <a:ext cx="528269" cy="105667"/>
          </a:xfrm>
          <a:prstGeom prst="rect">
            <a:avLst/>
          </a:prstGeom>
          <a:noFill/>
          <a:ln>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40404277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pPr marL="849313" indent="-849313"/>
            <a:r>
              <a:rPr kumimoji="1" lang="en-US" altLang="ja-JP" sz="2600" dirty="0"/>
              <a:t>6-5e. </a:t>
            </a:r>
            <a:r>
              <a:rPr kumimoji="1" lang="ja-JP" altLang="en-US" sz="2600" dirty="0"/>
              <a:t>必要なライセンスの数を入力し、</a:t>
            </a:r>
            <a:r>
              <a:rPr kumimoji="1" lang="en-US" altLang="ja-JP" sz="2600" dirty="0"/>
              <a:t>Add Features</a:t>
            </a:r>
            <a:r>
              <a:rPr kumimoji="1" lang="ja-JP" altLang="en-US" sz="2600"/>
              <a:t>を</a:t>
            </a:r>
            <a:br>
              <a:rPr kumimoji="1" lang="en-US" altLang="ja-JP" sz="2600" dirty="0"/>
            </a:br>
            <a:r>
              <a:rPr kumimoji="1" lang="ja-JP" altLang="en-US" sz="2600"/>
              <a:t>クリック</a:t>
            </a:r>
            <a:endParaRPr kumimoji="1" lang="ja-JP" altLang="en-US" sz="2600" dirty="0"/>
          </a:p>
        </p:txBody>
      </p:sp>
      <p:pic>
        <p:nvPicPr>
          <p:cNvPr id="2" name="図 1">
            <a:extLst>
              <a:ext uri="{FF2B5EF4-FFF2-40B4-BE49-F238E27FC236}">
                <a16:creationId xmlns:a16="http://schemas.microsoft.com/office/drawing/2014/main" id="{480DF172-1B97-4FF0-90C5-52895F8453C3}"/>
              </a:ext>
            </a:extLst>
          </p:cNvPr>
          <p:cNvPicPr>
            <a:picLocks noChangeAspect="1"/>
          </p:cNvPicPr>
          <p:nvPr/>
        </p:nvPicPr>
        <p:blipFill>
          <a:blip r:embed="rId2"/>
          <a:stretch>
            <a:fillRect/>
          </a:stretch>
        </p:blipFill>
        <p:spPr>
          <a:xfrm>
            <a:off x="1377044" y="973097"/>
            <a:ext cx="5535033" cy="3693018"/>
          </a:xfrm>
          <a:prstGeom prst="rect">
            <a:avLst/>
          </a:prstGeom>
        </p:spPr>
      </p:pic>
    </p:spTree>
    <p:extLst>
      <p:ext uri="{BB962C8B-B14F-4D97-AF65-F5344CB8AC3E}">
        <p14:creationId xmlns:p14="http://schemas.microsoft.com/office/powerpoint/2010/main" val="2065558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BDB59E-78E6-4C4C-ACE8-406493003251}"/>
              </a:ext>
            </a:extLst>
          </p:cNvPr>
          <p:cNvSpPr>
            <a:spLocks noGrp="1"/>
          </p:cNvSpPr>
          <p:nvPr>
            <p:ph type="body" sz="quarter" idx="10"/>
          </p:nvPr>
        </p:nvSpPr>
        <p:spPr>
          <a:xfrm>
            <a:off x="462301" y="1073150"/>
            <a:ext cx="8277344" cy="3517900"/>
          </a:xfrm>
        </p:spPr>
        <p:txBody>
          <a:bodyPr/>
          <a:lstStyle/>
          <a:p>
            <a:r>
              <a:rPr kumimoji="1" lang="ja-JP" altLang="en-US" dirty="0"/>
              <a:t>ログイン情報</a:t>
            </a:r>
            <a:endParaRPr kumimoji="1" lang="en-US" altLang="ja-JP" dirty="0"/>
          </a:p>
          <a:p>
            <a:endParaRPr kumimoji="1" lang="en-US" altLang="ja-JP" dirty="0"/>
          </a:p>
          <a:p>
            <a:pPr lvl="1"/>
            <a:r>
              <a:rPr kumimoji="1" lang="en-US" altLang="ja-JP" dirty="0"/>
              <a:t>login ID: root</a:t>
            </a:r>
          </a:p>
          <a:p>
            <a:pPr lvl="1"/>
            <a:r>
              <a:rPr kumimoji="1" lang="en-US" altLang="ja-JP" dirty="0"/>
              <a:t>Password: lan1cope</a:t>
            </a:r>
            <a:endParaRPr kumimoji="1" lang="ja-JP" altLang="en-US" dirty="0"/>
          </a:p>
        </p:txBody>
      </p:sp>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p:txBody>
          <a:bodyPr/>
          <a:lstStyle/>
          <a:p>
            <a:r>
              <a:rPr kumimoji="1" lang="en-US" altLang="ja-JP" dirty="0"/>
              <a:t>1-2. </a:t>
            </a:r>
            <a:r>
              <a:rPr kumimoji="1" lang="ja-JP" altLang="en-US" dirty="0"/>
              <a:t>コンソールにログインする</a:t>
            </a:r>
          </a:p>
        </p:txBody>
      </p:sp>
      <p:sp>
        <p:nvSpPr>
          <p:cNvPr id="4" name="Rectangle 3">
            <a:extLst>
              <a:ext uri="{FF2B5EF4-FFF2-40B4-BE49-F238E27FC236}">
                <a16:creationId xmlns:a16="http://schemas.microsoft.com/office/drawing/2014/main" id="{18D19CA1-C5D3-49C6-B62F-29B8549BF8A9}"/>
              </a:ext>
            </a:extLst>
          </p:cNvPr>
          <p:cNvSpPr/>
          <p:nvPr/>
        </p:nvSpPr>
        <p:spPr>
          <a:xfrm>
            <a:off x="7369342" y="0"/>
            <a:ext cx="1774658" cy="39361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solidFill>
                  <a:schemeClr val="bg2"/>
                </a:solidFill>
                <a:latin typeface="Arial" panose="020B0604020202020204" pitchFamily="34" charset="0"/>
                <a:ea typeface="ＭＳ Ｐゴシック" panose="020B0600070205080204" pitchFamily="50" charset="-128"/>
              </a:rPr>
              <a:t>SMC &amp; FC</a:t>
            </a:r>
            <a:r>
              <a:rPr kumimoji="1" lang="ja-JP" altLang="en-US" dirty="0">
                <a:solidFill>
                  <a:schemeClr val="bg2"/>
                </a:solidFill>
                <a:latin typeface="Arial" panose="020B0604020202020204" pitchFamily="34" charset="0"/>
                <a:ea typeface="ＭＳ Ｐゴシック" panose="020B0600070205080204" pitchFamily="50" charset="-128"/>
              </a:rPr>
              <a:t>共通</a:t>
            </a:r>
          </a:p>
        </p:txBody>
      </p:sp>
      <p:pic>
        <p:nvPicPr>
          <p:cNvPr id="5" name="図 4">
            <a:extLst>
              <a:ext uri="{FF2B5EF4-FFF2-40B4-BE49-F238E27FC236}">
                <a16:creationId xmlns:a16="http://schemas.microsoft.com/office/drawing/2014/main" id="{B1472B31-4467-403F-AB53-71CDF30F54AF}"/>
              </a:ext>
            </a:extLst>
          </p:cNvPr>
          <p:cNvPicPr>
            <a:picLocks noChangeAspect="1"/>
          </p:cNvPicPr>
          <p:nvPr/>
        </p:nvPicPr>
        <p:blipFill>
          <a:blip r:embed="rId2"/>
          <a:stretch>
            <a:fillRect/>
          </a:stretch>
        </p:blipFill>
        <p:spPr>
          <a:xfrm>
            <a:off x="1108774" y="2832100"/>
            <a:ext cx="7003471" cy="942775"/>
          </a:xfrm>
          <a:prstGeom prst="rect">
            <a:avLst/>
          </a:prstGeom>
        </p:spPr>
      </p:pic>
    </p:spTree>
    <p:extLst>
      <p:ext uri="{BB962C8B-B14F-4D97-AF65-F5344CB8AC3E}">
        <p14:creationId xmlns:p14="http://schemas.microsoft.com/office/powerpoint/2010/main" val="12096236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219F-96A9-4701-88A4-4147D565940F}"/>
              </a:ext>
            </a:extLst>
          </p:cNvPr>
          <p:cNvSpPr>
            <a:spLocks noGrp="1"/>
          </p:cNvSpPr>
          <p:nvPr>
            <p:ph type="title"/>
          </p:nvPr>
        </p:nvSpPr>
        <p:spPr>
          <a:xfrm>
            <a:off x="437765" y="341313"/>
            <a:ext cx="8461305" cy="731837"/>
          </a:xfrm>
        </p:spPr>
        <p:txBody>
          <a:bodyPr/>
          <a:lstStyle/>
          <a:p>
            <a:r>
              <a:rPr kumimoji="1" lang="en-US" altLang="ja-JP" sz="2600" dirty="0"/>
              <a:t>6-5f. Cisco Stealthwatch</a:t>
            </a:r>
            <a:r>
              <a:rPr kumimoji="1" lang="ja-JP" altLang="en-US" sz="2600" dirty="0"/>
              <a:t>の画面に戻り、 </a:t>
            </a:r>
            <a:r>
              <a:rPr kumimoji="1" lang="en-US" altLang="ja-JP" sz="2600" dirty="0"/>
              <a:t>Activate</a:t>
            </a:r>
            <a:r>
              <a:rPr kumimoji="1" lang="ja-JP" altLang="en-US" sz="2600" dirty="0"/>
              <a:t>をクリック</a:t>
            </a:r>
          </a:p>
        </p:txBody>
      </p:sp>
      <p:pic>
        <p:nvPicPr>
          <p:cNvPr id="6" name="Picture 5">
            <a:extLst>
              <a:ext uri="{FF2B5EF4-FFF2-40B4-BE49-F238E27FC236}">
                <a16:creationId xmlns:a16="http://schemas.microsoft.com/office/drawing/2014/main" id="{3F0E865A-7A1D-498A-96AF-80FDAFFA1ED2}"/>
              </a:ext>
            </a:extLst>
          </p:cNvPr>
          <p:cNvPicPr>
            <a:picLocks noChangeAspect="1"/>
          </p:cNvPicPr>
          <p:nvPr/>
        </p:nvPicPr>
        <p:blipFill>
          <a:blip r:embed="rId2"/>
          <a:stretch>
            <a:fillRect/>
          </a:stretch>
        </p:blipFill>
        <p:spPr>
          <a:xfrm>
            <a:off x="1572435" y="969737"/>
            <a:ext cx="4281841" cy="3665684"/>
          </a:xfrm>
          <a:prstGeom prst="rect">
            <a:avLst/>
          </a:prstGeom>
        </p:spPr>
      </p:pic>
      <p:sp>
        <p:nvSpPr>
          <p:cNvPr id="7" name="Rectangle 6">
            <a:extLst>
              <a:ext uri="{FF2B5EF4-FFF2-40B4-BE49-F238E27FC236}">
                <a16:creationId xmlns:a16="http://schemas.microsoft.com/office/drawing/2014/main" id="{1B26A327-B8C6-4713-803E-0EC2F9A32AB2}"/>
              </a:ext>
            </a:extLst>
          </p:cNvPr>
          <p:cNvSpPr/>
          <p:nvPr/>
        </p:nvSpPr>
        <p:spPr>
          <a:xfrm>
            <a:off x="2486550" y="3149230"/>
            <a:ext cx="365508" cy="234836"/>
          </a:xfrm>
          <a:prstGeom prst="rect">
            <a:avLst/>
          </a:prstGeom>
          <a:noFill/>
          <a:ln>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973914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5F427D-C3CE-4434-BF6B-465CC13F89CF}"/>
              </a:ext>
            </a:extLst>
          </p:cNvPr>
          <p:cNvSpPr>
            <a:spLocks noGrp="1"/>
          </p:cNvSpPr>
          <p:nvPr>
            <p:ph type="title"/>
          </p:nvPr>
        </p:nvSpPr>
        <p:spPr/>
        <p:txBody>
          <a:bodyPr/>
          <a:lstStyle/>
          <a:p>
            <a:pPr marL="673100" indent="-673100"/>
            <a:r>
              <a:rPr kumimoji="1" lang="en-US" altLang="ja-JP" sz="2600" dirty="0"/>
              <a:t>6-6. LICENSE</a:t>
            </a:r>
            <a:r>
              <a:rPr kumimoji="1" lang="ja-JP" altLang="en-US" sz="2600" dirty="0"/>
              <a:t> </a:t>
            </a:r>
            <a:r>
              <a:rPr kumimoji="1" lang="en-US" altLang="ja-JP" sz="2600" dirty="0"/>
              <a:t>STATUS</a:t>
            </a:r>
            <a:r>
              <a:rPr kumimoji="1" lang="ja-JP" altLang="en-US" sz="2600" dirty="0"/>
              <a:t> が</a:t>
            </a:r>
            <a:r>
              <a:rPr kumimoji="1" lang="en-US" altLang="ja-JP" sz="2600" dirty="0"/>
              <a:t> Up-to-date </a:t>
            </a:r>
            <a:r>
              <a:rPr kumimoji="1" lang="ja-JP" altLang="en-US" sz="2600" dirty="0"/>
              <a:t>になっている</a:t>
            </a:r>
            <a:br>
              <a:rPr kumimoji="1" lang="en-US" altLang="ja-JP" sz="2600" dirty="0"/>
            </a:br>
            <a:r>
              <a:rPr kumimoji="1" lang="ja-JP" altLang="en-US" sz="2600" dirty="0"/>
              <a:t>ことを確認。</a:t>
            </a:r>
          </a:p>
        </p:txBody>
      </p:sp>
      <p:pic>
        <p:nvPicPr>
          <p:cNvPr id="2" name="図 1">
            <a:extLst>
              <a:ext uri="{FF2B5EF4-FFF2-40B4-BE49-F238E27FC236}">
                <a16:creationId xmlns:a16="http://schemas.microsoft.com/office/drawing/2014/main" id="{D5FDE56E-A060-433A-ADAC-9EDD634ACEC5}"/>
              </a:ext>
            </a:extLst>
          </p:cNvPr>
          <p:cNvPicPr>
            <a:picLocks noChangeAspect="1"/>
          </p:cNvPicPr>
          <p:nvPr/>
        </p:nvPicPr>
        <p:blipFill>
          <a:blip r:embed="rId2"/>
          <a:stretch>
            <a:fillRect/>
          </a:stretch>
        </p:blipFill>
        <p:spPr>
          <a:xfrm>
            <a:off x="675118" y="1649337"/>
            <a:ext cx="7315200" cy="2152117"/>
          </a:xfrm>
          <a:prstGeom prst="rect">
            <a:avLst/>
          </a:prstGeom>
        </p:spPr>
      </p:pic>
    </p:spTree>
    <p:extLst>
      <p:ext uri="{BB962C8B-B14F-4D97-AF65-F5344CB8AC3E}">
        <p14:creationId xmlns:p14="http://schemas.microsoft.com/office/powerpoint/2010/main" val="25437147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dirty="0"/>
              <a:t>Appendix-A:</a:t>
            </a:r>
            <a:br>
              <a:rPr lang="en-US" altLang="ja-JP" dirty="0"/>
            </a:br>
            <a:r>
              <a:rPr lang="en-US" altLang="ja-JP" dirty="0"/>
              <a:t>Cisco Stealthwatch </a:t>
            </a:r>
            <a:br>
              <a:rPr lang="en-US" altLang="ja-JP" dirty="0"/>
            </a:br>
            <a:r>
              <a:rPr lang="ja-JP" altLang="en-US"/>
              <a:t>中央</a:t>
            </a:r>
            <a:r>
              <a:rPr lang="ja-JP" altLang="en-US" dirty="0"/>
              <a:t>管理 </a:t>
            </a:r>
            <a:r>
              <a:rPr lang="en-US" altLang="ja-JP" dirty="0"/>
              <a:t>GUI</a:t>
            </a:r>
            <a:endParaRPr lang="en-US" dirty="0"/>
          </a:p>
        </p:txBody>
      </p:sp>
    </p:spTree>
    <p:extLst>
      <p:ext uri="{BB962C8B-B14F-4D97-AF65-F5344CB8AC3E}">
        <p14:creationId xmlns:p14="http://schemas.microsoft.com/office/powerpoint/2010/main" val="152851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F4814-CD86-418E-BB55-8E87FE94A6D3}"/>
              </a:ext>
            </a:extLst>
          </p:cNvPr>
          <p:cNvSpPr>
            <a:spLocks noGrp="1"/>
          </p:cNvSpPr>
          <p:nvPr>
            <p:ph type="body" sz="quarter" idx="10"/>
          </p:nvPr>
        </p:nvSpPr>
        <p:spPr>
          <a:xfrm>
            <a:off x="4995745" y="1201738"/>
            <a:ext cx="3743899" cy="1786906"/>
          </a:xfrm>
          <a:ln>
            <a:solidFill>
              <a:schemeClr val="tx1"/>
            </a:solidFill>
          </a:ln>
        </p:spPr>
        <p:txBody>
          <a:bodyPr/>
          <a:lstStyle/>
          <a:p>
            <a:pPr marL="57150" indent="0">
              <a:buNone/>
            </a:pPr>
            <a:r>
              <a:rPr kumimoji="1" lang="ja-JP" altLang="en-US" u="sng" dirty="0"/>
              <a:t>用途</a:t>
            </a:r>
            <a:endParaRPr kumimoji="1" lang="en-US" altLang="ja-JP" u="sng" dirty="0"/>
          </a:p>
          <a:p>
            <a:r>
              <a:rPr kumimoji="1" lang="ja-JP" altLang="en-US" dirty="0"/>
              <a:t>以下のタスクを一つの管理</a:t>
            </a:r>
            <a:br>
              <a:rPr kumimoji="1" lang="en-US" altLang="ja-JP" dirty="0"/>
            </a:br>
            <a:r>
              <a:rPr kumimoji="1" lang="ja-JP" altLang="en-US" dirty="0"/>
              <a:t>画面上から実行可能</a:t>
            </a:r>
            <a:endParaRPr kumimoji="1" lang="en-US" altLang="ja-JP" dirty="0"/>
          </a:p>
          <a:p>
            <a:pPr lvl="1"/>
            <a:r>
              <a:rPr kumimoji="1" lang="ja-JP" altLang="en-US" dirty="0"/>
              <a:t>アップグレード</a:t>
            </a:r>
            <a:endParaRPr kumimoji="1" lang="en-US" altLang="ja-JP" dirty="0"/>
          </a:p>
          <a:p>
            <a:pPr lvl="1"/>
            <a:r>
              <a:rPr kumimoji="1" lang="ja-JP" altLang="en-US" dirty="0"/>
              <a:t>パッチング</a:t>
            </a:r>
            <a:endParaRPr kumimoji="1" lang="en-US" altLang="ja-JP" dirty="0"/>
          </a:p>
        </p:txBody>
      </p:sp>
      <p:sp>
        <p:nvSpPr>
          <p:cNvPr id="3" name="Title 2">
            <a:extLst>
              <a:ext uri="{FF2B5EF4-FFF2-40B4-BE49-F238E27FC236}">
                <a16:creationId xmlns:a16="http://schemas.microsoft.com/office/drawing/2014/main" id="{2DF68B95-1BFB-40A3-BE2C-1D2CFF95B2DC}"/>
              </a:ext>
            </a:extLst>
          </p:cNvPr>
          <p:cNvSpPr>
            <a:spLocks noGrp="1"/>
          </p:cNvSpPr>
          <p:nvPr>
            <p:ph type="title"/>
          </p:nvPr>
        </p:nvSpPr>
        <p:spPr/>
        <p:txBody>
          <a:bodyPr/>
          <a:lstStyle/>
          <a:p>
            <a:r>
              <a:rPr kumimoji="1" lang="en-US" altLang="ja-JP" dirty="0"/>
              <a:t>Appendix-A1: Update Manager</a:t>
            </a:r>
            <a:endParaRPr kumimoji="1" lang="ja-JP" altLang="en-US" dirty="0"/>
          </a:p>
        </p:txBody>
      </p:sp>
      <p:pic>
        <p:nvPicPr>
          <p:cNvPr id="4" name="図 3">
            <a:extLst>
              <a:ext uri="{FF2B5EF4-FFF2-40B4-BE49-F238E27FC236}">
                <a16:creationId xmlns:a16="http://schemas.microsoft.com/office/drawing/2014/main" id="{23261248-082A-4E56-BDD8-6D972E7F0480}"/>
              </a:ext>
            </a:extLst>
          </p:cNvPr>
          <p:cNvPicPr>
            <a:picLocks noChangeAspect="1"/>
          </p:cNvPicPr>
          <p:nvPr/>
        </p:nvPicPr>
        <p:blipFill>
          <a:blip r:embed="rId2"/>
          <a:stretch>
            <a:fillRect/>
          </a:stretch>
        </p:blipFill>
        <p:spPr>
          <a:xfrm>
            <a:off x="649480" y="1111362"/>
            <a:ext cx="4244543" cy="3596301"/>
          </a:xfrm>
          <a:prstGeom prst="rect">
            <a:avLst/>
          </a:prstGeom>
        </p:spPr>
      </p:pic>
    </p:spTree>
    <p:extLst>
      <p:ext uri="{BB962C8B-B14F-4D97-AF65-F5344CB8AC3E}">
        <p14:creationId xmlns:p14="http://schemas.microsoft.com/office/powerpoint/2010/main" val="21369623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F68B95-1BFB-40A3-BE2C-1D2CFF95B2DC}"/>
              </a:ext>
            </a:extLst>
          </p:cNvPr>
          <p:cNvSpPr>
            <a:spLocks noGrp="1"/>
          </p:cNvSpPr>
          <p:nvPr>
            <p:ph type="title"/>
          </p:nvPr>
        </p:nvSpPr>
        <p:spPr/>
        <p:txBody>
          <a:bodyPr/>
          <a:lstStyle/>
          <a:p>
            <a:r>
              <a:rPr kumimoji="1" lang="en-US" altLang="ja-JP" dirty="0"/>
              <a:t>Appendix-A2: App Manager</a:t>
            </a:r>
            <a:endParaRPr kumimoji="1" lang="ja-JP" altLang="en-US" dirty="0"/>
          </a:p>
        </p:txBody>
      </p:sp>
      <p:pic>
        <p:nvPicPr>
          <p:cNvPr id="6" name="Picture 5">
            <a:extLst>
              <a:ext uri="{FF2B5EF4-FFF2-40B4-BE49-F238E27FC236}">
                <a16:creationId xmlns:a16="http://schemas.microsoft.com/office/drawing/2014/main" id="{BD49FBE0-29F7-417C-983F-3DA13E215790}"/>
              </a:ext>
            </a:extLst>
          </p:cNvPr>
          <p:cNvPicPr>
            <a:picLocks noChangeAspect="1"/>
          </p:cNvPicPr>
          <p:nvPr/>
        </p:nvPicPr>
        <p:blipFill>
          <a:blip r:embed="rId2"/>
          <a:stretch>
            <a:fillRect/>
          </a:stretch>
        </p:blipFill>
        <p:spPr>
          <a:xfrm>
            <a:off x="437766" y="1073150"/>
            <a:ext cx="4769569" cy="2613326"/>
          </a:xfrm>
          <a:prstGeom prst="rect">
            <a:avLst/>
          </a:prstGeom>
        </p:spPr>
      </p:pic>
      <p:sp>
        <p:nvSpPr>
          <p:cNvPr id="2" name="Text Placeholder 1">
            <a:extLst>
              <a:ext uri="{FF2B5EF4-FFF2-40B4-BE49-F238E27FC236}">
                <a16:creationId xmlns:a16="http://schemas.microsoft.com/office/drawing/2014/main" id="{4FEF4814-CD86-418E-BB55-8E87FE94A6D3}"/>
              </a:ext>
            </a:extLst>
          </p:cNvPr>
          <p:cNvSpPr>
            <a:spLocks noGrp="1"/>
          </p:cNvSpPr>
          <p:nvPr>
            <p:ph type="body" sz="quarter" idx="10"/>
          </p:nvPr>
        </p:nvSpPr>
        <p:spPr>
          <a:xfrm>
            <a:off x="4748913" y="1147069"/>
            <a:ext cx="3283522" cy="2426986"/>
          </a:xfrm>
          <a:solidFill>
            <a:schemeClr val="bg2"/>
          </a:solidFill>
          <a:ln>
            <a:solidFill>
              <a:schemeClr val="tx1"/>
            </a:solidFill>
          </a:ln>
        </p:spPr>
        <p:txBody>
          <a:bodyPr/>
          <a:lstStyle/>
          <a:p>
            <a:pPr marL="57150" indent="0">
              <a:buNone/>
            </a:pPr>
            <a:r>
              <a:rPr kumimoji="1" lang="ja-JP" altLang="en-US" u="sng" dirty="0"/>
              <a:t>用途</a:t>
            </a:r>
            <a:endParaRPr kumimoji="1" lang="en-US" altLang="ja-JP" u="sng" dirty="0"/>
          </a:p>
          <a:p>
            <a:r>
              <a:rPr kumimoji="1" lang="ja-JP" altLang="en-US" dirty="0"/>
              <a:t>以下のタスクを実行可能</a:t>
            </a:r>
            <a:endParaRPr kumimoji="1" lang="en-US" altLang="ja-JP" dirty="0"/>
          </a:p>
          <a:p>
            <a:pPr lvl="1"/>
            <a:r>
              <a:rPr kumimoji="1" lang="ja-JP" altLang="en-US" dirty="0"/>
              <a:t>レポートの自動作成</a:t>
            </a:r>
            <a:endParaRPr kumimoji="1" lang="en-US" altLang="ja-JP" dirty="0"/>
          </a:p>
          <a:p>
            <a:pPr lvl="1"/>
            <a:r>
              <a:rPr kumimoji="1" lang="ja-JP" altLang="en-US" dirty="0"/>
              <a:t>ホストグループ自動作成</a:t>
            </a:r>
            <a:endParaRPr kumimoji="1" lang="en-US" altLang="ja-JP" dirty="0"/>
          </a:p>
          <a:p>
            <a:pPr lvl="1"/>
            <a:r>
              <a:rPr kumimoji="1" lang="ja-JP" altLang="en-US" dirty="0"/>
              <a:t>新機能の</a:t>
            </a:r>
            <a:r>
              <a:rPr kumimoji="1" lang="ja-JP" altLang="en-US"/>
              <a:t>追加</a:t>
            </a:r>
            <a:r>
              <a:rPr kumimoji="1" lang="en-US" altLang="ja-JP" dirty="0"/>
              <a:t> </a:t>
            </a:r>
            <a:br>
              <a:rPr kumimoji="1" lang="en-US" altLang="ja-JP" dirty="0"/>
            </a:br>
            <a:r>
              <a:rPr kumimoji="1" lang="en-US" altLang="ja-JP" dirty="0"/>
              <a:t>(</a:t>
            </a:r>
            <a:r>
              <a:rPr kumimoji="1" lang="ja-JP" altLang="en-US"/>
              <a:t>アップグレード</a:t>
            </a:r>
            <a:r>
              <a:rPr kumimoji="1" lang="ja-JP" altLang="en-US" dirty="0"/>
              <a:t>不要</a:t>
            </a:r>
            <a:r>
              <a:rPr kumimoji="1" lang="en-US" altLang="ja-JP" dirty="0"/>
              <a:t>)*</a:t>
            </a:r>
          </a:p>
          <a:p>
            <a:pPr marL="292100" lvl="1" indent="0">
              <a:buNone/>
            </a:pPr>
            <a:r>
              <a:rPr kumimoji="1" lang="en-US" altLang="ja-JP" dirty="0"/>
              <a:t>*Application</a:t>
            </a:r>
            <a:r>
              <a:rPr kumimoji="1" lang="ja-JP" altLang="en-US" dirty="0"/>
              <a:t> </a:t>
            </a:r>
            <a:r>
              <a:rPr kumimoji="1" lang="en-US" altLang="ja-JP" dirty="0"/>
              <a:t>Hosting</a:t>
            </a:r>
            <a:endParaRPr kumimoji="1" lang="ja-JP" altLang="en-US" dirty="0"/>
          </a:p>
        </p:txBody>
      </p:sp>
      <p:pic>
        <p:nvPicPr>
          <p:cNvPr id="4" name="図 3">
            <a:extLst>
              <a:ext uri="{FF2B5EF4-FFF2-40B4-BE49-F238E27FC236}">
                <a16:creationId xmlns:a16="http://schemas.microsoft.com/office/drawing/2014/main" id="{70CF2F6B-9FFE-4BBE-9EF6-E10F7029C8E1}"/>
              </a:ext>
            </a:extLst>
          </p:cNvPr>
          <p:cNvPicPr>
            <a:picLocks noChangeAspect="1"/>
          </p:cNvPicPr>
          <p:nvPr/>
        </p:nvPicPr>
        <p:blipFill>
          <a:blip r:embed="rId3"/>
          <a:stretch>
            <a:fillRect/>
          </a:stretch>
        </p:blipFill>
        <p:spPr>
          <a:xfrm>
            <a:off x="6048977" y="3902195"/>
            <a:ext cx="2565634" cy="974806"/>
          </a:xfrm>
          <a:prstGeom prst="rect">
            <a:avLst/>
          </a:prstGeom>
        </p:spPr>
      </p:pic>
      <p:sp>
        <p:nvSpPr>
          <p:cNvPr id="7" name="吹き出し: 円形 6">
            <a:extLst>
              <a:ext uri="{FF2B5EF4-FFF2-40B4-BE49-F238E27FC236}">
                <a16:creationId xmlns:a16="http://schemas.microsoft.com/office/drawing/2014/main" id="{28B92D7A-FB03-4EEC-BC01-94951CDFAAAF}"/>
              </a:ext>
            </a:extLst>
          </p:cNvPr>
          <p:cNvSpPr/>
          <p:nvPr/>
        </p:nvSpPr>
        <p:spPr>
          <a:xfrm>
            <a:off x="2426108" y="3936515"/>
            <a:ext cx="3283522" cy="906166"/>
          </a:xfrm>
          <a:prstGeom prst="wedgeEllipseCallout">
            <a:avLst>
              <a:gd name="adj1" fmla="val -42193"/>
              <a:gd name="adj2" fmla="val -190741"/>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err="1"/>
              <a:t>Cisco.com</a:t>
            </a:r>
            <a:r>
              <a:rPr kumimoji="1" lang="ja-JP" altLang="en-US" sz="1200"/>
              <a:t>サイトから </a:t>
            </a:r>
            <a:r>
              <a:rPr kumimoji="1" lang="en-US" altLang="ja-JP" sz="1200" dirty="0"/>
              <a:t>App </a:t>
            </a:r>
            <a:r>
              <a:rPr kumimoji="1" lang="ja-JP" altLang="en-US" sz="1200"/>
              <a:t>を</a:t>
            </a:r>
            <a:br>
              <a:rPr kumimoji="1" lang="en-US" altLang="ja-JP" sz="1200" dirty="0"/>
            </a:br>
            <a:r>
              <a:rPr kumimoji="1" lang="ja-JP" altLang="en-US" sz="1200"/>
              <a:t>インストール</a:t>
            </a:r>
            <a:r>
              <a:rPr kumimoji="1" lang="ja-JP" altLang="en-US" sz="1200" dirty="0"/>
              <a:t>すると、</a:t>
            </a:r>
            <a:r>
              <a:rPr kumimoji="1" lang="ja-JP" altLang="en-US" sz="1200"/>
              <a:t>右記の</a:t>
            </a:r>
            <a:br>
              <a:rPr kumimoji="1" lang="en-US" altLang="ja-JP" sz="1200" dirty="0"/>
            </a:br>
            <a:r>
              <a:rPr kumimoji="1" lang="ja-JP" altLang="en-US" sz="1200"/>
              <a:t>箇所</a:t>
            </a:r>
            <a:r>
              <a:rPr kumimoji="1" lang="ja-JP" altLang="en-US" sz="1200" dirty="0"/>
              <a:t>から実行できるようになる</a:t>
            </a:r>
          </a:p>
        </p:txBody>
      </p:sp>
    </p:spTree>
    <p:extLst>
      <p:ext uri="{BB962C8B-B14F-4D97-AF65-F5344CB8AC3E}">
        <p14:creationId xmlns:p14="http://schemas.microsoft.com/office/powerpoint/2010/main" val="19917616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2AEFA-F326-40F6-A8EB-6AC4EF8E8882}"/>
              </a:ext>
            </a:extLst>
          </p:cNvPr>
          <p:cNvSpPr>
            <a:spLocks noGrp="1"/>
          </p:cNvSpPr>
          <p:nvPr>
            <p:ph type="ctrTitle"/>
          </p:nvPr>
        </p:nvSpPr>
        <p:spPr>
          <a:xfrm>
            <a:off x="416425" y="915409"/>
            <a:ext cx="8275818" cy="2569946"/>
          </a:xfrm>
        </p:spPr>
        <p:txBody>
          <a:bodyPr/>
          <a:lstStyle/>
          <a:p>
            <a:r>
              <a:rPr kumimoji="1" lang="en-US" altLang="ja-JP" dirty="0"/>
              <a:t>Appendix-B:</a:t>
            </a:r>
            <a:br>
              <a:rPr kumimoji="1" lang="en-US" altLang="ja-JP" dirty="0"/>
            </a:br>
            <a:r>
              <a:rPr kumimoji="1" lang="en-US" altLang="ja-JP" sz="4000" dirty="0"/>
              <a:t>NetFlow </a:t>
            </a:r>
            <a:r>
              <a:rPr kumimoji="1" lang="ja-JP" altLang="en-US" sz="4000" dirty="0"/>
              <a:t>コンフィグの自動作成ツール</a:t>
            </a:r>
          </a:p>
        </p:txBody>
      </p:sp>
    </p:spTree>
    <p:extLst>
      <p:ext uri="{BB962C8B-B14F-4D97-AF65-F5344CB8AC3E}">
        <p14:creationId xmlns:p14="http://schemas.microsoft.com/office/powerpoint/2010/main" val="29582683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52308DE5-78A2-4265-A636-ED7766CC80E3}"/>
              </a:ext>
            </a:extLst>
          </p:cNvPr>
          <p:cNvPicPr>
            <a:picLocks noChangeAspect="1"/>
          </p:cNvPicPr>
          <p:nvPr/>
        </p:nvPicPr>
        <p:blipFill>
          <a:blip r:embed="rId2"/>
          <a:stretch>
            <a:fillRect/>
          </a:stretch>
        </p:blipFill>
        <p:spPr>
          <a:xfrm>
            <a:off x="1572984" y="1912187"/>
            <a:ext cx="5023757" cy="2465385"/>
          </a:xfrm>
          <a:prstGeom prst="rect">
            <a:avLst/>
          </a:prstGeom>
        </p:spPr>
      </p:pic>
      <p:sp>
        <p:nvSpPr>
          <p:cNvPr id="3" name="Title 2">
            <a:extLst>
              <a:ext uri="{FF2B5EF4-FFF2-40B4-BE49-F238E27FC236}">
                <a16:creationId xmlns:a16="http://schemas.microsoft.com/office/drawing/2014/main" id="{AC00456A-735A-497A-A329-BF4602A7DD05}"/>
              </a:ext>
            </a:extLst>
          </p:cNvPr>
          <p:cNvSpPr>
            <a:spLocks noGrp="1"/>
          </p:cNvSpPr>
          <p:nvPr>
            <p:ph type="title"/>
          </p:nvPr>
        </p:nvSpPr>
        <p:spPr/>
        <p:txBody>
          <a:bodyPr/>
          <a:lstStyle/>
          <a:p>
            <a:r>
              <a:rPr kumimoji="1" lang="en-US" altLang="ja-JP" dirty="0"/>
              <a:t>NetFlow </a:t>
            </a:r>
            <a:r>
              <a:rPr kumimoji="1" lang="ja-JP" altLang="en-US" dirty="0"/>
              <a:t>コンフィグの自動作成</a:t>
            </a:r>
          </a:p>
        </p:txBody>
      </p:sp>
      <p:sp>
        <p:nvSpPr>
          <p:cNvPr id="4" name="正方形/長方形 3">
            <a:hlinkClick r:id="rId3"/>
            <a:extLst>
              <a:ext uri="{FF2B5EF4-FFF2-40B4-BE49-F238E27FC236}">
                <a16:creationId xmlns:a16="http://schemas.microsoft.com/office/drawing/2014/main" id="{3AAF9F3B-A4EB-4214-980B-35A21B379CD8}"/>
              </a:ext>
            </a:extLst>
          </p:cNvPr>
          <p:cNvSpPr/>
          <p:nvPr/>
        </p:nvSpPr>
        <p:spPr>
          <a:xfrm>
            <a:off x="595027" y="1265856"/>
            <a:ext cx="3044488" cy="646331"/>
          </a:xfrm>
          <a:prstGeom prst="rect">
            <a:avLst/>
          </a:prstGeom>
        </p:spPr>
        <p:txBody>
          <a:bodyPr wrap="none">
            <a:spAutoFit/>
          </a:bodyPr>
          <a:lstStyle/>
          <a:p>
            <a:r>
              <a:rPr lang="ja-JP" altLang="en-US" dirty="0">
                <a:hlinkClick r:id="rId3"/>
              </a:rPr>
              <a:t>https://configurenetflow.info/</a:t>
            </a:r>
            <a:endParaRPr lang="en-US" altLang="ja-JP" dirty="0"/>
          </a:p>
          <a:p>
            <a:endParaRPr lang="ja-JP" altLang="en-US" dirty="0"/>
          </a:p>
        </p:txBody>
      </p:sp>
      <p:sp>
        <p:nvSpPr>
          <p:cNvPr id="6" name="吹き出し: 円形 5">
            <a:extLst>
              <a:ext uri="{FF2B5EF4-FFF2-40B4-BE49-F238E27FC236}">
                <a16:creationId xmlns:a16="http://schemas.microsoft.com/office/drawing/2014/main" id="{82817BEC-9C19-4954-81F2-BCFADFBD05ED}"/>
              </a:ext>
            </a:extLst>
          </p:cNvPr>
          <p:cNvSpPr/>
          <p:nvPr/>
        </p:nvSpPr>
        <p:spPr>
          <a:xfrm>
            <a:off x="5182437" y="3096986"/>
            <a:ext cx="2225293" cy="906166"/>
          </a:xfrm>
          <a:prstGeom prst="wedgeEllipseCallout">
            <a:avLst>
              <a:gd name="adj1" fmla="val -132725"/>
              <a:gd name="adj2" fmla="val 14207"/>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対象の</a:t>
            </a:r>
            <a:r>
              <a:rPr kumimoji="1" lang="en-US" altLang="ja-JP" sz="1400" dirty="0"/>
              <a:t>NW</a:t>
            </a:r>
            <a:r>
              <a:rPr kumimoji="1" lang="ja-JP" altLang="en-US" sz="1400" dirty="0"/>
              <a:t>機器・型番を選択</a:t>
            </a:r>
          </a:p>
        </p:txBody>
      </p:sp>
    </p:spTree>
    <p:extLst>
      <p:ext uri="{BB962C8B-B14F-4D97-AF65-F5344CB8AC3E}">
        <p14:creationId xmlns:p14="http://schemas.microsoft.com/office/powerpoint/2010/main" val="262199649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1E4D687-23F5-4778-9D74-238F13E1B6E3}"/>
              </a:ext>
            </a:extLst>
          </p:cNvPr>
          <p:cNvPicPr>
            <a:picLocks noChangeAspect="1"/>
          </p:cNvPicPr>
          <p:nvPr/>
        </p:nvPicPr>
        <p:blipFill>
          <a:blip r:embed="rId2"/>
          <a:stretch>
            <a:fillRect/>
          </a:stretch>
        </p:blipFill>
        <p:spPr>
          <a:xfrm>
            <a:off x="1386255" y="1073150"/>
            <a:ext cx="4622660" cy="3662886"/>
          </a:xfrm>
          <a:prstGeom prst="rect">
            <a:avLst/>
          </a:prstGeom>
        </p:spPr>
      </p:pic>
      <p:sp>
        <p:nvSpPr>
          <p:cNvPr id="3" name="Title 2">
            <a:extLst>
              <a:ext uri="{FF2B5EF4-FFF2-40B4-BE49-F238E27FC236}">
                <a16:creationId xmlns:a16="http://schemas.microsoft.com/office/drawing/2014/main" id="{AC00456A-735A-497A-A329-BF4602A7DD05}"/>
              </a:ext>
            </a:extLst>
          </p:cNvPr>
          <p:cNvSpPr>
            <a:spLocks noGrp="1"/>
          </p:cNvSpPr>
          <p:nvPr>
            <p:ph type="title"/>
          </p:nvPr>
        </p:nvSpPr>
        <p:spPr/>
        <p:txBody>
          <a:bodyPr/>
          <a:lstStyle/>
          <a:p>
            <a:r>
              <a:rPr kumimoji="1" lang="en-US" altLang="ja-JP" dirty="0"/>
              <a:t>NetFlow </a:t>
            </a:r>
            <a:r>
              <a:rPr kumimoji="1" lang="ja-JP" altLang="en-US" dirty="0"/>
              <a:t>コンフィグの自動作成</a:t>
            </a:r>
          </a:p>
        </p:txBody>
      </p:sp>
      <p:sp>
        <p:nvSpPr>
          <p:cNvPr id="6" name="吹き出し: 円形 5">
            <a:extLst>
              <a:ext uri="{FF2B5EF4-FFF2-40B4-BE49-F238E27FC236}">
                <a16:creationId xmlns:a16="http://schemas.microsoft.com/office/drawing/2014/main" id="{82817BEC-9C19-4954-81F2-BCFADFBD05ED}"/>
              </a:ext>
            </a:extLst>
          </p:cNvPr>
          <p:cNvSpPr/>
          <p:nvPr/>
        </p:nvSpPr>
        <p:spPr>
          <a:xfrm>
            <a:off x="6210301" y="1856014"/>
            <a:ext cx="2774340" cy="1193312"/>
          </a:xfrm>
          <a:prstGeom prst="wedgeEllipseCallout">
            <a:avLst>
              <a:gd name="adj1" fmla="val -91306"/>
              <a:gd name="adj2" fmla="val 40205"/>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t>Cisco Stealthwatch</a:t>
            </a:r>
            <a:r>
              <a:rPr kumimoji="1" lang="ja-JP" altLang="en-US" sz="1400" dirty="0"/>
              <a:t>に最適</a:t>
            </a:r>
            <a:r>
              <a:rPr kumimoji="1" lang="ja-JP" altLang="en-US" sz="1400"/>
              <a:t>な流し込み</a:t>
            </a:r>
            <a:br>
              <a:rPr kumimoji="1" lang="en-US" altLang="ja-JP" sz="1400" dirty="0"/>
            </a:br>
            <a:r>
              <a:rPr kumimoji="1" lang="ja-JP" altLang="en-US" sz="1400"/>
              <a:t>コンフィグが</a:t>
            </a:r>
            <a:br>
              <a:rPr kumimoji="1" lang="en-US" altLang="ja-JP" sz="1400" dirty="0"/>
            </a:br>
            <a:r>
              <a:rPr kumimoji="1" lang="ja-JP" altLang="en-US" sz="1400"/>
              <a:t>自動</a:t>
            </a:r>
            <a:r>
              <a:rPr kumimoji="1" lang="ja-JP" altLang="en-US" sz="1400" dirty="0"/>
              <a:t>作成される</a:t>
            </a:r>
          </a:p>
        </p:txBody>
      </p:sp>
    </p:spTree>
    <p:extLst>
      <p:ext uri="{BB962C8B-B14F-4D97-AF65-F5344CB8AC3E}">
        <p14:creationId xmlns:p14="http://schemas.microsoft.com/office/powerpoint/2010/main" val="259294725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986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1.0&quot;&gt;&lt;object type=&quot;1&quot; unique_id=&quot;10001&quot;&gt;&lt;object type=&quot;2&quot; unique_id=&quot;10002&quot;&gt;&lt;object type=&quot;3&quot; unique_id=&quot;184153&quot;&gt;&lt;property id=&quot;20148&quot; value=&quot;5&quot;/&gt;&lt;property id=&quot;20300&quot; value=&quot;Slide 6 - &amp;quot;Use this slide for transitions&amp;quot;&quot;/&gt;&lt;property id=&quot;20307&quot; value=&quot;257&quot;/&gt;&lt;/object&gt;&lt;object type=&quot;3&quot; unique_id=&quot;184154&quot;&gt;&lt;property id=&quot;20148&quot; value=&quot;5&quot;/&gt;&lt;property id=&quot;20300&quot; value=&quot;Slide 25 - &amp;quot;Color palette&amp;quot;&quot;/&gt;&lt;property id=&quot;20307&quot; value=&quot;258&quot;/&gt;&lt;/object&gt;&lt;object type=&quot;3&quot; unique_id=&quot;184155&quot;&gt;&lt;property id=&quot;20148&quot; value=&quot;5&quot;/&gt;&lt;property id=&quot;20300&quot; value=&quot;Slide 13 - &amp;quot;Two-column layout&amp;quot;&quot;/&gt;&lt;property id=&quot;20307&quot; value=&quot;259&quot;/&gt;&lt;/object&gt;&lt;object type=&quot;3&quot; unique_id=&quot;184156&quot;&gt;&lt;property id=&quot;20148&quot; value=&quot;5&quot;/&gt;&lt;property id=&quot;20300&quot; value=&quot;Slide 19 - &amp;quot;This is a sample headline&amp;quot;&quot;/&gt;&lt;property id=&quot;20307&quot; value=&quot;260&quot;/&gt;&lt;/object&gt;&lt;object type=&quot;3&quot; unique_id=&quot;184157&quot;&gt;&lt;property id=&quot;20148&quot; value=&quot;5&quot;/&gt;&lt;property id=&quot;20300&quot; value=&quot;Slide 20 - &amp;quot;Slide title&amp;quot;&quot;/&gt;&lt;property id=&quot;20307&quot; value=&quot;261&quot;/&gt;&lt;/object&gt;&lt;object type=&quot;3&quot; unique_id=&quot;184158&quot;&gt;&lt;property id=&quot;20148&quot; value=&quot;5&quot;/&gt;&lt;property id=&quot;20300&quot; value=&quot;Slide 10 - &amp;quot;This is a sample headline&amp;quot;&quot;/&gt;&lt;property id=&quot;20307&quot; value=&quot;262&quot;/&gt;&lt;/object&gt;&lt;object type=&quot;3&quot; unique_id=&quot;184159&quot;&gt;&lt;property id=&quot;20148&quot; value=&quot;5&quot;/&gt;&lt;property id=&quot;20300&quot; value=&quot;Slide 11 - &amp;quot;This is a sample headline&amp;quot;&quot;/&gt;&lt;property id=&quot;20307&quot; value=&quot;263&quot;/&gt;&lt;/object&gt;&lt;object type=&quot;3&quot; unique_id=&quot;184160&quot;&gt;&lt;property id=&quot;20148&quot; value=&quot;5&quot;/&gt;&lt;property id=&quot;20300&quot; value=&quot;Slide 12 - &amp;quot;This is a sample headline&amp;quot;&quot;/&gt;&lt;property id=&quot;20307&quot; value=&quot;264&quot;/&gt;&lt;/object&gt;&lt;object type=&quot;3&quot; unique_id=&quot;184161&quot;&gt;&lt;property id=&quot;20148&quot; value=&quot;5&quot;/&gt;&lt;property id=&quot;20300&quot; value=&quot;Slide 14 - &amp;quot;This is a sample headline&amp;quot;&quot;/&gt;&lt;property id=&quot;20307&quot; value=&quot;265&quot;/&gt;&lt;/object&gt;&lt;object type=&quot;3&quot; unique_id=&quot;184162&quot;&gt;&lt;property id=&quot;20148&quot; value=&quot;5&quot;/&gt;&lt;property id=&quot;20300&quot; value=&quot;Slide 15 - &amp;quot;This is a sample headline&amp;quot;&quot;/&gt;&lt;property id=&quot;20307&quot; value=&quot;266&quot;/&gt;&lt;/object&gt;&lt;object type=&quot;3&quot; unique_id=&quot;184163&quot;&gt;&lt;property id=&quot;20148&quot; value=&quot;5&quot;/&gt;&lt;property id=&quot;20300&quot; value=&quot;Slide 16 - &amp;quot;This is a sample headline&amp;quot;&quot;/&gt;&lt;property id=&quot;20307&quot; value=&quot;267&quot;/&gt;&lt;/object&gt;&lt;object type=&quot;3&quot; unique_id=&quot;184164&quot;&gt;&lt;property id=&quot;20148&quot; value=&quot;5&quot;/&gt;&lt;property id=&quot;20300&quot; value=&quot;Slide 21 - &amp;quot;Use this layout when pairing words with a picture.&amp;quot;&quot;/&gt;&lt;property id=&quot;20307&quot; value=&quot;268&quot;/&gt;&lt;/object&gt;&lt;object type=&quot;3&quot; unique_id=&quot;184165&quot;&gt;&lt;property id=&quot;20148&quot; value=&quot;5&quot;/&gt;&lt;property id=&quot;20300&quot; value=&quot;Slide 22 - &amp;quot;Use this layout when pairing words with a picture.&amp;quot;&quot;/&gt;&lt;property id=&quot;20307&quot; value=&quot;269&quot;/&gt;&lt;/object&gt;&lt;object type=&quot;3&quot; unique_id=&quot;184166&quot;&gt;&lt;property id=&quot;20148&quot; value=&quot;5&quot;/&gt;&lt;property id=&quot;20300&quot; value=&quot;Slide 23&quot;/&gt;&lt;property id=&quot;20307&quot; value=&quot;270&quot;/&gt;&lt;/object&gt;&lt;object type=&quot;3&quot; unique_id=&quot;198815&quot;&gt;&lt;property id=&quot;20148&quot; value=&quot;5&quot;/&gt;&lt;property id=&quot;20300&quot; value=&quot;Slide 24 - &amp;quot;Best practices&amp;quot;&quot;/&gt;&lt;property id=&quot;20307&quot; value=&quot;286&quot;/&gt;&lt;/object&gt;&lt;object type=&quot;3&quot; unique_id=&quot;198816&quot;&gt;&lt;property id=&quot;20148&quot; value=&quot;5&quot;/&gt;&lt;property id=&quot;20300&quot; value=&quot;Slide 26 - &amp;quot;Only use the themes provided&amp;quot;&quot;/&gt;&lt;property id=&quot;20307&quot; value=&quot;287&quot;/&gt;&lt;/object&gt;&lt;object type=&quot;3&quot; unique_id=&quot;198998&quot;&gt;&lt;property id=&quot;20148&quot; value=&quot;5&quot;/&gt;&lt;property id=&quot;20300&quot; value=&quot;Slide 27 - &amp;quot;Seven tips for better presentations&amp;quot;&quot;/&gt;&lt;property id=&quot;20307&quot; value=&quot;288&quot;/&gt;&lt;/object&gt;&lt;object type=&quot;3&quot; unique_id=&quot;199061&quot;&gt;&lt;property id=&quot;20148&quot; value=&quot;5&quot;/&gt;&lt;property id=&quot;20300&quot; value=&quot;Slide 1 - &amp;quot;Please read&amp;quot;&quot;/&gt;&lt;property id=&quot;20307&quot; value=&quot;303&quot;/&gt;&lt;/object&gt;&lt;object type=&quot;3&quot; unique_id=&quot;199062&quot;&gt;&lt;property id=&quot;20148&quot; value=&quot;5&quot;/&gt;&lt;property id=&quot;20300&quot; value=&quot;Slide 2 - &amp;quot;Everyone is responsible  for security&amp;quot;&quot;/&gt;&lt;property id=&quot;20307&quot; value=&quot;443&quot;/&gt;&lt;/object&gt;&lt;object type=&quot;3&quot; unique_id=&quot;199063&quot;&gt;&lt;property id=&quot;20148&quot; value=&quot;5&quot;/&gt;&lt;property id=&quot;20300&quot; value=&quot;Slide 3 - &amp;quot;Please read&amp;quot;&quot;/&gt;&lt;property id=&quot;20307&quot; value=&quot;444&quot;/&gt;&lt;/object&gt;&lt;object type=&quot;3&quot; unique_id=&quot;199064&quot;&gt;&lt;property id=&quot;20148&quot; value=&quot;5&quot;/&gt;&lt;property id=&quot;20300&quot; value=&quot;Slide 4 - &amp;quot;Color themes&amp;quot;&quot;/&gt;&lt;property id=&quot;20307&quot; value=&quot;445&quot;/&gt;&lt;/object&gt;&lt;object type=&quot;3&quot; unique_id=&quot;199065&quot;&gt;&lt;property id=&quot;20148&quot; value=&quot;5&quot;/&gt;&lt;property id=&quot;20300&quot; value=&quot;Slide 5 - &amp;quot;Presentation Title Goes Here&amp;quot;&quot;/&gt;&lt;property id=&quot;20307&quot; value=&quot;256&quot;/&gt;&lt;/object&gt;&lt;object type=&quot;3&quot; unique_id=&quot;199066&quot;&gt;&lt;property id=&quot;20148&quot; value=&quot;5&quot;/&gt;&lt;property id=&quot;20300&quot; value=&quot;Slide 7 - &amp;quot;Use this slide for transitions&amp;quot;&quot;/&gt;&lt;property id=&quot;20307&quot; value=&quot;302&quot;/&gt;&lt;/object&gt;&lt;object type=&quot;3&quot; unique_id=&quot;199067&quot;&gt;&lt;property id=&quot;20148&quot; value=&quot;5&quot;/&gt;&lt;property id=&quot;20300&quot; value=&quot;Slide 8 - &amp;quot;“Design is the silent  ambassador of your brand.”&amp;quot;&quot;/&gt;&lt;property id=&quot;20307&quot; value=&quot;293&quot;/&gt;&lt;/object&gt;&lt;object type=&quot;3&quot; unique_id=&quot;199068&quot;&gt;&lt;property id=&quot;20148&quot; value=&quot;5&quot;/&gt;&lt;property id=&quot;20300&quot; value=&quot;Slide 9 - &amp;quot;“Design is the silent  ambassador of your brand.”&amp;quot;&quot;/&gt;&lt;property id=&quot;20307&quot; value=&quot;301&quot;/&gt;&lt;/object&gt;&lt;object type=&quot;3&quot; unique_id=&quot;199069&quot;&gt;&lt;property id=&quot;20148&quot; value=&quot;5&quot;/&gt;&lt;property id=&quot;20300&quot; value=&quot;Slide 17 - &amp;quot;Bar charts&amp;quot;&quot;/&gt;&lt;property id=&quot;20307&quot; value=&quot;298&quot;/&gt;&lt;/object&gt;&lt;object type=&quot;3&quot; unique_id=&quot;199070&quot;&gt;&lt;property id=&quot;20148&quot; value=&quot;5&quot;/&gt;&lt;property id=&quot;20300&quot; value=&quot;Slide 18 - &amp;quot;Line charts&amp;quot;&quot;/&gt;&lt;property id=&quot;20307&quot; value=&quot;300&quot;/&gt;&lt;/object&gt;&lt;object type=&quot;3&quot; unique_id=&quot;199071&quot;&gt;&lt;property id=&quot;20148&quot; value=&quot;5&quot;/&gt;&lt;property id=&quot;20300&quot; value=&quot;Slide 28&quot;/&gt;&lt;property id=&quot;20307&quot; value=&quot;290&quot;/&gt;&lt;/object&gt;&lt;/object&gt;&lt;object type=&quot;8&quot; unique_id=&quot;10268&quot;&gt;&lt;/object&gt;&lt;/object&gt;&lt;/database&gt;"/>
  <p:tag name="SECTOMILLISECCONVERTED" val="1"/>
</p:tagLst>
</file>

<file path=ppt/theme/theme1.xml><?xml version="1.0" encoding="utf-8"?>
<a:theme xmlns:a="http://schemas.openxmlformats.org/drawingml/2006/main" name="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20313</TotalTime>
  <Words>2179</Words>
  <Application>Microsoft Macintosh PowerPoint</Application>
  <PresentationFormat>On-screen Show (16:9)</PresentationFormat>
  <Paragraphs>351</Paragraphs>
  <Slides>98</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98</vt:i4>
      </vt:variant>
    </vt:vector>
  </HeadingPairs>
  <TitlesOfParts>
    <vt:vector size="103" baseType="lpstr">
      <vt:lpstr>MS PGothic</vt:lpstr>
      <vt:lpstr>Arial</vt:lpstr>
      <vt:lpstr>Calibri</vt:lpstr>
      <vt:lpstr>CiscoSansTT ExtraLight</vt:lpstr>
      <vt:lpstr>Blue theme 2015 16x9</vt:lpstr>
      <vt:lpstr>[FY19 Security VT] Cisco Stealthwatch Enterprise v7.0  セットアップガイド</vt:lpstr>
      <vt:lpstr>はじめに</vt:lpstr>
      <vt:lpstr>前提条件</vt:lpstr>
      <vt:lpstr>事前準備</vt:lpstr>
      <vt:lpstr>構成（本セットアップ例での環境）</vt:lpstr>
      <vt:lpstr>推奨手順</vt:lpstr>
      <vt:lpstr>1. ネットワークのセットアップ （SMC/FC 共通手順）</vt:lpstr>
      <vt:lpstr>1-1. コンソールにログインする</vt:lpstr>
      <vt:lpstr>1-2. コンソールにログインする</vt:lpstr>
      <vt:lpstr>1-3. コンソールにログインする</vt:lpstr>
      <vt:lpstr>1-4. Management を選択する</vt:lpstr>
      <vt:lpstr>【Tips】 Management へのアクセス失敗 アプライアンスがブート直後の場合は少し待つ必要があります。</vt:lpstr>
      <vt:lpstr>1-5. IP アドレスの設定</vt:lpstr>
      <vt:lpstr>1-6. サブネットマスクの設定</vt:lpstr>
      <vt:lpstr>1-7. ブロードキャストアドレスの設定</vt:lpstr>
      <vt:lpstr>1-8. ゲートウェイアドレスの設定</vt:lpstr>
      <vt:lpstr>1-9. 任意のホスト名の設定</vt:lpstr>
      <vt:lpstr>1-10. 任意のネットワークドメイン名の設定</vt:lpstr>
      <vt:lpstr>1-11. 設定内容を確認し、Yes を選択</vt:lpstr>
      <vt:lpstr>1-12. 再起動の通知</vt:lpstr>
      <vt:lpstr>2. SMC のセットアップ セットアップ途中でタイムアウトした場合はセットアップ画面に戻れなくなる。 その場合は下記のURLで再度セットアップ画面にアクセスを行う。 https://＜SMCのIPアドレス＞/lc-ast/</vt:lpstr>
      <vt:lpstr>2-1. 任意のブラウザから SMC にアクセスし、ログイン</vt:lpstr>
      <vt:lpstr>2-2. Continue をクリック</vt:lpstr>
      <vt:lpstr>2-3. ADMIN/ROOT/SYSADMIN パスワードの変更</vt:lpstr>
      <vt:lpstr>2-4. ネットワークの設定 (1. で設定済み)</vt:lpstr>
      <vt:lpstr>2-5. ホスト名・ドメイン名の設定 (1. で設定済み)</vt:lpstr>
      <vt:lpstr>2-6. DNS サーバの設定</vt:lpstr>
      <vt:lpstr>2-7. NTP サーバの設定</vt:lpstr>
      <vt:lpstr>2-8. 設定内容の確認</vt:lpstr>
      <vt:lpstr>2-9. OK を選択 (アプラインスの再起動)</vt:lpstr>
      <vt:lpstr>3. FC のセットアップ セットアップ途中でタイムアウトした場合はセットアップ画面に戻れなくなる。 その場合は下記のURLで再度セットアップ画面にアクセスを行う。 https://＜FCのIPアドレス＞/lc-ast/</vt:lpstr>
      <vt:lpstr>3-1. 任意のブラウザから FC にアクセスし、ログイン</vt:lpstr>
      <vt:lpstr>3-2. Continue をクリック</vt:lpstr>
      <vt:lpstr>3-3. ADMIN/ROOT/SYSADMIN パスワードの変更</vt:lpstr>
      <vt:lpstr>3-4. ネットワークの設定 (1. で設定済み)</vt:lpstr>
      <vt:lpstr>3-5. ホスト名・ドメイン名の設定 (1. で設定済み)</vt:lpstr>
      <vt:lpstr>3-6. DNS サーバの設定</vt:lpstr>
      <vt:lpstr>3-7. NTP サーバの設定</vt:lpstr>
      <vt:lpstr>3-8. 設定内容の確認</vt:lpstr>
      <vt:lpstr>3-9. OK を選択 (アプライアンスの再起動)</vt:lpstr>
      <vt:lpstr>3-10. 再度 FC にWebアクセスし、ログイン アクセスできない場合はまだ再起動中のため一定時間(10分程度)待つ</vt:lpstr>
      <vt:lpstr>3-11. Continue をクリック</vt:lpstr>
      <vt:lpstr>3-12. SMC の IP アドレスを登録 (連携)</vt:lpstr>
      <vt:lpstr>3-13. SMC を信頼する証明書を登録(Yes)</vt:lpstr>
      <vt:lpstr>3-14. SMC の ADMIN クレデンシャルを入力</vt:lpstr>
      <vt:lpstr>3-15. ドメイン名と FC のポートの設定</vt:lpstr>
      <vt:lpstr>3-16. FC の設定完了を確認し、Go to Central Management をクリック</vt:lpstr>
      <vt:lpstr>4. 動作状態の確認</vt:lpstr>
      <vt:lpstr>4-1. SMC FC連携状態確認 アプライアンスステータスが「上」であることを確認</vt:lpstr>
      <vt:lpstr>4-2a. フロー状態の確認 URLにSMCのIPを入力し、ダッシュボード画面を表示</vt:lpstr>
      <vt:lpstr>4-2b. フロー状態の確認 フローが見えることを確認（事前にNetFlow設定が必要）</vt:lpstr>
      <vt:lpstr>4-2c. フロー状態の確認 画面上部の 分析 → フロー検索 をクリック</vt:lpstr>
      <vt:lpstr>4-2d. フロー状態の確認 画面右上の「検索」をクリック</vt:lpstr>
      <vt:lpstr>4-2e. フロー状態の確認 フローが表示されることを確認</vt:lpstr>
      <vt:lpstr>4-3a.エクスポータ（NetFlowの送信元NW機器）確認 Javaインタフェースの立ち上げのための事前設定</vt:lpstr>
      <vt:lpstr>4-3b.エクスポータ（NetFlowの送信元NW機器）確認 Javaインタフェースの立ち上げのための事前設定</vt:lpstr>
      <vt:lpstr>4-3c.エクスポータ（NetFlowの送信元NW機器）確認 Javaインタフェースの立ち上げのための事前設定</vt:lpstr>
      <vt:lpstr>4-3d.エクスポータ（NetFlowの送信元NW機器）確認 Javaインタフェースの立ち上げのための事前設定</vt:lpstr>
      <vt:lpstr>4-3e.エクスポータ（NetFlowの送信元NW機器）確認 Javaインタフェースの立ち上げのための事前設定</vt:lpstr>
      <vt:lpstr>4-3f.エクスポータ（NetFlowの送信元NW機器）確認 Javaインタフェースの立ち上げのための事前設定</vt:lpstr>
      <vt:lpstr>4-3g.エクスポータ（NetFlowの送信元NW機器）確認 Javaインタフェースの立ち上げのための事前設定</vt:lpstr>
      <vt:lpstr>4-3h.エクスポータ（NetFlowの送信元NW機器）確認 ダッシュボード画面に戻り、デスクトップクライアントをクリック</vt:lpstr>
      <vt:lpstr>4-3i.エクスポータ（NetFlowの送信元NW機器）確認 ブラウザ最下段にJavaダウンロード表示。「保存」をクリック</vt:lpstr>
      <vt:lpstr>4-3j.エクスポータ（NetFlowの送信元NW機器）確認 ダウンロードファイルが表示されるのでクリックして起動</vt:lpstr>
      <vt:lpstr>4-3k.エクスポータ（NetFlowの送信元NW機器）確認 続行をクリック</vt:lpstr>
      <vt:lpstr>4-3L.エクスポータ（NetFlowの送信元NW機器）確認 チェックボックスにチェックを入れ、実行をクリック</vt:lpstr>
      <vt:lpstr>4-3m.エクスポータ（NetFlowの送信元NW機器）確認 Javaインタフェース起動完了</vt:lpstr>
      <vt:lpstr>4-3n.エクスポータ（NetFlowの送信元NW機器）確認 左ツリー下段に表示されたFC名をダブルクリック</vt:lpstr>
      <vt:lpstr>4-3o.エクスポータ（NetFlowの送信元NW機器）確認 </vt:lpstr>
      <vt:lpstr>4-4a.FCの故障の有無確認 </vt:lpstr>
      <vt:lpstr>4-4b.FCの故障の有無確認 </vt:lpstr>
      <vt:lpstr>5. 推奨設定</vt:lpstr>
      <vt:lpstr>5-1a.アラームリセットタイミングの変更 ドメイン名を右クリック→Configuration→Properties</vt:lpstr>
      <vt:lpstr>5-1b.アラームリセットタイミングの変更 13 JST を 0 JST に変更してOKをクリック</vt:lpstr>
      <vt:lpstr>5-2a.SSHアクセスの有効化 中央管理画面に戻り、アクション列のアイコンをクリック</vt:lpstr>
      <vt:lpstr>5-2b.SSHアクセスの有効化 アプライアンス設定の編集をクリック</vt:lpstr>
      <vt:lpstr>5-2c.SSHアクセスの有効化 SSHのチェックボックス両方にチェックを入れ、画面右上にある 「設定を適用」をクリック</vt:lpstr>
      <vt:lpstr>5-2d.SSHアクセスの有効化 「変更を適用」をクリックして完了（本手順をSMC/FC両方で実施）</vt:lpstr>
      <vt:lpstr>6. （オプション）ライセンスの登録 トライアルライセンスで90日間以上使う場合、もしくは下記オプションコンポーネントを使う場合は本ライセンス登録作業が必要。 ・Threat Intelligence Feed License（C&amp;C等のブラックリスト情報） ・Proxy License（プロキシ連携によるURL情報の取得） ・Endpoint Concentrator（Cisco AnyConnect連携によるプロセス名取得）</vt:lpstr>
      <vt:lpstr>6-1.ライセンスの申請</vt:lpstr>
      <vt:lpstr>6-2. FC/SMC の横の “… (ACTIONS)” をクリックし、ライセンスの管理をクリック </vt:lpstr>
      <vt:lpstr>6-3. License Management 画面中央の Activate をクリック</vt:lpstr>
      <vt:lpstr>6-4. Activation Successful と出たら、OK をクリック</vt:lpstr>
      <vt:lpstr>6-5a. Activation Failed と出たら、画面上部のリンクから Download and License Center へ移動</vt:lpstr>
      <vt:lpstr>6-5b. 申請後に受信したメールに記載のログインIDとパスワードでログイン</vt:lpstr>
      <vt:lpstr>6-5c. Register Appliancesからシリアル番号を登録 （SMC/FC両方）</vt:lpstr>
      <vt:lpstr>6-5d. 任意の Alias 名を入力し、Register Appliance を選択</vt:lpstr>
      <vt:lpstr>6-5e. Add Featuresをクリック</vt:lpstr>
      <vt:lpstr>6-5e. 必要なライセンスの数を入力し、Add Featuresを クリック</vt:lpstr>
      <vt:lpstr>6-5f. Cisco Stealthwatchの画面に戻り、 Activateをクリック</vt:lpstr>
      <vt:lpstr>6-6. LICENSE STATUS が Up-to-date になっている ことを確認。</vt:lpstr>
      <vt:lpstr>Appendix-A: Cisco Stealthwatch  中央管理 GUI</vt:lpstr>
      <vt:lpstr>Appendix-A1: Update Manager</vt:lpstr>
      <vt:lpstr>Appendix-A2: App Manager</vt:lpstr>
      <vt:lpstr>Appendix-B: NetFlow コンフィグの自動作成ツール</vt:lpstr>
      <vt:lpstr>NetFlow コンフィグの自動作成</vt:lpstr>
      <vt:lpstr>NetFlow コンフィグの自動作成</vt:lpstr>
      <vt:lpstr>PowerPoint Presentation</vt:lpstr>
    </vt:vector>
  </TitlesOfParts>
  <Company>NDS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spius@cisco.com</dc:creator>
  <cp:lastModifiedBy>Natsuko Ohno (nohno)</cp:lastModifiedBy>
  <cp:revision>1605</cp:revision>
  <cp:lastPrinted>2016-04-29T20:31:14Z</cp:lastPrinted>
  <dcterms:created xsi:type="dcterms:W3CDTF">2014-07-09T19:55:36Z</dcterms:created>
  <dcterms:modified xsi:type="dcterms:W3CDTF">2019-03-11T07:57:37Z</dcterms:modified>
</cp:coreProperties>
</file>