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5"/>
  </p:notesMasterIdLst>
  <p:handoutMasterIdLst>
    <p:handoutMasterId r:id="rId16"/>
  </p:handoutMasterIdLst>
  <p:sldIdLst>
    <p:sldId id="458" r:id="rId2"/>
    <p:sldId id="460" r:id="rId3"/>
    <p:sldId id="461" r:id="rId4"/>
    <p:sldId id="462" r:id="rId5"/>
    <p:sldId id="463" r:id="rId6"/>
    <p:sldId id="464" r:id="rId7"/>
    <p:sldId id="465" r:id="rId8"/>
    <p:sldId id="466" r:id="rId9"/>
    <p:sldId id="467" r:id="rId10"/>
    <p:sldId id="468" r:id="rId11"/>
    <p:sldId id="469" r:id="rId12"/>
    <p:sldId id="470" r:id="rId13"/>
    <p:sldId id="471" r:id="rId14"/>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AF"/>
    <a:srgbClr val="58585B"/>
    <a:srgbClr val="58595B"/>
    <a:srgbClr val="E8EBF1"/>
    <a:srgbClr val="4D4D4D"/>
    <a:srgbClr val="AB0810"/>
    <a:srgbClr val="FDBE24"/>
    <a:srgbClr val="FA661C"/>
    <a:srgbClr val="90BDDB"/>
    <a:srgbClr val="335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78552" autoAdjust="0"/>
  </p:normalViewPr>
  <p:slideViewPr>
    <p:cSldViewPr snapToGrid="0" snapToObjects="1">
      <p:cViewPr varScale="1">
        <p:scale>
          <a:sx n="52" d="100"/>
          <a:sy n="52" d="100"/>
        </p:scale>
        <p:origin x="873" y="39"/>
      </p:cViewPr>
      <p:guideLst>
        <p:guide orient="horz" pos="1620"/>
        <p:guide pos="336"/>
      </p:guideLst>
    </p:cSldViewPr>
  </p:slideViewPr>
  <p:notesTextViewPr>
    <p:cViewPr>
      <p:scale>
        <a:sx n="1" d="1"/>
        <a:sy n="1" d="1"/>
      </p:scale>
      <p:origin x="0" y="0"/>
    </p:cViewPr>
  </p:notesTextViewPr>
  <p:notesViewPr>
    <p:cSldViewPr snapToGrid="0" snapToObjects="1">
      <p:cViewPr varScale="1">
        <p:scale>
          <a:sx n="55" d="100"/>
          <a:sy n="55" d="100"/>
        </p:scale>
        <p:origin x="-2892"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2/21/2017</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2/21/2017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upport.webex.com/MyAccountWeb/needsupport.do?userType=h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11689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757238"/>
            <a:ext cx="4379913" cy="2465387"/>
          </a:xfrm>
        </p:spPr>
      </p:sp>
      <p:sp>
        <p:nvSpPr>
          <p:cNvPr id="3" name="Notes Placeholder 2"/>
          <p:cNvSpPr>
            <a:spLocks noGrp="1"/>
          </p:cNvSpPr>
          <p:nvPr>
            <p:ph type="body" idx="1"/>
          </p:nvPr>
        </p:nvSpPr>
        <p:spPr>
          <a:xfrm>
            <a:off x="695685" y="3580492"/>
            <a:ext cx="5565479" cy="6022097"/>
          </a:xfrm>
        </p:spPr>
        <p:txBody>
          <a:bodyPr>
            <a:normAutofit/>
          </a:bodyPr>
          <a:lstStyle/>
          <a:p>
            <a:pPr lvl="0"/>
            <a:r>
              <a:rPr lang="en-US" sz="1200" b="0" i="1" u="sng" baseline="0" dirty="0" smtClean="0"/>
              <a:t>McKinsey &amp; Co: http://www.mckinsey.com/insights/organization/why_agility_pays; December 2015</a:t>
            </a:r>
          </a:p>
          <a:p>
            <a:pPr lvl="0"/>
            <a:endParaRPr lang="en-US" sz="1200" b="1" i="1" u="sng" baseline="0" dirty="0" smtClean="0"/>
          </a:p>
          <a:p>
            <a:pPr lvl="0"/>
            <a:r>
              <a:rPr lang="en-US" sz="1200" b="0" i="0" u="none" baseline="0" dirty="0" smtClean="0"/>
              <a:t>New research by McKinsey shows an analysis on a study of 37 management practices and the incremental contributions of specific organizational and leadership characteristics to the health, positive and negative. This is based on surveys of over 2 million respondents at over 1000 companies. The research shows that the trick for companies is to combine speed with stability. </a:t>
            </a:r>
          </a:p>
          <a:p>
            <a:pPr lvl="0"/>
            <a:endParaRPr lang="en-US" sz="1200" b="0" i="0" u="none" baseline="0" dirty="0" smtClean="0"/>
          </a:p>
          <a:p>
            <a:pPr lvl="0"/>
            <a:r>
              <a:rPr lang="en-US" sz="1200" b="0" i="0" u="none" baseline="0" dirty="0" smtClean="0"/>
              <a:t>McKinsey describes companies that combine speed and stability as “Agile”. </a:t>
            </a:r>
          </a:p>
          <a:p>
            <a:pPr marL="171450" lvl="0" indent="-171450">
              <a:buFont typeface="Arial" panose="020B0604020202020204" pitchFamily="34" charset="0"/>
              <a:buChar char="•"/>
            </a:pPr>
            <a:r>
              <a:rPr lang="en-US" sz="1200" b="0" i="0" u="none" baseline="0" dirty="0" smtClean="0"/>
              <a:t>Speed measured by (respondents observations) </a:t>
            </a:r>
          </a:p>
          <a:p>
            <a:pPr marL="0" lvl="0" indent="0">
              <a:buFont typeface="Arial" panose="020B0604020202020204" pitchFamily="34" charset="0"/>
              <a:buNone/>
            </a:pPr>
            <a:r>
              <a:rPr lang="en-US" sz="1200" b="0" i="0" u="none" baseline="0" dirty="0" smtClean="0"/>
              <a:t>	a) how often leaders made important decisions quickly</a:t>
            </a:r>
          </a:p>
          <a:p>
            <a:pPr marL="0" lvl="0" indent="0">
              <a:buFont typeface="Arial" panose="020B0604020202020204" pitchFamily="34" charset="0"/>
              <a:buNone/>
            </a:pPr>
            <a:r>
              <a:rPr lang="en-US" sz="1200" b="0" i="0" u="none" baseline="0" dirty="0" smtClean="0"/>
              <a:t>	b) organizations adjusting rapidly to new ways of doing things</a:t>
            </a:r>
          </a:p>
          <a:p>
            <a:pPr marL="171450" lvl="0" indent="-171450">
              <a:buFont typeface="Arial" panose="020B0604020202020204" pitchFamily="34" charset="0"/>
              <a:buChar char="•"/>
            </a:pPr>
            <a:r>
              <a:rPr lang="en-US" sz="1200" b="0" i="0" u="none" baseline="0" dirty="0" smtClean="0"/>
              <a:t>Stability measured by (respondents observations)</a:t>
            </a:r>
          </a:p>
          <a:p>
            <a:pPr marL="685800" lvl="1" indent="-228600">
              <a:buFont typeface="Arial" panose="020B0604020202020204" pitchFamily="34" charset="0"/>
              <a:buAutoNum type="alphaLcParenR"/>
            </a:pPr>
            <a:r>
              <a:rPr lang="en-US" sz="1200" b="0" i="0" u="none" baseline="0" dirty="0" smtClean="0"/>
              <a:t>Organizations implementing clear, operational goals and metrics</a:t>
            </a:r>
          </a:p>
          <a:p>
            <a:pPr marL="685800" lvl="1" indent="-228600">
              <a:buFont typeface="Arial" panose="020B0604020202020204" pitchFamily="34" charset="0"/>
              <a:buAutoNum type="alphaLcParenR"/>
            </a:pPr>
            <a:r>
              <a:rPr lang="en-US" sz="1200" b="0" i="0" u="none" baseline="0" dirty="0" smtClean="0"/>
              <a:t>Setting clear standards and objectives for work</a:t>
            </a:r>
          </a:p>
          <a:p>
            <a:pPr marL="685800" lvl="1" indent="-228600">
              <a:buFont typeface="Arial" panose="020B0604020202020204" pitchFamily="34" charset="0"/>
              <a:buAutoNum type="alphaLcParenR"/>
            </a:pPr>
            <a:r>
              <a:rPr lang="en-US" sz="1200" b="0" i="0" u="none" baseline="0" dirty="0" smtClean="0"/>
              <a:t>Establishing structures that promote accountability</a:t>
            </a:r>
          </a:p>
          <a:p>
            <a:pPr marL="685800" lvl="1" indent="-228600">
              <a:buFont typeface="Arial" panose="020B0604020202020204" pitchFamily="34" charset="0"/>
              <a:buAutoNum type="alphaLcParenR"/>
            </a:pPr>
            <a:r>
              <a:rPr lang="en-US" sz="1200" b="0" i="0" u="none" baseline="0" dirty="0" smtClean="0"/>
              <a:t>Designing jobs with clear objectives</a:t>
            </a:r>
          </a:p>
          <a:p>
            <a:pPr marL="685800" lvl="1" indent="-228600">
              <a:buFont typeface="Arial" panose="020B0604020202020204" pitchFamily="34" charset="0"/>
              <a:buAutoNum type="alphaLcParenR"/>
            </a:pPr>
            <a:r>
              <a:rPr lang="en-US" sz="1200" b="0" i="0" u="none" baseline="0" dirty="0" smtClean="0"/>
              <a:t>Devising processes to document knowledge and ideas </a:t>
            </a:r>
          </a:p>
          <a:p>
            <a:pPr marL="45720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0" u="none" baseline="0" dirty="0" smtClean="0"/>
              <a:t>[Give a couple of customer examples]</a:t>
            </a:r>
          </a:p>
          <a:p>
            <a:pPr marL="45720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baseline="0" dirty="0" smtClean="0"/>
          </a:p>
          <a:p>
            <a:pPr marL="0" lvl="0" indent="0">
              <a:buFont typeface="Arial" panose="020B0604020202020204" pitchFamily="34" charset="0"/>
              <a:buNone/>
            </a:pPr>
            <a:r>
              <a:rPr lang="en-US" sz="1200" b="0" i="0" u="none" kern="1200" baseline="0" dirty="0" smtClean="0">
                <a:solidFill>
                  <a:schemeClr val="tx1"/>
                </a:solidFill>
                <a:effectLst/>
                <a:latin typeface="Arial" pitchFamily="34" charset="0"/>
                <a:ea typeface="ＭＳ Ｐゴシック" charset="0"/>
                <a:cs typeface="Arial" pitchFamily="34" charset="0"/>
              </a:rPr>
              <a:t>I</a:t>
            </a:r>
            <a:r>
              <a:rPr lang="en-US" sz="1200" b="0" i="0" kern="1200" dirty="0" smtClean="0">
                <a:solidFill>
                  <a:schemeClr val="tx1"/>
                </a:solidFill>
                <a:effectLst/>
                <a:latin typeface="Arial" pitchFamily="34" charset="0"/>
                <a:ea typeface="ＭＳ Ｐゴシック" charset="0"/>
                <a:cs typeface="Arial" pitchFamily="34" charset="0"/>
              </a:rPr>
              <a:t>n 4 of the 37 practices—financial management, financial incentives, capturing external ideas, and involving employees in shaping a company’s vision—speed and stability had a particularly striking impact.</a:t>
            </a:r>
          </a:p>
          <a:p>
            <a:pPr marL="0" lvl="0" indent="0">
              <a:buFont typeface="Arial" panose="020B0604020202020204" pitchFamily="34" charset="0"/>
              <a:buNone/>
            </a:pPr>
            <a:endParaRPr lang="en-US" sz="1200" b="0" i="0" u="none" kern="1200" baseline="0" dirty="0" smtClean="0">
              <a:solidFill>
                <a:schemeClr val="tx1"/>
              </a:solidFill>
              <a:effectLst/>
              <a:latin typeface="Arial" pitchFamily="34" charset="0"/>
              <a:ea typeface="ＭＳ Ｐゴシック" charset="0"/>
              <a:cs typeface="Arial" pitchFamily="34" charset="0"/>
            </a:endParaRPr>
          </a:p>
          <a:p>
            <a:pPr marL="0" lvl="0" indent="0">
              <a:buFont typeface="Arial" panose="020B0604020202020204" pitchFamily="34" charset="0"/>
              <a:buNone/>
            </a:pPr>
            <a:r>
              <a:rPr lang="en-US" sz="1200" b="0" i="0" u="none" kern="1200" baseline="0" dirty="0" smtClean="0">
                <a:solidFill>
                  <a:schemeClr val="tx1"/>
                </a:solidFill>
                <a:effectLst/>
                <a:latin typeface="Arial" pitchFamily="34" charset="0"/>
                <a:ea typeface="ＭＳ Ｐゴシック" charset="0"/>
                <a:cs typeface="Arial" pitchFamily="34" charset="0"/>
              </a:rPr>
              <a:t>70% of companies who ranked in the top quartile of organization health are Agile.</a:t>
            </a:r>
            <a:endParaRPr lang="en-US" sz="1200" b="0" i="0" u="none"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96417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9" rtl="0" eaLnBrk="0" fontAlgn="base" latinLnBrk="0" hangingPunct="0">
              <a:lnSpc>
                <a:spcPct val="100000"/>
              </a:lnSpc>
              <a:spcBef>
                <a:spcPct val="30000"/>
              </a:spcBef>
              <a:spcAft>
                <a:spcPct val="0"/>
              </a:spcAft>
              <a:buClrTx/>
              <a:buSzTx/>
              <a:buFontTx/>
              <a:buNone/>
              <a:tabLst/>
              <a:defRPr/>
            </a:pPr>
            <a:r>
              <a:rPr lang="en-GB" sz="1200" dirty="0" smtClean="0">
                <a:solidFill>
                  <a:schemeClr val="tx1"/>
                </a:solidFill>
                <a:latin typeface="CiscoSans ExtraLight"/>
                <a:cs typeface="CiscoSans ExtraLight"/>
              </a:rPr>
              <a:t>Collaboration is about continuous workflow</a:t>
            </a:r>
          </a:p>
          <a:p>
            <a:pPr marL="0" marR="0" indent="0" algn="l" defTabSz="457189" rtl="0" eaLnBrk="0" fontAlgn="base" latinLnBrk="0" hangingPunct="0">
              <a:lnSpc>
                <a:spcPct val="100000"/>
              </a:lnSpc>
              <a:spcBef>
                <a:spcPct val="30000"/>
              </a:spcBef>
              <a:spcAft>
                <a:spcPct val="0"/>
              </a:spcAft>
              <a:buClrTx/>
              <a:buSzTx/>
              <a:buFontTx/>
              <a:buNone/>
              <a:tabLst/>
              <a:defRPr/>
            </a:pPr>
            <a:endParaRPr lang="en-GB" sz="1200" dirty="0" smtClean="0">
              <a:solidFill>
                <a:schemeClr val="tx1"/>
              </a:solidFill>
              <a:latin typeface="CiscoSans ExtraLight"/>
              <a:cs typeface="CiscoSans ExtraLight"/>
            </a:endParaRPr>
          </a:p>
          <a:p>
            <a:r>
              <a:rPr lang="en-GB" dirty="0" smtClean="0"/>
              <a:t>A constant loop</a:t>
            </a:r>
            <a:r>
              <a:rPr lang="en-GB" baseline="0" dirty="0" smtClean="0"/>
              <a:t> of </a:t>
            </a:r>
            <a:r>
              <a:rPr lang="en-GB" baseline="0" dirty="0" err="1" smtClean="0"/>
              <a:t>ongoing</a:t>
            </a:r>
            <a:r>
              <a:rPr lang="en-GB" baseline="0" dirty="0" smtClean="0"/>
              <a:t> collaboration – Anywhere, Anytime and Any Device. </a:t>
            </a:r>
            <a:endParaRPr lang="en-GB" dirty="0" smtClean="0"/>
          </a:p>
          <a:p>
            <a:r>
              <a:rPr lang="en-GB" baseline="0" dirty="0" smtClean="0"/>
              <a:t>From the pocket to the boardroom - One solution does not fit all – Cisco is the only one in the market who can deliver this. </a:t>
            </a: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47863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a:t>Email</a:t>
            </a:r>
            <a:r>
              <a:rPr lang="en-US" baseline="0" dirty="0"/>
              <a:t> and call Control have been the go-to-tools for business for decades.  It makes sense, we all sat in our office at our desktop and our phone and email gave us a way to collaborate and share content easily with anyone we worked with- even people outside of our company. We spent more of our time between these two and if they went down we couldn’t get any work done.  Email is sticky because discussions get started there and content is shared.</a:t>
            </a:r>
          </a:p>
          <a:p>
            <a:endParaRPr lang="en-US" baseline="0" dirty="0"/>
          </a:p>
          <a:p>
            <a:r>
              <a:rPr lang="en-US" baseline="0" dirty="0"/>
              <a:t>But we all know this is changing- workers no longer sit at desks, we’re out working all over the world.  </a:t>
            </a:r>
          </a:p>
          <a:p>
            <a:endParaRPr lang="en-US" baseline="0" dirty="0"/>
          </a:p>
          <a:p>
            <a:r>
              <a:rPr lang="en-US" baseline="0" dirty="0"/>
              <a:t>And so email moved with us, to the new tiny computer we keep in our pocket.  That’s great…except that this new tiny computer in my pocket also does a bunch of things.  It can make calls, and video calls, it can send SMS messages- it has enabled so many new ways of communicating.</a:t>
            </a:r>
          </a:p>
          <a:p>
            <a:endParaRPr lang="en-US" dirty="0"/>
          </a:p>
          <a:p>
            <a:r>
              <a:rPr lang="en-US" baseline="0" dirty="0"/>
              <a:t>Control points evolve based upon how people work and the tools they have available to them.  It’s already shifting.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second piece of evidence is: the booming success of Slack. And, I don’t mean just in terms of active users. I mean in terms of engagement. When users are active on Slack, they are really active. It is an incredibly sticky platform. 320 minutes on a weekday? Holy cow – that’s 6 hours!! HOURS!! Users who use slack, they LIVE there. And whenever users live somewhere, that place becomes a </a:t>
            </a:r>
            <a:r>
              <a:rPr lang="en-US" baseline="0" dirty="0" err="1"/>
              <a:t>centerpoint</a:t>
            </a:r>
            <a:r>
              <a:rPr lang="en-US" baseline="0" dirty="0"/>
              <a:t> of control where everyone else wants to integrate. </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DD509A8-67CA-4201-ACDB-06545BB22C6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1164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DD509A8-67CA-4201-ACDB-06545BB22C6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2992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10E21-9376-435D-8344-D5BBD2EF15C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9964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a:xfrm>
            <a:off x="677850" y="5130190"/>
            <a:ext cx="5394078" cy="4860179"/>
          </a:xfrm>
        </p:spPr>
        <p:txBody>
          <a:bodyPr/>
          <a:lstStyle/>
          <a:p>
            <a:pPr marL="0" lvl="1" defTabSz="457159">
              <a:lnSpc>
                <a:spcPts val="850"/>
              </a:lnSpc>
              <a:defRPr/>
            </a:pPr>
            <a:r>
              <a:rPr lang="en-US" sz="800" dirty="0"/>
              <a:t>Spark offers are structured around how teams work.  If you are an organization in the midst of a shift to an agile team transition, you are probably evaluating tools that are mobile centric and focus on persistent messaging and file sharing.  Spark automatically comes equipped with that functionality and administrators now have the option to further secure the messaging experience with the Message subscription.  It enables:</a:t>
            </a:r>
          </a:p>
          <a:p>
            <a:pPr marL="285724" lvl="1" indent="-285724" defTabSz="457159">
              <a:lnSpc>
                <a:spcPts val="850"/>
              </a:lnSpc>
              <a:buFont typeface="Arial"/>
              <a:buChar char="•"/>
              <a:defRPr/>
            </a:pPr>
            <a:r>
              <a:rPr lang="en-US" sz="800" dirty="0"/>
              <a:t>Room moderator capability to ensure that users can “lock” rooms to control who can add other people</a:t>
            </a:r>
          </a:p>
          <a:p>
            <a:pPr marL="285724" lvl="1" indent="-285724" defTabSz="457159">
              <a:lnSpc>
                <a:spcPts val="850"/>
              </a:lnSpc>
              <a:buFont typeface="Arial"/>
              <a:buChar char="•"/>
              <a:defRPr/>
            </a:pPr>
            <a:r>
              <a:rPr lang="en-US" sz="800" dirty="0"/>
              <a:t>Indicators next to the room name in rooms where there are external participants, giving users added levels of insights as to who is in their rooms so they can use discretion when sharing content</a:t>
            </a:r>
          </a:p>
          <a:p>
            <a:pPr marL="285724" lvl="1" indent="-285724" defTabSz="457159">
              <a:lnSpc>
                <a:spcPts val="850"/>
              </a:lnSpc>
              <a:buFont typeface="Arial"/>
              <a:buChar char="•"/>
              <a:defRPr/>
            </a:pPr>
            <a:r>
              <a:rPr lang="en-US" sz="800" dirty="0">
                <a:cs typeface="ＭＳ Ｐゴシック" charset="0"/>
              </a:rPr>
              <a:t>Unlimited integrations with other applications and services</a:t>
            </a:r>
            <a:endParaRPr lang="en-US" dirty="0">
              <a:cs typeface="ＭＳ Ｐゴシック" charset="0"/>
            </a:endParaRPr>
          </a:p>
          <a:p>
            <a:pPr marL="285724" lvl="1" indent="-285724" defTabSz="457159">
              <a:lnSpc>
                <a:spcPts val="850"/>
              </a:lnSpc>
              <a:buFont typeface="Arial"/>
              <a:buChar char="•"/>
              <a:defRPr/>
            </a:pPr>
            <a:r>
              <a:rPr lang="en-US" dirty="0">
                <a:cs typeface="ＭＳ Ｐゴシック" charset="0"/>
              </a:rPr>
              <a:t>Single Sign-On (SSO) to require company-approved passwords that adhere to corporate security standards</a:t>
            </a:r>
            <a:endParaRPr lang="en-US" sz="1400" dirty="0">
              <a:cs typeface="ＭＳ Ｐゴシック" charset="0"/>
            </a:endParaRPr>
          </a:p>
          <a:p>
            <a:pPr marL="285724" lvl="1" indent="-285724" defTabSz="457159">
              <a:lnSpc>
                <a:spcPts val="850"/>
              </a:lnSpc>
              <a:buFont typeface="Arial"/>
              <a:buChar char="•"/>
              <a:defRPr/>
            </a:pPr>
            <a:r>
              <a:rPr lang="en-US" dirty="0">
                <a:cs typeface="ＭＳ Ｐゴシック" charset="0"/>
              </a:rPr>
              <a:t>Active Directory sync for real-time management of employee lifecycle changes and access to data</a:t>
            </a:r>
            <a:endParaRPr lang="en-US" sz="1400" dirty="0">
              <a:cs typeface="ＭＳ Ｐゴシック" charset="0"/>
            </a:endParaRPr>
          </a:p>
          <a:p>
            <a:pPr marL="285724" lvl="1" indent="-285724" defTabSz="457159">
              <a:lnSpc>
                <a:spcPts val="850"/>
              </a:lnSpc>
              <a:buFont typeface="Arial"/>
              <a:buChar char="•"/>
              <a:defRPr/>
            </a:pPr>
            <a:r>
              <a:rPr lang="en-US" sz="800" dirty="0"/>
              <a:t>Live support</a:t>
            </a:r>
          </a:p>
          <a:p>
            <a:pPr marL="285724" lvl="1" indent="-285724" defTabSz="457159">
              <a:lnSpc>
                <a:spcPts val="850"/>
              </a:lnSpc>
              <a:buFont typeface="Arial"/>
              <a:buChar char="•"/>
              <a:defRPr/>
            </a:pPr>
            <a:r>
              <a:rPr lang="en-US" sz="800" dirty="0"/>
              <a:t>Note: A compliance export is also available so a designated company representative can obtain a log of company messages and files in the event of a court ordered subpoena</a:t>
            </a:r>
          </a:p>
          <a:p>
            <a:pPr marL="0" lvl="1" defTabSz="457159">
              <a:lnSpc>
                <a:spcPts val="850"/>
              </a:lnSpc>
              <a:defRPr/>
            </a:pPr>
            <a:endParaRPr lang="en-US" sz="800" dirty="0"/>
          </a:p>
          <a:p>
            <a:pPr marL="0" lvl="1" defTabSz="457159">
              <a:lnSpc>
                <a:spcPts val="850"/>
              </a:lnSpc>
              <a:defRPr/>
            </a:pPr>
            <a:r>
              <a:rPr lang="en-US" sz="800" dirty="0"/>
              <a:t>There is also a meetings focused offer.  What steers a customer to one offer over another is: do you expect your teams to use real-time meetings?  With the Message and Meet offer, real-time meetings become available right in rooms.  Teams of up to 25 can meet and share screens right in the moment – right when they need to gain rapid alignment and accelerate decision making from any device.  Additionally, Cisco delivers WebEx, the market-leading conferencing solution.  WebEx licenses are part of our meetings-focused Spark offer.  WebEx can integrate up to 1000 global audio and video users and includes a vast array of meeting tools and host controls.  With the Message and Meet offer, teams now have a secure persistent team collaboration experience AND access to a top conferencing tool for larger, more structured meetings where key information needs to be disseminated to a broad set of teams and stakeholders.  </a:t>
            </a:r>
          </a:p>
          <a:p>
            <a:pPr>
              <a:lnSpc>
                <a:spcPts val="850"/>
              </a:lnSpc>
            </a:pPr>
            <a:endParaRPr lang="en-US" sz="800" dirty="0"/>
          </a:p>
          <a:p>
            <a:pPr>
              <a:lnSpc>
                <a:spcPts val="850"/>
              </a:lnSpc>
            </a:pPr>
            <a:r>
              <a:rPr lang="en-US" sz="800" b="1" dirty="0"/>
              <a:t>Localization:</a:t>
            </a:r>
          </a:p>
          <a:p>
            <a:pPr>
              <a:lnSpc>
                <a:spcPts val="850"/>
              </a:lnSpc>
            </a:pPr>
            <a:r>
              <a:rPr lang="en-US" sz="800" dirty="0"/>
              <a:t>English (US and UK), Chinese (Simplified and Traditional), Danish, Dutch, French (France), German, Indonesian, Italian, Japanese, Korean, Norwegian, Polish, Portuguese (Brazil), Russian, Spanish (Spain and Latin America), Swedish, and Turkish.</a:t>
            </a:r>
          </a:p>
          <a:p>
            <a:pPr>
              <a:lnSpc>
                <a:spcPts val="850"/>
              </a:lnSpc>
            </a:pPr>
            <a:r>
              <a:rPr lang="en-US" sz="800" b="1" dirty="0">
                <a:solidFill>
                  <a:schemeClr val="tx2"/>
                </a:solidFill>
              </a:rPr>
              <a:t>Support</a:t>
            </a:r>
          </a:p>
          <a:p>
            <a:pPr>
              <a:lnSpc>
                <a:spcPts val="850"/>
              </a:lnSpc>
            </a:pPr>
            <a:r>
              <a:rPr lang="en-US" sz="800" u="sng" dirty="0"/>
              <a:t>Online Support content</a:t>
            </a:r>
            <a:r>
              <a:rPr lang="en-US" sz="800" dirty="0"/>
              <a:t> localized in English (US), Chinese (Simplified and Traditional), French, German, Japanese, Korean, and Spanish (Latin America).</a:t>
            </a:r>
          </a:p>
          <a:p>
            <a:pPr>
              <a:lnSpc>
                <a:spcPts val="850"/>
              </a:lnSpc>
            </a:pPr>
            <a:r>
              <a:rPr lang="en-US" sz="800" u="sng" dirty="0"/>
              <a:t>Telephone support</a:t>
            </a:r>
            <a:r>
              <a:rPr lang="en-US" sz="800" dirty="0"/>
              <a:t> will match WebEx support availability. TS language line available for real-time translation of local languages. For full list of countries, see: </a:t>
            </a:r>
            <a:r>
              <a:rPr lang="en-US" sz="800" dirty="0">
                <a:hlinkClick r:id="rId3"/>
              </a:rPr>
              <a:t>https://support.webex.com/MyAccountWeb/needsupport.do?userType=ht</a:t>
            </a:r>
            <a:r>
              <a:rPr lang="en-US" sz="800" dirty="0"/>
              <a:t>.</a:t>
            </a:r>
          </a:p>
          <a:p>
            <a:pPr defTabSz="457148">
              <a:lnSpc>
                <a:spcPts val="850"/>
              </a:lnSpc>
              <a:defRPr/>
            </a:pPr>
            <a:r>
              <a:rPr lang="en-US" sz="800" b="1" dirty="0"/>
              <a:t>Availability: </a:t>
            </a:r>
            <a:r>
              <a:rPr lang="en-US" sz="800" dirty="0"/>
              <a:t>Service and subscription availability: </a:t>
            </a:r>
            <a:r>
              <a:rPr lang="en-US" sz="800" dirty="0" err="1"/>
              <a:t>www.cisco.com</a:t>
            </a:r>
            <a:r>
              <a:rPr lang="en-US" sz="800" dirty="0"/>
              <a:t>/go/spark-availability   </a:t>
            </a:r>
            <a:endParaRPr lang="en-US" sz="800" b="1" dirty="0"/>
          </a:p>
          <a:p>
            <a:pPr defTabSz="457159">
              <a:lnSpc>
                <a:spcPts val="850"/>
              </a:lnSpc>
              <a:defRPr/>
            </a:pPr>
            <a:endParaRPr lang="en-US" sz="800" dirty="0"/>
          </a:p>
          <a:p>
            <a:pPr defTabSz="457159">
              <a:lnSpc>
                <a:spcPts val="850"/>
              </a:lnSpc>
              <a:defRPr/>
            </a:pPr>
            <a:r>
              <a:rPr lang="en-US" sz="800" dirty="0"/>
              <a:t>View the Cisco Spark ordering guide for detailed and up-to-date information on pricing and packaging.  </a:t>
            </a:r>
          </a:p>
          <a:p>
            <a:pPr>
              <a:lnSpc>
                <a:spcPts val="850"/>
              </a:lnSpc>
            </a:pPr>
            <a:endParaRPr lang="en-US" sz="800" dirty="0"/>
          </a:p>
          <a:p>
            <a:pPr defTabSz="457159">
              <a:lnSpc>
                <a:spcPts val="850"/>
              </a:lnSpc>
              <a:defRPr/>
            </a:pPr>
            <a:r>
              <a:rPr lang="en-US" sz="800" dirty="0"/>
              <a:t>Cisco Spark Product capabilities, subscription packages, and availability are subject to change. </a:t>
            </a:r>
          </a:p>
          <a:p>
            <a:pPr>
              <a:lnSpc>
                <a:spcPts val="850"/>
              </a:lnSpc>
            </a:pPr>
            <a:endParaRPr lang="en-US" sz="800" dirty="0"/>
          </a:p>
          <a:p>
            <a:pPr>
              <a:lnSpc>
                <a:spcPts val="850"/>
              </a:lnSpc>
            </a:pPr>
            <a:endParaRPr lang="en-US" sz="80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9</a:t>
            </a:fld>
            <a:endParaRPr lang="en-US"/>
          </a:p>
        </p:txBody>
      </p:sp>
    </p:spTree>
    <p:extLst>
      <p:ext uri="{BB962C8B-B14F-4D97-AF65-F5344CB8AC3E}">
        <p14:creationId xmlns:p14="http://schemas.microsoft.com/office/powerpoint/2010/main" val="20762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10</a:t>
            </a:fld>
            <a:endParaRPr lang="ja-JP" dirty="0">
              <a:solidFill>
                <a:prstClr val="black"/>
              </a:solidFill>
            </a:endParaRPr>
          </a:p>
        </p:txBody>
      </p:sp>
    </p:spTree>
    <p:extLst>
      <p:ext uri="{BB962C8B-B14F-4D97-AF65-F5344CB8AC3E}">
        <p14:creationId xmlns:p14="http://schemas.microsoft.com/office/powerpoint/2010/main" val="4071452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ja-JP" altLang="en-US" smtClean="0"/>
              <a:t>マスター タイトルの書式設定</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ja-JP" altLang="en-US" smtClean="0"/>
              <a:t>マスター テキストの書式設定</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ja-JP" altLang="en-US" smtClean="0"/>
              <a:t>マスター テキストの書式設定</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ja-JP" altLang="en-US" smtClean="0"/>
              <a:t>マスター テキストの書式設定</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ja-JP" altLang="en-US" smtClean="0"/>
              <a:t>マスター テキストの書式設定</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Tree>
    <p:extLst>
      <p:ext uri="{BB962C8B-B14F-4D97-AF65-F5344CB8AC3E}">
        <p14:creationId xmlns:p14="http://schemas.microsoft.com/office/powerpoint/2010/main" val="1482496644"/>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ja-JP" altLang="en-US" smtClean="0"/>
              <a:t>マスター テキストの書式設定</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ja-JP" altLang="en-US" smtClean="0"/>
              <a:t>マスター テキストの書式設定</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ja-JP" altLang="en-US" smtClean="0"/>
              <a:t>マスター タイトルの書式設定</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ja-JP" altLang="en-US" smtClean="0"/>
              <a:t>マスター テキストの書式設定</a:t>
            </a:r>
          </a:p>
        </p:txBody>
      </p:sp>
    </p:spTree>
    <p:extLst>
      <p:ext uri="{BB962C8B-B14F-4D97-AF65-F5344CB8AC3E}">
        <p14:creationId xmlns:p14="http://schemas.microsoft.com/office/powerpoint/2010/main" val="4222874758"/>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ja-JP" altLang="en-US" noProof="0" smtClean="0"/>
              <a:t>表を追加</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ja-JP" altLang="en-US" noProof="0" smtClean="0"/>
              <a:t>グラフを追加</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ja-JP" altLang="en-US" smtClean="0"/>
              <a:t>マスター サブタイトルの書式設定</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ja-JP" altLang="en-US" smtClean="0"/>
              <a:t>マスター タイトルの書式設定</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ja-JP" altLang="en-US" noProof="0" smtClean="0"/>
              <a:t>グラフを追加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ja-JP" altLang="en-US" noProof="0" smtClean="0"/>
              <a:t>図を追加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ja-JP" altLang="en-US" noProof="0" smtClean="0"/>
              <a:t>図を追加</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ja-JP" altLang="en-US" noProof="0" smtClean="0"/>
              <a:t>図を追加</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ja-JP" altLang="en-US" smtClean="0"/>
              <a:t>マスター タイトルの書式設定</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ja-JP" altLang="en-US" noProof="0" smtClean="0"/>
              <a:t>図を追加</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ja-JP" altLang="en-US" noProof="0" smtClean="0"/>
              <a:t>図を追加</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ja-JP" altLang="en-US" noProof="0" smtClean="0"/>
              <a:t>図を追加</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Tree>
    <p:extLst>
      <p:ext uri="{BB962C8B-B14F-4D97-AF65-F5344CB8AC3E}">
        <p14:creationId xmlns:p14="http://schemas.microsoft.com/office/powerpoint/2010/main" val="1875136810"/>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Tree>
    <p:extLst>
      <p:ext uri="{BB962C8B-B14F-4D97-AF65-F5344CB8AC3E}">
        <p14:creationId xmlns:p14="http://schemas.microsoft.com/office/powerpoint/2010/main" val="312698047"/>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1073813029"/>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563897540"/>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a:t>
            </a:r>
            <a:r>
              <a:rPr lang="en-US" sz="600" baseline="0" dirty="0" smtClean="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a:t>
            </a:r>
            <a:r>
              <a:rPr lang="en-US" sz="600" dirty="0" smtClean="0">
                <a:solidFill>
                  <a:schemeClr val="bg1">
                    <a:alpha val="60000"/>
                  </a:schemeClr>
                </a:solidFill>
                <a:latin typeface="+mn-lt"/>
                <a:ea typeface="+mn-ea"/>
                <a:cs typeface="CiscoSans Thin"/>
              </a:rPr>
              <a:t>Public</a:t>
            </a:r>
            <a:endParaRPr lang="en-US" sz="600" dirty="0">
              <a:solidFill>
                <a:schemeClr val="bg1">
                  <a:alpha val="60000"/>
                </a:schemeClr>
              </a:solidFill>
              <a:latin typeface="+mn-lt"/>
              <a:ea typeface="+mn-ea"/>
              <a:cs typeface="CiscoSans Thin"/>
            </a:endParaRP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ja-JP" altLang="en-US" smtClean="0"/>
              <a:t>マスター タイトルの書式設定</a:t>
            </a:r>
            <a:endParaRPr lang="en-US" dirty="0"/>
          </a:p>
        </p:txBody>
      </p:sp>
      <p:pic>
        <p:nvPicPr>
          <p:cNvPr id="10"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smtClean="0"/>
              <a:t>図を追加</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ja-JP" altLang="en-US" smtClean="0"/>
              <a:t>マスター テキストの書式設定</a:t>
            </a:r>
          </a:p>
        </p:txBody>
      </p:sp>
    </p:spTree>
    <p:extLst>
      <p:ext uri="{BB962C8B-B14F-4D97-AF65-F5344CB8AC3E}">
        <p14:creationId xmlns:p14="http://schemas.microsoft.com/office/powerpoint/2010/main" val="2216821945"/>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smtClean="0"/>
              <a:t>図を追加</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ja-JP" altLang="en-US" smtClean="0"/>
              <a:t>マスター テキストの書式設定</a:t>
            </a:r>
          </a:p>
        </p:txBody>
      </p:sp>
    </p:spTree>
    <p:extLst>
      <p:ext uri="{BB962C8B-B14F-4D97-AF65-F5344CB8AC3E}">
        <p14:creationId xmlns:p14="http://schemas.microsoft.com/office/powerpoint/2010/main" val="2157376809"/>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smtClean="0"/>
              <a:t>図を追加</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ja-JP" altLang="en-US" noProof="0" smtClean="0"/>
              <a:t>図を追加</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ja-JP" altLang="en-US" smtClean="0"/>
              <a:t>マスター タイトルの書式設定</a:t>
            </a:r>
            <a:endParaRPr lang="en-US" dirty="0" smtClean="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smtClean="0"/>
              <a:t>図を追加</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ja-JP" altLang="en-US" noProof="0" smtClean="0"/>
              <a:t>メディアを追加</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ja-JP" altLang="en-US" noProof="0" smtClean="0"/>
              <a:t>メディアを追加</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1136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0437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ja-JP" altLang="en-US" smtClean="0"/>
              <a:t>マスター テキストの書式設定</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smtClean="0"/>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ja-JP" altLang="en-US" smtClean="0"/>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ja-JP" altLang="en-US" smtClean="0"/>
              <a:t>マスター テキストの書式設定</a:t>
            </a:r>
          </a:p>
        </p:txBody>
      </p:sp>
    </p:spTree>
    <p:extLst>
      <p:ext uri="{BB962C8B-B14F-4D97-AF65-F5344CB8AC3E}">
        <p14:creationId xmlns:p14="http://schemas.microsoft.com/office/powerpoint/2010/main" val="228040789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smtClean="0"/>
              <a:t>マスター テキストの書式設定</a:t>
            </a:r>
          </a:p>
        </p:txBody>
      </p:sp>
    </p:spTree>
    <p:extLst>
      <p:ext uri="{BB962C8B-B14F-4D97-AF65-F5344CB8AC3E}">
        <p14:creationId xmlns:p14="http://schemas.microsoft.com/office/powerpoint/2010/main" val="235356228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2016  </a:t>
            </a:r>
            <a:r>
              <a:rPr lang="en-US" sz="600" dirty="0">
                <a:solidFill>
                  <a:srgbClr val="000000">
                    <a:alpha val="25000"/>
                  </a:srgbClr>
                </a:solidFill>
                <a:latin typeface="+mn-lt"/>
                <a:ea typeface="+mn-ea"/>
                <a:cs typeface="CiscoSans Thin"/>
              </a:rPr>
              <a:t>Cisco and/or its affiliates. All rights reserved.   Cisco </a:t>
            </a:r>
            <a:r>
              <a:rPr lang="en-US" sz="600" dirty="0" smtClean="0">
                <a:solidFill>
                  <a:srgbClr val="000000">
                    <a:alpha val="25000"/>
                  </a:srgbClr>
                </a:solidFill>
                <a:latin typeface="+mn-lt"/>
                <a:ea typeface="+mn-ea"/>
                <a:cs typeface="CiscoSans Thin"/>
              </a:rPr>
              <a:t>Public</a:t>
            </a:r>
            <a:endParaRPr lang="en-US" sz="600" dirty="0">
              <a:solidFill>
                <a:srgbClr val="000000">
                  <a:alpha val="25000"/>
                </a:srgbClr>
              </a:solidFill>
              <a:latin typeface="+mn-lt"/>
              <a:ea typeface="+mn-ea"/>
              <a:cs typeface="CiscoSans Thin"/>
            </a:endParaRPr>
          </a:p>
        </p:txBody>
      </p:sp>
      <p:pic>
        <p:nvPicPr>
          <p:cNvPr id="1029" name="Picture 2"/>
          <p:cNvPicPr>
            <a:picLocks noChangeAspect="1" noChangeArrowheads="1"/>
          </p:cNvPicPr>
          <p:nvPr/>
        </p:nvPicPr>
        <p:blipFill>
          <a:blip r:embed="rId45">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4006" r:id="rId24"/>
    <p:sldLayoutId id="2147484007" r:id="rId25"/>
    <p:sldLayoutId id="2147484008" r:id="rId26"/>
    <p:sldLayoutId id="2147484010" r:id="rId27"/>
    <p:sldLayoutId id="2147484009" r:id="rId28"/>
    <p:sldLayoutId id="2147484011" r:id="rId29"/>
    <p:sldLayoutId id="2147483986" r:id="rId30"/>
    <p:sldLayoutId id="2147483987"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4012" r:id="rId42"/>
    <p:sldLayoutId id="2147484013" r:id="rId43"/>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www.cisco.com/go/cuwp"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communities.cisco.com/community/partner/collaboration/spark" TargetMode="External"/><Relationship Id="rId2" Type="http://schemas.openxmlformats.org/officeDocument/2006/relationships/hyperlink" Target="http://www.ciscospark.com/" TargetMode="External"/><Relationship Id="rId1" Type="http://schemas.openxmlformats.org/officeDocument/2006/relationships/slideLayout" Target="../slideLayouts/slideLayout15.xml"/><Relationship Id="rId5" Type="http://schemas.openxmlformats.org/officeDocument/2006/relationships/hyperlink" Target="mailto:keyanai@cisco.com" TargetMode="External"/><Relationship Id="rId4" Type="http://schemas.openxmlformats.org/officeDocument/2006/relationships/hyperlink" Target="http://www.cisco.com/web/JP/partners/sell/technology/uc/cloud_collaboration.html#~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http://www.mckinsey.com/insights/organization/why_agility_pays"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1"/>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altLang="en-US" smtClean="0">
                <a:ea typeface="ＭＳ Ｐゴシック" pitchFamily="34" charset="-128"/>
                <a:cs typeface="CiscoSans" pitchFamily="34" charset="0"/>
              </a:rPr>
              <a:t>Brand team</a:t>
            </a:r>
          </a:p>
        </p:txBody>
      </p:sp>
      <p:sp>
        <p:nvSpPr>
          <p:cNvPr id="4096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altLang="en-US" dirty="0" smtClean="0">
                <a:ea typeface="ＭＳ Ｐゴシック" pitchFamily="34" charset="-128"/>
                <a:cs typeface="CiscoSans" pitchFamily="34" charset="0"/>
              </a:rPr>
              <a:t>Released</a:t>
            </a:r>
            <a:r>
              <a:rPr lang="en-US" altLang="en-US" dirty="0" smtClean="0">
                <a:ea typeface="ＭＳ Ｐゴシック" pitchFamily="34" charset="-128"/>
                <a:cs typeface="CiscoSans" pitchFamily="34" charset="0"/>
              </a:rPr>
              <a:t>: March 2016</a:t>
            </a:r>
            <a:endParaRPr altLang="en-US" dirty="0">
              <a:ea typeface="ＭＳ Ｐゴシック" pitchFamily="34" charset="-128"/>
              <a:cs typeface="CiscoSans" pitchFamily="34" charset="0"/>
            </a:endParaRPr>
          </a:p>
        </p:txBody>
      </p:sp>
      <p:sp>
        <p:nvSpPr>
          <p:cNvPr id="5" name="Text Placeholder 4"/>
          <p:cNvSpPr>
            <a:spLocks noGrp="1"/>
          </p:cNvSpPr>
          <p:nvPr>
            <p:ph type="body" sz="quarter" idx="12"/>
          </p:nvPr>
        </p:nvSpPr>
        <p:spPr/>
        <p:txBody>
          <a:bodyPr/>
          <a:lstStyle/>
          <a:p>
            <a:pPr>
              <a:defRPr/>
            </a:pPr>
            <a:r>
              <a:rPr dirty="0"/>
              <a:t>Making our PowerPoint simpler and more distinctive. </a:t>
            </a:r>
          </a:p>
        </p:txBody>
      </p:sp>
      <p:sp>
        <p:nvSpPr>
          <p:cNvPr id="2" name="Text Placeholder 1"/>
          <p:cNvSpPr>
            <a:spLocks noGrp="1"/>
          </p:cNvSpPr>
          <p:nvPr>
            <p:ph type="body" sz="quarter" idx="13"/>
          </p:nvPr>
        </p:nvSpPr>
        <p:spPr/>
        <p:txBody>
          <a:bodyPr/>
          <a:lstStyle/>
          <a:p>
            <a:endParaRPr lang="en-US"/>
          </a:p>
        </p:txBody>
      </p:sp>
      <p:sp>
        <p:nvSpPr>
          <p:cNvPr id="6" name="Title 5"/>
          <p:cNvSpPr>
            <a:spLocks noGrp="1"/>
          </p:cNvSpPr>
          <p:nvPr>
            <p:ph type="ctrTitle"/>
          </p:nvPr>
        </p:nvSpPr>
        <p:spPr/>
        <p:txBody>
          <a:bodyPr/>
          <a:lstStyle/>
          <a:p>
            <a:pPr>
              <a:defRPr/>
            </a:pPr>
            <a:r>
              <a:rPr kern="0" dirty="0"/>
              <a:t>The latest and greatest</a:t>
            </a:r>
            <a:endParaRPr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3444" b="15209"/>
          <a:stretch/>
        </p:blipFill>
        <p:spPr>
          <a:xfrm>
            <a:off x="0" y="-204188"/>
            <a:ext cx="9139405" cy="5350560"/>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 y="-201315"/>
            <a:ext cx="6598384" cy="5347687"/>
          </a:xfrm>
          <a:prstGeom prst="rect">
            <a:avLst/>
          </a:prstGeom>
        </p:spPr>
      </p:pic>
      <p:sp>
        <p:nvSpPr>
          <p:cNvPr id="12" name="テキスト ボックス 8"/>
          <p:cNvSpPr txBox="1"/>
          <p:nvPr/>
        </p:nvSpPr>
        <p:spPr>
          <a:xfrm>
            <a:off x="238940" y="1988665"/>
            <a:ext cx="6686446" cy="1200329"/>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kumimoji="1" lang="en-US" altLang="ja-JP" sz="7200" dirty="0" smtClean="0">
                <a:solidFill>
                  <a:srgbClr val="004BAF"/>
                </a:solidFill>
                <a:effectLst>
                  <a:glow rad="228600">
                    <a:schemeClr val="bg1">
                      <a:alpha val="40000"/>
                    </a:schemeClr>
                  </a:glow>
                </a:effectLst>
                <a:latin typeface="CiscoSansTT Thin" panose="020B0203020201020303" pitchFamily="34" charset="0"/>
              </a:rPr>
              <a:t>Advantage Now</a:t>
            </a:r>
            <a:endParaRPr kumimoji="1" lang="ja-JP" altLang="en-US" sz="7200" dirty="0">
              <a:solidFill>
                <a:srgbClr val="004BAF"/>
              </a:solidFill>
              <a:effectLst>
                <a:glow rad="228600">
                  <a:schemeClr val="bg1">
                    <a:alpha val="40000"/>
                  </a:schemeClr>
                </a:glow>
              </a:effectLst>
              <a:latin typeface="CiscoSansTT Thin" panose="020B0203020201020303" pitchFamily="34" charset="0"/>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41" y="-112480"/>
            <a:ext cx="1513830" cy="1052249"/>
          </a:xfrm>
          <a:prstGeom prst="rect">
            <a:avLst/>
          </a:prstGeom>
        </p:spPr>
      </p:pic>
      <p:sp>
        <p:nvSpPr>
          <p:cNvPr id="4" name="正方形/長方形 3"/>
          <p:cNvSpPr/>
          <p:nvPr/>
        </p:nvSpPr>
        <p:spPr>
          <a:xfrm>
            <a:off x="238940" y="3322002"/>
            <a:ext cx="7713569" cy="523220"/>
          </a:xfrm>
          <a:prstGeom prst="rect">
            <a:avLst/>
          </a:prstGeom>
        </p:spPr>
        <p:txBody>
          <a:bodyPr wrap="square">
            <a:spAutoFit/>
          </a:bodyPr>
          <a:lstStyle/>
          <a:p>
            <a:r>
              <a:rPr lang="en-US" altLang="ja-JP" sz="2800" b="1" kern="0" dirty="0">
                <a:solidFill>
                  <a:schemeClr val="tx1">
                    <a:lumMod val="75000"/>
                  </a:schemeClr>
                </a:solidFill>
              </a:rPr>
              <a:t>Cisco Spark</a:t>
            </a:r>
            <a:r>
              <a:rPr lang="ja-JP" altLang="en-US" sz="2800" b="1" kern="0" dirty="0">
                <a:solidFill>
                  <a:schemeClr val="tx1">
                    <a:lumMod val="75000"/>
                  </a:schemeClr>
                </a:solidFill>
              </a:rPr>
              <a:t>のご紹介</a:t>
            </a:r>
            <a:endParaRPr lang="en-US" altLang="ja-JP" sz="2800" b="1" dirty="0">
              <a:solidFill>
                <a:schemeClr val="tx1">
                  <a:lumMod val="75000"/>
                </a:schemeClr>
              </a:solidFill>
            </a:endParaRPr>
          </a:p>
        </p:txBody>
      </p:sp>
      <p:sp>
        <p:nvSpPr>
          <p:cNvPr id="10" name="正方形/長方形 9"/>
          <p:cNvSpPr/>
          <p:nvPr/>
        </p:nvSpPr>
        <p:spPr>
          <a:xfrm>
            <a:off x="238941" y="3793198"/>
            <a:ext cx="6619060" cy="757130"/>
          </a:xfrm>
          <a:prstGeom prst="rect">
            <a:avLst/>
          </a:prstGeom>
        </p:spPr>
        <p:txBody>
          <a:bodyPr wrap="square">
            <a:spAutoFit/>
          </a:bodyPr>
          <a:lstStyle/>
          <a:p>
            <a:pPr>
              <a:lnSpc>
                <a:spcPct val="120000"/>
              </a:lnSpc>
            </a:pPr>
            <a:r>
              <a:rPr lang="ja-JP" altLang="en-US" b="1" dirty="0">
                <a:solidFill>
                  <a:schemeClr val="tx1">
                    <a:lumMod val="75000"/>
                  </a:schemeClr>
                </a:solidFill>
              </a:rPr>
              <a:t>シスコシステムズ合同</a:t>
            </a:r>
            <a:r>
              <a:rPr lang="ja-JP" altLang="en-US" b="1" dirty="0" smtClean="0">
                <a:solidFill>
                  <a:schemeClr val="tx1">
                    <a:lumMod val="75000"/>
                  </a:schemeClr>
                </a:solidFill>
              </a:rPr>
              <a:t>会社</a:t>
            </a:r>
            <a:endParaRPr lang="en-US" altLang="ja-JP" b="1" dirty="0" smtClean="0">
              <a:solidFill>
                <a:schemeClr val="tx1">
                  <a:lumMod val="75000"/>
                </a:schemeClr>
              </a:solidFill>
            </a:endParaRPr>
          </a:p>
          <a:p>
            <a:pPr>
              <a:lnSpc>
                <a:spcPct val="120000"/>
              </a:lnSpc>
            </a:pPr>
            <a:r>
              <a:rPr lang="en-US" altLang="ja-JP"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2016 </a:t>
            </a:r>
            <a:r>
              <a:rPr lang="ja-JP" altLang="en-US"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 6</a:t>
            </a:r>
            <a:r>
              <a:rPr lang="ja-JP" altLang="en-US"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日</a:t>
            </a:r>
            <a:r>
              <a:rPr lang="en-US" altLang="ja-JP"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rPr>
              <a:t> </a:t>
            </a:r>
            <a:endParaRPr lang="ja-JP" altLang="en-US" b="1" dirty="0">
              <a:ln>
                <a:solidFill>
                  <a:schemeClr val="bg1"/>
                </a:solidFill>
              </a:ln>
              <a:solidFill>
                <a:srgbClr val="000000"/>
              </a:solidFill>
              <a:effectLst>
                <a:glow rad="101600">
                  <a:schemeClr val="bg1">
                    <a:alpha val="40000"/>
                  </a:schemeClr>
                </a:glow>
              </a:effectLst>
              <a:latin typeface="Arial" panose="020B0604020202020204" pitchFamily="34" charset="0"/>
              <a:ea typeface="ＭＳ Ｐゴシック" panose="020B0600070205080204" pitchFamily="50" charset="-128"/>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Arrow 38"/>
          <p:cNvSpPr/>
          <p:nvPr/>
        </p:nvSpPr>
        <p:spPr>
          <a:xfrm>
            <a:off x="2143072" y="2025487"/>
            <a:ext cx="4691387" cy="1126952"/>
          </a:xfrm>
          <a:prstGeom prst="rightArrow">
            <a:avLst>
              <a:gd name="adj1" fmla="val 56372"/>
              <a:gd name="adj2" fmla="val 4893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40" name="Right Arrow 39"/>
          <p:cNvSpPr/>
          <p:nvPr/>
        </p:nvSpPr>
        <p:spPr>
          <a:xfrm>
            <a:off x="1267234" y="2023306"/>
            <a:ext cx="3478056" cy="1126952"/>
          </a:xfrm>
          <a:prstGeom prst="rightArrow">
            <a:avLst>
              <a:gd name="adj1" fmla="val 56372"/>
              <a:gd name="adj2" fmla="val 4893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FFFFFF"/>
              </a:solidFill>
              <a:ea typeface="ＭＳ Ｐゴシック" pitchFamily="50" charset="-128"/>
            </a:endParaRPr>
          </a:p>
        </p:txBody>
      </p:sp>
      <p:sp>
        <p:nvSpPr>
          <p:cNvPr id="73" name="Right Arrow 72"/>
          <p:cNvSpPr/>
          <p:nvPr/>
        </p:nvSpPr>
        <p:spPr>
          <a:xfrm>
            <a:off x="2219272" y="3554569"/>
            <a:ext cx="4691387" cy="1126952"/>
          </a:xfrm>
          <a:prstGeom prst="rightArrow">
            <a:avLst>
              <a:gd name="adj1" fmla="val 56372"/>
              <a:gd name="adj2" fmla="val 4893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74" name="Right Arrow 73"/>
          <p:cNvSpPr/>
          <p:nvPr/>
        </p:nvSpPr>
        <p:spPr>
          <a:xfrm>
            <a:off x="1343434" y="3552385"/>
            <a:ext cx="3478056" cy="1126952"/>
          </a:xfrm>
          <a:prstGeom prst="rightArrow">
            <a:avLst>
              <a:gd name="adj1" fmla="val 56372"/>
              <a:gd name="adj2" fmla="val 4893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FFFFFF"/>
              </a:solidFill>
              <a:ea typeface="ＭＳ Ｐゴシック" pitchFamily="50" charset="-128"/>
            </a:endParaRPr>
          </a:p>
        </p:txBody>
      </p:sp>
      <p:sp>
        <p:nvSpPr>
          <p:cNvPr id="75" name="Right Arrow 74"/>
          <p:cNvSpPr/>
          <p:nvPr/>
        </p:nvSpPr>
        <p:spPr>
          <a:xfrm>
            <a:off x="2223325" y="3550204"/>
            <a:ext cx="1039734" cy="1126952"/>
          </a:xfrm>
          <a:prstGeom prst="rightArrow">
            <a:avLst>
              <a:gd name="adj1" fmla="val 56372"/>
              <a:gd name="adj2" fmla="val 4893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77" name="Right Arrow 76"/>
          <p:cNvSpPr/>
          <p:nvPr/>
        </p:nvSpPr>
        <p:spPr>
          <a:xfrm>
            <a:off x="5126359" y="4043388"/>
            <a:ext cx="180907" cy="149314"/>
          </a:xfrm>
          <a:prstGeom prst="right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79" name="Right Arrow 78"/>
          <p:cNvSpPr/>
          <p:nvPr/>
        </p:nvSpPr>
        <p:spPr>
          <a:xfrm>
            <a:off x="803752" y="4005288"/>
            <a:ext cx="180907" cy="149314"/>
          </a:xfrm>
          <a:prstGeom prst="right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chemeClr val="tx1"/>
              </a:solidFill>
              <a:ea typeface="ＭＳ Ｐゴシック" pitchFamily="50" charset="-128"/>
            </a:endParaRPr>
          </a:p>
        </p:txBody>
      </p:sp>
      <p:sp>
        <p:nvSpPr>
          <p:cNvPr id="61" name="Right Arrow 60"/>
          <p:cNvSpPr/>
          <p:nvPr/>
        </p:nvSpPr>
        <p:spPr>
          <a:xfrm>
            <a:off x="3513069" y="2524032"/>
            <a:ext cx="180907" cy="149314"/>
          </a:xfrm>
          <a:prstGeom prst="right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62" name="Right Arrow 61"/>
          <p:cNvSpPr/>
          <p:nvPr/>
        </p:nvSpPr>
        <p:spPr>
          <a:xfrm>
            <a:off x="5126359" y="2524032"/>
            <a:ext cx="180907" cy="149314"/>
          </a:xfrm>
          <a:prstGeom prst="right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70" name="Right Arrow 69"/>
          <p:cNvSpPr/>
          <p:nvPr/>
        </p:nvSpPr>
        <p:spPr>
          <a:xfrm>
            <a:off x="803752" y="2452914"/>
            <a:ext cx="180907" cy="149314"/>
          </a:xfrm>
          <a:prstGeom prst="right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chemeClr val="tx1"/>
              </a:solidFill>
              <a:ea typeface="ＭＳ Ｐゴシック" pitchFamily="50" charset="-128"/>
            </a:endParaRPr>
          </a:p>
        </p:txBody>
      </p:sp>
      <p:sp>
        <p:nvSpPr>
          <p:cNvPr id="65" name="Oval 6"/>
          <p:cNvSpPr/>
          <p:nvPr/>
        </p:nvSpPr>
        <p:spPr>
          <a:xfrm>
            <a:off x="3693970" y="1567152"/>
            <a:ext cx="1463040" cy="3393574"/>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vert="horz" wrap="none" lIns="0" tIns="45720" rIns="0" bIns="0" numCol="1" anchor="t" anchorCtr="0" compatLnSpc="1">
            <a:prstTxWarp prst="textNoShape">
              <a:avLst/>
            </a:prstTxWarp>
          </a:bodyPr>
          <a:lstStyle/>
          <a:p>
            <a:pPr algn="ctr"/>
            <a:r>
              <a:rPr lang="en-US" altLang="ja-JP" sz="2000" dirty="0">
                <a:solidFill>
                  <a:srgbClr val="454545"/>
                </a:solidFill>
                <a:ea typeface="ＭＳ Ｐゴシック" pitchFamily="50" charset="-128"/>
              </a:rPr>
              <a:t>C2</a:t>
            </a:r>
          </a:p>
        </p:txBody>
      </p:sp>
      <p:sp>
        <p:nvSpPr>
          <p:cNvPr id="66" name="TextBox 65"/>
          <p:cNvSpPr txBox="1"/>
          <p:nvPr/>
        </p:nvSpPr>
        <p:spPr>
          <a:xfrm>
            <a:off x="3822824" y="1888151"/>
            <a:ext cx="1234093" cy="1123384"/>
          </a:xfrm>
          <a:prstGeom prst="rect">
            <a:avLst/>
          </a:prstGeom>
          <a:noFill/>
        </p:spPr>
        <p:txBody>
          <a:bodyPr wrap="square" rtlCol="0">
            <a:spAutoFit/>
          </a:bodyPr>
          <a:lstStyle/>
          <a:p>
            <a:pPr algn="ctr" defTabSz="457200"/>
            <a:r>
              <a:rPr lang="en-US" altLang="ja-JP" sz="1100" dirty="0" smtClean="0">
                <a:solidFill>
                  <a:srgbClr val="454545"/>
                </a:solidFill>
                <a:latin typeface="+mn-lt"/>
                <a:ea typeface="ＭＳ Ｐゴシック" pitchFamily="50" charset="-128"/>
              </a:rPr>
              <a:t>M2 </a:t>
            </a:r>
            <a:r>
              <a:rPr lang="ja-JP" altLang="en-US" sz="1100" dirty="0" smtClean="0">
                <a:solidFill>
                  <a:srgbClr val="454545"/>
                </a:solidFill>
                <a:latin typeface="+mn-lt"/>
                <a:ea typeface="ＭＳ Ｐゴシック" pitchFamily="50" charset="-128"/>
              </a:rPr>
              <a:t>の</a:t>
            </a:r>
            <a:r>
              <a:rPr lang="ja-JP" altLang="en-US" sz="1100" dirty="0" smtClean="0">
                <a:solidFill>
                  <a:srgbClr val="454545"/>
                </a:solidFill>
                <a:ea typeface="ＭＳ Ｐゴシック" pitchFamily="50" charset="-128"/>
              </a:rPr>
              <a:t>すべて</a:t>
            </a:r>
            <a:br>
              <a:rPr lang="ja-JP" altLang="en-US" sz="1100" dirty="0" smtClean="0">
                <a:solidFill>
                  <a:srgbClr val="454545"/>
                </a:solidFill>
                <a:ea typeface="ＭＳ Ｐゴシック" pitchFamily="50" charset="-128"/>
              </a:rPr>
            </a:br>
            <a:r>
              <a:rPr lang="ja-JP" altLang="en-US" sz="1100" dirty="0" smtClean="0">
                <a:solidFill>
                  <a:srgbClr val="454545"/>
                </a:solidFill>
                <a:latin typeface="+mn-lt"/>
                <a:ea typeface="ＭＳ Ｐゴシック" pitchFamily="50" charset="-128"/>
              </a:rPr>
              <a:t>プラス</a:t>
            </a:r>
          </a:p>
          <a:p>
            <a:pPr algn="ctr" defTabSz="457200"/>
            <a:endParaRPr lang="ja-JP" altLang="en-US" sz="500" dirty="0" smtClean="0">
              <a:solidFill>
                <a:srgbClr val="454545"/>
              </a:solidFill>
              <a:latin typeface="+mn-lt"/>
              <a:ea typeface="ＭＳ Ｐゴシック" pitchFamily="50" charset="-128"/>
              <a:cs typeface="Avenir Book" charset="0"/>
            </a:endParaRPr>
          </a:p>
          <a:p>
            <a:pPr defTabSz="457200"/>
            <a:r>
              <a:rPr lang="en-US" altLang="ja-JP" sz="800" dirty="0" smtClean="0">
                <a:solidFill>
                  <a:srgbClr val="454545"/>
                </a:solidFill>
                <a:latin typeface="+mn-lt"/>
                <a:ea typeface="ＭＳ Ｐゴシック" pitchFamily="50" charset="-128"/>
              </a:rPr>
              <a:t>Cloud Calling*</a:t>
            </a:r>
            <a:endParaRPr lang="ja-JP" altLang="en-US" sz="800" dirty="0" smtClean="0">
              <a:solidFill>
                <a:srgbClr val="454545"/>
              </a:solidFill>
              <a:latin typeface="+mn-lt"/>
              <a:ea typeface="ＭＳ Ｐゴシック" pitchFamily="50" charset="-128"/>
              <a:cs typeface="Avenir Book" charset="0"/>
            </a:endParaRPr>
          </a:p>
          <a:p>
            <a:pPr marL="73152" indent="-73152" defTabSz="457200">
              <a:buSzPct val="80000"/>
              <a:buFont typeface="Arial"/>
              <a:buChar char="•"/>
            </a:pPr>
            <a:r>
              <a:rPr lang="ja-JP" altLang="en-US" sz="800" dirty="0" smtClean="0">
                <a:solidFill>
                  <a:srgbClr val="454545"/>
                </a:solidFill>
                <a:latin typeface="+mn-lt"/>
                <a:ea typeface="ＭＳ Ｐゴシック" pitchFamily="50" charset="-128"/>
              </a:rPr>
              <a:t>ビジネス クラスの音声とビデオ</a:t>
            </a:r>
          </a:p>
          <a:p>
            <a:pPr marL="73152" indent="-73152" defTabSz="457200">
              <a:buSzPct val="80000"/>
              <a:buFont typeface="Arial"/>
              <a:buChar char="•"/>
            </a:pPr>
            <a:r>
              <a:rPr lang="ja-JP" altLang="en-US" sz="800" dirty="0" smtClean="0">
                <a:solidFill>
                  <a:srgbClr val="454545"/>
                </a:solidFill>
                <a:latin typeface="+mn-lt"/>
                <a:ea typeface="ＭＳ Ｐゴシック" pitchFamily="50" charset="-128"/>
              </a:rPr>
              <a:t>モビリティ</a:t>
            </a:r>
          </a:p>
          <a:p>
            <a:pPr marL="73152" indent="-73152" defTabSz="457200">
              <a:buSzPct val="80000"/>
              <a:buFont typeface="Arial"/>
              <a:buChar char="•"/>
            </a:pPr>
            <a:r>
              <a:rPr lang="ja-JP" altLang="en-US" sz="800" dirty="0" smtClean="0">
                <a:solidFill>
                  <a:srgbClr val="454545"/>
                </a:solidFill>
                <a:latin typeface="+mn-lt"/>
                <a:ea typeface="ＭＳ Ｐゴシック" pitchFamily="50" charset="-128"/>
              </a:rPr>
              <a:t>ボイス メッセージング</a:t>
            </a:r>
            <a:endParaRPr lang="ja-JP" altLang="en-US" sz="800" dirty="0">
              <a:solidFill>
                <a:srgbClr val="454545"/>
              </a:solidFill>
              <a:latin typeface="+mn-lt"/>
              <a:ea typeface="ＭＳ Ｐゴシック" pitchFamily="50" charset="-128"/>
            </a:endParaRPr>
          </a:p>
        </p:txBody>
      </p:sp>
      <p:sp>
        <p:nvSpPr>
          <p:cNvPr id="81" name="Oval 6"/>
          <p:cNvSpPr/>
          <p:nvPr/>
        </p:nvSpPr>
        <p:spPr>
          <a:xfrm>
            <a:off x="3821262" y="3219828"/>
            <a:ext cx="1225296" cy="1585595"/>
          </a:xfrm>
          <a:prstGeom prst="rect">
            <a:avLst/>
          </a:prstGeom>
          <a:solidFill>
            <a:srgbClr val="92D050"/>
          </a:solidFill>
          <a:ln w="25400">
            <a:noFill/>
            <a:prstDash val="solid"/>
            <a:miter lim="800000"/>
          </a:ln>
        </p:spPr>
        <p:txBody>
          <a:bodyPr vert="horz" wrap="none" lIns="0" tIns="45720" rIns="0" bIns="0" numCol="1" anchor="t" anchorCtr="0" compatLnSpc="1">
            <a:prstTxWarp prst="textNoShape">
              <a:avLst/>
            </a:prstTxWarp>
          </a:bodyPr>
          <a:lstStyle/>
          <a:p>
            <a:pPr algn="ctr" defTabSz="457200"/>
            <a:r>
              <a:rPr lang="en-US" altLang="ja-JP" sz="2000" dirty="0">
                <a:solidFill>
                  <a:srgbClr val="454545"/>
                </a:solidFill>
                <a:latin typeface="+mn-lt"/>
                <a:ea typeface="ＭＳ Ｐゴシック" pitchFamily="50" charset="-128"/>
              </a:rPr>
              <a:t>M2</a:t>
            </a:r>
          </a:p>
        </p:txBody>
      </p:sp>
      <p:sp>
        <p:nvSpPr>
          <p:cNvPr id="82" name="TextBox 81"/>
          <p:cNvSpPr txBox="1"/>
          <p:nvPr/>
        </p:nvSpPr>
        <p:spPr>
          <a:xfrm>
            <a:off x="3822824" y="3521744"/>
            <a:ext cx="1234093" cy="1077218"/>
          </a:xfrm>
          <a:prstGeom prst="rect">
            <a:avLst/>
          </a:prstGeom>
          <a:noFill/>
        </p:spPr>
        <p:txBody>
          <a:bodyPr wrap="square" rtlCol="0">
            <a:spAutoFit/>
          </a:bodyPr>
          <a:lstStyle/>
          <a:p>
            <a:pPr algn="ctr" defTabSz="457200"/>
            <a:r>
              <a:rPr lang="en-US" altLang="ja-JP" sz="1100" dirty="0" smtClean="0">
                <a:solidFill>
                  <a:srgbClr val="454545"/>
                </a:solidFill>
                <a:latin typeface="+mn-lt"/>
                <a:ea typeface="ＭＳ Ｐゴシック" pitchFamily="50" charset="-128"/>
              </a:rPr>
              <a:t>M1 </a:t>
            </a:r>
            <a:r>
              <a:rPr lang="ja-JP" altLang="en-US" sz="1100" dirty="0" smtClean="0">
                <a:solidFill>
                  <a:srgbClr val="454545"/>
                </a:solidFill>
                <a:latin typeface="+mn-lt"/>
                <a:ea typeface="ＭＳ Ｐゴシック" pitchFamily="50" charset="-128"/>
              </a:rPr>
              <a:t>の</a:t>
            </a:r>
            <a:r>
              <a:rPr lang="ja-JP" altLang="en-US" sz="1100" dirty="0" smtClean="0">
                <a:solidFill>
                  <a:srgbClr val="454545"/>
                </a:solidFill>
                <a:ea typeface="ＭＳ Ｐゴシック" pitchFamily="50" charset="-128"/>
              </a:rPr>
              <a:t>すべて</a:t>
            </a:r>
            <a:br>
              <a:rPr lang="ja-JP" altLang="en-US" sz="1100" dirty="0" smtClean="0">
                <a:solidFill>
                  <a:srgbClr val="454545"/>
                </a:solidFill>
                <a:ea typeface="ＭＳ Ｐゴシック" pitchFamily="50" charset="-128"/>
              </a:rPr>
            </a:br>
            <a:r>
              <a:rPr lang="ja-JP" altLang="en-US" sz="1100" dirty="0" smtClean="0">
                <a:solidFill>
                  <a:srgbClr val="454545"/>
                </a:solidFill>
                <a:ea typeface="ＭＳ Ｐゴシック" pitchFamily="50" charset="-128"/>
              </a:rPr>
              <a:t>プラス</a:t>
            </a:r>
          </a:p>
          <a:p>
            <a:pPr marL="58738" indent="-58738" defTabSz="457200">
              <a:buFont typeface="Arial" charset="0"/>
              <a:buChar char="•"/>
            </a:pPr>
            <a:endParaRPr lang="ja-JP" altLang="en-US" sz="1000" dirty="0" smtClean="0">
              <a:solidFill>
                <a:srgbClr val="454545"/>
              </a:solidFill>
              <a:latin typeface="+mn-lt"/>
              <a:ea typeface="ＭＳ Ｐゴシック" pitchFamily="50" charset="-128"/>
              <a:cs typeface="Avenir Book" charset="0"/>
            </a:endParaRPr>
          </a:p>
          <a:p>
            <a:pPr marL="73152" indent="-73152" defTabSz="457200">
              <a:buSzPct val="80000"/>
              <a:buFont typeface="Arial"/>
              <a:buChar char="•"/>
            </a:pPr>
            <a:r>
              <a:rPr lang="en-US" altLang="ja-JP" sz="800" dirty="0" smtClean="0">
                <a:solidFill>
                  <a:srgbClr val="454545"/>
                </a:solidFill>
                <a:latin typeface="+mn-lt"/>
                <a:ea typeface="ＭＳ Ｐゴシック" pitchFamily="50" charset="-128"/>
              </a:rPr>
              <a:t>25 </a:t>
            </a:r>
            <a:r>
              <a:rPr lang="ja-JP" altLang="en-US" sz="800" dirty="0" smtClean="0">
                <a:solidFill>
                  <a:srgbClr val="454545"/>
                </a:solidFill>
                <a:latin typeface="+mn-lt"/>
                <a:ea typeface="ＭＳ Ｐゴシック" pitchFamily="50" charset="-128"/>
              </a:rPr>
              <a:t>パーティ間の会</a:t>
            </a:r>
            <a:r>
              <a:rPr lang="en-US" altLang="ja-JP" sz="800" dirty="0" smtClean="0">
                <a:solidFill>
                  <a:srgbClr val="454545"/>
                </a:solidFill>
                <a:latin typeface="+mn-lt"/>
                <a:ea typeface="ＭＳ Ｐゴシック" pitchFamily="50" charset="-128"/>
              </a:rPr>
              <a:t/>
            </a:r>
            <a:br>
              <a:rPr lang="en-US" altLang="ja-JP" sz="800" dirty="0" smtClean="0">
                <a:solidFill>
                  <a:srgbClr val="454545"/>
                </a:solidFill>
                <a:latin typeface="+mn-lt"/>
                <a:ea typeface="ＭＳ Ｐゴシック" pitchFamily="50" charset="-128"/>
              </a:rPr>
            </a:br>
            <a:r>
              <a:rPr lang="ja-JP" altLang="en-US" sz="800" dirty="0" smtClean="0">
                <a:solidFill>
                  <a:srgbClr val="454545"/>
                </a:solidFill>
                <a:latin typeface="+mn-lt"/>
                <a:ea typeface="ＭＳ Ｐゴシック" pitchFamily="50" charset="-128"/>
              </a:rPr>
              <a:t>議の開催（他の </a:t>
            </a:r>
            <a:r>
              <a:rPr lang="en-US" altLang="ja-JP" sz="800" dirty="0" smtClean="0">
                <a:solidFill>
                  <a:srgbClr val="454545"/>
                </a:solidFill>
                <a:latin typeface="+mn-lt"/>
                <a:ea typeface="ＭＳ Ｐゴシック" pitchFamily="50" charset="-128"/>
              </a:rPr>
              <a:t/>
            </a:r>
            <a:br>
              <a:rPr lang="en-US" altLang="ja-JP" sz="800" dirty="0" smtClean="0">
                <a:solidFill>
                  <a:srgbClr val="454545"/>
                </a:solidFill>
                <a:latin typeface="+mn-lt"/>
                <a:ea typeface="ＭＳ Ｐゴシック" pitchFamily="50" charset="-128"/>
              </a:rPr>
            </a:br>
            <a:r>
              <a:rPr lang="en-US" altLang="ja-JP" sz="800" dirty="0" smtClean="0">
                <a:solidFill>
                  <a:srgbClr val="454545"/>
                </a:solidFill>
                <a:latin typeface="+mn-lt"/>
                <a:ea typeface="ＭＳ Ｐゴシック" pitchFamily="50" charset="-128"/>
              </a:rPr>
              <a:t>Spark </a:t>
            </a:r>
            <a:r>
              <a:rPr lang="ja-JP" altLang="en-US" sz="800" dirty="0" smtClean="0">
                <a:solidFill>
                  <a:srgbClr val="454545"/>
                </a:solidFill>
                <a:latin typeface="+mn-lt"/>
                <a:ea typeface="ＭＳ Ｐゴシック" pitchFamily="50" charset="-128"/>
              </a:rPr>
              <a:t>ユーザとの</a:t>
            </a:r>
            <a:r>
              <a:rPr lang="en-US" altLang="ja-JP" sz="800" dirty="0" smtClean="0">
                <a:solidFill>
                  <a:srgbClr val="454545"/>
                </a:solidFill>
                <a:latin typeface="+mn-lt"/>
                <a:ea typeface="ＭＳ Ｐゴシック" pitchFamily="50" charset="-128"/>
              </a:rPr>
              <a:t/>
            </a:r>
            <a:br>
              <a:rPr lang="en-US" altLang="ja-JP" sz="800" dirty="0" smtClean="0">
                <a:solidFill>
                  <a:srgbClr val="454545"/>
                </a:solidFill>
                <a:latin typeface="+mn-lt"/>
                <a:ea typeface="ＭＳ Ｐゴシック" pitchFamily="50" charset="-128"/>
              </a:rPr>
            </a:br>
            <a:r>
              <a:rPr lang="ja-JP" altLang="en-US" sz="800" dirty="0" smtClean="0">
                <a:solidFill>
                  <a:srgbClr val="454545"/>
                </a:solidFill>
                <a:latin typeface="+mn-lt"/>
                <a:ea typeface="ＭＳ Ｐゴシック" pitchFamily="50" charset="-128"/>
              </a:rPr>
              <a:t>画面共有可）</a:t>
            </a:r>
            <a:endParaRPr lang="ja-JP" altLang="en-US" sz="800" dirty="0">
              <a:solidFill>
                <a:srgbClr val="454545"/>
              </a:solidFill>
              <a:latin typeface="+mn-lt"/>
              <a:ea typeface="ＭＳ Ｐゴシック" pitchFamily="50" charset="-128"/>
            </a:endParaRPr>
          </a:p>
        </p:txBody>
      </p:sp>
      <p:sp>
        <p:nvSpPr>
          <p:cNvPr id="67" name="Oval 6"/>
          <p:cNvSpPr/>
          <p:nvPr/>
        </p:nvSpPr>
        <p:spPr>
          <a:xfrm>
            <a:off x="5346499" y="1364501"/>
            <a:ext cx="1692810" cy="3596227"/>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vert="horz" wrap="none" lIns="0" tIns="45720" rIns="0" bIns="0" numCol="1" anchor="t" anchorCtr="0" compatLnSpc="1">
            <a:prstTxWarp prst="textNoShape">
              <a:avLst/>
            </a:prstTxWarp>
          </a:bodyPr>
          <a:lstStyle/>
          <a:p>
            <a:pPr algn="ctr"/>
            <a:r>
              <a:rPr lang="en-US" altLang="ja-JP" sz="2000" dirty="0">
                <a:solidFill>
                  <a:srgbClr val="454545"/>
                </a:solidFill>
                <a:ea typeface="ＭＳ Ｐゴシック" pitchFamily="50" charset="-128"/>
              </a:rPr>
              <a:t>C3</a:t>
            </a:r>
          </a:p>
        </p:txBody>
      </p:sp>
      <p:sp>
        <p:nvSpPr>
          <p:cNvPr id="68" name="TextBox 67"/>
          <p:cNvSpPr txBox="1"/>
          <p:nvPr/>
        </p:nvSpPr>
        <p:spPr>
          <a:xfrm>
            <a:off x="5452277" y="1754410"/>
            <a:ext cx="1522900" cy="938719"/>
          </a:xfrm>
          <a:prstGeom prst="rect">
            <a:avLst/>
          </a:prstGeom>
          <a:noFill/>
        </p:spPr>
        <p:txBody>
          <a:bodyPr wrap="square" rtlCol="0">
            <a:spAutoFit/>
          </a:bodyPr>
          <a:lstStyle/>
          <a:p>
            <a:pPr algn="ctr" defTabSz="457200"/>
            <a:r>
              <a:rPr lang="en-US" altLang="ja-JP" sz="1100" dirty="0">
                <a:solidFill>
                  <a:srgbClr val="454545"/>
                </a:solidFill>
                <a:latin typeface="+mn-lt"/>
                <a:ea typeface="ＭＳ Ｐゴシック" pitchFamily="50" charset="-128"/>
              </a:rPr>
              <a:t>M3 </a:t>
            </a:r>
            <a:r>
              <a:rPr lang="ja-JP" altLang="en-US" sz="1100" dirty="0">
                <a:solidFill>
                  <a:srgbClr val="454545"/>
                </a:solidFill>
                <a:latin typeface="+mn-lt"/>
                <a:ea typeface="ＭＳ Ｐゴシック" pitchFamily="50" charset="-128"/>
              </a:rPr>
              <a:t>のすべて プラス</a:t>
            </a:r>
          </a:p>
          <a:p>
            <a:pPr marL="117475" indent="-117475" defTabSz="457200">
              <a:buFont typeface="Arial" charset="0"/>
              <a:buChar char="•"/>
            </a:pPr>
            <a:endParaRPr lang="ja-JP" altLang="en-US" sz="400" dirty="0" smtClean="0">
              <a:solidFill>
                <a:srgbClr val="454545"/>
              </a:solidFill>
              <a:latin typeface="+mn-lt"/>
              <a:ea typeface="ＭＳ Ｐゴシック" pitchFamily="50" charset="-128"/>
              <a:cs typeface="Avenir Book" charset="0"/>
            </a:endParaRPr>
          </a:p>
          <a:p>
            <a:pPr defTabSz="457200"/>
            <a:r>
              <a:rPr lang="en-US" altLang="ja-JP" sz="800" dirty="0" smtClean="0">
                <a:solidFill>
                  <a:srgbClr val="454545"/>
                </a:solidFill>
                <a:latin typeface="+mn-lt"/>
                <a:ea typeface="ＭＳ Ｐゴシック" pitchFamily="50" charset="-128"/>
              </a:rPr>
              <a:t>Cloud Calling*</a:t>
            </a:r>
            <a:endParaRPr lang="ja-JP" altLang="en-US" sz="800" dirty="0">
              <a:solidFill>
                <a:srgbClr val="454545"/>
              </a:solidFill>
              <a:latin typeface="+mn-lt"/>
              <a:ea typeface="ＭＳ Ｐゴシック" pitchFamily="50" charset="-128"/>
              <a:cs typeface="Avenir Book" charset="0"/>
            </a:endParaRPr>
          </a:p>
          <a:p>
            <a:pPr marL="73152" indent="-73152" defTabSz="457200">
              <a:buSzPct val="80000"/>
              <a:buFont typeface="Arial"/>
              <a:buChar char="•"/>
            </a:pPr>
            <a:r>
              <a:rPr lang="ja-JP" altLang="en-US" sz="800" dirty="0">
                <a:solidFill>
                  <a:srgbClr val="454545"/>
                </a:solidFill>
                <a:latin typeface="+mn-lt"/>
                <a:ea typeface="ＭＳ Ｐゴシック" pitchFamily="50" charset="-128"/>
              </a:rPr>
              <a:t>ビジネス クラスの音声</a:t>
            </a:r>
            <a:r>
              <a:rPr lang="ja-JP" altLang="en-US" sz="800" dirty="0" smtClean="0">
                <a:solidFill>
                  <a:srgbClr val="454545"/>
                </a:solidFill>
                <a:latin typeface="+mn-lt"/>
                <a:ea typeface="ＭＳ Ｐゴシック" pitchFamily="50" charset="-128"/>
              </a:rPr>
              <a:t>とビ</a:t>
            </a:r>
            <a:r>
              <a:rPr lang="en-US" altLang="ja-JP" sz="800" dirty="0" smtClean="0">
                <a:solidFill>
                  <a:srgbClr val="454545"/>
                </a:solidFill>
                <a:latin typeface="+mn-lt"/>
                <a:ea typeface="ＭＳ Ｐゴシック" pitchFamily="50" charset="-128"/>
              </a:rPr>
              <a:t/>
            </a:r>
            <a:br>
              <a:rPr lang="en-US" altLang="ja-JP" sz="800" dirty="0" smtClean="0">
                <a:solidFill>
                  <a:srgbClr val="454545"/>
                </a:solidFill>
                <a:latin typeface="+mn-lt"/>
                <a:ea typeface="ＭＳ Ｐゴシック" pitchFamily="50" charset="-128"/>
              </a:rPr>
            </a:br>
            <a:r>
              <a:rPr lang="ja-JP" altLang="en-US" sz="800" dirty="0" smtClean="0">
                <a:solidFill>
                  <a:srgbClr val="454545"/>
                </a:solidFill>
                <a:latin typeface="+mn-lt"/>
                <a:ea typeface="ＭＳ Ｐゴシック" pitchFamily="50" charset="-128"/>
              </a:rPr>
              <a:t>デオ</a:t>
            </a:r>
            <a:endParaRPr lang="ja-JP" altLang="en-US" sz="800" dirty="0">
              <a:solidFill>
                <a:srgbClr val="454545"/>
              </a:solidFill>
              <a:latin typeface="+mn-lt"/>
              <a:ea typeface="ＭＳ Ｐゴシック" pitchFamily="50" charset="-128"/>
            </a:endParaRPr>
          </a:p>
          <a:p>
            <a:pPr marL="73152" indent="-73152" defTabSz="457200">
              <a:buSzPct val="80000"/>
              <a:buFont typeface="Arial"/>
              <a:buChar char="•"/>
            </a:pPr>
            <a:r>
              <a:rPr lang="ja-JP" altLang="en-US" sz="800" dirty="0">
                <a:solidFill>
                  <a:srgbClr val="454545"/>
                </a:solidFill>
                <a:latin typeface="+mn-lt"/>
                <a:ea typeface="ＭＳ Ｐゴシック" pitchFamily="50" charset="-128"/>
              </a:rPr>
              <a:t>モビリティ</a:t>
            </a:r>
          </a:p>
          <a:p>
            <a:pPr marL="73152" indent="-73152" defTabSz="457200">
              <a:buSzPct val="80000"/>
              <a:buFont typeface="Arial"/>
              <a:buChar char="•"/>
            </a:pPr>
            <a:r>
              <a:rPr lang="ja-JP" altLang="en-US" sz="800" dirty="0">
                <a:solidFill>
                  <a:srgbClr val="454545"/>
                </a:solidFill>
                <a:latin typeface="+mn-lt"/>
                <a:ea typeface="ＭＳ Ｐゴシック" pitchFamily="50" charset="-128"/>
              </a:rPr>
              <a:t>ボイス メッセージング</a:t>
            </a:r>
          </a:p>
        </p:txBody>
      </p:sp>
      <p:sp>
        <p:nvSpPr>
          <p:cNvPr id="83" name="Oval 6"/>
          <p:cNvSpPr/>
          <p:nvPr/>
        </p:nvSpPr>
        <p:spPr>
          <a:xfrm>
            <a:off x="5422708" y="3108137"/>
            <a:ext cx="1550931" cy="1691685"/>
          </a:xfrm>
          <a:prstGeom prst="rect">
            <a:avLst/>
          </a:prstGeom>
          <a:solidFill>
            <a:srgbClr val="92D050"/>
          </a:solidFill>
          <a:ln w="25400">
            <a:noFill/>
            <a:prstDash val="solid"/>
            <a:miter lim="800000"/>
          </a:ln>
        </p:spPr>
        <p:txBody>
          <a:bodyPr vert="horz" wrap="none" lIns="0" tIns="45720" rIns="0" bIns="0" numCol="1" anchor="t" anchorCtr="0" compatLnSpc="1">
            <a:prstTxWarp prst="textNoShape">
              <a:avLst/>
            </a:prstTxWarp>
          </a:bodyPr>
          <a:lstStyle/>
          <a:p>
            <a:pPr algn="ctr"/>
            <a:r>
              <a:rPr lang="en-US" altLang="ja-JP" sz="2000" dirty="0">
                <a:solidFill>
                  <a:srgbClr val="454545"/>
                </a:solidFill>
                <a:latin typeface="+mn-lt"/>
                <a:ea typeface="ＭＳ Ｐゴシック" pitchFamily="50" charset="-128"/>
              </a:rPr>
              <a:t>M3</a:t>
            </a:r>
          </a:p>
        </p:txBody>
      </p:sp>
      <p:sp>
        <p:nvSpPr>
          <p:cNvPr id="84" name="TextBox 83"/>
          <p:cNvSpPr txBox="1"/>
          <p:nvPr/>
        </p:nvSpPr>
        <p:spPr>
          <a:xfrm>
            <a:off x="5454289" y="3495132"/>
            <a:ext cx="1520893" cy="1061829"/>
          </a:xfrm>
          <a:prstGeom prst="rect">
            <a:avLst/>
          </a:prstGeom>
          <a:noFill/>
        </p:spPr>
        <p:txBody>
          <a:bodyPr wrap="square" rtlCol="0">
            <a:spAutoFit/>
          </a:bodyPr>
          <a:lstStyle/>
          <a:p>
            <a:pPr algn="ctr" defTabSz="457200"/>
            <a:r>
              <a:rPr lang="en-US" altLang="ja-JP" sz="1100" dirty="0" smtClean="0">
                <a:solidFill>
                  <a:srgbClr val="454545"/>
                </a:solidFill>
                <a:latin typeface="+mn-lt"/>
                <a:ea typeface="ＭＳ Ｐゴシック" pitchFamily="50" charset="-128"/>
              </a:rPr>
              <a:t>M2 </a:t>
            </a:r>
            <a:r>
              <a:rPr lang="ja-JP" altLang="en-US" sz="1100" dirty="0" smtClean="0">
                <a:solidFill>
                  <a:srgbClr val="454545"/>
                </a:solidFill>
                <a:latin typeface="+mn-lt"/>
                <a:ea typeface="ＭＳ Ｐゴシック" pitchFamily="50" charset="-128"/>
              </a:rPr>
              <a:t>のすべて プラス</a:t>
            </a:r>
          </a:p>
          <a:p>
            <a:pPr marL="73152" indent="-73152" defTabSz="457200">
              <a:buFont typeface="Arial"/>
              <a:buChar char="•"/>
            </a:pPr>
            <a:endParaRPr lang="ja-JP" altLang="en-US" sz="400" dirty="0">
              <a:solidFill>
                <a:srgbClr val="454545"/>
              </a:solidFill>
              <a:latin typeface="+mn-lt"/>
              <a:ea typeface="ＭＳ Ｐゴシック" pitchFamily="50" charset="-128"/>
              <a:cs typeface="Avenir Book" charset="0"/>
            </a:endParaRPr>
          </a:p>
          <a:p>
            <a:pPr marL="73152" indent="-73152" defTabSz="457200">
              <a:buSzPct val="80000"/>
              <a:buFont typeface="Arial"/>
              <a:buChar char="•"/>
            </a:pPr>
            <a:r>
              <a:rPr lang="en-US" altLang="ja-JP" sz="800" dirty="0">
                <a:solidFill>
                  <a:srgbClr val="454545"/>
                </a:solidFill>
                <a:latin typeface="+mn-lt"/>
                <a:ea typeface="ＭＳ Ｐゴシック" pitchFamily="50" charset="-128"/>
              </a:rPr>
              <a:t>WebEx </a:t>
            </a:r>
            <a:r>
              <a:rPr lang="ja-JP" altLang="en-US" sz="800" dirty="0">
                <a:solidFill>
                  <a:srgbClr val="454545"/>
                </a:solidFill>
                <a:latin typeface="+mn-lt"/>
                <a:ea typeface="ＭＳ Ｐゴシック" pitchFamily="50" charset="-128"/>
              </a:rPr>
              <a:t>活用ミーティングの開催（外部参加者との画面共有可）</a:t>
            </a:r>
          </a:p>
          <a:p>
            <a:pPr marL="73152" indent="-73152" defTabSz="457200">
              <a:buSzPct val="80000"/>
              <a:buFont typeface="Arial"/>
              <a:buChar char="•"/>
            </a:pPr>
            <a:r>
              <a:rPr lang="ja-JP" altLang="en-US" sz="800" dirty="0">
                <a:solidFill>
                  <a:srgbClr val="454545"/>
                </a:solidFill>
                <a:latin typeface="+mn-lt"/>
                <a:ea typeface="ＭＳ Ｐゴシック" pitchFamily="50" charset="-128"/>
              </a:rPr>
              <a:t>パーソナルミーティング </a:t>
            </a:r>
            <a:r>
              <a:rPr lang="ja-JP" altLang="en-US" sz="800" dirty="0" smtClean="0">
                <a:solidFill>
                  <a:srgbClr val="454545"/>
                </a:solidFill>
                <a:latin typeface="+mn-lt"/>
                <a:ea typeface="ＭＳ Ｐゴシック" pitchFamily="50" charset="-128"/>
              </a:rPr>
              <a:t>ル</a:t>
            </a:r>
            <a:r>
              <a:rPr lang="en-US" altLang="ja-JP" sz="800" dirty="0" smtClean="0">
                <a:solidFill>
                  <a:srgbClr val="454545"/>
                </a:solidFill>
                <a:latin typeface="+mn-lt"/>
                <a:ea typeface="ＭＳ Ｐゴシック" pitchFamily="50" charset="-128"/>
              </a:rPr>
              <a:t/>
            </a:r>
            <a:br>
              <a:rPr lang="en-US" altLang="ja-JP" sz="800" dirty="0" smtClean="0">
                <a:solidFill>
                  <a:srgbClr val="454545"/>
                </a:solidFill>
                <a:latin typeface="+mn-lt"/>
                <a:ea typeface="ＭＳ Ｐゴシック" pitchFamily="50" charset="-128"/>
              </a:rPr>
            </a:br>
            <a:r>
              <a:rPr lang="ja-JP" altLang="en-US" sz="800" dirty="0" smtClean="0">
                <a:solidFill>
                  <a:srgbClr val="454545"/>
                </a:solidFill>
                <a:latin typeface="+mn-lt"/>
                <a:ea typeface="ＭＳ Ｐゴシック" pitchFamily="50" charset="-128"/>
              </a:rPr>
              <a:t>ー</a:t>
            </a:r>
            <a:r>
              <a:rPr lang="ja-JP" altLang="en-US" sz="800" dirty="0">
                <a:solidFill>
                  <a:srgbClr val="454545"/>
                </a:solidFill>
                <a:latin typeface="+mn-lt"/>
                <a:ea typeface="ＭＳ Ｐゴシック" pitchFamily="50" charset="-128"/>
              </a:rPr>
              <a:t>ム</a:t>
            </a:r>
          </a:p>
          <a:p>
            <a:pPr marL="73152" indent="-73152" defTabSz="457200">
              <a:buSzPct val="80000"/>
              <a:buFont typeface="Arial"/>
              <a:buChar char="•"/>
            </a:pPr>
            <a:r>
              <a:rPr lang="ja-JP" altLang="en-US" sz="800" dirty="0">
                <a:solidFill>
                  <a:srgbClr val="454545"/>
                </a:solidFill>
                <a:latin typeface="+mn-lt"/>
                <a:ea typeface="ＭＳ Ｐゴシック" pitchFamily="50" charset="-128"/>
              </a:rPr>
              <a:t>スケジュール設定された会議</a:t>
            </a:r>
          </a:p>
        </p:txBody>
      </p:sp>
      <p:sp>
        <p:nvSpPr>
          <p:cNvPr id="63" name="Oval 6"/>
          <p:cNvSpPr/>
          <p:nvPr/>
        </p:nvSpPr>
        <p:spPr>
          <a:xfrm>
            <a:off x="2011006" y="1914665"/>
            <a:ext cx="1465504" cy="3046063"/>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vert="horz" wrap="none" lIns="0" tIns="45720" rIns="0" bIns="0" numCol="1" anchor="t" anchorCtr="0" compatLnSpc="1">
            <a:prstTxWarp prst="textNoShape">
              <a:avLst/>
            </a:prstTxWarp>
          </a:bodyPr>
          <a:lstStyle/>
          <a:p>
            <a:pPr algn="ctr" defTabSz="457200">
              <a:spcBef>
                <a:spcPts val="1200"/>
              </a:spcBef>
            </a:pPr>
            <a:r>
              <a:rPr lang="en-US" altLang="ja-JP" sz="2000" dirty="0" smtClean="0">
                <a:solidFill>
                  <a:srgbClr val="454545"/>
                </a:solidFill>
                <a:latin typeface="+mn-lt"/>
                <a:ea typeface="ＭＳ Ｐゴシック" pitchFamily="50" charset="-128"/>
              </a:rPr>
              <a:t>C1</a:t>
            </a:r>
            <a:endParaRPr lang="ja-JP" altLang="en-US" sz="2000" dirty="0">
              <a:solidFill>
                <a:srgbClr val="454545"/>
              </a:solidFill>
              <a:latin typeface="+mn-lt"/>
              <a:ea typeface="ＭＳ Ｐゴシック" pitchFamily="50" charset="-128"/>
              <a:cs typeface="ＭＳ Ｐゴシック" charset="0"/>
            </a:endParaRPr>
          </a:p>
        </p:txBody>
      </p:sp>
      <p:sp>
        <p:nvSpPr>
          <p:cNvPr id="64" name="TextBox 63"/>
          <p:cNvSpPr txBox="1"/>
          <p:nvPr/>
        </p:nvSpPr>
        <p:spPr>
          <a:xfrm>
            <a:off x="2110326" y="2192213"/>
            <a:ext cx="1282907" cy="1092607"/>
          </a:xfrm>
          <a:prstGeom prst="rect">
            <a:avLst/>
          </a:prstGeom>
          <a:noFill/>
        </p:spPr>
        <p:txBody>
          <a:bodyPr wrap="square" rtlCol="0">
            <a:spAutoFit/>
          </a:bodyPr>
          <a:lstStyle/>
          <a:p>
            <a:pPr algn="ctr" defTabSz="457200"/>
            <a:r>
              <a:rPr lang="en-US" altLang="ja-JP" sz="1100" dirty="0" smtClean="0">
                <a:solidFill>
                  <a:srgbClr val="454545"/>
                </a:solidFill>
                <a:latin typeface="+mn-lt"/>
                <a:ea typeface="ＭＳ Ｐゴシック" pitchFamily="50" charset="-128"/>
              </a:rPr>
              <a:t>M1 </a:t>
            </a:r>
            <a:r>
              <a:rPr lang="ja-JP" altLang="en-US" sz="1100" dirty="0" smtClean="0">
                <a:solidFill>
                  <a:srgbClr val="454545"/>
                </a:solidFill>
                <a:latin typeface="+mn-lt"/>
                <a:ea typeface="ＭＳ Ｐゴシック" pitchFamily="50" charset="-128"/>
              </a:rPr>
              <a:t>の</a:t>
            </a:r>
            <a:r>
              <a:rPr lang="ja-JP" altLang="en-US" sz="1100" dirty="0" smtClean="0">
                <a:solidFill>
                  <a:srgbClr val="454545"/>
                </a:solidFill>
                <a:ea typeface="ＭＳ Ｐゴシック" pitchFamily="50" charset="-128"/>
              </a:rPr>
              <a:t>すべて</a:t>
            </a:r>
            <a:br>
              <a:rPr lang="ja-JP" altLang="en-US" sz="1100" dirty="0" smtClean="0">
                <a:solidFill>
                  <a:srgbClr val="454545"/>
                </a:solidFill>
                <a:ea typeface="ＭＳ Ｐゴシック" pitchFamily="50" charset="-128"/>
              </a:rPr>
            </a:br>
            <a:r>
              <a:rPr lang="ja-JP" altLang="en-US" sz="1100" dirty="0" smtClean="0">
                <a:solidFill>
                  <a:srgbClr val="454545"/>
                </a:solidFill>
                <a:latin typeface="+mn-lt"/>
                <a:ea typeface="ＭＳ Ｐゴシック" pitchFamily="50" charset="-128"/>
              </a:rPr>
              <a:t>プラス</a:t>
            </a:r>
          </a:p>
          <a:p>
            <a:pPr marL="73152" indent="-73152" defTabSz="457200">
              <a:buFont typeface="Arial"/>
              <a:buChar char="•"/>
            </a:pPr>
            <a:endParaRPr lang="ja-JP" altLang="en-US" sz="300" dirty="0" smtClean="0">
              <a:solidFill>
                <a:srgbClr val="454545"/>
              </a:solidFill>
              <a:latin typeface="+mn-lt"/>
              <a:ea typeface="ＭＳ Ｐゴシック" pitchFamily="50" charset="-128"/>
              <a:cs typeface="Avenir Book" charset="0"/>
            </a:endParaRPr>
          </a:p>
          <a:p>
            <a:pPr defTabSz="457200"/>
            <a:r>
              <a:rPr lang="en-US" altLang="ja-JP" sz="800" dirty="0" smtClean="0">
                <a:solidFill>
                  <a:srgbClr val="454545"/>
                </a:solidFill>
                <a:latin typeface="+mn-lt"/>
                <a:ea typeface="ＭＳ Ｐゴシック" pitchFamily="50" charset="-128"/>
              </a:rPr>
              <a:t>Cloud Calling*</a:t>
            </a:r>
            <a:endParaRPr lang="ja-JP" altLang="en-US" sz="800" dirty="0" smtClean="0">
              <a:solidFill>
                <a:srgbClr val="454545"/>
              </a:solidFill>
              <a:latin typeface="+mn-lt"/>
              <a:ea typeface="ＭＳ Ｐゴシック" pitchFamily="50" charset="-128"/>
              <a:cs typeface="Avenir Book" charset="0"/>
            </a:endParaRPr>
          </a:p>
          <a:p>
            <a:pPr marL="73152" indent="-73152" defTabSz="457200">
              <a:buSzPct val="80000"/>
              <a:buFont typeface="Arial"/>
              <a:buChar char="•"/>
            </a:pPr>
            <a:r>
              <a:rPr lang="ja-JP" altLang="en-US" sz="800" dirty="0" smtClean="0">
                <a:solidFill>
                  <a:srgbClr val="454545"/>
                </a:solidFill>
                <a:latin typeface="+mn-lt"/>
                <a:ea typeface="ＭＳ Ｐゴシック" pitchFamily="50" charset="-128"/>
              </a:rPr>
              <a:t>ビジネス クラスの音声とビデオ</a:t>
            </a:r>
          </a:p>
          <a:p>
            <a:pPr marL="73152" indent="-73152" defTabSz="457200">
              <a:buSzPct val="80000"/>
              <a:buFont typeface="Arial"/>
              <a:buChar char="•"/>
            </a:pPr>
            <a:r>
              <a:rPr lang="ja-JP" altLang="en-US" sz="800" dirty="0" smtClean="0">
                <a:solidFill>
                  <a:srgbClr val="454545"/>
                </a:solidFill>
                <a:latin typeface="+mn-lt"/>
                <a:ea typeface="ＭＳ Ｐゴシック" pitchFamily="50" charset="-128"/>
              </a:rPr>
              <a:t>モビリティ</a:t>
            </a:r>
          </a:p>
          <a:p>
            <a:pPr marL="73152" indent="-73152" defTabSz="457200">
              <a:buSzPct val="80000"/>
              <a:buFont typeface="Arial"/>
              <a:buChar char="•"/>
            </a:pPr>
            <a:r>
              <a:rPr lang="ja-JP" altLang="en-US" sz="800" dirty="0" smtClean="0">
                <a:solidFill>
                  <a:srgbClr val="454545"/>
                </a:solidFill>
                <a:latin typeface="+mn-lt"/>
                <a:ea typeface="ＭＳ Ｐゴシック" pitchFamily="50" charset="-128"/>
              </a:rPr>
              <a:t>ボイス メッセージング</a:t>
            </a:r>
            <a:endParaRPr lang="ja-JP" altLang="en-US" sz="800" dirty="0">
              <a:solidFill>
                <a:srgbClr val="454545"/>
              </a:solidFill>
              <a:latin typeface="+mn-lt"/>
              <a:ea typeface="ＭＳ Ｐゴシック" pitchFamily="50" charset="-128"/>
            </a:endParaRPr>
          </a:p>
        </p:txBody>
      </p:sp>
      <p:sp>
        <p:nvSpPr>
          <p:cNvPr id="85" name="Oval 6"/>
          <p:cNvSpPr/>
          <p:nvPr/>
        </p:nvSpPr>
        <p:spPr>
          <a:xfrm>
            <a:off x="2138011" y="3394183"/>
            <a:ext cx="1232356" cy="1419929"/>
          </a:xfrm>
          <a:prstGeom prst="rect">
            <a:avLst/>
          </a:prstGeom>
          <a:solidFill>
            <a:srgbClr val="92D050"/>
          </a:solidFill>
          <a:ln w="25400">
            <a:noFill/>
            <a:prstDash val="solid"/>
            <a:miter lim="800000"/>
          </a:ln>
        </p:spPr>
        <p:txBody>
          <a:bodyPr vert="horz" wrap="none" lIns="0" tIns="45720" rIns="0" bIns="0" numCol="1" anchor="t" anchorCtr="0" compatLnSpc="1">
            <a:prstTxWarp prst="textNoShape">
              <a:avLst/>
            </a:prstTxWarp>
          </a:bodyPr>
          <a:lstStyle/>
          <a:p>
            <a:pPr algn="ctr" defTabSz="457200">
              <a:spcBef>
                <a:spcPts val="1200"/>
              </a:spcBef>
            </a:pPr>
            <a:r>
              <a:rPr lang="en-US" altLang="ja-JP" sz="2000" dirty="0">
                <a:solidFill>
                  <a:srgbClr val="454545"/>
                </a:solidFill>
                <a:latin typeface="+mn-lt"/>
                <a:ea typeface="ＭＳ Ｐゴシック" pitchFamily="50" charset="-128"/>
              </a:rPr>
              <a:t>M1</a:t>
            </a:r>
            <a:endParaRPr lang="ja-JP" altLang="en-US" sz="2000" dirty="0">
              <a:solidFill>
                <a:srgbClr val="454545"/>
              </a:solidFill>
              <a:latin typeface="+mn-lt"/>
              <a:ea typeface="ＭＳ Ｐゴシック" pitchFamily="50" charset="-128"/>
            </a:endParaRPr>
          </a:p>
        </p:txBody>
      </p:sp>
      <p:sp>
        <p:nvSpPr>
          <p:cNvPr id="86" name="TextBox 85"/>
          <p:cNvSpPr txBox="1"/>
          <p:nvPr/>
        </p:nvSpPr>
        <p:spPr>
          <a:xfrm>
            <a:off x="2110326" y="3737295"/>
            <a:ext cx="1317009" cy="954107"/>
          </a:xfrm>
          <a:prstGeom prst="rect">
            <a:avLst/>
          </a:prstGeom>
          <a:noFill/>
        </p:spPr>
        <p:txBody>
          <a:bodyPr wrap="square" rtlCol="0">
            <a:spAutoFit/>
          </a:bodyPr>
          <a:lstStyle/>
          <a:p>
            <a:pPr marL="73152" indent="-73152" defTabSz="457200">
              <a:buSzPct val="80000"/>
              <a:buFont typeface="Arial"/>
              <a:buChar char="•"/>
            </a:pPr>
            <a:r>
              <a:rPr lang="ja-JP" altLang="en-US" sz="800" dirty="0">
                <a:solidFill>
                  <a:srgbClr val="454545"/>
                </a:solidFill>
                <a:latin typeface="Arial" panose="020B0604020202020204" pitchFamily="34" charset="0"/>
                <a:ea typeface="ＭＳ Ｐゴシック" pitchFamily="50" charset="-128"/>
                <a:cs typeface="Arial" panose="020B0604020202020204" pitchFamily="34" charset="0"/>
              </a:rPr>
              <a:t>無償版</a:t>
            </a:r>
            <a:r>
              <a:rPr lang="ja-JP" altLang="en-US" sz="800" dirty="0" smtClean="0">
                <a:solidFill>
                  <a:srgbClr val="454545"/>
                </a:solidFill>
                <a:latin typeface="Arial" panose="020B0604020202020204" pitchFamily="34" charset="0"/>
                <a:ea typeface="ＭＳ Ｐゴシック" pitchFamily="50" charset="-128"/>
                <a:cs typeface="Arial" panose="020B0604020202020204" pitchFamily="34" charset="0"/>
              </a:rPr>
              <a:t>の全ての機能</a:t>
            </a:r>
            <a:endParaRPr lang="en-US" altLang="ja-JP" sz="800" dirty="0" smtClean="0">
              <a:solidFill>
                <a:srgbClr val="454545"/>
              </a:solidFill>
              <a:latin typeface="Arial" panose="020B0604020202020204" pitchFamily="34" charset="0"/>
              <a:ea typeface="ＭＳ Ｐゴシック" pitchFamily="50" charset="-128"/>
              <a:cs typeface="Arial" panose="020B0604020202020204" pitchFamily="34" charset="0"/>
            </a:endParaRPr>
          </a:p>
          <a:p>
            <a:pPr marL="73152" indent="-73152" defTabSz="457200">
              <a:buSzPct val="80000"/>
              <a:buFont typeface="Arial"/>
              <a:buChar char="•"/>
            </a:pPr>
            <a:r>
              <a:rPr lang="ja-JP" altLang="en-US" sz="800" dirty="0" smtClean="0">
                <a:solidFill>
                  <a:srgbClr val="454545"/>
                </a:solidFill>
                <a:latin typeface="Arial" panose="020B0604020202020204" pitchFamily="34" charset="0"/>
                <a:ea typeface="ＭＳ Ｐゴシック" pitchFamily="50" charset="-128"/>
                <a:cs typeface="Arial" panose="020B0604020202020204" pitchFamily="34" charset="0"/>
              </a:rPr>
              <a:t>ライブサポート</a:t>
            </a:r>
            <a:endParaRPr lang="en-US" altLang="ja-JP" sz="800" dirty="0" smtClean="0">
              <a:solidFill>
                <a:srgbClr val="454545"/>
              </a:solidFill>
              <a:latin typeface="Arial" panose="020B0604020202020204" pitchFamily="34" charset="0"/>
              <a:ea typeface="ＭＳ Ｐゴシック" pitchFamily="50" charset="-128"/>
              <a:cs typeface="Arial" panose="020B0604020202020204" pitchFamily="34" charset="0"/>
            </a:endParaRPr>
          </a:p>
          <a:p>
            <a:pPr marL="73152" indent="-73152" defTabSz="457200">
              <a:buSzPct val="80000"/>
              <a:buFont typeface="Arial"/>
              <a:buChar char="•"/>
            </a:pPr>
            <a:r>
              <a:rPr lang="ja-JP" altLang="en-US" sz="800" dirty="0">
                <a:solidFill>
                  <a:srgbClr val="454545"/>
                </a:solidFill>
                <a:latin typeface="Arial" panose="020B0604020202020204" pitchFamily="34" charset="0"/>
                <a:ea typeface="ＭＳ Ｐゴシック" pitchFamily="50" charset="-128"/>
                <a:cs typeface="Arial" panose="020B0604020202020204" pitchFamily="34" charset="0"/>
              </a:rPr>
              <a:t>管理</a:t>
            </a:r>
            <a:r>
              <a:rPr lang="ja-JP" altLang="en-US" sz="800" dirty="0" smtClean="0">
                <a:solidFill>
                  <a:srgbClr val="454545"/>
                </a:solidFill>
                <a:latin typeface="Arial" panose="020B0604020202020204" pitchFamily="34" charset="0"/>
                <a:ea typeface="ＭＳ Ｐゴシック" pitchFamily="50" charset="-128"/>
                <a:cs typeface="Arial" panose="020B0604020202020204" pitchFamily="34" charset="0"/>
              </a:rPr>
              <a:t>ポータル</a:t>
            </a:r>
            <a:endParaRPr lang="en-US" altLang="ja-JP" sz="800" dirty="0" smtClean="0">
              <a:solidFill>
                <a:srgbClr val="454545"/>
              </a:solidFill>
              <a:latin typeface="Arial" panose="020B0604020202020204" pitchFamily="34" charset="0"/>
              <a:ea typeface="ＭＳ Ｐゴシック" pitchFamily="50" charset="-128"/>
              <a:cs typeface="Arial" panose="020B0604020202020204" pitchFamily="34" charset="0"/>
            </a:endParaRPr>
          </a:p>
          <a:p>
            <a:pPr marL="73152" indent="-73152" defTabSz="457200">
              <a:buSzPct val="80000"/>
              <a:buFont typeface="Arial"/>
              <a:buChar char="•"/>
            </a:pPr>
            <a:r>
              <a:rPr lang="en-US" altLang="ja-JP" sz="800" dirty="0" err="1" smtClean="0">
                <a:solidFill>
                  <a:srgbClr val="454545"/>
                </a:solidFill>
                <a:latin typeface="Arial" panose="020B0604020202020204" pitchFamily="34" charset="0"/>
                <a:ea typeface="ＭＳ Ｐゴシック" pitchFamily="50" charset="-128"/>
                <a:cs typeface="Arial" panose="020B0604020202020204" pitchFamily="34" charset="0"/>
              </a:rPr>
              <a:t>AD,MS,Exchange,CUCM</a:t>
            </a:r>
            <a:r>
              <a:rPr lang="ja-JP" altLang="en-US" sz="800" dirty="0" smtClean="0">
                <a:solidFill>
                  <a:srgbClr val="454545"/>
                </a:solidFill>
                <a:latin typeface="Arial" panose="020B0604020202020204" pitchFamily="34" charset="0"/>
                <a:ea typeface="ＭＳ Ｐゴシック" pitchFamily="50" charset="-128"/>
                <a:cs typeface="Arial" panose="020B0604020202020204" pitchFamily="34" charset="0"/>
              </a:rPr>
              <a:t>　</a:t>
            </a:r>
            <a:r>
              <a:rPr lang="en-US" altLang="ja-JP" sz="800" dirty="0" smtClean="0">
                <a:solidFill>
                  <a:srgbClr val="454545"/>
                </a:solidFill>
                <a:latin typeface="Arial" panose="020B0604020202020204" pitchFamily="34" charset="0"/>
                <a:ea typeface="ＭＳ Ｐゴシック" pitchFamily="50" charset="-128"/>
                <a:cs typeface="Arial" panose="020B0604020202020204" pitchFamily="34" charset="0"/>
              </a:rPr>
              <a:t>(call)</a:t>
            </a:r>
            <a:r>
              <a:rPr lang="ja-JP" altLang="en-US" sz="800" dirty="0" smtClean="0">
                <a:solidFill>
                  <a:srgbClr val="454545"/>
                </a:solidFill>
                <a:latin typeface="Arial" panose="020B0604020202020204" pitchFamily="34" charset="0"/>
                <a:ea typeface="ＭＳ Ｐゴシック" pitchFamily="50" charset="-128"/>
                <a:cs typeface="Arial" panose="020B0604020202020204" pitchFamily="34" charset="0"/>
              </a:rPr>
              <a:t>連携</a:t>
            </a:r>
            <a:endParaRPr lang="en-US" altLang="ja-JP" sz="800" dirty="0" smtClean="0">
              <a:solidFill>
                <a:srgbClr val="454545"/>
              </a:solidFill>
              <a:latin typeface="Arial" panose="020B0604020202020204" pitchFamily="34" charset="0"/>
              <a:ea typeface="ＭＳ Ｐゴシック" pitchFamily="50" charset="-128"/>
              <a:cs typeface="Arial" panose="020B0604020202020204" pitchFamily="34" charset="0"/>
            </a:endParaRPr>
          </a:p>
          <a:p>
            <a:pPr marL="73152" indent="-73152" defTabSz="457200">
              <a:buSzPct val="80000"/>
              <a:buFont typeface="Arial"/>
              <a:buChar char="•"/>
            </a:pPr>
            <a:endParaRPr lang="en-US" altLang="ja-JP" sz="800" dirty="0" smtClean="0">
              <a:solidFill>
                <a:srgbClr val="454545"/>
              </a:solidFill>
              <a:ea typeface="ＭＳ Ｐゴシック" pitchFamily="50" charset="-128"/>
            </a:endParaRPr>
          </a:p>
          <a:p>
            <a:pPr marL="73152" indent="-73152" defTabSz="457200">
              <a:buSzPct val="80000"/>
              <a:buFont typeface="Arial"/>
              <a:buChar char="•"/>
            </a:pPr>
            <a:endParaRPr lang="en-US" altLang="ja-JP" sz="800" dirty="0" smtClean="0">
              <a:solidFill>
                <a:srgbClr val="454545"/>
              </a:solidFill>
              <a:latin typeface="+mn-lt"/>
              <a:ea typeface="ＭＳ Ｐゴシック" pitchFamily="50" charset="-128"/>
            </a:endParaRPr>
          </a:p>
        </p:txBody>
      </p:sp>
      <p:sp>
        <p:nvSpPr>
          <p:cNvPr id="87" name="Right Arrow 86"/>
          <p:cNvSpPr/>
          <p:nvPr/>
        </p:nvSpPr>
        <p:spPr>
          <a:xfrm>
            <a:off x="3513068" y="4039023"/>
            <a:ext cx="180907" cy="149314"/>
          </a:xfrm>
          <a:prstGeom prst="right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mtClean="0">
              <a:solidFill>
                <a:srgbClr val="454545"/>
              </a:solidFill>
              <a:ea typeface="ＭＳ Ｐゴシック" pitchFamily="50" charset="-128"/>
            </a:endParaRPr>
          </a:p>
        </p:txBody>
      </p:sp>
      <p:sp>
        <p:nvSpPr>
          <p:cNvPr id="48" name="Rectangle 47"/>
          <p:cNvSpPr/>
          <p:nvPr/>
        </p:nvSpPr>
        <p:spPr>
          <a:xfrm>
            <a:off x="7260698" y="1364499"/>
            <a:ext cx="1091732" cy="3596229"/>
          </a:xfrm>
          <a:prstGeom prst="rect">
            <a:avLst/>
          </a:prstGeom>
          <a:noFill/>
          <a:ln>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1600" smtClean="0">
              <a:solidFill>
                <a:srgbClr val="454545"/>
              </a:solidFill>
              <a:ea typeface="ＭＳ Ｐゴシック" pitchFamily="50" charset="-128"/>
              <a:cs typeface="Avenir Book" charset="0"/>
            </a:endParaRPr>
          </a:p>
        </p:txBody>
      </p:sp>
      <p:sp>
        <p:nvSpPr>
          <p:cNvPr id="49" name="TextBox 48"/>
          <p:cNvSpPr txBox="1"/>
          <p:nvPr/>
        </p:nvSpPr>
        <p:spPr>
          <a:xfrm>
            <a:off x="7225266" y="1450579"/>
            <a:ext cx="1199874" cy="369332"/>
          </a:xfrm>
          <a:prstGeom prst="rect">
            <a:avLst/>
          </a:prstGeom>
          <a:noFill/>
        </p:spPr>
        <p:txBody>
          <a:bodyPr wrap="square" rtlCol="0" anchor="ctr">
            <a:spAutoFit/>
          </a:bodyPr>
          <a:lstStyle/>
          <a:p>
            <a:pPr algn="ctr" defTabSz="457200"/>
            <a:r>
              <a:rPr lang="ja-JP" altLang="en-US" dirty="0">
                <a:solidFill>
                  <a:srgbClr val="454545"/>
                </a:solidFill>
                <a:latin typeface="+mn-lt"/>
                <a:ea typeface="ＭＳ Ｐゴシック" pitchFamily="50" charset="-128"/>
              </a:rPr>
              <a:t>追加</a:t>
            </a:r>
          </a:p>
        </p:txBody>
      </p:sp>
      <p:sp>
        <p:nvSpPr>
          <p:cNvPr id="50" name="Rectangle 49"/>
          <p:cNvSpPr/>
          <p:nvPr/>
        </p:nvSpPr>
        <p:spPr>
          <a:xfrm>
            <a:off x="7300246" y="1819914"/>
            <a:ext cx="1052184" cy="90238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457200"/>
            <a:r>
              <a:rPr lang="ja-JP" altLang="en-US" sz="1400" dirty="0" smtClean="0">
                <a:solidFill>
                  <a:srgbClr val="454545"/>
                </a:solidFill>
                <a:ea typeface="ＭＳ Ｐゴシック" pitchFamily="50" charset="-128"/>
              </a:rPr>
              <a:t>ルームの</a:t>
            </a:r>
          </a:p>
          <a:p>
            <a:pPr algn="ctr" defTabSz="457200"/>
            <a:r>
              <a:rPr lang="ja-JP" altLang="en-US" sz="1400" dirty="0" smtClean="0">
                <a:solidFill>
                  <a:srgbClr val="454545"/>
                </a:solidFill>
                <a:ea typeface="ＭＳ Ｐゴシック" pitchFamily="50" charset="-128"/>
              </a:rPr>
              <a:t>登録</a:t>
            </a:r>
          </a:p>
          <a:p>
            <a:pPr algn="ctr" defTabSz="457200"/>
            <a:r>
              <a:rPr lang="ja-JP" altLang="en-US" sz="800" dirty="0" smtClean="0">
                <a:solidFill>
                  <a:srgbClr val="454545"/>
                </a:solidFill>
                <a:ea typeface="ＭＳ Ｐゴシック" pitchFamily="50" charset="-128"/>
              </a:rPr>
              <a:t>ルーム エンドポイントの</a:t>
            </a:r>
            <a:r>
              <a:rPr lang="ja-JP" altLang="en-US" dirty="0" smtClean="0">
                <a:solidFill>
                  <a:srgbClr val="454545"/>
                </a:solidFill>
                <a:ea typeface="ＭＳ Ｐゴシック" pitchFamily="50" charset="-128"/>
              </a:rPr>
              <a:t/>
            </a:r>
            <a:br>
              <a:rPr lang="ja-JP" altLang="en-US" dirty="0" smtClean="0">
                <a:solidFill>
                  <a:srgbClr val="454545"/>
                </a:solidFill>
                <a:ea typeface="ＭＳ Ｐゴシック" pitchFamily="50" charset="-128"/>
              </a:rPr>
            </a:br>
            <a:r>
              <a:rPr lang="en-US" altLang="ja-JP" sz="800" dirty="0" smtClean="0">
                <a:solidFill>
                  <a:srgbClr val="454545"/>
                </a:solidFill>
                <a:ea typeface="ＭＳ Ｐゴシック" pitchFamily="50" charset="-128"/>
              </a:rPr>
              <a:t>Spark </a:t>
            </a:r>
            <a:r>
              <a:rPr lang="ja-JP" altLang="en-US" sz="800" dirty="0" smtClean="0">
                <a:solidFill>
                  <a:srgbClr val="454545"/>
                </a:solidFill>
                <a:ea typeface="ＭＳ Ｐゴシック" pitchFamily="50" charset="-128"/>
              </a:rPr>
              <a:t>クラウドへの接続</a:t>
            </a:r>
          </a:p>
        </p:txBody>
      </p:sp>
      <p:sp>
        <p:nvSpPr>
          <p:cNvPr id="51" name="Rectangle 50"/>
          <p:cNvSpPr/>
          <p:nvPr/>
        </p:nvSpPr>
        <p:spPr>
          <a:xfrm>
            <a:off x="7298798" y="2913100"/>
            <a:ext cx="1052184" cy="90238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457200"/>
            <a:r>
              <a:rPr lang="ja-JP" altLang="en-US" sz="1400" dirty="0">
                <a:solidFill>
                  <a:srgbClr val="454545"/>
                </a:solidFill>
                <a:ea typeface="ＭＳ Ｐゴシック" pitchFamily="50" charset="-128"/>
              </a:rPr>
              <a:t>会議</a:t>
            </a:r>
          </a:p>
          <a:p>
            <a:pPr algn="ctr" defTabSz="457200"/>
            <a:r>
              <a:rPr lang="ja-JP" altLang="en-US" sz="1400" dirty="0">
                <a:solidFill>
                  <a:srgbClr val="454545"/>
                </a:solidFill>
                <a:ea typeface="ＭＳ Ｐゴシック" pitchFamily="50" charset="-128"/>
              </a:rPr>
              <a:t>音声</a:t>
            </a:r>
          </a:p>
          <a:p>
            <a:pPr algn="ctr" defTabSz="457200"/>
            <a:r>
              <a:rPr lang="ja-JP" altLang="en-US" sz="800" dirty="0" smtClean="0">
                <a:solidFill>
                  <a:srgbClr val="454545"/>
                </a:solidFill>
                <a:ea typeface="ＭＳ Ｐゴシック" pitchFamily="50" charset="-128"/>
              </a:rPr>
              <a:t>有料のダイヤルインと</a:t>
            </a:r>
            <a:endParaRPr lang="ja-JP" altLang="en-US" sz="800" dirty="0">
              <a:solidFill>
                <a:srgbClr val="454545"/>
              </a:solidFill>
              <a:ea typeface="ＭＳ Ｐゴシック" pitchFamily="50" charset="-128"/>
              <a:cs typeface="Avenir Book" charset="0"/>
            </a:endParaRPr>
          </a:p>
          <a:p>
            <a:pPr algn="ctr" defTabSz="457200"/>
            <a:r>
              <a:rPr lang="ja-JP" altLang="en-US" sz="800" dirty="0" smtClean="0">
                <a:solidFill>
                  <a:srgbClr val="454545"/>
                </a:solidFill>
                <a:ea typeface="ＭＳ Ｐゴシック" pitchFamily="50" charset="-128"/>
              </a:rPr>
              <a:t>コールバック</a:t>
            </a:r>
            <a:endParaRPr lang="ja-JP" altLang="en-US" sz="800" dirty="0">
              <a:solidFill>
                <a:srgbClr val="454545"/>
              </a:solidFill>
              <a:ea typeface="ＭＳ Ｐゴシック" pitchFamily="50" charset="-128"/>
              <a:cs typeface="Avenir Book" charset="0"/>
            </a:endParaRPr>
          </a:p>
        </p:txBody>
      </p:sp>
      <p:sp>
        <p:nvSpPr>
          <p:cNvPr id="52" name="Rectangle 51"/>
          <p:cNvSpPr/>
          <p:nvPr/>
        </p:nvSpPr>
        <p:spPr>
          <a:xfrm>
            <a:off x="7298798" y="3885461"/>
            <a:ext cx="1052184" cy="90238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457200"/>
            <a:r>
              <a:rPr lang="ja-JP" altLang="en-US" sz="1400" dirty="0">
                <a:solidFill>
                  <a:srgbClr val="454545"/>
                </a:solidFill>
                <a:ea typeface="ＭＳ Ｐゴシック" pitchFamily="50" charset="-128"/>
              </a:rPr>
              <a:t>追加</a:t>
            </a:r>
          </a:p>
          <a:p>
            <a:pPr algn="ctr" defTabSz="457200"/>
            <a:r>
              <a:rPr lang="ja-JP" altLang="en-US" sz="1400" dirty="0">
                <a:solidFill>
                  <a:srgbClr val="454545"/>
                </a:solidFill>
                <a:ea typeface="ＭＳ Ｐゴシック" pitchFamily="50" charset="-128"/>
              </a:rPr>
              <a:t>センター</a:t>
            </a:r>
          </a:p>
          <a:p>
            <a:pPr algn="ctr" defTabSz="457200"/>
            <a:r>
              <a:rPr lang="ja-JP" altLang="en-US" sz="800" dirty="0" smtClean="0">
                <a:solidFill>
                  <a:srgbClr val="454545"/>
                </a:solidFill>
                <a:ea typeface="ＭＳ Ｐゴシック" pitchFamily="50" charset="-128"/>
              </a:rPr>
              <a:t>イベント</a:t>
            </a:r>
          </a:p>
          <a:p>
            <a:pPr algn="ctr" defTabSz="457200"/>
            <a:r>
              <a:rPr lang="ja-JP" altLang="en-US" sz="800" dirty="0" smtClean="0">
                <a:solidFill>
                  <a:srgbClr val="454545"/>
                </a:solidFill>
                <a:ea typeface="ＭＳ Ｐゴシック" pitchFamily="50" charset="-128"/>
              </a:rPr>
              <a:t>トレーニング</a:t>
            </a:r>
          </a:p>
        </p:txBody>
      </p:sp>
      <p:sp>
        <p:nvSpPr>
          <p:cNvPr id="38" name="Oval 37"/>
          <p:cNvSpPr>
            <a:spLocks/>
          </p:cNvSpPr>
          <p:nvPr/>
        </p:nvSpPr>
        <p:spPr>
          <a:xfrm>
            <a:off x="412277" y="3596225"/>
            <a:ext cx="1058627" cy="1063005"/>
          </a:xfrm>
          <a:prstGeom prst="ellipse">
            <a:avLst/>
          </a:prstGeom>
          <a:solidFill>
            <a:schemeClr val="accent1"/>
          </a:solidFill>
          <a:ln w="7620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85" rIns="0" bIns="34285" numCol="1" spcCol="0" rtlCol="0" fromWordArt="0" anchor="ctr" anchorCtr="0" forceAA="0" compatLnSpc="1">
            <a:prstTxWarp prst="textNoShape">
              <a:avLst/>
            </a:prstTxWarp>
            <a:noAutofit/>
          </a:bodyPr>
          <a:lstStyle/>
          <a:p>
            <a:pPr algn="ctr">
              <a:lnSpc>
                <a:spcPct val="90000"/>
              </a:lnSpc>
            </a:pPr>
            <a:r>
              <a:rPr lang="en-US" altLang="ja-JP" sz="4800" b="1" dirty="0" smtClean="0">
                <a:solidFill>
                  <a:schemeClr val="bg1"/>
                </a:solidFill>
                <a:ea typeface="ＭＳ Ｐゴシック" pitchFamily="50" charset="-128"/>
              </a:rPr>
              <a:t>1</a:t>
            </a:r>
            <a:endParaRPr lang="ja-JP" altLang="en-US" sz="8000" b="1" dirty="0">
              <a:solidFill>
                <a:schemeClr val="bg1"/>
              </a:solidFill>
              <a:ea typeface="ＭＳ Ｐゴシック" pitchFamily="50" charset="-128"/>
              <a:cs typeface="CiscoSansTT"/>
            </a:endParaRPr>
          </a:p>
        </p:txBody>
      </p:sp>
      <p:sp>
        <p:nvSpPr>
          <p:cNvPr id="41" name="Oval 40"/>
          <p:cNvSpPr>
            <a:spLocks/>
          </p:cNvSpPr>
          <p:nvPr/>
        </p:nvSpPr>
        <p:spPr>
          <a:xfrm>
            <a:off x="412277" y="2089435"/>
            <a:ext cx="1058627" cy="1063005"/>
          </a:xfrm>
          <a:prstGeom prst="ellipse">
            <a:avLst/>
          </a:prstGeom>
          <a:solidFill>
            <a:schemeClr val="accent1"/>
          </a:solidFill>
          <a:ln w="7620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85" rIns="0" bIns="34285" numCol="1" spcCol="0" rtlCol="0" fromWordArt="0" anchor="ctr" anchorCtr="0" forceAA="0" compatLnSpc="1">
            <a:prstTxWarp prst="textNoShape">
              <a:avLst/>
            </a:prstTxWarp>
            <a:noAutofit/>
          </a:bodyPr>
          <a:lstStyle/>
          <a:p>
            <a:pPr algn="ctr">
              <a:lnSpc>
                <a:spcPct val="90000"/>
              </a:lnSpc>
            </a:pPr>
            <a:r>
              <a:rPr lang="en-US" altLang="ja-JP" sz="4800" b="1" dirty="0" smtClean="0">
                <a:solidFill>
                  <a:schemeClr val="bg1"/>
                </a:solidFill>
                <a:ea typeface="ＭＳ Ｐゴシック" pitchFamily="50" charset="-128"/>
              </a:rPr>
              <a:t>2</a:t>
            </a:r>
            <a:endParaRPr lang="ja-JP" altLang="en-US" sz="8000" b="1" dirty="0">
              <a:solidFill>
                <a:schemeClr val="bg1"/>
              </a:solidFill>
              <a:ea typeface="ＭＳ Ｐゴシック" pitchFamily="50" charset="-128"/>
              <a:cs typeface="CiscoSansTT"/>
            </a:endParaRPr>
          </a:p>
        </p:txBody>
      </p:sp>
      <p:sp>
        <p:nvSpPr>
          <p:cNvPr id="42" name="Oval 41"/>
          <p:cNvSpPr>
            <a:spLocks/>
          </p:cNvSpPr>
          <p:nvPr/>
        </p:nvSpPr>
        <p:spPr>
          <a:xfrm>
            <a:off x="7292359" y="152660"/>
            <a:ext cx="1058627" cy="1063005"/>
          </a:xfrm>
          <a:prstGeom prst="ellipse">
            <a:avLst/>
          </a:prstGeom>
          <a:solidFill>
            <a:schemeClr val="accent1"/>
          </a:solidFill>
          <a:ln w="7620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85" rIns="0" bIns="34285" numCol="1" spcCol="0" rtlCol="0" fromWordArt="0" anchor="ctr" anchorCtr="0" forceAA="0" compatLnSpc="1">
            <a:prstTxWarp prst="textNoShape">
              <a:avLst/>
            </a:prstTxWarp>
            <a:noAutofit/>
          </a:bodyPr>
          <a:lstStyle/>
          <a:p>
            <a:pPr algn="ctr">
              <a:lnSpc>
                <a:spcPct val="90000"/>
              </a:lnSpc>
            </a:pPr>
            <a:r>
              <a:rPr lang="en-US" altLang="ja-JP" sz="4800" b="1" smtClean="0">
                <a:solidFill>
                  <a:schemeClr val="bg1"/>
                </a:solidFill>
                <a:ea typeface="ＭＳ Ｐゴシック" pitchFamily="50" charset="-128"/>
              </a:rPr>
              <a:t>3</a:t>
            </a:r>
            <a:endParaRPr lang="ja-JP" altLang="en-US" sz="8000" b="1">
              <a:solidFill>
                <a:schemeClr val="bg1"/>
              </a:solidFill>
              <a:ea typeface="ＭＳ Ｐゴシック" pitchFamily="50" charset="-128"/>
              <a:cs typeface="CiscoSansTT"/>
            </a:endParaRPr>
          </a:p>
        </p:txBody>
      </p:sp>
      <p:sp>
        <p:nvSpPr>
          <p:cNvPr id="43" name="Oval 6"/>
          <p:cNvSpPr/>
          <p:nvPr/>
        </p:nvSpPr>
        <p:spPr>
          <a:xfrm>
            <a:off x="425462" y="1427531"/>
            <a:ext cx="1058028" cy="227299"/>
          </a:xfrm>
          <a:prstGeom prst="rect">
            <a:avLst/>
          </a:prstGeom>
          <a:solidFill>
            <a:srgbClr val="92D050"/>
          </a:solidFill>
          <a:ln w="25400" cmpd="sng">
            <a:solidFill>
              <a:srgbClr val="FFC000"/>
            </a:solidFill>
            <a:prstDash val="solid"/>
            <a:miter lim="800000"/>
          </a:ln>
        </p:spPr>
        <p:txBody>
          <a:bodyPr vert="horz" wrap="none" lIns="36000" tIns="36000" rIns="36000" bIns="36000" numCol="1" anchor="t" anchorCtr="0" compatLnSpc="1">
            <a:prstTxWarp prst="textNoShape">
              <a:avLst/>
            </a:prstTxWarp>
            <a:noAutofit/>
          </a:bodyPr>
          <a:lstStyle/>
          <a:p>
            <a:pPr algn="ctr" defTabSz="457200">
              <a:spcBef>
                <a:spcPts val="1200"/>
              </a:spcBef>
            </a:pPr>
            <a:r>
              <a:rPr lang="ja-JP" altLang="en-US" sz="1200" dirty="0" smtClean="0">
                <a:solidFill>
                  <a:schemeClr val="bg1"/>
                </a:solidFill>
                <a:latin typeface="+mn-lt"/>
                <a:ea typeface="ＭＳ Ｐゴシック" charset="0"/>
              </a:rPr>
              <a:t>日本で販売</a:t>
            </a:r>
            <a:endParaRPr lang="ja-JP" altLang="en-US" sz="900" dirty="0">
              <a:solidFill>
                <a:schemeClr val="bg1"/>
              </a:solidFill>
              <a:latin typeface="+mn-lt"/>
            </a:endParaRPr>
          </a:p>
        </p:txBody>
      </p:sp>
      <p:sp>
        <p:nvSpPr>
          <p:cNvPr id="44" name="Rectangle 51"/>
          <p:cNvSpPr/>
          <p:nvPr/>
        </p:nvSpPr>
        <p:spPr>
          <a:xfrm>
            <a:off x="425462" y="1137202"/>
            <a:ext cx="1058028" cy="227299"/>
          </a:xfrm>
          <a:prstGeom prst="rect">
            <a:avLst/>
          </a:prstGeom>
          <a:no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defTabSz="457200"/>
            <a:r>
              <a:rPr lang="ja-JP" altLang="en-US" sz="1200" dirty="0" smtClean="0">
                <a:solidFill>
                  <a:schemeClr val="accent3">
                    <a:lumMod val="10000"/>
                  </a:schemeClr>
                </a:solidFill>
                <a:ea typeface="Avenir Book" charset="0"/>
                <a:cs typeface="Avenir Book" charset="0"/>
              </a:rPr>
              <a:t>日本で未販売</a:t>
            </a:r>
            <a:endParaRPr lang="en-US" sz="1200" dirty="0" smtClean="0">
              <a:solidFill>
                <a:schemeClr val="accent3">
                  <a:lumMod val="10000"/>
                </a:schemeClr>
              </a:solidFill>
              <a:ea typeface="Avenir Book" charset="0"/>
              <a:cs typeface="Avenir Book" charset="0"/>
            </a:endParaRPr>
          </a:p>
        </p:txBody>
      </p:sp>
      <p:sp>
        <p:nvSpPr>
          <p:cNvPr id="45" name="テキスト ボックス 44"/>
          <p:cNvSpPr txBox="1"/>
          <p:nvPr/>
        </p:nvSpPr>
        <p:spPr>
          <a:xfrm>
            <a:off x="412278" y="334342"/>
            <a:ext cx="6930632" cy="584775"/>
          </a:xfrm>
          <a:prstGeom prst="rect">
            <a:avLst/>
          </a:prstGeom>
          <a:noFill/>
        </p:spPr>
        <p:txBody>
          <a:bodyPr wrap="square" rtlCol="0">
            <a:spAutoFit/>
          </a:bodyPr>
          <a:lstStyle/>
          <a:p>
            <a:r>
              <a:rPr lang="en-US" altLang="ja-JP" sz="3200" dirty="0">
                <a:solidFill>
                  <a:srgbClr val="454545"/>
                </a:solidFill>
                <a:latin typeface="Arial" panose="020B0604020202020204" pitchFamily="34" charset="0"/>
                <a:cs typeface="Arial" panose="020B0604020202020204" pitchFamily="34" charset="0"/>
              </a:rPr>
              <a:t>Cisco </a:t>
            </a:r>
            <a:r>
              <a:rPr lang="en-US" altLang="ja-JP" sz="3200" dirty="0" smtClean="0">
                <a:solidFill>
                  <a:srgbClr val="454545"/>
                </a:solidFill>
                <a:latin typeface="Arial" panose="020B0604020202020204" pitchFamily="34" charset="0"/>
                <a:cs typeface="Arial" panose="020B0604020202020204" pitchFamily="34" charset="0"/>
              </a:rPr>
              <a:t>Spark </a:t>
            </a:r>
            <a:r>
              <a:rPr lang="ja-JP" altLang="en-US" sz="3200" dirty="0" smtClean="0">
                <a:solidFill>
                  <a:srgbClr val="454545"/>
                </a:solidFill>
                <a:latin typeface="Arial" panose="020B0604020202020204" pitchFamily="34" charset="0"/>
                <a:cs typeface="Arial" panose="020B0604020202020204" pitchFamily="34" charset="0"/>
              </a:rPr>
              <a:t>オファーの全体</a:t>
            </a:r>
            <a:endParaRPr kumimoji="1" lang="ja-JP" altLang="en-US" sz="3200" dirty="0">
              <a:solidFill>
                <a:srgbClr val="454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29666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6"/>
          <p:cNvSpPr txBox="1">
            <a:spLocks/>
          </p:cNvSpPr>
          <p:nvPr/>
        </p:nvSpPr>
        <p:spPr bwMode="auto">
          <a:xfrm>
            <a:off x="291301" y="113830"/>
            <a:ext cx="4646676"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0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3200" dirty="0" smtClean="0">
                <a:solidFill>
                  <a:schemeClr val="tx1">
                    <a:lumMod val="75000"/>
                  </a:schemeClr>
                </a:solidFill>
                <a:latin typeface="Arial" panose="020B0604020202020204" pitchFamily="34" charset="0"/>
              </a:rPr>
              <a:t>CUWP Cloud</a:t>
            </a:r>
            <a:endParaRPr lang="ja-JP" altLang="en-US" sz="3200" dirty="0">
              <a:solidFill>
                <a:schemeClr val="tx1">
                  <a:lumMod val="75000"/>
                </a:schemeClr>
              </a:solidFill>
              <a:latin typeface="Arial" panose="020B0604020202020204" pitchFamily="34" charset="0"/>
            </a:endParaRPr>
          </a:p>
        </p:txBody>
      </p:sp>
      <p:grpSp>
        <p:nvGrpSpPr>
          <p:cNvPr id="5" name="Group 16"/>
          <p:cNvGrpSpPr/>
          <p:nvPr/>
        </p:nvGrpSpPr>
        <p:grpSpPr>
          <a:xfrm>
            <a:off x="437767" y="2284134"/>
            <a:ext cx="5769143" cy="2516018"/>
            <a:chOff x="1447329" y="1329696"/>
            <a:chExt cx="5171664" cy="2662947"/>
          </a:xfrm>
        </p:grpSpPr>
        <p:sp>
          <p:nvSpPr>
            <p:cNvPr id="6" name="TextBox 17"/>
            <p:cNvSpPr txBox="1"/>
            <p:nvPr/>
          </p:nvSpPr>
          <p:spPr>
            <a:xfrm>
              <a:off x="1483764" y="2283691"/>
              <a:ext cx="1608768" cy="1269578"/>
            </a:xfrm>
            <a:prstGeom prst="rect">
              <a:avLst/>
            </a:prstGeom>
            <a:noFill/>
          </p:spPr>
          <p:txBody>
            <a:bodyPr wrap="square" lIns="45720" rIns="45720" rtlCol="0">
              <a:spAutoFit/>
            </a:bodyPr>
            <a:lstStyle/>
            <a:p>
              <a:pPr marL="73152" indent="-73152">
                <a:lnSpc>
                  <a:spcPct val="95000"/>
                </a:lnSpc>
                <a:spcBef>
                  <a:spcPts val="600"/>
                </a:spcBef>
                <a:spcAft>
                  <a:spcPts val="0"/>
                </a:spcAft>
                <a:buSzPct val="80000"/>
                <a:buFont typeface="Arial"/>
                <a:buChar char="•"/>
              </a:pPr>
              <a:r>
                <a:rPr lang="en-US" sz="1000" dirty="0">
                  <a:solidFill>
                    <a:schemeClr val="bg1"/>
                  </a:solidFill>
                  <a:ea typeface="Avenir Book" charset="0"/>
                  <a:cs typeface="Avenir Book" charset="0"/>
                </a:rPr>
                <a:t>Business-class Messaging</a:t>
              </a:r>
            </a:p>
            <a:p>
              <a:pPr marL="73152" indent="-73152">
                <a:lnSpc>
                  <a:spcPct val="95000"/>
                </a:lnSpc>
                <a:spcBef>
                  <a:spcPts val="600"/>
                </a:spcBef>
                <a:spcAft>
                  <a:spcPts val="0"/>
                </a:spcAft>
                <a:buSzPct val="80000"/>
                <a:buFont typeface="Arial"/>
                <a:buChar char="•"/>
              </a:pPr>
              <a:r>
                <a:rPr lang="en-US" sz="1000" dirty="0">
                  <a:solidFill>
                    <a:schemeClr val="bg1"/>
                  </a:solidFill>
                  <a:ea typeface="Avenir Book" charset="0"/>
                  <a:cs typeface="Avenir Book" charset="0"/>
                </a:rPr>
                <a:t>1:1 and 3-party video calling with screen sharing</a:t>
              </a:r>
            </a:p>
            <a:p>
              <a:pPr marL="73152" indent="-73152">
                <a:lnSpc>
                  <a:spcPct val="95000"/>
                </a:lnSpc>
                <a:spcBef>
                  <a:spcPts val="600"/>
                </a:spcBef>
                <a:spcAft>
                  <a:spcPts val="0"/>
                </a:spcAft>
                <a:buSzPct val="80000"/>
                <a:buFont typeface="Arial"/>
                <a:buChar char="•"/>
              </a:pPr>
              <a:r>
                <a:rPr lang="en-US" sz="1000" dirty="0">
                  <a:solidFill>
                    <a:schemeClr val="bg1"/>
                  </a:solidFill>
                  <a:ea typeface="Avenir Book" charset="0"/>
                  <a:cs typeface="Avenir Book" charset="0"/>
                </a:rPr>
                <a:t>Join Spark and SIP-based meetings</a:t>
              </a:r>
            </a:p>
          </p:txBody>
        </p:sp>
        <p:sp>
          <p:nvSpPr>
            <p:cNvPr id="7" name="TextBox 18"/>
            <p:cNvSpPr txBox="1"/>
            <p:nvPr/>
          </p:nvSpPr>
          <p:spPr>
            <a:xfrm>
              <a:off x="3267976" y="2283691"/>
              <a:ext cx="1589085" cy="754053"/>
            </a:xfrm>
            <a:prstGeom prst="rect">
              <a:avLst/>
            </a:prstGeom>
            <a:noFill/>
          </p:spPr>
          <p:txBody>
            <a:bodyPr wrap="square" lIns="45720" rIns="45720" rtlCol="0">
              <a:spAutoFit/>
            </a:bodyPr>
            <a:lstStyle/>
            <a:p>
              <a:pPr>
                <a:lnSpc>
                  <a:spcPct val="95000"/>
                </a:lnSpc>
                <a:spcBef>
                  <a:spcPts val="600"/>
                </a:spcBef>
                <a:spcAft>
                  <a:spcPts val="0"/>
                </a:spcAft>
              </a:pPr>
              <a:r>
                <a:rPr lang="en-US" sz="1000" dirty="0">
                  <a:solidFill>
                    <a:schemeClr val="bg1"/>
                  </a:solidFill>
                  <a:ea typeface="Avenir Book" charset="0"/>
                  <a:cs typeface="Avenir Book" charset="0"/>
                </a:rPr>
                <a:t>Everything in M1, and:</a:t>
              </a:r>
            </a:p>
            <a:p>
              <a:pPr marL="73152" indent="-73152">
                <a:lnSpc>
                  <a:spcPct val="95000"/>
                </a:lnSpc>
                <a:spcBef>
                  <a:spcPts val="600"/>
                </a:spcBef>
                <a:spcAft>
                  <a:spcPts val="0"/>
                </a:spcAft>
                <a:buSzPct val="80000"/>
                <a:buFont typeface="Arial"/>
                <a:buChar char="•"/>
              </a:pPr>
              <a:r>
                <a:rPr lang="en-US" sz="1000" dirty="0">
                  <a:solidFill>
                    <a:schemeClr val="bg1"/>
                  </a:solidFill>
                  <a:ea typeface="Avenir Book" charset="0"/>
                  <a:cs typeface="Avenir Book" charset="0"/>
                </a:rPr>
                <a:t>Host 25-party meetings with screen sharing with other Spark users </a:t>
              </a:r>
            </a:p>
          </p:txBody>
        </p:sp>
        <p:sp>
          <p:nvSpPr>
            <p:cNvPr id="8" name="Oval 6"/>
            <p:cNvSpPr/>
            <p:nvPr/>
          </p:nvSpPr>
          <p:spPr>
            <a:xfrm>
              <a:off x="1447329" y="1329696"/>
              <a:ext cx="5171664" cy="2662947"/>
            </a:xfrm>
            <a:prstGeom prst="rect">
              <a:avLst/>
            </a:prstGeom>
            <a:solidFill>
              <a:srgbClr val="676767"/>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0000"/>
                </a:lnSpc>
                <a:spcBef>
                  <a:spcPts val="1200"/>
                </a:spcBef>
              </a:pPr>
              <a:r>
                <a:rPr lang="en-US" sz="2000" b="1" dirty="0" smtClean="0">
                  <a:solidFill>
                    <a:schemeClr val="bg1"/>
                  </a:solidFill>
                </a:rPr>
                <a:t>M</a:t>
              </a:r>
              <a:r>
                <a:rPr lang="en-US" altLang="ja-JP" sz="2000" b="1" dirty="0" smtClean="0">
                  <a:solidFill>
                    <a:schemeClr val="bg1"/>
                  </a:solidFill>
                </a:rPr>
                <a:t>3</a:t>
              </a:r>
              <a:endParaRPr lang="en-US" sz="2000" b="1" dirty="0">
                <a:solidFill>
                  <a:schemeClr val="bg1"/>
                </a:solidFill>
              </a:endParaRPr>
            </a:p>
          </p:txBody>
        </p:sp>
        <p:sp>
          <p:nvSpPr>
            <p:cNvPr id="9" name="TextBox 20"/>
            <p:cNvSpPr txBox="1"/>
            <p:nvPr/>
          </p:nvSpPr>
          <p:spPr>
            <a:xfrm>
              <a:off x="1662959" y="1953864"/>
              <a:ext cx="4849353" cy="1712525"/>
            </a:xfrm>
            <a:prstGeom prst="rect">
              <a:avLst/>
            </a:prstGeom>
            <a:noFill/>
          </p:spPr>
          <p:txBody>
            <a:bodyPr wrap="square" lIns="45720" rIns="45720" rtlCol="0">
              <a:spAutoFit/>
            </a:bodyPr>
            <a:lstStyle/>
            <a:p>
              <a:pPr marL="73152" indent="-73152">
                <a:lnSpc>
                  <a:spcPct val="95000"/>
                </a:lnSpc>
                <a:spcBef>
                  <a:spcPts val="600"/>
                </a:spcBef>
                <a:spcAft>
                  <a:spcPts val="0"/>
                </a:spcAft>
                <a:buSzPct val="80000"/>
                <a:buFont typeface="Arial"/>
                <a:buChar char="•"/>
              </a:pPr>
              <a:r>
                <a:rPr lang="en-US" sz="1000" b="1" dirty="0">
                  <a:solidFill>
                    <a:schemeClr val="bg1"/>
                  </a:solidFill>
                  <a:ea typeface="Avenir Book" charset="0"/>
                  <a:cs typeface="Avenir Book" charset="0"/>
                </a:rPr>
                <a:t>Business-class Messaging</a:t>
              </a:r>
            </a:p>
            <a:p>
              <a:pPr marL="73152" indent="-73152">
                <a:lnSpc>
                  <a:spcPct val="95000"/>
                </a:lnSpc>
                <a:spcBef>
                  <a:spcPts val="600"/>
                </a:spcBef>
                <a:spcAft>
                  <a:spcPts val="0"/>
                </a:spcAft>
                <a:buSzPct val="80000"/>
                <a:buFont typeface="Arial"/>
                <a:buChar char="•"/>
              </a:pPr>
              <a:r>
                <a:rPr lang="en-US" sz="1000" b="1" dirty="0">
                  <a:solidFill>
                    <a:schemeClr val="bg1"/>
                  </a:solidFill>
                  <a:ea typeface="Avenir Book" charset="0"/>
                  <a:cs typeface="Avenir Book" charset="0"/>
                </a:rPr>
                <a:t>1:1 and 3-party video calling with screen sharing</a:t>
              </a:r>
            </a:p>
            <a:p>
              <a:pPr marL="73152" indent="-73152">
                <a:lnSpc>
                  <a:spcPct val="95000"/>
                </a:lnSpc>
                <a:spcBef>
                  <a:spcPts val="600"/>
                </a:spcBef>
                <a:spcAft>
                  <a:spcPts val="0"/>
                </a:spcAft>
                <a:buSzPct val="80000"/>
                <a:buFont typeface="Arial"/>
                <a:buChar char="•"/>
              </a:pPr>
              <a:r>
                <a:rPr lang="en-US" sz="1000" b="1" dirty="0">
                  <a:solidFill>
                    <a:schemeClr val="bg1"/>
                  </a:solidFill>
                  <a:ea typeface="Avenir Book" charset="0"/>
                  <a:cs typeface="Avenir Book" charset="0"/>
                </a:rPr>
                <a:t>Join Spark and SIP-based meetings</a:t>
              </a:r>
            </a:p>
            <a:p>
              <a:pPr marL="73152" indent="-73152">
                <a:lnSpc>
                  <a:spcPct val="95000"/>
                </a:lnSpc>
                <a:spcBef>
                  <a:spcPts val="600"/>
                </a:spcBef>
                <a:spcAft>
                  <a:spcPts val="0"/>
                </a:spcAft>
                <a:buSzPct val="80000"/>
                <a:buFont typeface="Arial"/>
                <a:buChar char="•"/>
              </a:pPr>
              <a:r>
                <a:rPr lang="en-US" sz="1000" b="1" dirty="0" smtClean="0">
                  <a:solidFill>
                    <a:schemeClr val="bg1"/>
                  </a:solidFill>
                  <a:ea typeface="Avenir Book" charset="0"/>
                  <a:cs typeface="Avenir Book" charset="0"/>
                </a:rPr>
                <a:t>Host </a:t>
              </a:r>
              <a:r>
                <a:rPr lang="en-US" sz="1000" b="1" dirty="0">
                  <a:solidFill>
                    <a:schemeClr val="bg1"/>
                  </a:solidFill>
                  <a:ea typeface="Avenir Book" charset="0"/>
                  <a:cs typeface="Avenir Book" charset="0"/>
                </a:rPr>
                <a:t>WebEx-powered meetings with screen sharing and with external participants</a:t>
              </a:r>
            </a:p>
            <a:p>
              <a:pPr marL="73152" indent="-73152">
                <a:lnSpc>
                  <a:spcPct val="95000"/>
                </a:lnSpc>
                <a:spcBef>
                  <a:spcPts val="600"/>
                </a:spcBef>
                <a:spcAft>
                  <a:spcPts val="0"/>
                </a:spcAft>
                <a:buSzPct val="80000"/>
                <a:buFont typeface="Arial"/>
                <a:buChar char="•"/>
              </a:pPr>
              <a:r>
                <a:rPr lang="en-US" sz="1000" b="1" dirty="0">
                  <a:solidFill>
                    <a:schemeClr val="bg1"/>
                  </a:solidFill>
                  <a:ea typeface="Avenir Book" charset="0"/>
                  <a:cs typeface="Avenir Book" charset="0"/>
                </a:rPr>
                <a:t>Personal Meeting Room</a:t>
              </a:r>
            </a:p>
            <a:p>
              <a:pPr marL="73152" indent="-73152">
                <a:lnSpc>
                  <a:spcPct val="95000"/>
                </a:lnSpc>
                <a:spcBef>
                  <a:spcPts val="600"/>
                </a:spcBef>
                <a:spcAft>
                  <a:spcPts val="0"/>
                </a:spcAft>
                <a:buSzPct val="80000"/>
                <a:buFont typeface="Arial"/>
                <a:buChar char="•"/>
              </a:pPr>
              <a:r>
                <a:rPr lang="en-US" sz="1000" b="1" dirty="0">
                  <a:solidFill>
                    <a:schemeClr val="bg1"/>
                  </a:solidFill>
                  <a:ea typeface="Avenir Book" charset="0"/>
                  <a:cs typeface="Avenir Book" charset="0"/>
                </a:rPr>
                <a:t>Scheduled </a:t>
              </a:r>
              <a:r>
                <a:rPr lang="en-US" sz="1000" b="1" dirty="0" smtClean="0">
                  <a:solidFill>
                    <a:schemeClr val="bg1"/>
                  </a:solidFill>
                  <a:ea typeface="Avenir Book" charset="0"/>
                  <a:cs typeface="Avenir Book" charset="0"/>
                </a:rPr>
                <a:t>Meetings</a:t>
              </a:r>
            </a:p>
            <a:p>
              <a:pPr marL="73152" indent="-73152">
                <a:lnSpc>
                  <a:spcPct val="95000"/>
                </a:lnSpc>
                <a:spcBef>
                  <a:spcPts val="600"/>
                </a:spcBef>
                <a:spcAft>
                  <a:spcPts val="0"/>
                </a:spcAft>
                <a:buSzPct val="80000"/>
                <a:buFont typeface="Arial"/>
                <a:buChar char="•"/>
              </a:pPr>
              <a:r>
                <a:rPr lang="en-US" sz="1000" b="1" dirty="0" smtClean="0">
                  <a:solidFill>
                    <a:schemeClr val="bg1"/>
                  </a:solidFill>
                  <a:ea typeface="Avenir Book" charset="0"/>
                  <a:cs typeface="Avenir Book" charset="0"/>
                </a:rPr>
                <a:t>Additional Centers Included (Event, Training, and Support) – EE CAP200</a:t>
              </a:r>
            </a:p>
          </p:txBody>
        </p:sp>
      </p:grpSp>
      <p:grpSp>
        <p:nvGrpSpPr>
          <p:cNvPr id="10" name="Group 21"/>
          <p:cNvGrpSpPr/>
          <p:nvPr/>
        </p:nvGrpSpPr>
        <p:grpSpPr>
          <a:xfrm>
            <a:off x="5706984" y="2283677"/>
            <a:ext cx="1836398" cy="2516019"/>
            <a:chOff x="6942163" y="1484136"/>
            <a:chExt cx="1646212" cy="2660240"/>
          </a:xfrm>
        </p:grpSpPr>
        <p:sp>
          <p:nvSpPr>
            <p:cNvPr id="11" name="Rectangle 22"/>
            <p:cNvSpPr/>
            <p:nvPr/>
          </p:nvSpPr>
          <p:spPr>
            <a:xfrm>
              <a:off x="6942163" y="1484136"/>
              <a:ext cx="1646212" cy="2660240"/>
            </a:xfrm>
            <a:prstGeom prst="rect">
              <a:avLst/>
            </a:prstGeom>
            <a:solidFill>
              <a:schemeClr val="accent2"/>
            </a:solidFill>
            <a:ln w="12700">
              <a:noFill/>
              <a:miter lim="800000"/>
            </a:ln>
          </p:spPr>
          <p:style>
            <a:lnRef idx="2">
              <a:schemeClr val="accent6"/>
            </a:lnRef>
            <a:fillRef idx="1">
              <a:schemeClr val="lt1"/>
            </a:fillRef>
            <a:effectRef idx="0">
              <a:schemeClr val="accent6"/>
            </a:effectRef>
            <a:fontRef idx="minor">
              <a:schemeClr val="dk1"/>
            </a:fontRef>
          </p:style>
          <p:txBody>
            <a:bodyPr vert="horz" wrap="none" lIns="45720" tIns="45720" rIns="45720" bIns="45720" numCol="1" anchor="t" anchorCtr="0" compatLnSpc="1">
              <a:prstTxWarp prst="textNoShape">
                <a:avLst/>
              </a:prstTxWarp>
            </a:bodyPr>
            <a:lstStyle/>
            <a:p>
              <a:pPr algn="ctr"/>
              <a:r>
                <a:rPr lang="en-US" sz="2000" b="1" dirty="0" smtClean="0">
                  <a:solidFill>
                    <a:schemeClr val="bg1"/>
                  </a:solidFill>
                </a:rPr>
                <a:t>Add-ons</a:t>
              </a:r>
              <a:endParaRPr lang="en-US" sz="2000" b="1" dirty="0">
                <a:solidFill>
                  <a:schemeClr val="bg1"/>
                </a:solidFill>
              </a:endParaRPr>
            </a:p>
          </p:txBody>
        </p:sp>
        <p:sp>
          <p:nvSpPr>
            <p:cNvPr id="12" name="Rectangle 23"/>
            <p:cNvSpPr/>
            <p:nvPr/>
          </p:nvSpPr>
          <p:spPr>
            <a:xfrm>
              <a:off x="6993743" y="2285361"/>
              <a:ext cx="1543051" cy="105688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r>
                <a:rPr lang="en-US" sz="1400" dirty="0" smtClean="0">
                  <a:solidFill>
                    <a:schemeClr val="tx1"/>
                  </a:solidFill>
                  <a:ea typeface="Avenir Book" charset="0"/>
                  <a:cs typeface="Avenir Book" charset="0"/>
                </a:rPr>
                <a:t>Conference</a:t>
              </a:r>
              <a:r>
                <a:rPr lang="pl-PL" sz="1400" dirty="0" smtClean="0">
                  <a:solidFill>
                    <a:schemeClr val="tx1"/>
                  </a:solidFill>
                  <a:ea typeface="Avenir Book" charset="0"/>
                  <a:cs typeface="Avenir Book" charset="0"/>
                </a:rPr>
                <a:t> </a:t>
              </a:r>
              <a:r>
                <a:rPr lang="en-US" sz="1400" dirty="0" smtClean="0">
                  <a:solidFill>
                    <a:schemeClr val="tx1"/>
                  </a:solidFill>
                  <a:ea typeface="Avenir Book" charset="0"/>
                  <a:cs typeface="Avenir Book" charset="0"/>
                </a:rPr>
                <a:t>Audio</a:t>
              </a:r>
              <a:endParaRPr lang="en-US" sz="1400" dirty="0">
                <a:solidFill>
                  <a:schemeClr val="tx1"/>
                </a:solidFill>
                <a:ea typeface="Avenir Book" charset="0"/>
                <a:cs typeface="Avenir Book" charset="0"/>
              </a:endParaRPr>
            </a:p>
            <a:p>
              <a:pPr algn="ctr"/>
              <a:r>
                <a:rPr lang="en-US" sz="900" dirty="0" smtClean="0">
                  <a:solidFill>
                    <a:schemeClr val="tx1"/>
                  </a:solidFill>
                  <a:ea typeface="Avenir Book" charset="0"/>
                  <a:cs typeface="Avenir Book" charset="0"/>
                </a:rPr>
                <a:t>Toll Named User included</a:t>
              </a:r>
            </a:p>
            <a:p>
              <a:pPr algn="ctr"/>
              <a:r>
                <a:rPr lang="en-US" sz="900" dirty="0">
                  <a:solidFill>
                    <a:schemeClr val="tx1"/>
                  </a:solidFill>
                  <a:ea typeface="Avenir Book" charset="0"/>
                  <a:cs typeface="Avenir Book" charset="0"/>
                </a:rPr>
                <a:t>a</a:t>
              </a:r>
              <a:r>
                <a:rPr lang="en-US" sz="900" dirty="0" smtClean="0">
                  <a:solidFill>
                    <a:schemeClr val="tx1"/>
                  </a:solidFill>
                  <a:ea typeface="Avenir Book" charset="0"/>
                  <a:cs typeface="Avenir Book" charset="0"/>
                </a:rPr>
                <a:t>dditional options </a:t>
              </a:r>
              <a:r>
                <a:rPr lang="en-US" sz="900" dirty="0">
                  <a:solidFill>
                    <a:schemeClr val="tx1"/>
                  </a:solidFill>
                  <a:ea typeface="Avenir Book" charset="0"/>
                  <a:cs typeface="Avenir Book" charset="0"/>
                </a:rPr>
                <a:t>a</a:t>
              </a:r>
              <a:r>
                <a:rPr lang="en-US" sz="900" dirty="0" smtClean="0">
                  <a:solidFill>
                    <a:schemeClr val="tx1"/>
                  </a:solidFill>
                  <a:ea typeface="Avenir Book" charset="0"/>
                  <a:cs typeface="Avenir Book" charset="0"/>
                </a:rPr>
                <a:t>vailable at additional cost</a:t>
              </a:r>
              <a:endParaRPr lang="en-US" sz="900" dirty="0">
                <a:solidFill>
                  <a:schemeClr val="tx1"/>
                </a:solidFill>
                <a:ea typeface="Avenir Book" charset="0"/>
                <a:cs typeface="Avenir Book" charset="0"/>
              </a:endParaRPr>
            </a:p>
          </p:txBody>
        </p:sp>
      </p:grpSp>
      <p:sp>
        <p:nvSpPr>
          <p:cNvPr id="13" name="Oval 6"/>
          <p:cNvSpPr/>
          <p:nvPr/>
        </p:nvSpPr>
        <p:spPr>
          <a:xfrm>
            <a:off x="437769" y="1831435"/>
            <a:ext cx="5269215" cy="343659"/>
          </a:xfrm>
          <a:prstGeom prst="rect">
            <a:avLst/>
          </a:prstGeom>
          <a:solidFill>
            <a:schemeClr val="tx2"/>
          </a:solidFill>
          <a:ln w="12700">
            <a:noFill/>
            <a:miter lim="800000"/>
          </a:ln>
        </p:spPr>
        <p:style>
          <a:lnRef idx="2">
            <a:schemeClr val="accent6"/>
          </a:lnRef>
          <a:fillRef idx="1">
            <a:schemeClr val="lt1"/>
          </a:fillRef>
          <a:effectRef idx="0">
            <a:schemeClr val="accent6"/>
          </a:effectRef>
          <a:fontRef idx="minor">
            <a:schemeClr val="dk1"/>
          </a:fontRef>
        </p:style>
        <p:txBody>
          <a:bodyPr vert="horz" wrap="none" lIns="0" tIns="0" rIns="0" bIns="0" numCol="1" anchor="ctr" anchorCtr="0" compatLnSpc="1">
            <a:prstTxWarp prst="textNoShape">
              <a:avLst/>
            </a:prstTxWarp>
          </a:bodyPr>
          <a:lstStyle/>
          <a:p>
            <a:pPr algn="ctr">
              <a:spcBef>
                <a:spcPts val="1200"/>
              </a:spcBef>
            </a:pPr>
            <a:r>
              <a:rPr lang="en-US" sz="1400" dirty="0" smtClean="0">
                <a:solidFill>
                  <a:schemeClr val="bg1"/>
                </a:solidFill>
                <a:ea typeface="ＭＳ Ｐゴシック" charset="0"/>
              </a:rPr>
              <a:t>CUWP On-Premises with CUCM</a:t>
            </a:r>
            <a:endParaRPr lang="en-US" sz="1400" dirty="0">
              <a:solidFill>
                <a:schemeClr val="bg1"/>
              </a:solidFill>
              <a:ea typeface="ＭＳ Ｐゴシック" charset="0"/>
              <a:cs typeface="ＭＳ Ｐゴシック" charset="0"/>
            </a:endParaRPr>
          </a:p>
        </p:txBody>
      </p:sp>
      <p:sp>
        <p:nvSpPr>
          <p:cNvPr id="14" name="Oval 6"/>
          <p:cNvSpPr/>
          <p:nvPr/>
        </p:nvSpPr>
        <p:spPr>
          <a:xfrm>
            <a:off x="437769" y="1438031"/>
            <a:ext cx="5269215" cy="343659"/>
          </a:xfrm>
          <a:prstGeom prst="rect">
            <a:avLst/>
          </a:prstGeom>
          <a:solidFill>
            <a:schemeClr val="accent4"/>
          </a:solidFill>
          <a:ln w="12700">
            <a:noFill/>
            <a:miter lim="800000"/>
          </a:ln>
        </p:spPr>
        <p:style>
          <a:lnRef idx="2">
            <a:schemeClr val="accent6"/>
          </a:lnRef>
          <a:fillRef idx="1">
            <a:schemeClr val="lt1"/>
          </a:fillRef>
          <a:effectRef idx="0">
            <a:schemeClr val="accent6"/>
          </a:effectRef>
          <a:fontRef idx="minor">
            <a:schemeClr val="dk1"/>
          </a:fontRef>
        </p:style>
        <p:txBody>
          <a:bodyPr vert="horz" wrap="none" lIns="0" tIns="0" rIns="0" bIns="0" numCol="1" anchor="ctr" anchorCtr="0" compatLnSpc="1">
            <a:prstTxWarp prst="textNoShape">
              <a:avLst/>
            </a:prstTxWarp>
          </a:bodyPr>
          <a:lstStyle/>
          <a:p>
            <a:pPr algn="ctr">
              <a:spcBef>
                <a:spcPts val="1200"/>
              </a:spcBef>
            </a:pPr>
            <a:r>
              <a:rPr lang="en-US" sz="1400" dirty="0" smtClean="0">
                <a:solidFill>
                  <a:schemeClr val="bg1"/>
                </a:solidFill>
                <a:ea typeface="ＭＳ Ｐゴシック" charset="0"/>
              </a:rPr>
              <a:t>Cloud Calling*</a:t>
            </a:r>
            <a:endParaRPr lang="en-US" sz="1400" dirty="0">
              <a:solidFill>
                <a:schemeClr val="bg1"/>
              </a:solidFill>
              <a:ea typeface="ＭＳ Ｐゴシック" charset="0"/>
              <a:cs typeface="ＭＳ Ｐゴシック" charset="0"/>
            </a:endParaRPr>
          </a:p>
        </p:txBody>
      </p:sp>
      <p:sp>
        <p:nvSpPr>
          <p:cNvPr id="16" name="TextBox 27"/>
          <p:cNvSpPr txBox="1"/>
          <p:nvPr/>
        </p:nvSpPr>
        <p:spPr>
          <a:xfrm>
            <a:off x="1484730" y="2607187"/>
            <a:ext cx="3442637" cy="244726"/>
          </a:xfrm>
          <a:prstGeom prst="rect">
            <a:avLst/>
          </a:prstGeom>
          <a:noFill/>
        </p:spPr>
        <p:txBody>
          <a:bodyPr wrap="square" rtlCol="0">
            <a:spAutoFit/>
          </a:bodyPr>
          <a:lstStyle/>
          <a:p>
            <a:pPr algn="ctr">
              <a:lnSpc>
                <a:spcPct val="90000"/>
              </a:lnSpc>
              <a:spcBef>
                <a:spcPts val="1200"/>
              </a:spcBef>
            </a:pPr>
            <a:r>
              <a:rPr lang="en-US" sz="1100" b="1" smtClean="0">
                <a:solidFill>
                  <a:schemeClr val="bg1"/>
                </a:solidFill>
              </a:rPr>
              <a:t>Business Messaging</a:t>
            </a:r>
            <a:r>
              <a:rPr lang="en-US" sz="1100" b="1" dirty="0" smtClean="0">
                <a:solidFill>
                  <a:schemeClr val="bg1"/>
                </a:solidFill>
              </a:rPr>
              <a:t> </a:t>
            </a:r>
            <a:r>
              <a:rPr lang="en-US" sz="1100" b="1" smtClean="0">
                <a:solidFill>
                  <a:schemeClr val="bg1"/>
                </a:solidFill>
              </a:rPr>
              <a:t>&amp; </a:t>
            </a:r>
            <a:r>
              <a:rPr lang="en-US" sz="1100" b="1">
                <a:solidFill>
                  <a:schemeClr val="bg1"/>
                </a:solidFill>
              </a:rPr>
              <a:t>Advanced </a:t>
            </a:r>
            <a:r>
              <a:rPr lang="en-US" sz="1100" b="1" smtClean="0">
                <a:solidFill>
                  <a:schemeClr val="bg1"/>
                </a:solidFill>
              </a:rPr>
              <a:t>Meetings</a:t>
            </a:r>
            <a:endParaRPr lang="en-US" sz="1100" b="1" dirty="0">
              <a:solidFill>
                <a:schemeClr val="bg1"/>
              </a:solidFill>
            </a:endParaRPr>
          </a:p>
        </p:txBody>
      </p:sp>
      <p:sp>
        <p:nvSpPr>
          <p:cNvPr id="17" name="正方形/長方形 16"/>
          <p:cNvSpPr/>
          <p:nvPr/>
        </p:nvSpPr>
        <p:spPr>
          <a:xfrm>
            <a:off x="322552" y="2197504"/>
            <a:ext cx="5441971" cy="2752955"/>
          </a:xfrm>
          <a:prstGeom prst="rect">
            <a:avLst/>
          </a:prstGeom>
          <a:noFill/>
          <a:ln w="28575">
            <a:solidFill>
              <a:srgbClr val="FF0000"/>
            </a:solidFill>
          </a:ln>
        </p:spPr>
        <p:txBody>
          <a:bodyPr wrap="square" rtlCol="0" anchor="ctr">
            <a:spAutoFit/>
          </a:bodyPr>
          <a:lstStyle/>
          <a:p>
            <a:pPr algn="ctr"/>
            <a:endParaRPr kumimoji="1" lang="ja-JP" altLang="en-US" dirty="0">
              <a:solidFill>
                <a:schemeClr val="bg1"/>
              </a:solidFill>
              <a:latin typeface="+mj-lt"/>
            </a:endParaRPr>
          </a:p>
        </p:txBody>
      </p:sp>
      <p:sp>
        <p:nvSpPr>
          <p:cNvPr id="18" name="テキスト ボックス 17"/>
          <p:cNvSpPr txBox="1"/>
          <p:nvPr/>
        </p:nvSpPr>
        <p:spPr>
          <a:xfrm>
            <a:off x="291301" y="661001"/>
            <a:ext cx="8602720" cy="646331"/>
          </a:xfrm>
          <a:prstGeom prst="rect">
            <a:avLst/>
          </a:prstGeom>
          <a:noFill/>
        </p:spPr>
        <p:txBody>
          <a:bodyPr wrap="square" rtlCol="0">
            <a:spAutoFit/>
          </a:bodyPr>
          <a:lstStyle/>
          <a:p>
            <a:r>
              <a:rPr kumimoji="1" lang="ja-JP" altLang="en-US" b="1" dirty="0" smtClean="0">
                <a:solidFill>
                  <a:schemeClr val="accent1"/>
                </a:solidFill>
              </a:rPr>
              <a:t>パートナー向けプログラム</a:t>
            </a:r>
            <a:endParaRPr kumimoji="1" lang="en-US" altLang="ja-JP" b="1" dirty="0" smtClean="0">
              <a:solidFill>
                <a:schemeClr val="accent1"/>
              </a:solidFill>
            </a:endParaRPr>
          </a:p>
          <a:p>
            <a:r>
              <a:rPr kumimoji="1" lang="ja-JP" altLang="en-US" b="1" dirty="0" smtClean="0">
                <a:solidFill>
                  <a:schemeClr val="accent1"/>
                </a:solidFill>
              </a:rPr>
              <a:t>無償で</a:t>
            </a:r>
            <a:r>
              <a:rPr kumimoji="1" lang="en-US" altLang="ja-JP" b="1" dirty="0" smtClean="0">
                <a:solidFill>
                  <a:schemeClr val="accent1"/>
                </a:solidFill>
              </a:rPr>
              <a:t>M3</a:t>
            </a:r>
            <a:r>
              <a:rPr kumimoji="1" lang="ja-JP" altLang="en-US" b="1" dirty="0" smtClean="0">
                <a:solidFill>
                  <a:schemeClr val="accent1"/>
                </a:solidFill>
              </a:rPr>
              <a:t>相当（</a:t>
            </a:r>
            <a:r>
              <a:rPr kumimoji="1" lang="en-US" altLang="ja-JP" b="1" dirty="0" smtClean="0">
                <a:solidFill>
                  <a:schemeClr val="accent1"/>
                </a:solidFill>
              </a:rPr>
              <a:t>Spark</a:t>
            </a:r>
            <a:r>
              <a:rPr kumimoji="1" lang="ja-JP" altLang="en-US" b="1" dirty="0" err="1" smtClean="0">
                <a:solidFill>
                  <a:schemeClr val="accent1"/>
                </a:solidFill>
              </a:rPr>
              <a:t>、</a:t>
            </a:r>
            <a:r>
              <a:rPr kumimoji="1" lang="en-US" altLang="ja-JP" b="1" dirty="0" smtClean="0">
                <a:solidFill>
                  <a:schemeClr val="accent1"/>
                </a:solidFill>
              </a:rPr>
              <a:t>WebEx EE200</a:t>
            </a:r>
            <a:r>
              <a:rPr kumimoji="1" lang="ja-JP" altLang="en-US" b="1" dirty="0" err="1" smtClean="0">
                <a:solidFill>
                  <a:schemeClr val="accent1"/>
                </a:solidFill>
              </a:rPr>
              <a:t>、</a:t>
            </a:r>
            <a:r>
              <a:rPr kumimoji="1" lang="en-US" altLang="ja-JP" b="1" dirty="0" smtClean="0">
                <a:solidFill>
                  <a:schemeClr val="accent1"/>
                </a:solidFill>
              </a:rPr>
              <a:t>CMR Cloud</a:t>
            </a:r>
            <a:r>
              <a:rPr kumimoji="1" lang="ja-JP" altLang="en-US" b="1" dirty="0" smtClean="0">
                <a:solidFill>
                  <a:schemeClr val="accent1"/>
                </a:solidFill>
              </a:rPr>
              <a:t>）のライセンスを最大</a:t>
            </a:r>
            <a:r>
              <a:rPr kumimoji="1" lang="en-US" altLang="ja-JP" b="1" dirty="0" smtClean="0">
                <a:solidFill>
                  <a:schemeClr val="accent1"/>
                </a:solidFill>
              </a:rPr>
              <a:t>250ID</a:t>
            </a:r>
            <a:r>
              <a:rPr kumimoji="1" lang="ja-JP" altLang="en-US" b="1" dirty="0" smtClean="0">
                <a:solidFill>
                  <a:schemeClr val="accent1"/>
                </a:solidFill>
              </a:rPr>
              <a:t>提供</a:t>
            </a:r>
            <a:endParaRPr kumimoji="1" lang="ja-JP" altLang="en-US" b="1" dirty="0">
              <a:solidFill>
                <a:schemeClr val="accent1"/>
              </a:solidFill>
            </a:endParaRPr>
          </a:p>
        </p:txBody>
      </p:sp>
      <p:sp>
        <p:nvSpPr>
          <p:cNvPr id="2" name="正方形/長方形 1"/>
          <p:cNvSpPr/>
          <p:nvPr/>
        </p:nvSpPr>
        <p:spPr>
          <a:xfrm>
            <a:off x="6198598" y="1438031"/>
            <a:ext cx="2790892" cy="677108"/>
          </a:xfrm>
          <a:prstGeom prst="rect">
            <a:avLst/>
          </a:prstGeom>
        </p:spPr>
        <p:txBody>
          <a:bodyPr wrap="none">
            <a:spAutoFit/>
          </a:bodyPr>
          <a:lstStyle/>
          <a:p>
            <a:r>
              <a:rPr lang="en-US" altLang="ja-JP" sz="1400" b="1" dirty="0" smtClean="0"/>
              <a:t>CUWP Cloud</a:t>
            </a:r>
            <a:r>
              <a:rPr lang="ja-JP" altLang="en-US" sz="1400" b="1" dirty="0"/>
              <a:t> </a:t>
            </a:r>
            <a:r>
              <a:rPr lang="en-US" altLang="ja-JP" sz="1400" b="1" dirty="0" smtClean="0"/>
              <a:t>Web Page</a:t>
            </a:r>
          </a:p>
          <a:p>
            <a:r>
              <a:rPr lang="en-US" altLang="ja-JP" sz="1400" b="1" dirty="0" smtClean="0">
                <a:hlinkClick r:id="rId2"/>
              </a:rPr>
              <a:t>http</a:t>
            </a:r>
            <a:r>
              <a:rPr lang="en-US" altLang="ja-JP" sz="1400" b="1" dirty="0">
                <a:hlinkClick r:id="rId2"/>
              </a:rPr>
              <a:t>://</a:t>
            </a:r>
            <a:r>
              <a:rPr lang="en-US" altLang="ja-JP" sz="1400" b="1" dirty="0" smtClean="0">
                <a:hlinkClick r:id="rId2"/>
              </a:rPr>
              <a:t>www.cisco.com/go/cuwp</a:t>
            </a:r>
            <a:endParaRPr lang="en-US" altLang="ja-JP" sz="1400" b="1" dirty="0" smtClean="0"/>
          </a:p>
          <a:p>
            <a:endParaRPr lang="ja-JP" altLang="en-US" sz="1000" b="1" dirty="0"/>
          </a:p>
        </p:txBody>
      </p:sp>
    </p:spTree>
    <p:extLst>
      <p:ext uri="{BB962C8B-B14F-4D97-AF65-F5344CB8AC3E}">
        <p14:creationId xmlns:p14="http://schemas.microsoft.com/office/powerpoint/2010/main" val="3242806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4527" y="238368"/>
            <a:ext cx="8481099" cy="4185761"/>
          </a:xfrm>
          <a:prstGeom prst="rect">
            <a:avLst/>
          </a:prstGeom>
          <a:noFill/>
        </p:spPr>
        <p:txBody>
          <a:bodyPr wrap="square" rtlCol="0">
            <a:spAutoFit/>
          </a:bodyPr>
          <a:lstStyle/>
          <a:p>
            <a:r>
              <a:rPr lang="en-US" altLang="ja-JP" sz="1600" b="1" dirty="0" smtClean="0">
                <a:solidFill>
                  <a:schemeClr val="tx1">
                    <a:lumMod val="75000"/>
                  </a:schemeClr>
                </a:solidFill>
              </a:rPr>
              <a:t>Cisco Spark</a:t>
            </a:r>
            <a:r>
              <a:rPr lang="ja-JP" altLang="en-US" sz="1600" b="1" dirty="0" smtClean="0">
                <a:solidFill>
                  <a:schemeClr val="tx1">
                    <a:lumMod val="75000"/>
                  </a:schemeClr>
                </a:solidFill>
              </a:rPr>
              <a:t>公式サイト（こちらで</a:t>
            </a:r>
            <a:r>
              <a:rPr lang="en-US" altLang="ja-JP" sz="1600" b="1" dirty="0" smtClean="0">
                <a:solidFill>
                  <a:schemeClr val="tx1">
                    <a:lumMod val="75000"/>
                  </a:schemeClr>
                </a:solidFill>
              </a:rPr>
              <a:t>Spark</a:t>
            </a:r>
            <a:r>
              <a:rPr lang="ja-JP" altLang="en-US" sz="1600" b="1" dirty="0" smtClean="0">
                <a:solidFill>
                  <a:schemeClr val="tx1">
                    <a:lumMod val="75000"/>
                  </a:schemeClr>
                </a:solidFill>
              </a:rPr>
              <a:t>の無償アカウントを申請</a:t>
            </a:r>
            <a:r>
              <a:rPr lang="ja-JP" altLang="en-US" sz="1600" b="1" dirty="0">
                <a:solidFill>
                  <a:schemeClr val="tx1">
                    <a:lumMod val="75000"/>
                  </a:schemeClr>
                </a:solidFill>
              </a:rPr>
              <a:t>可能です</a:t>
            </a:r>
            <a:r>
              <a:rPr lang="ja-JP" altLang="en-US" sz="1600" b="1" dirty="0" smtClean="0">
                <a:solidFill>
                  <a:schemeClr val="tx1">
                    <a:lumMod val="75000"/>
                  </a:schemeClr>
                </a:solidFill>
              </a:rPr>
              <a:t>）</a:t>
            </a:r>
            <a:endParaRPr lang="en-US" altLang="ja-JP" sz="1600" b="1" dirty="0">
              <a:solidFill>
                <a:schemeClr val="tx1">
                  <a:lumMod val="75000"/>
                </a:schemeClr>
              </a:solidFill>
            </a:endParaRPr>
          </a:p>
          <a:p>
            <a:r>
              <a:rPr lang="en-US" altLang="ja-JP" sz="1600" b="1" dirty="0" smtClean="0">
                <a:hlinkClick r:id="rId2"/>
              </a:rPr>
              <a:t>www.ciscospark.com</a:t>
            </a:r>
            <a:endParaRPr lang="en-US" altLang="ja-JP" sz="1600" b="1" dirty="0" smtClean="0"/>
          </a:p>
          <a:p>
            <a:endParaRPr lang="en-US" altLang="ja-JP" sz="1600" b="1" dirty="0" smtClean="0"/>
          </a:p>
          <a:p>
            <a:r>
              <a:rPr lang="en-US" altLang="ja-JP" sz="1600" b="1" dirty="0" smtClean="0">
                <a:solidFill>
                  <a:schemeClr val="tx1">
                    <a:lumMod val="75000"/>
                  </a:schemeClr>
                </a:solidFill>
              </a:rPr>
              <a:t>Cisco Spark</a:t>
            </a:r>
            <a:r>
              <a:rPr lang="ja-JP" altLang="en-US" sz="1600" b="1" dirty="0" smtClean="0">
                <a:solidFill>
                  <a:schemeClr val="tx1">
                    <a:lumMod val="75000"/>
                  </a:schemeClr>
                </a:solidFill>
              </a:rPr>
              <a:t>パートナー向けコミュ二ティ サイト</a:t>
            </a:r>
            <a:endParaRPr lang="en-US" altLang="ja-JP" sz="1600" b="1" dirty="0" smtClean="0">
              <a:solidFill>
                <a:schemeClr val="tx1">
                  <a:lumMod val="75000"/>
                </a:schemeClr>
              </a:solidFill>
            </a:endParaRPr>
          </a:p>
          <a:p>
            <a:r>
              <a:rPr lang="en-US" altLang="ja-JP" sz="1600" b="1" u="sng" dirty="0">
                <a:hlinkClick r:id="rId3"/>
              </a:rPr>
              <a:t>https://communities.cisco.com/community/partner/collaboration/spark</a:t>
            </a:r>
            <a:endParaRPr lang="ja-JP" altLang="ja-JP" sz="1600" b="1" dirty="0"/>
          </a:p>
          <a:p>
            <a:endParaRPr lang="en-US" altLang="ja-JP" sz="1600" b="1" dirty="0" smtClean="0"/>
          </a:p>
          <a:p>
            <a:r>
              <a:rPr kumimoji="1" lang="en-US" altLang="ja-JP" sz="1600" b="1" dirty="0" smtClean="0">
                <a:solidFill>
                  <a:schemeClr val="tx1">
                    <a:lumMod val="75000"/>
                  </a:schemeClr>
                </a:solidFill>
              </a:rPr>
              <a:t>SaaS </a:t>
            </a:r>
            <a:r>
              <a:rPr kumimoji="1" lang="en-US" altLang="ja-JP" sz="1600" b="1" dirty="0">
                <a:solidFill>
                  <a:schemeClr val="tx1">
                    <a:lumMod val="75000"/>
                  </a:schemeClr>
                </a:solidFill>
              </a:rPr>
              <a:t>Program</a:t>
            </a:r>
            <a:r>
              <a:rPr kumimoji="1" lang="ja-JP" altLang="en-US" sz="1600" b="1" dirty="0">
                <a:solidFill>
                  <a:schemeClr val="tx1">
                    <a:lumMod val="75000"/>
                  </a:schemeClr>
                </a:solidFill>
              </a:rPr>
              <a:t> 公式</a:t>
            </a:r>
            <a:r>
              <a:rPr kumimoji="1" lang="en-US" altLang="ja-JP" sz="1600" b="1" dirty="0">
                <a:solidFill>
                  <a:schemeClr val="tx1">
                    <a:lumMod val="75000"/>
                  </a:schemeClr>
                </a:solidFill>
              </a:rPr>
              <a:t>Web</a:t>
            </a:r>
            <a:r>
              <a:rPr kumimoji="1" lang="ja-JP" altLang="en-US" sz="1600" b="1" dirty="0">
                <a:solidFill>
                  <a:schemeClr val="tx1">
                    <a:lumMod val="75000"/>
                  </a:schemeClr>
                </a:solidFill>
              </a:rPr>
              <a:t>サイト</a:t>
            </a:r>
            <a:endParaRPr kumimoji="1" lang="en-US" altLang="ja-JP" sz="1600" b="1" dirty="0">
              <a:solidFill>
                <a:schemeClr val="tx1">
                  <a:lumMod val="75000"/>
                </a:schemeClr>
              </a:solidFill>
            </a:endParaRPr>
          </a:p>
          <a:p>
            <a:r>
              <a:rPr lang="en-US" altLang="ja-JP" sz="1400" b="1" u="sng" dirty="0">
                <a:hlinkClick r:id="rId4"/>
              </a:rPr>
              <a:t>http://www.cisco.com/web/JP/partners/sell/technology/uc/cloud_collaboration.html#~</a:t>
            </a:r>
            <a:r>
              <a:rPr lang="en-US" altLang="ja-JP" sz="1400" b="1" u="sng" dirty="0" smtClean="0">
                <a:hlinkClick r:id="rId4"/>
              </a:rPr>
              <a:t>3</a:t>
            </a:r>
            <a:endParaRPr lang="en-US" altLang="ja-JP" sz="1400" b="1" u="sng" dirty="0" smtClean="0"/>
          </a:p>
          <a:p>
            <a:endParaRPr lang="en-US" altLang="ja-JP" sz="1400" b="1" u="sng" dirty="0" smtClean="0"/>
          </a:p>
          <a:p>
            <a:endParaRPr lang="en-US" altLang="ja-JP" sz="1400" b="1" u="sng" dirty="0" smtClean="0"/>
          </a:p>
          <a:p>
            <a:r>
              <a:rPr kumimoji="1" lang="en-US" altLang="ja-JP" b="1" dirty="0" smtClean="0">
                <a:solidFill>
                  <a:schemeClr val="tx1">
                    <a:lumMod val="75000"/>
                  </a:schemeClr>
                </a:solidFill>
              </a:rPr>
              <a:t>Cisco Spark/SaaS</a:t>
            </a:r>
            <a:r>
              <a:rPr lang="ja-JP" altLang="en-US" b="1" dirty="0">
                <a:solidFill>
                  <a:schemeClr val="tx1">
                    <a:lumMod val="75000"/>
                  </a:schemeClr>
                </a:solidFill>
              </a:rPr>
              <a:t>サブスクリプション リセール　</a:t>
            </a:r>
            <a:r>
              <a:rPr lang="ja-JP" altLang="en-US" b="1" dirty="0" smtClean="0">
                <a:solidFill>
                  <a:schemeClr val="tx1">
                    <a:lumMod val="75000"/>
                  </a:schemeClr>
                </a:solidFill>
              </a:rPr>
              <a:t>パートナー　プログラム</a:t>
            </a:r>
            <a:endParaRPr lang="en-US" altLang="ja-JP" b="1" dirty="0">
              <a:solidFill>
                <a:schemeClr val="tx1">
                  <a:lumMod val="75000"/>
                </a:schemeClr>
              </a:solidFill>
            </a:endParaRPr>
          </a:p>
          <a:p>
            <a:r>
              <a:rPr kumimoji="1" lang="ja-JP" altLang="en-US" b="1" dirty="0" smtClean="0">
                <a:solidFill>
                  <a:schemeClr val="tx1">
                    <a:lumMod val="75000"/>
                  </a:schemeClr>
                </a:solidFill>
              </a:rPr>
              <a:t>に</a:t>
            </a:r>
            <a:r>
              <a:rPr kumimoji="1" lang="ja-JP" altLang="en-US" b="1" dirty="0">
                <a:solidFill>
                  <a:schemeClr val="tx1">
                    <a:lumMod val="75000"/>
                  </a:schemeClr>
                </a:solidFill>
              </a:rPr>
              <a:t>関する</a:t>
            </a:r>
            <a:r>
              <a:rPr kumimoji="1" lang="ja-JP" altLang="en-US" b="1" dirty="0" smtClean="0">
                <a:solidFill>
                  <a:schemeClr val="tx1">
                    <a:lumMod val="75000"/>
                  </a:schemeClr>
                </a:solidFill>
              </a:rPr>
              <a:t>お問い合わせ先：</a:t>
            </a:r>
            <a:endParaRPr kumimoji="1" lang="en-US" altLang="ja-JP" b="1" dirty="0">
              <a:solidFill>
                <a:schemeClr val="tx1">
                  <a:lumMod val="75000"/>
                </a:schemeClr>
              </a:solidFill>
            </a:endParaRPr>
          </a:p>
          <a:p>
            <a:endParaRPr kumimoji="1" lang="en-US" altLang="ja-JP" sz="1600" b="1" dirty="0" smtClean="0">
              <a:solidFill>
                <a:schemeClr val="tx1">
                  <a:lumMod val="75000"/>
                </a:schemeClr>
              </a:solidFill>
            </a:endParaRPr>
          </a:p>
          <a:p>
            <a:r>
              <a:rPr kumimoji="1" lang="ja-JP" altLang="en-US" sz="1400" b="1" dirty="0" smtClean="0">
                <a:solidFill>
                  <a:schemeClr val="tx1">
                    <a:lumMod val="75000"/>
                  </a:schemeClr>
                </a:solidFill>
              </a:rPr>
              <a:t>　　</a:t>
            </a:r>
            <a:endParaRPr kumimoji="1" lang="en-US" altLang="ja-JP" sz="1400" b="1" dirty="0">
              <a:solidFill>
                <a:schemeClr val="tx1">
                  <a:lumMod val="75000"/>
                </a:schemeClr>
              </a:solidFill>
            </a:endParaRPr>
          </a:p>
          <a:p>
            <a:r>
              <a:rPr kumimoji="1" lang="ja-JP" altLang="en-US" sz="1400" b="1" dirty="0" smtClean="0">
                <a:solidFill>
                  <a:schemeClr val="tx1">
                    <a:lumMod val="75000"/>
                  </a:schemeClr>
                </a:solidFill>
              </a:rPr>
              <a:t>       </a:t>
            </a:r>
            <a:r>
              <a:rPr kumimoji="1" lang="ja-JP" altLang="en-US" sz="1600" b="1" dirty="0" smtClean="0">
                <a:solidFill>
                  <a:schemeClr val="tx1">
                    <a:lumMod val="75000"/>
                  </a:schemeClr>
                </a:solidFill>
              </a:rPr>
              <a:t>コラボレーションアーキテクチャー事業</a:t>
            </a:r>
            <a:endParaRPr kumimoji="1" lang="en-US" altLang="ja-JP" sz="1600" b="1" dirty="0" smtClean="0">
              <a:solidFill>
                <a:schemeClr val="tx1">
                  <a:lumMod val="75000"/>
                </a:schemeClr>
              </a:solidFill>
            </a:endParaRPr>
          </a:p>
          <a:p>
            <a:r>
              <a:rPr kumimoji="1" lang="ja-JP" altLang="en-US" sz="1600" b="1" dirty="0" smtClean="0">
                <a:solidFill>
                  <a:schemeClr val="tx1">
                    <a:lumMod val="75000"/>
                  </a:schemeClr>
                </a:solidFill>
              </a:rPr>
              <a:t>      谷内健治</a:t>
            </a:r>
            <a:r>
              <a:rPr kumimoji="1" lang="en-US" altLang="ja-JP" sz="1600" b="1" dirty="0" smtClean="0">
                <a:solidFill>
                  <a:schemeClr val="tx1">
                    <a:lumMod val="75000"/>
                  </a:schemeClr>
                </a:solidFill>
              </a:rPr>
              <a:t> </a:t>
            </a:r>
            <a:r>
              <a:rPr kumimoji="1" lang="en-US" altLang="ja-JP" sz="1600" b="1" dirty="0" smtClean="0">
                <a:solidFill>
                  <a:schemeClr val="tx1">
                    <a:lumMod val="75000"/>
                  </a:schemeClr>
                </a:solidFill>
                <a:hlinkClick r:id="rId5"/>
              </a:rPr>
              <a:t>keyanai@cisco.com</a:t>
            </a:r>
            <a:r>
              <a:rPr kumimoji="1" lang="en-US" altLang="ja-JP" sz="1600" b="1" dirty="0" smtClean="0">
                <a:solidFill>
                  <a:schemeClr val="tx1">
                    <a:lumMod val="75000"/>
                  </a:schemeClr>
                </a:solidFill>
              </a:rPr>
              <a:t> </a:t>
            </a:r>
            <a:r>
              <a:rPr kumimoji="1" lang="ja-JP" altLang="en-US" sz="1600" b="1" dirty="0" smtClean="0">
                <a:solidFill>
                  <a:schemeClr val="tx1">
                    <a:lumMod val="75000"/>
                  </a:schemeClr>
                </a:solidFill>
              </a:rPr>
              <a:t>（</a:t>
            </a:r>
            <a:r>
              <a:rPr kumimoji="1" lang="en-US" altLang="ja-JP" sz="1600" b="1" dirty="0">
                <a:solidFill>
                  <a:schemeClr val="tx1">
                    <a:lumMod val="75000"/>
                  </a:schemeClr>
                </a:solidFill>
              </a:rPr>
              <a:t>K</a:t>
            </a:r>
            <a:r>
              <a:rPr kumimoji="1" lang="en-US" altLang="ja-JP" sz="1600" b="1" dirty="0" smtClean="0">
                <a:solidFill>
                  <a:schemeClr val="tx1">
                    <a:lumMod val="75000"/>
                  </a:schemeClr>
                </a:solidFill>
              </a:rPr>
              <a:t>enji </a:t>
            </a:r>
            <a:r>
              <a:rPr kumimoji="1" lang="en-US" altLang="ja-JP" sz="1600" b="1" dirty="0">
                <a:solidFill>
                  <a:schemeClr val="tx1">
                    <a:lumMod val="75000"/>
                  </a:schemeClr>
                </a:solidFill>
              </a:rPr>
              <a:t>Y</a:t>
            </a:r>
            <a:r>
              <a:rPr kumimoji="1" lang="en-US" altLang="ja-JP" sz="1600" b="1" dirty="0" smtClean="0">
                <a:solidFill>
                  <a:schemeClr val="tx1">
                    <a:lumMod val="75000"/>
                  </a:schemeClr>
                </a:solidFill>
              </a:rPr>
              <a:t>anai</a:t>
            </a:r>
            <a:r>
              <a:rPr kumimoji="1" lang="ja-JP" altLang="en-US" sz="1600" b="1" dirty="0" smtClean="0">
                <a:solidFill>
                  <a:schemeClr val="tx1">
                    <a:lumMod val="75000"/>
                  </a:schemeClr>
                </a:solidFill>
              </a:rPr>
              <a:t>）</a:t>
            </a:r>
            <a:r>
              <a:rPr kumimoji="1" lang="en-US" altLang="ja-JP" sz="1600" b="1" dirty="0" smtClean="0">
                <a:solidFill>
                  <a:schemeClr val="tx1">
                    <a:lumMod val="75000"/>
                  </a:schemeClr>
                </a:solidFill>
              </a:rPr>
              <a:t>- Spark Me!</a:t>
            </a:r>
          </a:p>
          <a:p>
            <a:endParaRPr kumimoji="1" lang="en-US" altLang="ja-JP" sz="1400" b="1" dirty="0"/>
          </a:p>
        </p:txBody>
      </p:sp>
    </p:spTree>
    <p:extLst>
      <p:ext uri="{BB962C8B-B14F-4D97-AF65-F5344CB8AC3E}">
        <p14:creationId xmlns:p14="http://schemas.microsoft.com/office/powerpoint/2010/main" val="330243657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74030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6000" y="429785"/>
            <a:ext cx="4515617" cy="4025717"/>
          </a:xfrm>
          <a:prstGeom prst="rect">
            <a:avLst/>
          </a:prstGeom>
        </p:spPr>
        <p:txBody>
          <a:bodyPr wrap="square">
            <a:spAutoFit/>
          </a:bodyPr>
          <a:lstStyle/>
          <a:p>
            <a:pPr>
              <a:lnSpc>
                <a:spcPct val="90000"/>
              </a:lnSpc>
            </a:pPr>
            <a:r>
              <a:rPr lang="en-US" altLang="ja-JP" sz="3200" dirty="0" smtClean="0">
                <a:solidFill>
                  <a:schemeClr val="bg1">
                    <a:lumMod val="50000"/>
                  </a:schemeClr>
                </a:solidFill>
                <a:latin typeface="+mn-ea"/>
                <a:ea typeface="+mn-ea"/>
              </a:rPr>
              <a:t/>
            </a:r>
            <a:br>
              <a:rPr lang="en-US" altLang="ja-JP" sz="3200" dirty="0" smtClean="0">
                <a:solidFill>
                  <a:schemeClr val="bg1">
                    <a:lumMod val="50000"/>
                  </a:schemeClr>
                </a:solidFill>
                <a:latin typeface="+mn-ea"/>
                <a:ea typeface="+mn-ea"/>
              </a:rPr>
            </a:br>
            <a:endParaRPr lang="en-US" altLang="ja-JP" sz="3200" dirty="0" smtClean="0">
              <a:solidFill>
                <a:schemeClr val="bg1">
                  <a:lumMod val="50000"/>
                </a:schemeClr>
              </a:solidFill>
              <a:latin typeface="+mn-ea"/>
              <a:ea typeface="+mn-ea"/>
            </a:endParaRPr>
          </a:p>
          <a:p>
            <a:pPr>
              <a:lnSpc>
                <a:spcPct val="90000"/>
              </a:lnSpc>
            </a:pPr>
            <a:r>
              <a:rPr lang="ja-JP" altLang="en-US" sz="4000" dirty="0" smtClean="0">
                <a:latin typeface="+mn-ea"/>
                <a:ea typeface="+mn-ea"/>
              </a:rPr>
              <a:t>「</a:t>
            </a:r>
            <a:r>
              <a:rPr lang="en-US" altLang="ja-JP" sz="4000" dirty="0" smtClean="0">
                <a:latin typeface="+mn-ea"/>
                <a:ea typeface="+mn-ea"/>
              </a:rPr>
              <a:t>Agile</a:t>
            </a:r>
            <a:r>
              <a:rPr lang="ja-JP" altLang="en-US" sz="4000" dirty="0" smtClean="0">
                <a:latin typeface="+mn-ea"/>
                <a:ea typeface="+mn-ea"/>
              </a:rPr>
              <a:t>」である事が求められている</a:t>
            </a:r>
            <a:endParaRPr lang="en-US" altLang="ja-JP" sz="4000" dirty="0" smtClean="0">
              <a:latin typeface="+mn-ea"/>
              <a:ea typeface="+mn-ea"/>
            </a:endParaRPr>
          </a:p>
          <a:p>
            <a:pPr>
              <a:lnSpc>
                <a:spcPct val="90000"/>
              </a:lnSpc>
            </a:pPr>
            <a:endParaRPr lang="en-US" altLang="ja-JP" sz="3200" dirty="0" smtClean="0">
              <a:latin typeface="+mn-ea"/>
              <a:ea typeface="+mn-ea"/>
            </a:endParaRPr>
          </a:p>
          <a:p>
            <a:pPr>
              <a:lnSpc>
                <a:spcPct val="90000"/>
              </a:lnSpc>
            </a:pPr>
            <a:r>
              <a:rPr lang="ja-JP" altLang="en-US" sz="2400" dirty="0" smtClean="0">
                <a:solidFill>
                  <a:srgbClr val="004BAF"/>
                </a:solidFill>
                <a:latin typeface="+mn-ea"/>
                <a:ea typeface="+mn-ea"/>
              </a:rPr>
              <a:t>上位</a:t>
            </a:r>
            <a:r>
              <a:rPr lang="en-US" altLang="ja-JP" sz="2400" dirty="0" smtClean="0">
                <a:solidFill>
                  <a:srgbClr val="004BAF"/>
                </a:solidFill>
                <a:latin typeface="+mn-ea"/>
                <a:ea typeface="+mn-ea"/>
              </a:rPr>
              <a:t>1/4</a:t>
            </a:r>
            <a:r>
              <a:rPr lang="ja-JP" altLang="en-US" sz="2400" dirty="0" smtClean="0">
                <a:solidFill>
                  <a:srgbClr val="004BAF"/>
                </a:solidFill>
                <a:latin typeface="+mn-ea"/>
                <a:ea typeface="+mn-ea"/>
              </a:rPr>
              <a:t>に属する企業の</a:t>
            </a:r>
            <a:r>
              <a:rPr lang="en-US" altLang="ja-JP" sz="3200" dirty="0" smtClean="0">
                <a:solidFill>
                  <a:srgbClr val="004BAF"/>
                </a:solidFill>
                <a:latin typeface="+mn-ea"/>
                <a:ea typeface="+mn-ea"/>
              </a:rPr>
              <a:t/>
            </a:r>
            <a:br>
              <a:rPr lang="en-US" altLang="ja-JP" sz="3200" dirty="0" smtClean="0">
                <a:solidFill>
                  <a:srgbClr val="004BAF"/>
                </a:solidFill>
                <a:latin typeface="+mn-ea"/>
                <a:ea typeface="+mn-ea"/>
              </a:rPr>
            </a:br>
            <a:r>
              <a:rPr lang="en-US" altLang="ja-JP" sz="6000" dirty="0" smtClean="0">
                <a:solidFill>
                  <a:srgbClr val="004BAF"/>
                </a:solidFill>
                <a:latin typeface="+mn-ea"/>
                <a:ea typeface="+mn-ea"/>
              </a:rPr>
              <a:t>70%</a:t>
            </a:r>
            <a:r>
              <a:rPr lang="en-US" altLang="ja-JP" sz="3200" dirty="0" smtClean="0">
                <a:solidFill>
                  <a:srgbClr val="004BAF"/>
                </a:solidFill>
                <a:latin typeface="+mn-ea"/>
                <a:ea typeface="+mn-ea"/>
              </a:rPr>
              <a:t/>
            </a:r>
            <a:br>
              <a:rPr lang="en-US" altLang="ja-JP" sz="3200" dirty="0" smtClean="0">
                <a:solidFill>
                  <a:srgbClr val="004BAF"/>
                </a:solidFill>
                <a:latin typeface="+mn-ea"/>
                <a:ea typeface="+mn-ea"/>
              </a:rPr>
            </a:br>
            <a:r>
              <a:rPr lang="ja-JP" altLang="en-US" sz="2400" dirty="0" smtClean="0">
                <a:solidFill>
                  <a:srgbClr val="004BAF"/>
                </a:solidFill>
                <a:latin typeface="+mn-ea"/>
                <a:ea typeface="+mn-ea"/>
              </a:rPr>
              <a:t>は</a:t>
            </a:r>
            <a:r>
              <a:rPr lang="en-US" sz="2400" dirty="0" smtClean="0">
                <a:solidFill>
                  <a:srgbClr val="004BAF"/>
                </a:solidFill>
                <a:latin typeface="+mn-ea"/>
                <a:ea typeface="+mn-ea"/>
              </a:rPr>
              <a:t> Agile </a:t>
            </a:r>
            <a:endParaRPr lang="en-US" sz="2400" dirty="0">
              <a:solidFill>
                <a:srgbClr val="004BAF"/>
              </a:solidFill>
              <a:latin typeface="+mn-ea"/>
              <a:ea typeface="+mn-ea"/>
            </a:endParaRPr>
          </a:p>
        </p:txBody>
      </p:sp>
      <p:sp>
        <p:nvSpPr>
          <p:cNvPr id="30" name="Rectangle 29"/>
          <p:cNvSpPr/>
          <p:nvPr/>
        </p:nvSpPr>
        <p:spPr>
          <a:xfrm>
            <a:off x="4228407" y="4105362"/>
            <a:ext cx="4553726" cy="230832"/>
          </a:xfrm>
          <a:prstGeom prst="rect">
            <a:avLst/>
          </a:prstGeom>
        </p:spPr>
        <p:txBody>
          <a:bodyPr wrap="square">
            <a:spAutoFit/>
          </a:bodyPr>
          <a:lstStyle/>
          <a:p>
            <a:pPr algn="r"/>
            <a:r>
              <a:rPr lang="en-US" sz="900" dirty="0" smtClean="0">
                <a:solidFill>
                  <a:schemeClr val="bg1">
                    <a:lumMod val="65000"/>
                  </a:schemeClr>
                </a:solidFill>
                <a:latin typeface="+mn-ea"/>
                <a:ea typeface="+mn-ea"/>
              </a:rPr>
              <a:t>Source: </a:t>
            </a:r>
            <a:r>
              <a:rPr lang="en-US" sz="900" dirty="0" err="1" smtClean="0">
                <a:solidFill>
                  <a:schemeClr val="bg1">
                    <a:lumMod val="65000"/>
                  </a:schemeClr>
                </a:solidFill>
                <a:latin typeface="+mn-ea"/>
                <a:ea typeface="+mn-ea"/>
              </a:rPr>
              <a:t>Mckinsey</a:t>
            </a:r>
            <a:r>
              <a:rPr lang="en-US" sz="900" dirty="0" smtClean="0">
                <a:solidFill>
                  <a:schemeClr val="bg1">
                    <a:lumMod val="65000"/>
                  </a:schemeClr>
                </a:solidFill>
                <a:latin typeface="+mn-ea"/>
                <a:ea typeface="+mn-ea"/>
              </a:rPr>
              <a:t> &amp; Company: Why Agility Pays, Research Study, December 2015</a:t>
            </a:r>
            <a:endParaRPr lang="en-US" sz="900" dirty="0">
              <a:latin typeface="+mn-ea"/>
              <a:ea typeface="+mn-ea"/>
            </a:endParaRPr>
          </a:p>
        </p:txBody>
      </p:sp>
      <p:sp>
        <p:nvSpPr>
          <p:cNvPr id="2" name="Rectangle 1"/>
          <p:cNvSpPr/>
          <p:nvPr/>
        </p:nvSpPr>
        <p:spPr>
          <a:xfrm>
            <a:off x="5399534" y="1510832"/>
            <a:ext cx="1388611" cy="913241"/>
          </a:xfrm>
          <a:prstGeom prst="rect">
            <a:avLst/>
          </a:prstGeom>
          <a:solidFill>
            <a:schemeClr val="bg1">
              <a:lumMod val="75000"/>
            </a:schemeClr>
          </a:solidFill>
        </p:spPr>
        <p:txBody>
          <a:bodyPr wrap="square" rtlCol="0" anchor="t">
            <a:noAutofit/>
          </a:bodyPr>
          <a:lstStyle/>
          <a:p>
            <a:pPr algn="ctr"/>
            <a:r>
              <a:rPr lang="en-US" sz="1600" dirty="0" smtClean="0">
                <a:solidFill>
                  <a:schemeClr val="bg1"/>
                </a:solidFill>
                <a:latin typeface="+mn-ea"/>
                <a:ea typeface="+mn-ea"/>
              </a:rPr>
              <a:t>Start-up</a:t>
            </a:r>
            <a:endParaRPr lang="en-US" sz="1600" dirty="0">
              <a:solidFill>
                <a:schemeClr val="bg1"/>
              </a:solidFill>
              <a:latin typeface="+mn-ea"/>
              <a:ea typeface="+mn-ea"/>
            </a:endParaRPr>
          </a:p>
        </p:txBody>
      </p:sp>
      <p:sp>
        <p:nvSpPr>
          <p:cNvPr id="6" name="Rectangle 5"/>
          <p:cNvSpPr/>
          <p:nvPr/>
        </p:nvSpPr>
        <p:spPr>
          <a:xfrm>
            <a:off x="6919199" y="1510832"/>
            <a:ext cx="1388611" cy="913241"/>
          </a:xfrm>
          <a:prstGeom prst="rect">
            <a:avLst/>
          </a:prstGeom>
          <a:solidFill>
            <a:schemeClr val="accent1"/>
          </a:solidFill>
        </p:spPr>
        <p:txBody>
          <a:bodyPr wrap="square" rtlCol="0" anchor="t">
            <a:noAutofit/>
          </a:bodyPr>
          <a:lstStyle/>
          <a:p>
            <a:pPr algn="ctr"/>
            <a:r>
              <a:rPr lang="en-US" sz="1600" dirty="0" smtClean="0">
                <a:solidFill>
                  <a:schemeClr val="bg1"/>
                </a:solidFill>
                <a:latin typeface="+mn-ea"/>
                <a:ea typeface="+mn-ea"/>
              </a:rPr>
              <a:t>Agile</a:t>
            </a:r>
            <a:endParaRPr lang="en-US" sz="1600" dirty="0">
              <a:solidFill>
                <a:schemeClr val="bg1"/>
              </a:solidFill>
              <a:latin typeface="+mn-ea"/>
              <a:ea typeface="+mn-ea"/>
            </a:endParaRPr>
          </a:p>
        </p:txBody>
      </p:sp>
      <p:sp>
        <p:nvSpPr>
          <p:cNvPr id="7" name="Rectangle 6"/>
          <p:cNvSpPr/>
          <p:nvPr/>
        </p:nvSpPr>
        <p:spPr>
          <a:xfrm>
            <a:off x="5399534" y="2657922"/>
            <a:ext cx="1388611" cy="913241"/>
          </a:xfrm>
          <a:prstGeom prst="rect">
            <a:avLst/>
          </a:prstGeom>
          <a:solidFill>
            <a:schemeClr val="bg1">
              <a:lumMod val="50000"/>
            </a:schemeClr>
          </a:solidFill>
        </p:spPr>
        <p:txBody>
          <a:bodyPr wrap="square" rtlCol="0" anchor="t">
            <a:noAutofit/>
          </a:bodyPr>
          <a:lstStyle/>
          <a:p>
            <a:pPr algn="ctr"/>
            <a:r>
              <a:rPr lang="en-US" sz="1600" dirty="0" smtClean="0">
                <a:solidFill>
                  <a:schemeClr val="bg1"/>
                </a:solidFill>
                <a:latin typeface="+mn-ea"/>
                <a:ea typeface="+mn-ea"/>
              </a:rPr>
              <a:t>Trapped</a:t>
            </a:r>
            <a:endParaRPr lang="en-US" sz="1600" dirty="0">
              <a:solidFill>
                <a:schemeClr val="bg1"/>
              </a:solidFill>
              <a:latin typeface="+mn-ea"/>
              <a:ea typeface="+mn-ea"/>
            </a:endParaRPr>
          </a:p>
        </p:txBody>
      </p:sp>
      <p:sp>
        <p:nvSpPr>
          <p:cNvPr id="8" name="Rectangle 7"/>
          <p:cNvSpPr/>
          <p:nvPr/>
        </p:nvSpPr>
        <p:spPr>
          <a:xfrm>
            <a:off x="6919199" y="2657922"/>
            <a:ext cx="1388611" cy="913241"/>
          </a:xfrm>
          <a:prstGeom prst="rect">
            <a:avLst/>
          </a:prstGeom>
          <a:solidFill>
            <a:schemeClr val="bg1">
              <a:lumMod val="75000"/>
            </a:schemeClr>
          </a:solidFill>
        </p:spPr>
        <p:txBody>
          <a:bodyPr wrap="square" rtlCol="0" anchor="t">
            <a:noAutofit/>
          </a:bodyPr>
          <a:lstStyle/>
          <a:p>
            <a:pPr algn="ctr"/>
            <a:r>
              <a:rPr lang="en-US" sz="1600" dirty="0" smtClean="0">
                <a:solidFill>
                  <a:schemeClr val="bg1"/>
                </a:solidFill>
                <a:latin typeface="+mn-ea"/>
                <a:ea typeface="+mn-ea"/>
              </a:rPr>
              <a:t>Bureaucratic</a:t>
            </a:r>
            <a:endParaRPr lang="en-US" sz="1600" dirty="0">
              <a:solidFill>
                <a:schemeClr val="bg1"/>
              </a:solidFill>
              <a:latin typeface="+mn-ea"/>
              <a:ea typeface="+mn-ea"/>
            </a:endParaRPr>
          </a:p>
        </p:txBody>
      </p:sp>
      <p:sp>
        <p:nvSpPr>
          <p:cNvPr id="4" name="TextBox 3"/>
          <p:cNvSpPr txBox="1"/>
          <p:nvPr/>
        </p:nvSpPr>
        <p:spPr>
          <a:xfrm>
            <a:off x="5399534" y="1869736"/>
            <a:ext cx="1388609" cy="461665"/>
          </a:xfrm>
          <a:prstGeom prst="rect">
            <a:avLst/>
          </a:prstGeom>
          <a:noFill/>
        </p:spPr>
        <p:txBody>
          <a:bodyPr wrap="square" rtlCol="0">
            <a:spAutoFit/>
          </a:bodyPr>
          <a:lstStyle/>
          <a:p>
            <a:pPr algn="ctr"/>
            <a:r>
              <a:rPr lang="en-US" sz="2400" dirty="0" smtClean="0">
                <a:solidFill>
                  <a:schemeClr val="bg1"/>
                </a:solidFill>
                <a:latin typeface="+mn-ea"/>
                <a:ea typeface="+mn-ea"/>
              </a:rPr>
              <a:t>23%</a:t>
            </a:r>
            <a:endParaRPr lang="en-US" sz="2400" dirty="0">
              <a:solidFill>
                <a:schemeClr val="bg1"/>
              </a:solidFill>
              <a:latin typeface="+mn-ea"/>
              <a:ea typeface="+mn-ea"/>
            </a:endParaRPr>
          </a:p>
        </p:txBody>
      </p:sp>
      <p:sp>
        <p:nvSpPr>
          <p:cNvPr id="11" name="TextBox 10"/>
          <p:cNvSpPr txBox="1"/>
          <p:nvPr/>
        </p:nvSpPr>
        <p:spPr>
          <a:xfrm>
            <a:off x="6919198" y="1869736"/>
            <a:ext cx="1388613" cy="461665"/>
          </a:xfrm>
          <a:prstGeom prst="rect">
            <a:avLst/>
          </a:prstGeom>
          <a:noFill/>
        </p:spPr>
        <p:txBody>
          <a:bodyPr wrap="square" rtlCol="0">
            <a:spAutoFit/>
          </a:bodyPr>
          <a:lstStyle/>
          <a:p>
            <a:pPr algn="ctr"/>
            <a:r>
              <a:rPr lang="en-US" sz="2400" dirty="0" smtClean="0">
                <a:solidFill>
                  <a:schemeClr val="bg1"/>
                </a:solidFill>
                <a:latin typeface="+mn-ea"/>
                <a:ea typeface="+mn-ea"/>
              </a:rPr>
              <a:t>70%</a:t>
            </a:r>
            <a:endParaRPr lang="en-US" sz="2400" dirty="0">
              <a:solidFill>
                <a:schemeClr val="bg1"/>
              </a:solidFill>
              <a:latin typeface="+mn-ea"/>
              <a:ea typeface="+mn-ea"/>
            </a:endParaRPr>
          </a:p>
        </p:txBody>
      </p:sp>
      <p:sp>
        <p:nvSpPr>
          <p:cNvPr id="12" name="TextBox 11"/>
          <p:cNvSpPr txBox="1"/>
          <p:nvPr/>
        </p:nvSpPr>
        <p:spPr>
          <a:xfrm>
            <a:off x="5399534" y="3011290"/>
            <a:ext cx="1388609" cy="461665"/>
          </a:xfrm>
          <a:prstGeom prst="rect">
            <a:avLst/>
          </a:prstGeom>
          <a:noFill/>
        </p:spPr>
        <p:txBody>
          <a:bodyPr wrap="square" rtlCol="0">
            <a:spAutoFit/>
          </a:bodyPr>
          <a:lstStyle/>
          <a:p>
            <a:pPr algn="ctr"/>
            <a:r>
              <a:rPr lang="en-US" sz="2400" dirty="0" smtClean="0">
                <a:solidFill>
                  <a:schemeClr val="bg1"/>
                </a:solidFill>
                <a:latin typeface="+mn-ea"/>
                <a:ea typeface="+mn-ea"/>
              </a:rPr>
              <a:t>5%</a:t>
            </a:r>
            <a:endParaRPr lang="en-US" sz="2400" dirty="0">
              <a:solidFill>
                <a:schemeClr val="bg1"/>
              </a:solidFill>
              <a:latin typeface="+mn-ea"/>
              <a:ea typeface="+mn-ea"/>
            </a:endParaRPr>
          </a:p>
        </p:txBody>
      </p:sp>
      <p:sp>
        <p:nvSpPr>
          <p:cNvPr id="13" name="TextBox 12"/>
          <p:cNvSpPr txBox="1"/>
          <p:nvPr/>
        </p:nvSpPr>
        <p:spPr>
          <a:xfrm>
            <a:off x="6919200" y="3011290"/>
            <a:ext cx="1388611" cy="461665"/>
          </a:xfrm>
          <a:prstGeom prst="rect">
            <a:avLst/>
          </a:prstGeom>
          <a:noFill/>
        </p:spPr>
        <p:txBody>
          <a:bodyPr wrap="square" rtlCol="0">
            <a:spAutoFit/>
          </a:bodyPr>
          <a:lstStyle/>
          <a:p>
            <a:pPr algn="ctr"/>
            <a:r>
              <a:rPr lang="en-US" sz="2400" dirty="0" smtClean="0">
                <a:solidFill>
                  <a:schemeClr val="bg1"/>
                </a:solidFill>
                <a:latin typeface="+mn-ea"/>
                <a:ea typeface="+mn-ea"/>
              </a:rPr>
              <a:t>17%</a:t>
            </a:r>
            <a:endParaRPr lang="en-US" sz="2400" dirty="0">
              <a:solidFill>
                <a:schemeClr val="bg1"/>
              </a:solidFill>
              <a:latin typeface="+mn-ea"/>
              <a:ea typeface="+mn-ea"/>
            </a:endParaRPr>
          </a:p>
        </p:txBody>
      </p:sp>
      <p:cxnSp>
        <p:nvCxnSpPr>
          <p:cNvPr id="9" name="Straight Arrow Connector 8"/>
          <p:cNvCxnSpPr/>
          <p:nvPr/>
        </p:nvCxnSpPr>
        <p:spPr>
          <a:xfrm flipV="1">
            <a:off x="5274996" y="1510829"/>
            <a:ext cx="0" cy="2060331"/>
          </a:xfrm>
          <a:prstGeom prst="straightConnector1">
            <a:avLst/>
          </a:prstGeom>
          <a:ln w="19050">
            <a:solidFill>
              <a:schemeClr val="tx1"/>
            </a:soli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48877" y="3691304"/>
            <a:ext cx="2484000" cy="0"/>
          </a:xfrm>
          <a:prstGeom prst="straightConnector1">
            <a:avLst/>
          </a:prstGeom>
          <a:ln w="19050">
            <a:solidFill>
              <a:schemeClr val="tx1"/>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73669" y="1227426"/>
            <a:ext cx="543739" cy="307777"/>
          </a:xfrm>
          <a:prstGeom prst="rect">
            <a:avLst/>
          </a:prstGeom>
          <a:noFill/>
        </p:spPr>
        <p:txBody>
          <a:bodyPr wrap="none" rtlCol="0">
            <a:spAutoFit/>
          </a:bodyPr>
          <a:lstStyle/>
          <a:p>
            <a:r>
              <a:rPr lang="ja-JP" altLang="en-US" sz="1400" dirty="0" smtClean="0">
                <a:latin typeface="+mn-ea"/>
                <a:ea typeface="+mn-ea"/>
              </a:rPr>
              <a:t>強い</a:t>
            </a:r>
            <a:endParaRPr lang="en-US" sz="1400" dirty="0">
              <a:latin typeface="+mn-ea"/>
              <a:ea typeface="+mn-ea"/>
            </a:endParaRPr>
          </a:p>
        </p:txBody>
      </p:sp>
      <p:sp>
        <p:nvSpPr>
          <p:cNvPr id="19" name="TextBox 18"/>
          <p:cNvSpPr txBox="1">
            <a:spLocks/>
          </p:cNvSpPr>
          <p:nvPr/>
        </p:nvSpPr>
        <p:spPr>
          <a:xfrm>
            <a:off x="8014249" y="3568308"/>
            <a:ext cx="543739" cy="307777"/>
          </a:xfrm>
          <a:prstGeom prst="rect">
            <a:avLst/>
          </a:prstGeom>
          <a:noFill/>
        </p:spPr>
        <p:txBody>
          <a:bodyPr wrap="none" rtlCol="0">
            <a:spAutoFit/>
          </a:bodyPr>
          <a:lstStyle/>
          <a:p>
            <a:r>
              <a:rPr lang="ja-JP" altLang="en-US" sz="1400" dirty="0" smtClean="0">
                <a:latin typeface="+mn-ea"/>
                <a:ea typeface="+mn-ea"/>
              </a:rPr>
              <a:t>強い</a:t>
            </a:r>
            <a:endParaRPr lang="en-US" sz="1400" dirty="0">
              <a:latin typeface="+mn-ea"/>
              <a:ea typeface="+mn-ea"/>
            </a:endParaRPr>
          </a:p>
        </p:txBody>
      </p:sp>
      <p:sp>
        <p:nvSpPr>
          <p:cNvPr id="20" name="TextBox 19"/>
          <p:cNvSpPr txBox="1"/>
          <p:nvPr/>
        </p:nvSpPr>
        <p:spPr>
          <a:xfrm>
            <a:off x="5062177" y="3579236"/>
            <a:ext cx="543739" cy="307777"/>
          </a:xfrm>
          <a:prstGeom prst="rect">
            <a:avLst/>
          </a:prstGeom>
          <a:noFill/>
        </p:spPr>
        <p:txBody>
          <a:bodyPr wrap="none" rtlCol="0">
            <a:spAutoFit/>
          </a:bodyPr>
          <a:lstStyle/>
          <a:p>
            <a:r>
              <a:rPr lang="ja-JP" altLang="en-US" sz="1400" dirty="0" smtClean="0">
                <a:latin typeface="+mn-ea"/>
                <a:ea typeface="+mn-ea"/>
              </a:rPr>
              <a:t>弱い</a:t>
            </a:r>
            <a:endParaRPr lang="en-US" sz="1400" dirty="0">
              <a:latin typeface="+mn-ea"/>
              <a:ea typeface="+mn-ea"/>
            </a:endParaRPr>
          </a:p>
        </p:txBody>
      </p:sp>
      <p:sp>
        <p:nvSpPr>
          <p:cNvPr id="21" name="TextBox 20"/>
          <p:cNvSpPr txBox="1"/>
          <p:nvPr/>
        </p:nvSpPr>
        <p:spPr>
          <a:xfrm>
            <a:off x="6460492" y="3718400"/>
            <a:ext cx="723275" cy="307777"/>
          </a:xfrm>
          <a:prstGeom prst="rect">
            <a:avLst/>
          </a:prstGeom>
          <a:noFill/>
        </p:spPr>
        <p:txBody>
          <a:bodyPr wrap="none" rtlCol="0">
            <a:spAutoFit/>
          </a:bodyPr>
          <a:lstStyle/>
          <a:p>
            <a:pPr algn="ctr"/>
            <a:r>
              <a:rPr lang="ja-JP" altLang="en-US" sz="1400" dirty="0" smtClean="0">
                <a:solidFill>
                  <a:schemeClr val="accent3">
                    <a:lumMod val="10000"/>
                  </a:schemeClr>
                </a:solidFill>
                <a:latin typeface="+mn-ea"/>
                <a:ea typeface="+mn-ea"/>
              </a:rPr>
              <a:t>安定性</a:t>
            </a:r>
            <a:endParaRPr lang="en-US" sz="1400" dirty="0">
              <a:solidFill>
                <a:schemeClr val="accent3">
                  <a:lumMod val="10000"/>
                </a:schemeClr>
              </a:solidFill>
              <a:latin typeface="+mn-ea"/>
              <a:ea typeface="+mn-ea"/>
            </a:endParaRPr>
          </a:p>
        </p:txBody>
      </p:sp>
      <p:sp>
        <p:nvSpPr>
          <p:cNvPr id="22" name="TextBox 21"/>
          <p:cNvSpPr txBox="1"/>
          <p:nvPr/>
        </p:nvSpPr>
        <p:spPr>
          <a:xfrm>
            <a:off x="4483318" y="2273622"/>
            <a:ext cx="801822" cy="307777"/>
          </a:xfrm>
          <a:prstGeom prst="rect">
            <a:avLst/>
          </a:prstGeom>
          <a:noFill/>
        </p:spPr>
        <p:txBody>
          <a:bodyPr wrap="none" rtlCol="0">
            <a:spAutoFit/>
          </a:bodyPr>
          <a:lstStyle/>
          <a:p>
            <a:pPr algn="r"/>
            <a:r>
              <a:rPr lang="ja-JP" altLang="en-US" sz="1400" dirty="0" smtClean="0">
                <a:solidFill>
                  <a:schemeClr val="accent3">
                    <a:lumMod val="10000"/>
                  </a:schemeClr>
                </a:solidFill>
                <a:latin typeface="+mn-ea"/>
                <a:ea typeface="+mn-ea"/>
              </a:rPr>
              <a:t>スピード</a:t>
            </a:r>
            <a:endParaRPr lang="en-US" sz="1400" dirty="0">
              <a:solidFill>
                <a:schemeClr val="accent3">
                  <a:lumMod val="10000"/>
                </a:schemeClr>
              </a:solidFill>
              <a:latin typeface="+mn-ea"/>
              <a:ea typeface="+mn-ea"/>
            </a:endParaRPr>
          </a:p>
        </p:txBody>
      </p:sp>
      <p:sp>
        <p:nvSpPr>
          <p:cNvPr id="23" name="Text Placeholder 1"/>
          <p:cNvSpPr txBox="1">
            <a:spLocks/>
          </p:cNvSpPr>
          <p:nvPr/>
        </p:nvSpPr>
        <p:spPr>
          <a:xfrm>
            <a:off x="1950720" y="4449990"/>
            <a:ext cx="6916188" cy="175433"/>
          </a:xfrm>
          <a:prstGeom prst="rect">
            <a:avLst/>
          </a:prstGeom>
        </p:spPr>
        <p:txBody>
          <a:bodyPr wrap="square" lIns="0" tIns="0" rIns="90000" bIns="0" anchor="b" anchorCtr="0">
            <a:spAutoFit/>
          </a:bodyPr>
          <a:lstStyle>
            <a:lvl1pPr marL="280914" indent="-223781" algn="l" defTabSz="684179" rtl="0" eaLnBrk="1" fontAlgn="base" hangingPunct="1">
              <a:lnSpc>
                <a:spcPct val="95000"/>
              </a:lnSpc>
              <a:spcBef>
                <a:spcPts val="1110"/>
              </a:spcBef>
              <a:spcAft>
                <a:spcPct val="0"/>
              </a:spcAft>
              <a:buClr>
                <a:schemeClr val="tx1"/>
              </a:buClr>
              <a:buSzPct val="80000"/>
              <a:buFont typeface="Arial"/>
              <a:buChar char="•"/>
              <a:defRPr lang="en-US" sz="2000" b="0" i="0" kern="1200">
                <a:solidFill>
                  <a:srgbClr val="676767"/>
                </a:solidFill>
                <a:latin typeface="+mn-lt"/>
                <a:ea typeface="ＭＳ Ｐゴシック" charset="0"/>
                <a:cs typeface="CiscoSans ExtraLight"/>
              </a:defRPr>
            </a:lvl1pPr>
            <a:lvl2pPr marL="507869" indent="-215843" algn="l" defTabSz="684179" rtl="0" eaLnBrk="1" fontAlgn="base" hangingPunct="1">
              <a:lnSpc>
                <a:spcPct val="95000"/>
              </a:lnSpc>
              <a:spcBef>
                <a:spcPts val="450"/>
              </a:spcBef>
              <a:spcAft>
                <a:spcPct val="0"/>
              </a:spcAft>
              <a:buClr>
                <a:schemeClr val="tx1"/>
              </a:buClr>
              <a:buSzPct val="80000"/>
              <a:buFont typeface="Arial"/>
              <a:buChar char="•"/>
              <a:defRPr lang="en-US" sz="1800" b="0" i="0" kern="1200">
                <a:solidFill>
                  <a:srgbClr val="676767"/>
                </a:solidFill>
                <a:latin typeface="+mn-lt"/>
                <a:ea typeface="ＭＳ Ｐゴシック" charset="0"/>
                <a:cs typeface="CiscoSans ExtraLight"/>
              </a:defRPr>
            </a:lvl2pPr>
            <a:lvl3pPr marL="747521" indent="-171407" algn="l" defTabSz="684179" rtl="0" eaLnBrk="1" fontAlgn="base" hangingPunct="1">
              <a:lnSpc>
                <a:spcPct val="95000"/>
              </a:lnSpc>
              <a:spcBef>
                <a:spcPts val="625"/>
              </a:spcBef>
              <a:spcAft>
                <a:spcPct val="0"/>
              </a:spcAft>
              <a:buClr>
                <a:schemeClr val="tx1"/>
              </a:buClr>
              <a:buSzPct val="80000"/>
              <a:buFont typeface="Arial"/>
              <a:buChar char="•"/>
              <a:defRPr lang="en-US" sz="1600" b="0" i="0" kern="1200">
                <a:solidFill>
                  <a:srgbClr val="676767"/>
                </a:solidFill>
                <a:latin typeface="+mn-lt"/>
                <a:ea typeface="ＭＳ Ｐゴシック" charset="0"/>
                <a:cs typeface="CiscoSans ExtraLight"/>
              </a:defRPr>
            </a:lvl3pPr>
            <a:lvl4pPr marL="910989" indent="-171407" algn="l" defTabSz="684179" rtl="0" eaLnBrk="1" fontAlgn="base" hangingPunct="1">
              <a:lnSpc>
                <a:spcPct val="95000"/>
              </a:lnSpc>
              <a:spcBef>
                <a:spcPts val="625"/>
              </a:spcBef>
              <a:spcAft>
                <a:spcPct val="0"/>
              </a:spcAft>
              <a:buClr>
                <a:schemeClr val="tx1"/>
              </a:buClr>
              <a:buSzPct val="80000"/>
              <a:buFont typeface="Arial"/>
              <a:buChar char="•"/>
              <a:defRPr lang="en-US" sz="1400" b="0" i="0" kern="1200">
                <a:solidFill>
                  <a:srgbClr val="676767"/>
                </a:solidFill>
                <a:latin typeface="+mn-lt"/>
                <a:ea typeface="ＭＳ Ｐゴシック" charset="0"/>
                <a:cs typeface="CiscoSans ExtraLight"/>
              </a:defRPr>
            </a:lvl4pPr>
            <a:lvl5pPr marL="1082396" indent="-168232" algn="l" defTabSz="684179" rtl="0" eaLnBrk="1" fontAlgn="base" hangingPunct="1">
              <a:lnSpc>
                <a:spcPct val="95000"/>
              </a:lnSpc>
              <a:spcBef>
                <a:spcPts val="625"/>
              </a:spcBef>
              <a:spcAft>
                <a:spcPct val="0"/>
              </a:spcAft>
              <a:buClr>
                <a:schemeClr val="tx1"/>
              </a:buClr>
              <a:buSzPct val="80000"/>
              <a:buFont typeface="Arial"/>
              <a:buChar char="•"/>
              <a:defRPr lang="en-US" sz="1200" b="0" i="0" kern="1200">
                <a:solidFill>
                  <a:srgbClr val="676767"/>
                </a:solidFill>
                <a:latin typeface="+mn-lt"/>
                <a:ea typeface="ＭＳ Ｐゴシック" charset="0"/>
                <a:cs typeface="CiscoSans ExtraLight"/>
              </a:defRPr>
            </a:lvl5pPr>
            <a:lvl6pPr marL="863813" indent="-171437" algn="l" defTabSz="685743"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798" indent="-171414" algn="l" defTabSz="685743"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00" indent="0" algn="l" defTabSz="685743"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09" indent="-171437" algn="l" defTabSz="68574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algn="r">
              <a:spcBef>
                <a:spcPts val="1113"/>
              </a:spcBef>
              <a:buNone/>
            </a:pPr>
            <a:r>
              <a:rPr lang="en-US" altLang="ja-JP" sz="1200" dirty="0">
                <a:latin typeface="+mn-ea"/>
                <a:ea typeface="+mn-ea"/>
                <a:cs typeface="Apple LiGothic Medium" charset="0"/>
              </a:rPr>
              <a:t>McKinsey &amp; </a:t>
            </a:r>
            <a:r>
              <a:rPr lang="en-US" altLang="ja-JP" sz="1200" dirty="0" smtClean="0">
                <a:latin typeface="+mn-ea"/>
                <a:ea typeface="+mn-ea"/>
                <a:cs typeface="Apple LiGothic Medium" charset="0"/>
              </a:rPr>
              <a:t>Company, Dec 2015 </a:t>
            </a:r>
            <a:r>
              <a:rPr lang="en-US" altLang="ja-JP" sz="1200" dirty="0">
                <a:latin typeface="+mn-ea"/>
                <a:ea typeface="+mn-ea"/>
                <a:cs typeface="Apple LiGothic Medium" charset="0"/>
                <a:hlinkClick r:id="rId3"/>
              </a:rPr>
              <a:t>http://</a:t>
            </a:r>
            <a:r>
              <a:rPr lang="en-US" altLang="ja-JP" sz="1200" dirty="0" smtClean="0">
                <a:latin typeface="+mn-ea"/>
                <a:ea typeface="+mn-ea"/>
                <a:cs typeface="Apple LiGothic Medium" charset="0"/>
                <a:hlinkClick r:id="rId3"/>
              </a:rPr>
              <a:t>www.mckinsey.com/insights/organization/why_agility_pays</a:t>
            </a:r>
            <a:endParaRPr lang="en-US" altLang="ja-JP" sz="1200" dirty="0" smtClean="0">
              <a:latin typeface="+mn-ea"/>
              <a:ea typeface="+mn-ea"/>
              <a:cs typeface="Apple LiGothic Medium" charset="0"/>
            </a:endParaRPr>
          </a:p>
        </p:txBody>
      </p:sp>
      <p:sp>
        <p:nvSpPr>
          <p:cNvPr id="24" name="テキスト ボックス 23"/>
          <p:cNvSpPr txBox="1"/>
          <p:nvPr/>
        </p:nvSpPr>
        <p:spPr>
          <a:xfrm>
            <a:off x="326966" y="195486"/>
            <a:ext cx="7503623" cy="584775"/>
          </a:xfrm>
          <a:prstGeom prst="rect">
            <a:avLst/>
          </a:prstGeom>
          <a:noFill/>
        </p:spPr>
        <p:txBody>
          <a:bodyPr wrap="square" rtlCol="0">
            <a:spAutoFit/>
          </a:bodyPr>
          <a:lstStyle/>
          <a:p>
            <a:r>
              <a:rPr kumimoji="1" lang="en-US" altLang="ja-JP" sz="3200" dirty="0" smtClean="0">
                <a:solidFill>
                  <a:srgbClr val="454545"/>
                </a:solidFill>
                <a:latin typeface="+mn-ea"/>
                <a:ea typeface="+mn-ea"/>
                <a:cs typeface="Arial" panose="020B0604020202020204" pitchFamily="34" charset="0"/>
              </a:rPr>
              <a:t>Organization Health</a:t>
            </a:r>
            <a:endParaRPr kumimoji="1" lang="ja-JP" altLang="en-US" sz="3200" dirty="0">
              <a:solidFill>
                <a:srgbClr val="454545"/>
              </a:solidFill>
              <a:latin typeface="+mn-ea"/>
              <a:ea typeface="+mn-ea"/>
              <a:cs typeface="Arial" panose="020B0604020202020204" pitchFamily="34" charset="0"/>
            </a:endParaRPr>
          </a:p>
        </p:txBody>
      </p:sp>
    </p:spTree>
    <p:extLst>
      <p:ext uri="{BB962C8B-B14F-4D97-AF65-F5344CB8AC3E}">
        <p14:creationId xmlns:p14="http://schemas.microsoft.com/office/powerpoint/2010/main" val="4010236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250" fill="hold"/>
                                        <p:tgtEl>
                                          <p:spTgt spid="28"/>
                                        </p:tgtEl>
                                        <p:attrNameLst>
                                          <p:attrName>ppt_x</p:attrName>
                                        </p:attrNameLst>
                                      </p:cBhvr>
                                      <p:tavLst>
                                        <p:tav tm="0">
                                          <p:val>
                                            <p:strVal val="0-#ppt_w/2"/>
                                          </p:val>
                                        </p:tav>
                                        <p:tav tm="100000">
                                          <p:val>
                                            <p:strVal val="#ppt_x"/>
                                          </p:val>
                                        </p:tav>
                                      </p:tavLst>
                                    </p:anim>
                                    <p:anim calcmode="lin" valueType="num">
                                      <p:cBhvr additive="base">
                                        <p:cTn id="8" dur="125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6" descr="workflow.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0396" y="1042136"/>
            <a:ext cx="6882206" cy="3329943"/>
          </a:xfrm>
          <a:prstGeom prst="rect">
            <a:avLst/>
          </a:prstGeom>
        </p:spPr>
      </p:pic>
      <p:sp>
        <p:nvSpPr>
          <p:cNvPr id="4" name="TextBox 3"/>
          <p:cNvSpPr txBox="1"/>
          <p:nvPr/>
        </p:nvSpPr>
        <p:spPr>
          <a:xfrm>
            <a:off x="1214560" y="3344699"/>
            <a:ext cx="1398591" cy="461647"/>
          </a:xfrm>
          <a:prstGeom prst="rect">
            <a:avLst/>
          </a:prstGeom>
          <a:noFill/>
        </p:spPr>
        <p:txBody>
          <a:bodyPr wrap="square" lIns="91422" tIns="45711" rIns="91422" bIns="45711" rtlCol="0">
            <a:spAutoFit/>
          </a:bodyPr>
          <a:lstStyle/>
          <a:p>
            <a:pPr algn="ctr"/>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対面での</a:t>
            </a:r>
            <a:r>
              <a:rPr lang="en-US" altLang="ja-JP" sz="1200" dirty="0">
                <a:solidFill>
                  <a:srgbClr val="454545"/>
                </a:solidFill>
                <a:latin typeface="ＭＳ Ｐゴシック" panose="020B0600070205080204" pitchFamily="50" charset="-128"/>
                <a:ea typeface="ＭＳ Ｐゴシック" panose="020B0600070205080204" pitchFamily="50" charset="-128"/>
                <a:cs typeface="Meiryo" charset="-128"/>
              </a:rPr>
              <a:t/>
            </a:r>
            <a:br>
              <a:rPr lang="en-US" altLang="ja-JP" sz="1200" dirty="0">
                <a:solidFill>
                  <a:srgbClr val="454545"/>
                </a:solidFill>
                <a:latin typeface="ＭＳ Ｐゴシック" panose="020B0600070205080204" pitchFamily="50" charset="-128"/>
                <a:ea typeface="ＭＳ Ｐゴシック" panose="020B0600070205080204" pitchFamily="50" charset="-128"/>
                <a:cs typeface="Meiryo" charset="-128"/>
              </a:rPr>
            </a:br>
            <a:r>
              <a:rPr lang="en-US" altLang="ja-JP" sz="1200" dirty="0">
                <a:solidFill>
                  <a:srgbClr val="454545"/>
                </a:solidFill>
                <a:latin typeface="ＭＳ Ｐゴシック" panose="020B0600070205080204" pitchFamily="50" charset="-128"/>
                <a:ea typeface="ＭＳ Ｐゴシック" panose="020B0600070205080204" pitchFamily="50" charset="-128"/>
                <a:cs typeface="Meiryo" charset="-128"/>
              </a:rPr>
              <a:t>F2F</a:t>
            </a:r>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会議</a:t>
            </a:r>
            <a:endParaRPr lang="en-US" sz="1200" dirty="0">
              <a:solidFill>
                <a:srgbClr val="454545"/>
              </a:solidFill>
              <a:latin typeface="ＭＳ Ｐゴシック" panose="020B0600070205080204" pitchFamily="50" charset="-128"/>
              <a:ea typeface="ＭＳ Ｐゴシック" panose="020B0600070205080204" pitchFamily="50" charset="-128"/>
              <a:cs typeface="Meiryo" charset="-128"/>
            </a:endParaRPr>
          </a:p>
        </p:txBody>
      </p:sp>
      <p:sp>
        <p:nvSpPr>
          <p:cNvPr id="5" name="TextBox 4"/>
          <p:cNvSpPr txBox="1"/>
          <p:nvPr/>
        </p:nvSpPr>
        <p:spPr>
          <a:xfrm>
            <a:off x="6823634" y="3316917"/>
            <a:ext cx="1238968" cy="461647"/>
          </a:xfrm>
          <a:prstGeom prst="rect">
            <a:avLst/>
          </a:prstGeom>
          <a:noFill/>
        </p:spPr>
        <p:txBody>
          <a:bodyPr wrap="square" lIns="91422" tIns="45711" rIns="91422" bIns="45711" rtlCol="0">
            <a:spAutoFit/>
          </a:bodyPr>
          <a:lstStyle/>
          <a:p>
            <a:pPr algn="ctr"/>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チームでの</a:t>
            </a:r>
            <a:endParaRPr lang="en-US" altLang="ja-JP" sz="1200" dirty="0">
              <a:solidFill>
                <a:srgbClr val="454545"/>
              </a:solidFill>
              <a:latin typeface="ＭＳ Ｐゴシック" panose="020B0600070205080204" pitchFamily="50" charset="-128"/>
              <a:ea typeface="ＭＳ Ｐゴシック" panose="020B0600070205080204" pitchFamily="50" charset="-128"/>
              <a:cs typeface="Meiryo" charset="-128"/>
            </a:endParaRPr>
          </a:p>
          <a:p>
            <a:pPr algn="ctr"/>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会議</a:t>
            </a:r>
            <a:r>
              <a:rPr lang="en-US" sz="1200" dirty="0">
                <a:solidFill>
                  <a:srgbClr val="454545"/>
                </a:solidFill>
                <a:latin typeface="ＭＳ Ｐゴシック" panose="020B0600070205080204" pitchFamily="50" charset="-128"/>
                <a:ea typeface="ＭＳ Ｐゴシック" panose="020B0600070205080204" pitchFamily="50" charset="-128"/>
                <a:cs typeface="Meiryo" charset="-128"/>
              </a:rPr>
              <a:t> </a:t>
            </a:r>
          </a:p>
        </p:txBody>
      </p:sp>
      <p:sp>
        <p:nvSpPr>
          <p:cNvPr id="6" name="TextBox 5"/>
          <p:cNvSpPr txBox="1"/>
          <p:nvPr/>
        </p:nvSpPr>
        <p:spPr>
          <a:xfrm>
            <a:off x="3540392" y="1308649"/>
            <a:ext cx="1205613" cy="461647"/>
          </a:xfrm>
          <a:prstGeom prst="rect">
            <a:avLst/>
          </a:prstGeom>
          <a:noFill/>
        </p:spPr>
        <p:txBody>
          <a:bodyPr wrap="square" lIns="91422" tIns="45711" rIns="91422" bIns="45711" rtlCol="0">
            <a:spAutoFit/>
          </a:bodyPr>
          <a:lstStyle/>
          <a:p>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モバイルでの</a:t>
            </a:r>
            <a:r>
              <a:rPr lang="en-US" altLang="ja-JP" sz="1200" dirty="0">
                <a:solidFill>
                  <a:srgbClr val="454545"/>
                </a:solidFill>
                <a:latin typeface="ＭＳ Ｐゴシック" panose="020B0600070205080204" pitchFamily="50" charset="-128"/>
                <a:ea typeface="ＭＳ Ｐゴシック" panose="020B0600070205080204" pitchFamily="50" charset="-128"/>
                <a:cs typeface="Meiryo" charset="-128"/>
              </a:rPr>
              <a:t/>
            </a:r>
            <a:br>
              <a:rPr lang="en-US" altLang="ja-JP" sz="1200" dirty="0">
                <a:solidFill>
                  <a:srgbClr val="454545"/>
                </a:solidFill>
                <a:latin typeface="ＭＳ Ｐゴシック" panose="020B0600070205080204" pitchFamily="50" charset="-128"/>
                <a:ea typeface="ＭＳ Ｐゴシック" panose="020B0600070205080204" pitchFamily="50" charset="-128"/>
                <a:cs typeface="Meiryo" charset="-128"/>
              </a:rPr>
            </a:br>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会議</a:t>
            </a:r>
            <a:endParaRPr lang="en-US" sz="1200" dirty="0">
              <a:solidFill>
                <a:srgbClr val="454545"/>
              </a:solidFill>
              <a:latin typeface="ＭＳ Ｐゴシック" panose="020B0600070205080204" pitchFamily="50" charset="-128"/>
              <a:ea typeface="ＭＳ Ｐゴシック" panose="020B0600070205080204" pitchFamily="50" charset="-128"/>
              <a:cs typeface="Meiryo" charset="-128"/>
            </a:endParaRPr>
          </a:p>
        </p:txBody>
      </p:sp>
      <p:sp>
        <p:nvSpPr>
          <p:cNvPr id="7" name="TextBox 6"/>
          <p:cNvSpPr txBox="1"/>
          <p:nvPr/>
        </p:nvSpPr>
        <p:spPr>
          <a:xfrm>
            <a:off x="3928847" y="3316916"/>
            <a:ext cx="1427707" cy="276981"/>
          </a:xfrm>
          <a:prstGeom prst="rect">
            <a:avLst/>
          </a:prstGeom>
          <a:noFill/>
        </p:spPr>
        <p:txBody>
          <a:bodyPr wrap="square" lIns="91422" tIns="45711" rIns="91422" bIns="45711" rtlCol="0">
            <a:spAutoFit/>
          </a:bodyPr>
          <a:lstStyle/>
          <a:p>
            <a:pPr algn="ctr"/>
            <a:r>
              <a:rPr lang="ja-JP" altLang="en-US" sz="1200" dirty="0">
                <a:solidFill>
                  <a:srgbClr val="454545"/>
                </a:solidFill>
                <a:latin typeface="ＭＳ Ｐゴシック" panose="020B0600070205080204" pitchFamily="50" charset="-128"/>
                <a:ea typeface="ＭＳ Ｐゴシック" panose="020B0600070205080204" pitchFamily="50" charset="-128"/>
                <a:cs typeface="Meiryo" charset="-128"/>
              </a:rPr>
              <a:t>個人での会議</a:t>
            </a:r>
            <a:endParaRPr lang="en-US" sz="1200" dirty="0">
              <a:solidFill>
                <a:srgbClr val="454545"/>
              </a:solidFill>
              <a:latin typeface="ＭＳ Ｐゴシック" panose="020B0600070205080204" pitchFamily="50" charset="-128"/>
              <a:ea typeface="ＭＳ Ｐゴシック" panose="020B0600070205080204" pitchFamily="50" charset="-128"/>
              <a:cs typeface="Meiryo" charset="-128"/>
            </a:endParaRPr>
          </a:p>
        </p:txBody>
      </p:sp>
      <p:sp>
        <p:nvSpPr>
          <p:cNvPr id="9" name="Rectangle 7"/>
          <p:cNvSpPr>
            <a:spLocks noChangeArrowheads="1"/>
          </p:cNvSpPr>
          <p:nvPr/>
        </p:nvSpPr>
        <p:spPr bwMode="ltGray">
          <a:xfrm>
            <a:off x="2832514" y="4901186"/>
            <a:ext cx="201317" cy="154516"/>
          </a:xfrm>
          <a:prstGeom prst="rect">
            <a:avLst/>
          </a:prstGeom>
          <a:noFill/>
          <a:ln w="9525" algn="ctr">
            <a:noFill/>
            <a:miter lim="800000"/>
            <a:headEnd/>
            <a:tailEnd/>
          </a:ln>
          <a:effectLst/>
        </p:spPr>
        <p:txBody>
          <a:bodyPr wrap="none" lIns="61585" tIns="30791" rIns="61585" bIns="30791" anchor="b">
            <a:spAutoFit/>
          </a:bodyPr>
          <a:lstStyle/>
          <a:p>
            <a:pPr algn="r" defTabSz="610714">
              <a:defRPr/>
            </a:pPr>
            <a:fld id="{6A1E46DC-7EF6-4EA2-B285-14272867D133}" type="slidenum">
              <a:rPr lang="en-US" sz="600">
                <a:solidFill>
                  <a:srgbClr val="FFFFFF">
                    <a:alpha val="67000"/>
                  </a:srgbClr>
                </a:solidFill>
                <a:cs typeface="CiscoSans Thin"/>
              </a:rPr>
              <a:pPr algn="r" defTabSz="610714">
                <a:defRPr/>
              </a:pPr>
              <a:t>3</a:t>
            </a:fld>
            <a:endParaRPr lang="en-US" sz="600" dirty="0">
              <a:solidFill>
                <a:srgbClr val="FFFFFF">
                  <a:alpha val="67000"/>
                </a:srgbClr>
              </a:solidFill>
              <a:cs typeface="CiscoSans Thin"/>
            </a:endParaRPr>
          </a:p>
        </p:txBody>
      </p:sp>
      <p:sp>
        <p:nvSpPr>
          <p:cNvPr id="10" name="Rectangle 9"/>
          <p:cNvSpPr>
            <a:spLocks noChangeArrowheads="1"/>
          </p:cNvSpPr>
          <p:nvPr/>
        </p:nvSpPr>
        <p:spPr bwMode="ltGray">
          <a:xfrm>
            <a:off x="167217" y="4901186"/>
            <a:ext cx="2658018" cy="154517"/>
          </a:xfrm>
          <a:prstGeom prst="rect">
            <a:avLst/>
          </a:prstGeom>
          <a:noFill/>
          <a:ln w="9525">
            <a:noFill/>
            <a:miter lim="800000"/>
            <a:headEnd/>
            <a:tailEnd/>
          </a:ln>
          <a:effectLst/>
        </p:spPr>
        <p:txBody>
          <a:bodyPr lIns="61585" tIns="30791" rIns="61585" bIns="30791" anchor="b">
            <a:spAutoFit/>
          </a:bodyPr>
          <a:lstStyle/>
          <a:p>
            <a:pPr defTabSz="610714">
              <a:defRPr/>
            </a:pPr>
            <a:r>
              <a:rPr lang="en-US" sz="600" dirty="0">
                <a:solidFill>
                  <a:srgbClr val="57B74E">
                    <a:alpha val="67000"/>
                  </a:srgbClr>
                </a:solidFill>
                <a:cs typeface="CiscoSans Thin"/>
              </a:rPr>
              <a:t>© 2016  Cisco and/or its affiliates. All rights reserved.   Cisco Confidential</a:t>
            </a:r>
          </a:p>
        </p:txBody>
      </p:sp>
      <p:sp>
        <p:nvSpPr>
          <p:cNvPr id="11" name="テキスト ボックス 10"/>
          <p:cNvSpPr txBox="1"/>
          <p:nvPr/>
        </p:nvSpPr>
        <p:spPr>
          <a:xfrm>
            <a:off x="234670" y="321425"/>
            <a:ext cx="9330507" cy="584775"/>
          </a:xfrm>
          <a:prstGeom prst="rect">
            <a:avLst/>
          </a:prstGeom>
          <a:noFill/>
        </p:spPr>
        <p:txBody>
          <a:bodyPr wrap="square" rtlCol="0">
            <a:spAutoFit/>
          </a:bodyPr>
          <a:lstStyle/>
          <a:p>
            <a:r>
              <a:rPr lang="ja-JP" altLang="en-US" sz="3200" dirty="0">
                <a:solidFill>
                  <a:srgbClr val="454545"/>
                </a:solidFill>
                <a:latin typeface="Arial" panose="020B0604020202020204" pitchFamily="34" charset="0"/>
                <a:cs typeface="Arial" panose="020B0604020202020204" pitchFamily="34" charset="0"/>
              </a:rPr>
              <a:t>対応</a:t>
            </a:r>
            <a:r>
              <a:rPr lang="ja-JP" altLang="en-US" sz="3200" dirty="0" smtClean="0">
                <a:solidFill>
                  <a:srgbClr val="454545"/>
                </a:solidFill>
                <a:latin typeface="Arial" panose="020B0604020202020204" pitchFamily="34" charset="0"/>
                <a:cs typeface="Arial" panose="020B0604020202020204" pitchFamily="34" charset="0"/>
              </a:rPr>
              <a:t>できる俊敏な組織・チーム作りのために</a:t>
            </a:r>
            <a:endParaRPr kumimoji="1" lang="ja-JP" altLang="en-US" sz="3200" dirty="0">
              <a:solidFill>
                <a:srgbClr val="454545"/>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4073236" y="4328160"/>
            <a:ext cx="4386537" cy="523220"/>
          </a:xfrm>
          <a:prstGeom prst="rect">
            <a:avLst/>
          </a:prstGeom>
          <a:noFill/>
        </p:spPr>
        <p:txBody>
          <a:bodyPr wrap="square" rtlCol="0">
            <a:spAutoFit/>
          </a:bodyPr>
          <a:lstStyle/>
          <a:p>
            <a:r>
              <a:rPr lang="ja-JP" altLang="en-US" sz="2800" dirty="0" smtClean="0">
                <a:latin typeface="Arial" panose="020B0604020202020204" pitchFamily="34" charset="0"/>
                <a:cs typeface="Arial" panose="020B0604020202020204" pitchFamily="34" charset="0"/>
              </a:rPr>
              <a:t>途切れないワークフロー</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7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426254" y="2735968"/>
            <a:ext cx="2655208" cy="318547"/>
          </a:xfrm>
          <a:prstGeom prst="rect">
            <a:avLst/>
          </a:prstGeom>
        </p:spPr>
        <p:txBody>
          <a:bodyPr wrap="none" lIns="68577" tIns="34289" rIns="68577" bIns="34289">
            <a:spAutoFit/>
          </a:bodyPr>
          <a:lstStyle/>
          <a:p>
            <a:pPr algn="ctr" defTabSz="514313">
              <a:lnSpc>
                <a:spcPct val="90000"/>
              </a:lnSpc>
            </a:pPr>
            <a:r>
              <a:rPr lang="ja-JP" altLang="en-US" b="1" dirty="0" smtClean="0">
                <a:solidFill>
                  <a:srgbClr val="049FD9"/>
                </a:solidFill>
                <a:latin typeface="ＭＳ Ｐゴシック" panose="020B0600070205080204" pitchFamily="50" charset="-128"/>
                <a:ea typeface="ＭＳ Ｐゴシック" panose="020B0600070205080204" pitchFamily="50" charset="-128"/>
                <a:cs typeface="Meiryo" charset="-128"/>
                <a:sym typeface="Arial" pitchFamily="-107" charset="0"/>
              </a:rPr>
              <a:t>グループ コラボレーション</a:t>
            </a:r>
            <a:endParaRPr lang="en-US" b="1" dirty="0">
              <a:solidFill>
                <a:srgbClr val="049FD9"/>
              </a:solidFill>
              <a:latin typeface="ＭＳ Ｐゴシック" panose="020B0600070205080204" pitchFamily="50" charset="-128"/>
              <a:ea typeface="ＭＳ Ｐゴシック" panose="020B0600070205080204" pitchFamily="50" charset="-128"/>
              <a:cs typeface="Meiryo" charset="-128"/>
              <a:sym typeface="Arial" pitchFamily="-107" charset="0"/>
            </a:endParaRPr>
          </a:p>
        </p:txBody>
      </p:sp>
      <p:grpSp>
        <p:nvGrpSpPr>
          <p:cNvPr id="27" name="Group 26"/>
          <p:cNvGrpSpPr/>
          <p:nvPr/>
        </p:nvGrpSpPr>
        <p:grpSpPr>
          <a:xfrm>
            <a:off x="1295400" y="1254817"/>
            <a:ext cx="1524000" cy="1789432"/>
            <a:chOff x="1295400" y="1084964"/>
            <a:chExt cx="1524000" cy="1789432"/>
          </a:xfrm>
        </p:grpSpPr>
        <p:pic>
          <p:nvPicPr>
            <p:cNvPr id="28" name="Picture 27"/>
            <p:cNvPicPr>
              <a:picLocks noChangeAspect="1"/>
            </p:cNvPicPr>
            <p:nvPr/>
          </p:nvPicPr>
          <p:blipFill>
            <a:blip r:embed="rId3">
              <a:lum bright="70000" contrast="-70000"/>
            </a:blip>
            <a:stretch>
              <a:fillRect/>
            </a:stretch>
          </p:blipFill>
          <p:spPr>
            <a:xfrm>
              <a:off x="1295400" y="1084964"/>
              <a:ext cx="1524000" cy="1524000"/>
            </a:xfrm>
            <a:prstGeom prst="rect">
              <a:avLst/>
            </a:prstGeom>
          </p:spPr>
        </p:pic>
        <p:sp>
          <p:nvSpPr>
            <p:cNvPr id="29" name="Rectangle 28"/>
            <p:cNvSpPr/>
            <p:nvPr/>
          </p:nvSpPr>
          <p:spPr>
            <a:xfrm>
              <a:off x="1734240" y="2532764"/>
              <a:ext cx="646331" cy="341632"/>
            </a:xfrm>
            <a:prstGeom prst="rect">
              <a:avLst/>
            </a:prstGeom>
          </p:spPr>
          <p:txBody>
            <a:bodyPr wrap="none">
              <a:spAutoFit/>
            </a:bodyPr>
            <a:lstStyle/>
            <a:p>
              <a:pPr algn="ctr" defTabSz="514313">
                <a:lnSpc>
                  <a:spcPct val="90000"/>
                </a:lnSpc>
              </a:pPr>
              <a:r>
                <a:rPr lang="ja-JP" altLang="en-US" dirty="0">
                  <a:solidFill>
                    <a:srgbClr val="454545"/>
                  </a:solidFill>
                  <a:latin typeface="ＭＳ Ｐゴシック" panose="020B0600070205080204" pitchFamily="50" charset="-128"/>
                  <a:ea typeface="ＭＳ Ｐゴシック" panose="020B0600070205080204" pitchFamily="50" charset="-128"/>
                  <a:cs typeface="Meiryo" charset="-128"/>
                  <a:sym typeface="Arial" pitchFamily="-107" charset="0"/>
                </a:rPr>
                <a:t>電話</a:t>
              </a:r>
              <a:endParaRPr lang="en-US" dirty="0">
                <a:solidFill>
                  <a:srgbClr val="454545"/>
                </a:solidFill>
                <a:latin typeface="ＭＳ Ｐゴシック" panose="020B0600070205080204" pitchFamily="50" charset="-128"/>
                <a:ea typeface="ＭＳ Ｐゴシック" panose="020B0600070205080204" pitchFamily="50" charset="-128"/>
                <a:cs typeface="Meiryo" charset="-128"/>
                <a:sym typeface="Arial" pitchFamily="-107" charset="0"/>
              </a:endParaRPr>
            </a:p>
          </p:txBody>
        </p:sp>
      </p:grpSp>
      <p:grpSp>
        <p:nvGrpSpPr>
          <p:cNvPr id="30" name="Group 29"/>
          <p:cNvGrpSpPr/>
          <p:nvPr/>
        </p:nvGrpSpPr>
        <p:grpSpPr>
          <a:xfrm>
            <a:off x="3733800" y="1440564"/>
            <a:ext cx="1186044" cy="1637032"/>
            <a:chOff x="3733800" y="1237364"/>
            <a:chExt cx="1186044" cy="1637032"/>
          </a:xfrm>
        </p:grpSpPr>
        <p:pic>
          <p:nvPicPr>
            <p:cNvPr id="31" name="Picture 30"/>
            <p:cNvPicPr>
              <a:picLocks noChangeAspect="1"/>
            </p:cNvPicPr>
            <p:nvPr/>
          </p:nvPicPr>
          <p:blipFill>
            <a:blip r:embed="rId4">
              <a:lum bright="70000" contrast="-70000"/>
            </a:blip>
            <a:stretch>
              <a:fillRect/>
            </a:stretch>
          </p:blipFill>
          <p:spPr>
            <a:xfrm>
              <a:off x="3733800" y="1237364"/>
              <a:ext cx="1186044" cy="1186044"/>
            </a:xfrm>
            <a:prstGeom prst="rect">
              <a:avLst/>
            </a:prstGeom>
          </p:spPr>
        </p:pic>
        <p:sp>
          <p:nvSpPr>
            <p:cNvPr id="32" name="Rectangle 31"/>
            <p:cNvSpPr/>
            <p:nvPr/>
          </p:nvSpPr>
          <p:spPr>
            <a:xfrm>
              <a:off x="3925112" y="2532764"/>
              <a:ext cx="803425" cy="341632"/>
            </a:xfrm>
            <a:prstGeom prst="rect">
              <a:avLst/>
            </a:prstGeom>
          </p:spPr>
          <p:txBody>
            <a:bodyPr wrap="none">
              <a:spAutoFit/>
            </a:bodyPr>
            <a:lstStyle/>
            <a:p>
              <a:pPr algn="ctr" defTabSz="514313">
                <a:lnSpc>
                  <a:spcPct val="90000"/>
                </a:lnSpc>
              </a:pPr>
              <a:r>
                <a:rPr lang="ja-JP" altLang="en-US" dirty="0">
                  <a:solidFill>
                    <a:srgbClr val="454545"/>
                  </a:solidFill>
                  <a:latin typeface="ＭＳ Ｐゴシック" panose="020B0600070205080204" pitchFamily="50" charset="-128"/>
                  <a:ea typeface="ＭＳ Ｐゴシック" panose="020B0600070205080204" pitchFamily="50" charset="-128"/>
                  <a:cs typeface="Meiryo" charset="-128"/>
                  <a:sym typeface="Arial" pitchFamily="-107" charset="0"/>
                </a:rPr>
                <a:t>メール</a:t>
              </a:r>
              <a:endParaRPr lang="en-US" dirty="0">
                <a:solidFill>
                  <a:srgbClr val="454545"/>
                </a:solidFill>
                <a:latin typeface="ＭＳ Ｐゴシック" panose="020B0600070205080204" pitchFamily="50" charset="-128"/>
                <a:ea typeface="ＭＳ Ｐゴシック" panose="020B0600070205080204" pitchFamily="50" charset="-128"/>
                <a:cs typeface="Meiryo" charset="-128"/>
                <a:sym typeface="Arial" pitchFamily="-107" charset="0"/>
              </a:endParaRPr>
            </a:p>
          </p:txBody>
        </p:sp>
      </p:grpSp>
      <p:sp>
        <p:nvSpPr>
          <p:cNvPr id="33" name="Freeform 5"/>
          <p:cNvSpPr>
            <a:spLocks noEditPoints="1"/>
          </p:cNvSpPr>
          <p:nvPr/>
        </p:nvSpPr>
        <p:spPr bwMode="auto">
          <a:xfrm>
            <a:off x="6180138" y="1691395"/>
            <a:ext cx="1147762" cy="917575"/>
          </a:xfrm>
          <a:custGeom>
            <a:avLst/>
            <a:gdLst>
              <a:gd name="T0" fmla="*/ 118 w 1906"/>
              <a:gd name="T1" fmla="*/ 1258 h 1523"/>
              <a:gd name="T2" fmla="*/ 0 w 1906"/>
              <a:gd name="T3" fmla="*/ 118 h 1523"/>
              <a:gd name="T4" fmla="*/ 1788 w 1906"/>
              <a:gd name="T5" fmla="*/ 0 h 1523"/>
              <a:gd name="T6" fmla="*/ 1906 w 1906"/>
              <a:gd name="T7" fmla="*/ 1140 h 1523"/>
              <a:gd name="T8" fmla="*/ 731 w 1906"/>
              <a:gd name="T9" fmla="*/ 1258 h 1523"/>
              <a:gd name="T10" fmla="*/ 357 w 1906"/>
              <a:gd name="T11" fmla="*/ 1258 h 1523"/>
              <a:gd name="T12" fmla="*/ 48 w 1906"/>
              <a:gd name="T13" fmla="*/ 118 h 1523"/>
              <a:gd name="T14" fmla="*/ 118 w 1906"/>
              <a:gd name="T15" fmla="*/ 1210 h 1523"/>
              <a:gd name="T16" fmla="*/ 405 w 1906"/>
              <a:gd name="T17" fmla="*/ 1430 h 1523"/>
              <a:gd name="T18" fmla="*/ 1788 w 1906"/>
              <a:gd name="T19" fmla="*/ 1210 h 1523"/>
              <a:gd name="T20" fmla="*/ 1858 w 1906"/>
              <a:gd name="T21" fmla="*/ 118 h 1523"/>
              <a:gd name="T22" fmla="*/ 118 w 1906"/>
              <a:gd name="T23" fmla="*/ 48 h 1523"/>
              <a:gd name="T24" fmla="*/ 287 w 1906"/>
              <a:gd name="T25" fmla="*/ 819 h 1523"/>
              <a:gd name="T26" fmla="*/ 506 w 1906"/>
              <a:gd name="T27" fmla="*/ 819 h 1523"/>
              <a:gd name="T28" fmla="*/ 396 w 1906"/>
              <a:gd name="T29" fmla="*/ 758 h 1523"/>
              <a:gd name="T30" fmla="*/ 396 w 1906"/>
              <a:gd name="T31" fmla="*/ 881 h 1523"/>
              <a:gd name="T32" fmla="*/ 396 w 1906"/>
              <a:gd name="T33" fmla="*/ 758 h 1523"/>
              <a:gd name="T34" fmla="*/ 612 w 1906"/>
              <a:gd name="T35" fmla="*/ 849 h 1523"/>
              <a:gd name="T36" fmla="*/ 1380 w 1906"/>
              <a:gd name="T37" fmla="*/ 897 h 1523"/>
              <a:gd name="T38" fmla="*/ 612 w 1906"/>
              <a:gd name="T39" fmla="*/ 790 h 1523"/>
              <a:gd name="T40" fmla="*/ 1606 w 1906"/>
              <a:gd name="T41" fmla="*/ 742 h 1523"/>
              <a:gd name="T42" fmla="*/ 612 w 1906"/>
              <a:gd name="T43" fmla="*/ 790 h 1523"/>
              <a:gd name="T44" fmla="*/ 287 w 1906"/>
              <a:gd name="T45" fmla="*/ 416 h 1523"/>
              <a:gd name="T46" fmla="*/ 506 w 1906"/>
              <a:gd name="T47" fmla="*/ 416 h 1523"/>
              <a:gd name="T48" fmla="*/ 396 w 1906"/>
              <a:gd name="T49" fmla="*/ 354 h 1523"/>
              <a:gd name="T50" fmla="*/ 396 w 1906"/>
              <a:gd name="T51" fmla="*/ 477 h 1523"/>
              <a:gd name="T52" fmla="*/ 396 w 1906"/>
              <a:gd name="T53" fmla="*/ 354 h 1523"/>
              <a:gd name="T54" fmla="*/ 612 w 1906"/>
              <a:gd name="T55" fmla="*/ 451 h 1523"/>
              <a:gd name="T56" fmla="*/ 1380 w 1906"/>
              <a:gd name="T57" fmla="*/ 499 h 1523"/>
              <a:gd name="T58" fmla="*/ 612 w 1906"/>
              <a:gd name="T59" fmla="*/ 392 h 1523"/>
              <a:gd name="T60" fmla="*/ 1606 w 1906"/>
              <a:gd name="T61" fmla="*/ 344 h 1523"/>
              <a:gd name="T62" fmla="*/ 612 w 1906"/>
              <a:gd name="T63" fmla="*/ 392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6" h="1523">
                <a:moveTo>
                  <a:pt x="357" y="1258"/>
                </a:moveTo>
                <a:cubicBezTo>
                  <a:pt x="118" y="1258"/>
                  <a:pt x="118" y="1258"/>
                  <a:pt x="118" y="1258"/>
                </a:cubicBezTo>
                <a:cubicBezTo>
                  <a:pt x="53" y="1258"/>
                  <a:pt x="0" y="1205"/>
                  <a:pt x="0" y="1140"/>
                </a:cubicBezTo>
                <a:cubicBezTo>
                  <a:pt x="0" y="118"/>
                  <a:pt x="0" y="118"/>
                  <a:pt x="0" y="118"/>
                </a:cubicBezTo>
                <a:cubicBezTo>
                  <a:pt x="0" y="53"/>
                  <a:pt x="53" y="0"/>
                  <a:pt x="118" y="0"/>
                </a:cubicBezTo>
                <a:cubicBezTo>
                  <a:pt x="1788" y="0"/>
                  <a:pt x="1788" y="0"/>
                  <a:pt x="1788" y="0"/>
                </a:cubicBezTo>
                <a:cubicBezTo>
                  <a:pt x="1853" y="0"/>
                  <a:pt x="1906" y="53"/>
                  <a:pt x="1906" y="118"/>
                </a:cubicBezTo>
                <a:cubicBezTo>
                  <a:pt x="1906" y="1140"/>
                  <a:pt x="1906" y="1140"/>
                  <a:pt x="1906" y="1140"/>
                </a:cubicBezTo>
                <a:cubicBezTo>
                  <a:pt x="1906" y="1205"/>
                  <a:pt x="1853" y="1258"/>
                  <a:pt x="1788" y="1258"/>
                </a:cubicBezTo>
                <a:cubicBezTo>
                  <a:pt x="731" y="1258"/>
                  <a:pt x="731" y="1258"/>
                  <a:pt x="731" y="1258"/>
                </a:cubicBezTo>
                <a:cubicBezTo>
                  <a:pt x="357" y="1523"/>
                  <a:pt x="357" y="1523"/>
                  <a:pt x="357" y="1523"/>
                </a:cubicBezTo>
                <a:lnTo>
                  <a:pt x="357" y="1258"/>
                </a:lnTo>
                <a:close/>
                <a:moveTo>
                  <a:pt x="118" y="48"/>
                </a:moveTo>
                <a:cubicBezTo>
                  <a:pt x="80" y="48"/>
                  <a:pt x="48" y="79"/>
                  <a:pt x="48" y="118"/>
                </a:cubicBezTo>
                <a:cubicBezTo>
                  <a:pt x="48" y="1140"/>
                  <a:pt x="48" y="1140"/>
                  <a:pt x="48" y="1140"/>
                </a:cubicBezTo>
                <a:cubicBezTo>
                  <a:pt x="48" y="1179"/>
                  <a:pt x="80" y="1210"/>
                  <a:pt x="118" y="1210"/>
                </a:cubicBezTo>
                <a:cubicBezTo>
                  <a:pt x="405" y="1210"/>
                  <a:pt x="405" y="1210"/>
                  <a:pt x="405" y="1210"/>
                </a:cubicBezTo>
                <a:cubicBezTo>
                  <a:pt x="405" y="1430"/>
                  <a:pt x="405" y="1430"/>
                  <a:pt x="405" y="1430"/>
                </a:cubicBezTo>
                <a:cubicBezTo>
                  <a:pt x="716" y="1210"/>
                  <a:pt x="716" y="1210"/>
                  <a:pt x="716" y="1210"/>
                </a:cubicBezTo>
                <a:cubicBezTo>
                  <a:pt x="1788" y="1210"/>
                  <a:pt x="1788" y="1210"/>
                  <a:pt x="1788" y="1210"/>
                </a:cubicBezTo>
                <a:cubicBezTo>
                  <a:pt x="1826" y="1210"/>
                  <a:pt x="1858" y="1179"/>
                  <a:pt x="1858" y="1140"/>
                </a:cubicBezTo>
                <a:cubicBezTo>
                  <a:pt x="1858" y="118"/>
                  <a:pt x="1858" y="118"/>
                  <a:pt x="1858" y="118"/>
                </a:cubicBezTo>
                <a:cubicBezTo>
                  <a:pt x="1858" y="79"/>
                  <a:pt x="1826" y="48"/>
                  <a:pt x="1788" y="48"/>
                </a:cubicBezTo>
                <a:lnTo>
                  <a:pt x="118" y="48"/>
                </a:lnTo>
                <a:close/>
                <a:moveTo>
                  <a:pt x="396" y="929"/>
                </a:moveTo>
                <a:cubicBezTo>
                  <a:pt x="336" y="929"/>
                  <a:pt x="287" y="880"/>
                  <a:pt x="287" y="819"/>
                </a:cubicBezTo>
                <a:cubicBezTo>
                  <a:pt x="287" y="759"/>
                  <a:pt x="336" y="710"/>
                  <a:pt x="396" y="710"/>
                </a:cubicBezTo>
                <a:cubicBezTo>
                  <a:pt x="456" y="710"/>
                  <a:pt x="506" y="759"/>
                  <a:pt x="506" y="819"/>
                </a:cubicBezTo>
                <a:cubicBezTo>
                  <a:pt x="506" y="880"/>
                  <a:pt x="456" y="929"/>
                  <a:pt x="396" y="929"/>
                </a:cubicBezTo>
                <a:close/>
                <a:moveTo>
                  <a:pt x="396" y="758"/>
                </a:moveTo>
                <a:cubicBezTo>
                  <a:pt x="362" y="758"/>
                  <a:pt x="335" y="785"/>
                  <a:pt x="335" y="819"/>
                </a:cubicBezTo>
                <a:cubicBezTo>
                  <a:pt x="335" y="853"/>
                  <a:pt x="362" y="881"/>
                  <a:pt x="396" y="881"/>
                </a:cubicBezTo>
                <a:cubicBezTo>
                  <a:pt x="430" y="881"/>
                  <a:pt x="458" y="853"/>
                  <a:pt x="458" y="819"/>
                </a:cubicBezTo>
                <a:cubicBezTo>
                  <a:pt x="458" y="785"/>
                  <a:pt x="430" y="758"/>
                  <a:pt x="396" y="758"/>
                </a:cubicBezTo>
                <a:close/>
                <a:moveTo>
                  <a:pt x="612" y="897"/>
                </a:moveTo>
                <a:cubicBezTo>
                  <a:pt x="612" y="849"/>
                  <a:pt x="612" y="849"/>
                  <a:pt x="612" y="849"/>
                </a:cubicBezTo>
                <a:cubicBezTo>
                  <a:pt x="1380" y="849"/>
                  <a:pt x="1380" y="849"/>
                  <a:pt x="1380" y="849"/>
                </a:cubicBezTo>
                <a:cubicBezTo>
                  <a:pt x="1380" y="897"/>
                  <a:pt x="1380" y="897"/>
                  <a:pt x="1380" y="897"/>
                </a:cubicBezTo>
                <a:lnTo>
                  <a:pt x="612" y="897"/>
                </a:lnTo>
                <a:close/>
                <a:moveTo>
                  <a:pt x="612" y="790"/>
                </a:moveTo>
                <a:cubicBezTo>
                  <a:pt x="612" y="742"/>
                  <a:pt x="612" y="742"/>
                  <a:pt x="612" y="742"/>
                </a:cubicBezTo>
                <a:cubicBezTo>
                  <a:pt x="1606" y="742"/>
                  <a:pt x="1606" y="742"/>
                  <a:pt x="1606" y="742"/>
                </a:cubicBezTo>
                <a:cubicBezTo>
                  <a:pt x="1606" y="790"/>
                  <a:pt x="1606" y="790"/>
                  <a:pt x="1606" y="790"/>
                </a:cubicBezTo>
                <a:lnTo>
                  <a:pt x="612" y="790"/>
                </a:lnTo>
                <a:close/>
                <a:moveTo>
                  <a:pt x="396" y="525"/>
                </a:moveTo>
                <a:cubicBezTo>
                  <a:pt x="336" y="525"/>
                  <a:pt x="287" y="476"/>
                  <a:pt x="287" y="416"/>
                </a:cubicBezTo>
                <a:cubicBezTo>
                  <a:pt x="287" y="356"/>
                  <a:pt x="336" y="306"/>
                  <a:pt x="396" y="306"/>
                </a:cubicBezTo>
                <a:cubicBezTo>
                  <a:pt x="456" y="306"/>
                  <a:pt x="506" y="356"/>
                  <a:pt x="506" y="416"/>
                </a:cubicBezTo>
                <a:cubicBezTo>
                  <a:pt x="506" y="476"/>
                  <a:pt x="456" y="525"/>
                  <a:pt x="396" y="525"/>
                </a:cubicBezTo>
                <a:close/>
                <a:moveTo>
                  <a:pt x="396" y="354"/>
                </a:moveTo>
                <a:cubicBezTo>
                  <a:pt x="362" y="354"/>
                  <a:pt x="335" y="382"/>
                  <a:pt x="335" y="416"/>
                </a:cubicBezTo>
                <a:cubicBezTo>
                  <a:pt x="335" y="450"/>
                  <a:pt x="362" y="477"/>
                  <a:pt x="396" y="477"/>
                </a:cubicBezTo>
                <a:cubicBezTo>
                  <a:pt x="430" y="477"/>
                  <a:pt x="458" y="450"/>
                  <a:pt x="458" y="416"/>
                </a:cubicBezTo>
                <a:cubicBezTo>
                  <a:pt x="458" y="382"/>
                  <a:pt x="430" y="354"/>
                  <a:pt x="396" y="354"/>
                </a:cubicBezTo>
                <a:close/>
                <a:moveTo>
                  <a:pt x="612" y="499"/>
                </a:moveTo>
                <a:cubicBezTo>
                  <a:pt x="612" y="451"/>
                  <a:pt x="612" y="451"/>
                  <a:pt x="612" y="451"/>
                </a:cubicBezTo>
                <a:cubicBezTo>
                  <a:pt x="1380" y="451"/>
                  <a:pt x="1380" y="451"/>
                  <a:pt x="1380" y="451"/>
                </a:cubicBezTo>
                <a:cubicBezTo>
                  <a:pt x="1380" y="499"/>
                  <a:pt x="1380" y="499"/>
                  <a:pt x="1380" y="499"/>
                </a:cubicBezTo>
                <a:lnTo>
                  <a:pt x="612" y="499"/>
                </a:lnTo>
                <a:close/>
                <a:moveTo>
                  <a:pt x="612" y="392"/>
                </a:moveTo>
                <a:cubicBezTo>
                  <a:pt x="612" y="344"/>
                  <a:pt x="612" y="344"/>
                  <a:pt x="612" y="344"/>
                </a:cubicBezTo>
                <a:cubicBezTo>
                  <a:pt x="1606" y="344"/>
                  <a:pt x="1606" y="344"/>
                  <a:pt x="1606" y="344"/>
                </a:cubicBezTo>
                <a:cubicBezTo>
                  <a:pt x="1606" y="392"/>
                  <a:pt x="1606" y="392"/>
                  <a:pt x="1606" y="392"/>
                </a:cubicBezTo>
                <a:lnTo>
                  <a:pt x="612" y="392"/>
                </a:lnTo>
                <a:close/>
              </a:path>
            </a:pathLst>
          </a:custGeom>
          <a:solidFill>
            <a:srgbClr val="049FD9"/>
          </a:solidFill>
          <a:ln>
            <a:noFill/>
          </a:ln>
          <a:extLst/>
        </p:spPr>
        <p:txBody>
          <a:bodyPr vert="horz" wrap="square" lIns="91436" tIns="45718" rIns="91436" bIns="45718" numCol="1" anchor="t" anchorCtr="0" compatLnSpc="1">
            <a:prstTxWarp prst="textNoShape">
              <a:avLst/>
            </a:prstTxWarp>
          </a:bodyPr>
          <a:lstStyle/>
          <a:p>
            <a:pPr defTabSz="914333"/>
            <a:endParaRPr lang="en-US" sz="1400">
              <a:solidFill>
                <a:srgbClr val="58585B"/>
              </a:solidFill>
              <a:latin typeface="Meiryo" charset="-128"/>
              <a:ea typeface="Meiryo" charset="-128"/>
              <a:cs typeface="Meiryo" charset="-128"/>
            </a:endParaRPr>
          </a:p>
        </p:txBody>
      </p:sp>
      <p:sp>
        <p:nvSpPr>
          <p:cNvPr id="34" name="Rectangle 33"/>
          <p:cNvSpPr/>
          <p:nvPr/>
        </p:nvSpPr>
        <p:spPr>
          <a:xfrm>
            <a:off x="0" y="3722466"/>
            <a:ext cx="9144000" cy="1170682"/>
          </a:xfrm>
          <a:prstGeom prst="rect">
            <a:avLst/>
          </a:prstGeom>
          <a:solidFill>
            <a:schemeClr val="accent1"/>
          </a:solidFill>
          <a:ln w="12700" cap="flat">
            <a:noFill/>
            <a:miter lim="800000"/>
            <a:headEnd type="none" w="med" len="med"/>
            <a:tailEnd type="none" w="med" len="med"/>
          </a:ln>
        </p:spPr>
        <p:txBody>
          <a:bodyPr rot="0" spcFirstLastPara="0" vertOverflow="overflow" horzOverflow="overflow" vert="horz" wrap="square" lIns="91436" tIns="45718" rIns="91436" bIns="45718" numCol="1" spcCol="0" rtlCol="0" fromWordArt="0" anchor="ctr" anchorCtr="1" forceAA="0" compatLnSpc="1">
            <a:prstTxWarp prst="textNoShape">
              <a:avLst/>
            </a:prstTxWarp>
            <a:noAutofit/>
          </a:bodyPr>
          <a:lstStyle/>
          <a:p>
            <a:pPr defTabSz="514313"/>
            <a:r>
              <a:rPr lang="en-US" sz="2000" dirty="0">
                <a:solidFill>
                  <a:srgbClr val="FFFFFF"/>
                </a:solidFill>
                <a:latin typeface="Arial" panose="020B0604020202020204" pitchFamily="34" charset="0"/>
                <a:ea typeface="ＭＳ Ｐゴシック" panose="020B0600070205080204" pitchFamily="50" charset="-128"/>
                <a:cs typeface="Meiryo" charset="-128"/>
              </a:rPr>
              <a:t>2018</a:t>
            </a:r>
            <a:r>
              <a:rPr lang="ja-JP" altLang="en-US" sz="2000" dirty="0">
                <a:solidFill>
                  <a:srgbClr val="FFFFFF"/>
                </a:solidFill>
                <a:latin typeface="Arial" panose="020B0604020202020204" pitchFamily="34" charset="0"/>
                <a:ea typeface="ＭＳ Ｐゴシック" panose="020B0600070205080204" pitchFamily="50" charset="-128"/>
                <a:cs typeface="Meiryo" charset="-128"/>
              </a:rPr>
              <a:t>年までに</a:t>
            </a:r>
            <a:r>
              <a:rPr lang="en-US" altLang="ja-JP" sz="2000" dirty="0">
                <a:solidFill>
                  <a:srgbClr val="FFFFFF"/>
                </a:solidFill>
                <a:latin typeface="Arial" panose="020B0604020202020204" pitchFamily="34" charset="0"/>
                <a:ea typeface="ＭＳ Ｐゴシック" panose="020B0600070205080204" pitchFamily="50" charset="-128"/>
                <a:cs typeface="Meiryo" charset="-128"/>
              </a:rPr>
              <a:t>50%</a:t>
            </a:r>
            <a:r>
              <a:rPr lang="ja-JP" altLang="en-US" sz="2000" dirty="0">
                <a:solidFill>
                  <a:srgbClr val="FFFFFF"/>
                </a:solidFill>
                <a:latin typeface="Arial" panose="020B0604020202020204" pitchFamily="34" charset="0"/>
                <a:ea typeface="ＭＳ Ｐゴシック" panose="020B0600070205080204" pitchFamily="50" charset="-128"/>
                <a:cs typeface="Meiryo" charset="-128"/>
              </a:rPr>
              <a:t>の</a:t>
            </a:r>
            <a:r>
              <a:rPr lang="ja-JP" altLang="en-US" sz="2000" dirty="0" smtClean="0">
                <a:solidFill>
                  <a:srgbClr val="FFFFFF"/>
                </a:solidFill>
                <a:latin typeface="Arial" panose="020B0604020202020204" pitchFamily="34" charset="0"/>
                <a:ea typeface="ＭＳ Ｐゴシック" panose="020B0600070205080204" pitchFamily="50" charset="-128"/>
                <a:cs typeface="Meiryo" charset="-128"/>
              </a:rPr>
              <a:t>グループ コラボレーション</a:t>
            </a:r>
            <a:r>
              <a:rPr lang="ja-JP" altLang="en-US" sz="2000" dirty="0">
                <a:solidFill>
                  <a:srgbClr val="FFFFFF"/>
                </a:solidFill>
                <a:latin typeface="Arial" panose="020B0604020202020204" pitchFamily="34" charset="0"/>
                <a:ea typeface="ＭＳ Ｐゴシック" panose="020B0600070205080204" pitchFamily="50" charset="-128"/>
                <a:cs typeface="Meiryo" charset="-128"/>
              </a:rPr>
              <a:t>とコミュニケーションは</a:t>
            </a:r>
            <a:r>
              <a:rPr lang="en-US" altLang="ja-JP" sz="2000" dirty="0">
                <a:solidFill>
                  <a:srgbClr val="FFFFFF"/>
                </a:solidFill>
                <a:latin typeface="Arial" panose="020B0604020202020204" pitchFamily="34" charset="0"/>
                <a:ea typeface="ＭＳ Ｐゴシック" panose="020B0600070205080204" pitchFamily="50" charset="-128"/>
                <a:cs typeface="Meiryo" charset="-128"/>
              </a:rPr>
              <a:t/>
            </a:r>
            <a:br>
              <a:rPr lang="en-US" altLang="ja-JP" sz="2000" dirty="0">
                <a:solidFill>
                  <a:srgbClr val="FFFFFF"/>
                </a:solidFill>
                <a:latin typeface="Arial" panose="020B0604020202020204" pitchFamily="34" charset="0"/>
                <a:ea typeface="ＭＳ Ｐゴシック" panose="020B0600070205080204" pitchFamily="50" charset="-128"/>
                <a:cs typeface="Meiryo" charset="-128"/>
              </a:rPr>
            </a:br>
            <a:r>
              <a:rPr lang="ja-JP" altLang="en-US" sz="2000" dirty="0">
                <a:solidFill>
                  <a:srgbClr val="FFFFFF"/>
                </a:solidFill>
                <a:latin typeface="Arial" panose="020B0604020202020204" pitchFamily="34" charset="0"/>
                <a:ea typeface="ＭＳ Ｐゴシック" panose="020B0600070205080204" pitchFamily="50" charset="-128"/>
                <a:cs typeface="Meiryo" charset="-128"/>
              </a:rPr>
              <a:t>モバイルでの</a:t>
            </a:r>
            <a:r>
              <a:rPr lang="ja-JP" altLang="en-US" sz="2000" dirty="0" smtClean="0">
                <a:solidFill>
                  <a:srgbClr val="FFFFFF"/>
                </a:solidFill>
                <a:latin typeface="Arial" panose="020B0604020202020204" pitchFamily="34" charset="0"/>
                <a:ea typeface="ＭＳ Ｐゴシック" panose="020B0600070205080204" pitchFamily="50" charset="-128"/>
                <a:cs typeface="Meiryo" charset="-128"/>
              </a:rPr>
              <a:t>グループ コラボレーション アプリ</a:t>
            </a:r>
            <a:r>
              <a:rPr lang="ja-JP" altLang="en-US" sz="2000" dirty="0">
                <a:solidFill>
                  <a:srgbClr val="FFFFFF"/>
                </a:solidFill>
                <a:latin typeface="Arial" panose="020B0604020202020204" pitchFamily="34" charset="0"/>
                <a:ea typeface="ＭＳ Ｐゴシック" panose="020B0600070205080204" pitchFamily="50" charset="-128"/>
                <a:cs typeface="Meiryo" charset="-128"/>
              </a:rPr>
              <a:t>経由で実行される</a:t>
            </a:r>
            <a:r>
              <a:rPr lang="en-US" sz="2000" dirty="0">
                <a:solidFill>
                  <a:srgbClr val="FFFFFF"/>
                </a:solidFill>
                <a:latin typeface="Arial" panose="020B0604020202020204" pitchFamily="34" charset="0"/>
                <a:ea typeface="ＭＳ Ｐゴシック" panose="020B0600070205080204" pitchFamily="50" charset="-128"/>
                <a:cs typeface="Meiryo" charset="-128"/>
              </a:rPr>
              <a:t> </a:t>
            </a:r>
            <a:br>
              <a:rPr lang="en-US" sz="2000" dirty="0">
                <a:solidFill>
                  <a:srgbClr val="FFFFFF"/>
                </a:solidFill>
                <a:latin typeface="Arial" panose="020B0604020202020204" pitchFamily="34" charset="0"/>
                <a:ea typeface="ＭＳ Ｐゴシック" panose="020B0600070205080204" pitchFamily="50" charset="-128"/>
                <a:cs typeface="Meiryo" charset="-128"/>
              </a:rPr>
            </a:br>
            <a:r>
              <a:rPr lang="en-US" sz="2000" dirty="0">
                <a:solidFill>
                  <a:srgbClr val="FFFFFF"/>
                </a:solidFill>
                <a:latin typeface="Arial" panose="020B0604020202020204" pitchFamily="34" charset="0"/>
                <a:ea typeface="ＭＳ Ｐゴシック" panose="020B0600070205080204" pitchFamily="50" charset="-128"/>
                <a:cs typeface="Meiryo" charset="-128"/>
              </a:rPr>
              <a:t>										- Gartner</a:t>
            </a:r>
          </a:p>
        </p:txBody>
      </p:sp>
      <p:sp>
        <p:nvSpPr>
          <p:cNvPr id="13" name="テキスト ボックス 12"/>
          <p:cNvSpPr txBox="1"/>
          <p:nvPr/>
        </p:nvSpPr>
        <p:spPr>
          <a:xfrm>
            <a:off x="343592" y="537556"/>
            <a:ext cx="5990705" cy="584775"/>
          </a:xfrm>
          <a:prstGeom prst="rect">
            <a:avLst/>
          </a:prstGeom>
          <a:noFill/>
        </p:spPr>
        <p:txBody>
          <a:bodyPr wrap="square" rtlCol="0">
            <a:spAutoFit/>
          </a:bodyPr>
          <a:lstStyle/>
          <a:p>
            <a:r>
              <a:rPr lang="ja-JP" altLang="en-US" sz="3200" dirty="0" smtClean="0">
                <a:solidFill>
                  <a:srgbClr val="454545"/>
                </a:solidFill>
                <a:latin typeface="Arial" panose="020B0604020202020204" pitchFamily="34" charset="0"/>
                <a:cs typeface="Arial" panose="020B0604020202020204" pitchFamily="34" charset="0"/>
              </a:rPr>
              <a:t>仕事場における必須ツールに</a:t>
            </a:r>
            <a:endParaRPr kumimoji="1" lang="ja-JP" altLang="en-US" sz="3200" dirty="0">
              <a:solidFill>
                <a:srgbClr val="454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957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863" y="2563909"/>
            <a:ext cx="6006263" cy="193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861" y="4103385"/>
            <a:ext cx="659791" cy="64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415636" y="943963"/>
            <a:ext cx="9543011" cy="1569636"/>
          </a:xfrm>
          <a:prstGeom prst="rect">
            <a:avLst/>
          </a:prstGeom>
          <a:noFill/>
        </p:spPr>
        <p:txBody>
          <a:bodyPr wrap="square" lIns="91416" tIns="45708" rIns="91416" bIns="45708" rtlCol="0">
            <a:spAutoFit/>
          </a:bodyPr>
          <a:lstStyle/>
          <a:p>
            <a:pPr marL="342900" indent="-342900" defTabSz="914085">
              <a:buFont typeface="Arial" panose="020B0604020202020204" pitchFamily="34" charset="0"/>
              <a:buChar char="•"/>
            </a:pPr>
            <a:r>
              <a:rPr lang="ja-JP" altLang="en-US" sz="2400" dirty="0" smtClean="0">
                <a:solidFill>
                  <a:srgbClr val="004BAF"/>
                </a:solidFill>
              </a:rPr>
              <a:t>場所</a:t>
            </a:r>
            <a:r>
              <a:rPr lang="en-US" altLang="ja-JP" sz="2400" dirty="0" smtClean="0">
                <a:solidFill>
                  <a:srgbClr val="004BAF"/>
                </a:solidFill>
              </a:rPr>
              <a:t>/ </a:t>
            </a:r>
            <a:r>
              <a:rPr lang="ja-JP" altLang="en-US" sz="2400" dirty="0" smtClean="0">
                <a:solidFill>
                  <a:srgbClr val="004BAF"/>
                </a:solidFill>
              </a:rPr>
              <a:t>デバイス</a:t>
            </a:r>
            <a:r>
              <a:rPr lang="ja-JP" altLang="en-US" sz="2400" dirty="0">
                <a:solidFill>
                  <a:srgbClr val="004BAF"/>
                </a:solidFill>
              </a:rPr>
              <a:t>に依存</a:t>
            </a:r>
            <a:r>
              <a:rPr lang="ja-JP" altLang="en-US" sz="2400" dirty="0" smtClean="0">
                <a:solidFill>
                  <a:srgbClr val="004BAF"/>
                </a:solidFill>
              </a:rPr>
              <a:t>せず、いつ</a:t>
            </a:r>
            <a:r>
              <a:rPr lang="ja-JP" altLang="en-US" sz="2400" dirty="0">
                <a:solidFill>
                  <a:srgbClr val="004BAF"/>
                </a:solidFill>
              </a:rPr>
              <a:t>でも簡単</a:t>
            </a:r>
            <a:r>
              <a:rPr lang="ja-JP" altLang="en-US" sz="2400" dirty="0" smtClean="0">
                <a:solidFill>
                  <a:srgbClr val="004BAF"/>
                </a:solidFill>
              </a:rPr>
              <a:t>に </a:t>
            </a:r>
            <a:endParaRPr lang="en-US" altLang="ja-JP" sz="2400" dirty="0" smtClean="0">
              <a:solidFill>
                <a:srgbClr val="004BAF"/>
              </a:solidFill>
            </a:endParaRPr>
          </a:p>
          <a:p>
            <a:pPr defTabSz="914085"/>
            <a:r>
              <a:rPr lang="ja-JP" altLang="en-US" sz="2400" dirty="0">
                <a:solidFill>
                  <a:srgbClr val="004BAF"/>
                </a:solidFill>
              </a:rPr>
              <a:t>　</a:t>
            </a:r>
            <a:r>
              <a:rPr lang="ja-JP" altLang="en-US" sz="2400" dirty="0" smtClean="0">
                <a:solidFill>
                  <a:srgbClr val="004BAF"/>
                </a:solidFill>
              </a:rPr>
              <a:t>　チームやグループで コラボレーション</a:t>
            </a:r>
            <a:r>
              <a:rPr lang="ja-JP" altLang="en-US" sz="2400" dirty="0">
                <a:solidFill>
                  <a:srgbClr val="004BAF"/>
                </a:solidFill>
              </a:rPr>
              <a:t>。</a:t>
            </a:r>
            <a:endParaRPr lang="en-US" altLang="ja-JP" sz="2400" dirty="0">
              <a:solidFill>
                <a:srgbClr val="004BAF"/>
              </a:solidFill>
            </a:endParaRPr>
          </a:p>
          <a:p>
            <a:pPr marL="342900" indent="-342900" defTabSz="914085">
              <a:buFont typeface="Arial" panose="020B0604020202020204" pitchFamily="34" charset="0"/>
              <a:buChar char="•"/>
            </a:pPr>
            <a:r>
              <a:rPr lang="ja-JP" altLang="en-US" sz="2400" dirty="0">
                <a:solidFill>
                  <a:srgbClr val="004BAF"/>
                </a:solidFill>
              </a:rPr>
              <a:t>電話（外線・内線）、仮想会議室への接続も可能。</a:t>
            </a:r>
            <a:endParaRPr lang="en-US" altLang="ja-JP" sz="2400" dirty="0">
              <a:solidFill>
                <a:srgbClr val="004BAF"/>
              </a:solidFill>
            </a:endParaRPr>
          </a:p>
          <a:p>
            <a:pPr defTabSz="914085"/>
            <a:endParaRPr lang="ja-JP" altLang="en-US" sz="2400" dirty="0">
              <a:solidFill>
                <a:schemeClr val="bg1">
                  <a:lumMod val="50000"/>
                </a:schemeClr>
              </a:solidFill>
            </a:endParaRPr>
          </a:p>
        </p:txBody>
      </p:sp>
      <p:pic>
        <p:nvPicPr>
          <p:cNvPr id="34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1551" y="2403362"/>
            <a:ext cx="85570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1665" y="2587774"/>
            <a:ext cx="1224134" cy="216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Elbow Connector 3"/>
          <p:cNvCxnSpPr/>
          <p:nvPr/>
        </p:nvCxnSpPr>
        <p:spPr>
          <a:xfrm>
            <a:off x="6631291" y="3957023"/>
            <a:ext cx="864096" cy="540060"/>
          </a:xfrm>
          <a:prstGeom prst="bentConnector3">
            <a:avLst>
              <a:gd name="adj1" fmla="val 1438"/>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31291" y="2139142"/>
            <a:ext cx="2091531" cy="307777"/>
          </a:xfrm>
          <a:prstGeom prst="rect">
            <a:avLst/>
          </a:prstGeom>
          <a:noFill/>
        </p:spPr>
        <p:txBody>
          <a:bodyPr wrap="square" rtlCol="0">
            <a:spAutoFit/>
          </a:bodyPr>
          <a:lstStyle/>
          <a:p>
            <a:pPr defTabSz="914085"/>
            <a:r>
              <a:rPr lang="ja-JP" altLang="en-US" sz="1400" dirty="0">
                <a:solidFill>
                  <a:srgbClr val="58585B"/>
                </a:solidFill>
              </a:rPr>
              <a:t>電話帳</a:t>
            </a:r>
            <a:r>
              <a:rPr lang="ja-JP" altLang="en-US" sz="1400" dirty="0" smtClean="0">
                <a:solidFill>
                  <a:srgbClr val="58585B"/>
                </a:solidFill>
              </a:rPr>
              <a:t>から</a:t>
            </a:r>
            <a:r>
              <a:rPr lang="en-US" altLang="ja-JP" sz="1400" dirty="0">
                <a:solidFill>
                  <a:srgbClr val="58585B"/>
                </a:solidFill>
                <a:latin typeface="Arial" panose="020B0604020202020204" pitchFamily="34" charset="0"/>
                <a:cs typeface="Arial" panose="020B0604020202020204" pitchFamily="34" charset="0"/>
              </a:rPr>
              <a:t>Spark</a:t>
            </a:r>
            <a:r>
              <a:rPr lang="ja-JP" altLang="en-US" sz="1400" dirty="0" smtClean="0">
                <a:solidFill>
                  <a:srgbClr val="58585B"/>
                </a:solidFill>
              </a:rPr>
              <a:t>で</a:t>
            </a:r>
            <a:r>
              <a:rPr lang="ja-JP" altLang="en-US" sz="1400" dirty="0">
                <a:solidFill>
                  <a:srgbClr val="58585B"/>
                </a:solidFill>
              </a:rPr>
              <a:t>発信</a:t>
            </a:r>
          </a:p>
        </p:txBody>
      </p:sp>
      <p:sp>
        <p:nvSpPr>
          <p:cNvPr id="10" name="テキスト ボックス 9"/>
          <p:cNvSpPr txBox="1"/>
          <p:nvPr/>
        </p:nvSpPr>
        <p:spPr>
          <a:xfrm>
            <a:off x="234671" y="195486"/>
            <a:ext cx="3041186" cy="584775"/>
          </a:xfrm>
          <a:prstGeom prst="rect">
            <a:avLst/>
          </a:prstGeom>
          <a:noFill/>
        </p:spPr>
        <p:txBody>
          <a:bodyPr wrap="square" rtlCol="0">
            <a:spAutoFit/>
          </a:bodyPr>
          <a:lstStyle/>
          <a:p>
            <a:r>
              <a:rPr lang="en-US" altLang="ja-JP" sz="3200" dirty="0">
                <a:solidFill>
                  <a:srgbClr val="454545"/>
                </a:solidFill>
                <a:latin typeface="+mn-ea"/>
                <a:ea typeface="+mn-ea"/>
                <a:cs typeface="Arial" panose="020B0604020202020204" pitchFamily="34" charset="0"/>
              </a:rPr>
              <a:t>Cisco Spark</a:t>
            </a:r>
            <a:endParaRPr kumimoji="1" lang="ja-JP" altLang="en-US" sz="3200" dirty="0">
              <a:solidFill>
                <a:srgbClr val="454545"/>
              </a:solidFill>
              <a:latin typeface="+mn-ea"/>
              <a:ea typeface="+mn-ea"/>
              <a:cs typeface="Arial" panose="020B0604020202020204" pitchFamily="34" charset="0"/>
            </a:endParaRPr>
          </a:p>
        </p:txBody>
      </p:sp>
    </p:spTree>
    <p:extLst>
      <p:ext uri="{BB962C8B-B14F-4D97-AF65-F5344CB8AC3E}">
        <p14:creationId xmlns:p14="http://schemas.microsoft.com/office/powerpoint/2010/main" val="84900502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63142" y="2067694"/>
            <a:ext cx="1988978" cy="923330"/>
          </a:xfrm>
          <a:prstGeom prst="rect">
            <a:avLst/>
          </a:prstGeom>
          <a:noFill/>
        </p:spPr>
        <p:txBody>
          <a:bodyPr wrap="square" rtlCol="0">
            <a:spAutoFit/>
          </a:bodyPr>
          <a:lstStyle/>
          <a:p>
            <a:r>
              <a:rPr lang="ja-JP" altLang="en-US" sz="5400" dirty="0" smtClean="0">
                <a:solidFill>
                  <a:srgbClr val="454545"/>
                </a:solidFill>
                <a:latin typeface="Arial" panose="020B0604020202020204" pitchFamily="34" charset="0"/>
                <a:cs typeface="Arial" panose="020B0604020202020204" pitchFamily="34" charset="0"/>
              </a:rPr>
              <a:t>デモ</a:t>
            </a:r>
            <a:endParaRPr kumimoji="1" lang="ja-JP" altLang="en-US" sz="5400" dirty="0">
              <a:solidFill>
                <a:srgbClr val="454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35559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464558"/>
            <a:ext cx="4495800" cy="4262511"/>
            <a:chOff x="0" y="457200"/>
            <a:chExt cx="4495800" cy="4262511"/>
          </a:xfrm>
          <a:solidFill>
            <a:schemeClr val="tx1"/>
          </a:solidFill>
        </p:grpSpPr>
        <p:sp>
          <p:nvSpPr>
            <p:cNvPr id="2" name="Rectangle 1"/>
            <p:cNvSpPr/>
            <p:nvPr/>
          </p:nvSpPr>
          <p:spPr>
            <a:xfrm>
              <a:off x="609600" y="457200"/>
              <a:ext cx="3886200" cy="426251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914333"/>
              <a:r>
                <a:rPr lang="ja-JP" altLang="en-US" sz="2800" dirty="0">
                  <a:solidFill>
                    <a:srgbClr val="FFFFFF"/>
                  </a:solidFill>
                  <a:latin typeface="Arial" panose="020B0604020202020204" pitchFamily="34" charset="0"/>
                  <a:ea typeface="ＭＳ Ｐゴシック" panose="020B0600070205080204" pitchFamily="50" charset="-128"/>
                  <a:cs typeface="Meiryo" charset="-128"/>
                </a:rPr>
                <a:t>でも、</a:t>
              </a:r>
              <a:r>
                <a:rPr lang="en-US" altLang="ja-JP" sz="2800" dirty="0">
                  <a:solidFill>
                    <a:srgbClr val="FFFFFF"/>
                  </a:solidFill>
                  <a:latin typeface="Arial" panose="020B0604020202020204" pitchFamily="34" charset="0"/>
                  <a:ea typeface="ＭＳ Ｐゴシック" panose="020B0600070205080204" pitchFamily="50" charset="-128"/>
                  <a:cs typeface="Meiryo" charset="-128"/>
                </a:rPr>
                <a:t/>
              </a:r>
              <a:br>
                <a:rPr lang="en-US" altLang="ja-JP" sz="2800" dirty="0">
                  <a:solidFill>
                    <a:srgbClr val="FFFFFF"/>
                  </a:solidFill>
                  <a:latin typeface="Arial" panose="020B0604020202020204" pitchFamily="34" charset="0"/>
                  <a:ea typeface="ＭＳ Ｐゴシック" panose="020B0600070205080204" pitchFamily="50" charset="-128"/>
                  <a:cs typeface="Meiryo" charset="-128"/>
                </a:rPr>
              </a:br>
              <a:r>
                <a:rPr lang="en-US" altLang="ja-JP" sz="2800" dirty="0">
                  <a:solidFill>
                    <a:srgbClr val="FFFFFF"/>
                  </a:solidFill>
                  <a:latin typeface="Arial" panose="020B0604020202020204" pitchFamily="34" charset="0"/>
                  <a:ea typeface="ＭＳ Ｐゴシック" panose="020B0600070205080204" pitchFamily="50" charset="-128"/>
                  <a:cs typeface="Meiryo" charset="-128"/>
                </a:rPr>
                <a:t>Spark</a:t>
              </a:r>
              <a:r>
                <a:rPr lang="ja-JP" altLang="en-US" sz="2800" dirty="0">
                  <a:solidFill>
                    <a:srgbClr val="FFFFFF"/>
                  </a:solidFill>
                  <a:latin typeface="Arial" panose="020B0604020202020204" pitchFamily="34" charset="0"/>
                  <a:ea typeface="ＭＳ Ｐゴシック" panose="020B0600070205080204" pitchFamily="50" charset="-128"/>
                  <a:cs typeface="Meiryo" charset="-128"/>
                </a:rPr>
                <a:t>ってただの</a:t>
              </a:r>
              <a:r>
                <a:rPr lang="ja-JP" altLang="en-US" sz="2800" dirty="0" smtClean="0">
                  <a:solidFill>
                    <a:srgbClr val="FFFFFF"/>
                  </a:solidFill>
                  <a:latin typeface="Arial" panose="020B0604020202020204" pitchFamily="34" charset="0"/>
                  <a:ea typeface="ＭＳ Ｐゴシック" panose="020B0600070205080204" pitchFamily="50" charset="-128"/>
                  <a:cs typeface="Meiryo" charset="-128"/>
                </a:rPr>
                <a:t>チャットツールだ</a:t>
              </a:r>
              <a:r>
                <a:rPr lang="ja-JP" altLang="en-US" sz="2800" dirty="0">
                  <a:solidFill>
                    <a:srgbClr val="FFFFFF"/>
                  </a:solidFill>
                  <a:latin typeface="Arial" panose="020B0604020202020204" pitchFamily="34" charset="0"/>
                  <a:ea typeface="ＭＳ Ｐゴシック" panose="020B0600070205080204" pitchFamily="50" charset="-128"/>
                  <a:cs typeface="Meiryo" charset="-128"/>
                </a:rPr>
                <a:t>よね？</a:t>
              </a:r>
              <a:endParaRPr lang="en-US" sz="2800" dirty="0">
                <a:solidFill>
                  <a:srgbClr val="FFFFFF"/>
                </a:solidFill>
                <a:latin typeface="Arial" panose="020B0604020202020204" pitchFamily="34" charset="0"/>
                <a:ea typeface="ＭＳ Ｐゴシック" panose="020B0600070205080204" pitchFamily="50" charset="-128"/>
                <a:cs typeface="Meiryo" charset="-128"/>
              </a:endParaRPr>
            </a:p>
          </p:txBody>
        </p:sp>
        <p:sp>
          <p:nvSpPr>
            <p:cNvPr id="5" name="Right Triangle 4"/>
            <p:cNvSpPr/>
            <p:nvPr/>
          </p:nvSpPr>
          <p:spPr>
            <a:xfrm flipH="1">
              <a:off x="0" y="3260847"/>
              <a:ext cx="609600" cy="381000"/>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endParaRPr lang="en-US" dirty="0">
                <a:solidFill>
                  <a:srgbClr val="FFFFFF"/>
                </a:solidFill>
              </a:endParaRPr>
            </a:p>
          </p:txBody>
        </p:sp>
      </p:grpSp>
      <p:grpSp>
        <p:nvGrpSpPr>
          <p:cNvPr id="11" name="Group 10"/>
          <p:cNvGrpSpPr/>
          <p:nvPr/>
        </p:nvGrpSpPr>
        <p:grpSpPr>
          <a:xfrm>
            <a:off x="4661604" y="464558"/>
            <a:ext cx="4495800" cy="4262511"/>
            <a:chOff x="4661604" y="457200"/>
            <a:chExt cx="4495800" cy="4262511"/>
          </a:xfrm>
          <a:solidFill>
            <a:srgbClr val="FF0000"/>
          </a:solidFill>
        </p:grpSpPr>
        <p:sp>
          <p:nvSpPr>
            <p:cNvPr id="6" name="Rectangle 5"/>
            <p:cNvSpPr>
              <a:spLocks noChangeAspect="1"/>
            </p:cNvSpPr>
            <p:nvPr/>
          </p:nvSpPr>
          <p:spPr>
            <a:xfrm>
              <a:off x="4661604" y="457200"/>
              <a:ext cx="3886200" cy="4262511"/>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ja-JP" altLang="en-US" sz="4100" dirty="0">
                  <a:solidFill>
                    <a:srgbClr val="FFFFFF"/>
                  </a:solidFill>
                  <a:latin typeface="ＭＳ Ｐゴシック" panose="020B0600070205080204" pitchFamily="50" charset="-128"/>
                  <a:ea typeface="ＭＳ Ｐゴシック" panose="020B0600070205080204" pitchFamily="50" charset="-128"/>
                  <a:cs typeface="Meiryo" charset="-128"/>
                </a:rPr>
                <a:t>違います</a:t>
              </a:r>
              <a:endParaRPr lang="en-US" sz="4100" dirty="0">
                <a:solidFill>
                  <a:srgbClr val="FFFFFF"/>
                </a:solidFill>
                <a:latin typeface="ＭＳ Ｐゴシック" panose="020B0600070205080204" pitchFamily="50" charset="-128"/>
                <a:ea typeface="ＭＳ Ｐゴシック" panose="020B0600070205080204" pitchFamily="50" charset="-128"/>
                <a:cs typeface="Meiryo" charset="-128"/>
              </a:endParaRPr>
            </a:p>
          </p:txBody>
        </p:sp>
        <p:sp>
          <p:nvSpPr>
            <p:cNvPr id="12" name="Right Triangle 11"/>
            <p:cNvSpPr/>
            <p:nvPr/>
          </p:nvSpPr>
          <p:spPr>
            <a:xfrm>
              <a:off x="8547804" y="3260847"/>
              <a:ext cx="609600" cy="381000"/>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endParaRPr 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52394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83638" y="4884738"/>
            <a:ext cx="360362" cy="274637"/>
          </a:xfrm>
          <a:prstGeom prst="rect">
            <a:avLst/>
          </a:prstGeom>
        </p:spPr>
        <p:txBody>
          <a:bodyPr lIns="68577" tIns="34289" rIns="68577" bIns="34289"/>
          <a:lstStyle/>
          <a:p>
            <a:pPr defTabSz="685766"/>
            <a:fld id="{96A97DD0-5BE7-4856-A2A9-C42C6688E607}" type="slidenum">
              <a:rPr sz="1400">
                <a:solidFill>
                  <a:srgbClr val="FFFFFF">
                    <a:lumMod val="75000"/>
                  </a:srgbClr>
                </a:solidFill>
                <a:latin typeface="Meiryo" charset="-128"/>
                <a:ea typeface="Meiryo" charset="-128"/>
                <a:cs typeface="Meiryo" charset="-128"/>
              </a:rPr>
              <a:pPr defTabSz="685766"/>
              <a:t>8</a:t>
            </a:fld>
            <a:endParaRPr sz="1400" dirty="0">
              <a:solidFill>
                <a:srgbClr val="FFFFFF">
                  <a:lumMod val="75000"/>
                </a:srgbClr>
              </a:solidFill>
              <a:latin typeface="Meiryo" charset="-128"/>
              <a:ea typeface="Meiryo" charset="-128"/>
              <a:cs typeface="Meiryo" charset="-128"/>
            </a:endParaRPr>
          </a:p>
        </p:txBody>
      </p:sp>
      <p:sp>
        <p:nvSpPr>
          <p:cNvPr id="10" name="Rounded Rectangle 9"/>
          <p:cNvSpPr/>
          <p:nvPr/>
        </p:nvSpPr>
        <p:spPr>
          <a:xfrm>
            <a:off x="899592" y="1252941"/>
            <a:ext cx="2808312" cy="684076"/>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8"/>
            <a:r>
              <a:rPr lang="ja-JP" altLang="en-US" dirty="0">
                <a:solidFill>
                  <a:srgbClr val="FFFFFF"/>
                </a:solidFill>
                <a:latin typeface="+mj-ea"/>
                <a:ea typeface="+mj-ea"/>
              </a:rPr>
              <a:t>一般の</a:t>
            </a:r>
            <a:r>
              <a:rPr lang="ja-JP" altLang="en-US" dirty="0" smtClean="0">
                <a:solidFill>
                  <a:srgbClr val="FFFFFF"/>
                </a:solidFill>
                <a:latin typeface="+mj-ea"/>
                <a:ea typeface="+mj-ea"/>
              </a:rPr>
              <a:t>ビジネス チャット</a:t>
            </a:r>
            <a:endParaRPr lang="ja-JP" altLang="en-US" dirty="0">
              <a:solidFill>
                <a:srgbClr val="FFFFFF"/>
              </a:solidFill>
              <a:latin typeface="+mj-ea"/>
              <a:ea typeface="+mj-ea"/>
            </a:endParaRPr>
          </a:p>
        </p:txBody>
      </p:sp>
      <p:sp>
        <p:nvSpPr>
          <p:cNvPr id="18" name="TextBox 12"/>
          <p:cNvSpPr txBox="1">
            <a:spLocks/>
          </p:cNvSpPr>
          <p:nvPr/>
        </p:nvSpPr>
        <p:spPr>
          <a:xfrm>
            <a:off x="4211960" y="2385717"/>
            <a:ext cx="4879208" cy="2436382"/>
          </a:xfrm>
          <a:prstGeom prst="rect">
            <a:avLst/>
          </a:prstGeom>
          <a:solidFill>
            <a:schemeClr val="accent1"/>
          </a:solidFill>
        </p:spPr>
        <p:txBody>
          <a:bodyPr wrap="square" lIns="51439" tIns="25721" rIns="51439" bIns="25721" rtlCol="0" anchor="t">
            <a:noAutofit/>
          </a:bodyPr>
          <a:lstStyle>
            <a:defPPr>
              <a:defRPr lang="en-US"/>
            </a:defPPr>
            <a:lvl1pPr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162"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324"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486"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648"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5810" algn="l" defTabSz="457162" rtl="0" eaLnBrk="1" latinLnBrk="0" hangingPunct="1">
              <a:defRPr kern="1200">
                <a:solidFill>
                  <a:schemeClr val="tx1"/>
                </a:solidFill>
                <a:latin typeface="Arial" charset="0"/>
                <a:ea typeface="ＭＳ Ｐゴシック" charset="0"/>
                <a:cs typeface="ＭＳ Ｐゴシック" charset="0"/>
              </a:defRPr>
            </a:lvl6pPr>
            <a:lvl7pPr marL="2742972" algn="l" defTabSz="457162" rtl="0" eaLnBrk="1" latinLnBrk="0" hangingPunct="1">
              <a:defRPr kern="1200">
                <a:solidFill>
                  <a:schemeClr val="tx1"/>
                </a:solidFill>
                <a:latin typeface="Arial" charset="0"/>
                <a:ea typeface="ＭＳ Ｐゴシック" charset="0"/>
                <a:cs typeface="ＭＳ Ｐゴシック" charset="0"/>
              </a:defRPr>
            </a:lvl7pPr>
            <a:lvl8pPr marL="3200133" algn="l" defTabSz="457162" rtl="0" eaLnBrk="1" latinLnBrk="0" hangingPunct="1">
              <a:defRPr kern="1200">
                <a:solidFill>
                  <a:schemeClr val="tx1"/>
                </a:solidFill>
                <a:latin typeface="Arial" charset="0"/>
                <a:ea typeface="ＭＳ Ｐゴシック" charset="0"/>
                <a:cs typeface="ＭＳ Ｐゴシック" charset="0"/>
              </a:defRPr>
            </a:lvl8pPr>
            <a:lvl9pPr marL="3657296" algn="l" defTabSz="457162" rtl="0" eaLnBrk="1" latinLnBrk="0" hangingPunct="1">
              <a:defRPr kern="1200">
                <a:solidFill>
                  <a:schemeClr val="tx1"/>
                </a:solidFill>
                <a:latin typeface="Arial" charset="0"/>
                <a:ea typeface="ＭＳ Ｐゴシック" charset="0"/>
                <a:cs typeface="ＭＳ Ｐゴシック" charset="0"/>
              </a:defRPr>
            </a:lvl9pPr>
          </a:lstStyle>
          <a:p>
            <a:pPr>
              <a:lnSpc>
                <a:spcPct val="150000"/>
              </a:lnSpc>
              <a:spcBef>
                <a:spcPts val="450"/>
              </a:spcBef>
              <a:spcAft>
                <a:spcPts val="0"/>
              </a:spcAft>
            </a:pPr>
            <a:r>
              <a:rPr kumimoji="0" lang="ja-JP" altLang="en-US" sz="1200" b="1" dirty="0" smtClean="0">
                <a:solidFill>
                  <a:srgbClr val="FFFFFF"/>
                </a:solidFill>
                <a:latin typeface="+mj-ea"/>
                <a:ea typeface="+mj-ea"/>
                <a:cs typeface="Meiryo" charset="-128"/>
              </a:rPr>
              <a:t>チ</a:t>
            </a:r>
            <a:r>
              <a:rPr kumimoji="0" lang="ja-JP" altLang="en-US" sz="1200" b="1" dirty="0">
                <a:solidFill>
                  <a:srgbClr val="FFFFFF"/>
                </a:solidFill>
                <a:latin typeface="+mj-ea"/>
                <a:ea typeface="+mj-ea"/>
                <a:cs typeface="Meiryo" charset="-128"/>
              </a:rPr>
              <a:t>ャッ</a:t>
            </a:r>
            <a:r>
              <a:rPr kumimoji="0" lang="ja-JP" altLang="en-US" sz="1200" b="1" dirty="0" smtClean="0">
                <a:solidFill>
                  <a:srgbClr val="FFFFFF"/>
                </a:solidFill>
                <a:latin typeface="+mj-ea"/>
                <a:ea typeface="+mj-ea"/>
                <a:cs typeface="Meiryo" charset="-128"/>
              </a:rPr>
              <a:t>ト、資料共有、仮想会議室へ接続、ソフトフォン、カレンダー</a:t>
            </a:r>
            <a:endParaRPr kumimoji="0" lang="en-US" sz="1200" b="1" dirty="0">
              <a:solidFill>
                <a:srgbClr val="FFFFFF"/>
              </a:solidFill>
              <a:latin typeface="+mj-ea"/>
              <a:ea typeface="+mj-ea"/>
              <a:cs typeface="Meiryo" charset="-128"/>
            </a:endParaRPr>
          </a:p>
          <a:p>
            <a:pPr>
              <a:lnSpc>
                <a:spcPct val="150000"/>
              </a:lnSpc>
              <a:spcBef>
                <a:spcPts val="450"/>
              </a:spcBef>
              <a:spcAft>
                <a:spcPts val="0"/>
              </a:spcAft>
            </a:pPr>
            <a:r>
              <a:rPr kumimoji="0" lang="ja-JP" altLang="en-US" sz="1200" b="1" dirty="0">
                <a:solidFill>
                  <a:srgbClr val="FFFFFF"/>
                </a:solidFill>
                <a:latin typeface="+mj-ea"/>
                <a:ea typeface="+mj-ea"/>
                <a:cs typeface="Meiryo" charset="-128"/>
              </a:rPr>
              <a:t>部</a:t>
            </a:r>
            <a:r>
              <a:rPr kumimoji="0" lang="ja-JP" altLang="en-US" sz="1200" b="1" dirty="0" smtClean="0">
                <a:solidFill>
                  <a:srgbClr val="FFFFFF"/>
                </a:solidFill>
                <a:latin typeface="+mj-ea"/>
                <a:ea typeface="+mj-ea"/>
                <a:cs typeface="Meiryo" charset="-128"/>
              </a:rPr>
              <a:t>門やプロジェクト単位、社外メンバーを入れたグループも作成可能</a:t>
            </a:r>
            <a:endParaRPr kumimoji="0" lang="en-US" altLang="ja-JP" sz="1200" b="1" dirty="0">
              <a:solidFill>
                <a:srgbClr val="FFFFFF"/>
              </a:solidFill>
              <a:latin typeface="+mj-ea"/>
              <a:ea typeface="+mj-ea"/>
              <a:cs typeface="Meiryo" charset="-128"/>
            </a:endParaRPr>
          </a:p>
          <a:p>
            <a:pPr>
              <a:lnSpc>
                <a:spcPct val="150000"/>
              </a:lnSpc>
              <a:spcBef>
                <a:spcPts val="450"/>
              </a:spcBef>
              <a:spcAft>
                <a:spcPts val="0"/>
              </a:spcAft>
            </a:pPr>
            <a:r>
              <a:rPr kumimoji="0" lang="ja-JP" altLang="en-US" sz="1200" b="1" dirty="0" smtClean="0">
                <a:solidFill>
                  <a:srgbClr val="FFFFFF"/>
                </a:solidFill>
                <a:latin typeface="+mj-ea"/>
                <a:ea typeface="+mj-ea"/>
                <a:cs typeface="Meiryo" charset="-128"/>
              </a:rPr>
              <a:t>情報のマーキング、自分あて、部屋、人単位での強力な検索機能</a:t>
            </a:r>
            <a:endParaRPr kumimoji="0" lang="en-US" altLang="ja-JP" sz="1200" b="1" dirty="0" smtClean="0">
              <a:solidFill>
                <a:srgbClr val="FFFFFF"/>
              </a:solidFill>
              <a:latin typeface="+mj-ea"/>
              <a:ea typeface="+mj-ea"/>
              <a:cs typeface="Meiryo" charset="-128"/>
            </a:endParaRPr>
          </a:p>
          <a:p>
            <a:pPr>
              <a:lnSpc>
                <a:spcPct val="150000"/>
              </a:lnSpc>
              <a:spcBef>
                <a:spcPts val="450"/>
              </a:spcBef>
              <a:spcAft>
                <a:spcPts val="0"/>
              </a:spcAft>
            </a:pPr>
            <a:r>
              <a:rPr kumimoji="0" lang="ja-JP" altLang="en-US" sz="1200" b="1" dirty="0" smtClean="0">
                <a:solidFill>
                  <a:srgbClr val="FFFFFF"/>
                </a:solidFill>
                <a:latin typeface="+mj-ea"/>
                <a:ea typeface="+mj-ea"/>
                <a:cs typeface="Meiryo" charset="-128"/>
              </a:rPr>
              <a:t>通信、データを全て暗号化</a:t>
            </a:r>
            <a:endParaRPr kumimoji="0" lang="en-US" sz="1200" b="1" dirty="0">
              <a:solidFill>
                <a:srgbClr val="FFFFFF"/>
              </a:solidFill>
              <a:latin typeface="+mj-ea"/>
              <a:ea typeface="+mj-ea"/>
              <a:cs typeface="Meiryo" charset="-128"/>
            </a:endParaRPr>
          </a:p>
          <a:p>
            <a:pPr>
              <a:lnSpc>
                <a:spcPct val="150000"/>
              </a:lnSpc>
              <a:spcBef>
                <a:spcPts val="450"/>
              </a:spcBef>
              <a:spcAft>
                <a:spcPts val="0"/>
              </a:spcAft>
            </a:pPr>
            <a:r>
              <a:rPr kumimoji="0" lang="en-US" altLang="ja-JP" sz="1200" b="1" dirty="0">
                <a:solidFill>
                  <a:srgbClr val="FFFFFF"/>
                </a:solidFill>
                <a:latin typeface="+mj-ea"/>
                <a:ea typeface="+mj-ea"/>
                <a:cs typeface="Meiryo" charset="-128"/>
              </a:rPr>
              <a:t>100</a:t>
            </a:r>
            <a:r>
              <a:rPr kumimoji="0" lang="ja-JP" altLang="en-US" sz="1200" b="1" dirty="0" smtClean="0">
                <a:solidFill>
                  <a:srgbClr val="FFFFFF"/>
                </a:solidFill>
                <a:latin typeface="+mj-ea"/>
                <a:ea typeface="+mj-ea"/>
                <a:cs typeface="Meiryo" charset="-128"/>
              </a:rPr>
              <a:t>を</a:t>
            </a:r>
            <a:r>
              <a:rPr kumimoji="0" lang="ja-JP" altLang="en-US" sz="1200" b="1" dirty="0">
                <a:solidFill>
                  <a:srgbClr val="FFFFFF"/>
                </a:solidFill>
                <a:latin typeface="+mj-ea"/>
                <a:ea typeface="+mj-ea"/>
                <a:cs typeface="Meiryo" charset="-128"/>
              </a:rPr>
              <a:t>超え</a:t>
            </a:r>
            <a:r>
              <a:rPr kumimoji="0" lang="ja-JP" altLang="en-US" sz="1200" b="1" dirty="0" smtClean="0">
                <a:solidFill>
                  <a:srgbClr val="FFFFFF"/>
                </a:solidFill>
                <a:latin typeface="+mj-ea"/>
                <a:ea typeface="+mj-ea"/>
                <a:cs typeface="Meiryo" charset="-128"/>
              </a:rPr>
              <a:t>るサードパーティと提携（</a:t>
            </a:r>
            <a:r>
              <a:rPr kumimoji="0" lang="en-US" altLang="ja-JP" sz="1200" b="1" dirty="0" smtClean="0">
                <a:solidFill>
                  <a:srgbClr val="FFFFFF"/>
                </a:solidFill>
                <a:latin typeface="+mj-ea"/>
                <a:ea typeface="+mj-ea"/>
                <a:cs typeface="Meiryo" charset="-128"/>
              </a:rPr>
              <a:t>MS, Box , </a:t>
            </a:r>
            <a:r>
              <a:rPr kumimoji="0" lang="ja-JP" altLang="en-US" sz="1200" b="1" dirty="0" smtClean="0">
                <a:solidFill>
                  <a:srgbClr val="FFFFFF"/>
                </a:solidFill>
                <a:latin typeface="+mj-ea"/>
                <a:ea typeface="+mj-ea"/>
                <a:cs typeface="Meiryo" charset="-128"/>
              </a:rPr>
              <a:t>サイボウズなど）</a:t>
            </a:r>
            <a:endParaRPr kumimoji="0" lang="en-US" altLang="ja-JP" sz="1200" b="1" dirty="0">
              <a:solidFill>
                <a:srgbClr val="FFFFFF"/>
              </a:solidFill>
              <a:latin typeface="+mj-ea"/>
              <a:ea typeface="+mj-ea"/>
              <a:cs typeface="Meiryo" charset="-128"/>
            </a:endParaRPr>
          </a:p>
          <a:p>
            <a:pPr>
              <a:lnSpc>
                <a:spcPct val="150000"/>
              </a:lnSpc>
              <a:spcBef>
                <a:spcPts val="450"/>
              </a:spcBef>
              <a:spcAft>
                <a:spcPts val="0"/>
              </a:spcAft>
            </a:pPr>
            <a:r>
              <a:rPr kumimoji="0" lang="en-US" altLang="ja-JP" sz="1200" b="1" dirty="0" smtClean="0">
                <a:solidFill>
                  <a:srgbClr val="FFFFFF"/>
                </a:solidFill>
                <a:latin typeface="+mj-ea"/>
                <a:ea typeface="+mj-ea"/>
                <a:cs typeface="Meiryo" charset="-128"/>
              </a:rPr>
              <a:t>Apple </a:t>
            </a:r>
            <a:r>
              <a:rPr kumimoji="0" lang="ja-JP" altLang="en-US" sz="1200" b="1" dirty="0" smtClean="0">
                <a:solidFill>
                  <a:srgbClr val="FFFFFF"/>
                </a:solidFill>
                <a:latin typeface="+mj-ea"/>
                <a:ea typeface="+mj-ea"/>
                <a:cs typeface="Meiryo" charset="-128"/>
              </a:rPr>
              <a:t>と提携をしユーザの利便性を向上</a:t>
            </a:r>
            <a:endParaRPr kumimoji="0" lang="en-US" altLang="ja-JP" sz="1200" b="1" dirty="0">
              <a:solidFill>
                <a:srgbClr val="FFFFFF"/>
              </a:solidFill>
              <a:latin typeface="+mj-ea"/>
              <a:ea typeface="+mj-ea"/>
              <a:cs typeface="Meiryo" charset="-128"/>
            </a:endParaRPr>
          </a:p>
          <a:p>
            <a:pPr>
              <a:lnSpc>
                <a:spcPct val="150000"/>
              </a:lnSpc>
              <a:spcBef>
                <a:spcPts val="450"/>
              </a:spcBef>
              <a:spcAft>
                <a:spcPts val="0"/>
              </a:spcAft>
            </a:pPr>
            <a:r>
              <a:rPr kumimoji="0" lang="ja-JP" altLang="en-US" sz="1400" b="1" dirty="0" smtClean="0">
                <a:solidFill>
                  <a:srgbClr val="FF0000"/>
                </a:solidFill>
                <a:latin typeface="+mj-ea"/>
                <a:ea typeface="+mj-ea"/>
                <a:cs typeface="Meiryo" charset="-128"/>
              </a:rPr>
              <a:t>電話をかけたり会議に参加をしたり１つのアプリに集約</a:t>
            </a:r>
            <a:endParaRPr kumimoji="0" lang="en-US" altLang="ja-JP" sz="1400" b="1" dirty="0">
              <a:solidFill>
                <a:srgbClr val="FF0000"/>
              </a:solidFill>
              <a:latin typeface="+mj-ea"/>
              <a:ea typeface="+mj-ea"/>
              <a:cs typeface="Meiryo" charset="-128"/>
            </a:endParaRPr>
          </a:p>
        </p:txBody>
      </p:sp>
      <p:sp>
        <p:nvSpPr>
          <p:cNvPr id="19" name="Rectangle 18"/>
          <p:cNvSpPr>
            <a:spLocks/>
          </p:cNvSpPr>
          <p:nvPr/>
        </p:nvSpPr>
        <p:spPr>
          <a:xfrm>
            <a:off x="1157530" y="2322344"/>
            <a:ext cx="2967582" cy="164170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1439" tIns="25721" rIns="51439" bIns="25721" rtlCol="0" anchor="ctr"/>
          <a:lstStyle>
            <a:defPPr>
              <a:defRPr lang="en-US"/>
            </a:defPPr>
            <a:lvl1pPr algn="l" defTabSz="457162" rtl="0" fontAlgn="base">
              <a:spcBef>
                <a:spcPct val="0"/>
              </a:spcBef>
              <a:spcAft>
                <a:spcPct val="0"/>
              </a:spcAft>
              <a:defRPr kern="1200">
                <a:solidFill>
                  <a:schemeClr val="lt1"/>
                </a:solidFill>
                <a:latin typeface="+mn-lt"/>
                <a:ea typeface="+mn-ea"/>
                <a:cs typeface="+mn-cs"/>
              </a:defRPr>
            </a:lvl1pPr>
            <a:lvl2pPr marL="457162" algn="l" defTabSz="457162" rtl="0" fontAlgn="base">
              <a:spcBef>
                <a:spcPct val="0"/>
              </a:spcBef>
              <a:spcAft>
                <a:spcPct val="0"/>
              </a:spcAft>
              <a:defRPr kern="1200">
                <a:solidFill>
                  <a:schemeClr val="lt1"/>
                </a:solidFill>
                <a:latin typeface="+mn-lt"/>
                <a:ea typeface="+mn-ea"/>
                <a:cs typeface="+mn-cs"/>
              </a:defRPr>
            </a:lvl2pPr>
            <a:lvl3pPr marL="914324" algn="l" defTabSz="457162" rtl="0" fontAlgn="base">
              <a:spcBef>
                <a:spcPct val="0"/>
              </a:spcBef>
              <a:spcAft>
                <a:spcPct val="0"/>
              </a:spcAft>
              <a:defRPr kern="1200">
                <a:solidFill>
                  <a:schemeClr val="lt1"/>
                </a:solidFill>
                <a:latin typeface="+mn-lt"/>
                <a:ea typeface="+mn-ea"/>
                <a:cs typeface="+mn-cs"/>
              </a:defRPr>
            </a:lvl3pPr>
            <a:lvl4pPr marL="1371486" algn="l" defTabSz="457162" rtl="0" fontAlgn="base">
              <a:spcBef>
                <a:spcPct val="0"/>
              </a:spcBef>
              <a:spcAft>
                <a:spcPct val="0"/>
              </a:spcAft>
              <a:defRPr kern="1200">
                <a:solidFill>
                  <a:schemeClr val="lt1"/>
                </a:solidFill>
                <a:latin typeface="+mn-lt"/>
                <a:ea typeface="+mn-ea"/>
                <a:cs typeface="+mn-cs"/>
              </a:defRPr>
            </a:lvl4pPr>
            <a:lvl5pPr marL="1828648" algn="l" defTabSz="457162" rtl="0" fontAlgn="base">
              <a:spcBef>
                <a:spcPct val="0"/>
              </a:spcBef>
              <a:spcAft>
                <a:spcPct val="0"/>
              </a:spcAft>
              <a:defRPr kern="1200">
                <a:solidFill>
                  <a:schemeClr val="lt1"/>
                </a:solidFill>
                <a:latin typeface="+mn-lt"/>
                <a:ea typeface="+mn-ea"/>
                <a:cs typeface="+mn-cs"/>
              </a:defRPr>
            </a:lvl5pPr>
            <a:lvl6pPr marL="2285810" algn="l" defTabSz="457162" rtl="0" eaLnBrk="1" latinLnBrk="0" hangingPunct="1">
              <a:defRPr kern="1200">
                <a:solidFill>
                  <a:schemeClr val="lt1"/>
                </a:solidFill>
                <a:latin typeface="+mn-lt"/>
                <a:ea typeface="+mn-ea"/>
                <a:cs typeface="+mn-cs"/>
              </a:defRPr>
            </a:lvl6pPr>
            <a:lvl7pPr marL="2742972" algn="l" defTabSz="457162" rtl="0" eaLnBrk="1" latinLnBrk="0" hangingPunct="1">
              <a:defRPr kern="1200">
                <a:solidFill>
                  <a:schemeClr val="lt1"/>
                </a:solidFill>
                <a:latin typeface="+mn-lt"/>
                <a:ea typeface="+mn-ea"/>
                <a:cs typeface="+mn-cs"/>
              </a:defRPr>
            </a:lvl7pPr>
            <a:lvl8pPr marL="3200133" algn="l" defTabSz="457162" rtl="0" eaLnBrk="1" latinLnBrk="0" hangingPunct="1">
              <a:defRPr kern="1200">
                <a:solidFill>
                  <a:schemeClr val="lt1"/>
                </a:solidFill>
                <a:latin typeface="+mn-lt"/>
                <a:ea typeface="+mn-ea"/>
                <a:cs typeface="+mn-cs"/>
              </a:defRPr>
            </a:lvl8pPr>
            <a:lvl9pPr marL="3657296" algn="l" defTabSz="457162" rtl="0" eaLnBrk="1" latinLnBrk="0" hangingPunct="1">
              <a:defRPr kern="1200">
                <a:solidFill>
                  <a:schemeClr val="lt1"/>
                </a:solidFill>
                <a:latin typeface="+mn-lt"/>
                <a:ea typeface="+mn-ea"/>
                <a:cs typeface="+mn-cs"/>
              </a:defRPr>
            </a:lvl9pPr>
          </a:lstStyle>
          <a:p>
            <a:pPr algn="ctr"/>
            <a:endParaRPr kumimoji="0" lang="en-US" dirty="0">
              <a:solidFill>
                <a:srgbClr val="58585B"/>
              </a:solidFill>
              <a:latin typeface="+mj-ea"/>
              <a:ea typeface="+mj-ea"/>
              <a:cs typeface="Meiryo" charset="-128"/>
            </a:endParaRPr>
          </a:p>
        </p:txBody>
      </p:sp>
      <p:sp>
        <p:nvSpPr>
          <p:cNvPr id="20" name="TextBox 8"/>
          <p:cNvSpPr txBox="1">
            <a:spLocks/>
          </p:cNvSpPr>
          <p:nvPr/>
        </p:nvSpPr>
        <p:spPr>
          <a:xfrm>
            <a:off x="323527" y="2385719"/>
            <a:ext cx="3600401" cy="2436381"/>
          </a:xfrm>
          <a:prstGeom prst="rect">
            <a:avLst/>
          </a:prstGeom>
          <a:noFill/>
        </p:spPr>
        <p:txBody>
          <a:bodyPr wrap="square" lIns="51439" tIns="25721" rIns="51439" bIns="25721" rtlCol="0" anchor="t">
            <a:noAutofit/>
          </a:bodyPr>
          <a:lstStyle>
            <a:defPPr>
              <a:defRPr lang="en-US"/>
            </a:defPPr>
            <a:lvl1pPr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162"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324"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486"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648" algn="l" defTabSz="457162"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5810" algn="l" defTabSz="457162" rtl="0" eaLnBrk="1" latinLnBrk="0" hangingPunct="1">
              <a:defRPr kern="1200">
                <a:solidFill>
                  <a:schemeClr val="tx1"/>
                </a:solidFill>
                <a:latin typeface="Arial" charset="0"/>
                <a:ea typeface="ＭＳ Ｐゴシック" charset="0"/>
                <a:cs typeface="ＭＳ Ｐゴシック" charset="0"/>
              </a:defRPr>
            </a:lvl6pPr>
            <a:lvl7pPr marL="2742972" algn="l" defTabSz="457162" rtl="0" eaLnBrk="1" latinLnBrk="0" hangingPunct="1">
              <a:defRPr kern="1200">
                <a:solidFill>
                  <a:schemeClr val="tx1"/>
                </a:solidFill>
                <a:latin typeface="Arial" charset="0"/>
                <a:ea typeface="ＭＳ Ｐゴシック" charset="0"/>
                <a:cs typeface="ＭＳ Ｐゴシック" charset="0"/>
              </a:defRPr>
            </a:lvl7pPr>
            <a:lvl8pPr marL="3200133" algn="l" defTabSz="457162" rtl="0" eaLnBrk="1" latinLnBrk="0" hangingPunct="1">
              <a:defRPr kern="1200">
                <a:solidFill>
                  <a:schemeClr val="tx1"/>
                </a:solidFill>
                <a:latin typeface="Arial" charset="0"/>
                <a:ea typeface="ＭＳ Ｐゴシック" charset="0"/>
                <a:cs typeface="ＭＳ Ｐゴシック" charset="0"/>
              </a:defRPr>
            </a:lvl8pPr>
            <a:lvl9pPr marL="3657296" algn="l" defTabSz="457162" rtl="0" eaLnBrk="1" latinLnBrk="0" hangingPunct="1">
              <a:defRPr kern="1200">
                <a:solidFill>
                  <a:schemeClr val="tx1"/>
                </a:solidFill>
                <a:latin typeface="Arial" charset="0"/>
                <a:ea typeface="ＭＳ Ｐゴシック" charset="0"/>
                <a:cs typeface="ＭＳ Ｐゴシック" charset="0"/>
              </a:defRPr>
            </a:lvl9pPr>
          </a:lstStyle>
          <a:p>
            <a:pPr algn="r">
              <a:lnSpc>
                <a:spcPct val="150000"/>
              </a:lnSpc>
              <a:spcBef>
                <a:spcPts val="450"/>
              </a:spcBef>
              <a:spcAft>
                <a:spcPts val="0"/>
              </a:spcAft>
            </a:pPr>
            <a:r>
              <a:rPr kumimoji="0" lang="ja-JP" altLang="en-US" sz="1200" dirty="0" smtClean="0">
                <a:solidFill>
                  <a:srgbClr val="58585B"/>
                </a:solidFill>
                <a:latin typeface="+mj-ea"/>
                <a:ea typeface="+mj-ea"/>
                <a:cs typeface="Meiryo" charset="-128"/>
              </a:rPr>
              <a:t>テキストによるチャット、資料共有がメイン</a:t>
            </a:r>
            <a:endParaRPr kumimoji="0" lang="en-US" altLang="ja-JP" sz="1200" dirty="0">
              <a:solidFill>
                <a:srgbClr val="58585B"/>
              </a:solidFill>
              <a:latin typeface="+mj-ea"/>
              <a:ea typeface="+mj-ea"/>
              <a:cs typeface="Meiryo" charset="-128"/>
            </a:endParaRPr>
          </a:p>
          <a:p>
            <a:pPr algn="r">
              <a:lnSpc>
                <a:spcPct val="150000"/>
              </a:lnSpc>
              <a:spcBef>
                <a:spcPts val="450"/>
              </a:spcBef>
              <a:spcAft>
                <a:spcPts val="0"/>
              </a:spcAft>
            </a:pPr>
            <a:r>
              <a:rPr kumimoji="0" lang="ja-JP" altLang="en-US" sz="1200" dirty="0" smtClean="0">
                <a:solidFill>
                  <a:srgbClr val="58585B"/>
                </a:solidFill>
                <a:latin typeface="+mj-ea"/>
                <a:ea typeface="+mj-ea"/>
                <a:cs typeface="Meiryo" charset="-128"/>
              </a:rPr>
              <a:t>自社内のグ</a:t>
            </a:r>
            <a:r>
              <a:rPr kumimoji="0" lang="ja-JP" altLang="en-US" sz="1200" dirty="0">
                <a:solidFill>
                  <a:srgbClr val="58585B"/>
                </a:solidFill>
                <a:latin typeface="+mj-ea"/>
                <a:ea typeface="+mj-ea"/>
                <a:cs typeface="Meiryo" charset="-128"/>
              </a:rPr>
              <a:t>ルー</a:t>
            </a:r>
            <a:r>
              <a:rPr kumimoji="0" lang="ja-JP" altLang="en-US" sz="1200" dirty="0" smtClean="0">
                <a:solidFill>
                  <a:srgbClr val="58585B"/>
                </a:solidFill>
                <a:latin typeface="+mj-ea"/>
                <a:ea typeface="+mj-ea"/>
                <a:cs typeface="Meiryo" charset="-128"/>
              </a:rPr>
              <a:t>プに限定</a:t>
            </a:r>
            <a:endParaRPr kumimoji="0" lang="en-US" altLang="ja-JP" sz="1200" dirty="0">
              <a:solidFill>
                <a:srgbClr val="58585B"/>
              </a:solidFill>
              <a:latin typeface="+mj-ea"/>
              <a:ea typeface="+mj-ea"/>
              <a:cs typeface="Meiryo" charset="-128"/>
            </a:endParaRPr>
          </a:p>
          <a:p>
            <a:pPr algn="r">
              <a:lnSpc>
                <a:spcPct val="150000"/>
              </a:lnSpc>
              <a:spcBef>
                <a:spcPts val="450"/>
              </a:spcBef>
              <a:spcAft>
                <a:spcPts val="0"/>
              </a:spcAft>
            </a:pPr>
            <a:r>
              <a:rPr kumimoji="0" lang="ja-JP" altLang="en-US" sz="1200" dirty="0" smtClean="0">
                <a:solidFill>
                  <a:srgbClr val="58585B"/>
                </a:solidFill>
                <a:latin typeface="+mj-ea"/>
                <a:ea typeface="+mj-ea"/>
                <a:cs typeface="Meiryo" charset="-128"/>
              </a:rPr>
              <a:t>情報が湯水のように流れ後から検索しにくい</a:t>
            </a:r>
            <a:endParaRPr kumimoji="0" lang="en-US" altLang="ja-JP" sz="1200" dirty="0" smtClean="0">
              <a:solidFill>
                <a:srgbClr val="58585B"/>
              </a:solidFill>
              <a:latin typeface="+mj-ea"/>
              <a:ea typeface="+mj-ea"/>
              <a:cs typeface="Meiryo" charset="-128"/>
            </a:endParaRPr>
          </a:p>
          <a:p>
            <a:pPr algn="r">
              <a:lnSpc>
                <a:spcPct val="150000"/>
              </a:lnSpc>
              <a:spcBef>
                <a:spcPts val="450"/>
              </a:spcBef>
              <a:spcAft>
                <a:spcPts val="0"/>
              </a:spcAft>
            </a:pPr>
            <a:r>
              <a:rPr kumimoji="0" lang="ja-JP" altLang="en-US" sz="1200" dirty="0" smtClean="0">
                <a:solidFill>
                  <a:srgbClr val="58585B"/>
                </a:solidFill>
                <a:latin typeface="+mj-ea"/>
                <a:ea typeface="+mj-ea"/>
                <a:cs typeface="Meiryo" charset="-128"/>
              </a:rPr>
              <a:t>通信</a:t>
            </a:r>
            <a:r>
              <a:rPr kumimoji="0" lang="ja-JP" altLang="en-US" sz="1200" dirty="0">
                <a:solidFill>
                  <a:srgbClr val="58585B"/>
                </a:solidFill>
                <a:latin typeface="+mj-ea"/>
                <a:ea typeface="+mj-ea"/>
                <a:cs typeface="Meiryo" charset="-128"/>
              </a:rPr>
              <a:t>の</a:t>
            </a:r>
            <a:r>
              <a:rPr kumimoji="0" lang="ja-JP" altLang="en-US" sz="1200" dirty="0" smtClean="0">
                <a:solidFill>
                  <a:srgbClr val="58585B"/>
                </a:solidFill>
                <a:latin typeface="+mj-ea"/>
                <a:ea typeface="+mj-ea"/>
                <a:cs typeface="Meiryo" charset="-128"/>
              </a:rPr>
              <a:t>み暗号化</a:t>
            </a:r>
            <a:endParaRPr kumimoji="0" lang="en-US" sz="1200" dirty="0">
              <a:solidFill>
                <a:srgbClr val="58585B"/>
              </a:solidFill>
              <a:latin typeface="+mj-ea"/>
              <a:ea typeface="+mj-ea"/>
              <a:cs typeface="Meiryo" charset="-128"/>
            </a:endParaRPr>
          </a:p>
          <a:p>
            <a:pPr algn="r">
              <a:lnSpc>
                <a:spcPct val="150000"/>
              </a:lnSpc>
              <a:spcBef>
                <a:spcPts val="450"/>
              </a:spcBef>
              <a:spcAft>
                <a:spcPts val="0"/>
              </a:spcAft>
            </a:pPr>
            <a:r>
              <a:rPr kumimoji="0" lang="ja-JP" altLang="en-US" sz="1200" dirty="0" smtClean="0">
                <a:solidFill>
                  <a:srgbClr val="58585B"/>
                </a:solidFill>
                <a:latin typeface="+mj-ea"/>
                <a:ea typeface="+mj-ea"/>
                <a:cs typeface="Meiryo" charset="-128"/>
              </a:rPr>
              <a:t>外部サービスとの連携が不可</a:t>
            </a:r>
            <a:endParaRPr kumimoji="0" lang="en-US" altLang="ja-JP" sz="1200" dirty="0">
              <a:solidFill>
                <a:srgbClr val="58585B"/>
              </a:solidFill>
              <a:latin typeface="+mj-ea"/>
              <a:ea typeface="+mj-ea"/>
              <a:cs typeface="Meiryo" charset="-128"/>
            </a:endParaRPr>
          </a:p>
          <a:p>
            <a:pPr algn="r">
              <a:lnSpc>
                <a:spcPct val="150000"/>
              </a:lnSpc>
              <a:spcBef>
                <a:spcPts val="450"/>
              </a:spcBef>
              <a:spcAft>
                <a:spcPts val="0"/>
              </a:spcAft>
            </a:pPr>
            <a:r>
              <a:rPr kumimoji="0" lang="ja-JP" altLang="en-US" sz="1200" dirty="0" smtClean="0">
                <a:solidFill>
                  <a:srgbClr val="58585B"/>
                </a:solidFill>
                <a:latin typeface="+mj-ea"/>
                <a:ea typeface="+mj-ea"/>
                <a:cs typeface="Meiryo" charset="-128"/>
              </a:rPr>
              <a:t>デバイスの仕様変更により不具合が多い</a:t>
            </a:r>
            <a:endParaRPr kumimoji="0" lang="en-US" altLang="ja-JP" sz="1200" dirty="0">
              <a:solidFill>
                <a:srgbClr val="58585B"/>
              </a:solidFill>
              <a:latin typeface="+mj-ea"/>
              <a:ea typeface="+mj-ea"/>
              <a:cs typeface="Meiryo" charset="-128"/>
            </a:endParaRPr>
          </a:p>
          <a:p>
            <a:pPr algn="r">
              <a:lnSpc>
                <a:spcPct val="150000"/>
              </a:lnSpc>
              <a:spcBef>
                <a:spcPts val="450"/>
              </a:spcBef>
              <a:spcAft>
                <a:spcPts val="0"/>
              </a:spcAft>
            </a:pPr>
            <a:r>
              <a:rPr kumimoji="0" lang="ja-JP" altLang="en-US" sz="1200" dirty="0">
                <a:solidFill>
                  <a:srgbClr val="58585B"/>
                </a:solidFill>
                <a:latin typeface="+mj-ea"/>
                <a:ea typeface="+mj-ea"/>
                <a:cs typeface="Meiryo" charset="-128"/>
              </a:rPr>
              <a:t>社</a:t>
            </a:r>
            <a:r>
              <a:rPr kumimoji="0" lang="ja-JP" altLang="en-US" sz="1200" dirty="0" smtClean="0">
                <a:solidFill>
                  <a:srgbClr val="58585B"/>
                </a:solidFill>
                <a:latin typeface="+mj-ea"/>
                <a:ea typeface="+mj-ea"/>
                <a:cs typeface="Meiryo" charset="-128"/>
              </a:rPr>
              <a:t>内にある電話やテレビ会議とはつながらない</a:t>
            </a:r>
            <a:endParaRPr kumimoji="0" lang="en-US" altLang="ja-JP" sz="1200" dirty="0">
              <a:solidFill>
                <a:srgbClr val="58585B"/>
              </a:solidFill>
              <a:latin typeface="+mj-ea"/>
              <a:ea typeface="+mj-ea"/>
              <a:cs typeface="Meiryo" charset="-128"/>
            </a:endParaRPr>
          </a:p>
          <a:p>
            <a:pPr algn="r">
              <a:lnSpc>
                <a:spcPct val="150000"/>
              </a:lnSpc>
              <a:spcBef>
                <a:spcPts val="450"/>
              </a:spcBef>
              <a:spcAft>
                <a:spcPts val="0"/>
              </a:spcAft>
            </a:pPr>
            <a:endParaRPr kumimoji="0" lang="en-US" altLang="ja-JP" dirty="0">
              <a:solidFill>
                <a:srgbClr val="58585B"/>
              </a:solidFill>
              <a:latin typeface="+mj-ea"/>
              <a:ea typeface="+mj-ea"/>
              <a:cs typeface="Meiryo" charset="-128"/>
            </a:endParaRPr>
          </a:p>
          <a:p>
            <a:pPr algn="r">
              <a:lnSpc>
                <a:spcPct val="150000"/>
              </a:lnSpc>
              <a:spcBef>
                <a:spcPts val="450"/>
              </a:spcBef>
              <a:spcAft>
                <a:spcPts val="0"/>
              </a:spcAft>
            </a:pPr>
            <a:endParaRPr kumimoji="0" lang="en-US" dirty="0">
              <a:solidFill>
                <a:srgbClr val="58585B"/>
              </a:solidFill>
              <a:latin typeface="+mj-ea"/>
              <a:ea typeface="+mj-ea"/>
              <a:cs typeface="Meiryo" charset="-128"/>
            </a:endParaRPr>
          </a:p>
        </p:txBody>
      </p:sp>
      <p:cxnSp>
        <p:nvCxnSpPr>
          <p:cNvPr id="21" name="Straight Connector 20"/>
          <p:cNvCxnSpPr/>
          <p:nvPr/>
        </p:nvCxnSpPr>
        <p:spPr>
          <a:xfrm>
            <a:off x="4067944" y="2322341"/>
            <a:ext cx="0" cy="2592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76844" y="195486"/>
            <a:ext cx="7363508" cy="584775"/>
          </a:xfrm>
          <a:prstGeom prst="rect">
            <a:avLst/>
          </a:prstGeom>
          <a:noFill/>
        </p:spPr>
        <p:txBody>
          <a:bodyPr wrap="square" rtlCol="0">
            <a:spAutoFit/>
          </a:bodyPr>
          <a:lstStyle/>
          <a:p>
            <a:r>
              <a:rPr lang="ja-JP" altLang="en-US" sz="3200" dirty="0">
                <a:solidFill>
                  <a:srgbClr val="454545"/>
                </a:solidFill>
                <a:latin typeface="Arial" panose="020B0604020202020204" pitchFamily="34" charset="0"/>
                <a:cs typeface="Arial" panose="020B0604020202020204" pitchFamily="34" charset="0"/>
              </a:rPr>
              <a:t>チャット</a:t>
            </a:r>
            <a:r>
              <a:rPr lang="ja-JP" altLang="en-US" sz="3200" dirty="0" smtClean="0">
                <a:solidFill>
                  <a:srgbClr val="454545"/>
                </a:solidFill>
                <a:latin typeface="Arial" panose="020B0604020202020204" pitchFamily="34" charset="0"/>
                <a:cs typeface="Arial" panose="020B0604020202020204" pitchFamily="34" charset="0"/>
              </a:rPr>
              <a:t>は機能の一部にすぎません</a:t>
            </a:r>
            <a:endParaRPr kumimoji="1" lang="ja-JP" altLang="en-US" sz="3200" dirty="0">
              <a:solidFill>
                <a:srgbClr val="454545"/>
              </a:solidFill>
              <a:latin typeface="Arial" panose="020B0604020202020204" pitchFamily="34" charset="0"/>
              <a:cs typeface="Arial" panose="020B0604020202020204" pitchFamily="34" charset="0"/>
            </a:endParaRPr>
          </a:p>
        </p:txBody>
      </p:sp>
      <p:sp>
        <p:nvSpPr>
          <p:cNvPr id="3" name="角丸四角形 2"/>
          <p:cNvSpPr/>
          <p:nvPr/>
        </p:nvSpPr>
        <p:spPr>
          <a:xfrm>
            <a:off x="5597236" y="1252941"/>
            <a:ext cx="2143116" cy="684076"/>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FF00"/>
                </a:solidFill>
              </a:rPr>
              <a:t>Cisco Spark</a:t>
            </a:r>
            <a:endParaRPr kumimoji="1" lang="ja-JP" altLang="en-US" dirty="0" smtClean="0">
              <a:solidFill>
                <a:srgbClr val="FFFF00"/>
              </a:solidFill>
            </a:endParaRPr>
          </a:p>
        </p:txBody>
      </p:sp>
    </p:spTree>
    <p:extLst>
      <p:ext uri="{BB962C8B-B14F-4D97-AF65-F5344CB8AC3E}">
        <p14:creationId xmlns:p14="http://schemas.microsoft.com/office/powerpoint/2010/main" val="268456696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62"/>
          <p:cNvSpPr txBox="1"/>
          <p:nvPr/>
        </p:nvSpPr>
        <p:spPr>
          <a:xfrm>
            <a:off x="444361" y="243840"/>
            <a:ext cx="7143587" cy="584775"/>
          </a:xfrm>
          <a:prstGeom prst="rect">
            <a:avLst/>
          </a:prstGeom>
          <a:noFill/>
        </p:spPr>
        <p:txBody>
          <a:bodyPr wrap="square" rtlCol="0">
            <a:spAutoFit/>
          </a:bodyPr>
          <a:lstStyle/>
          <a:p>
            <a:r>
              <a:rPr lang="en-US" altLang="ja-JP" sz="3200" dirty="0">
                <a:solidFill>
                  <a:srgbClr val="454545"/>
                </a:solidFill>
                <a:latin typeface="Arial" panose="020B0604020202020204" pitchFamily="34" charset="0"/>
                <a:cs typeface="Arial" panose="020B0604020202020204" pitchFamily="34" charset="0"/>
              </a:rPr>
              <a:t>Cisco </a:t>
            </a:r>
            <a:r>
              <a:rPr lang="en-US" altLang="ja-JP" sz="3200" dirty="0" smtClean="0">
                <a:solidFill>
                  <a:srgbClr val="454545"/>
                </a:solidFill>
                <a:latin typeface="Arial" panose="020B0604020202020204" pitchFamily="34" charset="0"/>
                <a:cs typeface="Arial" panose="020B0604020202020204" pitchFamily="34" charset="0"/>
              </a:rPr>
              <a:t>Spark</a:t>
            </a:r>
            <a:r>
              <a:rPr lang="ja-JP" altLang="en-US" sz="3200" dirty="0">
                <a:solidFill>
                  <a:srgbClr val="454545"/>
                </a:solidFill>
                <a:latin typeface="Arial" panose="020B0604020202020204" pitchFamily="34" charset="0"/>
                <a:cs typeface="Arial" panose="020B0604020202020204" pitchFamily="34" charset="0"/>
              </a:rPr>
              <a:t> </a:t>
            </a:r>
            <a:r>
              <a:rPr lang="ja-JP" altLang="en-US" sz="3200" dirty="0" smtClean="0">
                <a:solidFill>
                  <a:srgbClr val="454545"/>
                </a:solidFill>
                <a:latin typeface="Arial" panose="020B0604020202020204" pitchFamily="34" charset="0"/>
                <a:cs typeface="Arial" panose="020B0604020202020204" pitchFamily="34" charset="0"/>
              </a:rPr>
              <a:t>サブスクリプション</a:t>
            </a:r>
            <a:endParaRPr kumimoji="1" lang="ja-JP" altLang="en-US" sz="3200" dirty="0">
              <a:solidFill>
                <a:srgbClr val="454545"/>
              </a:solidFill>
              <a:latin typeface="Arial" panose="020B0604020202020204" pitchFamily="34" charset="0"/>
              <a:cs typeface="Arial" panose="020B0604020202020204" pitchFamily="34" charset="0"/>
            </a:endParaRPr>
          </a:p>
        </p:txBody>
      </p:sp>
      <p:sp>
        <p:nvSpPr>
          <p:cNvPr id="64" name="Rectangle 58"/>
          <p:cNvSpPr/>
          <p:nvPr/>
        </p:nvSpPr>
        <p:spPr>
          <a:xfrm>
            <a:off x="437767" y="2524319"/>
            <a:ext cx="8345488" cy="3476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ja-JP" altLang="en-US" sz="1600"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有償版</a:t>
            </a:r>
            <a:endParaRPr lang="en-US" sz="16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5" name="Rectangle 61"/>
          <p:cNvSpPr/>
          <p:nvPr/>
        </p:nvSpPr>
        <p:spPr>
          <a:xfrm>
            <a:off x="444361" y="1753518"/>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無制限の</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ルーム作成</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と参加者</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grpSp>
        <p:nvGrpSpPr>
          <p:cNvPr id="66" name="Group 116"/>
          <p:cNvGrpSpPr>
            <a:grpSpLocks noChangeAspect="1"/>
          </p:cNvGrpSpPr>
          <p:nvPr/>
        </p:nvGrpSpPr>
        <p:grpSpPr>
          <a:xfrm>
            <a:off x="751469" y="1417219"/>
            <a:ext cx="395822" cy="395822"/>
            <a:chOff x="1248422" y="3184039"/>
            <a:chExt cx="550665" cy="550665"/>
          </a:xfrm>
        </p:grpSpPr>
        <p:sp>
          <p:nvSpPr>
            <p:cNvPr id="67" name="Rounded Rectangle 117"/>
            <p:cNvSpPr/>
            <p:nvPr/>
          </p:nvSpPr>
          <p:spPr>
            <a:xfrm>
              <a:off x="1248422" y="3184039"/>
              <a:ext cx="550665" cy="550665"/>
            </a:xfrm>
            <a:prstGeom prst="roundRect">
              <a:avLst>
                <a:gd name="adj" fmla="val 896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68" name="Group 118"/>
            <p:cNvGrpSpPr/>
            <p:nvPr/>
          </p:nvGrpSpPr>
          <p:grpSpPr>
            <a:xfrm>
              <a:off x="1306412" y="3275558"/>
              <a:ext cx="410591" cy="362550"/>
              <a:chOff x="1672986" y="3346036"/>
              <a:chExt cx="731520" cy="645929"/>
            </a:xfrm>
            <a:effectLst/>
          </p:grpSpPr>
          <p:sp>
            <p:nvSpPr>
              <p:cNvPr id="69" name="Freeform 6"/>
              <p:cNvSpPr>
                <a:spLocks/>
              </p:cNvSpPr>
              <p:nvPr/>
            </p:nvSpPr>
            <p:spPr bwMode="auto">
              <a:xfrm>
                <a:off x="2181969" y="3346036"/>
                <a:ext cx="146076" cy="192866"/>
              </a:xfrm>
              <a:custGeom>
                <a:avLst/>
                <a:gdLst>
                  <a:gd name="T0" fmla="*/ 384 w 768"/>
                  <a:gd name="T1" fmla="*/ 0 h 1016"/>
                  <a:gd name="T2" fmla="*/ 431 w 768"/>
                  <a:gd name="T3" fmla="*/ 4 h 1016"/>
                  <a:gd name="T4" fmla="*/ 475 w 768"/>
                  <a:gd name="T5" fmla="*/ 12 h 1016"/>
                  <a:gd name="T6" fmla="*/ 517 w 768"/>
                  <a:gd name="T7" fmla="*/ 27 h 1016"/>
                  <a:gd name="T8" fmla="*/ 557 w 768"/>
                  <a:gd name="T9" fmla="*/ 47 h 1016"/>
                  <a:gd name="T10" fmla="*/ 594 w 768"/>
                  <a:gd name="T11" fmla="*/ 70 h 1016"/>
                  <a:gd name="T12" fmla="*/ 628 w 768"/>
                  <a:gd name="T13" fmla="*/ 99 h 1016"/>
                  <a:gd name="T14" fmla="*/ 659 w 768"/>
                  <a:gd name="T15" fmla="*/ 132 h 1016"/>
                  <a:gd name="T16" fmla="*/ 687 w 768"/>
                  <a:gd name="T17" fmla="*/ 168 h 1016"/>
                  <a:gd name="T18" fmla="*/ 711 w 768"/>
                  <a:gd name="T19" fmla="*/ 207 h 1016"/>
                  <a:gd name="T20" fmla="*/ 733 w 768"/>
                  <a:gd name="T21" fmla="*/ 255 h 1016"/>
                  <a:gd name="T22" fmla="*/ 750 w 768"/>
                  <a:gd name="T23" fmla="*/ 304 h 1016"/>
                  <a:gd name="T24" fmla="*/ 761 w 768"/>
                  <a:gd name="T25" fmla="*/ 354 h 1016"/>
                  <a:gd name="T26" fmla="*/ 768 w 768"/>
                  <a:gd name="T27" fmla="*/ 407 h 1016"/>
                  <a:gd name="T28" fmla="*/ 768 w 768"/>
                  <a:gd name="T29" fmla="*/ 459 h 1016"/>
                  <a:gd name="T30" fmla="*/ 764 w 768"/>
                  <a:gd name="T31" fmla="*/ 512 h 1016"/>
                  <a:gd name="T32" fmla="*/ 752 w 768"/>
                  <a:gd name="T33" fmla="*/ 563 h 1016"/>
                  <a:gd name="T34" fmla="*/ 694 w 768"/>
                  <a:gd name="T35" fmla="*/ 788 h 1016"/>
                  <a:gd name="T36" fmla="*/ 680 w 768"/>
                  <a:gd name="T37" fmla="*/ 828 h 1016"/>
                  <a:gd name="T38" fmla="*/ 661 w 768"/>
                  <a:gd name="T39" fmla="*/ 864 h 1016"/>
                  <a:gd name="T40" fmla="*/ 636 w 768"/>
                  <a:gd name="T41" fmla="*/ 898 h 1016"/>
                  <a:gd name="T42" fmla="*/ 608 w 768"/>
                  <a:gd name="T43" fmla="*/ 927 h 1016"/>
                  <a:gd name="T44" fmla="*/ 577 w 768"/>
                  <a:gd name="T45" fmla="*/ 954 h 1016"/>
                  <a:gd name="T46" fmla="*/ 542 w 768"/>
                  <a:gd name="T47" fmla="*/ 975 h 1016"/>
                  <a:gd name="T48" fmla="*/ 504 w 768"/>
                  <a:gd name="T49" fmla="*/ 993 h 1016"/>
                  <a:gd name="T50" fmla="*/ 466 w 768"/>
                  <a:gd name="T51" fmla="*/ 1006 h 1016"/>
                  <a:gd name="T52" fmla="*/ 425 w 768"/>
                  <a:gd name="T53" fmla="*/ 1014 h 1016"/>
                  <a:gd name="T54" fmla="*/ 384 w 768"/>
                  <a:gd name="T55" fmla="*/ 1016 h 1016"/>
                  <a:gd name="T56" fmla="*/ 343 w 768"/>
                  <a:gd name="T57" fmla="*/ 1014 h 1016"/>
                  <a:gd name="T58" fmla="*/ 303 w 768"/>
                  <a:gd name="T59" fmla="*/ 1006 h 1016"/>
                  <a:gd name="T60" fmla="*/ 264 w 768"/>
                  <a:gd name="T61" fmla="*/ 993 h 1016"/>
                  <a:gd name="T62" fmla="*/ 227 w 768"/>
                  <a:gd name="T63" fmla="*/ 975 h 1016"/>
                  <a:gd name="T64" fmla="*/ 192 w 768"/>
                  <a:gd name="T65" fmla="*/ 954 h 1016"/>
                  <a:gd name="T66" fmla="*/ 160 w 768"/>
                  <a:gd name="T67" fmla="*/ 927 h 1016"/>
                  <a:gd name="T68" fmla="*/ 132 w 768"/>
                  <a:gd name="T69" fmla="*/ 898 h 1016"/>
                  <a:gd name="T70" fmla="*/ 108 w 768"/>
                  <a:gd name="T71" fmla="*/ 864 h 1016"/>
                  <a:gd name="T72" fmla="*/ 89 w 768"/>
                  <a:gd name="T73" fmla="*/ 828 h 1016"/>
                  <a:gd name="T74" fmla="*/ 75 w 768"/>
                  <a:gd name="T75" fmla="*/ 788 h 1016"/>
                  <a:gd name="T76" fmla="*/ 15 w 768"/>
                  <a:gd name="T77" fmla="*/ 563 h 1016"/>
                  <a:gd name="T78" fmla="*/ 5 w 768"/>
                  <a:gd name="T79" fmla="*/ 512 h 1016"/>
                  <a:gd name="T80" fmla="*/ 0 w 768"/>
                  <a:gd name="T81" fmla="*/ 459 h 1016"/>
                  <a:gd name="T82" fmla="*/ 0 w 768"/>
                  <a:gd name="T83" fmla="*/ 407 h 1016"/>
                  <a:gd name="T84" fmla="*/ 6 w 768"/>
                  <a:gd name="T85" fmla="*/ 354 h 1016"/>
                  <a:gd name="T86" fmla="*/ 18 w 768"/>
                  <a:gd name="T87" fmla="*/ 304 h 1016"/>
                  <a:gd name="T88" fmla="*/ 35 w 768"/>
                  <a:gd name="T89" fmla="*/ 255 h 1016"/>
                  <a:gd name="T90" fmla="*/ 57 w 768"/>
                  <a:gd name="T91" fmla="*/ 207 h 1016"/>
                  <a:gd name="T92" fmla="*/ 82 w 768"/>
                  <a:gd name="T93" fmla="*/ 168 h 1016"/>
                  <a:gd name="T94" fmla="*/ 110 w 768"/>
                  <a:gd name="T95" fmla="*/ 132 h 1016"/>
                  <a:gd name="T96" fmla="*/ 140 w 768"/>
                  <a:gd name="T97" fmla="*/ 99 h 1016"/>
                  <a:gd name="T98" fmla="*/ 174 w 768"/>
                  <a:gd name="T99" fmla="*/ 70 h 1016"/>
                  <a:gd name="T100" fmla="*/ 211 w 768"/>
                  <a:gd name="T101" fmla="*/ 47 h 1016"/>
                  <a:gd name="T102" fmla="*/ 251 w 768"/>
                  <a:gd name="T103" fmla="*/ 27 h 1016"/>
                  <a:gd name="T104" fmla="*/ 293 w 768"/>
                  <a:gd name="T105" fmla="*/ 12 h 1016"/>
                  <a:gd name="T106" fmla="*/ 338 w 768"/>
                  <a:gd name="T107" fmla="*/ 4 h 1016"/>
                  <a:gd name="T108" fmla="*/ 384 w 768"/>
                  <a:gd name="T109"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8" h="1016">
                    <a:moveTo>
                      <a:pt x="384" y="0"/>
                    </a:moveTo>
                    <a:lnTo>
                      <a:pt x="431" y="4"/>
                    </a:lnTo>
                    <a:lnTo>
                      <a:pt x="475" y="12"/>
                    </a:lnTo>
                    <a:lnTo>
                      <a:pt x="517" y="27"/>
                    </a:lnTo>
                    <a:lnTo>
                      <a:pt x="557" y="47"/>
                    </a:lnTo>
                    <a:lnTo>
                      <a:pt x="594" y="70"/>
                    </a:lnTo>
                    <a:lnTo>
                      <a:pt x="628" y="99"/>
                    </a:lnTo>
                    <a:lnTo>
                      <a:pt x="659" y="132"/>
                    </a:lnTo>
                    <a:lnTo>
                      <a:pt x="687" y="168"/>
                    </a:lnTo>
                    <a:lnTo>
                      <a:pt x="711" y="207"/>
                    </a:lnTo>
                    <a:lnTo>
                      <a:pt x="733" y="255"/>
                    </a:lnTo>
                    <a:lnTo>
                      <a:pt x="750" y="304"/>
                    </a:lnTo>
                    <a:lnTo>
                      <a:pt x="761" y="354"/>
                    </a:lnTo>
                    <a:lnTo>
                      <a:pt x="768" y="407"/>
                    </a:lnTo>
                    <a:lnTo>
                      <a:pt x="768" y="459"/>
                    </a:lnTo>
                    <a:lnTo>
                      <a:pt x="764" y="512"/>
                    </a:lnTo>
                    <a:lnTo>
                      <a:pt x="752" y="563"/>
                    </a:lnTo>
                    <a:lnTo>
                      <a:pt x="694" y="788"/>
                    </a:lnTo>
                    <a:lnTo>
                      <a:pt x="680" y="828"/>
                    </a:lnTo>
                    <a:lnTo>
                      <a:pt x="661" y="864"/>
                    </a:lnTo>
                    <a:lnTo>
                      <a:pt x="636" y="898"/>
                    </a:lnTo>
                    <a:lnTo>
                      <a:pt x="608" y="927"/>
                    </a:lnTo>
                    <a:lnTo>
                      <a:pt x="577" y="954"/>
                    </a:lnTo>
                    <a:lnTo>
                      <a:pt x="542" y="975"/>
                    </a:lnTo>
                    <a:lnTo>
                      <a:pt x="504" y="993"/>
                    </a:lnTo>
                    <a:lnTo>
                      <a:pt x="466" y="1006"/>
                    </a:lnTo>
                    <a:lnTo>
                      <a:pt x="425" y="1014"/>
                    </a:lnTo>
                    <a:lnTo>
                      <a:pt x="384" y="1016"/>
                    </a:lnTo>
                    <a:lnTo>
                      <a:pt x="343" y="1014"/>
                    </a:lnTo>
                    <a:lnTo>
                      <a:pt x="303" y="1006"/>
                    </a:lnTo>
                    <a:lnTo>
                      <a:pt x="264" y="993"/>
                    </a:lnTo>
                    <a:lnTo>
                      <a:pt x="227" y="975"/>
                    </a:lnTo>
                    <a:lnTo>
                      <a:pt x="192" y="954"/>
                    </a:lnTo>
                    <a:lnTo>
                      <a:pt x="160" y="927"/>
                    </a:lnTo>
                    <a:lnTo>
                      <a:pt x="132" y="898"/>
                    </a:lnTo>
                    <a:lnTo>
                      <a:pt x="108" y="864"/>
                    </a:lnTo>
                    <a:lnTo>
                      <a:pt x="89" y="828"/>
                    </a:lnTo>
                    <a:lnTo>
                      <a:pt x="75" y="788"/>
                    </a:lnTo>
                    <a:lnTo>
                      <a:pt x="15" y="563"/>
                    </a:lnTo>
                    <a:lnTo>
                      <a:pt x="5" y="512"/>
                    </a:lnTo>
                    <a:lnTo>
                      <a:pt x="0" y="459"/>
                    </a:lnTo>
                    <a:lnTo>
                      <a:pt x="0" y="407"/>
                    </a:lnTo>
                    <a:lnTo>
                      <a:pt x="6" y="354"/>
                    </a:lnTo>
                    <a:lnTo>
                      <a:pt x="18" y="304"/>
                    </a:lnTo>
                    <a:lnTo>
                      <a:pt x="35" y="255"/>
                    </a:lnTo>
                    <a:lnTo>
                      <a:pt x="57" y="207"/>
                    </a:lnTo>
                    <a:lnTo>
                      <a:pt x="82" y="168"/>
                    </a:lnTo>
                    <a:lnTo>
                      <a:pt x="110" y="132"/>
                    </a:lnTo>
                    <a:lnTo>
                      <a:pt x="140" y="99"/>
                    </a:lnTo>
                    <a:lnTo>
                      <a:pt x="174" y="70"/>
                    </a:lnTo>
                    <a:lnTo>
                      <a:pt x="211" y="47"/>
                    </a:lnTo>
                    <a:lnTo>
                      <a:pt x="251" y="27"/>
                    </a:lnTo>
                    <a:lnTo>
                      <a:pt x="293" y="12"/>
                    </a:lnTo>
                    <a:lnTo>
                      <a:pt x="338" y="4"/>
                    </a:lnTo>
                    <a:lnTo>
                      <a:pt x="3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0" name="Freeform 7"/>
              <p:cNvSpPr>
                <a:spLocks/>
              </p:cNvSpPr>
              <p:nvPr/>
            </p:nvSpPr>
            <p:spPr bwMode="auto">
              <a:xfrm>
                <a:off x="1758577" y="3455593"/>
                <a:ext cx="146076" cy="194007"/>
              </a:xfrm>
              <a:custGeom>
                <a:avLst/>
                <a:gdLst>
                  <a:gd name="T0" fmla="*/ 384 w 768"/>
                  <a:gd name="T1" fmla="*/ 0 h 1018"/>
                  <a:gd name="T2" fmla="*/ 431 w 768"/>
                  <a:gd name="T3" fmla="*/ 4 h 1018"/>
                  <a:gd name="T4" fmla="*/ 475 w 768"/>
                  <a:gd name="T5" fmla="*/ 13 h 1018"/>
                  <a:gd name="T6" fmla="*/ 517 w 768"/>
                  <a:gd name="T7" fmla="*/ 27 h 1018"/>
                  <a:gd name="T8" fmla="*/ 557 w 768"/>
                  <a:gd name="T9" fmla="*/ 47 h 1018"/>
                  <a:gd name="T10" fmla="*/ 594 w 768"/>
                  <a:gd name="T11" fmla="*/ 72 h 1018"/>
                  <a:gd name="T12" fmla="*/ 628 w 768"/>
                  <a:gd name="T13" fmla="*/ 100 h 1018"/>
                  <a:gd name="T14" fmla="*/ 659 w 768"/>
                  <a:gd name="T15" fmla="*/ 132 h 1018"/>
                  <a:gd name="T16" fmla="*/ 686 w 768"/>
                  <a:gd name="T17" fmla="*/ 169 h 1018"/>
                  <a:gd name="T18" fmla="*/ 711 w 768"/>
                  <a:gd name="T19" fmla="*/ 207 h 1018"/>
                  <a:gd name="T20" fmla="*/ 733 w 768"/>
                  <a:gd name="T21" fmla="*/ 255 h 1018"/>
                  <a:gd name="T22" fmla="*/ 750 w 768"/>
                  <a:gd name="T23" fmla="*/ 304 h 1018"/>
                  <a:gd name="T24" fmla="*/ 762 w 768"/>
                  <a:gd name="T25" fmla="*/ 355 h 1018"/>
                  <a:gd name="T26" fmla="*/ 768 w 768"/>
                  <a:gd name="T27" fmla="*/ 407 h 1018"/>
                  <a:gd name="T28" fmla="*/ 768 w 768"/>
                  <a:gd name="T29" fmla="*/ 459 h 1018"/>
                  <a:gd name="T30" fmla="*/ 763 w 768"/>
                  <a:gd name="T31" fmla="*/ 512 h 1018"/>
                  <a:gd name="T32" fmla="*/ 753 w 768"/>
                  <a:gd name="T33" fmla="*/ 563 h 1018"/>
                  <a:gd name="T34" fmla="*/ 693 w 768"/>
                  <a:gd name="T35" fmla="*/ 789 h 1018"/>
                  <a:gd name="T36" fmla="*/ 679 w 768"/>
                  <a:gd name="T37" fmla="*/ 829 h 1018"/>
                  <a:gd name="T38" fmla="*/ 661 w 768"/>
                  <a:gd name="T39" fmla="*/ 866 h 1018"/>
                  <a:gd name="T40" fmla="*/ 637 w 768"/>
                  <a:gd name="T41" fmla="*/ 899 h 1018"/>
                  <a:gd name="T42" fmla="*/ 608 w 768"/>
                  <a:gd name="T43" fmla="*/ 929 h 1018"/>
                  <a:gd name="T44" fmla="*/ 577 w 768"/>
                  <a:gd name="T45" fmla="*/ 955 h 1018"/>
                  <a:gd name="T46" fmla="*/ 543 w 768"/>
                  <a:gd name="T47" fmla="*/ 977 h 1018"/>
                  <a:gd name="T48" fmla="*/ 505 w 768"/>
                  <a:gd name="T49" fmla="*/ 994 h 1018"/>
                  <a:gd name="T50" fmla="*/ 466 w 768"/>
                  <a:gd name="T51" fmla="*/ 1007 h 1018"/>
                  <a:gd name="T52" fmla="*/ 426 w 768"/>
                  <a:gd name="T53" fmla="*/ 1014 h 1018"/>
                  <a:gd name="T54" fmla="*/ 384 w 768"/>
                  <a:gd name="T55" fmla="*/ 1018 h 1018"/>
                  <a:gd name="T56" fmla="*/ 343 w 768"/>
                  <a:gd name="T57" fmla="*/ 1014 h 1018"/>
                  <a:gd name="T58" fmla="*/ 302 w 768"/>
                  <a:gd name="T59" fmla="*/ 1007 h 1018"/>
                  <a:gd name="T60" fmla="*/ 264 w 768"/>
                  <a:gd name="T61" fmla="*/ 994 h 1018"/>
                  <a:gd name="T62" fmla="*/ 226 w 768"/>
                  <a:gd name="T63" fmla="*/ 977 h 1018"/>
                  <a:gd name="T64" fmla="*/ 191 w 768"/>
                  <a:gd name="T65" fmla="*/ 955 h 1018"/>
                  <a:gd name="T66" fmla="*/ 160 w 768"/>
                  <a:gd name="T67" fmla="*/ 929 h 1018"/>
                  <a:gd name="T68" fmla="*/ 132 w 768"/>
                  <a:gd name="T69" fmla="*/ 899 h 1018"/>
                  <a:gd name="T70" fmla="*/ 107 w 768"/>
                  <a:gd name="T71" fmla="*/ 866 h 1018"/>
                  <a:gd name="T72" fmla="*/ 89 w 768"/>
                  <a:gd name="T73" fmla="*/ 829 h 1018"/>
                  <a:gd name="T74" fmla="*/ 75 w 768"/>
                  <a:gd name="T75" fmla="*/ 789 h 1018"/>
                  <a:gd name="T76" fmla="*/ 16 w 768"/>
                  <a:gd name="T77" fmla="*/ 563 h 1018"/>
                  <a:gd name="T78" fmla="*/ 6 w 768"/>
                  <a:gd name="T79" fmla="*/ 512 h 1018"/>
                  <a:gd name="T80" fmla="*/ 0 w 768"/>
                  <a:gd name="T81" fmla="*/ 459 h 1018"/>
                  <a:gd name="T82" fmla="*/ 1 w 768"/>
                  <a:gd name="T83" fmla="*/ 407 h 1018"/>
                  <a:gd name="T84" fmla="*/ 7 w 768"/>
                  <a:gd name="T85" fmla="*/ 355 h 1018"/>
                  <a:gd name="T86" fmla="*/ 19 w 768"/>
                  <a:gd name="T87" fmla="*/ 304 h 1018"/>
                  <a:gd name="T88" fmla="*/ 35 w 768"/>
                  <a:gd name="T89" fmla="*/ 255 h 1018"/>
                  <a:gd name="T90" fmla="*/ 57 w 768"/>
                  <a:gd name="T91" fmla="*/ 207 h 1018"/>
                  <a:gd name="T92" fmla="*/ 82 w 768"/>
                  <a:gd name="T93" fmla="*/ 169 h 1018"/>
                  <a:gd name="T94" fmla="*/ 110 w 768"/>
                  <a:gd name="T95" fmla="*/ 132 h 1018"/>
                  <a:gd name="T96" fmla="*/ 140 w 768"/>
                  <a:gd name="T97" fmla="*/ 100 h 1018"/>
                  <a:gd name="T98" fmla="*/ 174 w 768"/>
                  <a:gd name="T99" fmla="*/ 72 h 1018"/>
                  <a:gd name="T100" fmla="*/ 211 w 768"/>
                  <a:gd name="T101" fmla="*/ 47 h 1018"/>
                  <a:gd name="T102" fmla="*/ 251 w 768"/>
                  <a:gd name="T103" fmla="*/ 27 h 1018"/>
                  <a:gd name="T104" fmla="*/ 293 w 768"/>
                  <a:gd name="T105" fmla="*/ 13 h 1018"/>
                  <a:gd name="T106" fmla="*/ 338 w 768"/>
                  <a:gd name="T107" fmla="*/ 4 h 1018"/>
                  <a:gd name="T108" fmla="*/ 384 w 768"/>
                  <a:gd name="T10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8" h="1018">
                    <a:moveTo>
                      <a:pt x="384" y="0"/>
                    </a:moveTo>
                    <a:lnTo>
                      <a:pt x="431" y="4"/>
                    </a:lnTo>
                    <a:lnTo>
                      <a:pt x="475" y="13"/>
                    </a:lnTo>
                    <a:lnTo>
                      <a:pt x="517" y="27"/>
                    </a:lnTo>
                    <a:lnTo>
                      <a:pt x="557" y="47"/>
                    </a:lnTo>
                    <a:lnTo>
                      <a:pt x="594" y="72"/>
                    </a:lnTo>
                    <a:lnTo>
                      <a:pt x="628" y="100"/>
                    </a:lnTo>
                    <a:lnTo>
                      <a:pt x="659" y="132"/>
                    </a:lnTo>
                    <a:lnTo>
                      <a:pt x="686" y="169"/>
                    </a:lnTo>
                    <a:lnTo>
                      <a:pt x="711" y="207"/>
                    </a:lnTo>
                    <a:lnTo>
                      <a:pt x="733" y="255"/>
                    </a:lnTo>
                    <a:lnTo>
                      <a:pt x="750" y="304"/>
                    </a:lnTo>
                    <a:lnTo>
                      <a:pt x="762" y="355"/>
                    </a:lnTo>
                    <a:lnTo>
                      <a:pt x="768" y="407"/>
                    </a:lnTo>
                    <a:lnTo>
                      <a:pt x="768" y="459"/>
                    </a:lnTo>
                    <a:lnTo>
                      <a:pt x="763" y="512"/>
                    </a:lnTo>
                    <a:lnTo>
                      <a:pt x="753" y="563"/>
                    </a:lnTo>
                    <a:lnTo>
                      <a:pt x="693" y="789"/>
                    </a:lnTo>
                    <a:lnTo>
                      <a:pt x="679" y="829"/>
                    </a:lnTo>
                    <a:lnTo>
                      <a:pt x="661" y="866"/>
                    </a:lnTo>
                    <a:lnTo>
                      <a:pt x="637" y="899"/>
                    </a:lnTo>
                    <a:lnTo>
                      <a:pt x="608" y="929"/>
                    </a:lnTo>
                    <a:lnTo>
                      <a:pt x="577" y="955"/>
                    </a:lnTo>
                    <a:lnTo>
                      <a:pt x="543" y="977"/>
                    </a:lnTo>
                    <a:lnTo>
                      <a:pt x="505" y="994"/>
                    </a:lnTo>
                    <a:lnTo>
                      <a:pt x="466" y="1007"/>
                    </a:lnTo>
                    <a:lnTo>
                      <a:pt x="426" y="1014"/>
                    </a:lnTo>
                    <a:lnTo>
                      <a:pt x="384" y="1018"/>
                    </a:lnTo>
                    <a:lnTo>
                      <a:pt x="343" y="1014"/>
                    </a:lnTo>
                    <a:lnTo>
                      <a:pt x="302" y="1007"/>
                    </a:lnTo>
                    <a:lnTo>
                      <a:pt x="264" y="994"/>
                    </a:lnTo>
                    <a:lnTo>
                      <a:pt x="226" y="977"/>
                    </a:lnTo>
                    <a:lnTo>
                      <a:pt x="191" y="955"/>
                    </a:lnTo>
                    <a:lnTo>
                      <a:pt x="160" y="929"/>
                    </a:lnTo>
                    <a:lnTo>
                      <a:pt x="132" y="899"/>
                    </a:lnTo>
                    <a:lnTo>
                      <a:pt x="107" y="866"/>
                    </a:lnTo>
                    <a:lnTo>
                      <a:pt x="89" y="829"/>
                    </a:lnTo>
                    <a:lnTo>
                      <a:pt x="75" y="789"/>
                    </a:lnTo>
                    <a:lnTo>
                      <a:pt x="16" y="563"/>
                    </a:lnTo>
                    <a:lnTo>
                      <a:pt x="6" y="512"/>
                    </a:lnTo>
                    <a:lnTo>
                      <a:pt x="0" y="459"/>
                    </a:lnTo>
                    <a:lnTo>
                      <a:pt x="1" y="407"/>
                    </a:lnTo>
                    <a:lnTo>
                      <a:pt x="7" y="355"/>
                    </a:lnTo>
                    <a:lnTo>
                      <a:pt x="19" y="304"/>
                    </a:lnTo>
                    <a:lnTo>
                      <a:pt x="35" y="255"/>
                    </a:lnTo>
                    <a:lnTo>
                      <a:pt x="57" y="207"/>
                    </a:lnTo>
                    <a:lnTo>
                      <a:pt x="82" y="169"/>
                    </a:lnTo>
                    <a:lnTo>
                      <a:pt x="110" y="132"/>
                    </a:lnTo>
                    <a:lnTo>
                      <a:pt x="140" y="100"/>
                    </a:lnTo>
                    <a:lnTo>
                      <a:pt x="174" y="72"/>
                    </a:lnTo>
                    <a:lnTo>
                      <a:pt x="211" y="47"/>
                    </a:lnTo>
                    <a:lnTo>
                      <a:pt x="251" y="27"/>
                    </a:lnTo>
                    <a:lnTo>
                      <a:pt x="293" y="13"/>
                    </a:lnTo>
                    <a:lnTo>
                      <a:pt x="338" y="4"/>
                    </a:lnTo>
                    <a:lnTo>
                      <a:pt x="3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1" name="Freeform 8"/>
              <p:cNvSpPr>
                <a:spLocks/>
              </p:cNvSpPr>
              <p:nvPr/>
            </p:nvSpPr>
            <p:spPr bwMode="auto">
              <a:xfrm>
                <a:off x="1984538" y="3506948"/>
                <a:ext cx="172324" cy="228243"/>
              </a:xfrm>
              <a:custGeom>
                <a:avLst/>
                <a:gdLst>
                  <a:gd name="T0" fmla="*/ 453 w 906"/>
                  <a:gd name="T1" fmla="*/ 0 h 1198"/>
                  <a:gd name="T2" fmla="*/ 502 w 906"/>
                  <a:gd name="T3" fmla="*/ 3 h 1198"/>
                  <a:gd name="T4" fmla="*/ 550 w 906"/>
                  <a:gd name="T5" fmla="*/ 11 h 1198"/>
                  <a:gd name="T6" fmla="*/ 595 w 906"/>
                  <a:gd name="T7" fmla="*/ 25 h 1198"/>
                  <a:gd name="T8" fmla="*/ 638 w 906"/>
                  <a:gd name="T9" fmla="*/ 44 h 1198"/>
                  <a:gd name="T10" fmla="*/ 678 w 906"/>
                  <a:gd name="T11" fmla="*/ 67 h 1198"/>
                  <a:gd name="T12" fmla="*/ 717 w 906"/>
                  <a:gd name="T13" fmla="*/ 95 h 1198"/>
                  <a:gd name="T14" fmla="*/ 752 w 906"/>
                  <a:gd name="T15" fmla="*/ 128 h 1198"/>
                  <a:gd name="T16" fmla="*/ 783 w 906"/>
                  <a:gd name="T17" fmla="*/ 163 h 1198"/>
                  <a:gd name="T18" fmla="*/ 812 w 906"/>
                  <a:gd name="T19" fmla="*/ 202 h 1198"/>
                  <a:gd name="T20" fmla="*/ 838 w 906"/>
                  <a:gd name="T21" fmla="*/ 244 h 1198"/>
                  <a:gd name="T22" fmla="*/ 861 w 906"/>
                  <a:gd name="T23" fmla="*/ 292 h 1198"/>
                  <a:gd name="T24" fmla="*/ 880 w 906"/>
                  <a:gd name="T25" fmla="*/ 343 h 1198"/>
                  <a:gd name="T26" fmla="*/ 893 w 906"/>
                  <a:gd name="T27" fmla="*/ 394 h 1198"/>
                  <a:gd name="T28" fmla="*/ 902 w 906"/>
                  <a:gd name="T29" fmla="*/ 448 h 1198"/>
                  <a:gd name="T30" fmla="*/ 906 w 906"/>
                  <a:gd name="T31" fmla="*/ 502 h 1198"/>
                  <a:gd name="T32" fmla="*/ 904 w 906"/>
                  <a:gd name="T33" fmla="*/ 556 h 1198"/>
                  <a:gd name="T34" fmla="*/ 899 w 906"/>
                  <a:gd name="T35" fmla="*/ 610 h 1198"/>
                  <a:gd name="T36" fmla="*/ 887 w 906"/>
                  <a:gd name="T37" fmla="*/ 664 h 1198"/>
                  <a:gd name="T38" fmla="*/ 817 w 906"/>
                  <a:gd name="T39" fmla="*/ 928 h 1198"/>
                  <a:gd name="T40" fmla="*/ 803 w 906"/>
                  <a:gd name="T41" fmla="*/ 971 h 1198"/>
                  <a:gd name="T42" fmla="*/ 783 w 906"/>
                  <a:gd name="T43" fmla="*/ 1012 h 1198"/>
                  <a:gd name="T44" fmla="*/ 759 w 906"/>
                  <a:gd name="T45" fmla="*/ 1048 h 1198"/>
                  <a:gd name="T46" fmla="*/ 729 w 906"/>
                  <a:gd name="T47" fmla="*/ 1081 h 1198"/>
                  <a:gd name="T48" fmla="*/ 697 w 906"/>
                  <a:gd name="T49" fmla="*/ 1111 h 1198"/>
                  <a:gd name="T50" fmla="*/ 662 w 906"/>
                  <a:gd name="T51" fmla="*/ 1137 h 1198"/>
                  <a:gd name="T52" fmla="*/ 623 w 906"/>
                  <a:gd name="T53" fmla="*/ 1158 h 1198"/>
                  <a:gd name="T54" fmla="*/ 582 w 906"/>
                  <a:gd name="T55" fmla="*/ 1176 h 1198"/>
                  <a:gd name="T56" fmla="*/ 540 w 906"/>
                  <a:gd name="T57" fmla="*/ 1187 h 1198"/>
                  <a:gd name="T58" fmla="*/ 497 w 906"/>
                  <a:gd name="T59" fmla="*/ 1196 h 1198"/>
                  <a:gd name="T60" fmla="*/ 453 w 906"/>
                  <a:gd name="T61" fmla="*/ 1198 h 1198"/>
                  <a:gd name="T62" fmla="*/ 408 w 906"/>
                  <a:gd name="T63" fmla="*/ 1196 h 1198"/>
                  <a:gd name="T64" fmla="*/ 365 w 906"/>
                  <a:gd name="T65" fmla="*/ 1187 h 1198"/>
                  <a:gd name="T66" fmla="*/ 322 w 906"/>
                  <a:gd name="T67" fmla="*/ 1176 h 1198"/>
                  <a:gd name="T68" fmla="*/ 282 w 906"/>
                  <a:gd name="T69" fmla="*/ 1158 h 1198"/>
                  <a:gd name="T70" fmla="*/ 244 w 906"/>
                  <a:gd name="T71" fmla="*/ 1137 h 1198"/>
                  <a:gd name="T72" fmla="*/ 208 w 906"/>
                  <a:gd name="T73" fmla="*/ 1111 h 1198"/>
                  <a:gd name="T74" fmla="*/ 175 w 906"/>
                  <a:gd name="T75" fmla="*/ 1081 h 1198"/>
                  <a:gd name="T76" fmla="*/ 147 w 906"/>
                  <a:gd name="T77" fmla="*/ 1048 h 1198"/>
                  <a:gd name="T78" fmla="*/ 122 w 906"/>
                  <a:gd name="T79" fmla="*/ 1012 h 1198"/>
                  <a:gd name="T80" fmla="*/ 103 w 906"/>
                  <a:gd name="T81" fmla="*/ 971 h 1198"/>
                  <a:gd name="T82" fmla="*/ 87 w 906"/>
                  <a:gd name="T83" fmla="*/ 928 h 1198"/>
                  <a:gd name="T84" fmla="*/ 19 w 906"/>
                  <a:gd name="T85" fmla="*/ 664 h 1198"/>
                  <a:gd name="T86" fmla="*/ 7 w 906"/>
                  <a:gd name="T87" fmla="*/ 610 h 1198"/>
                  <a:gd name="T88" fmla="*/ 1 w 906"/>
                  <a:gd name="T89" fmla="*/ 556 h 1198"/>
                  <a:gd name="T90" fmla="*/ 0 w 906"/>
                  <a:gd name="T91" fmla="*/ 502 h 1198"/>
                  <a:gd name="T92" fmla="*/ 3 w 906"/>
                  <a:gd name="T93" fmla="*/ 448 h 1198"/>
                  <a:gd name="T94" fmla="*/ 12 w 906"/>
                  <a:gd name="T95" fmla="*/ 394 h 1198"/>
                  <a:gd name="T96" fmla="*/ 26 w 906"/>
                  <a:gd name="T97" fmla="*/ 343 h 1198"/>
                  <a:gd name="T98" fmla="*/ 44 w 906"/>
                  <a:gd name="T99" fmla="*/ 292 h 1198"/>
                  <a:gd name="T100" fmla="*/ 68 w 906"/>
                  <a:gd name="T101" fmla="*/ 244 h 1198"/>
                  <a:gd name="T102" fmla="*/ 93 w 906"/>
                  <a:gd name="T103" fmla="*/ 202 h 1198"/>
                  <a:gd name="T104" fmla="*/ 121 w 906"/>
                  <a:gd name="T105" fmla="*/ 163 h 1198"/>
                  <a:gd name="T106" fmla="*/ 154 w 906"/>
                  <a:gd name="T107" fmla="*/ 128 h 1198"/>
                  <a:gd name="T108" fmla="*/ 189 w 906"/>
                  <a:gd name="T109" fmla="*/ 95 h 1198"/>
                  <a:gd name="T110" fmla="*/ 226 w 906"/>
                  <a:gd name="T111" fmla="*/ 67 h 1198"/>
                  <a:gd name="T112" fmla="*/ 267 w 906"/>
                  <a:gd name="T113" fmla="*/ 44 h 1198"/>
                  <a:gd name="T114" fmla="*/ 310 w 906"/>
                  <a:gd name="T115" fmla="*/ 25 h 1198"/>
                  <a:gd name="T116" fmla="*/ 356 w 906"/>
                  <a:gd name="T117" fmla="*/ 11 h 1198"/>
                  <a:gd name="T118" fmla="*/ 403 w 906"/>
                  <a:gd name="T119" fmla="*/ 3 h 1198"/>
                  <a:gd name="T120" fmla="*/ 453 w 906"/>
                  <a:gd name="T12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 h="1198">
                    <a:moveTo>
                      <a:pt x="453" y="0"/>
                    </a:moveTo>
                    <a:lnTo>
                      <a:pt x="502" y="3"/>
                    </a:lnTo>
                    <a:lnTo>
                      <a:pt x="550" y="11"/>
                    </a:lnTo>
                    <a:lnTo>
                      <a:pt x="595" y="25"/>
                    </a:lnTo>
                    <a:lnTo>
                      <a:pt x="638" y="44"/>
                    </a:lnTo>
                    <a:lnTo>
                      <a:pt x="678" y="67"/>
                    </a:lnTo>
                    <a:lnTo>
                      <a:pt x="717" y="95"/>
                    </a:lnTo>
                    <a:lnTo>
                      <a:pt x="752" y="128"/>
                    </a:lnTo>
                    <a:lnTo>
                      <a:pt x="783" y="163"/>
                    </a:lnTo>
                    <a:lnTo>
                      <a:pt x="812" y="202"/>
                    </a:lnTo>
                    <a:lnTo>
                      <a:pt x="838" y="244"/>
                    </a:lnTo>
                    <a:lnTo>
                      <a:pt x="861" y="292"/>
                    </a:lnTo>
                    <a:lnTo>
                      <a:pt x="880" y="343"/>
                    </a:lnTo>
                    <a:lnTo>
                      <a:pt x="893" y="394"/>
                    </a:lnTo>
                    <a:lnTo>
                      <a:pt x="902" y="448"/>
                    </a:lnTo>
                    <a:lnTo>
                      <a:pt x="906" y="502"/>
                    </a:lnTo>
                    <a:lnTo>
                      <a:pt x="904" y="556"/>
                    </a:lnTo>
                    <a:lnTo>
                      <a:pt x="899" y="610"/>
                    </a:lnTo>
                    <a:lnTo>
                      <a:pt x="887" y="664"/>
                    </a:lnTo>
                    <a:lnTo>
                      <a:pt x="817" y="928"/>
                    </a:lnTo>
                    <a:lnTo>
                      <a:pt x="803" y="971"/>
                    </a:lnTo>
                    <a:lnTo>
                      <a:pt x="783" y="1012"/>
                    </a:lnTo>
                    <a:lnTo>
                      <a:pt x="759" y="1048"/>
                    </a:lnTo>
                    <a:lnTo>
                      <a:pt x="729" y="1081"/>
                    </a:lnTo>
                    <a:lnTo>
                      <a:pt x="697" y="1111"/>
                    </a:lnTo>
                    <a:lnTo>
                      <a:pt x="662" y="1137"/>
                    </a:lnTo>
                    <a:lnTo>
                      <a:pt x="623" y="1158"/>
                    </a:lnTo>
                    <a:lnTo>
                      <a:pt x="582" y="1176"/>
                    </a:lnTo>
                    <a:lnTo>
                      <a:pt x="540" y="1187"/>
                    </a:lnTo>
                    <a:lnTo>
                      <a:pt x="497" y="1196"/>
                    </a:lnTo>
                    <a:lnTo>
                      <a:pt x="453" y="1198"/>
                    </a:lnTo>
                    <a:lnTo>
                      <a:pt x="408" y="1196"/>
                    </a:lnTo>
                    <a:lnTo>
                      <a:pt x="365" y="1187"/>
                    </a:lnTo>
                    <a:lnTo>
                      <a:pt x="322" y="1176"/>
                    </a:lnTo>
                    <a:lnTo>
                      <a:pt x="282" y="1158"/>
                    </a:lnTo>
                    <a:lnTo>
                      <a:pt x="244" y="1137"/>
                    </a:lnTo>
                    <a:lnTo>
                      <a:pt x="208" y="1111"/>
                    </a:lnTo>
                    <a:lnTo>
                      <a:pt x="175" y="1081"/>
                    </a:lnTo>
                    <a:lnTo>
                      <a:pt x="147" y="1048"/>
                    </a:lnTo>
                    <a:lnTo>
                      <a:pt x="122" y="1012"/>
                    </a:lnTo>
                    <a:lnTo>
                      <a:pt x="103" y="971"/>
                    </a:lnTo>
                    <a:lnTo>
                      <a:pt x="87" y="928"/>
                    </a:lnTo>
                    <a:lnTo>
                      <a:pt x="19" y="664"/>
                    </a:lnTo>
                    <a:lnTo>
                      <a:pt x="7" y="610"/>
                    </a:lnTo>
                    <a:lnTo>
                      <a:pt x="1" y="556"/>
                    </a:lnTo>
                    <a:lnTo>
                      <a:pt x="0" y="502"/>
                    </a:lnTo>
                    <a:lnTo>
                      <a:pt x="3" y="448"/>
                    </a:lnTo>
                    <a:lnTo>
                      <a:pt x="12" y="394"/>
                    </a:lnTo>
                    <a:lnTo>
                      <a:pt x="26" y="343"/>
                    </a:lnTo>
                    <a:lnTo>
                      <a:pt x="44" y="292"/>
                    </a:lnTo>
                    <a:lnTo>
                      <a:pt x="68" y="244"/>
                    </a:lnTo>
                    <a:lnTo>
                      <a:pt x="93" y="202"/>
                    </a:lnTo>
                    <a:lnTo>
                      <a:pt x="121" y="163"/>
                    </a:lnTo>
                    <a:lnTo>
                      <a:pt x="154" y="128"/>
                    </a:lnTo>
                    <a:lnTo>
                      <a:pt x="189" y="95"/>
                    </a:lnTo>
                    <a:lnTo>
                      <a:pt x="226" y="67"/>
                    </a:lnTo>
                    <a:lnTo>
                      <a:pt x="267" y="44"/>
                    </a:lnTo>
                    <a:lnTo>
                      <a:pt x="310" y="25"/>
                    </a:lnTo>
                    <a:lnTo>
                      <a:pt x="356" y="11"/>
                    </a:lnTo>
                    <a:lnTo>
                      <a:pt x="403" y="3"/>
                    </a:lnTo>
                    <a:lnTo>
                      <a:pt x="45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2" name="Freeform 9"/>
              <p:cNvSpPr>
                <a:spLocks/>
              </p:cNvSpPr>
              <p:nvPr/>
            </p:nvSpPr>
            <p:spPr bwMode="auto">
              <a:xfrm>
                <a:off x="1890958" y="3809370"/>
                <a:ext cx="366330" cy="182595"/>
              </a:xfrm>
              <a:custGeom>
                <a:avLst/>
                <a:gdLst>
                  <a:gd name="T0" fmla="*/ 946 w 1921"/>
                  <a:gd name="T1" fmla="*/ 0 h 961"/>
                  <a:gd name="T2" fmla="*/ 1034 w 1921"/>
                  <a:gd name="T3" fmla="*/ 1 h 961"/>
                  <a:gd name="T4" fmla="*/ 1116 w 1921"/>
                  <a:gd name="T5" fmla="*/ 4 h 961"/>
                  <a:gd name="T6" fmla="*/ 1193 w 1921"/>
                  <a:gd name="T7" fmla="*/ 10 h 961"/>
                  <a:gd name="T8" fmla="*/ 1266 w 1921"/>
                  <a:gd name="T9" fmla="*/ 20 h 961"/>
                  <a:gd name="T10" fmla="*/ 1335 w 1921"/>
                  <a:gd name="T11" fmla="*/ 30 h 961"/>
                  <a:gd name="T12" fmla="*/ 1401 w 1921"/>
                  <a:gd name="T13" fmla="*/ 43 h 961"/>
                  <a:gd name="T14" fmla="*/ 1466 w 1921"/>
                  <a:gd name="T15" fmla="*/ 58 h 961"/>
                  <a:gd name="T16" fmla="*/ 1529 w 1921"/>
                  <a:gd name="T17" fmla="*/ 76 h 961"/>
                  <a:gd name="T18" fmla="*/ 1591 w 1921"/>
                  <a:gd name="T19" fmla="*/ 94 h 961"/>
                  <a:gd name="T20" fmla="*/ 1651 w 1921"/>
                  <a:gd name="T21" fmla="*/ 115 h 961"/>
                  <a:gd name="T22" fmla="*/ 1714 w 1921"/>
                  <a:gd name="T23" fmla="*/ 139 h 961"/>
                  <a:gd name="T24" fmla="*/ 1777 w 1921"/>
                  <a:gd name="T25" fmla="*/ 163 h 961"/>
                  <a:gd name="T26" fmla="*/ 1844 w 1921"/>
                  <a:gd name="T27" fmla="*/ 190 h 961"/>
                  <a:gd name="T28" fmla="*/ 1921 w 1921"/>
                  <a:gd name="T29" fmla="*/ 961 h 961"/>
                  <a:gd name="T30" fmla="*/ 0 w 1921"/>
                  <a:gd name="T31" fmla="*/ 961 h 961"/>
                  <a:gd name="T32" fmla="*/ 7 w 1921"/>
                  <a:gd name="T33" fmla="*/ 893 h 961"/>
                  <a:gd name="T34" fmla="*/ 12 w 1921"/>
                  <a:gd name="T35" fmla="*/ 827 h 961"/>
                  <a:gd name="T36" fmla="*/ 19 w 1921"/>
                  <a:gd name="T37" fmla="*/ 759 h 961"/>
                  <a:gd name="T38" fmla="*/ 26 w 1921"/>
                  <a:gd name="T39" fmla="*/ 694 h 961"/>
                  <a:gd name="T40" fmla="*/ 32 w 1921"/>
                  <a:gd name="T41" fmla="*/ 629 h 961"/>
                  <a:gd name="T42" fmla="*/ 38 w 1921"/>
                  <a:gd name="T43" fmla="*/ 567 h 961"/>
                  <a:gd name="T44" fmla="*/ 44 w 1921"/>
                  <a:gd name="T45" fmla="*/ 509 h 961"/>
                  <a:gd name="T46" fmla="*/ 50 w 1921"/>
                  <a:gd name="T47" fmla="*/ 453 h 961"/>
                  <a:gd name="T48" fmla="*/ 56 w 1921"/>
                  <a:gd name="T49" fmla="*/ 400 h 961"/>
                  <a:gd name="T50" fmla="*/ 60 w 1921"/>
                  <a:gd name="T51" fmla="*/ 352 h 961"/>
                  <a:gd name="T52" fmla="*/ 64 w 1921"/>
                  <a:gd name="T53" fmla="*/ 309 h 961"/>
                  <a:gd name="T54" fmla="*/ 68 w 1921"/>
                  <a:gd name="T55" fmla="*/ 272 h 961"/>
                  <a:gd name="T56" fmla="*/ 71 w 1921"/>
                  <a:gd name="T57" fmla="*/ 239 h 961"/>
                  <a:gd name="T58" fmla="*/ 74 w 1921"/>
                  <a:gd name="T59" fmla="*/ 213 h 961"/>
                  <a:gd name="T60" fmla="*/ 75 w 1921"/>
                  <a:gd name="T61" fmla="*/ 195 h 961"/>
                  <a:gd name="T62" fmla="*/ 77 w 1921"/>
                  <a:gd name="T63" fmla="*/ 183 h 961"/>
                  <a:gd name="T64" fmla="*/ 78 w 1921"/>
                  <a:gd name="T65" fmla="*/ 178 h 961"/>
                  <a:gd name="T66" fmla="*/ 142 w 1921"/>
                  <a:gd name="T67" fmla="*/ 154 h 961"/>
                  <a:gd name="T68" fmla="*/ 204 w 1921"/>
                  <a:gd name="T69" fmla="*/ 129 h 961"/>
                  <a:gd name="T70" fmla="*/ 265 w 1921"/>
                  <a:gd name="T71" fmla="*/ 108 h 961"/>
                  <a:gd name="T72" fmla="*/ 324 w 1921"/>
                  <a:gd name="T73" fmla="*/ 88 h 961"/>
                  <a:gd name="T74" fmla="*/ 385 w 1921"/>
                  <a:gd name="T75" fmla="*/ 70 h 961"/>
                  <a:gd name="T76" fmla="*/ 444 w 1921"/>
                  <a:gd name="T77" fmla="*/ 55 h 961"/>
                  <a:gd name="T78" fmla="*/ 507 w 1921"/>
                  <a:gd name="T79" fmla="*/ 39 h 961"/>
                  <a:gd name="T80" fmla="*/ 570 w 1921"/>
                  <a:gd name="T81" fmla="*/ 28 h 961"/>
                  <a:gd name="T82" fmla="*/ 638 w 1921"/>
                  <a:gd name="T83" fmla="*/ 18 h 961"/>
                  <a:gd name="T84" fmla="*/ 708 w 1921"/>
                  <a:gd name="T85" fmla="*/ 10 h 961"/>
                  <a:gd name="T86" fmla="*/ 782 w 1921"/>
                  <a:gd name="T87" fmla="*/ 4 h 961"/>
                  <a:gd name="T88" fmla="*/ 861 w 1921"/>
                  <a:gd name="T89" fmla="*/ 1 h 961"/>
                  <a:gd name="T90" fmla="*/ 946 w 1921"/>
                  <a:gd name="T91"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1" h="961">
                    <a:moveTo>
                      <a:pt x="946" y="0"/>
                    </a:moveTo>
                    <a:lnTo>
                      <a:pt x="1034" y="1"/>
                    </a:lnTo>
                    <a:lnTo>
                      <a:pt x="1116" y="4"/>
                    </a:lnTo>
                    <a:lnTo>
                      <a:pt x="1193" y="10"/>
                    </a:lnTo>
                    <a:lnTo>
                      <a:pt x="1266" y="20"/>
                    </a:lnTo>
                    <a:lnTo>
                      <a:pt x="1335" y="30"/>
                    </a:lnTo>
                    <a:lnTo>
                      <a:pt x="1401" y="43"/>
                    </a:lnTo>
                    <a:lnTo>
                      <a:pt x="1466" y="58"/>
                    </a:lnTo>
                    <a:lnTo>
                      <a:pt x="1529" y="76"/>
                    </a:lnTo>
                    <a:lnTo>
                      <a:pt x="1591" y="94"/>
                    </a:lnTo>
                    <a:lnTo>
                      <a:pt x="1651" y="115"/>
                    </a:lnTo>
                    <a:lnTo>
                      <a:pt x="1714" y="139"/>
                    </a:lnTo>
                    <a:lnTo>
                      <a:pt x="1777" y="163"/>
                    </a:lnTo>
                    <a:lnTo>
                      <a:pt x="1844" y="190"/>
                    </a:lnTo>
                    <a:lnTo>
                      <a:pt x="1921" y="961"/>
                    </a:lnTo>
                    <a:lnTo>
                      <a:pt x="0" y="961"/>
                    </a:lnTo>
                    <a:lnTo>
                      <a:pt x="7" y="893"/>
                    </a:lnTo>
                    <a:lnTo>
                      <a:pt x="12" y="827"/>
                    </a:lnTo>
                    <a:lnTo>
                      <a:pt x="19" y="759"/>
                    </a:lnTo>
                    <a:lnTo>
                      <a:pt x="26" y="694"/>
                    </a:lnTo>
                    <a:lnTo>
                      <a:pt x="32" y="629"/>
                    </a:lnTo>
                    <a:lnTo>
                      <a:pt x="38" y="567"/>
                    </a:lnTo>
                    <a:lnTo>
                      <a:pt x="44" y="509"/>
                    </a:lnTo>
                    <a:lnTo>
                      <a:pt x="50" y="453"/>
                    </a:lnTo>
                    <a:lnTo>
                      <a:pt x="56" y="400"/>
                    </a:lnTo>
                    <a:lnTo>
                      <a:pt x="60" y="352"/>
                    </a:lnTo>
                    <a:lnTo>
                      <a:pt x="64" y="309"/>
                    </a:lnTo>
                    <a:lnTo>
                      <a:pt x="68" y="272"/>
                    </a:lnTo>
                    <a:lnTo>
                      <a:pt x="71" y="239"/>
                    </a:lnTo>
                    <a:lnTo>
                      <a:pt x="74" y="213"/>
                    </a:lnTo>
                    <a:lnTo>
                      <a:pt x="75" y="195"/>
                    </a:lnTo>
                    <a:lnTo>
                      <a:pt x="77" y="183"/>
                    </a:lnTo>
                    <a:lnTo>
                      <a:pt x="78" y="178"/>
                    </a:lnTo>
                    <a:lnTo>
                      <a:pt x="142" y="154"/>
                    </a:lnTo>
                    <a:lnTo>
                      <a:pt x="204" y="129"/>
                    </a:lnTo>
                    <a:lnTo>
                      <a:pt x="265" y="108"/>
                    </a:lnTo>
                    <a:lnTo>
                      <a:pt x="324" y="88"/>
                    </a:lnTo>
                    <a:lnTo>
                      <a:pt x="385" y="70"/>
                    </a:lnTo>
                    <a:lnTo>
                      <a:pt x="444" y="55"/>
                    </a:lnTo>
                    <a:lnTo>
                      <a:pt x="507" y="39"/>
                    </a:lnTo>
                    <a:lnTo>
                      <a:pt x="570" y="28"/>
                    </a:lnTo>
                    <a:lnTo>
                      <a:pt x="638" y="18"/>
                    </a:lnTo>
                    <a:lnTo>
                      <a:pt x="708" y="10"/>
                    </a:lnTo>
                    <a:lnTo>
                      <a:pt x="782" y="4"/>
                    </a:lnTo>
                    <a:lnTo>
                      <a:pt x="861" y="1"/>
                    </a:lnTo>
                    <a:lnTo>
                      <a:pt x="9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3" name="Freeform 10"/>
              <p:cNvSpPr>
                <a:spLocks/>
              </p:cNvSpPr>
              <p:nvPr/>
            </p:nvSpPr>
            <p:spPr bwMode="auto">
              <a:xfrm>
                <a:off x="2191098" y="3601669"/>
                <a:ext cx="213408" cy="136946"/>
              </a:xfrm>
              <a:custGeom>
                <a:avLst/>
                <a:gdLst>
                  <a:gd name="T0" fmla="*/ 409 w 1123"/>
                  <a:gd name="T1" fmla="*/ 0 h 716"/>
                  <a:gd name="T2" fmla="*/ 484 w 1123"/>
                  <a:gd name="T3" fmla="*/ 1 h 716"/>
                  <a:gd name="T4" fmla="*/ 555 w 1123"/>
                  <a:gd name="T5" fmla="*/ 5 h 716"/>
                  <a:gd name="T6" fmla="*/ 619 w 1123"/>
                  <a:gd name="T7" fmla="*/ 11 h 716"/>
                  <a:gd name="T8" fmla="*/ 681 w 1123"/>
                  <a:gd name="T9" fmla="*/ 20 h 716"/>
                  <a:gd name="T10" fmla="*/ 738 w 1123"/>
                  <a:gd name="T11" fmla="*/ 30 h 716"/>
                  <a:gd name="T12" fmla="*/ 794 w 1123"/>
                  <a:gd name="T13" fmla="*/ 44 h 716"/>
                  <a:gd name="T14" fmla="*/ 848 w 1123"/>
                  <a:gd name="T15" fmla="*/ 60 h 716"/>
                  <a:gd name="T16" fmla="*/ 901 w 1123"/>
                  <a:gd name="T17" fmla="*/ 77 h 716"/>
                  <a:gd name="T18" fmla="*/ 955 w 1123"/>
                  <a:gd name="T19" fmla="*/ 97 h 716"/>
                  <a:gd name="T20" fmla="*/ 1010 w 1123"/>
                  <a:gd name="T21" fmla="*/ 118 h 716"/>
                  <a:gd name="T22" fmla="*/ 1066 w 1123"/>
                  <a:gd name="T23" fmla="*/ 141 h 716"/>
                  <a:gd name="T24" fmla="*/ 1123 w 1123"/>
                  <a:gd name="T25" fmla="*/ 716 h 716"/>
                  <a:gd name="T26" fmla="*/ 0 w 1123"/>
                  <a:gd name="T27" fmla="*/ 716 h 716"/>
                  <a:gd name="T28" fmla="*/ 18 w 1123"/>
                  <a:gd name="T29" fmla="*/ 664 h 716"/>
                  <a:gd name="T30" fmla="*/ 125 w 1123"/>
                  <a:gd name="T31" fmla="*/ 252 h 716"/>
                  <a:gd name="T32" fmla="*/ 142 w 1123"/>
                  <a:gd name="T33" fmla="*/ 175 h 716"/>
                  <a:gd name="T34" fmla="*/ 152 w 1123"/>
                  <a:gd name="T35" fmla="*/ 97 h 716"/>
                  <a:gd name="T36" fmla="*/ 154 w 1123"/>
                  <a:gd name="T37" fmla="*/ 18 h 716"/>
                  <a:gd name="T38" fmla="*/ 211 w 1123"/>
                  <a:gd name="T39" fmla="*/ 9 h 716"/>
                  <a:gd name="T40" fmla="*/ 272 w 1123"/>
                  <a:gd name="T41" fmla="*/ 5 h 716"/>
                  <a:gd name="T42" fmla="*/ 337 w 1123"/>
                  <a:gd name="T43" fmla="*/ 1 h 716"/>
                  <a:gd name="T44" fmla="*/ 409 w 1123"/>
                  <a:gd name="T4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3" h="716">
                    <a:moveTo>
                      <a:pt x="409" y="0"/>
                    </a:moveTo>
                    <a:lnTo>
                      <a:pt x="484" y="1"/>
                    </a:lnTo>
                    <a:lnTo>
                      <a:pt x="555" y="5"/>
                    </a:lnTo>
                    <a:lnTo>
                      <a:pt x="619" y="11"/>
                    </a:lnTo>
                    <a:lnTo>
                      <a:pt x="681" y="20"/>
                    </a:lnTo>
                    <a:lnTo>
                      <a:pt x="738" y="30"/>
                    </a:lnTo>
                    <a:lnTo>
                      <a:pt x="794" y="44"/>
                    </a:lnTo>
                    <a:lnTo>
                      <a:pt x="848" y="60"/>
                    </a:lnTo>
                    <a:lnTo>
                      <a:pt x="901" y="77"/>
                    </a:lnTo>
                    <a:lnTo>
                      <a:pt x="955" y="97"/>
                    </a:lnTo>
                    <a:lnTo>
                      <a:pt x="1010" y="118"/>
                    </a:lnTo>
                    <a:lnTo>
                      <a:pt x="1066" y="141"/>
                    </a:lnTo>
                    <a:lnTo>
                      <a:pt x="1123" y="716"/>
                    </a:lnTo>
                    <a:lnTo>
                      <a:pt x="0" y="716"/>
                    </a:lnTo>
                    <a:lnTo>
                      <a:pt x="18" y="664"/>
                    </a:lnTo>
                    <a:lnTo>
                      <a:pt x="125" y="252"/>
                    </a:lnTo>
                    <a:lnTo>
                      <a:pt x="142" y="175"/>
                    </a:lnTo>
                    <a:lnTo>
                      <a:pt x="152" y="97"/>
                    </a:lnTo>
                    <a:lnTo>
                      <a:pt x="154" y="18"/>
                    </a:lnTo>
                    <a:lnTo>
                      <a:pt x="211" y="9"/>
                    </a:lnTo>
                    <a:lnTo>
                      <a:pt x="272" y="5"/>
                    </a:lnTo>
                    <a:lnTo>
                      <a:pt x="337" y="1"/>
                    </a:lnTo>
                    <a:lnTo>
                      <a:pt x="4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4" name="Freeform 11"/>
              <p:cNvSpPr>
                <a:spLocks/>
              </p:cNvSpPr>
              <p:nvPr/>
            </p:nvSpPr>
            <p:spPr bwMode="auto">
              <a:xfrm>
                <a:off x="1672986" y="3716932"/>
                <a:ext cx="243079" cy="132381"/>
              </a:xfrm>
              <a:custGeom>
                <a:avLst/>
                <a:gdLst>
                  <a:gd name="T0" fmla="*/ 686 w 1279"/>
                  <a:gd name="T1" fmla="*/ 0 h 697"/>
                  <a:gd name="T2" fmla="*/ 762 w 1279"/>
                  <a:gd name="T3" fmla="*/ 1 h 697"/>
                  <a:gd name="T4" fmla="*/ 832 w 1279"/>
                  <a:gd name="T5" fmla="*/ 4 h 697"/>
                  <a:gd name="T6" fmla="*/ 896 w 1279"/>
                  <a:gd name="T7" fmla="*/ 10 h 697"/>
                  <a:gd name="T8" fmla="*/ 957 w 1279"/>
                  <a:gd name="T9" fmla="*/ 20 h 697"/>
                  <a:gd name="T10" fmla="*/ 1016 w 1279"/>
                  <a:gd name="T11" fmla="*/ 30 h 697"/>
                  <a:gd name="T12" fmla="*/ 1070 w 1279"/>
                  <a:gd name="T13" fmla="*/ 44 h 697"/>
                  <a:gd name="T14" fmla="*/ 1125 w 1279"/>
                  <a:gd name="T15" fmla="*/ 59 h 697"/>
                  <a:gd name="T16" fmla="*/ 1178 w 1279"/>
                  <a:gd name="T17" fmla="*/ 77 h 697"/>
                  <a:gd name="T18" fmla="*/ 1216 w 1279"/>
                  <a:gd name="T19" fmla="*/ 91 h 697"/>
                  <a:gd name="T20" fmla="*/ 1255 w 1279"/>
                  <a:gd name="T21" fmla="*/ 106 h 697"/>
                  <a:gd name="T22" fmla="*/ 1263 w 1279"/>
                  <a:gd name="T23" fmla="*/ 152 h 697"/>
                  <a:gd name="T24" fmla="*/ 1271 w 1279"/>
                  <a:gd name="T25" fmla="*/ 196 h 697"/>
                  <a:gd name="T26" fmla="*/ 1279 w 1279"/>
                  <a:gd name="T27" fmla="*/ 239 h 697"/>
                  <a:gd name="T28" fmla="*/ 940 w 1279"/>
                  <a:gd name="T29" fmla="*/ 362 h 697"/>
                  <a:gd name="T30" fmla="*/ 865 w 1279"/>
                  <a:gd name="T31" fmla="*/ 697 h 697"/>
                  <a:gd name="T32" fmla="*/ 0 w 1279"/>
                  <a:gd name="T33" fmla="*/ 697 h 697"/>
                  <a:gd name="T34" fmla="*/ 6 w 1279"/>
                  <a:gd name="T35" fmla="*/ 641 h 697"/>
                  <a:gd name="T36" fmla="*/ 12 w 1279"/>
                  <a:gd name="T37" fmla="*/ 586 h 697"/>
                  <a:gd name="T38" fmla="*/ 16 w 1279"/>
                  <a:gd name="T39" fmla="*/ 531 h 697"/>
                  <a:gd name="T40" fmla="*/ 22 w 1279"/>
                  <a:gd name="T41" fmla="*/ 478 h 697"/>
                  <a:gd name="T42" fmla="*/ 27 w 1279"/>
                  <a:gd name="T43" fmla="*/ 426 h 697"/>
                  <a:gd name="T44" fmla="*/ 32 w 1279"/>
                  <a:gd name="T45" fmla="*/ 377 h 697"/>
                  <a:gd name="T46" fmla="*/ 36 w 1279"/>
                  <a:gd name="T47" fmla="*/ 330 h 697"/>
                  <a:gd name="T48" fmla="*/ 41 w 1279"/>
                  <a:gd name="T49" fmla="*/ 288 h 697"/>
                  <a:gd name="T50" fmla="*/ 44 w 1279"/>
                  <a:gd name="T51" fmla="*/ 249 h 697"/>
                  <a:gd name="T52" fmla="*/ 48 w 1279"/>
                  <a:gd name="T53" fmla="*/ 215 h 697"/>
                  <a:gd name="T54" fmla="*/ 51 w 1279"/>
                  <a:gd name="T55" fmla="*/ 186 h 697"/>
                  <a:gd name="T56" fmla="*/ 54 w 1279"/>
                  <a:gd name="T57" fmla="*/ 162 h 697"/>
                  <a:gd name="T58" fmla="*/ 55 w 1279"/>
                  <a:gd name="T59" fmla="*/ 143 h 697"/>
                  <a:gd name="T60" fmla="*/ 56 w 1279"/>
                  <a:gd name="T61" fmla="*/ 133 h 697"/>
                  <a:gd name="T62" fmla="*/ 56 w 1279"/>
                  <a:gd name="T63" fmla="*/ 129 h 697"/>
                  <a:gd name="T64" fmla="*/ 111 w 1279"/>
                  <a:gd name="T65" fmla="*/ 107 h 697"/>
                  <a:gd name="T66" fmla="*/ 165 w 1279"/>
                  <a:gd name="T67" fmla="*/ 89 h 697"/>
                  <a:gd name="T68" fmla="*/ 216 w 1279"/>
                  <a:gd name="T69" fmla="*/ 70 h 697"/>
                  <a:gd name="T70" fmla="*/ 267 w 1279"/>
                  <a:gd name="T71" fmla="*/ 54 h 697"/>
                  <a:gd name="T72" fmla="*/ 319 w 1279"/>
                  <a:gd name="T73" fmla="*/ 40 h 697"/>
                  <a:gd name="T74" fmla="*/ 372 w 1279"/>
                  <a:gd name="T75" fmla="*/ 28 h 697"/>
                  <a:gd name="T76" fmla="*/ 427 w 1279"/>
                  <a:gd name="T77" fmla="*/ 17 h 697"/>
                  <a:gd name="T78" fmla="*/ 486 w 1279"/>
                  <a:gd name="T79" fmla="*/ 9 h 697"/>
                  <a:gd name="T80" fmla="*/ 547 w 1279"/>
                  <a:gd name="T81" fmla="*/ 4 h 697"/>
                  <a:gd name="T82" fmla="*/ 614 w 1279"/>
                  <a:gd name="T83" fmla="*/ 1 h 697"/>
                  <a:gd name="T84" fmla="*/ 686 w 1279"/>
                  <a:gd name="T85"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9" h="697">
                    <a:moveTo>
                      <a:pt x="686" y="0"/>
                    </a:moveTo>
                    <a:lnTo>
                      <a:pt x="762" y="1"/>
                    </a:lnTo>
                    <a:lnTo>
                      <a:pt x="832" y="4"/>
                    </a:lnTo>
                    <a:lnTo>
                      <a:pt x="896" y="10"/>
                    </a:lnTo>
                    <a:lnTo>
                      <a:pt x="957" y="20"/>
                    </a:lnTo>
                    <a:lnTo>
                      <a:pt x="1016" y="30"/>
                    </a:lnTo>
                    <a:lnTo>
                      <a:pt x="1070" y="44"/>
                    </a:lnTo>
                    <a:lnTo>
                      <a:pt x="1125" y="59"/>
                    </a:lnTo>
                    <a:lnTo>
                      <a:pt x="1178" y="77"/>
                    </a:lnTo>
                    <a:lnTo>
                      <a:pt x="1216" y="91"/>
                    </a:lnTo>
                    <a:lnTo>
                      <a:pt x="1255" y="106"/>
                    </a:lnTo>
                    <a:lnTo>
                      <a:pt x="1263" y="152"/>
                    </a:lnTo>
                    <a:lnTo>
                      <a:pt x="1271" y="196"/>
                    </a:lnTo>
                    <a:lnTo>
                      <a:pt x="1279" y="239"/>
                    </a:lnTo>
                    <a:lnTo>
                      <a:pt x="940" y="362"/>
                    </a:lnTo>
                    <a:lnTo>
                      <a:pt x="865" y="697"/>
                    </a:lnTo>
                    <a:lnTo>
                      <a:pt x="0" y="697"/>
                    </a:lnTo>
                    <a:lnTo>
                      <a:pt x="6" y="641"/>
                    </a:lnTo>
                    <a:lnTo>
                      <a:pt x="12" y="586"/>
                    </a:lnTo>
                    <a:lnTo>
                      <a:pt x="16" y="531"/>
                    </a:lnTo>
                    <a:lnTo>
                      <a:pt x="22" y="478"/>
                    </a:lnTo>
                    <a:lnTo>
                      <a:pt x="27" y="426"/>
                    </a:lnTo>
                    <a:lnTo>
                      <a:pt x="32" y="377"/>
                    </a:lnTo>
                    <a:lnTo>
                      <a:pt x="36" y="330"/>
                    </a:lnTo>
                    <a:lnTo>
                      <a:pt x="41" y="288"/>
                    </a:lnTo>
                    <a:lnTo>
                      <a:pt x="44" y="249"/>
                    </a:lnTo>
                    <a:lnTo>
                      <a:pt x="48" y="215"/>
                    </a:lnTo>
                    <a:lnTo>
                      <a:pt x="51" y="186"/>
                    </a:lnTo>
                    <a:lnTo>
                      <a:pt x="54" y="162"/>
                    </a:lnTo>
                    <a:lnTo>
                      <a:pt x="55" y="143"/>
                    </a:lnTo>
                    <a:lnTo>
                      <a:pt x="56" y="133"/>
                    </a:lnTo>
                    <a:lnTo>
                      <a:pt x="56" y="129"/>
                    </a:lnTo>
                    <a:lnTo>
                      <a:pt x="111" y="107"/>
                    </a:lnTo>
                    <a:lnTo>
                      <a:pt x="165" y="89"/>
                    </a:lnTo>
                    <a:lnTo>
                      <a:pt x="216" y="70"/>
                    </a:lnTo>
                    <a:lnTo>
                      <a:pt x="267" y="54"/>
                    </a:lnTo>
                    <a:lnTo>
                      <a:pt x="319" y="40"/>
                    </a:lnTo>
                    <a:lnTo>
                      <a:pt x="372" y="28"/>
                    </a:lnTo>
                    <a:lnTo>
                      <a:pt x="427" y="17"/>
                    </a:lnTo>
                    <a:lnTo>
                      <a:pt x="486" y="9"/>
                    </a:lnTo>
                    <a:lnTo>
                      <a:pt x="547" y="4"/>
                    </a:lnTo>
                    <a:lnTo>
                      <a:pt x="614" y="1"/>
                    </a:lnTo>
                    <a:lnTo>
                      <a:pt x="6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sp>
        <p:nvSpPr>
          <p:cNvPr id="75" name="Rectangle 103"/>
          <p:cNvSpPr/>
          <p:nvPr/>
        </p:nvSpPr>
        <p:spPr>
          <a:xfrm>
            <a:off x="1488128" y="1753518"/>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solidFill>
                  <a:schemeClr val="accent3">
                    <a:lumMod val="10000"/>
                  </a:schemeClr>
                </a:solidFill>
                <a:latin typeface="ＭＳ Ｐゴシック" panose="020B0600070205080204" pitchFamily="50" charset="-128"/>
                <a:ea typeface="ＭＳ Ｐゴシック" panose="020B0600070205080204" pitchFamily="50" charset="-128"/>
              </a:rPr>
              <a:t>1:1 </a:t>
            </a: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お</a:t>
            </a:r>
            <a:r>
              <a:rPr lang="ja-JP" altLang="en-US" sz="1100" dirty="0">
                <a:solidFill>
                  <a:schemeClr val="accent3">
                    <a:lumMod val="10000"/>
                  </a:schemeClr>
                </a:solidFill>
                <a:latin typeface="ＭＳ Ｐゴシック" panose="020B0600070205080204" pitchFamily="50" charset="-128"/>
                <a:ea typeface="ＭＳ Ｐゴシック" panose="020B0600070205080204" pitchFamily="50" charset="-128"/>
              </a:rPr>
              <a:t>よ</a:t>
            </a: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び </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グループ</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メッセージング</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grpSp>
        <p:nvGrpSpPr>
          <p:cNvPr id="76" name="Group 125"/>
          <p:cNvGrpSpPr>
            <a:grpSpLocks noChangeAspect="1"/>
          </p:cNvGrpSpPr>
          <p:nvPr/>
        </p:nvGrpSpPr>
        <p:grpSpPr>
          <a:xfrm>
            <a:off x="1792048" y="1418719"/>
            <a:ext cx="404425" cy="377289"/>
            <a:chOff x="-1296988" y="2312988"/>
            <a:chExt cx="1501776" cy="1365251"/>
          </a:xfrm>
          <a:solidFill>
            <a:schemeClr val="accent4"/>
          </a:solidFill>
        </p:grpSpPr>
        <p:sp>
          <p:nvSpPr>
            <p:cNvPr id="77" name="Freeform 6"/>
            <p:cNvSpPr>
              <a:spLocks/>
            </p:cNvSpPr>
            <p:nvPr/>
          </p:nvSpPr>
          <p:spPr bwMode="auto">
            <a:xfrm>
              <a:off x="-1296988" y="2312988"/>
              <a:ext cx="1425576" cy="1260475"/>
            </a:xfrm>
            <a:custGeom>
              <a:avLst/>
              <a:gdLst>
                <a:gd name="T0" fmla="*/ 2031 w 3593"/>
                <a:gd name="T1" fmla="*/ 12 h 3177"/>
                <a:gd name="T2" fmla="*/ 2365 w 3593"/>
                <a:gd name="T3" fmla="*/ 70 h 3177"/>
                <a:gd name="T4" fmla="*/ 2671 w 3593"/>
                <a:gd name="T5" fmla="*/ 173 h 3177"/>
                <a:gd name="T6" fmla="*/ 2945 w 3593"/>
                <a:gd name="T7" fmla="*/ 315 h 3177"/>
                <a:gd name="T8" fmla="*/ 3179 w 3593"/>
                <a:gd name="T9" fmla="*/ 493 h 3177"/>
                <a:gd name="T10" fmla="*/ 3366 w 3593"/>
                <a:gd name="T11" fmla="*/ 701 h 3177"/>
                <a:gd name="T12" fmla="*/ 3501 w 3593"/>
                <a:gd name="T13" fmla="*/ 934 h 3177"/>
                <a:gd name="T14" fmla="*/ 3578 w 3593"/>
                <a:gd name="T15" fmla="*/ 1188 h 3177"/>
                <a:gd name="T16" fmla="*/ 3589 w 3593"/>
                <a:gd name="T17" fmla="*/ 1455 h 3177"/>
                <a:gd name="T18" fmla="*/ 3534 w 3593"/>
                <a:gd name="T19" fmla="*/ 1714 h 3177"/>
                <a:gd name="T20" fmla="*/ 3417 w 3593"/>
                <a:gd name="T21" fmla="*/ 1955 h 3177"/>
                <a:gd name="T22" fmla="*/ 3247 w 3593"/>
                <a:gd name="T23" fmla="*/ 2172 h 3177"/>
                <a:gd name="T24" fmla="*/ 3027 w 3593"/>
                <a:gd name="T25" fmla="*/ 2360 h 3177"/>
                <a:gd name="T26" fmla="*/ 2766 w 3593"/>
                <a:gd name="T27" fmla="*/ 2514 h 3177"/>
                <a:gd name="T28" fmla="*/ 2470 w 3593"/>
                <a:gd name="T29" fmla="*/ 2631 h 3177"/>
                <a:gd name="T30" fmla="*/ 2145 w 3593"/>
                <a:gd name="T31" fmla="*/ 2705 h 3177"/>
                <a:gd name="T32" fmla="*/ 1797 w 3593"/>
                <a:gd name="T33" fmla="*/ 2730 h 3177"/>
                <a:gd name="T34" fmla="*/ 1603 w 3593"/>
                <a:gd name="T35" fmla="*/ 2761 h 3177"/>
                <a:gd name="T36" fmla="*/ 1454 w 3593"/>
                <a:gd name="T37" fmla="*/ 2869 h 3177"/>
                <a:gd name="T38" fmla="*/ 1274 w 3593"/>
                <a:gd name="T39" fmla="*/ 2970 h 3177"/>
                <a:gd name="T40" fmla="*/ 1062 w 3593"/>
                <a:gd name="T41" fmla="*/ 3059 h 3177"/>
                <a:gd name="T42" fmla="*/ 816 w 3593"/>
                <a:gd name="T43" fmla="*/ 3127 h 3177"/>
                <a:gd name="T44" fmla="*/ 534 w 3593"/>
                <a:gd name="T45" fmla="*/ 3169 h 3177"/>
                <a:gd name="T46" fmla="*/ 328 w 3593"/>
                <a:gd name="T47" fmla="*/ 3175 h 3177"/>
                <a:gd name="T48" fmla="*/ 361 w 3593"/>
                <a:gd name="T49" fmla="*/ 3146 h 3177"/>
                <a:gd name="T50" fmla="*/ 422 w 3593"/>
                <a:gd name="T51" fmla="*/ 3085 h 3177"/>
                <a:gd name="T52" fmla="*/ 503 w 3593"/>
                <a:gd name="T53" fmla="*/ 2992 h 3177"/>
                <a:gd name="T54" fmla="*/ 594 w 3593"/>
                <a:gd name="T55" fmla="*/ 2872 h 3177"/>
                <a:gd name="T56" fmla="*/ 686 w 3593"/>
                <a:gd name="T57" fmla="*/ 2726 h 3177"/>
                <a:gd name="T58" fmla="*/ 766 w 3593"/>
                <a:gd name="T59" fmla="*/ 2557 h 3177"/>
                <a:gd name="T60" fmla="*/ 619 w 3593"/>
                <a:gd name="T61" fmla="*/ 2396 h 3177"/>
                <a:gd name="T62" fmla="*/ 395 w 3593"/>
                <a:gd name="T63" fmla="*/ 2220 h 3177"/>
                <a:gd name="T64" fmla="*/ 216 w 3593"/>
                <a:gd name="T65" fmla="*/ 2015 h 3177"/>
                <a:gd name="T66" fmla="*/ 87 w 3593"/>
                <a:gd name="T67" fmla="*/ 1786 h 3177"/>
                <a:gd name="T68" fmla="*/ 14 w 3593"/>
                <a:gd name="T69" fmla="*/ 1539 h 3177"/>
                <a:gd name="T70" fmla="*/ 3 w 3593"/>
                <a:gd name="T71" fmla="*/ 1276 h 3177"/>
                <a:gd name="T72" fmla="*/ 59 w 3593"/>
                <a:gd name="T73" fmla="*/ 1016 h 3177"/>
                <a:gd name="T74" fmla="*/ 176 w 3593"/>
                <a:gd name="T75" fmla="*/ 776 h 3177"/>
                <a:gd name="T76" fmla="*/ 347 w 3593"/>
                <a:gd name="T77" fmla="*/ 559 h 3177"/>
                <a:gd name="T78" fmla="*/ 565 w 3593"/>
                <a:gd name="T79" fmla="*/ 371 h 3177"/>
                <a:gd name="T80" fmla="*/ 827 w 3593"/>
                <a:gd name="T81" fmla="*/ 216 h 3177"/>
                <a:gd name="T82" fmla="*/ 1123 w 3593"/>
                <a:gd name="T83" fmla="*/ 100 h 3177"/>
                <a:gd name="T84" fmla="*/ 1449 w 3593"/>
                <a:gd name="T85" fmla="*/ 26 h 3177"/>
                <a:gd name="T86" fmla="*/ 1797 w 3593"/>
                <a:gd name="T87" fmla="*/ 0 h 3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93" h="3177">
                  <a:moveTo>
                    <a:pt x="1797" y="0"/>
                  </a:moveTo>
                  <a:lnTo>
                    <a:pt x="1915" y="4"/>
                  </a:lnTo>
                  <a:lnTo>
                    <a:pt x="2031" y="12"/>
                  </a:lnTo>
                  <a:lnTo>
                    <a:pt x="2145" y="26"/>
                  </a:lnTo>
                  <a:lnTo>
                    <a:pt x="2256" y="45"/>
                  </a:lnTo>
                  <a:lnTo>
                    <a:pt x="2365" y="70"/>
                  </a:lnTo>
                  <a:lnTo>
                    <a:pt x="2470" y="100"/>
                  </a:lnTo>
                  <a:lnTo>
                    <a:pt x="2573" y="134"/>
                  </a:lnTo>
                  <a:lnTo>
                    <a:pt x="2671" y="173"/>
                  </a:lnTo>
                  <a:lnTo>
                    <a:pt x="2766" y="216"/>
                  </a:lnTo>
                  <a:lnTo>
                    <a:pt x="2857" y="263"/>
                  </a:lnTo>
                  <a:lnTo>
                    <a:pt x="2945" y="315"/>
                  </a:lnTo>
                  <a:lnTo>
                    <a:pt x="3027" y="371"/>
                  </a:lnTo>
                  <a:lnTo>
                    <a:pt x="3106" y="431"/>
                  </a:lnTo>
                  <a:lnTo>
                    <a:pt x="3179" y="493"/>
                  </a:lnTo>
                  <a:lnTo>
                    <a:pt x="3247" y="559"/>
                  </a:lnTo>
                  <a:lnTo>
                    <a:pt x="3310" y="628"/>
                  </a:lnTo>
                  <a:lnTo>
                    <a:pt x="3366" y="701"/>
                  </a:lnTo>
                  <a:lnTo>
                    <a:pt x="3417" y="776"/>
                  </a:lnTo>
                  <a:lnTo>
                    <a:pt x="3463" y="853"/>
                  </a:lnTo>
                  <a:lnTo>
                    <a:pt x="3501" y="934"/>
                  </a:lnTo>
                  <a:lnTo>
                    <a:pt x="3534" y="1016"/>
                  </a:lnTo>
                  <a:lnTo>
                    <a:pt x="3559" y="1102"/>
                  </a:lnTo>
                  <a:lnTo>
                    <a:pt x="3578" y="1188"/>
                  </a:lnTo>
                  <a:lnTo>
                    <a:pt x="3589" y="1276"/>
                  </a:lnTo>
                  <a:lnTo>
                    <a:pt x="3593" y="1366"/>
                  </a:lnTo>
                  <a:lnTo>
                    <a:pt x="3589" y="1455"/>
                  </a:lnTo>
                  <a:lnTo>
                    <a:pt x="3578" y="1544"/>
                  </a:lnTo>
                  <a:lnTo>
                    <a:pt x="3559" y="1630"/>
                  </a:lnTo>
                  <a:lnTo>
                    <a:pt x="3534" y="1714"/>
                  </a:lnTo>
                  <a:lnTo>
                    <a:pt x="3501" y="1798"/>
                  </a:lnTo>
                  <a:lnTo>
                    <a:pt x="3463" y="1877"/>
                  </a:lnTo>
                  <a:lnTo>
                    <a:pt x="3417" y="1955"/>
                  </a:lnTo>
                  <a:lnTo>
                    <a:pt x="3366" y="2030"/>
                  </a:lnTo>
                  <a:lnTo>
                    <a:pt x="3310" y="2102"/>
                  </a:lnTo>
                  <a:lnTo>
                    <a:pt x="3247" y="2172"/>
                  </a:lnTo>
                  <a:lnTo>
                    <a:pt x="3179" y="2237"/>
                  </a:lnTo>
                  <a:lnTo>
                    <a:pt x="3106" y="2301"/>
                  </a:lnTo>
                  <a:lnTo>
                    <a:pt x="3027" y="2360"/>
                  </a:lnTo>
                  <a:lnTo>
                    <a:pt x="2945" y="2415"/>
                  </a:lnTo>
                  <a:lnTo>
                    <a:pt x="2857" y="2467"/>
                  </a:lnTo>
                  <a:lnTo>
                    <a:pt x="2766" y="2514"/>
                  </a:lnTo>
                  <a:lnTo>
                    <a:pt x="2671" y="2558"/>
                  </a:lnTo>
                  <a:lnTo>
                    <a:pt x="2573" y="2598"/>
                  </a:lnTo>
                  <a:lnTo>
                    <a:pt x="2470" y="2631"/>
                  </a:lnTo>
                  <a:lnTo>
                    <a:pt x="2365" y="2661"/>
                  </a:lnTo>
                  <a:lnTo>
                    <a:pt x="2256" y="2685"/>
                  </a:lnTo>
                  <a:lnTo>
                    <a:pt x="2145" y="2705"/>
                  </a:lnTo>
                  <a:lnTo>
                    <a:pt x="2031" y="2719"/>
                  </a:lnTo>
                  <a:lnTo>
                    <a:pt x="1915" y="2728"/>
                  </a:lnTo>
                  <a:lnTo>
                    <a:pt x="1797" y="2730"/>
                  </a:lnTo>
                  <a:lnTo>
                    <a:pt x="1721" y="2729"/>
                  </a:lnTo>
                  <a:lnTo>
                    <a:pt x="1646" y="2726"/>
                  </a:lnTo>
                  <a:lnTo>
                    <a:pt x="1603" y="2761"/>
                  </a:lnTo>
                  <a:lnTo>
                    <a:pt x="1556" y="2797"/>
                  </a:lnTo>
                  <a:lnTo>
                    <a:pt x="1507" y="2833"/>
                  </a:lnTo>
                  <a:lnTo>
                    <a:pt x="1454" y="2869"/>
                  </a:lnTo>
                  <a:lnTo>
                    <a:pt x="1398" y="2903"/>
                  </a:lnTo>
                  <a:lnTo>
                    <a:pt x="1338" y="2938"/>
                  </a:lnTo>
                  <a:lnTo>
                    <a:pt x="1274" y="2970"/>
                  </a:lnTo>
                  <a:lnTo>
                    <a:pt x="1207" y="3002"/>
                  </a:lnTo>
                  <a:lnTo>
                    <a:pt x="1137" y="3032"/>
                  </a:lnTo>
                  <a:lnTo>
                    <a:pt x="1062" y="3059"/>
                  </a:lnTo>
                  <a:lnTo>
                    <a:pt x="984" y="3085"/>
                  </a:lnTo>
                  <a:lnTo>
                    <a:pt x="902" y="3108"/>
                  </a:lnTo>
                  <a:lnTo>
                    <a:pt x="816" y="3127"/>
                  </a:lnTo>
                  <a:lnTo>
                    <a:pt x="726" y="3145"/>
                  </a:lnTo>
                  <a:lnTo>
                    <a:pt x="633" y="3159"/>
                  </a:lnTo>
                  <a:lnTo>
                    <a:pt x="534" y="3169"/>
                  </a:lnTo>
                  <a:lnTo>
                    <a:pt x="432" y="3175"/>
                  </a:lnTo>
                  <a:lnTo>
                    <a:pt x="326" y="3177"/>
                  </a:lnTo>
                  <a:lnTo>
                    <a:pt x="328" y="3175"/>
                  </a:lnTo>
                  <a:lnTo>
                    <a:pt x="335" y="3169"/>
                  </a:lnTo>
                  <a:lnTo>
                    <a:pt x="346" y="3160"/>
                  </a:lnTo>
                  <a:lnTo>
                    <a:pt x="361" y="3146"/>
                  </a:lnTo>
                  <a:lnTo>
                    <a:pt x="378" y="3130"/>
                  </a:lnTo>
                  <a:lnTo>
                    <a:pt x="399" y="3109"/>
                  </a:lnTo>
                  <a:lnTo>
                    <a:pt x="422" y="3085"/>
                  </a:lnTo>
                  <a:lnTo>
                    <a:pt x="448" y="3057"/>
                  </a:lnTo>
                  <a:lnTo>
                    <a:pt x="475" y="3026"/>
                  </a:lnTo>
                  <a:lnTo>
                    <a:pt x="503" y="2992"/>
                  </a:lnTo>
                  <a:lnTo>
                    <a:pt x="533" y="2955"/>
                  </a:lnTo>
                  <a:lnTo>
                    <a:pt x="564" y="2915"/>
                  </a:lnTo>
                  <a:lnTo>
                    <a:pt x="594" y="2872"/>
                  </a:lnTo>
                  <a:lnTo>
                    <a:pt x="626" y="2826"/>
                  </a:lnTo>
                  <a:lnTo>
                    <a:pt x="656" y="2778"/>
                  </a:lnTo>
                  <a:lnTo>
                    <a:pt x="686" y="2726"/>
                  </a:lnTo>
                  <a:lnTo>
                    <a:pt x="713" y="2673"/>
                  </a:lnTo>
                  <a:lnTo>
                    <a:pt x="741" y="2616"/>
                  </a:lnTo>
                  <a:lnTo>
                    <a:pt x="766" y="2557"/>
                  </a:lnTo>
                  <a:lnTo>
                    <a:pt x="789" y="2496"/>
                  </a:lnTo>
                  <a:lnTo>
                    <a:pt x="702" y="2447"/>
                  </a:lnTo>
                  <a:lnTo>
                    <a:pt x="619" y="2396"/>
                  </a:lnTo>
                  <a:lnTo>
                    <a:pt x="539" y="2340"/>
                  </a:lnTo>
                  <a:lnTo>
                    <a:pt x="465" y="2281"/>
                  </a:lnTo>
                  <a:lnTo>
                    <a:pt x="395" y="2220"/>
                  </a:lnTo>
                  <a:lnTo>
                    <a:pt x="330" y="2154"/>
                  </a:lnTo>
                  <a:lnTo>
                    <a:pt x="271" y="2086"/>
                  </a:lnTo>
                  <a:lnTo>
                    <a:pt x="216" y="2015"/>
                  </a:lnTo>
                  <a:lnTo>
                    <a:pt x="168" y="1941"/>
                  </a:lnTo>
                  <a:lnTo>
                    <a:pt x="124" y="1865"/>
                  </a:lnTo>
                  <a:lnTo>
                    <a:pt x="87" y="1786"/>
                  </a:lnTo>
                  <a:lnTo>
                    <a:pt x="57" y="1706"/>
                  </a:lnTo>
                  <a:lnTo>
                    <a:pt x="32" y="1623"/>
                  </a:lnTo>
                  <a:lnTo>
                    <a:pt x="14" y="1539"/>
                  </a:lnTo>
                  <a:lnTo>
                    <a:pt x="3" y="1452"/>
                  </a:lnTo>
                  <a:lnTo>
                    <a:pt x="0" y="1366"/>
                  </a:lnTo>
                  <a:lnTo>
                    <a:pt x="3" y="1276"/>
                  </a:lnTo>
                  <a:lnTo>
                    <a:pt x="15" y="1188"/>
                  </a:lnTo>
                  <a:lnTo>
                    <a:pt x="34" y="1102"/>
                  </a:lnTo>
                  <a:lnTo>
                    <a:pt x="59" y="1016"/>
                  </a:lnTo>
                  <a:lnTo>
                    <a:pt x="91" y="934"/>
                  </a:lnTo>
                  <a:lnTo>
                    <a:pt x="131" y="853"/>
                  </a:lnTo>
                  <a:lnTo>
                    <a:pt x="176" y="776"/>
                  </a:lnTo>
                  <a:lnTo>
                    <a:pt x="227" y="701"/>
                  </a:lnTo>
                  <a:lnTo>
                    <a:pt x="284" y="628"/>
                  </a:lnTo>
                  <a:lnTo>
                    <a:pt x="347" y="559"/>
                  </a:lnTo>
                  <a:lnTo>
                    <a:pt x="415" y="493"/>
                  </a:lnTo>
                  <a:lnTo>
                    <a:pt x="488" y="431"/>
                  </a:lnTo>
                  <a:lnTo>
                    <a:pt x="565" y="371"/>
                  </a:lnTo>
                  <a:lnTo>
                    <a:pt x="649" y="315"/>
                  </a:lnTo>
                  <a:lnTo>
                    <a:pt x="735" y="263"/>
                  </a:lnTo>
                  <a:lnTo>
                    <a:pt x="827" y="216"/>
                  </a:lnTo>
                  <a:lnTo>
                    <a:pt x="922" y="173"/>
                  </a:lnTo>
                  <a:lnTo>
                    <a:pt x="1021" y="134"/>
                  </a:lnTo>
                  <a:lnTo>
                    <a:pt x="1123" y="100"/>
                  </a:lnTo>
                  <a:lnTo>
                    <a:pt x="1229" y="70"/>
                  </a:lnTo>
                  <a:lnTo>
                    <a:pt x="1337" y="45"/>
                  </a:lnTo>
                  <a:lnTo>
                    <a:pt x="1449" y="26"/>
                  </a:lnTo>
                  <a:lnTo>
                    <a:pt x="1562" y="12"/>
                  </a:lnTo>
                  <a:lnTo>
                    <a:pt x="1678" y="4"/>
                  </a:lnTo>
                  <a:lnTo>
                    <a:pt x="179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8" name="Freeform 7"/>
            <p:cNvSpPr>
              <a:spLocks/>
            </p:cNvSpPr>
            <p:nvPr/>
          </p:nvSpPr>
          <p:spPr bwMode="auto">
            <a:xfrm>
              <a:off x="-685800" y="2886076"/>
              <a:ext cx="877888" cy="779463"/>
            </a:xfrm>
            <a:custGeom>
              <a:avLst/>
              <a:gdLst>
                <a:gd name="T0" fmla="*/ 1198 w 2215"/>
                <a:gd name="T1" fmla="*/ 4 h 1966"/>
                <a:gd name="T2" fmla="*/ 1373 w 2215"/>
                <a:gd name="T3" fmla="*/ 25 h 1966"/>
                <a:gd name="T4" fmla="*/ 1538 w 2215"/>
                <a:gd name="T5" fmla="*/ 67 h 1966"/>
                <a:gd name="T6" fmla="*/ 1691 w 2215"/>
                <a:gd name="T7" fmla="*/ 128 h 1966"/>
                <a:gd name="T8" fmla="*/ 1827 w 2215"/>
                <a:gd name="T9" fmla="*/ 206 h 1966"/>
                <a:gd name="T10" fmla="*/ 1947 w 2215"/>
                <a:gd name="T11" fmla="*/ 298 h 1966"/>
                <a:gd name="T12" fmla="*/ 2048 w 2215"/>
                <a:gd name="T13" fmla="*/ 403 h 1966"/>
                <a:gd name="T14" fmla="*/ 2128 w 2215"/>
                <a:gd name="T15" fmla="*/ 519 h 1966"/>
                <a:gd name="T16" fmla="*/ 2182 w 2215"/>
                <a:gd name="T17" fmla="*/ 645 h 1966"/>
                <a:gd name="T18" fmla="*/ 2211 w 2215"/>
                <a:gd name="T19" fmla="*/ 780 h 1966"/>
                <a:gd name="T20" fmla="*/ 2211 w 2215"/>
                <a:gd name="T21" fmla="*/ 918 h 1966"/>
                <a:gd name="T22" fmla="*/ 2183 w 2215"/>
                <a:gd name="T23" fmla="*/ 1052 h 1966"/>
                <a:gd name="T24" fmla="*/ 2129 w 2215"/>
                <a:gd name="T25" fmla="*/ 1179 h 1966"/>
                <a:gd name="T26" fmla="*/ 2049 w 2215"/>
                <a:gd name="T27" fmla="*/ 1296 h 1966"/>
                <a:gd name="T28" fmla="*/ 1945 w 2215"/>
                <a:gd name="T29" fmla="*/ 1405 h 1966"/>
                <a:gd name="T30" fmla="*/ 1820 w 2215"/>
                <a:gd name="T31" fmla="*/ 1499 h 1966"/>
                <a:gd name="T32" fmla="*/ 1768 w 2215"/>
                <a:gd name="T33" fmla="*/ 1584 h 1966"/>
                <a:gd name="T34" fmla="*/ 1810 w 2215"/>
                <a:gd name="T35" fmla="*/ 1665 h 1966"/>
                <a:gd name="T36" fmla="*/ 1855 w 2215"/>
                <a:gd name="T37" fmla="*/ 1735 h 1966"/>
                <a:gd name="T38" fmla="*/ 1900 w 2215"/>
                <a:gd name="T39" fmla="*/ 1795 h 1966"/>
                <a:gd name="T40" fmla="*/ 1942 w 2215"/>
                <a:gd name="T41" fmla="*/ 1842 h 1966"/>
                <a:gd name="T42" fmla="*/ 1975 w 2215"/>
                <a:gd name="T43" fmla="*/ 1878 h 1966"/>
                <a:gd name="T44" fmla="*/ 1998 w 2215"/>
                <a:gd name="T45" fmla="*/ 1901 h 1966"/>
                <a:gd name="T46" fmla="*/ 2008 w 2215"/>
                <a:gd name="T47" fmla="*/ 1909 h 1966"/>
                <a:gd name="T48" fmla="*/ 1987 w 2215"/>
                <a:gd name="T49" fmla="*/ 1966 h 1966"/>
                <a:gd name="T50" fmla="*/ 1827 w 2215"/>
                <a:gd name="T51" fmla="*/ 1958 h 1966"/>
                <a:gd name="T52" fmla="*/ 1683 w 2215"/>
                <a:gd name="T53" fmla="*/ 1934 h 1966"/>
                <a:gd name="T54" fmla="*/ 1554 w 2215"/>
                <a:gd name="T55" fmla="*/ 1899 h 1966"/>
                <a:gd name="T56" fmla="*/ 1440 w 2215"/>
                <a:gd name="T57" fmla="*/ 1855 h 1966"/>
                <a:gd name="T58" fmla="*/ 1342 w 2215"/>
                <a:gd name="T59" fmla="*/ 1804 h 1966"/>
                <a:gd name="T60" fmla="*/ 1257 w 2215"/>
                <a:gd name="T61" fmla="*/ 1750 h 1966"/>
                <a:gd name="T62" fmla="*/ 1187 w 2215"/>
                <a:gd name="T63" fmla="*/ 1696 h 1966"/>
                <a:gd name="T64" fmla="*/ 1108 w 2215"/>
                <a:gd name="T65" fmla="*/ 1698 h 1966"/>
                <a:gd name="T66" fmla="*/ 928 w 2215"/>
                <a:gd name="T67" fmla="*/ 1688 h 1966"/>
                <a:gd name="T68" fmla="*/ 758 w 2215"/>
                <a:gd name="T69" fmla="*/ 1655 h 1966"/>
                <a:gd name="T70" fmla="*/ 599 w 2215"/>
                <a:gd name="T71" fmla="*/ 1603 h 1966"/>
                <a:gd name="T72" fmla="*/ 453 w 2215"/>
                <a:gd name="T73" fmla="*/ 1534 h 1966"/>
                <a:gd name="T74" fmla="*/ 325 w 2215"/>
                <a:gd name="T75" fmla="*/ 1450 h 1966"/>
                <a:gd name="T76" fmla="*/ 214 w 2215"/>
                <a:gd name="T77" fmla="*/ 1351 h 1966"/>
                <a:gd name="T78" fmla="*/ 124 w 2215"/>
                <a:gd name="T79" fmla="*/ 1240 h 1966"/>
                <a:gd name="T80" fmla="*/ 57 w 2215"/>
                <a:gd name="T81" fmla="*/ 1117 h 1966"/>
                <a:gd name="T82" fmla="*/ 15 w 2215"/>
                <a:gd name="T83" fmla="*/ 987 h 1966"/>
                <a:gd name="T84" fmla="*/ 0 w 2215"/>
                <a:gd name="T85" fmla="*/ 850 h 1966"/>
                <a:gd name="T86" fmla="*/ 15 w 2215"/>
                <a:gd name="T87" fmla="*/ 712 h 1966"/>
                <a:gd name="T88" fmla="*/ 57 w 2215"/>
                <a:gd name="T89" fmla="*/ 582 h 1966"/>
                <a:gd name="T90" fmla="*/ 124 w 2215"/>
                <a:gd name="T91" fmla="*/ 459 h 1966"/>
                <a:gd name="T92" fmla="*/ 214 w 2215"/>
                <a:gd name="T93" fmla="*/ 349 h 1966"/>
                <a:gd name="T94" fmla="*/ 325 w 2215"/>
                <a:gd name="T95" fmla="*/ 249 h 1966"/>
                <a:gd name="T96" fmla="*/ 453 w 2215"/>
                <a:gd name="T97" fmla="*/ 165 h 1966"/>
                <a:gd name="T98" fmla="*/ 599 w 2215"/>
                <a:gd name="T99" fmla="*/ 96 h 1966"/>
                <a:gd name="T100" fmla="*/ 758 w 2215"/>
                <a:gd name="T101" fmla="*/ 44 h 1966"/>
                <a:gd name="T102" fmla="*/ 928 w 2215"/>
                <a:gd name="T103" fmla="*/ 12 h 1966"/>
                <a:gd name="T104" fmla="*/ 1108 w 2215"/>
                <a:gd name="T105" fmla="*/ 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5" h="1966">
                  <a:moveTo>
                    <a:pt x="1108" y="0"/>
                  </a:moveTo>
                  <a:lnTo>
                    <a:pt x="1198" y="4"/>
                  </a:lnTo>
                  <a:lnTo>
                    <a:pt x="1287" y="12"/>
                  </a:lnTo>
                  <a:lnTo>
                    <a:pt x="1373" y="25"/>
                  </a:lnTo>
                  <a:lnTo>
                    <a:pt x="1457" y="44"/>
                  </a:lnTo>
                  <a:lnTo>
                    <a:pt x="1538" y="67"/>
                  </a:lnTo>
                  <a:lnTo>
                    <a:pt x="1616" y="96"/>
                  </a:lnTo>
                  <a:lnTo>
                    <a:pt x="1691" y="128"/>
                  </a:lnTo>
                  <a:lnTo>
                    <a:pt x="1761" y="165"/>
                  </a:lnTo>
                  <a:lnTo>
                    <a:pt x="1827" y="206"/>
                  </a:lnTo>
                  <a:lnTo>
                    <a:pt x="1890" y="249"/>
                  </a:lnTo>
                  <a:lnTo>
                    <a:pt x="1947" y="298"/>
                  </a:lnTo>
                  <a:lnTo>
                    <a:pt x="2001" y="349"/>
                  </a:lnTo>
                  <a:lnTo>
                    <a:pt x="2048" y="403"/>
                  </a:lnTo>
                  <a:lnTo>
                    <a:pt x="2091" y="459"/>
                  </a:lnTo>
                  <a:lnTo>
                    <a:pt x="2128" y="519"/>
                  </a:lnTo>
                  <a:lnTo>
                    <a:pt x="2158" y="582"/>
                  </a:lnTo>
                  <a:lnTo>
                    <a:pt x="2182" y="645"/>
                  </a:lnTo>
                  <a:lnTo>
                    <a:pt x="2200" y="712"/>
                  </a:lnTo>
                  <a:lnTo>
                    <a:pt x="2211" y="780"/>
                  </a:lnTo>
                  <a:lnTo>
                    <a:pt x="2215" y="850"/>
                  </a:lnTo>
                  <a:lnTo>
                    <a:pt x="2211" y="918"/>
                  </a:lnTo>
                  <a:lnTo>
                    <a:pt x="2201" y="985"/>
                  </a:lnTo>
                  <a:lnTo>
                    <a:pt x="2183" y="1052"/>
                  </a:lnTo>
                  <a:lnTo>
                    <a:pt x="2159" y="1116"/>
                  </a:lnTo>
                  <a:lnTo>
                    <a:pt x="2129" y="1179"/>
                  </a:lnTo>
                  <a:lnTo>
                    <a:pt x="2092" y="1239"/>
                  </a:lnTo>
                  <a:lnTo>
                    <a:pt x="2049" y="1296"/>
                  </a:lnTo>
                  <a:lnTo>
                    <a:pt x="2001" y="1352"/>
                  </a:lnTo>
                  <a:lnTo>
                    <a:pt x="1945" y="1405"/>
                  </a:lnTo>
                  <a:lnTo>
                    <a:pt x="1886" y="1453"/>
                  </a:lnTo>
                  <a:lnTo>
                    <a:pt x="1820" y="1499"/>
                  </a:lnTo>
                  <a:lnTo>
                    <a:pt x="1750" y="1541"/>
                  </a:lnTo>
                  <a:lnTo>
                    <a:pt x="1768" y="1584"/>
                  </a:lnTo>
                  <a:lnTo>
                    <a:pt x="1788" y="1625"/>
                  </a:lnTo>
                  <a:lnTo>
                    <a:pt x="1810" y="1665"/>
                  </a:lnTo>
                  <a:lnTo>
                    <a:pt x="1832" y="1700"/>
                  </a:lnTo>
                  <a:lnTo>
                    <a:pt x="1855" y="1735"/>
                  </a:lnTo>
                  <a:lnTo>
                    <a:pt x="1877" y="1766"/>
                  </a:lnTo>
                  <a:lnTo>
                    <a:pt x="1900" y="1795"/>
                  </a:lnTo>
                  <a:lnTo>
                    <a:pt x="1921" y="1820"/>
                  </a:lnTo>
                  <a:lnTo>
                    <a:pt x="1942" y="1842"/>
                  </a:lnTo>
                  <a:lnTo>
                    <a:pt x="1959" y="1862"/>
                  </a:lnTo>
                  <a:lnTo>
                    <a:pt x="1975" y="1878"/>
                  </a:lnTo>
                  <a:lnTo>
                    <a:pt x="1989" y="1892"/>
                  </a:lnTo>
                  <a:lnTo>
                    <a:pt x="1998" y="1901"/>
                  </a:lnTo>
                  <a:lnTo>
                    <a:pt x="2005" y="1907"/>
                  </a:lnTo>
                  <a:lnTo>
                    <a:pt x="2008" y="1909"/>
                  </a:lnTo>
                  <a:lnTo>
                    <a:pt x="2075" y="1966"/>
                  </a:lnTo>
                  <a:lnTo>
                    <a:pt x="1987" y="1966"/>
                  </a:lnTo>
                  <a:lnTo>
                    <a:pt x="1905" y="1964"/>
                  </a:lnTo>
                  <a:lnTo>
                    <a:pt x="1827" y="1958"/>
                  </a:lnTo>
                  <a:lnTo>
                    <a:pt x="1752" y="1947"/>
                  </a:lnTo>
                  <a:lnTo>
                    <a:pt x="1683" y="1934"/>
                  </a:lnTo>
                  <a:lnTo>
                    <a:pt x="1617" y="1917"/>
                  </a:lnTo>
                  <a:lnTo>
                    <a:pt x="1554" y="1899"/>
                  </a:lnTo>
                  <a:lnTo>
                    <a:pt x="1495" y="1878"/>
                  </a:lnTo>
                  <a:lnTo>
                    <a:pt x="1440" y="1855"/>
                  </a:lnTo>
                  <a:lnTo>
                    <a:pt x="1389" y="1830"/>
                  </a:lnTo>
                  <a:lnTo>
                    <a:pt x="1342" y="1804"/>
                  </a:lnTo>
                  <a:lnTo>
                    <a:pt x="1298" y="1778"/>
                  </a:lnTo>
                  <a:lnTo>
                    <a:pt x="1257" y="1750"/>
                  </a:lnTo>
                  <a:lnTo>
                    <a:pt x="1220" y="1723"/>
                  </a:lnTo>
                  <a:lnTo>
                    <a:pt x="1187" y="1696"/>
                  </a:lnTo>
                  <a:lnTo>
                    <a:pt x="1146" y="1698"/>
                  </a:lnTo>
                  <a:lnTo>
                    <a:pt x="1108" y="1698"/>
                  </a:lnTo>
                  <a:lnTo>
                    <a:pt x="1017" y="1696"/>
                  </a:lnTo>
                  <a:lnTo>
                    <a:pt x="928" y="1688"/>
                  </a:lnTo>
                  <a:lnTo>
                    <a:pt x="842" y="1674"/>
                  </a:lnTo>
                  <a:lnTo>
                    <a:pt x="758" y="1655"/>
                  </a:lnTo>
                  <a:lnTo>
                    <a:pt x="677" y="1631"/>
                  </a:lnTo>
                  <a:lnTo>
                    <a:pt x="599" y="1603"/>
                  </a:lnTo>
                  <a:lnTo>
                    <a:pt x="525" y="1571"/>
                  </a:lnTo>
                  <a:lnTo>
                    <a:pt x="453" y="1534"/>
                  </a:lnTo>
                  <a:lnTo>
                    <a:pt x="388" y="1494"/>
                  </a:lnTo>
                  <a:lnTo>
                    <a:pt x="325" y="1450"/>
                  </a:lnTo>
                  <a:lnTo>
                    <a:pt x="267" y="1401"/>
                  </a:lnTo>
                  <a:lnTo>
                    <a:pt x="214" y="1351"/>
                  </a:lnTo>
                  <a:lnTo>
                    <a:pt x="167" y="1296"/>
                  </a:lnTo>
                  <a:lnTo>
                    <a:pt x="124" y="1240"/>
                  </a:lnTo>
                  <a:lnTo>
                    <a:pt x="87" y="1180"/>
                  </a:lnTo>
                  <a:lnTo>
                    <a:pt x="57" y="1117"/>
                  </a:lnTo>
                  <a:lnTo>
                    <a:pt x="32" y="1053"/>
                  </a:lnTo>
                  <a:lnTo>
                    <a:pt x="15" y="987"/>
                  </a:lnTo>
                  <a:lnTo>
                    <a:pt x="4" y="919"/>
                  </a:lnTo>
                  <a:lnTo>
                    <a:pt x="0" y="850"/>
                  </a:lnTo>
                  <a:lnTo>
                    <a:pt x="4" y="780"/>
                  </a:lnTo>
                  <a:lnTo>
                    <a:pt x="15" y="712"/>
                  </a:lnTo>
                  <a:lnTo>
                    <a:pt x="32" y="645"/>
                  </a:lnTo>
                  <a:lnTo>
                    <a:pt x="57" y="582"/>
                  </a:lnTo>
                  <a:lnTo>
                    <a:pt x="87" y="519"/>
                  </a:lnTo>
                  <a:lnTo>
                    <a:pt x="124" y="459"/>
                  </a:lnTo>
                  <a:lnTo>
                    <a:pt x="167" y="403"/>
                  </a:lnTo>
                  <a:lnTo>
                    <a:pt x="214" y="349"/>
                  </a:lnTo>
                  <a:lnTo>
                    <a:pt x="267" y="298"/>
                  </a:lnTo>
                  <a:lnTo>
                    <a:pt x="325" y="249"/>
                  </a:lnTo>
                  <a:lnTo>
                    <a:pt x="388" y="206"/>
                  </a:lnTo>
                  <a:lnTo>
                    <a:pt x="453" y="165"/>
                  </a:lnTo>
                  <a:lnTo>
                    <a:pt x="525" y="128"/>
                  </a:lnTo>
                  <a:lnTo>
                    <a:pt x="599" y="96"/>
                  </a:lnTo>
                  <a:lnTo>
                    <a:pt x="677" y="67"/>
                  </a:lnTo>
                  <a:lnTo>
                    <a:pt x="758" y="44"/>
                  </a:lnTo>
                  <a:lnTo>
                    <a:pt x="842" y="25"/>
                  </a:lnTo>
                  <a:lnTo>
                    <a:pt x="928" y="12"/>
                  </a:lnTo>
                  <a:lnTo>
                    <a:pt x="1017" y="4"/>
                  </a:lnTo>
                  <a:lnTo>
                    <a:pt x="1108"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9" name="Freeform 8"/>
            <p:cNvSpPr>
              <a:spLocks noEditPoints="1"/>
            </p:cNvSpPr>
            <p:nvPr/>
          </p:nvSpPr>
          <p:spPr bwMode="auto">
            <a:xfrm>
              <a:off x="-698500" y="2873376"/>
              <a:ext cx="903288" cy="804863"/>
            </a:xfrm>
            <a:custGeom>
              <a:avLst/>
              <a:gdLst>
                <a:gd name="T0" fmla="*/ 881 w 2279"/>
                <a:gd name="T1" fmla="*/ 88 h 2028"/>
                <a:gd name="T2" fmla="*/ 573 w 2279"/>
                <a:gd name="T3" fmla="*/ 186 h 2028"/>
                <a:gd name="T4" fmla="*/ 324 w 2279"/>
                <a:gd name="T5" fmla="*/ 348 h 2028"/>
                <a:gd name="T6" fmla="*/ 149 w 2279"/>
                <a:gd name="T7" fmla="*/ 562 h 2028"/>
                <a:gd name="T8" fmla="*/ 68 w 2279"/>
                <a:gd name="T9" fmla="*/ 814 h 2028"/>
                <a:gd name="T10" fmla="*/ 96 w 2279"/>
                <a:gd name="T11" fmla="*/ 1077 h 2028"/>
                <a:gd name="T12" fmla="*/ 225 w 2279"/>
                <a:gd name="T13" fmla="*/ 1311 h 2028"/>
                <a:gd name="T14" fmla="*/ 440 w 2279"/>
                <a:gd name="T15" fmla="*/ 1500 h 2028"/>
                <a:gd name="T16" fmla="*/ 721 w 2279"/>
                <a:gd name="T17" fmla="*/ 1633 h 2028"/>
                <a:gd name="T18" fmla="*/ 1051 w 2279"/>
                <a:gd name="T19" fmla="*/ 1694 h 2028"/>
                <a:gd name="T20" fmla="*/ 1262 w 2279"/>
                <a:gd name="T21" fmla="*/ 1722 h 2028"/>
                <a:gd name="T22" fmla="*/ 1430 w 2279"/>
                <a:gd name="T23" fmla="*/ 1829 h 2028"/>
                <a:gd name="T24" fmla="*/ 1653 w 2279"/>
                <a:gd name="T25" fmla="*/ 1917 h 2028"/>
                <a:gd name="T26" fmla="*/ 1938 w 2279"/>
                <a:gd name="T27" fmla="*/ 1962 h 2028"/>
                <a:gd name="T28" fmla="*/ 2001 w 2279"/>
                <a:gd name="T29" fmla="*/ 1948 h 2028"/>
                <a:gd name="T30" fmla="*/ 1934 w 2279"/>
                <a:gd name="T31" fmla="*/ 1879 h 2028"/>
                <a:gd name="T32" fmla="*/ 1845 w 2279"/>
                <a:gd name="T33" fmla="*/ 1761 h 2028"/>
                <a:gd name="T34" fmla="*/ 1760 w 2279"/>
                <a:gd name="T35" fmla="*/ 1602 h 2028"/>
                <a:gd name="T36" fmla="*/ 1937 w 2279"/>
                <a:gd name="T37" fmla="*/ 1429 h 2028"/>
                <a:gd name="T38" fmla="*/ 2124 w 2279"/>
                <a:gd name="T39" fmla="*/ 1210 h 2028"/>
                <a:gd name="T40" fmla="*/ 2211 w 2279"/>
                <a:gd name="T41" fmla="*/ 950 h 2028"/>
                <a:gd name="T42" fmla="*/ 2183 w 2279"/>
                <a:gd name="T43" fmla="*/ 684 h 2028"/>
                <a:gd name="T44" fmla="*/ 2053 w 2279"/>
                <a:gd name="T45" fmla="*/ 450 h 2028"/>
                <a:gd name="T46" fmla="*/ 1840 w 2279"/>
                <a:gd name="T47" fmla="*/ 261 h 2028"/>
                <a:gd name="T48" fmla="*/ 1557 w 2279"/>
                <a:gd name="T49" fmla="*/ 128 h 2028"/>
                <a:gd name="T50" fmla="*/ 1228 w 2279"/>
                <a:gd name="T51" fmla="*/ 67 h 2028"/>
                <a:gd name="T52" fmla="*/ 1324 w 2279"/>
                <a:gd name="T53" fmla="*/ 11 h 2028"/>
                <a:gd name="T54" fmla="*/ 1663 w 2279"/>
                <a:gd name="T55" fmla="*/ 98 h 2028"/>
                <a:gd name="T56" fmla="*/ 1945 w 2279"/>
                <a:gd name="T57" fmla="*/ 257 h 2028"/>
                <a:gd name="T58" fmla="*/ 2152 w 2279"/>
                <a:gd name="T59" fmla="*/ 475 h 2028"/>
                <a:gd name="T60" fmla="*/ 2264 w 2279"/>
                <a:gd name="T61" fmla="*/ 737 h 2028"/>
                <a:gd name="T62" fmla="*/ 2265 w 2279"/>
                <a:gd name="T63" fmla="*/ 1018 h 2028"/>
                <a:gd name="T64" fmla="*/ 2159 w 2279"/>
                <a:gd name="T65" fmla="*/ 1275 h 2028"/>
                <a:gd name="T66" fmla="*/ 1956 w 2279"/>
                <a:gd name="T67" fmla="*/ 1496 h 2028"/>
                <a:gd name="T68" fmla="*/ 1863 w 2279"/>
                <a:gd name="T69" fmla="*/ 1667 h 2028"/>
                <a:gd name="T70" fmla="*/ 1952 w 2279"/>
                <a:gd name="T71" fmla="*/ 1799 h 2028"/>
                <a:gd name="T72" fmla="*/ 2028 w 2279"/>
                <a:gd name="T73" fmla="*/ 1885 h 2028"/>
                <a:gd name="T74" fmla="*/ 2060 w 2279"/>
                <a:gd name="T75" fmla="*/ 1916 h 2028"/>
                <a:gd name="T76" fmla="*/ 1858 w 2279"/>
                <a:gd name="T77" fmla="*/ 2020 h 2028"/>
                <a:gd name="T78" fmla="*/ 1583 w 2279"/>
                <a:gd name="T79" fmla="*/ 1962 h 2028"/>
                <a:gd name="T80" fmla="*/ 1368 w 2279"/>
                <a:gd name="T81" fmla="*/ 1869 h 2028"/>
                <a:gd name="T82" fmla="*/ 1208 w 2279"/>
                <a:gd name="T83" fmla="*/ 1759 h 2028"/>
                <a:gd name="T84" fmla="*/ 955 w 2279"/>
                <a:gd name="T85" fmla="*/ 1750 h 2028"/>
                <a:gd name="T86" fmla="*/ 616 w 2279"/>
                <a:gd name="T87" fmla="*/ 1663 h 2028"/>
                <a:gd name="T88" fmla="*/ 334 w 2279"/>
                <a:gd name="T89" fmla="*/ 1503 h 2028"/>
                <a:gd name="T90" fmla="*/ 127 w 2279"/>
                <a:gd name="T91" fmla="*/ 1285 h 2028"/>
                <a:gd name="T92" fmla="*/ 15 w 2279"/>
                <a:gd name="T93" fmla="*/ 1023 h 2028"/>
                <a:gd name="T94" fmla="*/ 15 w 2279"/>
                <a:gd name="T95" fmla="*/ 737 h 2028"/>
                <a:gd name="T96" fmla="*/ 127 w 2279"/>
                <a:gd name="T97" fmla="*/ 475 h 2028"/>
                <a:gd name="T98" fmla="*/ 334 w 2279"/>
                <a:gd name="T99" fmla="*/ 257 h 2028"/>
                <a:gd name="T100" fmla="*/ 616 w 2279"/>
                <a:gd name="T101" fmla="*/ 98 h 2028"/>
                <a:gd name="T102" fmla="*/ 955 w 2279"/>
                <a:gd name="T103" fmla="*/ 11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9" h="2028">
                  <a:moveTo>
                    <a:pt x="1140" y="63"/>
                  </a:moveTo>
                  <a:lnTo>
                    <a:pt x="1051" y="67"/>
                  </a:lnTo>
                  <a:lnTo>
                    <a:pt x="965" y="74"/>
                  </a:lnTo>
                  <a:lnTo>
                    <a:pt x="881" y="88"/>
                  </a:lnTo>
                  <a:lnTo>
                    <a:pt x="800" y="105"/>
                  </a:lnTo>
                  <a:lnTo>
                    <a:pt x="721" y="128"/>
                  </a:lnTo>
                  <a:lnTo>
                    <a:pt x="645" y="155"/>
                  </a:lnTo>
                  <a:lnTo>
                    <a:pt x="573" y="186"/>
                  </a:lnTo>
                  <a:lnTo>
                    <a:pt x="504" y="222"/>
                  </a:lnTo>
                  <a:lnTo>
                    <a:pt x="440" y="261"/>
                  </a:lnTo>
                  <a:lnTo>
                    <a:pt x="379" y="302"/>
                  </a:lnTo>
                  <a:lnTo>
                    <a:pt x="324" y="348"/>
                  </a:lnTo>
                  <a:lnTo>
                    <a:pt x="271" y="398"/>
                  </a:lnTo>
                  <a:lnTo>
                    <a:pt x="225" y="450"/>
                  </a:lnTo>
                  <a:lnTo>
                    <a:pt x="185" y="505"/>
                  </a:lnTo>
                  <a:lnTo>
                    <a:pt x="149" y="562"/>
                  </a:lnTo>
                  <a:lnTo>
                    <a:pt x="119" y="622"/>
                  </a:lnTo>
                  <a:lnTo>
                    <a:pt x="96" y="684"/>
                  </a:lnTo>
                  <a:lnTo>
                    <a:pt x="78" y="748"/>
                  </a:lnTo>
                  <a:lnTo>
                    <a:pt x="68" y="814"/>
                  </a:lnTo>
                  <a:lnTo>
                    <a:pt x="64" y="881"/>
                  </a:lnTo>
                  <a:lnTo>
                    <a:pt x="68" y="948"/>
                  </a:lnTo>
                  <a:lnTo>
                    <a:pt x="78" y="1013"/>
                  </a:lnTo>
                  <a:lnTo>
                    <a:pt x="96" y="1077"/>
                  </a:lnTo>
                  <a:lnTo>
                    <a:pt x="119" y="1139"/>
                  </a:lnTo>
                  <a:lnTo>
                    <a:pt x="149" y="1198"/>
                  </a:lnTo>
                  <a:lnTo>
                    <a:pt x="185" y="1256"/>
                  </a:lnTo>
                  <a:lnTo>
                    <a:pt x="225" y="1311"/>
                  </a:lnTo>
                  <a:lnTo>
                    <a:pt x="271" y="1363"/>
                  </a:lnTo>
                  <a:lnTo>
                    <a:pt x="324" y="1412"/>
                  </a:lnTo>
                  <a:lnTo>
                    <a:pt x="379" y="1458"/>
                  </a:lnTo>
                  <a:lnTo>
                    <a:pt x="440" y="1500"/>
                  </a:lnTo>
                  <a:lnTo>
                    <a:pt x="504" y="1540"/>
                  </a:lnTo>
                  <a:lnTo>
                    <a:pt x="573" y="1574"/>
                  </a:lnTo>
                  <a:lnTo>
                    <a:pt x="645" y="1607"/>
                  </a:lnTo>
                  <a:lnTo>
                    <a:pt x="721" y="1633"/>
                  </a:lnTo>
                  <a:lnTo>
                    <a:pt x="800" y="1655"/>
                  </a:lnTo>
                  <a:lnTo>
                    <a:pt x="881" y="1674"/>
                  </a:lnTo>
                  <a:lnTo>
                    <a:pt x="965" y="1686"/>
                  </a:lnTo>
                  <a:lnTo>
                    <a:pt x="1051" y="1694"/>
                  </a:lnTo>
                  <a:lnTo>
                    <a:pt x="1140" y="1697"/>
                  </a:lnTo>
                  <a:lnTo>
                    <a:pt x="1185" y="1697"/>
                  </a:lnTo>
                  <a:lnTo>
                    <a:pt x="1230" y="1694"/>
                  </a:lnTo>
                  <a:lnTo>
                    <a:pt x="1262" y="1722"/>
                  </a:lnTo>
                  <a:lnTo>
                    <a:pt x="1299" y="1750"/>
                  </a:lnTo>
                  <a:lnTo>
                    <a:pt x="1340" y="1776"/>
                  </a:lnTo>
                  <a:lnTo>
                    <a:pt x="1383" y="1804"/>
                  </a:lnTo>
                  <a:lnTo>
                    <a:pt x="1430" y="1829"/>
                  </a:lnTo>
                  <a:lnTo>
                    <a:pt x="1480" y="1855"/>
                  </a:lnTo>
                  <a:lnTo>
                    <a:pt x="1534" y="1877"/>
                  </a:lnTo>
                  <a:lnTo>
                    <a:pt x="1592" y="1899"/>
                  </a:lnTo>
                  <a:lnTo>
                    <a:pt x="1653" y="1917"/>
                  </a:lnTo>
                  <a:lnTo>
                    <a:pt x="1719" y="1933"/>
                  </a:lnTo>
                  <a:lnTo>
                    <a:pt x="1787" y="1946"/>
                  </a:lnTo>
                  <a:lnTo>
                    <a:pt x="1861" y="1956"/>
                  </a:lnTo>
                  <a:lnTo>
                    <a:pt x="1938" y="1962"/>
                  </a:lnTo>
                  <a:lnTo>
                    <a:pt x="2019" y="1965"/>
                  </a:lnTo>
                  <a:lnTo>
                    <a:pt x="2018" y="1962"/>
                  </a:lnTo>
                  <a:lnTo>
                    <a:pt x="2011" y="1958"/>
                  </a:lnTo>
                  <a:lnTo>
                    <a:pt x="2001" y="1948"/>
                  </a:lnTo>
                  <a:lnTo>
                    <a:pt x="1988" y="1936"/>
                  </a:lnTo>
                  <a:lnTo>
                    <a:pt x="1972" y="1919"/>
                  </a:lnTo>
                  <a:lnTo>
                    <a:pt x="1954" y="1901"/>
                  </a:lnTo>
                  <a:lnTo>
                    <a:pt x="1934" y="1879"/>
                  </a:lnTo>
                  <a:lnTo>
                    <a:pt x="1914" y="1854"/>
                  </a:lnTo>
                  <a:lnTo>
                    <a:pt x="1890" y="1826"/>
                  </a:lnTo>
                  <a:lnTo>
                    <a:pt x="1868" y="1795"/>
                  </a:lnTo>
                  <a:lnTo>
                    <a:pt x="1845" y="1761"/>
                  </a:lnTo>
                  <a:lnTo>
                    <a:pt x="1822" y="1726"/>
                  </a:lnTo>
                  <a:lnTo>
                    <a:pt x="1800" y="1686"/>
                  </a:lnTo>
                  <a:lnTo>
                    <a:pt x="1779" y="1646"/>
                  </a:lnTo>
                  <a:lnTo>
                    <a:pt x="1760" y="1602"/>
                  </a:lnTo>
                  <a:lnTo>
                    <a:pt x="1742" y="1557"/>
                  </a:lnTo>
                  <a:lnTo>
                    <a:pt x="1812" y="1518"/>
                  </a:lnTo>
                  <a:lnTo>
                    <a:pt x="1877" y="1475"/>
                  </a:lnTo>
                  <a:lnTo>
                    <a:pt x="1937" y="1429"/>
                  </a:lnTo>
                  <a:lnTo>
                    <a:pt x="1991" y="1378"/>
                  </a:lnTo>
                  <a:lnTo>
                    <a:pt x="2041" y="1325"/>
                  </a:lnTo>
                  <a:lnTo>
                    <a:pt x="2086" y="1268"/>
                  </a:lnTo>
                  <a:lnTo>
                    <a:pt x="2124" y="1210"/>
                  </a:lnTo>
                  <a:lnTo>
                    <a:pt x="2155" y="1148"/>
                  </a:lnTo>
                  <a:lnTo>
                    <a:pt x="2181" y="1084"/>
                  </a:lnTo>
                  <a:lnTo>
                    <a:pt x="2199" y="1018"/>
                  </a:lnTo>
                  <a:lnTo>
                    <a:pt x="2211" y="950"/>
                  </a:lnTo>
                  <a:lnTo>
                    <a:pt x="2214" y="881"/>
                  </a:lnTo>
                  <a:lnTo>
                    <a:pt x="2211" y="814"/>
                  </a:lnTo>
                  <a:lnTo>
                    <a:pt x="2200" y="748"/>
                  </a:lnTo>
                  <a:lnTo>
                    <a:pt x="2183" y="684"/>
                  </a:lnTo>
                  <a:lnTo>
                    <a:pt x="2160" y="622"/>
                  </a:lnTo>
                  <a:lnTo>
                    <a:pt x="2130" y="562"/>
                  </a:lnTo>
                  <a:lnTo>
                    <a:pt x="2095" y="505"/>
                  </a:lnTo>
                  <a:lnTo>
                    <a:pt x="2053" y="450"/>
                  </a:lnTo>
                  <a:lnTo>
                    <a:pt x="2007" y="398"/>
                  </a:lnTo>
                  <a:lnTo>
                    <a:pt x="1955" y="348"/>
                  </a:lnTo>
                  <a:lnTo>
                    <a:pt x="1900" y="302"/>
                  </a:lnTo>
                  <a:lnTo>
                    <a:pt x="1840" y="261"/>
                  </a:lnTo>
                  <a:lnTo>
                    <a:pt x="1775" y="222"/>
                  </a:lnTo>
                  <a:lnTo>
                    <a:pt x="1705" y="186"/>
                  </a:lnTo>
                  <a:lnTo>
                    <a:pt x="1634" y="155"/>
                  </a:lnTo>
                  <a:lnTo>
                    <a:pt x="1557" y="128"/>
                  </a:lnTo>
                  <a:lnTo>
                    <a:pt x="1479" y="105"/>
                  </a:lnTo>
                  <a:lnTo>
                    <a:pt x="1398" y="88"/>
                  </a:lnTo>
                  <a:lnTo>
                    <a:pt x="1313" y="74"/>
                  </a:lnTo>
                  <a:lnTo>
                    <a:pt x="1228" y="67"/>
                  </a:lnTo>
                  <a:lnTo>
                    <a:pt x="1140" y="63"/>
                  </a:lnTo>
                  <a:close/>
                  <a:moveTo>
                    <a:pt x="1140" y="0"/>
                  </a:moveTo>
                  <a:lnTo>
                    <a:pt x="1232" y="2"/>
                  </a:lnTo>
                  <a:lnTo>
                    <a:pt x="1324" y="11"/>
                  </a:lnTo>
                  <a:lnTo>
                    <a:pt x="1413" y="25"/>
                  </a:lnTo>
                  <a:lnTo>
                    <a:pt x="1500" y="45"/>
                  </a:lnTo>
                  <a:lnTo>
                    <a:pt x="1583" y="69"/>
                  </a:lnTo>
                  <a:lnTo>
                    <a:pt x="1663" y="98"/>
                  </a:lnTo>
                  <a:lnTo>
                    <a:pt x="1739" y="131"/>
                  </a:lnTo>
                  <a:lnTo>
                    <a:pt x="1812" y="170"/>
                  </a:lnTo>
                  <a:lnTo>
                    <a:pt x="1880" y="212"/>
                  </a:lnTo>
                  <a:lnTo>
                    <a:pt x="1945" y="257"/>
                  </a:lnTo>
                  <a:lnTo>
                    <a:pt x="2004" y="307"/>
                  </a:lnTo>
                  <a:lnTo>
                    <a:pt x="2058" y="360"/>
                  </a:lnTo>
                  <a:lnTo>
                    <a:pt x="2108" y="417"/>
                  </a:lnTo>
                  <a:lnTo>
                    <a:pt x="2152" y="475"/>
                  </a:lnTo>
                  <a:lnTo>
                    <a:pt x="2189" y="538"/>
                  </a:lnTo>
                  <a:lnTo>
                    <a:pt x="2220" y="602"/>
                  </a:lnTo>
                  <a:lnTo>
                    <a:pt x="2245" y="669"/>
                  </a:lnTo>
                  <a:lnTo>
                    <a:pt x="2264" y="737"/>
                  </a:lnTo>
                  <a:lnTo>
                    <a:pt x="2274" y="808"/>
                  </a:lnTo>
                  <a:lnTo>
                    <a:pt x="2279" y="881"/>
                  </a:lnTo>
                  <a:lnTo>
                    <a:pt x="2275" y="950"/>
                  </a:lnTo>
                  <a:lnTo>
                    <a:pt x="2265" y="1018"/>
                  </a:lnTo>
                  <a:lnTo>
                    <a:pt x="2248" y="1085"/>
                  </a:lnTo>
                  <a:lnTo>
                    <a:pt x="2225" y="1151"/>
                  </a:lnTo>
                  <a:lnTo>
                    <a:pt x="2195" y="1214"/>
                  </a:lnTo>
                  <a:lnTo>
                    <a:pt x="2159" y="1275"/>
                  </a:lnTo>
                  <a:lnTo>
                    <a:pt x="2116" y="1335"/>
                  </a:lnTo>
                  <a:lnTo>
                    <a:pt x="2068" y="1392"/>
                  </a:lnTo>
                  <a:lnTo>
                    <a:pt x="2015" y="1445"/>
                  </a:lnTo>
                  <a:lnTo>
                    <a:pt x="1956" y="1496"/>
                  </a:lnTo>
                  <a:lnTo>
                    <a:pt x="1892" y="1542"/>
                  </a:lnTo>
                  <a:lnTo>
                    <a:pt x="1822" y="1586"/>
                  </a:lnTo>
                  <a:lnTo>
                    <a:pt x="1842" y="1627"/>
                  </a:lnTo>
                  <a:lnTo>
                    <a:pt x="1863" y="1667"/>
                  </a:lnTo>
                  <a:lnTo>
                    <a:pt x="1885" y="1704"/>
                  </a:lnTo>
                  <a:lnTo>
                    <a:pt x="1907" y="1738"/>
                  </a:lnTo>
                  <a:lnTo>
                    <a:pt x="1930" y="1769"/>
                  </a:lnTo>
                  <a:lnTo>
                    <a:pt x="1952" y="1799"/>
                  </a:lnTo>
                  <a:lnTo>
                    <a:pt x="1972" y="1825"/>
                  </a:lnTo>
                  <a:lnTo>
                    <a:pt x="1993" y="1848"/>
                  </a:lnTo>
                  <a:lnTo>
                    <a:pt x="2012" y="1868"/>
                  </a:lnTo>
                  <a:lnTo>
                    <a:pt x="2028" y="1885"/>
                  </a:lnTo>
                  <a:lnTo>
                    <a:pt x="2041" y="1898"/>
                  </a:lnTo>
                  <a:lnTo>
                    <a:pt x="2051" y="1907"/>
                  </a:lnTo>
                  <a:lnTo>
                    <a:pt x="2058" y="1914"/>
                  </a:lnTo>
                  <a:lnTo>
                    <a:pt x="2060" y="1916"/>
                  </a:lnTo>
                  <a:lnTo>
                    <a:pt x="2196" y="2028"/>
                  </a:lnTo>
                  <a:lnTo>
                    <a:pt x="2019" y="2028"/>
                  </a:lnTo>
                  <a:lnTo>
                    <a:pt x="1937" y="2027"/>
                  </a:lnTo>
                  <a:lnTo>
                    <a:pt x="1858" y="2020"/>
                  </a:lnTo>
                  <a:lnTo>
                    <a:pt x="1783" y="2011"/>
                  </a:lnTo>
                  <a:lnTo>
                    <a:pt x="1712" y="1997"/>
                  </a:lnTo>
                  <a:lnTo>
                    <a:pt x="1646" y="1982"/>
                  </a:lnTo>
                  <a:lnTo>
                    <a:pt x="1583" y="1962"/>
                  </a:lnTo>
                  <a:lnTo>
                    <a:pt x="1524" y="1941"/>
                  </a:lnTo>
                  <a:lnTo>
                    <a:pt x="1467" y="1918"/>
                  </a:lnTo>
                  <a:lnTo>
                    <a:pt x="1415" y="1894"/>
                  </a:lnTo>
                  <a:lnTo>
                    <a:pt x="1368" y="1869"/>
                  </a:lnTo>
                  <a:lnTo>
                    <a:pt x="1323" y="1841"/>
                  </a:lnTo>
                  <a:lnTo>
                    <a:pt x="1281" y="1814"/>
                  </a:lnTo>
                  <a:lnTo>
                    <a:pt x="1243" y="1787"/>
                  </a:lnTo>
                  <a:lnTo>
                    <a:pt x="1208" y="1759"/>
                  </a:lnTo>
                  <a:lnTo>
                    <a:pt x="1172" y="1761"/>
                  </a:lnTo>
                  <a:lnTo>
                    <a:pt x="1140" y="1761"/>
                  </a:lnTo>
                  <a:lnTo>
                    <a:pt x="1046" y="1758"/>
                  </a:lnTo>
                  <a:lnTo>
                    <a:pt x="955" y="1750"/>
                  </a:lnTo>
                  <a:lnTo>
                    <a:pt x="866" y="1736"/>
                  </a:lnTo>
                  <a:lnTo>
                    <a:pt x="780" y="1716"/>
                  </a:lnTo>
                  <a:lnTo>
                    <a:pt x="696" y="1692"/>
                  </a:lnTo>
                  <a:lnTo>
                    <a:pt x="616" y="1663"/>
                  </a:lnTo>
                  <a:lnTo>
                    <a:pt x="540" y="1629"/>
                  </a:lnTo>
                  <a:lnTo>
                    <a:pt x="467" y="1592"/>
                  </a:lnTo>
                  <a:lnTo>
                    <a:pt x="399" y="1549"/>
                  </a:lnTo>
                  <a:lnTo>
                    <a:pt x="334" y="1503"/>
                  </a:lnTo>
                  <a:lnTo>
                    <a:pt x="275" y="1453"/>
                  </a:lnTo>
                  <a:lnTo>
                    <a:pt x="221" y="1400"/>
                  </a:lnTo>
                  <a:lnTo>
                    <a:pt x="171" y="1345"/>
                  </a:lnTo>
                  <a:lnTo>
                    <a:pt x="127" y="1285"/>
                  </a:lnTo>
                  <a:lnTo>
                    <a:pt x="90" y="1223"/>
                  </a:lnTo>
                  <a:lnTo>
                    <a:pt x="59" y="1159"/>
                  </a:lnTo>
                  <a:lnTo>
                    <a:pt x="33" y="1092"/>
                  </a:lnTo>
                  <a:lnTo>
                    <a:pt x="15" y="1023"/>
                  </a:lnTo>
                  <a:lnTo>
                    <a:pt x="4" y="952"/>
                  </a:lnTo>
                  <a:lnTo>
                    <a:pt x="0" y="881"/>
                  </a:lnTo>
                  <a:lnTo>
                    <a:pt x="4" y="808"/>
                  </a:lnTo>
                  <a:lnTo>
                    <a:pt x="15" y="737"/>
                  </a:lnTo>
                  <a:lnTo>
                    <a:pt x="33" y="669"/>
                  </a:lnTo>
                  <a:lnTo>
                    <a:pt x="59" y="602"/>
                  </a:lnTo>
                  <a:lnTo>
                    <a:pt x="90" y="538"/>
                  </a:lnTo>
                  <a:lnTo>
                    <a:pt x="127" y="475"/>
                  </a:lnTo>
                  <a:lnTo>
                    <a:pt x="171" y="417"/>
                  </a:lnTo>
                  <a:lnTo>
                    <a:pt x="221" y="360"/>
                  </a:lnTo>
                  <a:lnTo>
                    <a:pt x="275" y="307"/>
                  </a:lnTo>
                  <a:lnTo>
                    <a:pt x="334" y="257"/>
                  </a:lnTo>
                  <a:lnTo>
                    <a:pt x="399" y="212"/>
                  </a:lnTo>
                  <a:lnTo>
                    <a:pt x="467" y="170"/>
                  </a:lnTo>
                  <a:lnTo>
                    <a:pt x="540" y="131"/>
                  </a:lnTo>
                  <a:lnTo>
                    <a:pt x="616" y="98"/>
                  </a:lnTo>
                  <a:lnTo>
                    <a:pt x="696" y="69"/>
                  </a:lnTo>
                  <a:lnTo>
                    <a:pt x="780" y="45"/>
                  </a:lnTo>
                  <a:lnTo>
                    <a:pt x="866" y="25"/>
                  </a:lnTo>
                  <a:lnTo>
                    <a:pt x="955" y="11"/>
                  </a:lnTo>
                  <a:lnTo>
                    <a:pt x="1046" y="2"/>
                  </a:lnTo>
                  <a:lnTo>
                    <a:pt x="114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80" name="Rectangle 102"/>
          <p:cNvSpPr/>
          <p:nvPr/>
        </p:nvSpPr>
        <p:spPr>
          <a:xfrm>
            <a:off x="2520660" y="1753518"/>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ファイル共有</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pic>
        <p:nvPicPr>
          <p:cNvPr id="82" name="Picture 129" descr="file-blue.png"/>
          <p:cNvPicPr>
            <a:picLocks noChangeAspect="1"/>
          </p:cNvPicPr>
          <p:nvPr/>
        </p:nvPicPr>
        <p:blipFill>
          <a:blip cstate="screen">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a:fillRect/>
          </a:stretch>
        </p:blipFill>
        <p:spPr>
          <a:xfrm>
            <a:off x="2841073" y="1418718"/>
            <a:ext cx="370681" cy="310870"/>
          </a:xfrm>
          <a:prstGeom prst="rect">
            <a:avLst/>
          </a:prstGeom>
        </p:spPr>
      </p:pic>
      <p:sp>
        <p:nvSpPr>
          <p:cNvPr id="83" name="Rectangle 101"/>
          <p:cNvSpPr/>
          <p:nvPr/>
        </p:nvSpPr>
        <p:spPr>
          <a:xfrm>
            <a:off x="3554670" y="1753518"/>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1:1</a:t>
            </a: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ビデオ電話</a:t>
            </a:r>
            <a:endPar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algn="ctr"/>
            <a:r>
              <a:rPr 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3</a:t>
            </a: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名までの</a:t>
            </a:r>
            <a:endPar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ビデオ会議</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sp>
        <p:nvSpPr>
          <p:cNvPr id="84" name="Freeform 130"/>
          <p:cNvSpPr>
            <a:spLocks noEditPoints="1"/>
          </p:cNvSpPr>
          <p:nvPr/>
        </p:nvSpPr>
        <p:spPr bwMode="auto">
          <a:xfrm>
            <a:off x="3851604" y="1417219"/>
            <a:ext cx="408279" cy="364800"/>
          </a:xfrm>
          <a:custGeom>
            <a:avLst/>
            <a:gdLst>
              <a:gd name="T0" fmla="*/ 347 w 693"/>
              <a:gd name="T1" fmla="*/ 21 h 657"/>
              <a:gd name="T2" fmla="*/ 347 w 693"/>
              <a:gd name="T3" fmla="*/ 95 h 657"/>
              <a:gd name="T4" fmla="*/ 676 w 693"/>
              <a:gd name="T5" fmla="*/ 87 h 657"/>
              <a:gd name="T6" fmla="*/ 404 w 693"/>
              <a:gd name="T7" fmla="*/ 58 h 657"/>
              <a:gd name="T8" fmla="*/ 289 w 693"/>
              <a:gd name="T9" fmla="*/ 58 h 657"/>
              <a:gd name="T10" fmla="*/ 18 w 693"/>
              <a:gd name="T11" fmla="*/ 87 h 657"/>
              <a:gd name="T12" fmla="*/ 0 w 693"/>
              <a:gd name="T13" fmla="*/ 557 h 657"/>
              <a:gd name="T14" fmla="*/ 676 w 693"/>
              <a:gd name="T15" fmla="*/ 575 h 657"/>
              <a:gd name="T16" fmla="*/ 693 w 693"/>
              <a:gd name="T17" fmla="*/ 104 h 657"/>
              <a:gd name="T18" fmla="*/ 347 w 693"/>
              <a:gd name="T19" fmla="*/ 10 h 657"/>
              <a:gd name="T20" fmla="*/ 347 w 693"/>
              <a:gd name="T21" fmla="*/ 105 h 657"/>
              <a:gd name="T22" fmla="*/ 347 w 693"/>
              <a:gd name="T23" fmla="*/ 10 h 657"/>
              <a:gd name="T24" fmla="*/ 572 w 693"/>
              <a:gd name="T25" fmla="*/ 547 h 657"/>
              <a:gd name="T26" fmla="*/ 608 w 693"/>
              <a:gd name="T27" fmla="*/ 538 h 657"/>
              <a:gd name="T28" fmla="*/ 652 w 693"/>
              <a:gd name="T29" fmla="*/ 511 h 657"/>
              <a:gd name="T30" fmla="*/ 42 w 693"/>
              <a:gd name="T31" fmla="*/ 128 h 657"/>
              <a:gd name="T32" fmla="*/ 652 w 693"/>
              <a:gd name="T33" fmla="*/ 511 h 657"/>
              <a:gd name="T34" fmla="*/ 347 w 693"/>
              <a:gd name="T35" fmla="*/ 164 h 657"/>
              <a:gd name="T36" fmla="*/ 406 w 693"/>
              <a:gd name="T37" fmla="*/ 222 h 657"/>
              <a:gd name="T38" fmla="*/ 216 w 693"/>
              <a:gd name="T39" fmla="*/ 474 h 657"/>
              <a:gd name="T40" fmla="*/ 231 w 693"/>
              <a:gd name="T41" fmla="*/ 356 h 657"/>
              <a:gd name="T42" fmla="*/ 304 w 693"/>
              <a:gd name="T43" fmla="*/ 312 h 657"/>
              <a:gd name="T44" fmla="*/ 400 w 693"/>
              <a:gd name="T45" fmla="*/ 312 h 657"/>
              <a:gd name="T46" fmla="*/ 477 w 693"/>
              <a:gd name="T47" fmla="*/ 445 h 657"/>
              <a:gd name="T48" fmla="*/ 130 w 693"/>
              <a:gd name="T49" fmla="*/ 657 h 657"/>
              <a:gd name="T50" fmla="*/ 164 w 693"/>
              <a:gd name="T51" fmla="*/ 603 h 657"/>
              <a:gd name="T52" fmla="*/ 130 w 693"/>
              <a:gd name="T53" fmla="*/ 657 h 657"/>
              <a:gd name="T54" fmla="*/ 177 w 693"/>
              <a:gd name="T55" fmla="*/ 603 h 657"/>
              <a:gd name="T56" fmla="*/ 209 w 693"/>
              <a:gd name="T57" fmla="*/ 657 h 657"/>
              <a:gd name="T58" fmla="*/ 369 w 693"/>
              <a:gd name="T59" fmla="*/ 603 h 657"/>
              <a:gd name="T60" fmla="*/ 222 w 693"/>
              <a:gd name="T61" fmla="*/ 657 h 657"/>
              <a:gd name="T62" fmla="*/ 369 w 693"/>
              <a:gd name="T63" fmla="*/ 603 h 657"/>
              <a:gd name="T64" fmla="*/ 45 w 693"/>
              <a:gd name="T65" fmla="*/ 603 h 657"/>
              <a:gd name="T66" fmla="*/ 39 w 693"/>
              <a:gd name="T67" fmla="*/ 651 h 657"/>
              <a:gd name="T68" fmla="*/ 117 w 693"/>
              <a:gd name="T69" fmla="*/ 657 h 657"/>
              <a:gd name="T70" fmla="*/ 525 w 693"/>
              <a:gd name="T71" fmla="*/ 603 h 657"/>
              <a:gd name="T72" fmla="*/ 382 w 693"/>
              <a:gd name="T73" fmla="*/ 657 h 657"/>
              <a:gd name="T74" fmla="*/ 525 w 693"/>
              <a:gd name="T75" fmla="*/ 603 h 657"/>
              <a:gd name="T76" fmla="*/ 538 w 693"/>
              <a:gd name="T77" fmla="*/ 657 h 657"/>
              <a:gd name="T78" fmla="*/ 655 w 693"/>
              <a:gd name="T79" fmla="*/ 651 h 657"/>
              <a:gd name="T80" fmla="*/ 649 w 693"/>
              <a:gd name="T81" fmla="*/ 60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 h="657">
                <a:moveTo>
                  <a:pt x="310" y="58"/>
                </a:moveTo>
                <a:cubicBezTo>
                  <a:pt x="310" y="37"/>
                  <a:pt x="326" y="21"/>
                  <a:pt x="347" y="21"/>
                </a:cubicBezTo>
                <a:cubicBezTo>
                  <a:pt x="367" y="21"/>
                  <a:pt x="384" y="37"/>
                  <a:pt x="384" y="58"/>
                </a:cubicBezTo>
                <a:cubicBezTo>
                  <a:pt x="384" y="78"/>
                  <a:pt x="367" y="95"/>
                  <a:pt x="347" y="95"/>
                </a:cubicBezTo>
                <a:cubicBezTo>
                  <a:pt x="326" y="95"/>
                  <a:pt x="310" y="78"/>
                  <a:pt x="310" y="58"/>
                </a:cubicBezTo>
                <a:close/>
                <a:moveTo>
                  <a:pt x="676" y="87"/>
                </a:moveTo>
                <a:cubicBezTo>
                  <a:pt x="397" y="87"/>
                  <a:pt x="397" y="87"/>
                  <a:pt x="397" y="87"/>
                </a:cubicBezTo>
                <a:cubicBezTo>
                  <a:pt x="401" y="78"/>
                  <a:pt x="404" y="68"/>
                  <a:pt x="404" y="58"/>
                </a:cubicBezTo>
                <a:cubicBezTo>
                  <a:pt x="404" y="26"/>
                  <a:pt x="379" y="0"/>
                  <a:pt x="347" y="0"/>
                </a:cubicBezTo>
                <a:cubicBezTo>
                  <a:pt x="315" y="0"/>
                  <a:pt x="289" y="26"/>
                  <a:pt x="289" y="58"/>
                </a:cubicBezTo>
                <a:cubicBezTo>
                  <a:pt x="289" y="68"/>
                  <a:pt x="292" y="78"/>
                  <a:pt x="297" y="87"/>
                </a:cubicBezTo>
                <a:cubicBezTo>
                  <a:pt x="18" y="87"/>
                  <a:pt x="18" y="87"/>
                  <a:pt x="18" y="87"/>
                </a:cubicBezTo>
                <a:cubicBezTo>
                  <a:pt x="8" y="87"/>
                  <a:pt x="0" y="94"/>
                  <a:pt x="0" y="104"/>
                </a:cubicBezTo>
                <a:cubicBezTo>
                  <a:pt x="0" y="557"/>
                  <a:pt x="0" y="557"/>
                  <a:pt x="0" y="557"/>
                </a:cubicBezTo>
                <a:cubicBezTo>
                  <a:pt x="0" y="567"/>
                  <a:pt x="8" y="575"/>
                  <a:pt x="18" y="575"/>
                </a:cubicBezTo>
                <a:cubicBezTo>
                  <a:pt x="676" y="575"/>
                  <a:pt x="676" y="575"/>
                  <a:pt x="676" y="575"/>
                </a:cubicBezTo>
                <a:cubicBezTo>
                  <a:pt x="685" y="575"/>
                  <a:pt x="693" y="567"/>
                  <a:pt x="693" y="557"/>
                </a:cubicBezTo>
                <a:cubicBezTo>
                  <a:pt x="693" y="104"/>
                  <a:pt x="693" y="104"/>
                  <a:pt x="693" y="104"/>
                </a:cubicBezTo>
                <a:cubicBezTo>
                  <a:pt x="693" y="94"/>
                  <a:pt x="685" y="87"/>
                  <a:pt x="676" y="87"/>
                </a:cubicBezTo>
                <a:close/>
                <a:moveTo>
                  <a:pt x="347" y="10"/>
                </a:moveTo>
                <a:cubicBezTo>
                  <a:pt x="373" y="10"/>
                  <a:pt x="394" y="32"/>
                  <a:pt x="394" y="58"/>
                </a:cubicBezTo>
                <a:cubicBezTo>
                  <a:pt x="394" y="84"/>
                  <a:pt x="373" y="105"/>
                  <a:pt x="347" y="105"/>
                </a:cubicBezTo>
                <a:cubicBezTo>
                  <a:pt x="321" y="105"/>
                  <a:pt x="299" y="84"/>
                  <a:pt x="299" y="58"/>
                </a:cubicBezTo>
                <a:cubicBezTo>
                  <a:pt x="299" y="32"/>
                  <a:pt x="321" y="10"/>
                  <a:pt x="347" y="10"/>
                </a:cubicBezTo>
                <a:close/>
                <a:moveTo>
                  <a:pt x="608" y="547"/>
                </a:moveTo>
                <a:cubicBezTo>
                  <a:pt x="572" y="547"/>
                  <a:pt x="572" y="547"/>
                  <a:pt x="572" y="547"/>
                </a:cubicBezTo>
                <a:cubicBezTo>
                  <a:pt x="572" y="538"/>
                  <a:pt x="572" y="538"/>
                  <a:pt x="572" y="538"/>
                </a:cubicBezTo>
                <a:cubicBezTo>
                  <a:pt x="608" y="538"/>
                  <a:pt x="608" y="538"/>
                  <a:pt x="608" y="538"/>
                </a:cubicBezTo>
                <a:lnTo>
                  <a:pt x="608" y="547"/>
                </a:lnTo>
                <a:close/>
                <a:moveTo>
                  <a:pt x="652" y="511"/>
                </a:moveTo>
                <a:cubicBezTo>
                  <a:pt x="42" y="511"/>
                  <a:pt x="42" y="511"/>
                  <a:pt x="42" y="511"/>
                </a:cubicBezTo>
                <a:cubicBezTo>
                  <a:pt x="42" y="128"/>
                  <a:pt x="42" y="128"/>
                  <a:pt x="42" y="128"/>
                </a:cubicBezTo>
                <a:cubicBezTo>
                  <a:pt x="652" y="128"/>
                  <a:pt x="652" y="128"/>
                  <a:pt x="652" y="128"/>
                </a:cubicBezTo>
                <a:lnTo>
                  <a:pt x="652" y="511"/>
                </a:lnTo>
                <a:close/>
                <a:moveTo>
                  <a:pt x="406" y="222"/>
                </a:moveTo>
                <a:cubicBezTo>
                  <a:pt x="405" y="190"/>
                  <a:pt x="382" y="164"/>
                  <a:pt x="347" y="164"/>
                </a:cubicBezTo>
                <a:cubicBezTo>
                  <a:pt x="310" y="164"/>
                  <a:pt x="289" y="190"/>
                  <a:pt x="288" y="222"/>
                </a:cubicBezTo>
                <a:cubicBezTo>
                  <a:pt x="288" y="343"/>
                  <a:pt x="406" y="342"/>
                  <a:pt x="406" y="222"/>
                </a:cubicBezTo>
                <a:close/>
                <a:moveTo>
                  <a:pt x="477" y="474"/>
                </a:moveTo>
                <a:cubicBezTo>
                  <a:pt x="216" y="474"/>
                  <a:pt x="216" y="474"/>
                  <a:pt x="216" y="474"/>
                </a:cubicBezTo>
                <a:cubicBezTo>
                  <a:pt x="216" y="445"/>
                  <a:pt x="216" y="445"/>
                  <a:pt x="216" y="445"/>
                </a:cubicBezTo>
                <a:cubicBezTo>
                  <a:pt x="216" y="415"/>
                  <a:pt x="218" y="381"/>
                  <a:pt x="231" y="356"/>
                </a:cubicBezTo>
                <a:cubicBezTo>
                  <a:pt x="243" y="333"/>
                  <a:pt x="266" y="312"/>
                  <a:pt x="294" y="312"/>
                </a:cubicBezTo>
                <a:cubicBezTo>
                  <a:pt x="304" y="312"/>
                  <a:pt x="304" y="312"/>
                  <a:pt x="304" y="312"/>
                </a:cubicBezTo>
                <a:cubicBezTo>
                  <a:pt x="328" y="335"/>
                  <a:pt x="365" y="335"/>
                  <a:pt x="390" y="312"/>
                </a:cubicBezTo>
                <a:cubicBezTo>
                  <a:pt x="400" y="312"/>
                  <a:pt x="400" y="312"/>
                  <a:pt x="400" y="312"/>
                </a:cubicBezTo>
                <a:cubicBezTo>
                  <a:pt x="427" y="312"/>
                  <a:pt x="450" y="333"/>
                  <a:pt x="462" y="356"/>
                </a:cubicBezTo>
                <a:cubicBezTo>
                  <a:pt x="475" y="381"/>
                  <a:pt x="477" y="415"/>
                  <a:pt x="477" y="445"/>
                </a:cubicBezTo>
                <a:cubicBezTo>
                  <a:pt x="477" y="474"/>
                  <a:pt x="477" y="474"/>
                  <a:pt x="477" y="474"/>
                </a:cubicBezTo>
                <a:close/>
                <a:moveTo>
                  <a:pt x="130" y="657"/>
                </a:moveTo>
                <a:cubicBezTo>
                  <a:pt x="164" y="657"/>
                  <a:pt x="164" y="657"/>
                  <a:pt x="164" y="657"/>
                </a:cubicBezTo>
                <a:cubicBezTo>
                  <a:pt x="164" y="603"/>
                  <a:pt x="164" y="603"/>
                  <a:pt x="164" y="603"/>
                </a:cubicBezTo>
                <a:cubicBezTo>
                  <a:pt x="130" y="603"/>
                  <a:pt x="130" y="603"/>
                  <a:pt x="130" y="603"/>
                </a:cubicBezTo>
                <a:lnTo>
                  <a:pt x="130" y="657"/>
                </a:lnTo>
                <a:close/>
                <a:moveTo>
                  <a:pt x="209" y="603"/>
                </a:moveTo>
                <a:cubicBezTo>
                  <a:pt x="177" y="603"/>
                  <a:pt x="177" y="603"/>
                  <a:pt x="177" y="603"/>
                </a:cubicBezTo>
                <a:cubicBezTo>
                  <a:pt x="177" y="657"/>
                  <a:pt x="177" y="657"/>
                  <a:pt x="177" y="657"/>
                </a:cubicBezTo>
                <a:cubicBezTo>
                  <a:pt x="209" y="657"/>
                  <a:pt x="209" y="657"/>
                  <a:pt x="209" y="657"/>
                </a:cubicBezTo>
                <a:lnTo>
                  <a:pt x="209" y="603"/>
                </a:lnTo>
                <a:close/>
                <a:moveTo>
                  <a:pt x="369" y="603"/>
                </a:moveTo>
                <a:cubicBezTo>
                  <a:pt x="222" y="603"/>
                  <a:pt x="222" y="603"/>
                  <a:pt x="222" y="603"/>
                </a:cubicBezTo>
                <a:cubicBezTo>
                  <a:pt x="222" y="657"/>
                  <a:pt x="222" y="657"/>
                  <a:pt x="222" y="657"/>
                </a:cubicBezTo>
                <a:cubicBezTo>
                  <a:pt x="369" y="657"/>
                  <a:pt x="369" y="657"/>
                  <a:pt x="369" y="657"/>
                </a:cubicBezTo>
                <a:lnTo>
                  <a:pt x="369" y="603"/>
                </a:lnTo>
                <a:close/>
                <a:moveTo>
                  <a:pt x="117" y="603"/>
                </a:moveTo>
                <a:cubicBezTo>
                  <a:pt x="45" y="603"/>
                  <a:pt x="45" y="603"/>
                  <a:pt x="45" y="603"/>
                </a:cubicBezTo>
                <a:cubicBezTo>
                  <a:pt x="42" y="603"/>
                  <a:pt x="39" y="606"/>
                  <a:pt x="39" y="609"/>
                </a:cubicBezTo>
                <a:cubicBezTo>
                  <a:pt x="39" y="651"/>
                  <a:pt x="39" y="651"/>
                  <a:pt x="39" y="651"/>
                </a:cubicBezTo>
                <a:cubicBezTo>
                  <a:pt x="39" y="654"/>
                  <a:pt x="42" y="657"/>
                  <a:pt x="45" y="657"/>
                </a:cubicBezTo>
                <a:cubicBezTo>
                  <a:pt x="117" y="657"/>
                  <a:pt x="117" y="657"/>
                  <a:pt x="117" y="657"/>
                </a:cubicBezTo>
                <a:lnTo>
                  <a:pt x="117" y="603"/>
                </a:lnTo>
                <a:close/>
                <a:moveTo>
                  <a:pt x="525" y="603"/>
                </a:moveTo>
                <a:cubicBezTo>
                  <a:pt x="382" y="603"/>
                  <a:pt x="382" y="603"/>
                  <a:pt x="382" y="603"/>
                </a:cubicBezTo>
                <a:cubicBezTo>
                  <a:pt x="382" y="657"/>
                  <a:pt x="382" y="657"/>
                  <a:pt x="382" y="657"/>
                </a:cubicBezTo>
                <a:cubicBezTo>
                  <a:pt x="525" y="657"/>
                  <a:pt x="525" y="657"/>
                  <a:pt x="525" y="657"/>
                </a:cubicBezTo>
                <a:lnTo>
                  <a:pt x="525" y="603"/>
                </a:lnTo>
                <a:close/>
                <a:moveTo>
                  <a:pt x="538" y="603"/>
                </a:moveTo>
                <a:cubicBezTo>
                  <a:pt x="538" y="657"/>
                  <a:pt x="538" y="657"/>
                  <a:pt x="538" y="657"/>
                </a:cubicBezTo>
                <a:cubicBezTo>
                  <a:pt x="649" y="657"/>
                  <a:pt x="649" y="657"/>
                  <a:pt x="649" y="657"/>
                </a:cubicBezTo>
                <a:cubicBezTo>
                  <a:pt x="652" y="657"/>
                  <a:pt x="655" y="654"/>
                  <a:pt x="655" y="651"/>
                </a:cubicBezTo>
                <a:cubicBezTo>
                  <a:pt x="655" y="609"/>
                  <a:pt x="655" y="609"/>
                  <a:pt x="655" y="609"/>
                </a:cubicBezTo>
                <a:cubicBezTo>
                  <a:pt x="655" y="606"/>
                  <a:pt x="652" y="603"/>
                  <a:pt x="649" y="603"/>
                </a:cubicBezTo>
                <a:lnTo>
                  <a:pt x="538" y="603"/>
                </a:lnTo>
                <a:close/>
              </a:path>
            </a:pathLst>
          </a:custGeom>
          <a:solidFill>
            <a:schemeClr val="accent4"/>
          </a:solidFill>
          <a:ln>
            <a:noFill/>
          </a:ln>
        </p:spPr>
        <p:txBody>
          <a:bodyPr vert="horz" wrap="square" lIns="91438" tIns="45719" rIns="91438" bIns="45719" numCol="1" anchor="t" anchorCtr="0" compatLnSpc="1">
            <a:prstTxWarp prst="textNoShape">
              <a:avLst/>
            </a:prstTxWarp>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defTabSz="914300"/>
            <a:endParaRPr lang="en-US">
              <a:solidFill>
                <a:srgbClr val="0096D6"/>
              </a:solidFill>
              <a:latin typeface="+mj-lt"/>
            </a:endParaRPr>
          </a:p>
        </p:txBody>
      </p:sp>
      <p:sp>
        <p:nvSpPr>
          <p:cNvPr id="85" name="Rectangle 100"/>
          <p:cNvSpPr/>
          <p:nvPr/>
        </p:nvSpPr>
        <p:spPr>
          <a:xfrm>
            <a:off x="5647487" y="1748596"/>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モバイル</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カレンダー</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連絡帳の統合</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sp>
        <p:nvSpPr>
          <p:cNvPr id="86" name="Freeform 3917"/>
          <p:cNvSpPr>
            <a:spLocks noChangeAspect="1" noEditPoints="1"/>
          </p:cNvSpPr>
          <p:nvPr/>
        </p:nvSpPr>
        <p:spPr bwMode="auto">
          <a:xfrm>
            <a:off x="5981753" y="1420077"/>
            <a:ext cx="345991" cy="370802"/>
          </a:xfrm>
          <a:custGeom>
            <a:avLst/>
            <a:gdLst>
              <a:gd name="T0" fmla="*/ 26 w 210"/>
              <a:gd name="T1" fmla="*/ 82 h 224"/>
              <a:gd name="T2" fmla="*/ 26 w 210"/>
              <a:gd name="T3" fmla="*/ 198 h 224"/>
              <a:gd name="T4" fmla="*/ 183 w 210"/>
              <a:gd name="T5" fmla="*/ 198 h 224"/>
              <a:gd name="T6" fmla="*/ 183 w 210"/>
              <a:gd name="T7" fmla="*/ 82 h 224"/>
              <a:gd name="T8" fmla="*/ 26 w 210"/>
              <a:gd name="T9" fmla="*/ 82 h 224"/>
              <a:gd name="T10" fmla="*/ 39 w 210"/>
              <a:gd name="T11" fmla="*/ 0 h 224"/>
              <a:gd name="T12" fmla="*/ 45 w 210"/>
              <a:gd name="T13" fmla="*/ 2 h 224"/>
              <a:gd name="T14" fmla="*/ 49 w 210"/>
              <a:gd name="T15" fmla="*/ 4 h 224"/>
              <a:gd name="T16" fmla="*/ 51 w 210"/>
              <a:gd name="T17" fmla="*/ 10 h 224"/>
              <a:gd name="T18" fmla="*/ 53 w 210"/>
              <a:gd name="T19" fmla="*/ 14 h 224"/>
              <a:gd name="T20" fmla="*/ 53 w 210"/>
              <a:gd name="T21" fmla="*/ 33 h 224"/>
              <a:gd name="T22" fmla="*/ 153 w 210"/>
              <a:gd name="T23" fmla="*/ 33 h 224"/>
              <a:gd name="T24" fmla="*/ 153 w 210"/>
              <a:gd name="T25" fmla="*/ 53 h 224"/>
              <a:gd name="T26" fmla="*/ 153 w 210"/>
              <a:gd name="T27" fmla="*/ 57 h 224"/>
              <a:gd name="T28" fmla="*/ 157 w 210"/>
              <a:gd name="T29" fmla="*/ 61 h 224"/>
              <a:gd name="T30" fmla="*/ 161 w 210"/>
              <a:gd name="T31" fmla="*/ 65 h 224"/>
              <a:gd name="T32" fmla="*/ 165 w 210"/>
              <a:gd name="T33" fmla="*/ 65 h 224"/>
              <a:gd name="T34" fmla="*/ 165 w 210"/>
              <a:gd name="T35" fmla="*/ 0 h 224"/>
              <a:gd name="T36" fmla="*/ 171 w 210"/>
              <a:gd name="T37" fmla="*/ 2 h 224"/>
              <a:gd name="T38" fmla="*/ 175 w 210"/>
              <a:gd name="T39" fmla="*/ 4 h 224"/>
              <a:gd name="T40" fmla="*/ 177 w 210"/>
              <a:gd name="T41" fmla="*/ 10 h 224"/>
              <a:gd name="T42" fmla="*/ 179 w 210"/>
              <a:gd name="T43" fmla="*/ 14 h 224"/>
              <a:gd name="T44" fmla="*/ 179 w 210"/>
              <a:gd name="T45" fmla="*/ 33 h 224"/>
              <a:gd name="T46" fmla="*/ 185 w 210"/>
              <a:gd name="T47" fmla="*/ 33 h 224"/>
              <a:gd name="T48" fmla="*/ 192 w 210"/>
              <a:gd name="T49" fmla="*/ 35 h 224"/>
              <a:gd name="T50" fmla="*/ 200 w 210"/>
              <a:gd name="T51" fmla="*/ 37 h 224"/>
              <a:gd name="T52" fmla="*/ 204 w 210"/>
              <a:gd name="T53" fmla="*/ 43 h 224"/>
              <a:gd name="T54" fmla="*/ 208 w 210"/>
              <a:gd name="T55" fmla="*/ 49 h 224"/>
              <a:gd name="T56" fmla="*/ 210 w 210"/>
              <a:gd name="T57" fmla="*/ 57 h 224"/>
              <a:gd name="T58" fmla="*/ 210 w 210"/>
              <a:gd name="T59" fmla="*/ 198 h 224"/>
              <a:gd name="T60" fmla="*/ 208 w 210"/>
              <a:gd name="T61" fmla="*/ 206 h 224"/>
              <a:gd name="T62" fmla="*/ 204 w 210"/>
              <a:gd name="T63" fmla="*/ 214 h 224"/>
              <a:gd name="T64" fmla="*/ 200 w 210"/>
              <a:gd name="T65" fmla="*/ 218 h 224"/>
              <a:gd name="T66" fmla="*/ 192 w 210"/>
              <a:gd name="T67" fmla="*/ 222 h 224"/>
              <a:gd name="T68" fmla="*/ 185 w 210"/>
              <a:gd name="T69" fmla="*/ 224 h 224"/>
              <a:gd name="T70" fmla="*/ 24 w 210"/>
              <a:gd name="T71" fmla="*/ 224 h 224"/>
              <a:gd name="T72" fmla="*/ 18 w 210"/>
              <a:gd name="T73" fmla="*/ 222 h 224"/>
              <a:gd name="T74" fmla="*/ 10 w 210"/>
              <a:gd name="T75" fmla="*/ 218 h 224"/>
              <a:gd name="T76" fmla="*/ 6 w 210"/>
              <a:gd name="T77" fmla="*/ 214 h 224"/>
              <a:gd name="T78" fmla="*/ 2 w 210"/>
              <a:gd name="T79" fmla="*/ 206 h 224"/>
              <a:gd name="T80" fmla="*/ 0 w 210"/>
              <a:gd name="T81" fmla="*/ 198 h 224"/>
              <a:gd name="T82" fmla="*/ 0 w 210"/>
              <a:gd name="T83" fmla="*/ 57 h 224"/>
              <a:gd name="T84" fmla="*/ 2 w 210"/>
              <a:gd name="T85" fmla="*/ 49 h 224"/>
              <a:gd name="T86" fmla="*/ 6 w 210"/>
              <a:gd name="T87" fmla="*/ 43 h 224"/>
              <a:gd name="T88" fmla="*/ 10 w 210"/>
              <a:gd name="T89" fmla="*/ 37 h 224"/>
              <a:gd name="T90" fmla="*/ 18 w 210"/>
              <a:gd name="T91" fmla="*/ 35 h 224"/>
              <a:gd name="T92" fmla="*/ 24 w 210"/>
              <a:gd name="T93" fmla="*/ 33 h 224"/>
              <a:gd name="T94" fmla="*/ 27 w 210"/>
              <a:gd name="T95" fmla="*/ 33 h 224"/>
              <a:gd name="T96" fmla="*/ 27 w 210"/>
              <a:gd name="T97" fmla="*/ 53 h 224"/>
              <a:gd name="T98" fmla="*/ 29 w 210"/>
              <a:gd name="T99" fmla="*/ 57 h 224"/>
              <a:gd name="T100" fmla="*/ 31 w 210"/>
              <a:gd name="T101" fmla="*/ 61 h 224"/>
              <a:gd name="T102" fmla="*/ 35 w 210"/>
              <a:gd name="T103" fmla="*/ 65 h 224"/>
              <a:gd name="T104" fmla="*/ 39 w 210"/>
              <a:gd name="T105" fmla="*/ 65 h 224"/>
              <a:gd name="T106" fmla="*/ 39 w 210"/>
              <a:gd name="T10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224">
                <a:moveTo>
                  <a:pt x="26" y="82"/>
                </a:moveTo>
                <a:lnTo>
                  <a:pt x="26" y="198"/>
                </a:lnTo>
                <a:lnTo>
                  <a:pt x="183" y="198"/>
                </a:lnTo>
                <a:lnTo>
                  <a:pt x="183" y="82"/>
                </a:lnTo>
                <a:lnTo>
                  <a:pt x="26" y="82"/>
                </a:lnTo>
                <a:close/>
                <a:moveTo>
                  <a:pt x="39" y="0"/>
                </a:moveTo>
                <a:lnTo>
                  <a:pt x="45" y="2"/>
                </a:lnTo>
                <a:lnTo>
                  <a:pt x="49" y="4"/>
                </a:lnTo>
                <a:lnTo>
                  <a:pt x="51" y="10"/>
                </a:lnTo>
                <a:lnTo>
                  <a:pt x="53" y="14"/>
                </a:lnTo>
                <a:lnTo>
                  <a:pt x="53" y="33"/>
                </a:lnTo>
                <a:lnTo>
                  <a:pt x="153" y="33"/>
                </a:lnTo>
                <a:lnTo>
                  <a:pt x="153" y="53"/>
                </a:lnTo>
                <a:lnTo>
                  <a:pt x="153" y="57"/>
                </a:lnTo>
                <a:lnTo>
                  <a:pt x="157" y="61"/>
                </a:lnTo>
                <a:lnTo>
                  <a:pt x="161" y="65"/>
                </a:lnTo>
                <a:lnTo>
                  <a:pt x="165" y="65"/>
                </a:lnTo>
                <a:lnTo>
                  <a:pt x="165" y="0"/>
                </a:lnTo>
                <a:lnTo>
                  <a:pt x="171" y="2"/>
                </a:lnTo>
                <a:lnTo>
                  <a:pt x="175" y="4"/>
                </a:lnTo>
                <a:lnTo>
                  <a:pt x="177" y="10"/>
                </a:lnTo>
                <a:lnTo>
                  <a:pt x="179" y="14"/>
                </a:lnTo>
                <a:lnTo>
                  <a:pt x="179" y="33"/>
                </a:lnTo>
                <a:lnTo>
                  <a:pt x="185" y="33"/>
                </a:lnTo>
                <a:lnTo>
                  <a:pt x="192" y="35"/>
                </a:lnTo>
                <a:lnTo>
                  <a:pt x="200" y="37"/>
                </a:lnTo>
                <a:lnTo>
                  <a:pt x="204" y="43"/>
                </a:lnTo>
                <a:lnTo>
                  <a:pt x="208" y="49"/>
                </a:lnTo>
                <a:lnTo>
                  <a:pt x="210" y="57"/>
                </a:lnTo>
                <a:lnTo>
                  <a:pt x="210" y="198"/>
                </a:lnTo>
                <a:lnTo>
                  <a:pt x="208" y="206"/>
                </a:lnTo>
                <a:lnTo>
                  <a:pt x="204" y="214"/>
                </a:lnTo>
                <a:lnTo>
                  <a:pt x="200" y="218"/>
                </a:lnTo>
                <a:lnTo>
                  <a:pt x="192" y="222"/>
                </a:lnTo>
                <a:lnTo>
                  <a:pt x="185" y="224"/>
                </a:lnTo>
                <a:lnTo>
                  <a:pt x="24" y="224"/>
                </a:lnTo>
                <a:lnTo>
                  <a:pt x="18" y="222"/>
                </a:lnTo>
                <a:lnTo>
                  <a:pt x="10" y="218"/>
                </a:lnTo>
                <a:lnTo>
                  <a:pt x="6" y="214"/>
                </a:lnTo>
                <a:lnTo>
                  <a:pt x="2" y="206"/>
                </a:lnTo>
                <a:lnTo>
                  <a:pt x="0" y="198"/>
                </a:lnTo>
                <a:lnTo>
                  <a:pt x="0" y="57"/>
                </a:lnTo>
                <a:lnTo>
                  <a:pt x="2" y="49"/>
                </a:lnTo>
                <a:lnTo>
                  <a:pt x="6" y="43"/>
                </a:lnTo>
                <a:lnTo>
                  <a:pt x="10" y="37"/>
                </a:lnTo>
                <a:lnTo>
                  <a:pt x="18" y="35"/>
                </a:lnTo>
                <a:lnTo>
                  <a:pt x="24" y="33"/>
                </a:lnTo>
                <a:lnTo>
                  <a:pt x="27" y="33"/>
                </a:lnTo>
                <a:lnTo>
                  <a:pt x="27" y="53"/>
                </a:lnTo>
                <a:lnTo>
                  <a:pt x="29" y="57"/>
                </a:lnTo>
                <a:lnTo>
                  <a:pt x="31" y="61"/>
                </a:lnTo>
                <a:lnTo>
                  <a:pt x="35" y="65"/>
                </a:lnTo>
                <a:lnTo>
                  <a:pt x="39" y="65"/>
                </a:lnTo>
                <a:lnTo>
                  <a:pt x="39" y="0"/>
                </a:lnTo>
                <a:close/>
              </a:path>
            </a:pathLst>
          </a:custGeom>
          <a:solidFill>
            <a:schemeClr val="accent4"/>
          </a:solidFill>
          <a:ln w="0">
            <a:noFill/>
            <a:prstDash val="solid"/>
            <a:round/>
            <a:headEnd/>
            <a:tailEnd/>
          </a:ln>
        </p:spPr>
        <p:txBody>
          <a:bodyPr vert="horz" wrap="square" lIns="91438" tIns="45719" rIns="91438" bIns="45719" numCol="1" anchor="t" anchorCtr="0" compatLnSpc="1">
            <a:prstTxWarp prst="textNoShape">
              <a:avLst/>
            </a:prstTxWarp>
          </a:bodyPr>
          <a:lstStyle/>
          <a:p>
            <a:endParaRPr lang="en-US">
              <a:latin typeface="+mj-lt"/>
            </a:endParaRPr>
          </a:p>
        </p:txBody>
      </p:sp>
      <p:sp>
        <p:nvSpPr>
          <p:cNvPr id="87" name="Rectangle 104"/>
          <p:cNvSpPr/>
          <p:nvPr/>
        </p:nvSpPr>
        <p:spPr>
          <a:xfrm>
            <a:off x="6695229" y="1748596"/>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オンライン</a:t>
            </a:r>
            <a:endPar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セルフ サポート</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grpSp>
        <p:nvGrpSpPr>
          <p:cNvPr id="89" name="Group 132"/>
          <p:cNvGrpSpPr>
            <a:grpSpLocks noChangeAspect="1"/>
          </p:cNvGrpSpPr>
          <p:nvPr/>
        </p:nvGrpSpPr>
        <p:grpSpPr>
          <a:xfrm>
            <a:off x="6991418" y="1413797"/>
            <a:ext cx="408319" cy="296889"/>
            <a:chOff x="5991225" y="4421188"/>
            <a:chExt cx="366713" cy="252413"/>
          </a:xfrm>
          <a:solidFill>
            <a:schemeClr val="accent4"/>
          </a:solidFill>
        </p:grpSpPr>
        <p:sp>
          <p:nvSpPr>
            <p:cNvPr id="90" name="Rectangle 3892"/>
            <p:cNvSpPr>
              <a:spLocks noChangeArrowheads="1"/>
            </p:cNvSpPr>
            <p:nvPr/>
          </p:nvSpPr>
          <p:spPr bwMode="auto">
            <a:xfrm>
              <a:off x="6021388" y="4478338"/>
              <a:ext cx="309563" cy="635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1" name="Rectangle 3893"/>
            <p:cNvSpPr>
              <a:spLocks noChangeArrowheads="1"/>
            </p:cNvSpPr>
            <p:nvPr/>
          </p:nvSpPr>
          <p:spPr bwMode="auto">
            <a:xfrm>
              <a:off x="6021388" y="4552950"/>
              <a:ext cx="98425"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2" name="Rectangle 3894"/>
            <p:cNvSpPr>
              <a:spLocks noChangeArrowheads="1"/>
            </p:cNvSpPr>
            <p:nvPr/>
          </p:nvSpPr>
          <p:spPr bwMode="auto">
            <a:xfrm>
              <a:off x="6126163" y="4552950"/>
              <a:ext cx="98425"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3" name="Rectangle 3895"/>
            <p:cNvSpPr>
              <a:spLocks noChangeArrowheads="1"/>
            </p:cNvSpPr>
            <p:nvPr/>
          </p:nvSpPr>
          <p:spPr bwMode="auto">
            <a:xfrm>
              <a:off x="6230938" y="4552950"/>
              <a:ext cx="100013"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4" name="Rectangle 3896"/>
            <p:cNvSpPr>
              <a:spLocks noChangeArrowheads="1"/>
            </p:cNvSpPr>
            <p:nvPr/>
          </p:nvSpPr>
          <p:spPr bwMode="auto">
            <a:xfrm>
              <a:off x="6021388" y="4603750"/>
              <a:ext cx="571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5" name="Rectangle 3897"/>
            <p:cNvSpPr>
              <a:spLocks noChangeArrowheads="1"/>
            </p:cNvSpPr>
            <p:nvPr/>
          </p:nvSpPr>
          <p:spPr bwMode="auto">
            <a:xfrm>
              <a:off x="6021388" y="4613275"/>
              <a:ext cx="825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6" name="Rectangle 3898"/>
            <p:cNvSpPr>
              <a:spLocks noChangeArrowheads="1"/>
            </p:cNvSpPr>
            <p:nvPr/>
          </p:nvSpPr>
          <p:spPr bwMode="auto">
            <a:xfrm>
              <a:off x="6021388" y="4632325"/>
              <a:ext cx="825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7" name="Rectangle 3899"/>
            <p:cNvSpPr>
              <a:spLocks noChangeArrowheads="1"/>
            </p:cNvSpPr>
            <p:nvPr/>
          </p:nvSpPr>
          <p:spPr bwMode="auto">
            <a:xfrm>
              <a:off x="6021388" y="4622800"/>
              <a:ext cx="8890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8" name="Rectangle 3900"/>
            <p:cNvSpPr>
              <a:spLocks noChangeArrowheads="1"/>
            </p:cNvSpPr>
            <p:nvPr/>
          </p:nvSpPr>
          <p:spPr bwMode="auto">
            <a:xfrm>
              <a:off x="6126163" y="4603750"/>
              <a:ext cx="55563"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9" name="Rectangle 3901"/>
            <p:cNvSpPr>
              <a:spLocks noChangeArrowheads="1"/>
            </p:cNvSpPr>
            <p:nvPr/>
          </p:nvSpPr>
          <p:spPr bwMode="auto">
            <a:xfrm>
              <a:off x="6126163" y="4613275"/>
              <a:ext cx="825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0" name="Rectangle 3902"/>
            <p:cNvSpPr>
              <a:spLocks noChangeArrowheads="1"/>
            </p:cNvSpPr>
            <p:nvPr/>
          </p:nvSpPr>
          <p:spPr bwMode="auto">
            <a:xfrm>
              <a:off x="6126163" y="4632325"/>
              <a:ext cx="825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6" name="Rectangle 3903"/>
            <p:cNvSpPr>
              <a:spLocks noChangeArrowheads="1"/>
            </p:cNvSpPr>
            <p:nvPr/>
          </p:nvSpPr>
          <p:spPr bwMode="auto">
            <a:xfrm>
              <a:off x="6126163" y="4622800"/>
              <a:ext cx="90488"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 name="Rectangle 3904"/>
            <p:cNvSpPr>
              <a:spLocks noChangeArrowheads="1"/>
            </p:cNvSpPr>
            <p:nvPr/>
          </p:nvSpPr>
          <p:spPr bwMode="auto">
            <a:xfrm>
              <a:off x="6230938" y="4603750"/>
              <a:ext cx="571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 name="Rectangle 3905"/>
            <p:cNvSpPr>
              <a:spLocks noChangeArrowheads="1"/>
            </p:cNvSpPr>
            <p:nvPr/>
          </p:nvSpPr>
          <p:spPr bwMode="auto">
            <a:xfrm>
              <a:off x="6230938" y="4613275"/>
              <a:ext cx="825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 name="Rectangle 3906"/>
            <p:cNvSpPr>
              <a:spLocks noChangeArrowheads="1"/>
            </p:cNvSpPr>
            <p:nvPr/>
          </p:nvSpPr>
          <p:spPr bwMode="auto">
            <a:xfrm>
              <a:off x="6230938" y="4632325"/>
              <a:ext cx="82550"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 name="Rectangle 3907"/>
            <p:cNvSpPr>
              <a:spLocks noChangeArrowheads="1"/>
            </p:cNvSpPr>
            <p:nvPr/>
          </p:nvSpPr>
          <p:spPr bwMode="auto">
            <a:xfrm>
              <a:off x="6230938" y="4622800"/>
              <a:ext cx="90488"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1" name="Rectangle 3908"/>
            <p:cNvSpPr>
              <a:spLocks noChangeArrowheads="1"/>
            </p:cNvSpPr>
            <p:nvPr/>
          </p:nvSpPr>
          <p:spPr bwMode="auto">
            <a:xfrm>
              <a:off x="6021388" y="4643438"/>
              <a:ext cx="82550"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2" name="Rectangle 3909"/>
            <p:cNvSpPr>
              <a:spLocks noChangeArrowheads="1"/>
            </p:cNvSpPr>
            <p:nvPr/>
          </p:nvSpPr>
          <p:spPr bwMode="auto">
            <a:xfrm>
              <a:off x="6021388" y="4652963"/>
              <a:ext cx="88900"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3" name="Rectangle 3910"/>
            <p:cNvSpPr>
              <a:spLocks noChangeArrowheads="1"/>
            </p:cNvSpPr>
            <p:nvPr/>
          </p:nvSpPr>
          <p:spPr bwMode="auto">
            <a:xfrm>
              <a:off x="6126163" y="4643438"/>
              <a:ext cx="82550"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4" name="Rectangle 3911"/>
            <p:cNvSpPr>
              <a:spLocks noChangeArrowheads="1"/>
            </p:cNvSpPr>
            <p:nvPr/>
          </p:nvSpPr>
          <p:spPr bwMode="auto">
            <a:xfrm>
              <a:off x="6126163" y="4652963"/>
              <a:ext cx="904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5" name="Rectangle 3912"/>
            <p:cNvSpPr>
              <a:spLocks noChangeArrowheads="1"/>
            </p:cNvSpPr>
            <p:nvPr/>
          </p:nvSpPr>
          <p:spPr bwMode="auto">
            <a:xfrm>
              <a:off x="6230938" y="4643438"/>
              <a:ext cx="82550"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9" name="Rectangle 3913"/>
            <p:cNvSpPr>
              <a:spLocks noChangeArrowheads="1"/>
            </p:cNvSpPr>
            <p:nvPr/>
          </p:nvSpPr>
          <p:spPr bwMode="auto">
            <a:xfrm>
              <a:off x="6230938" y="4652963"/>
              <a:ext cx="904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0" name="Freeform 3914"/>
            <p:cNvSpPr>
              <a:spLocks noEditPoints="1"/>
            </p:cNvSpPr>
            <p:nvPr/>
          </p:nvSpPr>
          <p:spPr bwMode="auto">
            <a:xfrm>
              <a:off x="5991225" y="4421188"/>
              <a:ext cx="366713" cy="252413"/>
            </a:xfrm>
            <a:custGeom>
              <a:avLst/>
              <a:gdLst>
                <a:gd name="T0" fmla="*/ 6 w 464"/>
                <a:gd name="T1" fmla="*/ 23 h 318"/>
                <a:gd name="T2" fmla="*/ 6 w 464"/>
                <a:gd name="T3" fmla="*/ 312 h 318"/>
                <a:gd name="T4" fmla="*/ 458 w 464"/>
                <a:gd name="T5" fmla="*/ 312 h 318"/>
                <a:gd name="T6" fmla="*/ 458 w 464"/>
                <a:gd name="T7" fmla="*/ 23 h 318"/>
                <a:gd name="T8" fmla="*/ 6 w 464"/>
                <a:gd name="T9" fmla="*/ 23 h 318"/>
                <a:gd name="T10" fmla="*/ 43 w 464"/>
                <a:gd name="T11" fmla="*/ 6 h 318"/>
                <a:gd name="T12" fmla="*/ 41 w 464"/>
                <a:gd name="T13" fmla="*/ 8 h 318"/>
                <a:gd name="T14" fmla="*/ 39 w 464"/>
                <a:gd name="T15" fmla="*/ 10 h 318"/>
                <a:gd name="T16" fmla="*/ 37 w 464"/>
                <a:gd name="T17" fmla="*/ 12 h 318"/>
                <a:gd name="T18" fmla="*/ 39 w 464"/>
                <a:gd name="T19" fmla="*/ 14 h 318"/>
                <a:gd name="T20" fmla="*/ 41 w 464"/>
                <a:gd name="T21" fmla="*/ 16 h 318"/>
                <a:gd name="T22" fmla="*/ 43 w 464"/>
                <a:gd name="T23" fmla="*/ 16 h 318"/>
                <a:gd name="T24" fmla="*/ 45 w 464"/>
                <a:gd name="T25" fmla="*/ 16 h 318"/>
                <a:gd name="T26" fmla="*/ 47 w 464"/>
                <a:gd name="T27" fmla="*/ 14 h 318"/>
                <a:gd name="T28" fmla="*/ 47 w 464"/>
                <a:gd name="T29" fmla="*/ 12 h 318"/>
                <a:gd name="T30" fmla="*/ 47 w 464"/>
                <a:gd name="T31" fmla="*/ 10 h 318"/>
                <a:gd name="T32" fmla="*/ 45 w 464"/>
                <a:gd name="T33" fmla="*/ 8 h 318"/>
                <a:gd name="T34" fmla="*/ 43 w 464"/>
                <a:gd name="T35" fmla="*/ 6 h 318"/>
                <a:gd name="T36" fmla="*/ 28 w 464"/>
                <a:gd name="T37" fmla="*/ 6 h 318"/>
                <a:gd name="T38" fmla="*/ 24 w 464"/>
                <a:gd name="T39" fmla="*/ 8 h 318"/>
                <a:gd name="T40" fmla="*/ 24 w 464"/>
                <a:gd name="T41" fmla="*/ 10 h 318"/>
                <a:gd name="T42" fmla="*/ 22 w 464"/>
                <a:gd name="T43" fmla="*/ 12 h 318"/>
                <a:gd name="T44" fmla="*/ 24 w 464"/>
                <a:gd name="T45" fmla="*/ 14 h 318"/>
                <a:gd name="T46" fmla="*/ 24 w 464"/>
                <a:gd name="T47" fmla="*/ 16 h 318"/>
                <a:gd name="T48" fmla="*/ 28 w 464"/>
                <a:gd name="T49" fmla="*/ 16 h 318"/>
                <a:gd name="T50" fmla="*/ 30 w 464"/>
                <a:gd name="T51" fmla="*/ 16 h 318"/>
                <a:gd name="T52" fmla="*/ 32 w 464"/>
                <a:gd name="T53" fmla="*/ 14 h 318"/>
                <a:gd name="T54" fmla="*/ 32 w 464"/>
                <a:gd name="T55" fmla="*/ 12 h 318"/>
                <a:gd name="T56" fmla="*/ 32 w 464"/>
                <a:gd name="T57" fmla="*/ 10 h 318"/>
                <a:gd name="T58" fmla="*/ 30 w 464"/>
                <a:gd name="T59" fmla="*/ 8 h 318"/>
                <a:gd name="T60" fmla="*/ 28 w 464"/>
                <a:gd name="T61" fmla="*/ 6 h 318"/>
                <a:gd name="T62" fmla="*/ 12 w 464"/>
                <a:gd name="T63" fmla="*/ 6 h 318"/>
                <a:gd name="T64" fmla="*/ 8 w 464"/>
                <a:gd name="T65" fmla="*/ 8 h 318"/>
                <a:gd name="T66" fmla="*/ 8 w 464"/>
                <a:gd name="T67" fmla="*/ 10 h 318"/>
                <a:gd name="T68" fmla="*/ 6 w 464"/>
                <a:gd name="T69" fmla="*/ 12 h 318"/>
                <a:gd name="T70" fmla="*/ 8 w 464"/>
                <a:gd name="T71" fmla="*/ 14 h 318"/>
                <a:gd name="T72" fmla="*/ 8 w 464"/>
                <a:gd name="T73" fmla="*/ 16 h 318"/>
                <a:gd name="T74" fmla="*/ 12 w 464"/>
                <a:gd name="T75" fmla="*/ 16 h 318"/>
                <a:gd name="T76" fmla="*/ 14 w 464"/>
                <a:gd name="T77" fmla="*/ 16 h 318"/>
                <a:gd name="T78" fmla="*/ 16 w 464"/>
                <a:gd name="T79" fmla="*/ 14 h 318"/>
                <a:gd name="T80" fmla="*/ 16 w 464"/>
                <a:gd name="T81" fmla="*/ 12 h 318"/>
                <a:gd name="T82" fmla="*/ 16 w 464"/>
                <a:gd name="T83" fmla="*/ 10 h 318"/>
                <a:gd name="T84" fmla="*/ 14 w 464"/>
                <a:gd name="T85" fmla="*/ 8 h 318"/>
                <a:gd name="T86" fmla="*/ 12 w 464"/>
                <a:gd name="T87" fmla="*/ 6 h 318"/>
                <a:gd name="T88" fmla="*/ 69 w 464"/>
                <a:gd name="T89" fmla="*/ 4 h 318"/>
                <a:gd name="T90" fmla="*/ 69 w 464"/>
                <a:gd name="T91" fmla="*/ 18 h 318"/>
                <a:gd name="T92" fmla="*/ 442 w 464"/>
                <a:gd name="T93" fmla="*/ 18 h 318"/>
                <a:gd name="T94" fmla="*/ 442 w 464"/>
                <a:gd name="T95" fmla="*/ 4 h 318"/>
                <a:gd name="T96" fmla="*/ 69 w 464"/>
                <a:gd name="T97" fmla="*/ 4 h 318"/>
                <a:gd name="T98" fmla="*/ 0 w 464"/>
                <a:gd name="T99" fmla="*/ 0 h 318"/>
                <a:gd name="T100" fmla="*/ 464 w 464"/>
                <a:gd name="T101" fmla="*/ 0 h 318"/>
                <a:gd name="T102" fmla="*/ 464 w 464"/>
                <a:gd name="T103" fmla="*/ 318 h 318"/>
                <a:gd name="T104" fmla="*/ 0 w 464"/>
                <a:gd name="T105" fmla="*/ 318 h 318"/>
                <a:gd name="T106" fmla="*/ 0 w 464"/>
                <a:gd name="T10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318">
                  <a:moveTo>
                    <a:pt x="6" y="23"/>
                  </a:moveTo>
                  <a:lnTo>
                    <a:pt x="6" y="312"/>
                  </a:lnTo>
                  <a:lnTo>
                    <a:pt x="458" y="312"/>
                  </a:lnTo>
                  <a:lnTo>
                    <a:pt x="458" y="23"/>
                  </a:lnTo>
                  <a:lnTo>
                    <a:pt x="6" y="23"/>
                  </a:lnTo>
                  <a:close/>
                  <a:moveTo>
                    <a:pt x="43" y="6"/>
                  </a:moveTo>
                  <a:lnTo>
                    <a:pt x="41" y="8"/>
                  </a:lnTo>
                  <a:lnTo>
                    <a:pt x="39" y="10"/>
                  </a:lnTo>
                  <a:lnTo>
                    <a:pt x="37" y="12"/>
                  </a:lnTo>
                  <a:lnTo>
                    <a:pt x="39" y="14"/>
                  </a:lnTo>
                  <a:lnTo>
                    <a:pt x="41" y="16"/>
                  </a:lnTo>
                  <a:lnTo>
                    <a:pt x="43" y="16"/>
                  </a:lnTo>
                  <a:lnTo>
                    <a:pt x="45" y="16"/>
                  </a:lnTo>
                  <a:lnTo>
                    <a:pt x="47" y="14"/>
                  </a:lnTo>
                  <a:lnTo>
                    <a:pt x="47" y="12"/>
                  </a:lnTo>
                  <a:lnTo>
                    <a:pt x="47" y="10"/>
                  </a:lnTo>
                  <a:lnTo>
                    <a:pt x="45" y="8"/>
                  </a:lnTo>
                  <a:lnTo>
                    <a:pt x="43" y="6"/>
                  </a:lnTo>
                  <a:close/>
                  <a:moveTo>
                    <a:pt x="28" y="6"/>
                  </a:moveTo>
                  <a:lnTo>
                    <a:pt x="24" y="8"/>
                  </a:lnTo>
                  <a:lnTo>
                    <a:pt x="24" y="10"/>
                  </a:lnTo>
                  <a:lnTo>
                    <a:pt x="22" y="12"/>
                  </a:lnTo>
                  <a:lnTo>
                    <a:pt x="24" y="14"/>
                  </a:lnTo>
                  <a:lnTo>
                    <a:pt x="24" y="16"/>
                  </a:lnTo>
                  <a:lnTo>
                    <a:pt x="28" y="16"/>
                  </a:lnTo>
                  <a:lnTo>
                    <a:pt x="30" y="16"/>
                  </a:lnTo>
                  <a:lnTo>
                    <a:pt x="32" y="14"/>
                  </a:lnTo>
                  <a:lnTo>
                    <a:pt x="32" y="12"/>
                  </a:lnTo>
                  <a:lnTo>
                    <a:pt x="32" y="10"/>
                  </a:lnTo>
                  <a:lnTo>
                    <a:pt x="30" y="8"/>
                  </a:lnTo>
                  <a:lnTo>
                    <a:pt x="28" y="6"/>
                  </a:lnTo>
                  <a:close/>
                  <a:moveTo>
                    <a:pt x="12" y="6"/>
                  </a:moveTo>
                  <a:lnTo>
                    <a:pt x="8" y="8"/>
                  </a:lnTo>
                  <a:lnTo>
                    <a:pt x="8" y="10"/>
                  </a:lnTo>
                  <a:lnTo>
                    <a:pt x="6" y="12"/>
                  </a:lnTo>
                  <a:lnTo>
                    <a:pt x="8" y="14"/>
                  </a:lnTo>
                  <a:lnTo>
                    <a:pt x="8" y="16"/>
                  </a:lnTo>
                  <a:lnTo>
                    <a:pt x="12" y="16"/>
                  </a:lnTo>
                  <a:lnTo>
                    <a:pt x="14" y="16"/>
                  </a:lnTo>
                  <a:lnTo>
                    <a:pt x="16" y="14"/>
                  </a:lnTo>
                  <a:lnTo>
                    <a:pt x="16" y="12"/>
                  </a:lnTo>
                  <a:lnTo>
                    <a:pt x="16" y="10"/>
                  </a:lnTo>
                  <a:lnTo>
                    <a:pt x="14" y="8"/>
                  </a:lnTo>
                  <a:lnTo>
                    <a:pt x="12" y="6"/>
                  </a:lnTo>
                  <a:close/>
                  <a:moveTo>
                    <a:pt x="69" y="4"/>
                  </a:moveTo>
                  <a:lnTo>
                    <a:pt x="69" y="18"/>
                  </a:lnTo>
                  <a:lnTo>
                    <a:pt x="442" y="18"/>
                  </a:lnTo>
                  <a:lnTo>
                    <a:pt x="442" y="4"/>
                  </a:lnTo>
                  <a:lnTo>
                    <a:pt x="69" y="4"/>
                  </a:lnTo>
                  <a:close/>
                  <a:moveTo>
                    <a:pt x="0" y="0"/>
                  </a:moveTo>
                  <a:lnTo>
                    <a:pt x="464" y="0"/>
                  </a:lnTo>
                  <a:lnTo>
                    <a:pt x="464" y="318"/>
                  </a:lnTo>
                  <a:lnTo>
                    <a:pt x="0" y="3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1" name="Freeform 3915"/>
            <p:cNvSpPr>
              <a:spLocks noEditPoints="1"/>
            </p:cNvSpPr>
            <p:nvPr/>
          </p:nvSpPr>
          <p:spPr bwMode="auto">
            <a:xfrm>
              <a:off x="6021388" y="4457700"/>
              <a:ext cx="309563" cy="6350"/>
            </a:xfrm>
            <a:custGeom>
              <a:avLst/>
              <a:gdLst>
                <a:gd name="T0" fmla="*/ 360 w 389"/>
                <a:gd name="T1" fmla="*/ 2 h 8"/>
                <a:gd name="T2" fmla="*/ 389 w 389"/>
                <a:gd name="T3" fmla="*/ 2 h 8"/>
                <a:gd name="T4" fmla="*/ 389 w 389"/>
                <a:gd name="T5" fmla="*/ 6 h 8"/>
                <a:gd name="T6" fmla="*/ 360 w 389"/>
                <a:gd name="T7" fmla="*/ 6 h 8"/>
                <a:gd name="T8" fmla="*/ 360 w 389"/>
                <a:gd name="T9" fmla="*/ 2 h 8"/>
                <a:gd name="T10" fmla="*/ 320 w 389"/>
                <a:gd name="T11" fmla="*/ 2 h 8"/>
                <a:gd name="T12" fmla="*/ 350 w 389"/>
                <a:gd name="T13" fmla="*/ 2 h 8"/>
                <a:gd name="T14" fmla="*/ 350 w 389"/>
                <a:gd name="T15" fmla="*/ 6 h 8"/>
                <a:gd name="T16" fmla="*/ 320 w 389"/>
                <a:gd name="T17" fmla="*/ 6 h 8"/>
                <a:gd name="T18" fmla="*/ 320 w 389"/>
                <a:gd name="T19" fmla="*/ 2 h 8"/>
                <a:gd name="T20" fmla="*/ 281 w 389"/>
                <a:gd name="T21" fmla="*/ 2 h 8"/>
                <a:gd name="T22" fmla="*/ 311 w 389"/>
                <a:gd name="T23" fmla="*/ 2 h 8"/>
                <a:gd name="T24" fmla="*/ 311 w 389"/>
                <a:gd name="T25" fmla="*/ 6 h 8"/>
                <a:gd name="T26" fmla="*/ 281 w 389"/>
                <a:gd name="T27" fmla="*/ 6 h 8"/>
                <a:gd name="T28" fmla="*/ 281 w 389"/>
                <a:gd name="T29" fmla="*/ 2 h 8"/>
                <a:gd name="T30" fmla="*/ 242 w 389"/>
                <a:gd name="T31" fmla="*/ 2 h 8"/>
                <a:gd name="T32" fmla="*/ 271 w 389"/>
                <a:gd name="T33" fmla="*/ 2 h 8"/>
                <a:gd name="T34" fmla="*/ 271 w 389"/>
                <a:gd name="T35" fmla="*/ 6 h 8"/>
                <a:gd name="T36" fmla="*/ 242 w 389"/>
                <a:gd name="T37" fmla="*/ 6 h 8"/>
                <a:gd name="T38" fmla="*/ 242 w 389"/>
                <a:gd name="T39" fmla="*/ 2 h 8"/>
                <a:gd name="T40" fmla="*/ 203 w 389"/>
                <a:gd name="T41" fmla="*/ 2 h 8"/>
                <a:gd name="T42" fmla="*/ 232 w 389"/>
                <a:gd name="T43" fmla="*/ 2 h 8"/>
                <a:gd name="T44" fmla="*/ 232 w 389"/>
                <a:gd name="T45" fmla="*/ 6 h 8"/>
                <a:gd name="T46" fmla="*/ 203 w 389"/>
                <a:gd name="T47" fmla="*/ 6 h 8"/>
                <a:gd name="T48" fmla="*/ 203 w 389"/>
                <a:gd name="T49" fmla="*/ 2 h 8"/>
                <a:gd name="T50" fmla="*/ 163 w 389"/>
                <a:gd name="T51" fmla="*/ 2 h 8"/>
                <a:gd name="T52" fmla="*/ 193 w 389"/>
                <a:gd name="T53" fmla="*/ 2 h 8"/>
                <a:gd name="T54" fmla="*/ 193 w 389"/>
                <a:gd name="T55" fmla="*/ 6 h 8"/>
                <a:gd name="T56" fmla="*/ 163 w 389"/>
                <a:gd name="T57" fmla="*/ 6 h 8"/>
                <a:gd name="T58" fmla="*/ 163 w 389"/>
                <a:gd name="T59" fmla="*/ 2 h 8"/>
                <a:gd name="T60" fmla="*/ 0 w 389"/>
                <a:gd name="T61" fmla="*/ 0 h 8"/>
                <a:gd name="T62" fmla="*/ 71 w 389"/>
                <a:gd name="T63" fmla="*/ 0 h 8"/>
                <a:gd name="T64" fmla="*/ 71 w 389"/>
                <a:gd name="T65" fmla="*/ 8 h 8"/>
                <a:gd name="T66" fmla="*/ 0 w 389"/>
                <a:gd name="T67" fmla="*/ 8 h 8"/>
                <a:gd name="T68" fmla="*/ 0 w 389"/>
                <a:gd name="T6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9" h="8">
                  <a:moveTo>
                    <a:pt x="360" y="2"/>
                  </a:moveTo>
                  <a:lnTo>
                    <a:pt x="389" y="2"/>
                  </a:lnTo>
                  <a:lnTo>
                    <a:pt x="389" y="6"/>
                  </a:lnTo>
                  <a:lnTo>
                    <a:pt x="360" y="6"/>
                  </a:lnTo>
                  <a:lnTo>
                    <a:pt x="360" y="2"/>
                  </a:lnTo>
                  <a:close/>
                  <a:moveTo>
                    <a:pt x="320" y="2"/>
                  </a:moveTo>
                  <a:lnTo>
                    <a:pt x="350" y="2"/>
                  </a:lnTo>
                  <a:lnTo>
                    <a:pt x="350" y="6"/>
                  </a:lnTo>
                  <a:lnTo>
                    <a:pt x="320" y="6"/>
                  </a:lnTo>
                  <a:lnTo>
                    <a:pt x="320" y="2"/>
                  </a:lnTo>
                  <a:close/>
                  <a:moveTo>
                    <a:pt x="281" y="2"/>
                  </a:moveTo>
                  <a:lnTo>
                    <a:pt x="311" y="2"/>
                  </a:lnTo>
                  <a:lnTo>
                    <a:pt x="311" y="6"/>
                  </a:lnTo>
                  <a:lnTo>
                    <a:pt x="281" y="6"/>
                  </a:lnTo>
                  <a:lnTo>
                    <a:pt x="281" y="2"/>
                  </a:lnTo>
                  <a:close/>
                  <a:moveTo>
                    <a:pt x="242" y="2"/>
                  </a:moveTo>
                  <a:lnTo>
                    <a:pt x="271" y="2"/>
                  </a:lnTo>
                  <a:lnTo>
                    <a:pt x="271" y="6"/>
                  </a:lnTo>
                  <a:lnTo>
                    <a:pt x="242" y="6"/>
                  </a:lnTo>
                  <a:lnTo>
                    <a:pt x="242" y="2"/>
                  </a:lnTo>
                  <a:close/>
                  <a:moveTo>
                    <a:pt x="203" y="2"/>
                  </a:moveTo>
                  <a:lnTo>
                    <a:pt x="232" y="2"/>
                  </a:lnTo>
                  <a:lnTo>
                    <a:pt x="232" y="6"/>
                  </a:lnTo>
                  <a:lnTo>
                    <a:pt x="203" y="6"/>
                  </a:lnTo>
                  <a:lnTo>
                    <a:pt x="203" y="2"/>
                  </a:lnTo>
                  <a:close/>
                  <a:moveTo>
                    <a:pt x="163" y="2"/>
                  </a:moveTo>
                  <a:lnTo>
                    <a:pt x="193" y="2"/>
                  </a:lnTo>
                  <a:lnTo>
                    <a:pt x="193" y="6"/>
                  </a:lnTo>
                  <a:lnTo>
                    <a:pt x="163" y="6"/>
                  </a:lnTo>
                  <a:lnTo>
                    <a:pt x="163" y="2"/>
                  </a:lnTo>
                  <a:close/>
                  <a:moveTo>
                    <a:pt x="0" y="0"/>
                  </a:moveTo>
                  <a:lnTo>
                    <a:pt x="71" y="0"/>
                  </a:lnTo>
                  <a:lnTo>
                    <a:pt x="71" y="8"/>
                  </a:lnTo>
                  <a:lnTo>
                    <a:pt x="0"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62" name="Rectangle 115"/>
          <p:cNvSpPr/>
          <p:nvPr/>
        </p:nvSpPr>
        <p:spPr>
          <a:xfrm>
            <a:off x="7746729" y="1757050"/>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エンドツゥエンド</a:t>
            </a:r>
            <a:endPar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algn="ct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の暗号化</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sp>
        <p:nvSpPr>
          <p:cNvPr id="163" name="L_security"/>
          <p:cNvSpPr>
            <a:spLocks noChangeAspect="1" noEditPoints="1"/>
          </p:cNvSpPr>
          <p:nvPr/>
        </p:nvSpPr>
        <p:spPr bwMode="auto">
          <a:xfrm>
            <a:off x="8118423" y="1422251"/>
            <a:ext cx="264623" cy="374739"/>
          </a:xfrm>
          <a:custGeom>
            <a:avLst/>
            <a:gdLst>
              <a:gd name="T0" fmla="*/ 361 w 373"/>
              <a:gd name="T1" fmla="*/ 205 h 520"/>
              <a:gd name="T2" fmla="*/ 309 w 373"/>
              <a:gd name="T3" fmla="*/ 198 h 520"/>
              <a:gd name="T4" fmla="*/ 309 w 373"/>
              <a:gd name="T5" fmla="*/ 122 h 520"/>
              <a:gd name="T6" fmla="*/ 186 w 373"/>
              <a:gd name="T7" fmla="*/ 0 h 520"/>
              <a:gd name="T8" fmla="*/ 64 w 373"/>
              <a:gd name="T9" fmla="*/ 122 h 520"/>
              <a:gd name="T10" fmla="*/ 64 w 373"/>
              <a:gd name="T11" fmla="*/ 198 h 520"/>
              <a:gd name="T12" fmla="*/ 11 w 373"/>
              <a:gd name="T13" fmla="*/ 205 h 520"/>
              <a:gd name="T14" fmla="*/ 0 w 373"/>
              <a:gd name="T15" fmla="*/ 357 h 520"/>
              <a:gd name="T16" fmla="*/ 11 w 373"/>
              <a:gd name="T17" fmla="*/ 508 h 520"/>
              <a:gd name="T18" fmla="*/ 186 w 373"/>
              <a:gd name="T19" fmla="*/ 520 h 520"/>
              <a:gd name="T20" fmla="*/ 361 w 373"/>
              <a:gd name="T21" fmla="*/ 508 h 520"/>
              <a:gd name="T22" fmla="*/ 373 w 373"/>
              <a:gd name="T23" fmla="*/ 357 h 520"/>
              <a:gd name="T24" fmla="*/ 361 w 373"/>
              <a:gd name="T25" fmla="*/ 205 h 520"/>
              <a:gd name="T26" fmla="*/ 121 w 373"/>
              <a:gd name="T27" fmla="*/ 122 h 520"/>
              <a:gd name="T28" fmla="*/ 186 w 373"/>
              <a:gd name="T29" fmla="*/ 57 h 520"/>
              <a:gd name="T30" fmla="*/ 252 w 373"/>
              <a:gd name="T31" fmla="*/ 122 h 520"/>
              <a:gd name="T32" fmla="*/ 252 w 373"/>
              <a:gd name="T33" fmla="*/ 195 h 520"/>
              <a:gd name="T34" fmla="*/ 186 w 373"/>
              <a:gd name="T35" fmla="*/ 194 h 520"/>
              <a:gd name="T36" fmla="*/ 121 w 373"/>
              <a:gd name="T37" fmla="*/ 195 h 520"/>
              <a:gd name="T38" fmla="*/ 121 w 373"/>
              <a:gd name="T39" fmla="*/ 122 h 520"/>
              <a:gd name="T40" fmla="*/ 102 w 373"/>
              <a:gd name="T41" fmla="*/ 463 h 520"/>
              <a:gd name="T42" fmla="*/ 79 w 373"/>
              <a:gd name="T43" fmla="*/ 440 h 520"/>
              <a:gd name="T44" fmla="*/ 102 w 373"/>
              <a:gd name="T45" fmla="*/ 417 h 520"/>
              <a:gd name="T46" fmla="*/ 126 w 373"/>
              <a:gd name="T47" fmla="*/ 440 h 520"/>
              <a:gd name="T48" fmla="*/ 102 w 373"/>
              <a:gd name="T49" fmla="*/ 463 h 520"/>
              <a:gd name="T50" fmla="*/ 102 w 373"/>
              <a:gd name="T51" fmla="*/ 391 h 520"/>
              <a:gd name="T52" fmla="*/ 79 w 373"/>
              <a:gd name="T53" fmla="*/ 368 h 520"/>
              <a:gd name="T54" fmla="*/ 102 w 373"/>
              <a:gd name="T55" fmla="*/ 345 h 520"/>
              <a:gd name="T56" fmla="*/ 126 w 373"/>
              <a:gd name="T57" fmla="*/ 368 h 520"/>
              <a:gd name="T58" fmla="*/ 102 w 373"/>
              <a:gd name="T59" fmla="*/ 391 h 520"/>
              <a:gd name="T60" fmla="*/ 184 w 373"/>
              <a:gd name="T61" fmla="*/ 463 h 520"/>
              <a:gd name="T62" fmla="*/ 161 w 373"/>
              <a:gd name="T63" fmla="*/ 440 h 520"/>
              <a:gd name="T64" fmla="*/ 184 w 373"/>
              <a:gd name="T65" fmla="*/ 417 h 520"/>
              <a:gd name="T66" fmla="*/ 207 w 373"/>
              <a:gd name="T67" fmla="*/ 440 h 520"/>
              <a:gd name="T68" fmla="*/ 184 w 373"/>
              <a:gd name="T69" fmla="*/ 463 h 520"/>
              <a:gd name="T70" fmla="*/ 184 w 373"/>
              <a:gd name="T71" fmla="*/ 391 h 520"/>
              <a:gd name="T72" fmla="*/ 161 w 373"/>
              <a:gd name="T73" fmla="*/ 368 h 520"/>
              <a:gd name="T74" fmla="*/ 184 w 373"/>
              <a:gd name="T75" fmla="*/ 345 h 520"/>
              <a:gd name="T76" fmla="*/ 207 w 373"/>
              <a:gd name="T77" fmla="*/ 368 h 520"/>
              <a:gd name="T78" fmla="*/ 184 w 373"/>
              <a:gd name="T79" fmla="*/ 391 h 520"/>
              <a:gd name="T80" fmla="*/ 265 w 373"/>
              <a:gd name="T81" fmla="*/ 463 h 520"/>
              <a:gd name="T82" fmla="*/ 242 w 373"/>
              <a:gd name="T83" fmla="*/ 440 h 520"/>
              <a:gd name="T84" fmla="*/ 265 w 373"/>
              <a:gd name="T85" fmla="*/ 417 h 520"/>
              <a:gd name="T86" fmla="*/ 289 w 373"/>
              <a:gd name="T87" fmla="*/ 440 h 520"/>
              <a:gd name="T88" fmla="*/ 265 w 373"/>
              <a:gd name="T89" fmla="*/ 463 h 520"/>
              <a:gd name="T90" fmla="*/ 265 w 373"/>
              <a:gd name="T91" fmla="*/ 391 h 520"/>
              <a:gd name="T92" fmla="*/ 242 w 373"/>
              <a:gd name="T93" fmla="*/ 368 h 520"/>
              <a:gd name="T94" fmla="*/ 265 w 373"/>
              <a:gd name="T95" fmla="*/ 345 h 520"/>
              <a:gd name="T96" fmla="*/ 289 w 373"/>
              <a:gd name="T97" fmla="*/ 368 h 520"/>
              <a:gd name="T98" fmla="*/ 265 w 373"/>
              <a:gd name="T99" fmla="*/ 391 h 520"/>
              <a:gd name="T100" fmla="*/ 297 w 373"/>
              <a:gd name="T101" fmla="*/ 300 h 520"/>
              <a:gd name="T102" fmla="*/ 186 w 373"/>
              <a:gd name="T103" fmla="*/ 303 h 520"/>
              <a:gd name="T104" fmla="*/ 75 w 373"/>
              <a:gd name="T105" fmla="*/ 300 h 520"/>
              <a:gd name="T106" fmla="*/ 70 w 373"/>
              <a:gd name="T107" fmla="*/ 275 h 520"/>
              <a:gd name="T108" fmla="*/ 75 w 373"/>
              <a:gd name="T109" fmla="*/ 251 h 520"/>
              <a:gd name="T110" fmla="*/ 186 w 373"/>
              <a:gd name="T111" fmla="*/ 247 h 520"/>
              <a:gd name="T112" fmla="*/ 186 w 373"/>
              <a:gd name="T113" fmla="*/ 247 h 520"/>
              <a:gd name="T114" fmla="*/ 297 w 373"/>
              <a:gd name="T115" fmla="*/ 251 h 520"/>
              <a:gd name="T116" fmla="*/ 303 w 373"/>
              <a:gd name="T117" fmla="*/ 275 h 520"/>
              <a:gd name="T118" fmla="*/ 297 w 373"/>
              <a:gd name="T119" fmla="*/ 30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 h="520">
                <a:moveTo>
                  <a:pt x="361" y="205"/>
                </a:moveTo>
                <a:cubicBezTo>
                  <a:pt x="354" y="202"/>
                  <a:pt x="334" y="200"/>
                  <a:pt x="309" y="198"/>
                </a:cubicBezTo>
                <a:cubicBezTo>
                  <a:pt x="309" y="122"/>
                  <a:pt x="309" y="122"/>
                  <a:pt x="309" y="122"/>
                </a:cubicBezTo>
                <a:cubicBezTo>
                  <a:pt x="309" y="55"/>
                  <a:pt x="254" y="0"/>
                  <a:pt x="186" y="0"/>
                </a:cubicBezTo>
                <a:cubicBezTo>
                  <a:pt x="119" y="0"/>
                  <a:pt x="64" y="55"/>
                  <a:pt x="64" y="122"/>
                </a:cubicBezTo>
                <a:cubicBezTo>
                  <a:pt x="64" y="198"/>
                  <a:pt x="64" y="198"/>
                  <a:pt x="64" y="198"/>
                </a:cubicBezTo>
                <a:cubicBezTo>
                  <a:pt x="39" y="200"/>
                  <a:pt x="18" y="202"/>
                  <a:pt x="11" y="205"/>
                </a:cubicBezTo>
                <a:cubicBezTo>
                  <a:pt x="4" y="226"/>
                  <a:pt x="0" y="304"/>
                  <a:pt x="0" y="357"/>
                </a:cubicBezTo>
                <a:cubicBezTo>
                  <a:pt x="0" y="410"/>
                  <a:pt x="4" y="487"/>
                  <a:pt x="11" y="508"/>
                </a:cubicBezTo>
                <a:cubicBezTo>
                  <a:pt x="29" y="515"/>
                  <a:pt x="127" y="520"/>
                  <a:pt x="186" y="520"/>
                </a:cubicBezTo>
                <a:cubicBezTo>
                  <a:pt x="246" y="520"/>
                  <a:pt x="343" y="515"/>
                  <a:pt x="361" y="508"/>
                </a:cubicBezTo>
                <a:cubicBezTo>
                  <a:pt x="368" y="487"/>
                  <a:pt x="373" y="410"/>
                  <a:pt x="373" y="357"/>
                </a:cubicBezTo>
                <a:cubicBezTo>
                  <a:pt x="373" y="304"/>
                  <a:pt x="368" y="226"/>
                  <a:pt x="361" y="205"/>
                </a:cubicBezTo>
                <a:close/>
                <a:moveTo>
                  <a:pt x="121" y="122"/>
                </a:moveTo>
                <a:cubicBezTo>
                  <a:pt x="121" y="86"/>
                  <a:pt x="150" y="57"/>
                  <a:pt x="186" y="57"/>
                </a:cubicBezTo>
                <a:cubicBezTo>
                  <a:pt x="222" y="57"/>
                  <a:pt x="252" y="86"/>
                  <a:pt x="252" y="122"/>
                </a:cubicBezTo>
                <a:cubicBezTo>
                  <a:pt x="252" y="195"/>
                  <a:pt x="252" y="195"/>
                  <a:pt x="252" y="195"/>
                </a:cubicBezTo>
                <a:cubicBezTo>
                  <a:pt x="228" y="194"/>
                  <a:pt x="205" y="194"/>
                  <a:pt x="186" y="194"/>
                </a:cubicBezTo>
                <a:cubicBezTo>
                  <a:pt x="167" y="194"/>
                  <a:pt x="144" y="194"/>
                  <a:pt x="121" y="195"/>
                </a:cubicBezTo>
                <a:lnTo>
                  <a:pt x="121" y="122"/>
                </a:lnTo>
                <a:close/>
                <a:moveTo>
                  <a:pt x="102" y="463"/>
                </a:moveTo>
                <a:cubicBezTo>
                  <a:pt x="90" y="463"/>
                  <a:pt x="79" y="453"/>
                  <a:pt x="79" y="440"/>
                </a:cubicBezTo>
                <a:cubicBezTo>
                  <a:pt x="79" y="427"/>
                  <a:pt x="90" y="417"/>
                  <a:pt x="102" y="417"/>
                </a:cubicBezTo>
                <a:cubicBezTo>
                  <a:pt x="115" y="417"/>
                  <a:pt x="126" y="427"/>
                  <a:pt x="126" y="440"/>
                </a:cubicBezTo>
                <a:cubicBezTo>
                  <a:pt x="126" y="453"/>
                  <a:pt x="115" y="463"/>
                  <a:pt x="102" y="463"/>
                </a:cubicBezTo>
                <a:close/>
                <a:moveTo>
                  <a:pt x="102" y="391"/>
                </a:moveTo>
                <a:cubicBezTo>
                  <a:pt x="90" y="391"/>
                  <a:pt x="79" y="381"/>
                  <a:pt x="79" y="368"/>
                </a:cubicBezTo>
                <a:cubicBezTo>
                  <a:pt x="79" y="355"/>
                  <a:pt x="90" y="345"/>
                  <a:pt x="102" y="345"/>
                </a:cubicBezTo>
                <a:cubicBezTo>
                  <a:pt x="115" y="345"/>
                  <a:pt x="126" y="355"/>
                  <a:pt x="126" y="368"/>
                </a:cubicBezTo>
                <a:cubicBezTo>
                  <a:pt x="126" y="381"/>
                  <a:pt x="115" y="391"/>
                  <a:pt x="102" y="391"/>
                </a:cubicBezTo>
                <a:close/>
                <a:moveTo>
                  <a:pt x="184" y="463"/>
                </a:moveTo>
                <a:cubicBezTo>
                  <a:pt x="171" y="463"/>
                  <a:pt x="161" y="453"/>
                  <a:pt x="161" y="440"/>
                </a:cubicBezTo>
                <a:cubicBezTo>
                  <a:pt x="161" y="427"/>
                  <a:pt x="171" y="417"/>
                  <a:pt x="184" y="417"/>
                </a:cubicBezTo>
                <a:cubicBezTo>
                  <a:pt x="197" y="417"/>
                  <a:pt x="207" y="427"/>
                  <a:pt x="207" y="440"/>
                </a:cubicBezTo>
                <a:cubicBezTo>
                  <a:pt x="207" y="453"/>
                  <a:pt x="197" y="463"/>
                  <a:pt x="184" y="463"/>
                </a:cubicBezTo>
                <a:close/>
                <a:moveTo>
                  <a:pt x="184" y="391"/>
                </a:moveTo>
                <a:cubicBezTo>
                  <a:pt x="171" y="391"/>
                  <a:pt x="161" y="381"/>
                  <a:pt x="161" y="368"/>
                </a:cubicBezTo>
                <a:cubicBezTo>
                  <a:pt x="161" y="355"/>
                  <a:pt x="171" y="345"/>
                  <a:pt x="184" y="345"/>
                </a:cubicBezTo>
                <a:cubicBezTo>
                  <a:pt x="197" y="345"/>
                  <a:pt x="207" y="355"/>
                  <a:pt x="207" y="368"/>
                </a:cubicBezTo>
                <a:cubicBezTo>
                  <a:pt x="207" y="381"/>
                  <a:pt x="197" y="391"/>
                  <a:pt x="184" y="391"/>
                </a:cubicBezTo>
                <a:close/>
                <a:moveTo>
                  <a:pt x="265" y="463"/>
                </a:moveTo>
                <a:cubicBezTo>
                  <a:pt x="252" y="463"/>
                  <a:pt x="242" y="453"/>
                  <a:pt x="242" y="440"/>
                </a:cubicBezTo>
                <a:cubicBezTo>
                  <a:pt x="242" y="427"/>
                  <a:pt x="252" y="417"/>
                  <a:pt x="265" y="417"/>
                </a:cubicBezTo>
                <a:cubicBezTo>
                  <a:pt x="278" y="417"/>
                  <a:pt x="289" y="427"/>
                  <a:pt x="289" y="440"/>
                </a:cubicBezTo>
                <a:cubicBezTo>
                  <a:pt x="289" y="453"/>
                  <a:pt x="278" y="463"/>
                  <a:pt x="265" y="463"/>
                </a:cubicBezTo>
                <a:close/>
                <a:moveTo>
                  <a:pt x="265" y="391"/>
                </a:moveTo>
                <a:cubicBezTo>
                  <a:pt x="252" y="391"/>
                  <a:pt x="242" y="381"/>
                  <a:pt x="242" y="368"/>
                </a:cubicBezTo>
                <a:cubicBezTo>
                  <a:pt x="242" y="355"/>
                  <a:pt x="252" y="345"/>
                  <a:pt x="265" y="345"/>
                </a:cubicBezTo>
                <a:cubicBezTo>
                  <a:pt x="278" y="345"/>
                  <a:pt x="289" y="355"/>
                  <a:pt x="289" y="368"/>
                </a:cubicBezTo>
                <a:cubicBezTo>
                  <a:pt x="289" y="381"/>
                  <a:pt x="278" y="391"/>
                  <a:pt x="265" y="391"/>
                </a:cubicBezTo>
                <a:close/>
                <a:moveTo>
                  <a:pt x="297" y="300"/>
                </a:moveTo>
                <a:cubicBezTo>
                  <a:pt x="288" y="302"/>
                  <a:pt x="227" y="303"/>
                  <a:pt x="186" y="303"/>
                </a:cubicBezTo>
                <a:cubicBezTo>
                  <a:pt x="145" y="303"/>
                  <a:pt x="84" y="302"/>
                  <a:pt x="75" y="300"/>
                </a:cubicBezTo>
                <a:cubicBezTo>
                  <a:pt x="72" y="293"/>
                  <a:pt x="70" y="284"/>
                  <a:pt x="70" y="275"/>
                </a:cubicBezTo>
                <a:cubicBezTo>
                  <a:pt x="70" y="266"/>
                  <a:pt x="72" y="258"/>
                  <a:pt x="75" y="251"/>
                </a:cubicBezTo>
                <a:cubicBezTo>
                  <a:pt x="84" y="249"/>
                  <a:pt x="145" y="247"/>
                  <a:pt x="186" y="247"/>
                </a:cubicBezTo>
                <a:cubicBezTo>
                  <a:pt x="186" y="247"/>
                  <a:pt x="186" y="247"/>
                  <a:pt x="186" y="247"/>
                </a:cubicBezTo>
                <a:cubicBezTo>
                  <a:pt x="227" y="247"/>
                  <a:pt x="288" y="249"/>
                  <a:pt x="297" y="251"/>
                </a:cubicBezTo>
                <a:cubicBezTo>
                  <a:pt x="301" y="258"/>
                  <a:pt x="303" y="266"/>
                  <a:pt x="303" y="275"/>
                </a:cubicBezTo>
                <a:cubicBezTo>
                  <a:pt x="303" y="284"/>
                  <a:pt x="301" y="293"/>
                  <a:pt x="297" y="300"/>
                </a:cubicBezTo>
                <a:close/>
              </a:path>
            </a:pathLst>
          </a:custGeom>
          <a:solidFill>
            <a:schemeClr val="accent4"/>
          </a:solidFill>
          <a:ln>
            <a:noFill/>
          </a:ln>
          <a:extLst/>
        </p:spPr>
        <p:txBody>
          <a:bodyPr vert="horz" wrap="square" lIns="91438" tIns="45719" rIns="91438" bIns="45719" numCol="1" anchor="t" anchorCtr="0" compatLnSpc="1">
            <a:prstTxWarp prst="textNoShape">
              <a:avLst/>
            </a:prstTxWarp>
          </a:bodyPr>
          <a:lstStyle/>
          <a:p>
            <a:endParaRPr lang="en-US" sz="1600" dirty="0">
              <a:solidFill>
                <a:prstClr val="white"/>
              </a:solidFill>
              <a:latin typeface="+mj-lt"/>
            </a:endParaRPr>
          </a:p>
        </p:txBody>
      </p:sp>
      <p:sp>
        <p:nvSpPr>
          <p:cNvPr id="164" name="Rectangle 80"/>
          <p:cNvSpPr/>
          <p:nvPr/>
        </p:nvSpPr>
        <p:spPr>
          <a:xfrm>
            <a:off x="4602059" y="1753518"/>
            <a:ext cx="1008000" cy="648000"/>
          </a:xfrm>
          <a:prstGeom prst="rect">
            <a:avLst/>
          </a:prstGeom>
          <a:gradFill>
            <a:gsLst>
              <a:gs pos="0">
                <a:schemeClr val="bg1">
                  <a:lumMod val="95000"/>
                </a:schemeClr>
              </a:gs>
              <a:gs pos="10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10 </a:t>
            </a: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サービス</a:t>
            </a:r>
            <a: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
            </a:r>
            <a:br>
              <a:rPr lang="en-US" altLang="ja-JP"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br>
            <a:r>
              <a:rPr lang="ja-JP" altLang="en-US" sz="1100" dirty="0" smtClean="0">
                <a:solidFill>
                  <a:schemeClr val="accent3">
                    <a:lumMod val="10000"/>
                  </a:schemeClr>
                </a:solidFill>
                <a:latin typeface="ＭＳ Ｐゴシック" panose="020B0600070205080204" pitchFamily="50" charset="-128"/>
                <a:ea typeface="ＭＳ Ｐゴシック" panose="020B0600070205080204" pitchFamily="50" charset="-128"/>
              </a:rPr>
              <a:t>との統合</a:t>
            </a:r>
            <a:endParaRPr lang="en-US" sz="1100" dirty="0">
              <a:solidFill>
                <a:schemeClr val="accent3">
                  <a:lumMod val="10000"/>
                </a:schemeClr>
              </a:solidFill>
              <a:latin typeface="ＭＳ Ｐゴシック" panose="020B0600070205080204" pitchFamily="50" charset="-128"/>
              <a:ea typeface="ＭＳ Ｐゴシック" panose="020B0600070205080204" pitchFamily="50" charset="-128"/>
            </a:endParaRPr>
          </a:p>
        </p:txBody>
      </p:sp>
      <p:grpSp>
        <p:nvGrpSpPr>
          <p:cNvPr id="165" name="Group 18"/>
          <p:cNvGrpSpPr>
            <a:grpSpLocks noChangeAspect="1"/>
          </p:cNvGrpSpPr>
          <p:nvPr/>
        </p:nvGrpSpPr>
        <p:grpSpPr>
          <a:xfrm>
            <a:off x="4935040" y="1418718"/>
            <a:ext cx="403721" cy="408372"/>
            <a:chOff x="9235321" y="1419226"/>
            <a:chExt cx="440297" cy="440297"/>
          </a:xfrm>
        </p:grpSpPr>
        <p:sp>
          <p:nvSpPr>
            <p:cNvPr id="166" name="Oval 13"/>
            <p:cNvSpPr/>
            <p:nvPr/>
          </p:nvSpPr>
          <p:spPr>
            <a:xfrm>
              <a:off x="9235321" y="1419226"/>
              <a:ext cx="440297" cy="440297"/>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67" name="Straight Arrow Connector 15"/>
            <p:cNvCxnSpPr/>
            <p:nvPr/>
          </p:nvCxnSpPr>
          <p:spPr>
            <a:xfrm>
              <a:off x="9309590" y="1552671"/>
              <a:ext cx="319068" cy="0"/>
            </a:xfrm>
            <a:prstGeom prst="straightConnector1">
              <a:avLst/>
            </a:prstGeom>
            <a:ln w="38100" cmpd="sng">
              <a:solidFill>
                <a:schemeClr val="bg1"/>
              </a:solidFill>
              <a:headEnd type="none"/>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87"/>
            <p:cNvCxnSpPr/>
            <p:nvPr/>
          </p:nvCxnSpPr>
          <p:spPr>
            <a:xfrm flipH="1">
              <a:off x="9295449" y="1746042"/>
              <a:ext cx="320040" cy="0"/>
            </a:xfrm>
            <a:prstGeom prst="straightConnector1">
              <a:avLst/>
            </a:prstGeom>
            <a:ln w="38100" cmpd="sng">
              <a:solidFill>
                <a:schemeClr val="bg1"/>
              </a:solidFill>
              <a:headEnd type="none"/>
              <a:tailEnd type="stealth" w="lg" len="med"/>
            </a:ln>
            <a:effectLst/>
          </p:spPr>
          <p:style>
            <a:lnRef idx="2">
              <a:schemeClr val="accent1"/>
            </a:lnRef>
            <a:fillRef idx="0">
              <a:schemeClr val="accent1"/>
            </a:fillRef>
            <a:effectRef idx="1">
              <a:schemeClr val="accent1"/>
            </a:effectRef>
            <a:fontRef idx="minor">
              <a:schemeClr val="tx1"/>
            </a:fontRef>
          </p:style>
        </p:cxnSp>
      </p:grpSp>
      <p:sp>
        <p:nvSpPr>
          <p:cNvPr id="169" name="Rectangle 90"/>
          <p:cNvSpPr/>
          <p:nvPr/>
        </p:nvSpPr>
        <p:spPr>
          <a:xfrm>
            <a:off x="444361" y="1024716"/>
            <a:ext cx="8211266" cy="3476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lvl="1" algn="ctr"/>
            <a:r>
              <a:rPr lang="ja-JP" altLang="en-US" sz="1600" dirty="0" smtClean="0">
                <a:solidFill>
                  <a:schemeClr val="bg1"/>
                </a:solidFill>
                <a:effectLst>
                  <a:outerShdw blurRad="38100" dist="38100" dir="2700000" algn="tl">
                    <a:srgbClr val="000000">
                      <a:alpha val="43137"/>
                    </a:srgbClr>
                  </a:outerShdw>
                </a:effectLst>
                <a:latin typeface="+mj-lt"/>
              </a:rPr>
              <a:t>無償版</a:t>
            </a:r>
            <a:endParaRPr lang="en-US" sz="1600" dirty="0">
              <a:solidFill>
                <a:schemeClr val="bg1"/>
              </a:solidFill>
              <a:effectLst>
                <a:outerShdw blurRad="38100" dist="38100" dir="2700000" algn="tl">
                  <a:srgbClr val="000000">
                    <a:alpha val="43137"/>
                  </a:srgbClr>
                </a:outerShdw>
              </a:effectLst>
              <a:latin typeface="+mj-lt"/>
            </a:endParaRPr>
          </a:p>
        </p:txBody>
      </p:sp>
      <p:graphicFrame>
        <p:nvGraphicFramePr>
          <p:cNvPr id="170" name="表 169"/>
          <p:cNvGraphicFramePr>
            <a:graphicFrameLocks noGrp="1"/>
          </p:cNvGraphicFramePr>
          <p:nvPr>
            <p:extLst/>
          </p:nvPr>
        </p:nvGraphicFramePr>
        <p:xfrm>
          <a:off x="444368" y="2838953"/>
          <a:ext cx="8338893" cy="2103120"/>
        </p:xfrm>
        <a:graphic>
          <a:graphicData uri="http://schemas.openxmlformats.org/drawingml/2006/table">
            <a:tbl>
              <a:tblPr firstRow="1" bandRow="1">
                <a:tableStyleId>{17292A2E-F333-43FB-9621-5CBBE7FDCDCB}</a:tableStyleId>
              </a:tblPr>
              <a:tblGrid>
                <a:gridCol w="2779631">
                  <a:extLst>
                    <a:ext uri="{9D8B030D-6E8A-4147-A177-3AD203B41FA5}">
                      <a16:colId xmlns:a16="http://schemas.microsoft.com/office/drawing/2014/main" val="20000"/>
                    </a:ext>
                  </a:extLst>
                </a:gridCol>
                <a:gridCol w="2779631">
                  <a:extLst>
                    <a:ext uri="{9D8B030D-6E8A-4147-A177-3AD203B41FA5}">
                      <a16:colId xmlns:a16="http://schemas.microsoft.com/office/drawing/2014/main" val="20001"/>
                    </a:ext>
                  </a:extLst>
                </a:gridCol>
                <a:gridCol w="2779631">
                  <a:extLst>
                    <a:ext uri="{9D8B030D-6E8A-4147-A177-3AD203B41FA5}">
                      <a16:colId xmlns:a16="http://schemas.microsoft.com/office/drawing/2014/main" val="20002"/>
                    </a:ext>
                  </a:extLst>
                </a:gridCol>
              </a:tblGrid>
              <a:tr h="274320">
                <a:tc>
                  <a:txBody>
                    <a:bodyPr/>
                    <a:lstStyle/>
                    <a:p>
                      <a:pPr algn="ctr"/>
                      <a:r>
                        <a:rPr kumimoji="1" lang="en-US" altLang="ja-JP" sz="1200" b="1" dirty="0" smtClean="0">
                          <a:solidFill>
                            <a:schemeClr val="bg1"/>
                          </a:solidFill>
                          <a:latin typeface="Arial" panose="020B0604020202020204" pitchFamily="34" charset="0"/>
                          <a:cs typeface="Arial" panose="020B0604020202020204" pitchFamily="34" charset="0"/>
                        </a:rPr>
                        <a:t>M1</a:t>
                      </a:r>
                      <a:endParaRPr kumimoji="1" lang="ja-JP" altLang="en-US" sz="1200" b="1" dirty="0">
                        <a:solidFill>
                          <a:schemeClr val="bg1"/>
                        </a:solidFill>
                        <a:latin typeface="Arial" panose="020B0604020202020204" pitchFamily="34" charset="0"/>
                        <a:cs typeface="Arial" panose="020B0604020202020204" pitchFamily="34" charset="0"/>
                      </a:endParaRPr>
                    </a:p>
                  </a:txBody>
                  <a:tcPr>
                    <a:lnR w="9525" cap="flat" cmpd="sng" algn="ctr">
                      <a:solidFill>
                        <a:schemeClr val="bg1"/>
                      </a:solidFill>
                      <a:prstDash val="solid"/>
                      <a:round/>
                      <a:headEnd type="none" w="med" len="med"/>
                      <a:tailEnd type="none" w="med" len="med"/>
                    </a:lnR>
                    <a:solidFill>
                      <a:srgbClr val="00B050"/>
                    </a:solidFill>
                  </a:tcPr>
                </a:tc>
                <a:tc>
                  <a:txBody>
                    <a:bodyPr/>
                    <a:lstStyle/>
                    <a:p>
                      <a:pPr algn="ctr"/>
                      <a:r>
                        <a:rPr kumimoji="1" lang="en-US" altLang="ja-JP" sz="1200" b="1" dirty="0" smtClean="0">
                          <a:solidFill>
                            <a:schemeClr val="bg1"/>
                          </a:solidFill>
                          <a:latin typeface="Arial" panose="020B0604020202020204" pitchFamily="34" charset="0"/>
                          <a:cs typeface="Arial" panose="020B0604020202020204" pitchFamily="34" charset="0"/>
                        </a:rPr>
                        <a:t>M2</a:t>
                      </a:r>
                      <a:endParaRPr kumimoji="1" lang="ja-JP" altLang="en-US" sz="1200" b="1" dirty="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00B050"/>
                    </a:solidFill>
                  </a:tcPr>
                </a:tc>
                <a:tc>
                  <a:txBody>
                    <a:bodyPr/>
                    <a:lstStyle/>
                    <a:p>
                      <a:pPr algn="ctr"/>
                      <a:r>
                        <a:rPr kumimoji="1" lang="en-US" altLang="ja-JP" sz="1200" b="1" dirty="0" smtClean="0">
                          <a:solidFill>
                            <a:schemeClr val="bg1"/>
                          </a:solidFill>
                          <a:latin typeface="Arial" panose="020B0604020202020204" pitchFamily="34" charset="0"/>
                          <a:cs typeface="Arial" panose="020B0604020202020204" pitchFamily="34" charset="0"/>
                        </a:rPr>
                        <a:t>M3</a:t>
                      </a:r>
                      <a:endParaRPr kumimoji="1" lang="ja-JP" altLang="en-US" sz="1200" b="1" dirty="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solidFill>
                      <a:srgbClr val="00B050"/>
                    </a:solidFill>
                  </a:tcPr>
                </a:tc>
                <a:extLst>
                  <a:ext uri="{0D108BD9-81ED-4DB2-BD59-A6C34878D82A}">
                    <a16:rowId xmlns:a16="http://schemas.microsoft.com/office/drawing/2014/main" val="10000"/>
                  </a:ext>
                </a:extLst>
              </a:tr>
              <a:tr h="457200">
                <a:tc>
                  <a:txBody>
                    <a:bodyPr/>
                    <a:lstStyle/>
                    <a:p>
                      <a:pPr marL="0" indent="0" algn="ctr">
                        <a:buFont typeface="Arial" panose="020B0604020202020204" pitchFamily="34" charset="0"/>
                        <a:buNone/>
                      </a:pPr>
                      <a:r>
                        <a:rPr kumimoji="1" lang="ja-JP" altLang="en-US" sz="1200" dirty="0" smtClean="0">
                          <a:solidFill>
                            <a:schemeClr val="accent3">
                              <a:lumMod val="10000"/>
                            </a:schemeClr>
                          </a:solidFill>
                          <a:latin typeface="ＭＳ Ｐゴシック" panose="020B0600070205080204" pitchFamily="50" charset="-128"/>
                          <a:ea typeface="ＭＳ Ｐゴシック" panose="020B0600070205080204" pitchFamily="50" charset="-128"/>
                        </a:rPr>
                        <a:t>ビジネス メッセージング</a:t>
                      </a:r>
                      <a:endParaRPr kumimoji="1" lang="ja-JP" altLang="en-US" sz="1200" dirty="0">
                        <a:solidFill>
                          <a:schemeClr val="accent3">
                            <a:lumMod val="10000"/>
                          </a:schemeClr>
                        </a:solidFill>
                        <a:latin typeface="ＭＳ Ｐゴシック" panose="020B0600070205080204" pitchFamily="50" charset="-128"/>
                        <a:ea typeface="ＭＳ Ｐゴシック" panose="020B0600070205080204" pitchFamily="50" charset="-128"/>
                      </a:endParaRPr>
                    </a:p>
                  </a:txBody>
                  <a:tcPr>
                    <a:lnR w="9525" cap="flat" cmpd="sng" algn="ctr">
                      <a:solidFill>
                        <a:schemeClr val="accent4"/>
                      </a:solidFill>
                      <a:prstDash val="solid"/>
                      <a:round/>
                      <a:headEnd type="none" w="med" len="med"/>
                      <a:tailEnd type="none" w="med" len="med"/>
                    </a:lnR>
                  </a:tcPr>
                </a:tc>
                <a:tc>
                  <a:txBody>
                    <a:bodyPr/>
                    <a:lstStyle/>
                    <a:p>
                      <a:pPr marL="0" marR="0" indent="0" algn="ctr" defTabSz="6857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chemeClr val="accent3">
                              <a:lumMod val="10000"/>
                            </a:schemeClr>
                          </a:solidFill>
                          <a:latin typeface="ＭＳ Ｐゴシック" panose="020B0600070205080204" pitchFamily="50" charset="-128"/>
                          <a:ea typeface="ＭＳ Ｐゴシック" panose="020B0600070205080204" pitchFamily="50" charset="-128"/>
                        </a:rPr>
                        <a:t>ビジネス メッセージング と</a:t>
                      </a:r>
                    </a:p>
                    <a:p>
                      <a:pPr marL="0" indent="0" algn="ctr">
                        <a:buFont typeface="Arial" panose="020B0604020202020204" pitchFamily="34" charset="0"/>
                        <a:buNone/>
                      </a:pPr>
                      <a:r>
                        <a:rPr kumimoji="1" lang="ja-JP" altLang="en-US" sz="1200" baseline="0" dirty="0" smtClean="0">
                          <a:solidFill>
                            <a:schemeClr val="accent3">
                              <a:lumMod val="10000"/>
                            </a:schemeClr>
                          </a:solidFill>
                          <a:latin typeface="ＭＳ Ｐゴシック" panose="020B0600070205080204" pitchFamily="50" charset="-128"/>
                          <a:ea typeface="ＭＳ Ｐゴシック" panose="020B0600070205080204" pitchFamily="50" charset="-128"/>
                        </a:rPr>
                        <a:t>ベーシック ミーテイング</a:t>
                      </a:r>
                      <a:endParaRPr kumimoji="1" lang="ja-JP" altLang="en-US" sz="1200" dirty="0">
                        <a:solidFill>
                          <a:schemeClr val="accent3">
                            <a:lumMod val="10000"/>
                          </a:schemeClr>
                        </a:solidFill>
                        <a:latin typeface="ＭＳ Ｐゴシック" panose="020B0600070205080204" pitchFamily="50" charset="-128"/>
                        <a:ea typeface="ＭＳ Ｐゴシック" panose="020B0600070205080204" pitchFamily="50" charset="-128"/>
                      </a:endParaRPr>
                    </a:p>
                  </a:txBody>
                  <a:tcP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tcPr>
                </a:tc>
                <a:tc>
                  <a:txBody>
                    <a:bodyPr/>
                    <a:lstStyle/>
                    <a:p>
                      <a:pPr marL="0" marR="0" indent="0" algn="ctr" defTabSz="6857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smtClean="0">
                          <a:solidFill>
                            <a:schemeClr val="accent3">
                              <a:lumMod val="10000"/>
                            </a:schemeClr>
                          </a:solidFill>
                          <a:latin typeface="ＭＳ Ｐゴシック" panose="020B0600070205080204" pitchFamily="50" charset="-128"/>
                          <a:ea typeface="ＭＳ Ｐゴシック" panose="020B0600070205080204" pitchFamily="50" charset="-128"/>
                        </a:rPr>
                        <a:t>ビジネス メッセージング と</a:t>
                      </a:r>
                    </a:p>
                    <a:p>
                      <a:pPr marL="0" indent="0" algn="ctr">
                        <a:buFont typeface="Arial" panose="020B0604020202020204" pitchFamily="34" charset="0"/>
                        <a:buNone/>
                      </a:pPr>
                      <a:r>
                        <a:rPr kumimoji="1" lang="ja-JP" altLang="en-US" sz="1200" baseline="0" dirty="0" smtClean="0">
                          <a:solidFill>
                            <a:schemeClr val="accent3">
                              <a:lumMod val="10000"/>
                            </a:schemeClr>
                          </a:solidFill>
                          <a:latin typeface="ＭＳ Ｐゴシック" panose="020B0600070205080204" pitchFamily="50" charset="-128"/>
                          <a:ea typeface="ＭＳ Ｐゴシック" panose="020B0600070205080204" pitchFamily="50" charset="-128"/>
                        </a:rPr>
                        <a:t>アドバンスト ミーテイング</a:t>
                      </a:r>
                      <a:endParaRPr kumimoji="1" lang="ja-JP" altLang="en-US" sz="120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txBody>
                  <a:tcPr>
                    <a:lnL w="952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1"/>
                  </a:ext>
                </a:extLst>
              </a:tr>
              <a:tr h="1371600">
                <a:tc>
                  <a:txBody>
                    <a:bodyPr/>
                    <a:lstStyle/>
                    <a:p>
                      <a:pPr marL="0" indent="0" algn="ctr">
                        <a:buFont typeface="Arial" panose="020B0604020202020204" pitchFamily="34" charset="0"/>
                        <a:buNone/>
                      </a:pPr>
                      <a:r>
                        <a:rPr kumimoji="1" lang="ja-JP" altLang="en-US"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無償版の全ての機能　</a:t>
                      </a:r>
                      <a:r>
                        <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a:t>
                      </a:r>
                    </a:p>
                    <a:p>
                      <a:pPr marL="0" indent="0" algn="ctr">
                        <a:buFont typeface="Arial" panose="020B0604020202020204" pitchFamily="34" charset="0"/>
                        <a:buNone/>
                      </a:pPr>
                      <a:endPar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marL="0" marR="0" indent="0" algn="ctr" defTabSz="6857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ライブサポート</a:t>
                      </a:r>
                      <a:endPar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marL="0" marR="0" indent="0" algn="ctr" defTabSz="6857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ルームの管理、管理ポータル</a:t>
                      </a:r>
                      <a:endPar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marL="0" indent="0" algn="ctr">
                        <a:buFont typeface="Arial" panose="020B0604020202020204" pitchFamily="34" charset="0"/>
                        <a:buNone/>
                      </a:pPr>
                      <a:r>
                        <a:rPr kumimoji="1" lang="en-US" altLang="ja-JP" sz="1200" b="0" baseline="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AD, MS Exchange, CUCM(Call) </a:t>
                      </a:r>
                      <a:r>
                        <a:rPr kumimoji="1" lang="ja-JP" altLang="en-US" sz="1200" b="0" baseline="0" dirty="0" smtClean="0">
                          <a:solidFill>
                            <a:schemeClr val="accent3">
                              <a:lumMod val="10000"/>
                            </a:schemeClr>
                          </a:solidFill>
                          <a:latin typeface="ＭＳ Ｐゴシック" panose="020B0600070205080204" pitchFamily="50" charset="-128"/>
                          <a:ea typeface="ＭＳ Ｐゴシック" panose="020B0600070205080204" pitchFamily="50" charset="-128"/>
                        </a:rPr>
                        <a:t>連携</a:t>
                      </a:r>
                      <a:endParaRPr kumimoji="1" lang="en-US" altLang="ja-JP" sz="1200" b="0" baseline="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txBody>
                  <a:tcPr>
                    <a:lnR w="9525" cap="flat" cmpd="sng" algn="ctr">
                      <a:solidFill>
                        <a:schemeClr val="accent4"/>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M1</a:t>
                      </a:r>
                      <a:r>
                        <a:rPr kumimoji="1" lang="ja-JP" altLang="en-US"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の全ての機能 </a:t>
                      </a:r>
                      <a:r>
                        <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 </a:t>
                      </a:r>
                    </a:p>
                    <a:p>
                      <a:pPr marL="0" indent="0" algn="ctr">
                        <a:buFont typeface="Arial" panose="020B0604020202020204" pitchFamily="34" charset="0"/>
                        <a:buNone/>
                      </a:pPr>
                      <a:endPar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marL="0" indent="0" algn="ctr">
                        <a:buFont typeface="Arial" panose="020B0604020202020204" pitchFamily="34" charset="0"/>
                        <a:buNone/>
                      </a:pPr>
                      <a:r>
                        <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25</a:t>
                      </a:r>
                      <a:r>
                        <a:rPr kumimoji="1" lang="ja-JP" altLang="en-US"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名までのビデオ会議</a:t>
                      </a:r>
                      <a:endParaRPr kumimoji="1" lang="ja-JP" altLang="en-US" sz="1200" b="0" dirty="0">
                        <a:solidFill>
                          <a:schemeClr val="accent3">
                            <a:lumMod val="10000"/>
                          </a:schemeClr>
                        </a:solidFill>
                        <a:latin typeface="ＭＳ Ｐゴシック" panose="020B0600070205080204" pitchFamily="50" charset="-128"/>
                        <a:ea typeface="ＭＳ Ｐゴシック" panose="020B0600070205080204" pitchFamily="50" charset="-128"/>
                      </a:endParaRPr>
                    </a:p>
                  </a:txBody>
                  <a:tcP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M2</a:t>
                      </a:r>
                      <a:r>
                        <a:rPr kumimoji="1" lang="ja-JP" altLang="en-US"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の全ての機能 </a:t>
                      </a:r>
                      <a:r>
                        <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rPr>
                        <a:t>+</a:t>
                      </a:r>
                    </a:p>
                    <a:p>
                      <a:pPr marL="0" indent="0" algn="ctr">
                        <a:buFont typeface="Arial" panose="020B0604020202020204" pitchFamily="34" charset="0"/>
                        <a:buNone/>
                      </a:pPr>
                      <a:endParaRPr kumimoji="1" lang="en-US" altLang="ja-JP" sz="1200" b="0" dirty="0" smtClean="0">
                        <a:solidFill>
                          <a:schemeClr val="accent3">
                            <a:lumMod val="10000"/>
                          </a:schemeClr>
                        </a:solidFill>
                        <a:latin typeface="ＭＳ Ｐゴシック" panose="020B0600070205080204" pitchFamily="50" charset="-128"/>
                        <a:ea typeface="ＭＳ Ｐゴシック" panose="020B0600070205080204" pitchFamily="50" charset="-128"/>
                      </a:endParaRPr>
                    </a:p>
                    <a:p>
                      <a:pPr marL="0" indent="0" algn="ctr">
                        <a:buFont typeface="Arial" panose="020B0604020202020204" pitchFamily="34" charset="0"/>
                        <a:buNone/>
                      </a:pPr>
                      <a:r>
                        <a:rPr kumimoji="1" lang="en-US" altLang="ja-JP" sz="1200" b="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WebEx Meeting Center (200</a:t>
                      </a:r>
                      <a:r>
                        <a:rPr kumimoji="1" lang="ja-JP" altLang="en-US" sz="1200" b="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1200" b="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b="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会議</a:t>
                      </a:r>
                      <a:r>
                        <a:rPr kumimoji="1" lang="en-US" altLang="ja-JP" sz="1200" b="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a:t>
                      </a:r>
                    </a:p>
                    <a:p>
                      <a:pPr marL="0" indent="0" algn="ctr">
                        <a:buFont typeface="Arial" panose="020B0604020202020204" pitchFamily="34" charset="0"/>
                        <a:buNone/>
                      </a:pPr>
                      <a:r>
                        <a:rPr kumimoji="1" lang="en-US" altLang="ja-JP" sz="1200" b="0" baseline="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Personal Meeting Room</a:t>
                      </a:r>
                    </a:p>
                    <a:p>
                      <a:pPr marL="0" indent="0" algn="ctr">
                        <a:buFont typeface="Arial" panose="020B0604020202020204" pitchFamily="34" charset="0"/>
                        <a:buNone/>
                      </a:pPr>
                      <a:r>
                        <a:rPr kumimoji="1" lang="en-US" altLang="ja-JP" sz="1200" b="0" baseline="0" dirty="0" smtClean="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rPr>
                        <a:t>Collaboration Meeting Room Cloud</a:t>
                      </a:r>
                      <a:endParaRPr kumimoji="1" lang="ja-JP" altLang="en-US" sz="1200" b="0" dirty="0">
                        <a:solidFill>
                          <a:schemeClr val="accent3">
                            <a:lumMod val="10000"/>
                          </a:schemeClr>
                        </a:solidFill>
                        <a:latin typeface="Arial" panose="020B0604020202020204" pitchFamily="34" charset="0"/>
                        <a:ea typeface="ＭＳ Ｐゴシック" panose="020B0600070205080204" pitchFamily="50" charset="-128"/>
                        <a:cs typeface="Arial" panose="020B0604020202020204" pitchFamily="34" charset="0"/>
                      </a:endParaRPr>
                    </a:p>
                  </a:txBody>
                  <a:tcPr>
                    <a:lnL w="952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63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theme 2016 16x9</Template>
  <TotalTime>400</TotalTime>
  <Words>1444</Words>
  <Application>Microsoft Office PowerPoint</Application>
  <PresentationFormat>画面に合わせる (16:9)</PresentationFormat>
  <Paragraphs>262</Paragraphs>
  <Slides>13</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13</vt:i4>
      </vt:variant>
    </vt:vector>
  </HeadingPairs>
  <TitlesOfParts>
    <vt:vector size="27" baseType="lpstr">
      <vt:lpstr>Apple LiGothic Medium</vt:lpstr>
      <vt:lpstr>Avenir Book</vt:lpstr>
      <vt:lpstr>Ciscolight</vt:lpstr>
      <vt:lpstr>CiscoSansTT</vt:lpstr>
      <vt:lpstr>CiscoSansTT Thin</vt:lpstr>
      <vt:lpstr>ＭＳ Ｐゴシック</vt:lpstr>
      <vt:lpstr>Meiryo</vt:lpstr>
      <vt:lpstr>Arial</vt:lpstr>
      <vt:lpstr>Broadway</vt:lpstr>
      <vt:lpstr>Calibri</vt:lpstr>
      <vt:lpstr>CiscoSans</vt:lpstr>
      <vt:lpstr>CiscoSans ExtraLight</vt:lpstr>
      <vt:lpstr>CiscoSans Thin</vt:lpstr>
      <vt:lpstr>Blue theme 2016 16x9</vt:lpstr>
      <vt:lpstr>The latest and greatest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and greatest</dc:title>
  <dc:creator>Tamami Ichinomiya -T (tichinom - ADECCO EMPLOYMENT SERVICES at Cisco)</dc:creator>
  <cp:lastModifiedBy>Sachiko Wakuta -T (swakuta - Adecco at Cisco)</cp:lastModifiedBy>
  <cp:revision>14</cp:revision>
  <cp:lastPrinted>2016-10-11T06:40:46Z</cp:lastPrinted>
  <dcterms:created xsi:type="dcterms:W3CDTF">2016-09-06T03:08:21Z</dcterms:created>
  <dcterms:modified xsi:type="dcterms:W3CDTF">2017-02-21T02:43:46Z</dcterms:modified>
</cp:coreProperties>
</file>