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3"/>
  </p:notesMasterIdLst>
  <p:handoutMasterIdLst>
    <p:handoutMasterId r:id="rId34"/>
  </p:handoutMasterIdLst>
  <p:sldIdLst>
    <p:sldId id="517" r:id="rId2"/>
    <p:sldId id="530" r:id="rId3"/>
    <p:sldId id="531" r:id="rId4"/>
    <p:sldId id="464" r:id="rId5"/>
    <p:sldId id="462" r:id="rId6"/>
    <p:sldId id="463" r:id="rId7"/>
    <p:sldId id="465" r:id="rId8"/>
    <p:sldId id="466" r:id="rId9"/>
    <p:sldId id="467" r:id="rId10"/>
    <p:sldId id="468" r:id="rId11"/>
    <p:sldId id="470" r:id="rId12"/>
    <p:sldId id="494" r:id="rId13"/>
    <p:sldId id="535" r:id="rId14"/>
    <p:sldId id="519" r:id="rId15"/>
    <p:sldId id="520" r:id="rId16"/>
    <p:sldId id="506" r:id="rId17"/>
    <p:sldId id="521" r:id="rId18"/>
    <p:sldId id="522" r:id="rId19"/>
    <p:sldId id="523" r:id="rId20"/>
    <p:sldId id="527" r:id="rId21"/>
    <p:sldId id="528" r:id="rId22"/>
    <p:sldId id="532" r:id="rId23"/>
    <p:sldId id="475" r:id="rId24"/>
    <p:sldId id="518" r:id="rId25"/>
    <p:sldId id="516" r:id="rId26"/>
    <p:sldId id="533" r:id="rId27"/>
    <p:sldId id="534" r:id="rId28"/>
    <p:sldId id="513" r:id="rId29"/>
    <p:sldId id="526" r:id="rId30"/>
    <p:sldId id="515" r:id="rId31"/>
    <p:sldId id="481" r:id="rId3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26" userDrawn="1">
          <p15:clr>
            <a:srgbClr val="A4A3A4"/>
          </p15:clr>
        </p15:guide>
        <p15:guide id="2" orient="horz" pos="3053">
          <p15:clr>
            <a:srgbClr val="A4A3A4"/>
          </p15:clr>
        </p15:guide>
        <p15:guide id="3" pos="2880">
          <p15:clr>
            <a:srgbClr val="A4A3A4"/>
          </p15:clr>
        </p15:guide>
        <p15:guide id="4" pos="317">
          <p15:clr>
            <a:srgbClr val="A4A3A4"/>
          </p15:clr>
        </p15:guide>
        <p15:guide id="5" pos="5558">
          <p15:clr>
            <a:srgbClr val="A4A3A4"/>
          </p15:clr>
        </p15:guide>
        <p15:guide id="6" orient="horz" pos="684" userDrawn="1">
          <p15:clr>
            <a:srgbClr val="A4A3A4"/>
          </p15:clr>
        </p15:guide>
        <p15:guide id="7" pos="368" userDrawn="1">
          <p15:clr>
            <a:srgbClr val="A4A3A4"/>
          </p15:clr>
        </p15:guide>
        <p15:guide id="8" orient="horz" pos="8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CBE0F5"/>
    <a:srgbClr val="349A97"/>
    <a:srgbClr val="10A1AC"/>
    <a:srgbClr val="C7C7C7"/>
    <a:srgbClr val="FDBE24"/>
    <a:srgbClr val="AB0810"/>
    <a:srgbClr val="FA661C"/>
    <a:srgbClr val="90BDDB"/>
    <a:srgbClr val="335F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80" autoAdjust="0"/>
    <p:restoredTop sz="93979" autoAdjust="0"/>
  </p:normalViewPr>
  <p:slideViewPr>
    <p:cSldViewPr snapToGrid="0" snapToObjects="1" showGuides="1">
      <p:cViewPr varScale="1">
        <p:scale>
          <a:sx n="83" d="100"/>
          <a:sy n="83" d="100"/>
        </p:scale>
        <p:origin x="1060" y="52"/>
      </p:cViewPr>
      <p:guideLst>
        <p:guide orient="horz" pos="326"/>
        <p:guide orient="horz" pos="3053"/>
        <p:guide pos="2880"/>
        <p:guide pos="317"/>
        <p:guide pos="5558"/>
        <p:guide orient="horz" pos="684"/>
        <p:guide pos="368"/>
        <p:guide orient="horz" pos="804"/>
      </p:guideLst>
    </p:cSldViewPr>
  </p:slideViewPr>
  <p:notesTextViewPr>
    <p:cViewPr>
      <p:scale>
        <a:sx n="75" d="100"/>
        <a:sy n="75" d="100"/>
      </p:scale>
      <p:origin x="0" y="0"/>
    </p:cViewPr>
  </p:notesTextViewPr>
  <p:sorterViewPr>
    <p:cViewPr>
      <p:scale>
        <a:sx n="100" d="100"/>
        <a:sy n="100" d="100"/>
      </p:scale>
      <p:origin x="0" y="-15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Pay-TV Revenue</c:v>
                </c:pt>
              </c:strCache>
            </c:strRef>
          </c:tx>
          <c:spPr>
            <a:effectLst/>
          </c:spPr>
          <c:dPt>
            <c:idx val="0"/>
            <c:bubble3D val="0"/>
            <c:spPr>
              <a:solidFill>
                <a:schemeClr val="tx2"/>
              </a:solidFill>
              <a:ln>
                <a:noFill/>
              </a:ln>
              <a:effectLst/>
            </c:spPr>
            <c:extLst>
              <c:ext xmlns:c16="http://schemas.microsoft.com/office/drawing/2014/chart" uri="{C3380CC4-5D6E-409C-BE32-E72D297353CC}">
                <c16:uniqueId val="{00000001-3AAC-479A-BCFF-0655D0FE7FF7}"/>
              </c:ext>
            </c:extLst>
          </c:dPt>
          <c:dPt>
            <c:idx val="1"/>
            <c:bubble3D val="0"/>
            <c:spPr>
              <a:solidFill>
                <a:schemeClr val="accent4"/>
              </a:solidFill>
              <a:ln>
                <a:noFill/>
              </a:ln>
              <a:effectLst/>
            </c:spPr>
            <c:extLst>
              <c:ext xmlns:c16="http://schemas.microsoft.com/office/drawing/2014/chart" uri="{C3380CC4-5D6E-409C-BE32-E72D297353CC}">
                <c16:uniqueId val="{00000003-3AAC-479A-BCFF-0655D0FE7FF7}"/>
              </c:ext>
            </c:extLst>
          </c:dPt>
          <c:cat>
            <c:strRef>
              <c:f>Sheet1!$A$2:$A$3</c:f>
              <c:strCache>
                <c:ptCount val="2"/>
                <c:pt idx="0">
                  <c:v>Subscription</c:v>
                </c:pt>
                <c:pt idx="1">
                  <c:v>Advertising</c:v>
                </c:pt>
              </c:strCache>
            </c:strRef>
          </c:cat>
          <c:val>
            <c:numRef>
              <c:f>Sheet1!$B$2:$B$3</c:f>
              <c:numCache>
                <c:formatCode>_("$"* #,##0_);_("$"* \(#,##0\);_("$"* "-"??_);_(@_)</c:formatCode>
                <c:ptCount val="2"/>
                <c:pt idx="0">
                  <c:v>220</c:v>
                </c:pt>
                <c:pt idx="1">
                  <c:v>180</c:v>
                </c:pt>
              </c:numCache>
            </c:numRef>
          </c:val>
          <c:extLst>
            <c:ext xmlns:c16="http://schemas.microsoft.com/office/drawing/2014/chart" uri="{C3380CC4-5D6E-409C-BE32-E72D297353CC}">
              <c16:uniqueId val="{00000000-404D-4CF0-900F-5C774AA52661}"/>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1"/>
        <c:txPr>
          <a:bodyPr rot="0" spcFirstLastPara="1" vertOverflow="ellipsis" vert="horz" wrap="square" anchor="ctr" anchorCtr="1"/>
          <a:lstStyle/>
          <a:p>
            <a:pPr>
              <a:defRPr sz="1197" b="0" i="0" u="none" strike="noStrike" kern="1200" baseline="0">
                <a:solidFill>
                  <a:schemeClr val="accent4"/>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400" dirty="0"/>
              <a:t>ABR LATENCY</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ABR</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tx>
                <c:rich>
                  <a:bodyPr/>
                  <a:lstStyle/>
                  <a:p>
                    <a:r>
                      <a:rPr lang="en-US" dirty="0" smtClean="0"/>
                      <a:t>&gt;30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84A-4690-9DA9-545DC255868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Seconds</c:v>
                </c:pt>
              </c:strCache>
            </c:strRef>
          </c:cat>
          <c:val>
            <c:numRef>
              <c:f>Sheet1!$B$2</c:f>
              <c:numCache>
                <c:formatCode>General</c:formatCode>
                <c:ptCount val="1"/>
                <c:pt idx="0">
                  <c:v>30</c:v>
                </c:pt>
              </c:numCache>
            </c:numRef>
          </c:val>
          <c:extLst>
            <c:ext xmlns:c16="http://schemas.microsoft.com/office/drawing/2014/chart" uri="{C3380CC4-5D6E-409C-BE32-E72D297353CC}">
              <c16:uniqueId val="{00000000-C191-43E4-BE3A-25775E127A95}"/>
            </c:ext>
          </c:extLst>
        </c:ser>
        <c:ser>
          <c:idx val="1"/>
          <c:order val="1"/>
          <c:tx>
            <c:strRef>
              <c:f>Sheet1!$C$1</c:f>
              <c:strCache>
                <c:ptCount val="1"/>
                <c:pt idx="0">
                  <c:v>Chunked Encoding</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Sheet1!$A$2</c:f>
              <c:strCache>
                <c:ptCount val="1"/>
                <c:pt idx="0">
                  <c:v>Seconds</c:v>
                </c:pt>
              </c:strCache>
            </c:strRef>
          </c:cat>
          <c:val>
            <c:numRef>
              <c:f>Sheet1!$C$2</c:f>
              <c:numCache>
                <c:formatCode>General</c:formatCode>
                <c:ptCount val="1"/>
                <c:pt idx="0">
                  <c:v>12</c:v>
                </c:pt>
              </c:numCache>
            </c:numRef>
          </c:val>
          <c:extLst>
            <c:ext xmlns:c16="http://schemas.microsoft.com/office/drawing/2014/chart" uri="{C3380CC4-5D6E-409C-BE32-E72D297353CC}">
              <c16:uniqueId val="{00000001-C191-43E4-BE3A-25775E127A95}"/>
            </c:ext>
          </c:extLst>
        </c:ser>
        <c:ser>
          <c:idx val="2"/>
          <c:order val="2"/>
          <c:tx>
            <c:strRef>
              <c:f>Sheet1!$D$1</c:f>
              <c:strCache>
                <c:ptCount val="1"/>
                <c:pt idx="0">
                  <c:v>Last segment playback</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tx>
                <c:rich>
                  <a:bodyPr/>
                  <a:lstStyle/>
                  <a:p>
                    <a:r>
                      <a:rPr lang="en-US" dirty="0" smtClean="0"/>
                      <a:t>&lt;6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84A-4690-9DA9-545DC255868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Seconds</c:v>
                </c:pt>
              </c:strCache>
            </c:strRef>
          </c:cat>
          <c:val>
            <c:numRef>
              <c:f>Sheet1!$D$2</c:f>
              <c:numCache>
                <c:formatCode>General</c:formatCode>
                <c:ptCount val="1"/>
                <c:pt idx="0">
                  <c:v>6</c:v>
                </c:pt>
              </c:numCache>
            </c:numRef>
          </c:val>
          <c:extLst>
            <c:ext xmlns:c16="http://schemas.microsoft.com/office/drawing/2014/chart" uri="{C3380CC4-5D6E-409C-BE32-E72D297353CC}">
              <c16:uniqueId val="{00000002-C191-43E4-BE3A-25775E127A95}"/>
            </c:ext>
          </c:extLst>
        </c:ser>
        <c:dLbls>
          <c:dLblPos val="outEnd"/>
          <c:showLegendKey val="0"/>
          <c:showVal val="1"/>
          <c:showCatName val="0"/>
          <c:showSerName val="0"/>
          <c:showPercent val="0"/>
          <c:showBubbleSize val="0"/>
        </c:dLbls>
        <c:gapWidth val="100"/>
        <c:overlap val="-24"/>
        <c:axId val="362328744"/>
        <c:axId val="362329528"/>
      </c:barChart>
      <c:catAx>
        <c:axId val="36232874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362329528"/>
        <c:crosses val="autoZero"/>
        <c:auto val="1"/>
        <c:lblAlgn val="ctr"/>
        <c:lblOffset val="100"/>
        <c:noMultiLvlLbl val="0"/>
      </c:catAx>
      <c:valAx>
        <c:axId val="362329528"/>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36232874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1/31/2017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1/31/2017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dirty="0"/>
          </a:p>
        </p:txBody>
      </p:sp>
    </p:spTree>
    <p:extLst>
      <p:ext uri="{BB962C8B-B14F-4D97-AF65-F5344CB8AC3E}">
        <p14:creationId xmlns:p14="http://schemas.microsoft.com/office/powerpoint/2010/main" val="1028373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build…</a:t>
            </a:r>
          </a:p>
          <a:p>
            <a:endParaRPr lang="en-US" dirty="0" smtClean="0"/>
          </a:p>
          <a:p>
            <a:r>
              <a:rPr lang="en-US" dirty="0" smtClean="0"/>
              <a:t>Advanced experiences to legacy: Virtual channels to enrich existing guide/UI experience by inserting new experiences; Virtual guide replacements of existing guides; DTH gateway to bridge</a:t>
            </a:r>
            <a:r>
              <a:rPr lang="en-US" baseline="0" dirty="0" smtClean="0"/>
              <a:t> DTH and IP worlds.</a:t>
            </a:r>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a:p>
        </p:txBody>
      </p:sp>
    </p:spTree>
    <p:extLst>
      <p:ext uri="{BB962C8B-B14F-4D97-AF65-F5344CB8AC3E}">
        <p14:creationId xmlns:p14="http://schemas.microsoft.com/office/powerpoint/2010/main" val="330435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build…</a:t>
            </a:r>
          </a:p>
          <a:p>
            <a:endParaRPr lang="en-US" dirty="0" smtClean="0"/>
          </a:p>
          <a:p>
            <a:r>
              <a:rPr lang="en-US" dirty="0" smtClean="0"/>
              <a:t>Advanced experiences to legacy: Virtual channels to enrich existing guide/UI experience by inserting new experiences; Virtual guide replacements of existing guides; DTH gateway to bridge</a:t>
            </a:r>
            <a:r>
              <a:rPr lang="en-US" baseline="0" dirty="0" smtClean="0"/>
              <a:t> DTH and IP worlds.</a:t>
            </a:r>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2201127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600"/>
              </a:spcBef>
              <a:spcAft>
                <a:spcPts val="0"/>
              </a:spcAft>
            </a:pPr>
            <a:r>
              <a:rPr lang="en-US" sz="1200" dirty="0" smtClean="0">
                <a:effectLst/>
                <a:latin typeface="CiscoSans"/>
                <a:ea typeface="Times New Roman" panose="02020603050405020304" pitchFamily="18" charset="0"/>
                <a:cs typeface="Times New Roman" panose="02020603050405020304" pitchFamily="18" charset="0"/>
              </a:rPr>
              <a:t>The Infinite Video Application supports multiple profiles that can be customized per user. </a:t>
            </a:r>
            <a:endParaRPr lang="en-US" sz="1400" dirty="0" smtClean="0">
              <a:effectLst/>
              <a:latin typeface="CiscoSans"/>
              <a:ea typeface="Times New Roman" panose="02020603050405020304" pitchFamily="18" charset="0"/>
              <a:cs typeface="Times New Roman" panose="02020603050405020304" pitchFamily="18" charset="0"/>
            </a:endParaRPr>
          </a:p>
          <a:p>
            <a:pPr marL="0" marR="0" hangingPunct="0">
              <a:spcBef>
                <a:spcPts val="600"/>
              </a:spcBef>
              <a:spcAft>
                <a:spcPts val="0"/>
              </a:spcAft>
            </a:pPr>
            <a:r>
              <a:rPr lang="en-US" sz="1200" dirty="0" smtClean="0">
                <a:effectLst/>
                <a:latin typeface="CiscoSans"/>
                <a:ea typeface="Times New Roman" panose="02020603050405020304" pitchFamily="18" charset="0"/>
                <a:cs typeface="Times New Roman" panose="02020603050405020304" pitchFamily="18" charset="0"/>
              </a:rPr>
              <a:t>For kids, for example, we came up with a simplified User Experience where all the content is easily accessible:</a:t>
            </a:r>
            <a:endParaRPr lang="en-US" sz="1400" dirty="0" smtClean="0">
              <a:effectLst/>
              <a:latin typeface="CiscoSans"/>
              <a:ea typeface="Times New Roman" panose="02020603050405020304" pitchFamily="18" charset="0"/>
              <a:cs typeface="Times New Roman" panose="02020603050405020304" pitchFamily="18" charset="0"/>
            </a:endParaRPr>
          </a:p>
          <a:p>
            <a:pPr marL="342900" marR="0" lvl="0" indent="-342900" hangingPunct="0">
              <a:spcBef>
                <a:spcPts val="600"/>
              </a:spcBef>
              <a:spcAft>
                <a:spcPts val="0"/>
              </a:spcAft>
              <a:buFont typeface="Symbol" panose="05050102010706020507" pitchFamily="18" charset="2"/>
              <a:buChar char=""/>
            </a:pPr>
            <a:r>
              <a:rPr lang="en-US" sz="1200" dirty="0" smtClean="0">
                <a:effectLst/>
                <a:latin typeface="CiscoSans"/>
                <a:ea typeface="Times New Roman" panose="02020603050405020304" pitchFamily="18" charset="0"/>
                <a:cs typeface="Times New Roman" panose="02020603050405020304" pitchFamily="18" charset="0"/>
              </a:rPr>
              <a:t>Flat hierarchy</a:t>
            </a:r>
            <a:endParaRPr lang="en-US" sz="1400" dirty="0" smtClean="0">
              <a:effectLst/>
              <a:latin typeface="CiscoSans"/>
              <a:ea typeface="Times New Roman" panose="02020603050405020304" pitchFamily="18" charset="0"/>
              <a:cs typeface="Times New Roman" panose="02020603050405020304" pitchFamily="18" charset="0"/>
            </a:endParaRPr>
          </a:p>
          <a:p>
            <a:pPr marL="342900" marR="0" lvl="0" indent="-342900" hangingPunct="0">
              <a:spcBef>
                <a:spcPts val="600"/>
              </a:spcBef>
              <a:spcAft>
                <a:spcPts val="0"/>
              </a:spcAft>
              <a:buFont typeface="Symbol" panose="05050102010706020507" pitchFamily="18" charset="2"/>
              <a:buChar char=""/>
            </a:pPr>
            <a:r>
              <a:rPr lang="en-US" sz="1200" dirty="0" smtClean="0">
                <a:effectLst/>
                <a:latin typeface="CiscoSans"/>
                <a:ea typeface="Times New Roman" panose="02020603050405020304" pitchFamily="18" charset="0"/>
                <a:cs typeface="Times New Roman" panose="02020603050405020304" pitchFamily="18" charset="0"/>
              </a:rPr>
              <a:t>Content is filtered to only show relevant shows</a:t>
            </a:r>
            <a:endParaRPr lang="en-US" sz="1400" dirty="0" smtClean="0">
              <a:effectLst/>
              <a:latin typeface="CiscoSans"/>
              <a:ea typeface="Times New Roman" panose="02020603050405020304" pitchFamily="18" charset="0"/>
              <a:cs typeface="Times New Roman" panose="02020603050405020304" pitchFamily="18" charset="0"/>
            </a:endParaRPr>
          </a:p>
          <a:p>
            <a:pPr marL="342900" marR="0" lvl="0" indent="-342900" hangingPunct="0">
              <a:spcBef>
                <a:spcPts val="600"/>
              </a:spcBef>
              <a:spcAft>
                <a:spcPts val="0"/>
              </a:spcAft>
              <a:buFont typeface="Symbol" panose="05050102010706020507" pitchFamily="18" charset="2"/>
              <a:buChar char=""/>
            </a:pPr>
            <a:r>
              <a:rPr lang="en-US" sz="1200" dirty="0" smtClean="0">
                <a:effectLst/>
                <a:latin typeface="CiscoSans"/>
                <a:ea typeface="Times New Roman" panose="02020603050405020304" pitchFamily="18" charset="0"/>
                <a:cs typeface="Times New Roman" panose="02020603050405020304" pitchFamily="18" charset="0"/>
              </a:rPr>
              <a:t>No differentiation between linear and on demand content.</a:t>
            </a:r>
            <a:endParaRPr lang="en-US" sz="1400" dirty="0" smtClean="0">
              <a:effectLst/>
              <a:latin typeface="CiscoSans"/>
              <a:ea typeface="Times New Roman" panose="02020603050405020304" pitchFamily="18" charset="0"/>
              <a:cs typeface="Times New Roman" panose="02020603050405020304" pitchFamily="18" charset="0"/>
            </a:endParaRPr>
          </a:p>
          <a:p>
            <a:pPr marL="0" marR="0" hangingPunct="0">
              <a:spcBef>
                <a:spcPts val="600"/>
              </a:spcBef>
              <a:spcAft>
                <a:spcPts val="0"/>
              </a:spcAft>
            </a:pPr>
            <a:endParaRPr lang="en-US" sz="1200" dirty="0" smtClean="0">
              <a:effectLst/>
              <a:latin typeface="CiscoSans"/>
              <a:ea typeface="Times New Roman" panose="02020603050405020304" pitchFamily="18" charset="0"/>
              <a:cs typeface="Times New Roman" panose="02020603050405020304" pitchFamily="18" charset="0"/>
            </a:endParaRPr>
          </a:p>
          <a:p>
            <a:pPr marL="0" marR="0" hangingPunct="0">
              <a:spcBef>
                <a:spcPts val="600"/>
              </a:spcBef>
              <a:spcAft>
                <a:spcPts val="0"/>
              </a:spcAft>
            </a:pPr>
            <a:r>
              <a:rPr lang="en-US" sz="1200" dirty="0" smtClean="0">
                <a:effectLst/>
                <a:latin typeface="CiscoSans"/>
                <a:ea typeface="Times New Roman" panose="02020603050405020304" pitchFamily="18" charset="0"/>
                <a:cs typeface="Times New Roman" panose="02020603050405020304" pitchFamily="18" charset="0"/>
              </a:rPr>
              <a:t>We have worked with the following assumptions:</a:t>
            </a:r>
            <a:endParaRPr lang="en-US" sz="1400" dirty="0" smtClean="0">
              <a:effectLst/>
              <a:latin typeface="CiscoSans"/>
              <a:ea typeface="Times New Roman" panose="02020603050405020304" pitchFamily="18" charset="0"/>
              <a:cs typeface="Times New Roman" panose="02020603050405020304" pitchFamily="18" charset="0"/>
            </a:endParaRPr>
          </a:p>
          <a:p>
            <a:pPr marL="342900" marR="0" lvl="0" indent="-342900" hangingPunct="0">
              <a:spcBef>
                <a:spcPts val="600"/>
              </a:spcBef>
              <a:spcAft>
                <a:spcPts val="0"/>
              </a:spcAft>
              <a:buFont typeface="Symbol" panose="05050102010706020507" pitchFamily="18" charset="2"/>
              <a:buChar char=""/>
            </a:pPr>
            <a:r>
              <a:rPr lang="en-US" sz="1200" dirty="0" smtClean="0">
                <a:effectLst/>
                <a:latin typeface="CiscoSans"/>
                <a:ea typeface="Times New Roman" panose="02020603050405020304" pitchFamily="18" charset="0"/>
                <a:cs typeface="Times New Roman" panose="02020603050405020304" pitchFamily="18" charset="0"/>
              </a:rPr>
              <a:t>Age between 3 and 6 years old</a:t>
            </a:r>
            <a:endParaRPr lang="en-US" sz="1400" dirty="0" smtClean="0">
              <a:effectLst/>
              <a:latin typeface="CiscoSans"/>
              <a:ea typeface="Times New Roman" panose="02020603050405020304" pitchFamily="18" charset="0"/>
              <a:cs typeface="Times New Roman" panose="02020603050405020304" pitchFamily="18" charset="0"/>
            </a:endParaRPr>
          </a:p>
          <a:p>
            <a:pPr marL="342900" marR="0" lvl="0" indent="-342900" hangingPunct="0">
              <a:spcBef>
                <a:spcPts val="600"/>
              </a:spcBef>
              <a:spcAft>
                <a:spcPts val="0"/>
              </a:spcAft>
              <a:buFont typeface="Symbol" panose="05050102010706020507" pitchFamily="18" charset="2"/>
              <a:buChar char=""/>
            </a:pPr>
            <a:r>
              <a:rPr lang="en-US" sz="1200" dirty="0" smtClean="0">
                <a:effectLst/>
                <a:latin typeface="CiscoSans"/>
                <a:ea typeface="Times New Roman" panose="02020603050405020304" pitchFamily="18" charset="0"/>
                <a:cs typeface="Times New Roman" panose="02020603050405020304" pitchFamily="18" charset="0"/>
              </a:rPr>
              <a:t>Don’t know how to read Decision based on images only</a:t>
            </a:r>
            <a:endParaRPr lang="en-US" sz="1400" dirty="0" smtClean="0">
              <a:effectLst/>
              <a:latin typeface="CiscoSans"/>
              <a:ea typeface="Times New Roman" panose="02020603050405020304" pitchFamily="18" charset="0"/>
              <a:cs typeface="Times New Roman" panose="02020603050405020304" pitchFamily="18" charset="0"/>
            </a:endParaRPr>
          </a:p>
          <a:p>
            <a:pPr marL="342900" marR="0" lvl="0" indent="-342900" hangingPunct="0">
              <a:spcBef>
                <a:spcPts val="600"/>
              </a:spcBef>
              <a:spcAft>
                <a:spcPts val="0"/>
              </a:spcAft>
              <a:buFont typeface="Symbol" panose="05050102010706020507" pitchFamily="18" charset="2"/>
              <a:buChar char=""/>
            </a:pPr>
            <a:r>
              <a:rPr lang="en-US" sz="1200" dirty="0" smtClean="0">
                <a:effectLst/>
                <a:latin typeface="CiscoSans"/>
                <a:ea typeface="Times New Roman" panose="02020603050405020304" pitchFamily="18" charset="0"/>
                <a:cs typeface="Times New Roman" panose="02020603050405020304" pitchFamily="18" charset="0"/>
              </a:rPr>
              <a:t>Not comfortable with complex information architecture &amp; back navigation</a:t>
            </a:r>
            <a:endParaRPr lang="en-US" sz="1400" dirty="0" smtClean="0">
              <a:effectLst/>
              <a:latin typeface="CiscoSans"/>
              <a:ea typeface="Times New Roman" panose="02020603050405020304" pitchFamily="18" charset="0"/>
              <a:cs typeface="Times New Roman" panose="02020603050405020304" pitchFamily="18" charset="0"/>
            </a:endParaRPr>
          </a:p>
          <a:p>
            <a:pPr marL="342900" marR="0" lvl="0" indent="-342900" hangingPunct="0">
              <a:spcBef>
                <a:spcPts val="600"/>
              </a:spcBef>
              <a:spcAft>
                <a:spcPts val="0"/>
              </a:spcAft>
              <a:buFont typeface="Symbol" panose="05050102010706020507" pitchFamily="18" charset="2"/>
              <a:buChar char=""/>
            </a:pPr>
            <a:r>
              <a:rPr lang="en-US" sz="1200" dirty="0" smtClean="0">
                <a:effectLst/>
                <a:latin typeface="CiscoSans"/>
                <a:ea typeface="Times New Roman" panose="02020603050405020304" pitchFamily="18" charset="0"/>
                <a:cs typeface="Times New Roman" panose="02020603050405020304" pitchFamily="18" charset="0"/>
              </a:rPr>
              <a:t>Parental control / filtered content. Content is age appropriate</a:t>
            </a:r>
            <a:endParaRPr lang="en-US" sz="1400" dirty="0" smtClean="0">
              <a:effectLst/>
              <a:latin typeface="CiscoSans"/>
              <a:ea typeface="Times New Roman" panose="02020603050405020304" pitchFamily="18" charset="0"/>
              <a:cs typeface="Times New Roman" panose="02020603050405020304" pitchFamily="18" charset="0"/>
            </a:endParaRPr>
          </a:p>
          <a:p>
            <a:pPr marL="0" marR="0" hangingPunct="0">
              <a:spcBef>
                <a:spcPts val="600"/>
              </a:spcBef>
              <a:spcAft>
                <a:spcPts val="0"/>
              </a:spcAft>
            </a:pPr>
            <a:r>
              <a:rPr lang="en-US" sz="1200" dirty="0" smtClean="0">
                <a:effectLst/>
                <a:latin typeface="CiscoSans"/>
                <a:ea typeface="Times New Roman" panose="02020603050405020304" pitchFamily="18" charset="0"/>
                <a:cs typeface="Times New Roman" panose="02020603050405020304" pitchFamily="18" charset="0"/>
              </a:rPr>
              <a:t>The Kids UX was designed with our customers to incorporate to their understanding of this sector</a:t>
            </a:r>
            <a:endParaRPr lang="en-US" sz="1400" dirty="0" smtClean="0">
              <a:effectLst/>
              <a:latin typeface="CiscoSans"/>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14</a:t>
            </a:fld>
            <a:endParaRPr lang="en-US"/>
          </a:p>
        </p:txBody>
      </p:sp>
    </p:spTree>
    <p:extLst>
      <p:ext uri="{BB962C8B-B14F-4D97-AF65-F5344CB8AC3E}">
        <p14:creationId xmlns:p14="http://schemas.microsoft.com/office/powerpoint/2010/main" val="313189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600"/>
              </a:spcBef>
              <a:spcAft>
                <a:spcPts val="0"/>
              </a:spcAft>
            </a:pPr>
            <a:r>
              <a:rPr lang="en-US" sz="1200" dirty="0" smtClean="0">
                <a:effectLst/>
                <a:latin typeface="CiscoSans"/>
                <a:ea typeface="Times New Roman" panose="02020603050405020304" pitchFamily="18" charset="0"/>
                <a:cs typeface="Times New Roman" panose="02020603050405020304" pitchFamily="18" charset="0"/>
              </a:rPr>
              <a:t>Infinite Video Platform helps you to attract new business segments with UX applications that match their requirements from the perspective of interface, content, and associated features.</a:t>
            </a:r>
          </a:p>
          <a:p>
            <a:pPr marL="0" marR="0" hangingPunct="0">
              <a:spcBef>
                <a:spcPts val="600"/>
              </a:spcBef>
              <a:spcAft>
                <a:spcPts val="0"/>
              </a:spcAft>
            </a:pPr>
            <a:r>
              <a:rPr lang="en-US" sz="1200" dirty="0" smtClean="0">
                <a:effectLst/>
                <a:latin typeface="CiscoSans"/>
                <a:ea typeface="Times New Roman" panose="02020603050405020304" pitchFamily="18" charset="0"/>
                <a:cs typeface="Times New Roman" panose="02020603050405020304" pitchFamily="18" charset="0"/>
              </a:rPr>
              <a:t>In partnership with one of our customers (YES), we have configured a separate UX application that is tailored for OTT viewing consumption and could be packaged with a mobile or data service. This offering includes a narrow scope of content (skinny bundles).It can either be integrated as part of the main offering or marketed as separate offering.</a:t>
            </a:r>
          </a:p>
          <a:p>
            <a:pPr marL="0" marR="0" hangingPunct="0">
              <a:spcBef>
                <a:spcPts val="600"/>
              </a:spcBef>
              <a:spcAft>
                <a:spcPts val="0"/>
              </a:spcAft>
            </a:pPr>
            <a:r>
              <a:rPr lang="en-US" sz="1200" dirty="0" smtClean="0">
                <a:effectLst/>
                <a:latin typeface="CiscoSans"/>
                <a:ea typeface="Times New Roman" panose="02020603050405020304" pitchFamily="18" charset="0"/>
                <a:cs typeface="Times New Roman" panose="02020603050405020304" pitchFamily="18" charset="0"/>
              </a:rPr>
              <a:t>This type of offering is perfect for attracting Millennials and for establishing brand recognition with your service, particularly with respect to:</a:t>
            </a:r>
          </a:p>
          <a:p>
            <a:pPr marL="342900" marR="0" lvl="0" indent="-342900" hangingPunct="0">
              <a:spcBef>
                <a:spcPts val="600"/>
              </a:spcBef>
              <a:spcAft>
                <a:spcPts val="0"/>
              </a:spcAft>
              <a:buSzPts val="800"/>
              <a:buFont typeface="Wingdings 3" panose="05040102010807070707" pitchFamily="18" charset="2"/>
              <a:buChar char=""/>
              <a:tabLst>
                <a:tab pos="228600" algn="l"/>
                <a:tab pos="252095" algn="l"/>
              </a:tabLst>
            </a:pPr>
            <a:r>
              <a:rPr lang="en-US" sz="1200" dirty="0" smtClean="0">
                <a:effectLst/>
                <a:latin typeface="CiscoSans"/>
                <a:ea typeface="Times New Roman" panose="02020603050405020304" pitchFamily="18" charset="0"/>
                <a:cs typeface="Times New Roman" panose="02020603050405020304" pitchFamily="18" charset="0"/>
              </a:rPr>
              <a:t>Between 12 and 20+ years olds</a:t>
            </a:r>
          </a:p>
          <a:p>
            <a:pPr marL="342900" marR="0" lvl="0" indent="-342900" hangingPunct="0">
              <a:spcBef>
                <a:spcPts val="600"/>
              </a:spcBef>
              <a:spcAft>
                <a:spcPts val="0"/>
              </a:spcAft>
              <a:buSzPts val="800"/>
              <a:buFont typeface="Wingdings 3" panose="05040102010807070707" pitchFamily="18" charset="2"/>
              <a:buChar char=""/>
              <a:tabLst>
                <a:tab pos="228600" algn="l"/>
                <a:tab pos="252095" algn="l"/>
              </a:tabLst>
            </a:pPr>
            <a:r>
              <a:rPr lang="en-US" sz="1200" dirty="0" smtClean="0">
                <a:effectLst/>
                <a:latin typeface="CiscoSans"/>
                <a:ea typeface="Times New Roman" panose="02020603050405020304" pitchFamily="18" charset="0"/>
                <a:cs typeface="Times New Roman" panose="02020603050405020304" pitchFamily="18" charset="0"/>
              </a:rPr>
              <a:t>Video services high consumption binge watching</a:t>
            </a:r>
          </a:p>
          <a:p>
            <a:pPr marL="342900" marR="0" lvl="0" indent="-342900" hangingPunct="0">
              <a:spcBef>
                <a:spcPts val="600"/>
              </a:spcBef>
              <a:spcAft>
                <a:spcPts val="0"/>
              </a:spcAft>
              <a:buSzPts val="800"/>
              <a:buFont typeface="Wingdings 3" panose="05040102010807070707" pitchFamily="18" charset="2"/>
              <a:buChar char=""/>
              <a:tabLst>
                <a:tab pos="228600" algn="l"/>
                <a:tab pos="252095" algn="l"/>
              </a:tabLst>
            </a:pPr>
            <a:r>
              <a:rPr lang="en-US" sz="1200" dirty="0" smtClean="0">
                <a:effectLst/>
                <a:latin typeface="CiscoSans"/>
                <a:ea typeface="Times New Roman" panose="02020603050405020304" pitchFamily="18" charset="0"/>
                <a:cs typeface="Times New Roman" panose="02020603050405020304" pitchFamily="18" charset="0"/>
              </a:rPr>
              <a:t>Multi screens, multi subscriptions, (</a:t>
            </a:r>
            <a:r>
              <a:rPr lang="en-US" sz="1200" dirty="0" err="1" smtClean="0">
                <a:effectLst/>
                <a:latin typeface="CiscoSans"/>
                <a:ea typeface="Times New Roman" panose="02020603050405020304" pitchFamily="18" charset="0"/>
                <a:cs typeface="Times New Roman" panose="02020603050405020304" pitchFamily="18" charset="0"/>
              </a:rPr>
              <a:t>Youtube</a:t>
            </a:r>
            <a:r>
              <a:rPr lang="en-US" sz="1200" dirty="0" smtClean="0">
                <a:effectLst/>
                <a:latin typeface="CiscoSans"/>
                <a:ea typeface="Times New Roman" panose="02020603050405020304" pitchFamily="18" charset="0"/>
                <a:cs typeface="Times New Roman" panose="02020603050405020304" pitchFamily="18" charset="0"/>
              </a:rPr>
              <a:t>, Netflix, ...)</a:t>
            </a:r>
          </a:p>
          <a:p>
            <a:pPr marL="342900" marR="0" lvl="0" indent="-342900" hangingPunct="0">
              <a:spcBef>
                <a:spcPts val="600"/>
              </a:spcBef>
              <a:spcAft>
                <a:spcPts val="0"/>
              </a:spcAft>
              <a:buSzPts val="800"/>
              <a:buFont typeface="Wingdings 3" panose="05040102010807070707" pitchFamily="18" charset="2"/>
              <a:buChar char=""/>
              <a:tabLst>
                <a:tab pos="228600" algn="l"/>
                <a:tab pos="252095" algn="l"/>
              </a:tabLst>
            </a:pPr>
            <a:r>
              <a:rPr lang="en-US" sz="1200" dirty="0" smtClean="0">
                <a:effectLst/>
                <a:latin typeface="CiscoSans"/>
                <a:ea typeface="Times New Roman" panose="02020603050405020304" pitchFamily="18" charset="0"/>
                <a:cs typeface="Times New Roman" panose="02020603050405020304" pitchFamily="18" charset="0"/>
              </a:rPr>
              <a:t>Love series</a:t>
            </a:r>
          </a:p>
          <a:p>
            <a:pPr marL="342900" marR="0" lvl="0" indent="-342900" hangingPunct="0">
              <a:spcBef>
                <a:spcPts val="600"/>
              </a:spcBef>
              <a:spcAft>
                <a:spcPts val="0"/>
              </a:spcAft>
              <a:buSzPts val="800"/>
              <a:buFont typeface="Wingdings 3" panose="05040102010807070707" pitchFamily="18" charset="2"/>
              <a:buChar char=""/>
              <a:tabLst>
                <a:tab pos="228600" algn="l"/>
                <a:tab pos="252095" algn="l"/>
              </a:tabLst>
            </a:pPr>
            <a:r>
              <a:rPr lang="en-US" sz="1200" dirty="0" smtClean="0">
                <a:effectLst/>
                <a:latin typeface="CiscoSans"/>
                <a:ea typeface="Times New Roman" panose="02020603050405020304" pitchFamily="18" charset="0"/>
                <a:cs typeface="Times New Roman" panose="02020603050405020304" pitchFamily="18" charset="0"/>
              </a:rPr>
              <a:t>On Demand Viewing Experience – Little appetite for Live TV viewing.  Reality TV and Sports are main driver for Live.</a:t>
            </a:r>
          </a:p>
          <a:p>
            <a:pPr marL="342900" marR="0" lvl="0" indent="-342900" hangingPunct="0">
              <a:spcBef>
                <a:spcPts val="600"/>
              </a:spcBef>
              <a:spcAft>
                <a:spcPts val="0"/>
              </a:spcAft>
              <a:buSzPts val="800"/>
              <a:buFont typeface="Wingdings 3" panose="05040102010807070707" pitchFamily="18" charset="2"/>
              <a:buChar char=""/>
              <a:tabLst>
                <a:tab pos="228600" algn="l"/>
                <a:tab pos="252095" algn="l"/>
              </a:tabLst>
            </a:pPr>
            <a:r>
              <a:rPr lang="en-US" sz="1200" dirty="0" smtClean="0">
                <a:effectLst/>
                <a:latin typeface="CiscoSans"/>
                <a:ea typeface="Times New Roman" panose="02020603050405020304" pitchFamily="18" charset="0"/>
                <a:cs typeface="Times New Roman" panose="02020603050405020304" pitchFamily="18" charset="0"/>
              </a:rPr>
              <a:t>High influence from the community &amp; social environment</a:t>
            </a:r>
          </a:p>
          <a:p>
            <a:endParaRPr lang="en-US" dirty="0" smtClean="0"/>
          </a:p>
          <a:p>
            <a:pPr hangingPunct="0"/>
            <a:r>
              <a:rPr lang="en-US" sz="1200" kern="1200" dirty="0" smtClean="0">
                <a:solidFill>
                  <a:schemeClr val="tx1"/>
                </a:solidFill>
                <a:effectLst/>
                <a:latin typeface="+mn-lt"/>
                <a:ea typeface="ＭＳ Ｐゴシック" charset="0"/>
                <a:cs typeface="ＭＳ Ｐゴシック" charset="0"/>
              </a:rPr>
              <a:t>The experience is centered around Movies and TV shows. </a:t>
            </a:r>
          </a:p>
          <a:p>
            <a:pPr hangingPunct="0"/>
            <a:r>
              <a:rPr lang="en-US" sz="1200" kern="1200" dirty="0" smtClean="0">
                <a:solidFill>
                  <a:schemeClr val="tx1"/>
                </a:solidFill>
                <a:effectLst/>
                <a:latin typeface="+mn-lt"/>
                <a:ea typeface="ＭＳ Ｐゴシック" charset="0"/>
                <a:cs typeface="ＭＳ Ｐゴシック" charset="0"/>
              </a:rPr>
              <a:t>The user will see their current shows and content they possess.</a:t>
            </a:r>
          </a:p>
          <a:p>
            <a:pPr hangingPunct="0"/>
            <a:r>
              <a:rPr lang="en-US" sz="1200" kern="1200" dirty="0" smtClean="0">
                <a:solidFill>
                  <a:schemeClr val="tx1"/>
                </a:solidFill>
                <a:effectLst/>
                <a:latin typeface="+mn-lt"/>
                <a:ea typeface="ＭＳ Ｐゴシック" charset="0"/>
                <a:cs typeface="ＭＳ Ｐゴシック" charset="0"/>
              </a:rPr>
              <a:t>Content recommended by their friends and our recommendation engine will also be focused in our categories. </a:t>
            </a:r>
          </a:p>
          <a:p>
            <a:r>
              <a:rPr lang="en-US" sz="1200" kern="1200" dirty="0" smtClean="0">
                <a:solidFill>
                  <a:schemeClr val="tx1"/>
                </a:solidFill>
                <a:effectLst/>
                <a:latin typeface="+mn-lt"/>
                <a:ea typeface="ＭＳ Ｐゴシック" charset="0"/>
                <a:cs typeface="ＭＳ Ｐゴシック" charset="0"/>
              </a:rPr>
              <a:t>On the STB they will also get direct access to their preferred OTT Apps like Netflix, </a:t>
            </a:r>
            <a:r>
              <a:rPr lang="en-US" sz="1200" kern="1200" dirty="0" err="1" smtClean="0">
                <a:solidFill>
                  <a:schemeClr val="tx1"/>
                </a:solidFill>
                <a:effectLst/>
                <a:latin typeface="+mn-lt"/>
                <a:ea typeface="ＭＳ Ｐゴシック" charset="0"/>
                <a:cs typeface="ＭＳ Ｐゴシック" charset="0"/>
              </a:rPr>
              <a:t>Youtube</a:t>
            </a:r>
            <a:r>
              <a:rPr lang="en-US" sz="1200" kern="1200" dirty="0" smtClean="0">
                <a:solidFill>
                  <a:schemeClr val="tx1"/>
                </a:solidFill>
                <a:effectLst/>
                <a:latin typeface="+mn-lt"/>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15</a:t>
            </a:fld>
            <a:endParaRPr lang="en-US"/>
          </a:p>
        </p:txBody>
      </p:sp>
    </p:spTree>
    <p:extLst>
      <p:ext uri="{BB962C8B-B14F-4D97-AF65-F5344CB8AC3E}">
        <p14:creationId xmlns:p14="http://schemas.microsoft.com/office/powerpoint/2010/main" val="3421165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Cisco Smart Streaming:</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50" dirty="0" smtClean="0"/>
              <a:t>End</a:t>
            </a:r>
            <a:r>
              <a:rPr lang="en-US" sz="1050" baseline="0" dirty="0" smtClean="0"/>
              <a:t> to end capabilities/control: </a:t>
            </a:r>
            <a:r>
              <a:rPr lang="en-US" sz="1050" kern="1200" dirty="0" smtClean="0">
                <a:solidFill>
                  <a:schemeClr val="tx1"/>
                </a:solidFill>
                <a:effectLst/>
                <a:latin typeface="+mn-lt"/>
                <a:ea typeface="ＭＳ Ｐゴシック" charset="0"/>
                <a:cs typeface="ＭＳ Ｐゴシック" charset="0"/>
              </a:rPr>
              <a:t>Only IVP has the breadth of offering: encoder, network, client that lets you control video </a:t>
            </a:r>
            <a:r>
              <a:rPr lang="en-US" sz="1050" kern="1200" dirty="0" err="1" smtClean="0">
                <a:solidFill>
                  <a:schemeClr val="tx1"/>
                </a:solidFill>
                <a:effectLst/>
                <a:latin typeface="+mn-lt"/>
                <a:ea typeface="ＭＳ Ｐゴシック" charset="0"/>
                <a:cs typeface="ＭＳ Ｐゴシック" charset="0"/>
              </a:rPr>
              <a:t>QoE</a:t>
            </a:r>
            <a:r>
              <a:rPr lang="en-US" sz="1050" kern="1200" dirty="0" smtClean="0">
                <a:solidFill>
                  <a:schemeClr val="tx1"/>
                </a:solidFill>
                <a:effectLst/>
                <a:latin typeface="+mn-lt"/>
                <a:ea typeface="ＭＳ Ｐゴシック" charset="0"/>
                <a:cs typeface="ＭＳ Ｐゴシック" charset="0"/>
              </a:rPr>
              <a:t> e2e</a:t>
            </a:r>
            <a:endParaRPr lang="en-US" sz="1050" baseline="0" dirty="0" smtClean="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50" baseline="0" dirty="0" smtClean="0"/>
              <a:t>Analytics/visibility – big data: </a:t>
            </a:r>
            <a:r>
              <a:rPr lang="en-US" sz="1050" kern="1200" dirty="0" smtClean="0">
                <a:solidFill>
                  <a:schemeClr val="tx1"/>
                </a:solidFill>
                <a:effectLst/>
                <a:latin typeface="+mn-lt"/>
                <a:ea typeface="ＭＳ Ｐゴシック" charset="0"/>
                <a:cs typeface="ＭＳ Ｐゴシック" charset="0"/>
              </a:rPr>
              <a:t>Only IVP offers extensive analytics across these components to monitor the video stream quality e2e</a:t>
            </a:r>
          </a:p>
          <a:p>
            <a:pPr marL="171450" indent="-171450">
              <a:buFont typeface="Arial" panose="020B0604020202020204" pitchFamily="34" charset="0"/>
              <a:buChar char="•"/>
            </a:pPr>
            <a:r>
              <a:rPr lang="en-US" sz="1050" baseline="0" dirty="0" smtClean="0"/>
              <a:t>Offer capabilities to improve VQ: </a:t>
            </a:r>
            <a:r>
              <a:rPr lang="en-US" sz="1050" kern="1200" dirty="0" smtClean="0">
                <a:solidFill>
                  <a:schemeClr val="tx1"/>
                </a:solidFill>
                <a:effectLst/>
                <a:latin typeface="+mn-lt"/>
                <a:ea typeface="ＭＳ Ｐゴシック" charset="0"/>
                <a:cs typeface="ＭＳ Ｐゴシック" charset="0"/>
              </a:rPr>
              <a:t>Only IVP includes a range of technologies like LL Multicast ABR, converged IP Core, client instrumentation, </a:t>
            </a:r>
            <a:r>
              <a:rPr lang="en-US" sz="1050" kern="1200" dirty="0" err="1" smtClean="0">
                <a:solidFill>
                  <a:schemeClr val="tx1"/>
                </a:solidFill>
                <a:effectLst/>
                <a:latin typeface="+mn-lt"/>
                <a:ea typeface="ＭＳ Ｐゴシック" charset="0"/>
                <a:cs typeface="ＭＳ Ｐゴシック" charset="0"/>
              </a:rPr>
              <a:t>etc</a:t>
            </a:r>
            <a:r>
              <a:rPr lang="en-US" sz="1050" kern="1200" dirty="0" smtClean="0">
                <a:solidFill>
                  <a:schemeClr val="tx1"/>
                </a:solidFill>
                <a:effectLst/>
                <a:latin typeface="+mn-lt"/>
                <a:ea typeface="ＭＳ Ｐゴシック" charset="0"/>
                <a:cs typeface="ＭＳ Ｐゴシック" charset="0"/>
              </a:rPr>
              <a:t> to truly deliver</a:t>
            </a:r>
            <a:endParaRPr lang="en-US" sz="1050" baseline="0" dirty="0" smtClean="0"/>
          </a:p>
          <a:p>
            <a:pPr marL="0" indent="0">
              <a:buFont typeface="Arial" panose="020B0604020202020204" pitchFamily="34" charset="0"/>
              <a:buNone/>
            </a:pPr>
            <a:r>
              <a:rPr lang="en-US" sz="1050" kern="1200" dirty="0" smtClean="0">
                <a:solidFill>
                  <a:schemeClr val="tx1"/>
                </a:solidFill>
                <a:effectLst/>
                <a:latin typeface="+mn-lt"/>
                <a:ea typeface="ＭＳ Ｐゴシック" charset="0"/>
                <a:cs typeface="ＭＳ Ｐゴシック" charset="0"/>
              </a:rPr>
              <a:t/>
            </a:r>
            <a:br>
              <a:rPr lang="en-US" sz="1050" kern="1200" dirty="0" smtClean="0">
                <a:solidFill>
                  <a:schemeClr val="tx1"/>
                </a:solidFill>
                <a:effectLst/>
                <a:latin typeface="+mn-lt"/>
                <a:ea typeface="ＭＳ Ｐゴシック" charset="0"/>
                <a:cs typeface="ＭＳ Ｐゴシック" charset="0"/>
              </a:rPr>
            </a:br>
            <a:r>
              <a:rPr lang="en-US" sz="1050" b="1" i="1" kern="1200" dirty="0" smtClean="0">
                <a:solidFill>
                  <a:schemeClr val="tx1"/>
                </a:solidFill>
                <a:effectLst/>
                <a:latin typeface="+mn-lt"/>
                <a:ea typeface="ＭＳ Ｐゴシック" charset="0"/>
                <a:cs typeface="ＭＳ Ｐゴシック" charset="0"/>
              </a:rPr>
              <a:t>The highest quality, low cost, best security streaming over IP.</a:t>
            </a:r>
            <a:endParaRPr lang="en-US" sz="1050" kern="1200" dirty="0" smtClean="0">
              <a:solidFill>
                <a:schemeClr val="tx1"/>
              </a:solidFill>
              <a:effectLst/>
              <a:latin typeface="+mn-lt"/>
              <a:ea typeface="ＭＳ Ｐゴシック" charset="0"/>
              <a:cs typeface="ＭＳ Ｐゴシック" charset="0"/>
            </a:endParaRPr>
          </a:p>
          <a:p>
            <a:r>
              <a:rPr lang="en-US" sz="1050" kern="1200" dirty="0" smtClean="0">
                <a:solidFill>
                  <a:schemeClr val="tx1"/>
                </a:solidFill>
                <a:effectLst/>
                <a:latin typeface="+mn-lt"/>
                <a:ea typeface="ＭＳ Ｐゴシック" charset="0"/>
                <a:cs typeface="ＭＳ Ｐゴシック" charset="0"/>
              </a:rPr>
              <a:t> </a:t>
            </a:r>
          </a:p>
          <a:p>
            <a:r>
              <a:rPr lang="en-US" sz="1050" kern="1200" dirty="0" smtClean="0">
                <a:solidFill>
                  <a:schemeClr val="tx1"/>
                </a:solidFill>
                <a:effectLst/>
                <a:latin typeface="+mn-lt"/>
                <a:ea typeface="ＭＳ Ｐゴシック" charset="0"/>
                <a:cs typeface="ＭＳ Ｐゴシック" charset="0"/>
              </a:rPr>
              <a:t>We call this Cisco Smart Streaming and this will enable IP video to exceed broadcast and OTT, helping SPs who focus on content, IP and devices first win in this market.</a:t>
            </a:r>
            <a:endParaRPr lang="en-US" sz="1050"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16</a:t>
            </a:fld>
            <a:endParaRPr lang="en-US" dirty="0"/>
          </a:p>
        </p:txBody>
      </p:sp>
    </p:spTree>
    <p:extLst>
      <p:ext uri="{BB962C8B-B14F-4D97-AF65-F5344CB8AC3E}">
        <p14:creationId xmlns:p14="http://schemas.microsoft.com/office/powerpoint/2010/main" val="1681878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19</a:t>
            </a:fld>
            <a:endParaRPr lang="en-US"/>
          </a:p>
        </p:txBody>
      </p:sp>
    </p:spTree>
    <p:extLst>
      <p:ext uri="{BB962C8B-B14F-4D97-AF65-F5344CB8AC3E}">
        <p14:creationId xmlns:p14="http://schemas.microsoft.com/office/powerpoint/2010/main" val="2800399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a:p>
        </p:txBody>
      </p:sp>
    </p:spTree>
    <p:extLst>
      <p:ext uri="{BB962C8B-B14F-4D97-AF65-F5344CB8AC3E}">
        <p14:creationId xmlns:p14="http://schemas.microsoft.com/office/powerpoint/2010/main" val="1301086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1432377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23</a:t>
            </a:fld>
            <a:endParaRPr lang="en-US"/>
          </a:p>
        </p:txBody>
      </p:sp>
    </p:spTree>
    <p:extLst>
      <p:ext uri="{BB962C8B-B14F-4D97-AF65-F5344CB8AC3E}">
        <p14:creationId xmlns:p14="http://schemas.microsoft.com/office/powerpoint/2010/main" val="3880510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hangingPunct="0">
              <a:spcBef>
                <a:spcPts val="600"/>
              </a:spcBef>
              <a:spcAft>
                <a:spcPts val="0"/>
              </a:spcAft>
              <a:tabLst>
                <a:tab pos="252095" algn="l"/>
                <a:tab pos="457200" algn="l"/>
              </a:tabLst>
            </a:pPr>
            <a:r>
              <a:rPr lang="en-US" sz="1200" dirty="0" smtClean="0">
                <a:effectLst/>
                <a:latin typeface="CiscoSans"/>
                <a:ea typeface="Times New Roman" panose="02020603050405020304" pitchFamily="18" charset="0"/>
                <a:cs typeface="Times New Roman" panose="02020603050405020304" pitchFamily="18" charset="0"/>
              </a:rPr>
              <a:t>Cisco is launching the Infinite Video Platform (IVP) Labs enabling all IVP customers worldwide to define together the future of the consumer video experience. </a:t>
            </a:r>
          </a:p>
          <a:p>
            <a:pPr marL="0" marR="0" indent="0" hangingPunct="0">
              <a:spcBef>
                <a:spcPts val="600"/>
              </a:spcBef>
              <a:spcAft>
                <a:spcPts val="0"/>
              </a:spcAft>
              <a:tabLst>
                <a:tab pos="252095" algn="l"/>
                <a:tab pos="457200" algn="l"/>
              </a:tabLst>
            </a:pPr>
            <a:r>
              <a:rPr lang="en-US" sz="1200" dirty="0" smtClean="0">
                <a:effectLst/>
                <a:latin typeface="CiscoSans"/>
                <a:ea typeface="Times New Roman" panose="02020603050405020304" pitchFamily="18" charset="0"/>
                <a:cs typeface="Times New Roman" panose="02020603050405020304" pitchFamily="18" charset="0"/>
              </a:rPr>
              <a:t>IVP Labs allows participating customers to test new features with users before making them generally available. Customers and end users can provide crucial feedback to make these features, and the IVP roadmap, more relevant. </a:t>
            </a:r>
          </a:p>
          <a:p>
            <a:pPr marL="0" marR="0" indent="0" hangingPunct="0">
              <a:spcBef>
                <a:spcPts val="600"/>
              </a:spcBef>
              <a:spcAft>
                <a:spcPts val="0"/>
              </a:spcAft>
              <a:tabLst>
                <a:tab pos="252095" algn="l"/>
                <a:tab pos="457200" algn="l"/>
              </a:tabLst>
            </a:pPr>
            <a:r>
              <a:rPr lang="en-US" sz="1200" dirty="0" smtClean="0">
                <a:effectLst/>
                <a:latin typeface="CiscoSans"/>
                <a:ea typeface="Times New Roman" panose="02020603050405020304" pitchFamily="18" charset="0"/>
                <a:cs typeface="Times New Roman" panose="02020603050405020304" pitchFamily="18" charset="0"/>
              </a:rPr>
              <a:t>IVP Labs leverages IVP’s agile development approach, built in A-B testing capabilities, developers’ toolkit and modular micro-service–based architecture that enable fast, incremental delivery of value to its customers</a:t>
            </a:r>
          </a:p>
          <a:p>
            <a:pPr marL="0" marR="0" indent="0" hangingPunct="0">
              <a:spcBef>
                <a:spcPts val="600"/>
              </a:spcBef>
              <a:spcAft>
                <a:spcPts val="0"/>
              </a:spcAft>
              <a:tabLst>
                <a:tab pos="252095" algn="l"/>
                <a:tab pos="457200" algn="l"/>
              </a:tabLst>
            </a:pPr>
            <a:r>
              <a:rPr lang="en-US" sz="1200" dirty="0" smtClean="0">
                <a:effectLst/>
                <a:latin typeface="CiscoSans"/>
                <a:ea typeface="Times New Roman" panose="02020603050405020304" pitchFamily="18" charset="0"/>
                <a:cs typeface="Times New Roman" panose="02020603050405020304" pitchFamily="18" charset="0"/>
              </a:rPr>
              <a:t>Cisco created a community where our customers can directly contribute to shape the IVP roadmap, and help define the future of video.</a:t>
            </a:r>
          </a:p>
          <a:p>
            <a:pPr marL="0" marR="0" indent="0" hangingPunct="0">
              <a:spcBef>
                <a:spcPts val="600"/>
              </a:spcBef>
              <a:spcAft>
                <a:spcPts val="0"/>
              </a:spcAft>
              <a:tabLst>
                <a:tab pos="252095" algn="l"/>
                <a:tab pos="457200" algn="l"/>
              </a:tabLst>
            </a:pPr>
            <a:r>
              <a:rPr lang="en-US" sz="1200" dirty="0" smtClean="0">
                <a:effectLst/>
                <a:latin typeface="CiscoSans"/>
                <a:ea typeface="Times New Roman" panose="02020603050405020304" pitchFamily="18" charset="0"/>
                <a:cs typeface="Times New Roman" panose="02020603050405020304" pitchFamily="18" charset="0"/>
              </a:rPr>
              <a:t>IVP Labs demonstrates Cisco’s commitment to a common code base that continuously expands capabilities while improving quality based on continuous feedback from users.</a:t>
            </a:r>
          </a:p>
          <a:p>
            <a:pPr hangingPunct="0"/>
            <a:endParaRPr lang="en-US" sz="1200" kern="1200" dirty="0" smtClean="0">
              <a:solidFill>
                <a:schemeClr val="tx1"/>
              </a:solidFill>
              <a:effectLst/>
              <a:latin typeface="+mn-lt"/>
              <a:ea typeface="ＭＳ Ｐゴシック" charset="0"/>
              <a:cs typeface="ＭＳ Ｐゴシック" charset="0"/>
            </a:endParaRPr>
          </a:p>
          <a:p>
            <a:pPr marL="0" marR="0" indent="0" hangingPunct="0">
              <a:spcBef>
                <a:spcPts val="600"/>
              </a:spcBef>
              <a:spcAft>
                <a:spcPts val="0"/>
              </a:spcAft>
              <a:tabLst>
                <a:tab pos="252095" algn="l"/>
                <a:tab pos="457200" algn="l"/>
              </a:tabLst>
            </a:pPr>
            <a:r>
              <a:rPr lang="en-US" sz="1200" dirty="0" smtClean="0">
                <a:effectLst/>
                <a:latin typeface="CiscoSans"/>
                <a:ea typeface="Times New Roman" panose="02020603050405020304" pitchFamily="18" charset="0"/>
                <a:cs typeface="Times New Roman" panose="02020603050405020304" pitchFamily="18" charset="0"/>
              </a:rPr>
              <a:t>YES, Israel's leading provider of multichannel television via satellite, is one of the first operators to take advantage of IVP Labs.</a:t>
            </a:r>
          </a:p>
          <a:p>
            <a:pPr marL="0" marR="0" indent="0" hangingPunct="0">
              <a:spcBef>
                <a:spcPts val="600"/>
              </a:spcBef>
              <a:spcAft>
                <a:spcPts val="0"/>
              </a:spcAft>
              <a:tabLst>
                <a:tab pos="252095" algn="l"/>
                <a:tab pos="457200" algn="l"/>
              </a:tabLst>
            </a:pPr>
            <a:r>
              <a:rPr lang="en-US" sz="1200" dirty="0" smtClean="0">
                <a:effectLst/>
                <a:latin typeface="CiscoSans"/>
                <a:ea typeface="Times New Roman" panose="02020603050405020304" pitchFamily="18" charset="0"/>
                <a:cs typeface="Times New Roman" panose="02020603050405020304" pitchFamily="18" charset="0"/>
              </a:rPr>
              <a:t>Yes developed with a third party (</a:t>
            </a:r>
            <a:r>
              <a:rPr lang="en-US" sz="1200" dirty="0" err="1" smtClean="0">
                <a:effectLst/>
                <a:latin typeface="CiscoSans"/>
                <a:ea typeface="Times New Roman" panose="02020603050405020304" pitchFamily="18" charset="0"/>
                <a:cs typeface="Times New Roman" panose="02020603050405020304" pitchFamily="18" charset="0"/>
              </a:rPr>
              <a:t>BOTique</a:t>
            </a:r>
            <a:r>
              <a:rPr lang="en-US" sz="1200" dirty="0" smtClean="0">
                <a:effectLst/>
                <a:latin typeface="CiscoSans"/>
                <a:ea typeface="Times New Roman" panose="02020603050405020304" pitchFamily="18" charset="0"/>
                <a:cs typeface="Times New Roman" panose="02020603050405020304" pitchFamily="18" charset="0"/>
              </a:rPr>
              <a:t>), a BOT system, enabling subscribers to chat in natural language via their Facebook account, get personal viewing recommendations based on their interest.  </a:t>
            </a:r>
          </a:p>
          <a:p>
            <a:pPr marL="0" marR="0" indent="0" hangingPunct="0">
              <a:spcBef>
                <a:spcPts val="600"/>
              </a:spcBef>
              <a:spcAft>
                <a:spcPts val="0"/>
              </a:spcAft>
              <a:tabLst>
                <a:tab pos="252095" algn="l"/>
                <a:tab pos="457200" algn="l"/>
              </a:tabLst>
            </a:pPr>
            <a:r>
              <a:rPr lang="en-US" sz="1200" dirty="0" smtClean="0">
                <a:effectLst/>
                <a:latin typeface="CiscoSans"/>
                <a:ea typeface="Times New Roman" panose="02020603050405020304" pitchFamily="18" charset="0"/>
                <a:cs typeface="Times New Roman" panose="02020603050405020304" pitchFamily="18" charset="0"/>
              </a:rPr>
              <a:t>Cisco leveraged the IVP developer’s toolkit to integrate “YES BOT”, providing complimentary big screen experience via the IVP UX to the recommendations received during the chat.  </a:t>
            </a:r>
          </a:p>
          <a:p>
            <a:pPr hangingPunct="0"/>
            <a:endParaRPr lang="en-US" sz="1200" kern="1200" dirty="0" smtClean="0">
              <a:solidFill>
                <a:schemeClr val="tx1"/>
              </a:solidFill>
              <a:effectLst/>
              <a:latin typeface="+mn-lt"/>
              <a:ea typeface="ＭＳ Ｐゴシック" charset="0"/>
              <a:cs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24</a:t>
            </a:fld>
            <a:endParaRPr lang="en-US"/>
          </a:p>
        </p:txBody>
      </p:sp>
    </p:spTree>
    <p:extLst>
      <p:ext uri="{BB962C8B-B14F-4D97-AF65-F5344CB8AC3E}">
        <p14:creationId xmlns:p14="http://schemas.microsoft.com/office/powerpoint/2010/main" val="290671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4</a:t>
            </a:fld>
            <a:endParaRPr lang="en-US" dirty="0"/>
          </a:p>
        </p:txBody>
      </p:sp>
    </p:spTree>
    <p:extLst>
      <p:ext uri="{BB962C8B-B14F-4D97-AF65-F5344CB8AC3E}">
        <p14:creationId xmlns:p14="http://schemas.microsoft.com/office/powerpoint/2010/main" val="3981656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a:solidFill>
                <a:schemeClr val="bg1"/>
              </a:solidFill>
              <a:latin typeface="Arial"/>
              <a:ea typeface="ＭＳ Ｐゴシック" pitchFamily="34" charset="-128"/>
              <a:cs typeface="Arial"/>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350307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27</a:t>
            </a:fld>
            <a:endParaRPr lang="en-US"/>
          </a:p>
        </p:txBody>
      </p:sp>
    </p:spTree>
    <p:extLst>
      <p:ext uri="{BB962C8B-B14F-4D97-AF65-F5344CB8AC3E}">
        <p14:creationId xmlns:p14="http://schemas.microsoft.com/office/powerpoint/2010/main" val="3811229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28</a:t>
            </a:fld>
            <a:endParaRPr lang="en-US" dirty="0"/>
          </a:p>
        </p:txBody>
      </p:sp>
    </p:spTree>
    <p:extLst>
      <p:ext uri="{BB962C8B-B14F-4D97-AF65-F5344CB8AC3E}">
        <p14:creationId xmlns:p14="http://schemas.microsoft.com/office/powerpoint/2010/main" val="260795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smtClean="0"/>
          </a:p>
          <a:p>
            <a:r>
              <a:rPr lang="en-US" dirty="0" smtClean="0"/>
              <a:t>http://www.campaignbrief.com/2016/06/magnas-latest-update-forecasts.html</a:t>
            </a:r>
          </a:p>
          <a:p>
            <a:r>
              <a:rPr lang="en-US" dirty="0" smtClean="0"/>
              <a:t>IHS</a:t>
            </a:r>
          </a:p>
          <a:p>
            <a:endParaRPr lang="en-US" dirty="0" smtClean="0"/>
          </a:p>
          <a:p>
            <a:r>
              <a:rPr lang="en-US" dirty="0" smtClean="0"/>
              <a:t>70% of viewing is traditional TV; 30% is digital (Nielsen, others…)</a:t>
            </a:r>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5</a:t>
            </a:fld>
            <a:endParaRPr lang="en-US" dirty="0"/>
          </a:p>
        </p:txBody>
      </p:sp>
    </p:spTree>
    <p:extLst>
      <p:ext uri="{BB962C8B-B14F-4D97-AF65-F5344CB8AC3E}">
        <p14:creationId xmlns:p14="http://schemas.microsoft.com/office/powerpoint/2010/main" val="2681307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smtClean="0"/>
          </a:p>
          <a:p>
            <a:r>
              <a:rPr lang="en-US" dirty="0" smtClean="0"/>
              <a:t>http://blog.satmetrix.com/2015-consumer-nps-benchmarks-study-part-iii-entertainment-telecom</a:t>
            </a:r>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6</a:t>
            </a:fld>
            <a:endParaRPr lang="en-US" dirty="0"/>
          </a:p>
        </p:txBody>
      </p:sp>
    </p:spTree>
    <p:extLst>
      <p:ext uri="{BB962C8B-B14F-4D97-AF65-F5344CB8AC3E}">
        <p14:creationId xmlns:p14="http://schemas.microsoft.com/office/powerpoint/2010/main" val="374305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a:p>
        </p:txBody>
      </p:sp>
    </p:spTree>
    <p:extLst>
      <p:ext uri="{BB962C8B-B14F-4D97-AF65-F5344CB8AC3E}">
        <p14:creationId xmlns:p14="http://schemas.microsoft.com/office/powerpoint/2010/main" val="1212254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smtClean="0"/>
          </a:p>
          <a:p>
            <a:r>
              <a:rPr lang="en-US" sz="1100" baseline="0" dirty="0" smtClean="0"/>
              <a:t>Differentiate with premium content experiences: enhancements with IP, data, personalization</a:t>
            </a:r>
          </a:p>
          <a:p>
            <a:r>
              <a:rPr lang="en-US" sz="1100" baseline="0" dirty="0" smtClean="0"/>
              <a:t>Video quality everywhere without compromise: </a:t>
            </a:r>
          </a:p>
          <a:p>
            <a:r>
              <a:rPr lang="en-US" sz="1100" baseline="0" dirty="0" smtClean="0"/>
              <a:t>All devices are first class citizens: launch new experiences on legacy; extend legacy models to IP</a:t>
            </a:r>
          </a:p>
        </p:txBody>
      </p:sp>
      <p:sp>
        <p:nvSpPr>
          <p:cNvPr id="4" name="Slide Number Placeholder 3"/>
          <p:cNvSpPr>
            <a:spLocks noGrp="1"/>
          </p:cNvSpPr>
          <p:nvPr>
            <p:ph type="sldNum" sz="quarter" idx="10"/>
          </p:nvPr>
        </p:nvSpPr>
        <p:spPr/>
        <p:txBody>
          <a:bodyPr/>
          <a:lstStyle/>
          <a:p>
            <a:fld id="{3B7F683F-D4D6-497E-9895-9DEC0E615E8E}" type="slidenum">
              <a:rPr lang="en-US" smtClean="0">
                <a:solidFill>
                  <a:prstClr val="black"/>
                </a:solidFill>
                <a:latin typeface="Arial" panose="020B0604020202020204" pitchFamily="34" charset="0"/>
              </a:rPr>
              <a:pPr/>
              <a:t>8</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70616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dirty="0"/>
          </a:p>
        </p:txBody>
      </p:sp>
    </p:spTree>
    <p:extLst>
      <p:ext uri="{BB962C8B-B14F-4D97-AF65-F5344CB8AC3E}">
        <p14:creationId xmlns:p14="http://schemas.microsoft.com/office/powerpoint/2010/main" val="386880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latin typeface="Calibri"/>
              </a:rPr>
              <a:pPr>
                <a:defRPr/>
              </a:pPr>
              <a:t>10</a:t>
            </a:fld>
            <a:endParaRPr lang="en-US">
              <a:solidFill>
                <a:prstClr val="black"/>
              </a:solidFill>
              <a:latin typeface="Calibri"/>
            </a:endParaRPr>
          </a:p>
        </p:txBody>
      </p:sp>
    </p:spTree>
    <p:extLst>
      <p:ext uri="{BB962C8B-B14F-4D97-AF65-F5344CB8AC3E}">
        <p14:creationId xmlns:p14="http://schemas.microsoft.com/office/powerpoint/2010/main" val="2093251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11</a:t>
            </a:fld>
            <a:endParaRPr lang="en-US" dirty="0"/>
          </a:p>
        </p:txBody>
      </p:sp>
    </p:spTree>
    <p:extLst>
      <p:ext uri="{BB962C8B-B14F-4D97-AF65-F5344CB8AC3E}">
        <p14:creationId xmlns:p14="http://schemas.microsoft.com/office/powerpoint/2010/main" val="2254807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620"/>
            <a:ext cx="9144000" cy="515112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481"/>
            <a:ext cx="9144000" cy="2534921"/>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800" b="0" i="0" spc="0" baseline="0">
                <a:solidFill>
                  <a:srgbClr val="FFFFFE"/>
                </a:solidFill>
                <a:latin typeface="+mj-lt"/>
                <a:cs typeface="CiscoSans Thin"/>
              </a:defRPr>
            </a:lvl1pPr>
          </a:lstStyle>
          <a:p>
            <a:r>
              <a:rPr lang="en-GB" dirty="0" smtClean="0"/>
              <a:t>Presentation Title Goes Here</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412" y="324000"/>
            <a:ext cx="941172" cy="585216"/>
          </a:xfrm>
          <a:prstGeom prst="rect">
            <a:avLst/>
          </a:prstGeom>
        </p:spPr>
      </p:pic>
    </p:spTree>
    <p:extLst>
      <p:ext uri="{BB962C8B-B14F-4D97-AF65-F5344CB8AC3E}">
        <p14:creationId xmlns:p14="http://schemas.microsoft.com/office/powerpoint/2010/main" val="1069364783"/>
      </p:ext>
    </p:extLst>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1212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7897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99"/>
            <a:ext cx="9153144" cy="5155499"/>
          </a:xfrm>
          <a:prstGeom prst="rect">
            <a:avLst/>
          </a:prstGeom>
        </p:spPr>
      </p:pic>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26047" y="320675"/>
            <a:ext cx="948131"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67229002"/>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672172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291706450"/>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928" r:id="rId2"/>
    <p:sldLayoutId id="2147483922" r:id="rId3"/>
    <p:sldLayoutId id="2147483875" r:id="rId4"/>
    <p:sldLayoutId id="2147483877" r:id="rId5"/>
    <p:sldLayoutId id="2147483876" r:id="rId6"/>
    <p:sldLayoutId id="2147483878" r:id="rId7"/>
    <p:sldLayoutId id="2147483881" r:id="rId8"/>
    <p:sldLayoutId id="2147483880" r:id="rId9"/>
    <p:sldLayoutId id="2147483905" r:id="rId10"/>
    <p:sldLayoutId id="2147483906" r:id="rId11"/>
    <p:sldLayoutId id="2147483879" r:id="rId12"/>
    <p:sldLayoutId id="2147483883" r:id="rId13"/>
    <p:sldLayoutId id="2147483886" r:id="rId14"/>
    <p:sldLayoutId id="2147483887" r:id="rId15"/>
    <p:sldLayoutId id="2147483884" r:id="rId16"/>
    <p:sldLayoutId id="2147483885" r:id="rId17"/>
    <p:sldLayoutId id="2147483907" r:id="rId18"/>
    <p:sldLayoutId id="2147483889" r:id="rId19"/>
    <p:sldLayoutId id="2147483890" r:id="rId20"/>
    <p:sldLayoutId id="2147483891" r:id="rId21"/>
    <p:sldLayoutId id="2147483892" r:id="rId22"/>
    <p:sldLayoutId id="2147483893" r:id="rId23"/>
    <p:sldLayoutId id="2147483917" r:id="rId24"/>
    <p:sldLayoutId id="2147483918" r:id="rId25"/>
    <p:sldLayoutId id="2147483895" r:id="rId26"/>
    <p:sldLayoutId id="2147483871" r:id="rId27"/>
    <p:sldLayoutId id="2147483898" r:id="rId28"/>
    <p:sldLayoutId id="2147483908" r:id="rId29"/>
    <p:sldLayoutId id="2147483909" r:id="rId30"/>
    <p:sldLayoutId id="2147483910" r:id="rId31"/>
    <p:sldLayoutId id="2147483911" r:id="rId32"/>
    <p:sldLayoutId id="2147483914" r:id="rId33"/>
    <p:sldLayoutId id="2147483896" r:id="rId34"/>
    <p:sldLayoutId id="2147483912" r:id="rId35"/>
    <p:sldLayoutId id="2147483913" r:id="rId36"/>
    <p:sldLayoutId id="2147483927" r:id="rId37"/>
    <p:sldLayoutId id="2147483929" r:id="rId38"/>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3.tiff"/><Relationship Id="rId5" Type="http://schemas.openxmlformats.org/officeDocument/2006/relationships/image" Target="../media/image42.png"/><Relationship Id="rId4" Type="http://schemas.openxmlformats.org/officeDocument/2006/relationships/image" Target="../media/image41.tiff"/></Relationships>
</file>

<file path=ppt/slides/_rels/slide1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tiff"/><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jpeg"/></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7.jpeg"/><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tiff"/><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cid:F8D958EF-8FB7-4822-84C2-D4391FAA7F12" TargetMode="External"/><Relationship Id="rId5" Type="http://schemas.openxmlformats.org/officeDocument/2006/relationships/image" Target="../media/image70.jpe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7.tiff"/><Relationship Id="rId3" Type="http://schemas.openxmlformats.org/officeDocument/2006/relationships/image" Target="../media/image74.pn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tiff"/><Relationship Id="rId2" Type="http://schemas.openxmlformats.org/officeDocument/2006/relationships/notesSlide" Target="../notesSlides/notesSlide22.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7.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5.tiff"/><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4.png"/><Relationship Id="rId28" Type="http://schemas.microsoft.com/office/2007/relationships/hdphoto" Target="../media/hdphoto1.wdp"/><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08.jpeg"/><Relationship Id="rId18" Type="http://schemas.openxmlformats.org/officeDocument/2006/relationships/image" Target="../media/image112.jpeg"/><Relationship Id="rId3" Type="http://schemas.openxmlformats.org/officeDocument/2006/relationships/image" Target="../media/image100.jpeg"/><Relationship Id="rId21" Type="http://schemas.openxmlformats.org/officeDocument/2006/relationships/image" Target="../media/image114.png"/><Relationship Id="rId7" Type="http://schemas.openxmlformats.org/officeDocument/2006/relationships/image" Target="../media/image104.png"/><Relationship Id="rId12" Type="http://schemas.openxmlformats.org/officeDocument/2006/relationships/image" Target="../media/image107.png"/><Relationship Id="rId17" Type="http://schemas.openxmlformats.org/officeDocument/2006/relationships/image" Target="../media/image111.jpeg"/><Relationship Id="rId2" Type="http://schemas.openxmlformats.org/officeDocument/2006/relationships/image" Target="../media/image99.png"/><Relationship Id="rId16" Type="http://schemas.openxmlformats.org/officeDocument/2006/relationships/image" Target="../media/image110.png"/><Relationship Id="rId20" Type="http://schemas.openxmlformats.org/officeDocument/2006/relationships/image" Target="../media/image113.jpeg"/><Relationship Id="rId1" Type="http://schemas.openxmlformats.org/officeDocument/2006/relationships/slideLayout" Target="../slideLayouts/slideLayout17.xml"/><Relationship Id="rId6" Type="http://schemas.openxmlformats.org/officeDocument/2006/relationships/image" Target="../media/image103.tiff"/><Relationship Id="rId11" Type="http://schemas.openxmlformats.org/officeDocument/2006/relationships/image" Target="../media/image106.jpeg"/><Relationship Id="rId5" Type="http://schemas.openxmlformats.org/officeDocument/2006/relationships/image" Target="../media/image102.png"/><Relationship Id="rId15" Type="http://schemas.openxmlformats.org/officeDocument/2006/relationships/image" Target="../media/image109.jpeg"/><Relationship Id="rId23" Type="http://schemas.openxmlformats.org/officeDocument/2006/relationships/image" Target="../media/image115.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01.jpeg"/><Relationship Id="rId9" Type="http://schemas.openxmlformats.org/officeDocument/2006/relationships/image" Target="../media/image105.jpeg"/><Relationship Id="rId14" Type="http://schemas.openxmlformats.org/officeDocument/2006/relationships/image" Target="../media/image27.png"/><Relationship Id="rId22"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blogs.cisco.com/sp" TargetMode="External"/><Relationship Id="rId7" Type="http://schemas.openxmlformats.org/officeDocument/2006/relationships/image" Target="../media/image116.jpeg"/><Relationship Id="rId2" Type="http://schemas.openxmlformats.org/officeDocument/2006/relationships/hyperlink" Target="http://www.cisco.com/go/infinitevideo" TargetMode="External"/><Relationship Id="rId1" Type="http://schemas.openxmlformats.org/officeDocument/2006/relationships/slideLayout" Target="../slideLayouts/slideLayout9.xml"/><Relationship Id="rId6" Type="http://schemas.openxmlformats.org/officeDocument/2006/relationships/hyperlink" Target="mailto:yschreib@cisco.com" TargetMode="External"/><Relationship Id="rId5" Type="http://schemas.openxmlformats.org/officeDocument/2006/relationships/hyperlink" Target="mailto:addavies@cisco.com" TargetMode="External"/><Relationship Id="rId10" Type="http://schemas.openxmlformats.org/officeDocument/2006/relationships/image" Target="../media/image119.png"/><Relationship Id="rId4" Type="http://schemas.openxmlformats.org/officeDocument/2006/relationships/hyperlink" Target="mailto:yaagami@cisco.com" TargetMode="External"/><Relationship Id="rId9" Type="http://schemas.openxmlformats.org/officeDocument/2006/relationships/image" Target="../media/image1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notesSlide" Target="../notesSlides/notesSlide5.xml"/><Relationship Id="rId16" Type="http://schemas.openxmlformats.org/officeDocument/2006/relationships/image" Target="../media/image29.png"/><Relationship Id="rId20" Type="http://schemas.openxmlformats.org/officeDocument/2006/relationships/image" Target="../media/image33.jpeg"/><Relationship Id="rId1" Type="http://schemas.openxmlformats.org/officeDocument/2006/relationships/slideLayout" Target="../slideLayouts/slideLayout17.xml"/><Relationship Id="rId6" Type="http://schemas.openxmlformats.org/officeDocument/2006/relationships/image" Target="../media/image19.tiff"/><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6.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7.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768898" y="365760"/>
            <a:ext cx="2997019" cy="299001"/>
          </a:xfrm>
        </p:spPr>
        <p:txBody>
          <a:bodyPr/>
          <a:lstStyle/>
          <a:p>
            <a:r>
              <a:rPr lang="en-US" sz="1800" dirty="0" smtClean="0">
                <a:solidFill>
                  <a:schemeClr val="tx1"/>
                </a:solidFill>
                <a:latin typeface="Ciscolight"/>
              </a:rPr>
              <a:t>Cisco Knowledge Network</a:t>
            </a:r>
            <a:endParaRPr lang="en-US" sz="1800" dirty="0">
              <a:solidFill>
                <a:schemeClr val="tx1"/>
              </a:solidFill>
              <a:latin typeface="Ciscolight"/>
            </a:endParaRPr>
          </a:p>
        </p:txBody>
      </p:sp>
      <p:sp>
        <p:nvSpPr>
          <p:cNvPr id="3" name="Title 2"/>
          <p:cNvSpPr>
            <a:spLocks noGrp="1"/>
          </p:cNvSpPr>
          <p:nvPr>
            <p:ph type="ctrTitle"/>
          </p:nvPr>
        </p:nvSpPr>
        <p:spPr>
          <a:xfrm>
            <a:off x="425765" y="2331307"/>
            <a:ext cx="8340152" cy="912210"/>
          </a:xfrm>
        </p:spPr>
        <p:txBody>
          <a:bodyPr/>
          <a:lstStyle/>
          <a:p>
            <a:r>
              <a:rPr lang="en-US" altLang="en-US" sz="4000" dirty="0" smtClean="0"/>
              <a:t>Cisco Infinite Video Platform </a:t>
            </a:r>
            <a:br>
              <a:rPr lang="en-US" altLang="en-US" sz="4000" dirty="0" smtClean="0"/>
            </a:br>
            <a:r>
              <a:rPr lang="en-US" altLang="en-US" sz="4000" dirty="0" smtClean="0"/>
              <a:t>at CES 2017</a:t>
            </a:r>
            <a:endParaRPr lang="en-US" altLang="en-US" sz="4000" dirty="0"/>
          </a:p>
        </p:txBody>
      </p:sp>
      <p:sp>
        <p:nvSpPr>
          <p:cNvPr id="9" name="Text Placeholder 8"/>
          <p:cNvSpPr>
            <a:spLocks noGrp="1"/>
          </p:cNvSpPr>
          <p:nvPr>
            <p:ph type="body" sz="quarter" idx="12"/>
          </p:nvPr>
        </p:nvSpPr>
        <p:spPr/>
        <p:txBody>
          <a:bodyPr/>
          <a:lstStyle/>
          <a:p>
            <a:r>
              <a:rPr lang="en-US" dirty="0" smtClean="0"/>
              <a:t>January 31, 2017</a:t>
            </a:r>
            <a:endParaRPr lang="en-US" dirty="0"/>
          </a:p>
        </p:txBody>
      </p:sp>
      <p:sp>
        <p:nvSpPr>
          <p:cNvPr id="4" name="Subtitle 3"/>
          <p:cNvSpPr>
            <a:spLocks noGrp="1"/>
          </p:cNvSpPr>
          <p:nvPr>
            <p:ph type="subTitle" idx="1"/>
          </p:nvPr>
        </p:nvSpPr>
        <p:spPr/>
        <p:txBody>
          <a:bodyPr/>
          <a:lstStyle/>
          <a:p>
            <a:r>
              <a:rPr lang="en-US" dirty="0" smtClean="0"/>
              <a:t>Adam Davies, Yoav Schreiber</a:t>
            </a:r>
            <a:endParaRPr lang="en-US" dirty="0"/>
          </a:p>
        </p:txBody>
      </p:sp>
      <p:sp>
        <p:nvSpPr>
          <p:cNvPr id="5" name="TextBox 4"/>
          <p:cNvSpPr txBox="1"/>
          <p:nvPr/>
        </p:nvSpPr>
        <p:spPr>
          <a:xfrm>
            <a:off x="625642" y="36576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9979447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Infinite Video Platform Differentiation</a:t>
            </a:r>
            <a:endParaRPr lang="en-US" dirty="0"/>
          </a:p>
        </p:txBody>
      </p:sp>
      <p:sp>
        <p:nvSpPr>
          <p:cNvPr id="42" name="Rectangle 41"/>
          <p:cNvSpPr/>
          <p:nvPr/>
        </p:nvSpPr>
        <p:spPr>
          <a:xfrm>
            <a:off x="219237" y="1613712"/>
            <a:ext cx="2138365" cy="2910664"/>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endParaRPr>
          </a:p>
        </p:txBody>
      </p:sp>
      <p:sp>
        <p:nvSpPr>
          <p:cNvPr id="44" name="Rectangle 43"/>
          <p:cNvSpPr/>
          <p:nvPr/>
        </p:nvSpPr>
        <p:spPr>
          <a:xfrm>
            <a:off x="382041" y="2030240"/>
            <a:ext cx="1812758" cy="560153"/>
          </a:xfrm>
          <a:prstGeom prst="rect">
            <a:avLst/>
          </a:prstGeom>
        </p:spPr>
        <p:txBody>
          <a:bodyPr wrap="square" anchor="t">
            <a:spAutoFit/>
          </a:bodyPr>
          <a:lstStyle/>
          <a:p>
            <a:pPr algn="ctr" defTabSz="457033">
              <a:lnSpc>
                <a:spcPct val="95000"/>
              </a:lnSpc>
              <a:buSzPct val="90000"/>
              <a:defRPr/>
            </a:pPr>
            <a:r>
              <a:rPr lang="en-US" sz="1600" kern="0" dirty="0">
                <a:solidFill>
                  <a:schemeClr val="accent5"/>
                </a:solidFill>
                <a:latin typeface="Arial"/>
              </a:rPr>
              <a:t>One Platform </a:t>
            </a:r>
            <a:r>
              <a:rPr lang="en-US" sz="1600" kern="0" dirty="0" smtClean="0">
                <a:solidFill>
                  <a:schemeClr val="accent5"/>
                </a:solidFill>
                <a:latin typeface="Arial"/>
              </a:rPr>
              <a:t/>
            </a:r>
            <a:br>
              <a:rPr lang="en-US" sz="1600" kern="0" dirty="0" smtClean="0">
                <a:solidFill>
                  <a:schemeClr val="accent5"/>
                </a:solidFill>
                <a:latin typeface="Arial"/>
              </a:rPr>
            </a:br>
            <a:r>
              <a:rPr lang="en-US" sz="1600" kern="0" dirty="0" smtClean="0">
                <a:solidFill>
                  <a:schemeClr val="accent5"/>
                </a:solidFill>
                <a:latin typeface="Arial"/>
              </a:rPr>
              <a:t>for All </a:t>
            </a:r>
            <a:r>
              <a:rPr lang="en-US" sz="1600" kern="0" dirty="0">
                <a:solidFill>
                  <a:schemeClr val="accent5"/>
                </a:solidFill>
                <a:latin typeface="Arial"/>
              </a:rPr>
              <a:t>Devices</a:t>
            </a:r>
          </a:p>
        </p:txBody>
      </p:sp>
      <p:grpSp>
        <p:nvGrpSpPr>
          <p:cNvPr id="45" name="Group 44"/>
          <p:cNvGrpSpPr/>
          <p:nvPr/>
        </p:nvGrpSpPr>
        <p:grpSpPr>
          <a:xfrm>
            <a:off x="823685" y="1060189"/>
            <a:ext cx="929468" cy="928910"/>
            <a:chOff x="1097688" y="1348619"/>
            <a:chExt cx="1239290" cy="1238547"/>
          </a:xfrm>
        </p:grpSpPr>
        <p:sp>
          <p:nvSpPr>
            <p:cNvPr id="46" name="Oval 45"/>
            <p:cNvSpPr/>
            <p:nvPr/>
          </p:nvSpPr>
          <p:spPr>
            <a:xfrm>
              <a:off x="1097688" y="1348619"/>
              <a:ext cx="1239290" cy="1238547"/>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Rounded Rectangle 44"/>
            <p:cNvSpPr/>
            <p:nvPr/>
          </p:nvSpPr>
          <p:spPr>
            <a:xfrm rot="10800000">
              <a:off x="1292452" y="1701800"/>
              <a:ext cx="849763" cy="680688"/>
            </a:xfrm>
            <a:custGeom>
              <a:avLst/>
              <a:gdLst/>
              <a:ahLst/>
              <a:cxnLst/>
              <a:rect l="l" t="t" r="r" b="b"/>
              <a:pathLst>
                <a:path w="2184397" h="1749778">
                  <a:moveTo>
                    <a:pt x="1615392" y="1216286"/>
                  </a:moveTo>
                  <a:lnTo>
                    <a:pt x="2098649" y="1216286"/>
                  </a:lnTo>
                  <a:cubicBezTo>
                    <a:pt x="2146006" y="1216286"/>
                    <a:pt x="2184397" y="1254677"/>
                    <a:pt x="2184397" y="1302034"/>
                  </a:cubicBezTo>
                  <a:lnTo>
                    <a:pt x="2184397" y="1664030"/>
                  </a:lnTo>
                  <a:cubicBezTo>
                    <a:pt x="2184397" y="1711387"/>
                    <a:pt x="2146006" y="1749778"/>
                    <a:pt x="2098649" y="1749778"/>
                  </a:cubicBezTo>
                  <a:lnTo>
                    <a:pt x="1615392" y="1749778"/>
                  </a:lnTo>
                  <a:cubicBezTo>
                    <a:pt x="1568035" y="1749778"/>
                    <a:pt x="1529644" y="1711387"/>
                    <a:pt x="1529644" y="1664030"/>
                  </a:cubicBezTo>
                  <a:lnTo>
                    <a:pt x="1529644" y="1302034"/>
                  </a:lnTo>
                  <a:cubicBezTo>
                    <a:pt x="1529644" y="1254677"/>
                    <a:pt x="1568035" y="1216286"/>
                    <a:pt x="1615392" y="1216286"/>
                  </a:cubicBezTo>
                  <a:close/>
                  <a:moveTo>
                    <a:pt x="850571" y="1216286"/>
                  </a:moveTo>
                  <a:lnTo>
                    <a:pt x="1333828" y="1216286"/>
                  </a:lnTo>
                  <a:cubicBezTo>
                    <a:pt x="1381185" y="1216286"/>
                    <a:pt x="1419576" y="1254677"/>
                    <a:pt x="1419576" y="1302034"/>
                  </a:cubicBezTo>
                  <a:lnTo>
                    <a:pt x="1419576" y="1664030"/>
                  </a:lnTo>
                  <a:cubicBezTo>
                    <a:pt x="1419576" y="1711387"/>
                    <a:pt x="1381185" y="1749778"/>
                    <a:pt x="1333828" y="1749778"/>
                  </a:cubicBezTo>
                  <a:lnTo>
                    <a:pt x="850571" y="1749778"/>
                  </a:lnTo>
                  <a:cubicBezTo>
                    <a:pt x="803214" y="1749778"/>
                    <a:pt x="764823" y="1711387"/>
                    <a:pt x="764823" y="1664030"/>
                  </a:cubicBezTo>
                  <a:lnTo>
                    <a:pt x="764823" y="1302034"/>
                  </a:lnTo>
                  <a:cubicBezTo>
                    <a:pt x="764823" y="1254677"/>
                    <a:pt x="803214" y="1216286"/>
                    <a:pt x="850571" y="1216286"/>
                  </a:cubicBezTo>
                  <a:close/>
                  <a:moveTo>
                    <a:pt x="85748" y="1216286"/>
                  </a:moveTo>
                  <a:lnTo>
                    <a:pt x="569005" y="1216286"/>
                  </a:lnTo>
                  <a:cubicBezTo>
                    <a:pt x="616362" y="1216286"/>
                    <a:pt x="654753" y="1254677"/>
                    <a:pt x="654753" y="1302034"/>
                  </a:cubicBezTo>
                  <a:lnTo>
                    <a:pt x="654753" y="1664030"/>
                  </a:lnTo>
                  <a:cubicBezTo>
                    <a:pt x="654753" y="1711387"/>
                    <a:pt x="616362" y="1749778"/>
                    <a:pt x="569005" y="1749778"/>
                  </a:cubicBezTo>
                  <a:lnTo>
                    <a:pt x="85748" y="1749778"/>
                  </a:lnTo>
                  <a:cubicBezTo>
                    <a:pt x="38391" y="1749778"/>
                    <a:pt x="0" y="1711387"/>
                    <a:pt x="0" y="1664030"/>
                  </a:cubicBezTo>
                  <a:lnTo>
                    <a:pt x="0" y="1302034"/>
                  </a:lnTo>
                  <a:cubicBezTo>
                    <a:pt x="0" y="1254677"/>
                    <a:pt x="38391" y="1216286"/>
                    <a:pt x="85748" y="1216286"/>
                  </a:cubicBezTo>
                  <a:close/>
                  <a:moveTo>
                    <a:pt x="850356" y="0"/>
                  </a:moveTo>
                  <a:lnTo>
                    <a:pt x="1334042" y="0"/>
                  </a:lnTo>
                  <a:cubicBezTo>
                    <a:pt x="1399985" y="0"/>
                    <a:pt x="1453443" y="53458"/>
                    <a:pt x="1453443" y="119401"/>
                  </a:cubicBezTo>
                  <a:lnTo>
                    <a:pt x="1453443" y="537043"/>
                  </a:lnTo>
                  <a:cubicBezTo>
                    <a:pt x="1453443" y="602986"/>
                    <a:pt x="1399985" y="656444"/>
                    <a:pt x="1334042" y="656444"/>
                  </a:cubicBezTo>
                  <a:lnTo>
                    <a:pt x="1117599" y="656444"/>
                  </a:lnTo>
                  <a:lnTo>
                    <a:pt x="1117599" y="824089"/>
                  </a:lnTo>
                  <a:lnTo>
                    <a:pt x="1831620" y="824089"/>
                  </a:lnTo>
                  <a:lnTo>
                    <a:pt x="1869438" y="824089"/>
                  </a:lnTo>
                  <a:lnTo>
                    <a:pt x="1882420" y="824089"/>
                  </a:lnTo>
                  <a:lnTo>
                    <a:pt x="1882420" y="1051872"/>
                  </a:lnTo>
                  <a:lnTo>
                    <a:pt x="1901945" y="1051914"/>
                  </a:lnTo>
                  <a:cubicBezTo>
                    <a:pt x="1914165" y="1051937"/>
                    <a:pt x="1925649" y="1051953"/>
                    <a:pt x="1935453" y="1051953"/>
                  </a:cubicBezTo>
                  <a:cubicBezTo>
                    <a:pt x="1937743" y="1051953"/>
                    <a:pt x="1939924" y="1052417"/>
                    <a:pt x="1941908" y="1053256"/>
                  </a:cubicBezTo>
                  <a:lnTo>
                    <a:pt x="1947179" y="1056810"/>
                  </a:lnTo>
                  <a:cubicBezTo>
                    <a:pt x="1950180" y="1059811"/>
                    <a:pt x="1952036" y="1063956"/>
                    <a:pt x="1952036" y="1068536"/>
                  </a:cubicBezTo>
                  <a:cubicBezTo>
                    <a:pt x="1952036" y="1073115"/>
                    <a:pt x="1950180" y="1077260"/>
                    <a:pt x="1947179" y="1080261"/>
                  </a:cubicBezTo>
                  <a:lnTo>
                    <a:pt x="1946832" y="1080495"/>
                  </a:lnTo>
                  <a:lnTo>
                    <a:pt x="1945629" y="1082308"/>
                  </a:lnTo>
                  <a:lnTo>
                    <a:pt x="1870630" y="1157307"/>
                  </a:lnTo>
                  <a:cubicBezTo>
                    <a:pt x="1866948" y="1160989"/>
                    <a:pt x="1862122" y="1162830"/>
                    <a:pt x="1857296" y="1162830"/>
                  </a:cubicBezTo>
                  <a:cubicBezTo>
                    <a:pt x="1852471" y="1162830"/>
                    <a:pt x="1847645" y="1160989"/>
                    <a:pt x="1843963" y="1157307"/>
                  </a:cubicBezTo>
                  <a:lnTo>
                    <a:pt x="1768436" y="1081780"/>
                  </a:lnTo>
                  <a:lnTo>
                    <a:pt x="1767887" y="1080953"/>
                  </a:lnTo>
                  <a:lnTo>
                    <a:pt x="1766861" y="1080261"/>
                  </a:lnTo>
                  <a:cubicBezTo>
                    <a:pt x="1763860" y="1077260"/>
                    <a:pt x="1762004" y="1073115"/>
                    <a:pt x="1762004" y="1068536"/>
                  </a:cubicBezTo>
                  <a:cubicBezTo>
                    <a:pt x="1762004" y="1063956"/>
                    <a:pt x="1763860" y="1059811"/>
                    <a:pt x="1766861" y="1056810"/>
                  </a:cubicBezTo>
                  <a:cubicBezTo>
                    <a:pt x="1771060" y="1052576"/>
                    <a:pt x="1774097" y="1052409"/>
                    <a:pt x="1778587" y="1051953"/>
                  </a:cubicBezTo>
                  <a:cubicBezTo>
                    <a:pt x="1779710" y="1051838"/>
                    <a:pt x="1786807" y="1051781"/>
                    <a:pt x="1797638" y="1051760"/>
                  </a:cubicBezTo>
                  <a:cubicBezTo>
                    <a:pt x="1805762" y="1051744"/>
                    <a:pt x="1815986" y="1051748"/>
                    <a:pt x="1827366" y="1051763"/>
                  </a:cubicBezTo>
                  <a:lnTo>
                    <a:pt x="1831620" y="1051771"/>
                  </a:lnTo>
                  <a:lnTo>
                    <a:pt x="1831620" y="874889"/>
                  </a:lnTo>
                  <a:lnTo>
                    <a:pt x="1117599" y="874889"/>
                  </a:lnTo>
                  <a:lnTo>
                    <a:pt x="1117599" y="1036044"/>
                  </a:lnTo>
                  <a:lnTo>
                    <a:pt x="1137124" y="1036086"/>
                  </a:lnTo>
                  <a:cubicBezTo>
                    <a:pt x="1149344" y="1036109"/>
                    <a:pt x="1160829" y="1036125"/>
                    <a:pt x="1170633" y="1036125"/>
                  </a:cubicBezTo>
                  <a:cubicBezTo>
                    <a:pt x="1172922" y="1036125"/>
                    <a:pt x="1175104" y="1036589"/>
                    <a:pt x="1177088" y="1037428"/>
                  </a:cubicBezTo>
                  <a:lnTo>
                    <a:pt x="1182359" y="1040982"/>
                  </a:lnTo>
                  <a:cubicBezTo>
                    <a:pt x="1185360" y="1043983"/>
                    <a:pt x="1187216" y="1048128"/>
                    <a:pt x="1187216" y="1052708"/>
                  </a:cubicBezTo>
                  <a:cubicBezTo>
                    <a:pt x="1187216" y="1057287"/>
                    <a:pt x="1185360" y="1061432"/>
                    <a:pt x="1182359" y="1064433"/>
                  </a:cubicBezTo>
                  <a:lnTo>
                    <a:pt x="1182012" y="1064667"/>
                  </a:lnTo>
                  <a:lnTo>
                    <a:pt x="1180808" y="1066480"/>
                  </a:lnTo>
                  <a:lnTo>
                    <a:pt x="1105809" y="1141479"/>
                  </a:lnTo>
                  <a:cubicBezTo>
                    <a:pt x="1102127" y="1145161"/>
                    <a:pt x="1097302" y="1147002"/>
                    <a:pt x="1092476" y="1147002"/>
                  </a:cubicBezTo>
                  <a:cubicBezTo>
                    <a:pt x="1087650" y="1147002"/>
                    <a:pt x="1082824" y="1145161"/>
                    <a:pt x="1079142" y="1141479"/>
                  </a:cubicBezTo>
                  <a:lnTo>
                    <a:pt x="1003615" y="1065952"/>
                  </a:lnTo>
                  <a:lnTo>
                    <a:pt x="1003066" y="1065125"/>
                  </a:lnTo>
                  <a:lnTo>
                    <a:pt x="1002041" y="1064433"/>
                  </a:lnTo>
                  <a:cubicBezTo>
                    <a:pt x="999040" y="1061432"/>
                    <a:pt x="997184" y="1057287"/>
                    <a:pt x="997184" y="1052708"/>
                  </a:cubicBezTo>
                  <a:cubicBezTo>
                    <a:pt x="997184" y="1048128"/>
                    <a:pt x="999040" y="1043983"/>
                    <a:pt x="1002041" y="1040982"/>
                  </a:cubicBezTo>
                  <a:cubicBezTo>
                    <a:pt x="1006240" y="1036748"/>
                    <a:pt x="1009277" y="1036581"/>
                    <a:pt x="1013767" y="1036125"/>
                  </a:cubicBezTo>
                  <a:cubicBezTo>
                    <a:pt x="1014889" y="1036010"/>
                    <a:pt x="1021986" y="1035953"/>
                    <a:pt x="1032818" y="1035932"/>
                  </a:cubicBezTo>
                  <a:cubicBezTo>
                    <a:pt x="1040942" y="1035916"/>
                    <a:pt x="1051166" y="1035920"/>
                    <a:pt x="1062546" y="1035935"/>
                  </a:cubicBezTo>
                  <a:lnTo>
                    <a:pt x="1066799" y="1035943"/>
                  </a:lnTo>
                  <a:lnTo>
                    <a:pt x="1066799" y="874889"/>
                  </a:lnTo>
                  <a:lnTo>
                    <a:pt x="352776" y="874889"/>
                  </a:lnTo>
                  <a:lnTo>
                    <a:pt x="352776" y="1036044"/>
                  </a:lnTo>
                  <a:lnTo>
                    <a:pt x="372301" y="1036085"/>
                  </a:lnTo>
                  <a:cubicBezTo>
                    <a:pt x="384521" y="1036109"/>
                    <a:pt x="396006" y="1036125"/>
                    <a:pt x="405810" y="1036125"/>
                  </a:cubicBezTo>
                  <a:cubicBezTo>
                    <a:pt x="408099" y="1036125"/>
                    <a:pt x="410281" y="1036589"/>
                    <a:pt x="412265" y="1037428"/>
                  </a:cubicBezTo>
                  <a:lnTo>
                    <a:pt x="417536" y="1040982"/>
                  </a:lnTo>
                  <a:cubicBezTo>
                    <a:pt x="420537" y="1043983"/>
                    <a:pt x="422393" y="1048128"/>
                    <a:pt x="422393" y="1052708"/>
                  </a:cubicBezTo>
                  <a:cubicBezTo>
                    <a:pt x="422393" y="1057287"/>
                    <a:pt x="420537" y="1061432"/>
                    <a:pt x="417536" y="1064433"/>
                  </a:cubicBezTo>
                  <a:lnTo>
                    <a:pt x="417189" y="1064667"/>
                  </a:lnTo>
                  <a:lnTo>
                    <a:pt x="415985" y="1066480"/>
                  </a:lnTo>
                  <a:lnTo>
                    <a:pt x="340986" y="1141479"/>
                  </a:lnTo>
                  <a:cubicBezTo>
                    <a:pt x="337304" y="1145161"/>
                    <a:pt x="332479" y="1147002"/>
                    <a:pt x="327653" y="1147002"/>
                  </a:cubicBezTo>
                  <a:cubicBezTo>
                    <a:pt x="322827" y="1147002"/>
                    <a:pt x="318001" y="1145161"/>
                    <a:pt x="314319" y="1141479"/>
                  </a:cubicBezTo>
                  <a:lnTo>
                    <a:pt x="238792" y="1065952"/>
                  </a:lnTo>
                  <a:lnTo>
                    <a:pt x="238243" y="1065125"/>
                  </a:lnTo>
                  <a:lnTo>
                    <a:pt x="237218" y="1064433"/>
                  </a:lnTo>
                  <a:cubicBezTo>
                    <a:pt x="234217" y="1061432"/>
                    <a:pt x="232361" y="1057287"/>
                    <a:pt x="232361" y="1052708"/>
                  </a:cubicBezTo>
                  <a:cubicBezTo>
                    <a:pt x="232361" y="1048128"/>
                    <a:pt x="234217" y="1043983"/>
                    <a:pt x="237218" y="1040982"/>
                  </a:cubicBezTo>
                  <a:cubicBezTo>
                    <a:pt x="241417" y="1036748"/>
                    <a:pt x="244454" y="1036581"/>
                    <a:pt x="248944" y="1036125"/>
                  </a:cubicBezTo>
                  <a:cubicBezTo>
                    <a:pt x="250066" y="1036010"/>
                    <a:pt x="257163" y="1035953"/>
                    <a:pt x="267995" y="1035932"/>
                  </a:cubicBezTo>
                  <a:cubicBezTo>
                    <a:pt x="276119" y="1035916"/>
                    <a:pt x="286343" y="1035920"/>
                    <a:pt x="297723" y="1035935"/>
                  </a:cubicBezTo>
                  <a:lnTo>
                    <a:pt x="301976" y="1035943"/>
                  </a:lnTo>
                  <a:lnTo>
                    <a:pt x="301976" y="824089"/>
                  </a:lnTo>
                  <a:lnTo>
                    <a:pt x="314958" y="824089"/>
                  </a:lnTo>
                  <a:lnTo>
                    <a:pt x="352776" y="824089"/>
                  </a:lnTo>
                  <a:lnTo>
                    <a:pt x="1066799" y="824089"/>
                  </a:lnTo>
                  <a:lnTo>
                    <a:pt x="1066799" y="656444"/>
                  </a:lnTo>
                  <a:lnTo>
                    <a:pt x="850356" y="656444"/>
                  </a:lnTo>
                  <a:cubicBezTo>
                    <a:pt x="784413" y="656444"/>
                    <a:pt x="730955" y="602986"/>
                    <a:pt x="730955" y="537043"/>
                  </a:cubicBezTo>
                  <a:lnTo>
                    <a:pt x="730955" y="119401"/>
                  </a:lnTo>
                  <a:cubicBezTo>
                    <a:pt x="730955" y="53458"/>
                    <a:pt x="784413" y="0"/>
                    <a:pt x="850356"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p>
          </p:txBody>
        </p:sp>
      </p:grpSp>
      <p:sp>
        <p:nvSpPr>
          <p:cNvPr id="48" name="Rectangle 47"/>
          <p:cNvSpPr/>
          <p:nvPr/>
        </p:nvSpPr>
        <p:spPr>
          <a:xfrm>
            <a:off x="2425688" y="1613712"/>
            <a:ext cx="2138365" cy="2910664"/>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endParaRPr>
          </a:p>
        </p:txBody>
      </p:sp>
      <p:sp>
        <p:nvSpPr>
          <p:cNvPr id="49" name="Rectangle 48"/>
          <p:cNvSpPr/>
          <p:nvPr/>
        </p:nvSpPr>
        <p:spPr>
          <a:xfrm>
            <a:off x="4632139" y="1613712"/>
            <a:ext cx="2138365" cy="2910664"/>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endParaRPr>
          </a:p>
        </p:txBody>
      </p:sp>
      <p:sp>
        <p:nvSpPr>
          <p:cNvPr id="51" name="Rectangle 50"/>
          <p:cNvSpPr/>
          <p:nvPr/>
        </p:nvSpPr>
        <p:spPr>
          <a:xfrm>
            <a:off x="6838589" y="1613712"/>
            <a:ext cx="2138365" cy="2910664"/>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endParaRPr>
          </a:p>
        </p:txBody>
      </p:sp>
      <p:sp>
        <p:nvSpPr>
          <p:cNvPr id="57" name="Rectangle 56"/>
          <p:cNvSpPr/>
          <p:nvPr/>
        </p:nvSpPr>
        <p:spPr>
          <a:xfrm>
            <a:off x="2720227" y="2030240"/>
            <a:ext cx="1529484" cy="560153"/>
          </a:xfrm>
          <a:prstGeom prst="rect">
            <a:avLst/>
          </a:prstGeom>
        </p:spPr>
        <p:txBody>
          <a:bodyPr wrap="square" anchor="t">
            <a:spAutoFit/>
          </a:bodyPr>
          <a:lstStyle/>
          <a:p>
            <a:pPr algn="ctr" defTabSz="457033">
              <a:lnSpc>
                <a:spcPct val="95000"/>
              </a:lnSpc>
              <a:buSzPct val="90000"/>
              <a:defRPr/>
            </a:pPr>
            <a:r>
              <a:rPr lang="en-US" sz="1600" kern="0" dirty="0">
                <a:solidFill>
                  <a:schemeClr val="accent4"/>
                </a:solidFill>
                <a:latin typeface="Arial"/>
              </a:rPr>
              <a:t>Best Video Experience</a:t>
            </a:r>
          </a:p>
        </p:txBody>
      </p:sp>
      <p:grpSp>
        <p:nvGrpSpPr>
          <p:cNvPr id="58" name="Group 57"/>
          <p:cNvGrpSpPr/>
          <p:nvPr/>
        </p:nvGrpSpPr>
        <p:grpSpPr>
          <a:xfrm>
            <a:off x="3020234" y="1060189"/>
            <a:ext cx="929471" cy="928910"/>
            <a:chOff x="4016427" y="1348619"/>
            <a:chExt cx="1239294" cy="1238547"/>
          </a:xfrm>
        </p:grpSpPr>
        <p:sp>
          <p:nvSpPr>
            <p:cNvPr id="59" name="Oval 58"/>
            <p:cNvSpPr/>
            <p:nvPr/>
          </p:nvSpPr>
          <p:spPr>
            <a:xfrm>
              <a:off x="4016427" y="1348619"/>
              <a:ext cx="1239294" cy="1238547"/>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Pie 4"/>
            <p:cNvSpPr/>
            <p:nvPr/>
          </p:nvSpPr>
          <p:spPr>
            <a:xfrm rot="900000">
              <a:off x="4190651" y="1672190"/>
              <a:ext cx="826019" cy="684445"/>
            </a:xfrm>
            <a:custGeom>
              <a:avLst/>
              <a:gdLst/>
              <a:ahLst/>
              <a:cxnLst/>
              <a:rect l="l" t="t" r="r" b="b"/>
              <a:pathLst>
                <a:path w="1125291" h="932425">
                  <a:moveTo>
                    <a:pt x="283755" y="728110"/>
                  </a:moveTo>
                  <a:cubicBezTo>
                    <a:pt x="294161" y="767493"/>
                    <a:pt x="336220" y="794320"/>
                    <a:pt x="390378" y="796120"/>
                  </a:cubicBezTo>
                  <a:cubicBezTo>
                    <a:pt x="426299" y="797314"/>
                    <a:pt x="463722" y="787308"/>
                    <a:pt x="494265" y="768344"/>
                  </a:cubicBezTo>
                  <a:cubicBezTo>
                    <a:pt x="540270" y="739779"/>
                    <a:pt x="563367" y="695583"/>
                    <a:pt x="552834" y="656273"/>
                  </a:cubicBezTo>
                  <a:lnTo>
                    <a:pt x="418328" y="692314"/>
                  </a:lnTo>
                  <a:close/>
                  <a:moveTo>
                    <a:pt x="495188" y="410735"/>
                  </a:moveTo>
                  <a:cubicBezTo>
                    <a:pt x="472268" y="414410"/>
                    <a:pt x="452108" y="429118"/>
                    <a:pt x="441612" y="449825"/>
                  </a:cubicBezTo>
                  <a:cubicBezTo>
                    <a:pt x="430229" y="472282"/>
                    <a:pt x="431949" y="498327"/>
                    <a:pt x="446092" y="517677"/>
                  </a:cubicBezTo>
                  <a:lnTo>
                    <a:pt x="502224" y="476650"/>
                  </a:lnTo>
                  <a:lnTo>
                    <a:pt x="558432" y="435726"/>
                  </a:lnTo>
                  <a:cubicBezTo>
                    <a:pt x="544327" y="416342"/>
                    <a:pt x="520049" y="406750"/>
                    <a:pt x="495188" y="410735"/>
                  </a:cubicBezTo>
                  <a:close/>
                  <a:moveTo>
                    <a:pt x="210976" y="486889"/>
                  </a:moveTo>
                  <a:cubicBezTo>
                    <a:pt x="187452" y="495869"/>
                    <a:pt x="171223" y="516315"/>
                    <a:pt x="168700" y="540154"/>
                  </a:cubicBezTo>
                  <a:lnTo>
                    <a:pt x="237839" y="547492"/>
                  </a:lnTo>
                  <a:lnTo>
                    <a:pt x="306965" y="554956"/>
                  </a:lnTo>
                  <a:cubicBezTo>
                    <a:pt x="309538" y="531127"/>
                    <a:pt x="298005" y="507711"/>
                    <a:pt x="276919" y="493955"/>
                  </a:cubicBezTo>
                  <a:cubicBezTo>
                    <a:pt x="257475" y="481270"/>
                    <a:pt x="232663" y="478612"/>
                    <a:pt x="210976" y="486889"/>
                  </a:cubicBezTo>
                  <a:close/>
                  <a:moveTo>
                    <a:pt x="944579" y="210089"/>
                  </a:moveTo>
                  <a:cubicBezTo>
                    <a:pt x="933205" y="210997"/>
                    <a:pt x="922042" y="214532"/>
                    <a:pt x="912154" y="220609"/>
                  </a:cubicBezTo>
                  <a:cubicBezTo>
                    <a:pt x="890702" y="233791"/>
                    <a:pt x="878543" y="256891"/>
                    <a:pt x="880481" y="280785"/>
                  </a:cubicBezTo>
                  <a:lnTo>
                    <a:pt x="949783" y="275183"/>
                  </a:lnTo>
                  <a:lnTo>
                    <a:pt x="1019094" y="269708"/>
                  </a:lnTo>
                  <a:cubicBezTo>
                    <a:pt x="1017207" y="245814"/>
                    <a:pt x="1001534" y="224941"/>
                    <a:pt x="978264" y="215331"/>
                  </a:cubicBezTo>
                  <a:cubicBezTo>
                    <a:pt x="967535" y="210900"/>
                    <a:pt x="955952" y="209181"/>
                    <a:pt x="944579" y="210089"/>
                  </a:cubicBezTo>
                  <a:close/>
                  <a:moveTo>
                    <a:pt x="0" y="337980"/>
                  </a:moveTo>
                  <a:lnTo>
                    <a:pt x="103499" y="319645"/>
                  </a:lnTo>
                  <a:cubicBezTo>
                    <a:pt x="237873" y="291754"/>
                    <a:pt x="373480" y="255434"/>
                    <a:pt x="503824" y="212428"/>
                  </a:cubicBezTo>
                  <a:lnTo>
                    <a:pt x="603446" y="176300"/>
                  </a:lnTo>
                  <a:lnTo>
                    <a:pt x="626994" y="279107"/>
                  </a:lnTo>
                  <a:cubicBezTo>
                    <a:pt x="648345" y="391255"/>
                    <a:pt x="656268" y="501025"/>
                    <a:pt x="649642" y="598423"/>
                  </a:cubicBezTo>
                  <a:cubicBezTo>
                    <a:pt x="623368" y="984693"/>
                    <a:pt x="386089" y="1047688"/>
                    <a:pt x="170371" y="725666"/>
                  </a:cubicBezTo>
                  <a:cubicBezTo>
                    <a:pt x="116082" y="644622"/>
                    <a:pt x="68206" y="545700"/>
                    <a:pt x="30740" y="438067"/>
                  </a:cubicBezTo>
                  <a:close/>
                  <a:moveTo>
                    <a:pt x="500561" y="0"/>
                  </a:moveTo>
                  <a:lnTo>
                    <a:pt x="605279" y="9077"/>
                  </a:lnTo>
                  <a:cubicBezTo>
                    <a:pt x="742293" y="16915"/>
                    <a:pt x="882680" y="16931"/>
                    <a:pt x="1019713" y="9125"/>
                  </a:cubicBezTo>
                  <a:lnTo>
                    <a:pt x="1125291" y="12"/>
                  </a:lnTo>
                  <a:lnTo>
                    <a:pt x="1121429" y="105411"/>
                  </a:lnTo>
                  <a:cubicBezTo>
                    <a:pt x="1113026" y="219264"/>
                    <a:pt x="1092268" y="327344"/>
                    <a:pt x="1060660" y="419708"/>
                  </a:cubicBezTo>
                  <a:cubicBezTo>
                    <a:pt x="974480" y="671545"/>
                    <a:pt x="831513" y="749978"/>
                    <a:pt x="709948" y="655186"/>
                  </a:cubicBezTo>
                  <a:lnTo>
                    <a:pt x="698597" y="644678"/>
                  </a:lnTo>
                  <a:lnTo>
                    <a:pt x="703411" y="599688"/>
                  </a:lnTo>
                  <a:lnTo>
                    <a:pt x="702907" y="506415"/>
                  </a:lnTo>
                  <a:lnTo>
                    <a:pt x="812927" y="506214"/>
                  </a:lnTo>
                  <a:lnTo>
                    <a:pt x="952178" y="506214"/>
                  </a:lnTo>
                  <a:cubicBezTo>
                    <a:pt x="952178" y="472324"/>
                    <a:pt x="913251" y="442297"/>
                    <a:pt x="855791" y="431864"/>
                  </a:cubicBezTo>
                  <a:cubicBezTo>
                    <a:pt x="841830" y="429330"/>
                    <a:pt x="827334" y="428065"/>
                    <a:pt x="812840" y="428070"/>
                  </a:cubicBezTo>
                  <a:cubicBezTo>
                    <a:pt x="798345" y="428075"/>
                    <a:pt x="783852" y="429350"/>
                    <a:pt x="769896" y="431894"/>
                  </a:cubicBezTo>
                  <a:cubicBezTo>
                    <a:pt x="755512" y="434516"/>
                    <a:pt x="742294" y="438367"/>
                    <a:pt x="730561" y="443198"/>
                  </a:cubicBezTo>
                  <a:lnTo>
                    <a:pt x="702650" y="458964"/>
                  </a:lnTo>
                  <a:lnTo>
                    <a:pt x="702404" y="413453"/>
                  </a:lnTo>
                  <a:lnTo>
                    <a:pt x="684231" y="275843"/>
                  </a:lnTo>
                  <a:lnTo>
                    <a:pt x="745372" y="280785"/>
                  </a:lnTo>
                  <a:cubicBezTo>
                    <a:pt x="747310" y="256891"/>
                    <a:pt x="735151" y="233791"/>
                    <a:pt x="713700" y="220609"/>
                  </a:cubicBezTo>
                  <a:cubicBezTo>
                    <a:pt x="703811" y="214532"/>
                    <a:pt x="692648" y="210997"/>
                    <a:pt x="681275" y="210089"/>
                  </a:cubicBezTo>
                  <a:lnTo>
                    <a:pt x="675393" y="211004"/>
                  </a:lnTo>
                  <a:lnTo>
                    <a:pt x="647590" y="89627"/>
                  </a:lnTo>
                  <a:lnTo>
                    <a:pt x="527215" y="133282"/>
                  </a:lnTo>
                  <a:lnTo>
                    <a:pt x="508809" y="138774"/>
                  </a:lnTo>
                  <a:lnTo>
                    <a:pt x="504350" y="104633"/>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62" name="Rectangle 61"/>
          <p:cNvSpPr/>
          <p:nvPr/>
        </p:nvSpPr>
        <p:spPr>
          <a:xfrm>
            <a:off x="4635323" y="2030240"/>
            <a:ext cx="2122378" cy="560153"/>
          </a:xfrm>
          <a:prstGeom prst="rect">
            <a:avLst/>
          </a:prstGeom>
        </p:spPr>
        <p:txBody>
          <a:bodyPr wrap="square" anchor="t">
            <a:spAutoFit/>
          </a:bodyPr>
          <a:lstStyle/>
          <a:p>
            <a:pPr algn="ctr" defTabSz="457033">
              <a:lnSpc>
                <a:spcPct val="95000"/>
              </a:lnSpc>
              <a:buSzPct val="90000"/>
              <a:defRPr/>
            </a:pPr>
            <a:r>
              <a:rPr lang="en-US" sz="1600" kern="0" dirty="0" smtClean="0">
                <a:solidFill>
                  <a:schemeClr val="accent6"/>
                </a:solidFill>
                <a:latin typeface="Arial"/>
              </a:rPr>
              <a:t>World-Class </a:t>
            </a:r>
            <a:br>
              <a:rPr lang="en-US" sz="1600" kern="0" dirty="0" smtClean="0">
                <a:solidFill>
                  <a:schemeClr val="accent6"/>
                </a:solidFill>
                <a:latin typeface="Arial"/>
              </a:rPr>
            </a:br>
            <a:r>
              <a:rPr lang="en-US" sz="1600" kern="0" dirty="0" smtClean="0">
                <a:solidFill>
                  <a:schemeClr val="accent6"/>
                </a:solidFill>
                <a:latin typeface="Arial"/>
              </a:rPr>
              <a:t>Scale</a:t>
            </a:r>
            <a:endParaRPr lang="en-US" sz="1600" kern="0" dirty="0">
              <a:solidFill>
                <a:schemeClr val="accent6"/>
              </a:solidFill>
              <a:latin typeface="Arial"/>
            </a:endParaRPr>
          </a:p>
        </p:txBody>
      </p:sp>
      <p:grpSp>
        <p:nvGrpSpPr>
          <p:cNvPr id="63" name="Group 62"/>
          <p:cNvGrpSpPr/>
          <p:nvPr/>
        </p:nvGrpSpPr>
        <p:grpSpPr>
          <a:xfrm>
            <a:off x="5231778" y="1060189"/>
            <a:ext cx="929468" cy="928910"/>
            <a:chOff x="6935166" y="1348619"/>
            <a:chExt cx="1239291" cy="1238547"/>
          </a:xfrm>
        </p:grpSpPr>
        <p:sp>
          <p:nvSpPr>
            <p:cNvPr id="64" name="Oval 63"/>
            <p:cNvSpPr/>
            <p:nvPr/>
          </p:nvSpPr>
          <p:spPr>
            <a:xfrm>
              <a:off x="6935166" y="1348619"/>
              <a:ext cx="1239291" cy="1238547"/>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6"/>
                </a:solidFill>
              </a:endParaRPr>
            </a:p>
          </p:txBody>
        </p:sp>
        <p:sp>
          <p:nvSpPr>
            <p:cNvPr id="65" name="Oval 11"/>
            <p:cNvSpPr/>
            <p:nvPr/>
          </p:nvSpPr>
          <p:spPr>
            <a:xfrm flipH="1">
              <a:off x="7153367" y="1560367"/>
              <a:ext cx="802888" cy="798576"/>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p>
          </p:txBody>
        </p:sp>
      </p:grpSp>
      <p:sp>
        <p:nvSpPr>
          <p:cNvPr id="67" name="Rectangle 66"/>
          <p:cNvSpPr/>
          <p:nvPr/>
        </p:nvSpPr>
        <p:spPr>
          <a:xfrm>
            <a:off x="6835121" y="2030240"/>
            <a:ext cx="2138369" cy="560153"/>
          </a:xfrm>
          <a:prstGeom prst="rect">
            <a:avLst/>
          </a:prstGeom>
        </p:spPr>
        <p:txBody>
          <a:bodyPr wrap="square" anchor="t">
            <a:spAutoFit/>
          </a:bodyPr>
          <a:lstStyle/>
          <a:p>
            <a:pPr algn="ctr" defTabSz="457033">
              <a:lnSpc>
                <a:spcPct val="95000"/>
              </a:lnSpc>
              <a:buSzPct val="90000"/>
              <a:defRPr/>
            </a:pPr>
            <a:r>
              <a:rPr lang="en-US" sz="1600" kern="0" dirty="0">
                <a:solidFill>
                  <a:schemeClr val="accent1"/>
                </a:solidFill>
                <a:latin typeface="Arial"/>
              </a:rPr>
              <a:t>Uncompromising Security</a:t>
            </a:r>
          </a:p>
        </p:txBody>
      </p:sp>
      <p:grpSp>
        <p:nvGrpSpPr>
          <p:cNvPr id="68" name="Group 67"/>
          <p:cNvGrpSpPr/>
          <p:nvPr/>
        </p:nvGrpSpPr>
        <p:grpSpPr>
          <a:xfrm>
            <a:off x="7439571" y="1060189"/>
            <a:ext cx="929468" cy="928910"/>
            <a:chOff x="9853904" y="1348619"/>
            <a:chExt cx="1239291" cy="1238547"/>
          </a:xfrm>
        </p:grpSpPr>
        <p:sp>
          <p:nvSpPr>
            <p:cNvPr id="69" name="Oval 68"/>
            <p:cNvSpPr/>
            <p:nvPr/>
          </p:nvSpPr>
          <p:spPr>
            <a:xfrm>
              <a:off x="9853904" y="1348619"/>
              <a:ext cx="1239291" cy="12385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Rounded Rectangle 123"/>
            <p:cNvSpPr>
              <a:spLocks noChangeAspect="1"/>
            </p:cNvSpPr>
            <p:nvPr/>
          </p:nvSpPr>
          <p:spPr>
            <a:xfrm>
              <a:off x="10341073" y="1793536"/>
              <a:ext cx="273820" cy="333929"/>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endParaRPr lang="en-US" dirty="0">
                <a:ea typeface="ＭＳ Ｐゴシック" charset="0"/>
                <a:cs typeface="ＭＳ Ｐゴシック" charset="0"/>
              </a:endParaRPr>
            </a:p>
          </p:txBody>
        </p:sp>
      </p:grpSp>
      <p:sp>
        <p:nvSpPr>
          <p:cNvPr id="43" name="Rectangle 42"/>
          <p:cNvSpPr/>
          <p:nvPr/>
        </p:nvSpPr>
        <p:spPr>
          <a:xfrm>
            <a:off x="272849" y="2617130"/>
            <a:ext cx="1818280" cy="777136"/>
          </a:xfrm>
          <a:prstGeom prst="rect">
            <a:avLst/>
          </a:prstGeom>
        </p:spPr>
        <p:txBody>
          <a:bodyPr wrap="square">
            <a:spAutoFit/>
          </a:bodyPr>
          <a:lstStyle/>
          <a:p>
            <a:pPr marL="114297" indent="-114297" defTabSz="457033">
              <a:spcBef>
                <a:spcPts val="300"/>
              </a:spcBef>
              <a:buSzPct val="90000"/>
              <a:buFont typeface="Arial"/>
              <a:buChar char="•"/>
              <a:defRPr/>
            </a:pPr>
            <a:r>
              <a:rPr lang="en-US" sz="1050" kern="0" dirty="0">
                <a:latin typeface="Arial"/>
              </a:rPr>
              <a:t>Publish any experience to </a:t>
            </a:r>
            <a:r>
              <a:rPr lang="en-US" sz="1050" kern="0" dirty="0" smtClean="0">
                <a:latin typeface="Arial"/>
              </a:rPr>
              <a:t>any </a:t>
            </a:r>
            <a:r>
              <a:rPr lang="en-US" sz="1050" kern="0" dirty="0">
                <a:latin typeface="Arial"/>
              </a:rPr>
              <a:t>device</a:t>
            </a:r>
          </a:p>
          <a:p>
            <a:pPr marL="114297" indent="-114297" defTabSz="457033">
              <a:spcBef>
                <a:spcPts val="300"/>
              </a:spcBef>
              <a:buSzPct val="90000"/>
              <a:buFont typeface="Arial"/>
              <a:buChar char="•"/>
              <a:defRPr/>
            </a:pPr>
            <a:r>
              <a:rPr lang="en-US" sz="1050" kern="0" dirty="0">
                <a:latin typeface="Arial"/>
              </a:rPr>
              <a:t>Deliver </a:t>
            </a:r>
            <a:r>
              <a:rPr lang="en-US" sz="1050" kern="0" dirty="0" smtClean="0">
                <a:latin typeface="Arial"/>
              </a:rPr>
              <a:t>across legacy and new</a:t>
            </a:r>
            <a:endParaRPr lang="en-US" sz="1050" kern="0" dirty="0">
              <a:latin typeface="Arial"/>
            </a:endParaRPr>
          </a:p>
        </p:txBody>
      </p:sp>
      <p:sp>
        <p:nvSpPr>
          <p:cNvPr id="56" name="Rectangle 55"/>
          <p:cNvSpPr/>
          <p:nvPr/>
        </p:nvSpPr>
        <p:spPr>
          <a:xfrm>
            <a:off x="2476893" y="2617130"/>
            <a:ext cx="2038893" cy="938719"/>
          </a:xfrm>
          <a:prstGeom prst="rect">
            <a:avLst/>
          </a:prstGeom>
        </p:spPr>
        <p:txBody>
          <a:bodyPr wrap="square">
            <a:spAutoFit/>
          </a:bodyPr>
          <a:lstStyle/>
          <a:p>
            <a:pPr marL="114297" indent="-114297" defTabSz="457033">
              <a:spcBef>
                <a:spcPts val="300"/>
              </a:spcBef>
              <a:buSzPct val="90000"/>
              <a:buFont typeface="Arial"/>
              <a:buChar char="•"/>
              <a:defRPr/>
            </a:pPr>
            <a:r>
              <a:rPr lang="en-US" sz="1050" kern="0" dirty="0" smtClean="0">
                <a:latin typeface="Arial"/>
              </a:rPr>
              <a:t>Best ABR video quality with </a:t>
            </a:r>
            <a:r>
              <a:rPr lang="en-US" sz="1050" kern="0" dirty="0">
                <a:latin typeface="Arial"/>
              </a:rPr>
              <a:t>intelligence </a:t>
            </a:r>
            <a:r>
              <a:rPr lang="en-US" sz="1050" kern="0" dirty="0" smtClean="0">
                <a:latin typeface="Arial"/>
              </a:rPr>
              <a:t>across network, </a:t>
            </a:r>
            <a:r>
              <a:rPr lang="en-US" sz="1050" kern="0" dirty="0">
                <a:latin typeface="Arial"/>
              </a:rPr>
              <a:t>encoding, </a:t>
            </a:r>
            <a:r>
              <a:rPr lang="en-US" sz="1050" kern="0" dirty="0" smtClean="0">
                <a:latin typeface="Arial"/>
              </a:rPr>
              <a:t>and clients</a:t>
            </a:r>
          </a:p>
          <a:p>
            <a:pPr marL="114297" indent="-114297" defTabSz="457033">
              <a:spcBef>
                <a:spcPts val="300"/>
              </a:spcBef>
              <a:buSzPct val="90000"/>
              <a:buFont typeface="Arial"/>
              <a:buChar char="•"/>
              <a:defRPr/>
            </a:pPr>
            <a:r>
              <a:rPr lang="en-US" sz="1050" kern="0" dirty="0" smtClean="0">
                <a:latin typeface="Arial"/>
              </a:rPr>
              <a:t>Differentiate your brand with UX flexibility </a:t>
            </a:r>
            <a:endParaRPr lang="en-US" sz="1050" kern="0" dirty="0">
              <a:latin typeface="Arial"/>
            </a:endParaRPr>
          </a:p>
        </p:txBody>
      </p:sp>
      <p:sp>
        <p:nvSpPr>
          <p:cNvPr id="61" name="Rectangle 60"/>
          <p:cNvSpPr/>
          <p:nvPr/>
        </p:nvSpPr>
        <p:spPr>
          <a:xfrm>
            <a:off x="4665948" y="2617130"/>
            <a:ext cx="1956536" cy="1461939"/>
          </a:xfrm>
          <a:prstGeom prst="rect">
            <a:avLst/>
          </a:prstGeom>
        </p:spPr>
        <p:txBody>
          <a:bodyPr wrap="square">
            <a:spAutoFit/>
          </a:bodyPr>
          <a:lstStyle/>
          <a:p>
            <a:pPr marL="114297" indent="-114297" defTabSz="457033">
              <a:spcBef>
                <a:spcPts val="300"/>
              </a:spcBef>
              <a:buSzPct val="90000"/>
              <a:buFont typeface="Arial"/>
              <a:buChar char="•"/>
              <a:defRPr/>
            </a:pPr>
            <a:r>
              <a:rPr lang="en-US" sz="1050" kern="0" dirty="0" smtClean="0">
                <a:latin typeface="Arial"/>
              </a:rPr>
              <a:t>Built to scale for the largest video SPs globally</a:t>
            </a:r>
          </a:p>
          <a:p>
            <a:pPr marL="114300" indent="-114300" defTabSz="457044">
              <a:spcBef>
                <a:spcPts val="300"/>
              </a:spcBef>
              <a:buSzPct val="90000"/>
              <a:buFont typeface="Arial"/>
              <a:buChar char="•"/>
              <a:defRPr/>
            </a:pPr>
            <a:r>
              <a:rPr lang="en-US" sz="1050" kern="0" dirty="0" smtClean="0">
                <a:latin typeface="Arial"/>
              </a:rPr>
              <a:t>80</a:t>
            </a:r>
            <a:r>
              <a:rPr lang="en-US" sz="1050" kern="0" dirty="0">
                <a:latin typeface="Arial"/>
              </a:rPr>
              <a:t>+ deployments, 60+ customers, 30+ trials, 20+ </a:t>
            </a:r>
            <a:r>
              <a:rPr lang="en-US" sz="1050" kern="0" dirty="0" smtClean="0">
                <a:latin typeface="Arial"/>
              </a:rPr>
              <a:t>partners </a:t>
            </a:r>
            <a:endParaRPr lang="en-US" sz="1050" kern="0" dirty="0">
              <a:latin typeface="Arial"/>
            </a:endParaRPr>
          </a:p>
          <a:p>
            <a:pPr marL="114297" indent="-114297" defTabSz="457033">
              <a:spcBef>
                <a:spcPts val="300"/>
              </a:spcBef>
              <a:buSzPct val="90000"/>
              <a:buFont typeface="Arial"/>
              <a:buChar char="•"/>
              <a:defRPr/>
            </a:pPr>
            <a:r>
              <a:rPr lang="en-US" sz="1050" kern="0" dirty="0" smtClean="0">
                <a:latin typeface="Arial"/>
              </a:rPr>
              <a:t>Global community of customers contributing to our roadmap</a:t>
            </a:r>
            <a:endParaRPr lang="en-US" sz="1050" kern="0" dirty="0">
              <a:latin typeface="Arial"/>
            </a:endParaRPr>
          </a:p>
        </p:txBody>
      </p:sp>
      <p:sp>
        <p:nvSpPr>
          <p:cNvPr id="66" name="Rectangle 65"/>
          <p:cNvSpPr/>
          <p:nvPr/>
        </p:nvSpPr>
        <p:spPr>
          <a:xfrm>
            <a:off x="6855001" y="2617130"/>
            <a:ext cx="2120451" cy="1300356"/>
          </a:xfrm>
          <a:prstGeom prst="rect">
            <a:avLst/>
          </a:prstGeom>
        </p:spPr>
        <p:txBody>
          <a:bodyPr wrap="square">
            <a:spAutoFit/>
          </a:bodyPr>
          <a:lstStyle/>
          <a:p>
            <a:pPr marL="114297" indent="-114297" defTabSz="457033">
              <a:spcBef>
                <a:spcPts val="300"/>
              </a:spcBef>
              <a:buSzPct val="90000"/>
              <a:buFont typeface="Arial"/>
              <a:buChar char="•"/>
              <a:defRPr/>
            </a:pPr>
            <a:r>
              <a:rPr lang="en-US" sz="1050" kern="0" dirty="0" smtClean="0">
                <a:latin typeface="Arial"/>
              </a:rPr>
              <a:t>World’s leader in video security and cyber security</a:t>
            </a:r>
          </a:p>
          <a:p>
            <a:pPr marL="114297" indent="-114297" defTabSz="457033">
              <a:spcBef>
                <a:spcPts val="300"/>
              </a:spcBef>
              <a:buSzPct val="90000"/>
              <a:buFont typeface="Arial"/>
              <a:buChar char="•"/>
              <a:defRPr/>
            </a:pPr>
            <a:r>
              <a:rPr lang="en-US" sz="1050" kern="0" dirty="0" smtClean="0">
                <a:latin typeface="Arial"/>
              </a:rPr>
              <a:t>Protect video content, applications and </a:t>
            </a:r>
            <a:r>
              <a:rPr lang="en-US" sz="1050" kern="0" dirty="0">
                <a:latin typeface="Arial"/>
              </a:rPr>
              <a:t>infrastructure from </a:t>
            </a:r>
            <a:r>
              <a:rPr lang="en-US" sz="1050" kern="0" dirty="0" smtClean="0">
                <a:latin typeface="Arial"/>
              </a:rPr>
              <a:t>all threats</a:t>
            </a:r>
          </a:p>
          <a:p>
            <a:pPr marL="114297" indent="-114297" defTabSz="457033">
              <a:spcBef>
                <a:spcPts val="300"/>
              </a:spcBef>
              <a:buSzPct val="90000"/>
              <a:buFont typeface="Arial"/>
              <a:buChar char="•"/>
              <a:defRPr/>
            </a:pPr>
            <a:r>
              <a:rPr lang="en-US" sz="1050" kern="0" dirty="0" smtClean="0">
                <a:latin typeface="Arial"/>
              </a:rPr>
              <a:t>Best of breed and architectural approach</a:t>
            </a:r>
            <a:endParaRPr lang="en-US" sz="1050" kern="0" dirty="0">
              <a:latin typeface="Arial"/>
            </a:endParaRPr>
          </a:p>
        </p:txBody>
      </p:sp>
      <p:sp>
        <p:nvSpPr>
          <p:cNvPr id="28" name="Freeform 43"/>
          <p:cNvSpPr/>
          <p:nvPr/>
        </p:nvSpPr>
        <p:spPr>
          <a:xfrm rot="3600000">
            <a:off x="7598312" y="1184672"/>
            <a:ext cx="611986" cy="692768"/>
          </a:xfrm>
          <a:custGeom>
            <a:avLst/>
            <a:gdLst>
              <a:gd name="connsiteX0" fmla="*/ 258189 w 1263126"/>
              <a:gd name="connsiteY0" fmla="*/ 851493 h 1429853"/>
              <a:gd name="connsiteX1" fmla="*/ 261520 w 1263126"/>
              <a:gd name="connsiteY1" fmla="*/ 863338 h 1429853"/>
              <a:gd name="connsiteX2" fmla="*/ 296111 w 1263126"/>
              <a:gd name="connsiteY2" fmla="*/ 931369 h 1429853"/>
              <a:gd name="connsiteX3" fmla="*/ 318187 w 1263126"/>
              <a:gd name="connsiteY3" fmla="*/ 959181 h 1429853"/>
              <a:gd name="connsiteX4" fmla="*/ 219188 w 1263126"/>
              <a:gd name="connsiteY4" fmla="*/ 1015561 h 1429853"/>
              <a:gd name="connsiteX5" fmla="*/ 268585 w 1263126"/>
              <a:gd name="connsiteY5" fmla="*/ 1029544 h 1429853"/>
              <a:gd name="connsiteX6" fmla="*/ 311105 w 1263126"/>
              <a:gd name="connsiteY6" fmla="*/ 1105633 h 1429853"/>
              <a:gd name="connsiteX7" fmla="*/ 235016 w 1263126"/>
              <a:gd name="connsiteY7" fmla="*/ 1148153 h 1429853"/>
              <a:gd name="connsiteX8" fmla="*/ 45148 w 1263126"/>
              <a:gd name="connsiteY8" fmla="*/ 1094415 h 1429853"/>
              <a:gd name="connsiteX9" fmla="*/ 31172 w 1263126"/>
              <a:gd name="connsiteY9" fmla="*/ 1087227 h 1429853"/>
              <a:gd name="connsiteX10" fmla="*/ 23746 w 1263126"/>
              <a:gd name="connsiteY10" fmla="*/ 1083549 h 1429853"/>
              <a:gd name="connsiteX11" fmla="*/ 23410 w 1263126"/>
              <a:gd name="connsiteY11" fmla="*/ 1083235 h 1429853"/>
              <a:gd name="connsiteX12" fmla="*/ 23382 w 1263126"/>
              <a:gd name="connsiteY12" fmla="*/ 1083221 h 1429853"/>
              <a:gd name="connsiteX13" fmla="*/ 23337 w 1263126"/>
              <a:gd name="connsiteY13" fmla="*/ 1083169 h 1429853"/>
              <a:gd name="connsiteX14" fmla="*/ 14898 w 1263126"/>
              <a:gd name="connsiteY14" fmla="*/ 1075273 h 1429853"/>
              <a:gd name="connsiteX15" fmla="*/ 7663 w 1263126"/>
              <a:gd name="connsiteY15" fmla="*/ 1065099 h 1429853"/>
              <a:gd name="connsiteX16" fmla="*/ 2604 w 1263126"/>
              <a:gd name="connsiteY16" fmla="*/ 1053686 h 1429853"/>
              <a:gd name="connsiteX17" fmla="*/ 120 w 1263126"/>
              <a:gd name="connsiteY17" fmla="*/ 1042399 h 1429853"/>
              <a:gd name="connsiteX18" fmla="*/ 98 w 1263126"/>
              <a:gd name="connsiteY18" fmla="*/ 1042334 h 1429853"/>
              <a:gd name="connsiteX19" fmla="*/ 99 w 1263126"/>
              <a:gd name="connsiteY19" fmla="*/ 1042304 h 1429853"/>
              <a:gd name="connsiteX20" fmla="*/ 0 w 1263126"/>
              <a:gd name="connsiteY20" fmla="*/ 1041855 h 1429853"/>
              <a:gd name="connsiteX21" fmla="*/ 628 w 1263126"/>
              <a:gd name="connsiteY21" fmla="*/ 1033558 h 1429853"/>
              <a:gd name="connsiteX22" fmla="*/ 1575 w 1263126"/>
              <a:gd name="connsiteY22" fmla="*/ 1017904 h 1429853"/>
              <a:gd name="connsiteX23" fmla="*/ 52224 w 1263126"/>
              <a:gd name="connsiteY23" fmla="*/ 827189 h 1429853"/>
              <a:gd name="connsiteX24" fmla="*/ 127614 w 1263126"/>
              <a:gd name="connsiteY24" fmla="*/ 783440 h 1429853"/>
              <a:gd name="connsiteX25" fmla="*/ 171363 w 1263126"/>
              <a:gd name="connsiteY25" fmla="*/ 858831 h 1429853"/>
              <a:gd name="connsiteX26" fmla="*/ 158186 w 1263126"/>
              <a:gd name="connsiteY26" fmla="*/ 908445 h 1429853"/>
              <a:gd name="connsiteX27" fmla="*/ 815994 w 1263126"/>
              <a:gd name="connsiteY27" fmla="*/ 1184737 h 1429853"/>
              <a:gd name="connsiteX28" fmla="*/ 815994 w 1263126"/>
              <a:gd name="connsiteY28" fmla="*/ 1271901 h 1429853"/>
              <a:gd name="connsiteX29" fmla="*/ 676462 w 1263126"/>
              <a:gd name="connsiteY29" fmla="*/ 1411431 h 1429853"/>
              <a:gd name="connsiteX30" fmla="*/ 663371 w 1263126"/>
              <a:gd name="connsiteY30" fmla="*/ 1420125 h 1429853"/>
              <a:gd name="connsiteX31" fmla="*/ 656537 w 1263126"/>
              <a:gd name="connsiteY31" fmla="*/ 1424814 h 1429853"/>
              <a:gd name="connsiteX32" fmla="*/ 656099 w 1263126"/>
              <a:gd name="connsiteY32" fmla="*/ 1424953 h 1429853"/>
              <a:gd name="connsiteX33" fmla="*/ 656073 w 1263126"/>
              <a:gd name="connsiteY33" fmla="*/ 1424970 h 1429853"/>
              <a:gd name="connsiteX34" fmla="*/ 656006 w 1263126"/>
              <a:gd name="connsiteY34" fmla="*/ 1424984 h 1429853"/>
              <a:gd name="connsiteX35" fmla="*/ 644996 w 1263126"/>
              <a:gd name="connsiteY35" fmla="*/ 1428500 h 1429853"/>
              <a:gd name="connsiteX36" fmla="*/ 632586 w 1263126"/>
              <a:gd name="connsiteY36" fmla="*/ 1429852 h 1429853"/>
              <a:gd name="connsiteX37" fmla="*/ 620154 w 1263126"/>
              <a:gd name="connsiteY37" fmla="*/ 1428701 h 1429853"/>
              <a:gd name="connsiteX38" fmla="*/ 609090 w 1263126"/>
              <a:gd name="connsiteY38" fmla="*/ 1425364 h 1429853"/>
              <a:gd name="connsiteX39" fmla="*/ 609022 w 1263126"/>
              <a:gd name="connsiteY39" fmla="*/ 1425351 h 1429853"/>
              <a:gd name="connsiteX40" fmla="*/ 608997 w 1263126"/>
              <a:gd name="connsiteY40" fmla="*/ 1425336 h 1429853"/>
              <a:gd name="connsiteX41" fmla="*/ 608557 w 1263126"/>
              <a:gd name="connsiteY41" fmla="*/ 1425203 h 1429853"/>
              <a:gd name="connsiteX42" fmla="*/ 601620 w 1263126"/>
              <a:gd name="connsiteY42" fmla="*/ 1420608 h 1429853"/>
              <a:gd name="connsiteX43" fmla="*/ 588416 w 1263126"/>
              <a:gd name="connsiteY43" fmla="*/ 1412145 h 1429853"/>
              <a:gd name="connsiteX44" fmla="*/ 446641 w 1263126"/>
              <a:gd name="connsiteY44" fmla="*/ 1274896 h 1429853"/>
              <a:gd name="connsiteX45" fmla="*/ 445228 w 1263126"/>
              <a:gd name="connsiteY45" fmla="*/ 1187743 h 1429853"/>
              <a:gd name="connsiteX46" fmla="*/ 532381 w 1263126"/>
              <a:gd name="connsiteY46" fmla="*/ 1186330 h 1429853"/>
              <a:gd name="connsiteX47" fmla="*/ 569263 w 1263126"/>
              <a:gd name="connsiteY47" fmla="*/ 1222035 h 1429853"/>
              <a:gd name="connsiteX48" fmla="*/ 568315 w 1263126"/>
              <a:gd name="connsiteY48" fmla="*/ 1105080 h 1429853"/>
              <a:gd name="connsiteX49" fmla="*/ 617964 w 1263126"/>
              <a:gd name="connsiteY49" fmla="*/ 1110542 h 1429853"/>
              <a:gd name="connsiteX50" fmla="*/ 691582 w 1263126"/>
              <a:gd name="connsiteY50" fmla="*/ 1104525 h 1429853"/>
              <a:gd name="connsiteX51" fmla="*/ 692527 w 1263126"/>
              <a:gd name="connsiteY51" fmla="*/ 1221037 h 1429853"/>
              <a:gd name="connsiteX52" fmla="*/ 728830 w 1263126"/>
              <a:gd name="connsiteY52" fmla="*/ 1184737 h 1429853"/>
              <a:gd name="connsiteX53" fmla="*/ 815994 w 1263126"/>
              <a:gd name="connsiteY53" fmla="*/ 1184737 h 1429853"/>
              <a:gd name="connsiteX54" fmla="*/ 309018 w 1263126"/>
              <a:gd name="connsiteY54" fmla="*/ 291377 h 1429853"/>
              <a:gd name="connsiteX55" fmla="*/ 319953 w 1263126"/>
              <a:gd name="connsiteY55" fmla="*/ 313273 h 1429853"/>
              <a:gd name="connsiteX56" fmla="*/ 276538 w 1263126"/>
              <a:gd name="connsiteY56" fmla="*/ 388856 h 1429853"/>
              <a:gd name="connsiteX57" fmla="*/ 226983 w 1263126"/>
              <a:gd name="connsiteY57" fmla="*/ 402251 h 1429853"/>
              <a:gd name="connsiteX58" fmla="*/ 334706 w 1263126"/>
              <a:gd name="connsiteY58" fmla="*/ 465296 h 1429853"/>
              <a:gd name="connsiteX59" fmla="*/ 302097 w 1263126"/>
              <a:gd name="connsiteY59" fmla="*/ 504094 h 1429853"/>
              <a:gd name="connsiteX60" fmla="*/ 267034 w 1263126"/>
              <a:gd name="connsiteY60" fmla="*/ 568518 h 1429853"/>
              <a:gd name="connsiteX61" fmla="*/ 164718 w 1263126"/>
              <a:gd name="connsiteY61" fmla="*/ 508638 h 1429853"/>
              <a:gd name="connsiteX62" fmla="*/ 177307 w 1263126"/>
              <a:gd name="connsiteY62" fmla="*/ 558408 h 1429853"/>
              <a:gd name="connsiteX63" fmla="*/ 132672 w 1263126"/>
              <a:gd name="connsiteY63" fmla="*/ 633276 h 1429853"/>
              <a:gd name="connsiteX64" fmla="*/ 57804 w 1263126"/>
              <a:gd name="connsiteY64" fmla="*/ 588641 h 1429853"/>
              <a:gd name="connsiteX65" fmla="*/ 9408 w 1263126"/>
              <a:gd name="connsiteY65" fmla="*/ 397341 h 1429853"/>
              <a:gd name="connsiteX66" fmla="*/ 8645 w 1263126"/>
              <a:gd name="connsiteY66" fmla="*/ 381645 h 1429853"/>
              <a:gd name="connsiteX67" fmla="*/ 8117 w 1263126"/>
              <a:gd name="connsiteY67" fmla="*/ 373374 h 1429853"/>
              <a:gd name="connsiteX68" fmla="*/ 8222 w 1263126"/>
              <a:gd name="connsiteY68" fmla="*/ 372926 h 1429853"/>
              <a:gd name="connsiteX69" fmla="*/ 8220 w 1263126"/>
              <a:gd name="connsiteY69" fmla="*/ 372895 h 1429853"/>
              <a:gd name="connsiteX70" fmla="*/ 8243 w 1263126"/>
              <a:gd name="connsiteY70" fmla="*/ 372830 h 1429853"/>
              <a:gd name="connsiteX71" fmla="*/ 10861 w 1263126"/>
              <a:gd name="connsiteY71" fmla="*/ 361574 h 1429853"/>
              <a:gd name="connsiteX72" fmla="*/ 16054 w 1263126"/>
              <a:gd name="connsiteY72" fmla="*/ 350221 h 1429853"/>
              <a:gd name="connsiteX73" fmla="*/ 23408 w 1263126"/>
              <a:gd name="connsiteY73" fmla="*/ 340133 h 1429853"/>
              <a:gd name="connsiteX74" fmla="*/ 31942 w 1263126"/>
              <a:gd name="connsiteY74" fmla="*/ 332338 h 1429853"/>
              <a:gd name="connsiteX75" fmla="*/ 31987 w 1263126"/>
              <a:gd name="connsiteY75" fmla="*/ 332287 h 1429853"/>
              <a:gd name="connsiteX76" fmla="*/ 32013 w 1263126"/>
              <a:gd name="connsiteY76" fmla="*/ 332273 h 1429853"/>
              <a:gd name="connsiteX77" fmla="*/ 32352 w 1263126"/>
              <a:gd name="connsiteY77" fmla="*/ 331963 h 1429853"/>
              <a:gd name="connsiteX78" fmla="*/ 39852 w 1263126"/>
              <a:gd name="connsiteY78" fmla="*/ 328358 h 1429853"/>
              <a:gd name="connsiteX79" fmla="*/ 53882 w 1263126"/>
              <a:gd name="connsiteY79" fmla="*/ 321350 h 1429853"/>
              <a:gd name="connsiteX80" fmla="*/ 244371 w 1263126"/>
              <a:gd name="connsiteY80" fmla="*/ 269857 h 1429853"/>
              <a:gd name="connsiteX81" fmla="*/ 309018 w 1263126"/>
              <a:gd name="connsiteY81" fmla="*/ 291377 h 1429853"/>
              <a:gd name="connsiteX82" fmla="*/ 1196103 w 1263126"/>
              <a:gd name="connsiteY82" fmla="*/ 821119 h 1429853"/>
              <a:gd name="connsiteX83" fmla="*/ 1206324 w 1263126"/>
              <a:gd name="connsiteY83" fmla="*/ 843357 h 1429853"/>
              <a:gd name="connsiteX84" fmla="*/ 1251612 w 1263126"/>
              <a:gd name="connsiteY84" fmla="*/ 1035417 h 1429853"/>
              <a:gd name="connsiteX85" fmla="*/ 1252120 w 1263126"/>
              <a:gd name="connsiteY85" fmla="*/ 1051091 h 1429853"/>
              <a:gd name="connsiteX86" fmla="*/ 1252515 w 1263126"/>
              <a:gd name="connsiteY86" fmla="*/ 1059404 h 1429853"/>
              <a:gd name="connsiteX87" fmla="*/ 1252402 w 1263126"/>
              <a:gd name="connsiteY87" fmla="*/ 1059848 h 1429853"/>
              <a:gd name="connsiteX88" fmla="*/ 1252404 w 1263126"/>
              <a:gd name="connsiteY88" fmla="*/ 1059879 h 1429853"/>
              <a:gd name="connsiteX89" fmla="*/ 1252378 w 1263126"/>
              <a:gd name="connsiteY89" fmla="*/ 1059942 h 1429853"/>
              <a:gd name="connsiteX90" fmla="*/ 1249579 w 1263126"/>
              <a:gd name="connsiteY90" fmla="*/ 1071155 h 1429853"/>
              <a:gd name="connsiteX91" fmla="*/ 1244204 w 1263126"/>
              <a:gd name="connsiteY91" fmla="*/ 1082423 h 1429853"/>
              <a:gd name="connsiteX92" fmla="*/ 1236685 w 1263126"/>
              <a:gd name="connsiteY92" fmla="*/ 1092390 h 1429853"/>
              <a:gd name="connsiteX93" fmla="*/ 1228028 w 1263126"/>
              <a:gd name="connsiteY93" fmla="*/ 1100046 h 1429853"/>
              <a:gd name="connsiteX94" fmla="*/ 1227983 w 1263126"/>
              <a:gd name="connsiteY94" fmla="*/ 1100097 h 1429853"/>
              <a:gd name="connsiteX95" fmla="*/ 1227955 w 1263126"/>
              <a:gd name="connsiteY95" fmla="*/ 1100111 h 1429853"/>
              <a:gd name="connsiteX96" fmla="*/ 1227610 w 1263126"/>
              <a:gd name="connsiteY96" fmla="*/ 1100413 h 1429853"/>
              <a:gd name="connsiteX97" fmla="*/ 1220084 w 1263126"/>
              <a:gd name="connsiteY97" fmla="*/ 1103884 h 1429853"/>
              <a:gd name="connsiteX98" fmla="*/ 1205912 w 1263126"/>
              <a:gd name="connsiteY98" fmla="*/ 1110678 h 1429853"/>
              <a:gd name="connsiteX99" fmla="*/ 1014612 w 1263126"/>
              <a:gd name="connsiteY99" fmla="*/ 1159074 h 1429853"/>
              <a:gd name="connsiteX100" fmla="*/ 939744 w 1263126"/>
              <a:gd name="connsiteY100" fmla="*/ 1114439 h 1429853"/>
              <a:gd name="connsiteX101" fmla="*/ 984380 w 1263126"/>
              <a:gd name="connsiteY101" fmla="*/ 1039570 h 1429853"/>
              <a:gd name="connsiteX102" fmla="*/ 1034149 w 1263126"/>
              <a:gd name="connsiteY102" fmla="*/ 1026980 h 1429853"/>
              <a:gd name="connsiteX103" fmla="*/ 926783 w 1263126"/>
              <a:gd name="connsiteY103" fmla="*/ 961784 h 1429853"/>
              <a:gd name="connsiteX104" fmla="*/ 944708 w 1263126"/>
              <a:gd name="connsiteY104" fmla="*/ 940457 h 1429853"/>
              <a:gd name="connsiteX105" fmla="*/ 981192 w 1263126"/>
              <a:gd name="connsiteY105" fmla="*/ 873422 h 1429853"/>
              <a:gd name="connsiteX106" fmla="*/ 987172 w 1263126"/>
              <a:gd name="connsiteY106" fmla="*/ 854238 h 1429853"/>
              <a:gd name="connsiteX107" fmla="*/ 1098130 w 1263126"/>
              <a:gd name="connsiteY107" fmla="*/ 921614 h 1429853"/>
              <a:gd name="connsiteX108" fmla="*/ 1086345 w 1263126"/>
              <a:gd name="connsiteY108" fmla="*/ 871649 h 1429853"/>
              <a:gd name="connsiteX109" fmla="*/ 1132188 w 1263126"/>
              <a:gd name="connsiteY109" fmla="*/ 797514 h 1429853"/>
              <a:gd name="connsiteX110" fmla="*/ 1196103 w 1263126"/>
              <a:gd name="connsiteY110" fmla="*/ 821119 h 1429853"/>
              <a:gd name="connsiteX111" fmla="*/ 815994 w 1263126"/>
              <a:gd name="connsiteY111" fmla="*/ 157955 h 1429853"/>
              <a:gd name="connsiteX112" fmla="*/ 815994 w 1263126"/>
              <a:gd name="connsiteY112" fmla="*/ 245119 h 1429853"/>
              <a:gd name="connsiteX113" fmla="*/ 728829 w 1263126"/>
              <a:gd name="connsiteY113" fmla="*/ 245119 h 1429853"/>
              <a:gd name="connsiteX114" fmla="*/ 692529 w 1263126"/>
              <a:gd name="connsiteY114" fmla="*/ 208818 h 1429853"/>
              <a:gd name="connsiteX115" fmla="*/ 691458 w 1263126"/>
              <a:gd name="connsiteY115" fmla="*/ 340897 h 1429853"/>
              <a:gd name="connsiteX116" fmla="*/ 628842 w 1263126"/>
              <a:gd name="connsiteY116" fmla="*/ 334009 h 1429853"/>
              <a:gd name="connsiteX117" fmla="*/ 568199 w 1263126"/>
              <a:gd name="connsiteY117" fmla="*/ 338965 h 1429853"/>
              <a:gd name="connsiteX118" fmla="*/ 569263 w 1263126"/>
              <a:gd name="connsiteY118" fmla="*/ 207818 h 1429853"/>
              <a:gd name="connsiteX119" fmla="*/ 532381 w 1263126"/>
              <a:gd name="connsiteY119" fmla="*/ 243526 h 1429853"/>
              <a:gd name="connsiteX120" fmla="*/ 445228 w 1263126"/>
              <a:gd name="connsiteY120" fmla="*/ 242113 h 1429853"/>
              <a:gd name="connsiteX121" fmla="*/ 446641 w 1263126"/>
              <a:gd name="connsiteY121" fmla="*/ 154960 h 1429853"/>
              <a:gd name="connsiteX122" fmla="*/ 588416 w 1263126"/>
              <a:gd name="connsiteY122" fmla="*/ 17710 h 1429853"/>
              <a:gd name="connsiteX123" fmla="*/ 601620 w 1263126"/>
              <a:gd name="connsiteY123" fmla="*/ 9248 h 1429853"/>
              <a:gd name="connsiteX124" fmla="*/ 608557 w 1263126"/>
              <a:gd name="connsiteY124" fmla="*/ 4652 h 1429853"/>
              <a:gd name="connsiteX125" fmla="*/ 608997 w 1263126"/>
              <a:gd name="connsiteY125" fmla="*/ 4521 h 1429853"/>
              <a:gd name="connsiteX126" fmla="*/ 609022 w 1263126"/>
              <a:gd name="connsiteY126" fmla="*/ 4504 h 1429853"/>
              <a:gd name="connsiteX127" fmla="*/ 609090 w 1263126"/>
              <a:gd name="connsiteY127" fmla="*/ 4493 h 1429853"/>
              <a:gd name="connsiteX128" fmla="*/ 620154 w 1263126"/>
              <a:gd name="connsiteY128" fmla="*/ 1155 h 1429853"/>
              <a:gd name="connsiteX129" fmla="*/ 632585 w 1263126"/>
              <a:gd name="connsiteY129" fmla="*/ 2 h 1429853"/>
              <a:gd name="connsiteX130" fmla="*/ 644996 w 1263126"/>
              <a:gd name="connsiteY130" fmla="*/ 1357 h 1429853"/>
              <a:gd name="connsiteX131" fmla="*/ 656006 w 1263126"/>
              <a:gd name="connsiteY131" fmla="*/ 4872 h 1429853"/>
              <a:gd name="connsiteX132" fmla="*/ 656073 w 1263126"/>
              <a:gd name="connsiteY132" fmla="*/ 4884 h 1429853"/>
              <a:gd name="connsiteX133" fmla="*/ 656099 w 1263126"/>
              <a:gd name="connsiteY133" fmla="*/ 4901 h 1429853"/>
              <a:gd name="connsiteX134" fmla="*/ 656535 w 1263126"/>
              <a:gd name="connsiteY134" fmla="*/ 5043 h 1429853"/>
              <a:gd name="connsiteX135" fmla="*/ 663371 w 1263126"/>
              <a:gd name="connsiteY135" fmla="*/ 9730 h 1429853"/>
              <a:gd name="connsiteX136" fmla="*/ 676463 w 1263126"/>
              <a:gd name="connsiteY136" fmla="*/ 18423 h 1429853"/>
              <a:gd name="connsiteX137" fmla="*/ 1248773 w 1263126"/>
              <a:gd name="connsiteY137" fmla="*/ 357302 h 1429853"/>
              <a:gd name="connsiteX138" fmla="*/ 1255843 w 1263126"/>
              <a:gd name="connsiteY138" fmla="*/ 367591 h 1429853"/>
              <a:gd name="connsiteX139" fmla="*/ 1260715 w 1263126"/>
              <a:gd name="connsiteY139" fmla="*/ 379086 h 1429853"/>
              <a:gd name="connsiteX140" fmla="*/ 1263017 w 1263126"/>
              <a:gd name="connsiteY140" fmla="*/ 390412 h 1429853"/>
              <a:gd name="connsiteX141" fmla="*/ 1263039 w 1263126"/>
              <a:gd name="connsiteY141" fmla="*/ 390476 h 1429853"/>
              <a:gd name="connsiteX142" fmla="*/ 1263037 w 1263126"/>
              <a:gd name="connsiteY142" fmla="*/ 390507 h 1429853"/>
              <a:gd name="connsiteX143" fmla="*/ 1263126 w 1263126"/>
              <a:gd name="connsiteY143" fmla="*/ 390957 h 1429853"/>
              <a:gd name="connsiteX144" fmla="*/ 1262369 w 1263126"/>
              <a:gd name="connsiteY144" fmla="*/ 399210 h 1429853"/>
              <a:gd name="connsiteX145" fmla="*/ 1261167 w 1263126"/>
              <a:gd name="connsiteY145" fmla="*/ 414881 h 1429853"/>
              <a:gd name="connsiteX146" fmla="*/ 1207429 w 1263126"/>
              <a:gd name="connsiteY146" fmla="*/ 604749 h 1429853"/>
              <a:gd name="connsiteX147" fmla="*/ 1131340 w 1263126"/>
              <a:gd name="connsiteY147" fmla="*/ 647269 h 1429853"/>
              <a:gd name="connsiteX148" fmla="*/ 1088819 w 1263126"/>
              <a:gd name="connsiteY148" fmla="*/ 571179 h 1429853"/>
              <a:gd name="connsiteX149" fmla="*/ 1102801 w 1263126"/>
              <a:gd name="connsiteY149" fmla="*/ 521783 h 1429853"/>
              <a:gd name="connsiteX150" fmla="*/ 986503 w 1263126"/>
              <a:gd name="connsiteY150" fmla="*/ 585540 h 1429853"/>
              <a:gd name="connsiteX151" fmla="*/ 985286 w 1263126"/>
              <a:gd name="connsiteY151" fmla="*/ 581212 h 1429853"/>
              <a:gd name="connsiteX152" fmla="*/ 950694 w 1263126"/>
              <a:gd name="connsiteY152" fmla="*/ 513182 h 1429853"/>
              <a:gd name="connsiteX153" fmla="*/ 923821 w 1263126"/>
              <a:gd name="connsiteY153" fmla="*/ 479326 h 1429853"/>
              <a:gd name="connsiteX154" fmla="*/ 1043542 w 1263126"/>
              <a:gd name="connsiteY154" fmla="*/ 413691 h 1429853"/>
              <a:gd name="connsiteX155" fmla="*/ 994378 w 1263126"/>
              <a:gd name="connsiteY155" fmla="*/ 398914 h 1429853"/>
              <a:gd name="connsiteX156" fmla="*/ 953097 w 1263126"/>
              <a:gd name="connsiteY156" fmla="*/ 322145 h 1429853"/>
              <a:gd name="connsiteX157" fmla="*/ 1029866 w 1263126"/>
              <a:gd name="connsiteY157" fmla="*/ 280863 h 1429853"/>
              <a:gd name="connsiteX158" fmla="*/ 1218839 w 1263126"/>
              <a:gd name="connsiteY158" fmla="*/ 337672 h 1429853"/>
              <a:gd name="connsiteX159" fmla="*/ 1232667 w 1263126"/>
              <a:gd name="connsiteY159" fmla="*/ 345070 h 1429853"/>
              <a:gd name="connsiteX160" fmla="*/ 1240064 w 1263126"/>
              <a:gd name="connsiteY160" fmla="*/ 348884 h 1429853"/>
              <a:gd name="connsiteX161" fmla="*/ 1240392 w 1263126"/>
              <a:gd name="connsiteY161" fmla="*/ 349204 h 1429853"/>
              <a:gd name="connsiteX162" fmla="*/ 1240419 w 1263126"/>
              <a:gd name="connsiteY162" fmla="*/ 349218 h 1429853"/>
              <a:gd name="connsiteX163" fmla="*/ 1240461 w 1263126"/>
              <a:gd name="connsiteY163" fmla="*/ 349271 h 14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263126" h="1429853">
                <a:moveTo>
                  <a:pt x="258189" y="851493"/>
                </a:moveTo>
                <a:lnTo>
                  <a:pt x="261520" y="863338"/>
                </a:lnTo>
                <a:cubicBezTo>
                  <a:pt x="270669" y="886841"/>
                  <a:pt x="282198" y="909640"/>
                  <a:pt x="296111" y="931369"/>
                </a:cubicBezTo>
                <a:lnTo>
                  <a:pt x="318187" y="959181"/>
                </a:lnTo>
                <a:lnTo>
                  <a:pt x="219188" y="1015561"/>
                </a:lnTo>
                <a:lnTo>
                  <a:pt x="268585" y="1029544"/>
                </a:lnTo>
                <a:cubicBezTo>
                  <a:pt x="301338" y="1038814"/>
                  <a:pt x="320375" y="1072879"/>
                  <a:pt x="311105" y="1105633"/>
                </a:cubicBezTo>
                <a:cubicBezTo>
                  <a:pt x="301835" y="1138386"/>
                  <a:pt x="267769" y="1157423"/>
                  <a:pt x="235016" y="1148153"/>
                </a:cubicBezTo>
                <a:lnTo>
                  <a:pt x="45148" y="1094415"/>
                </a:lnTo>
                <a:lnTo>
                  <a:pt x="31172" y="1087227"/>
                </a:lnTo>
                <a:lnTo>
                  <a:pt x="23746" y="1083549"/>
                </a:lnTo>
                <a:lnTo>
                  <a:pt x="23410" y="1083235"/>
                </a:lnTo>
                <a:lnTo>
                  <a:pt x="23382" y="1083221"/>
                </a:lnTo>
                <a:lnTo>
                  <a:pt x="23337" y="1083169"/>
                </a:lnTo>
                <a:lnTo>
                  <a:pt x="14898" y="1075273"/>
                </a:lnTo>
                <a:cubicBezTo>
                  <a:pt x="12200" y="1072193"/>
                  <a:pt x="9769" y="1068796"/>
                  <a:pt x="7663" y="1065099"/>
                </a:cubicBezTo>
                <a:cubicBezTo>
                  <a:pt x="5559" y="1061401"/>
                  <a:pt x="3877" y="1057578"/>
                  <a:pt x="2604" y="1053686"/>
                </a:cubicBezTo>
                <a:lnTo>
                  <a:pt x="120" y="1042399"/>
                </a:lnTo>
                <a:lnTo>
                  <a:pt x="98" y="1042334"/>
                </a:lnTo>
                <a:lnTo>
                  <a:pt x="99" y="1042304"/>
                </a:lnTo>
                <a:lnTo>
                  <a:pt x="0" y="1041855"/>
                </a:lnTo>
                <a:lnTo>
                  <a:pt x="628" y="1033558"/>
                </a:lnTo>
                <a:lnTo>
                  <a:pt x="1575" y="1017904"/>
                </a:lnTo>
                <a:lnTo>
                  <a:pt x="52224" y="827189"/>
                </a:lnTo>
                <a:cubicBezTo>
                  <a:pt x="60963" y="794290"/>
                  <a:pt x="94716" y="774702"/>
                  <a:pt x="127614" y="783440"/>
                </a:cubicBezTo>
                <a:cubicBezTo>
                  <a:pt x="160513" y="792178"/>
                  <a:pt x="180101" y="825931"/>
                  <a:pt x="171363" y="858831"/>
                </a:cubicBezTo>
                <a:lnTo>
                  <a:pt x="158186" y="908445"/>
                </a:lnTo>
                <a:close/>
                <a:moveTo>
                  <a:pt x="815994" y="1184737"/>
                </a:moveTo>
                <a:cubicBezTo>
                  <a:pt x="840064" y="1208807"/>
                  <a:pt x="840064" y="1247831"/>
                  <a:pt x="815994" y="1271901"/>
                </a:cubicBezTo>
                <a:lnTo>
                  <a:pt x="676462" y="1411431"/>
                </a:lnTo>
                <a:lnTo>
                  <a:pt x="663371" y="1420125"/>
                </a:lnTo>
                <a:lnTo>
                  <a:pt x="656537" y="1424814"/>
                </a:lnTo>
                <a:lnTo>
                  <a:pt x="656099" y="1424953"/>
                </a:lnTo>
                <a:lnTo>
                  <a:pt x="656073" y="1424970"/>
                </a:lnTo>
                <a:lnTo>
                  <a:pt x="656006" y="1424984"/>
                </a:lnTo>
                <a:lnTo>
                  <a:pt x="644996" y="1428500"/>
                </a:lnTo>
                <a:cubicBezTo>
                  <a:pt x="640991" y="1429353"/>
                  <a:pt x="636840" y="1429818"/>
                  <a:pt x="632586" y="1429852"/>
                </a:cubicBezTo>
                <a:cubicBezTo>
                  <a:pt x="628331" y="1429885"/>
                  <a:pt x="624173" y="1429489"/>
                  <a:pt x="620154" y="1428701"/>
                </a:cubicBezTo>
                <a:lnTo>
                  <a:pt x="609090" y="1425364"/>
                </a:lnTo>
                <a:lnTo>
                  <a:pt x="609022" y="1425351"/>
                </a:lnTo>
                <a:lnTo>
                  <a:pt x="608997" y="1425336"/>
                </a:lnTo>
                <a:lnTo>
                  <a:pt x="608557" y="1425203"/>
                </a:lnTo>
                <a:lnTo>
                  <a:pt x="601620" y="1420608"/>
                </a:lnTo>
                <a:lnTo>
                  <a:pt x="588416" y="1412145"/>
                </a:lnTo>
                <a:lnTo>
                  <a:pt x="446641" y="1274896"/>
                </a:lnTo>
                <a:cubicBezTo>
                  <a:pt x="422185" y="1251219"/>
                  <a:pt x="421551" y="1212199"/>
                  <a:pt x="445228" y="1187743"/>
                </a:cubicBezTo>
                <a:cubicBezTo>
                  <a:pt x="468903" y="1163287"/>
                  <a:pt x="507923" y="1162653"/>
                  <a:pt x="532381" y="1186330"/>
                </a:cubicBezTo>
                <a:lnTo>
                  <a:pt x="569263" y="1222035"/>
                </a:lnTo>
                <a:lnTo>
                  <a:pt x="568315" y="1105080"/>
                </a:lnTo>
                <a:lnTo>
                  <a:pt x="617964" y="1110542"/>
                </a:lnTo>
                <a:lnTo>
                  <a:pt x="691582" y="1104525"/>
                </a:lnTo>
                <a:lnTo>
                  <a:pt x="692527" y="1221037"/>
                </a:lnTo>
                <a:lnTo>
                  <a:pt x="728830" y="1184737"/>
                </a:lnTo>
                <a:cubicBezTo>
                  <a:pt x="752900" y="1160667"/>
                  <a:pt x="791924" y="1160668"/>
                  <a:pt x="815994" y="1184737"/>
                </a:cubicBezTo>
                <a:close/>
                <a:moveTo>
                  <a:pt x="309018" y="291377"/>
                </a:moveTo>
                <a:cubicBezTo>
                  <a:pt x="313953" y="297682"/>
                  <a:pt x="317733" y="305058"/>
                  <a:pt x="319953" y="313273"/>
                </a:cubicBezTo>
                <a:cubicBezTo>
                  <a:pt x="328836" y="346132"/>
                  <a:pt x="309399" y="379973"/>
                  <a:pt x="276538" y="388856"/>
                </a:cubicBezTo>
                <a:lnTo>
                  <a:pt x="226983" y="402251"/>
                </a:lnTo>
                <a:lnTo>
                  <a:pt x="334706" y="465296"/>
                </a:lnTo>
                <a:lnTo>
                  <a:pt x="302097" y="504094"/>
                </a:lnTo>
                <a:lnTo>
                  <a:pt x="267034" y="568518"/>
                </a:lnTo>
                <a:lnTo>
                  <a:pt x="164718" y="508638"/>
                </a:lnTo>
                <a:lnTo>
                  <a:pt x="177307" y="558408"/>
                </a:lnTo>
                <a:cubicBezTo>
                  <a:pt x="185656" y="591409"/>
                  <a:pt x="165672" y="624928"/>
                  <a:pt x="132672" y="633276"/>
                </a:cubicBezTo>
                <a:cubicBezTo>
                  <a:pt x="99672" y="641625"/>
                  <a:pt x="66153" y="621642"/>
                  <a:pt x="57804" y="588641"/>
                </a:cubicBezTo>
                <a:lnTo>
                  <a:pt x="9408" y="397341"/>
                </a:lnTo>
                <a:lnTo>
                  <a:pt x="8645" y="381645"/>
                </a:lnTo>
                <a:lnTo>
                  <a:pt x="8117" y="373374"/>
                </a:lnTo>
                <a:lnTo>
                  <a:pt x="8222" y="372926"/>
                </a:lnTo>
                <a:lnTo>
                  <a:pt x="8220" y="372895"/>
                </a:lnTo>
                <a:lnTo>
                  <a:pt x="8243" y="372830"/>
                </a:lnTo>
                <a:lnTo>
                  <a:pt x="10861" y="361574"/>
                </a:lnTo>
                <a:cubicBezTo>
                  <a:pt x="12179" y="357697"/>
                  <a:pt x="13905" y="353894"/>
                  <a:pt x="16054" y="350221"/>
                </a:cubicBezTo>
                <a:cubicBezTo>
                  <a:pt x="18205" y="346550"/>
                  <a:pt x="20674" y="343181"/>
                  <a:pt x="23408" y="340133"/>
                </a:cubicBezTo>
                <a:lnTo>
                  <a:pt x="31942" y="332338"/>
                </a:lnTo>
                <a:lnTo>
                  <a:pt x="31987" y="332287"/>
                </a:lnTo>
                <a:lnTo>
                  <a:pt x="32013" y="332273"/>
                </a:lnTo>
                <a:lnTo>
                  <a:pt x="32352" y="331963"/>
                </a:lnTo>
                <a:lnTo>
                  <a:pt x="39852" y="328358"/>
                </a:lnTo>
                <a:lnTo>
                  <a:pt x="53882" y="321350"/>
                </a:lnTo>
                <a:lnTo>
                  <a:pt x="244371" y="269857"/>
                </a:lnTo>
                <a:cubicBezTo>
                  <a:pt x="269016" y="263196"/>
                  <a:pt x="294213" y="272464"/>
                  <a:pt x="309018" y="291377"/>
                </a:cubicBezTo>
                <a:close/>
                <a:moveTo>
                  <a:pt x="1196103" y="821119"/>
                </a:moveTo>
                <a:cubicBezTo>
                  <a:pt x="1200832" y="827580"/>
                  <a:pt x="1204371" y="835075"/>
                  <a:pt x="1206324" y="843357"/>
                </a:cubicBezTo>
                <a:lnTo>
                  <a:pt x="1251612" y="1035417"/>
                </a:lnTo>
                <a:lnTo>
                  <a:pt x="1252120" y="1051091"/>
                </a:lnTo>
                <a:lnTo>
                  <a:pt x="1252515" y="1059404"/>
                </a:lnTo>
                <a:lnTo>
                  <a:pt x="1252402" y="1059848"/>
                </a:lnTo>
                <a:lnTo>
                  <a:pt x="1252404" y="1059879"/>
                </a:lnTo>
                <a:lnTo>
                  <a:pt x="1252378" y="1059942"/>
                </a:lnTo>
                <a:lnTo>
                  <a:pt x="1249579" y="1071155"/>
                </a:lnTo>
                <a:cubicBezTo>
                  <a:pt x="1248199" y="1075011"/>
                  <a:pt x="1246412" y="1078787"/>
                  <a:pt x="1244204" y="1082423"/>
                </a:cubicBezTo>
                <a:cubicBezTo>
                  <a:pt x="1241995" y="1086060"/>
                  <a:pt x="1239469" y="1089386"/>
                  <a:pt x="1236685" y="1092390"/>
                </a:cubicBezTo>
                <a:lnTo>
                  <a:pt x="1228028" y="1100046"/>
                </a:lnTo>
                <a:lnTo>
                  <a:pt x="1227983" y="1100097"/>
                </a:lnTo>
                <a:lnTo>
                  <a:pt x="1227955" y="1100111"/>
                </a:lnTo>
                <a:lnTo>
                  <a:pt x="1227610" y="1100413"/>
                </a:lnTo>
                <a:lnTo>
                  <a:pt x="1220084" y="1103884"/>
                </a:lnTo>
                <a:lnTo>
                  <a:pt x="1205912" y="1110678"/>
                </a:lnTo>
                <a:lnTo>
                  <a:pt x="1014612" y="1159074"/>
                </a:lnTo>
                <a:cubicBezTo>
                  <a:pt x="981612" y="1167423"/>
                  <a:pt x="948093" y="1147439"/>
                  <a:pt x="939744" y="1114439"/>
                </a:cubicBezTo>
                <a:cubicBezTo>
                  <a:pt x="931395" y="1081439"/>
                  <a:pt x="951380" y="1047919"/>
                  <a:pt x="984380" y="1039570"/>
                </a:cubicBezTo>
                <a:lnTo>
                  <a:pt x="1034149" y="1026980"/>
                </a:lnTo>
                <a:lnTo>
                  <a:pt x="926783" y="961784"/>
                </a:lnTo>
                <a:lnTo>
                  <a:pt x="944708" y="940457"/>
                </a:lnTo>
                <a:cubicBezTo>
                  <a:pt x="959225" y="919127"/>
                  <a:pt x="971388" y="896659"/>
                  <a:pt x="981192" y="873422"/>
                </a:cubicBezTo>
                <a:lnTo>
                  <a:pt x="987172" y="854238"/>
                </a:lnTo>
                <a:lnTo>
                  <a:pt x="1098130" y="921614"/>
                </a:lnTo>
                <a:lnTo>
                  <a:pt x="1086345" y="871649"/>
                </a:lnTo>
                <a:cubicBezTo>
                  <a:pt x="1078534" y="838518"/>
                  <a:pt x="1099058" y="805327"/>
                  <a:pt x="1132188" y="797514"/>
                </a:cubicBezTo>
                <a:cubicBezTo>
                  <a:pt x="1157037" y="791654"/>
                  <a:pt x="1181920" y="801736"/>
                  <a:pt x="1196103" y="821119"/>
                </a:cubicBezTo>
                <a:close/>
                <a:moveTo>
                  <a:pt x="815994" y="157955"/>
                </a:moveTo>
                <a:cubicBezTo>
                  <a:pt x="840064" y="182025"/>
                  <a:pt x="840064" y="221049"/>
                  <a:pt x="815994" y="245119"/>
                </a:cubicBezTo>
                <a:cubicBezTo>
                  <a:pt x="791924" y="269188"/>
                  <a:pt x="752898" y="269188"/>
                  <a:pt x="728829" y="245119"/>
                </a:cubicBezTo>
                <a:lnTo>
                  <a:pt x="692529" y="208818"/>
                </a:lnTo>
                <a:lnTo>
                  <a:pt x="691458" y="340897"/>
                </a:lnTo>
                <a:lnTo>
                  <a:pt x="628842" y="334009"/>
                </a:lnTo>
                <a:lnTo>
                  <a:pt x="568199" y="338965"/>
                </a:lnTo>
                <a:lnTo>
                  <a:pt x="569263" y="207818"/>
                </a:lnTo>
                <a:lnTo>
                  <a:pt x="532381" y="243526"/>
                </a:lnTo>
                <a:cubicBezTo>
                  <a:pt x="507923" y="267202"/>
                  <a:pt x="468904" y="266569"/>
                  <a:pt x="445228" y="242113"/>
                </a:cubicBezTo>
                <a:cubicBezTo>
                  <a:pt x="421550" y="217656"/>
                  <a:pt x="422185" y="178636"/>
                  <a:pt x="446641" y="154960"/>
                </a:cubicBezTo>
                <a:lnTo>
                  <a:pt x="588416" y="17710"/>
                </a:lnTo>
                <a:lnTo>
                  <a:pt x="601620" y="9248"/>
                </a:lnTo>
                <a:lnTo>
                  <a:pt x="608557" y="4652"/>
                </a:lnTo>
                <a:lnTo>
                  <a:pt x="608997" y="4521"/>
                </a:lnTo>
                <a:lnTo>
                  <a:pt x="609022" y="4504"/>
                </a:lnTo>
                <a:lnTo>
                  <a:pt x="609090" y="4493"/>
                </a:lnTo>
                <a:lnTo>
                  <a:pt x="620154" y="1155"/>
                </a:lnTo>
                <a:cubicBezTo>
                  <a:pt x="624173" y="366"/>
                  <a:pt x="628331" y="-32"/>
                  <a:pt x="632585" y="2"/>
                </a:cubicBezTo>
                <a:cubicBezTo>
                  <a:pt x="636840" y="37"/>
                  <a:pt x="640991" y="504"/>
                  <a:pt x="644996" y="1357"/>
                </a:cubicBezTo>
                <a:lnTo>
                  <a:pt x="656006" y="4872"/>
                </a:lnTo>
                <a:lnTo>
                  <a:pt x="656073" y="4884"/>
                </a:lnTo>
                <a:lnTo>
                  <a:pt x="656099" y="4901"/>
                </a:lnTo>
                <a:lnTo>
                  <a:pt x="656535" y="5043"/>
                </a:lnTo>
                <a:lnTo>
                  <a:pt x="663371" y="9730"/>
                </a:lnTo>
                <a:lnTo>
                  <a:pt x="676463" y="18423"/>
                </a:lnTo>
                <a:close/>
                <a:moveTo>
                  <a:pt x="1248773" y="357302"/>
                </a:moveTo>
                <a:cubicBezTo>
                  <a:pt x="1251422" y="360425"/>
                  <a:pt x="1253798" y="363861"/>
                  <a:pt x="1255843" y="367591"/>
                </a:cubicBezTo>
                <a:cubicBezTo>
                  <a:pt x="1257889" y="371322"/>
                  <a:pt x="1259506" y="375174"/>
                  <a:pt x="1260715" y="379086"/>
                </a:cubicBezTo>
                <a:lnTo>
                  <a:pt x="1263017" y="390412"/>
                </a:lnTo>
                <a:lnTo>
                  <a:pt x="1263039" y="390476"/>
                </a:lnTo>
                <a:lnTo>
                  <a:pt x="1263037" y="390507"/>
                </a:lnTo>
                <a:lnTo>
                  <a:pt x="1263126" y="390957"/>
                </a:lnTo>
                <a:lnTo>
                  <a:pt x="1262369" y="399210"/>
                </a:lnTo>
                <a:lnTo>
                  <a:pt x="1261167" y="414881"/>
                </a:lnTo>
                <a:lnTo>
                  <a:pt x="1207429" y="604749"/>
                </a:lnTo>
                <a:cubicBezTo>
                  <a:pt x="1198159" y="637502"/>
                  <a:pt x="1164093" y="656539"/>
                  <a:pt x="1131340" y="647269"/>
                </a:cubicBezTo>
                <a:cubicBezTo>
                  <a:pt x="1098587" y="637999"/>
                  <a:pt x="1079549" y="603932"/>
                  <a:pt x="1088819" y="571179"/>
                </a:cubicBezTo>
                <a:lnTo>
                  <a:pt x="1102801" y="521783"/>
                </a:lnTo>
                <a:lnTo>
                  <a:pt x="986503" y="585540"/>
                </a:lnTo>
                <a:lnTo>
                  <a:pt x="985286" y="581212"/>
                </a:lnTo>
                <a:cubicBezTo>
                  <a:pt x="976137" y="557710"/>
                  <a:pt x="964608" y="534911"/>
                  <a:pt x="950694" y="513182"/>
                </a:cubicBezTo>
                <a:lnTo>
                  <a:pt x="923821" y="479326"/>
                </a:lnTo>
                <a:lnTo>
                  <a:pt x="1043542" y="413691"/>
                </a:lnTo>
                <a:lnTo>
                  <a:pt x="994378" y="398914"/>
                </a:lnTo>
                <a:cubicBezTo>
                  <a:pt x="961780" y="389113"/>
                  <a:pt x="943299" y="354743"/>
                  <a:pt x="953097" y="322145"/>
                </a:cubicBezTo>
                <a:cubicBezTo>
                  <a:pt x="962897" y="289545"/>
                  <a:pt x="997269" y="271064"/>
                  <a:pt x="1029866" y="280863"/>
                </a:cubicBezTo>
                <a:lnTo>
                  <a:pt x="1218839" y="337672"/>
                </a:lnTo>
                <a:lnTo>
                  <a:pt x="1232667" y="345070"/>
                </a:lnTo>
                <a:lnTo>
                  <a:pt x="1240064" y="348884"/>
                </a:lnTo>
                <a:lnTo>
                  <a:pt x="1240392" y="349204"/>
                </a:lnTo>
                <a:lnTo>
                  <a:pt x="1240419" y="349218"/>
                </a:lnTo>
                <a:lnTo>
                  <a:pt x="1240461" y="349271"/>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44034635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Infinite Video Platform at CES</a:t>
            </a:r>
            <a:endParaRPr lang="en-US" dirty="0"/>
          </a:p>
        </p:txBody>
      </p:sp>
      <p:sp>
        <p:nvSpPr>
          <p:cNvPr id="49" name="Right Arrow 48"/>
          <p:cNvSpPr/>
          <p:nvPr/>
        </p:nvSpPr>
        <p:spPr>
          <a:xfrm>
            <a:off x="2026412" y="3754586"/>
            <a:ext cx="4929020" cy="732859"/>
          </a:xfrm>
          <a:prstGeom prst="rightArrow">
            <a:avLst>
              <a:gd name="adj1" fmla="val 79128"/>
              <a:gd name="adj2" fmla="val 3477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8" name="Right Arrow 47"/>
          <p:cNvSpPr/>
          <p:nvPr/>
        </p:nvSpPr>
        <p:spPr>
          <a:xfrm>
            <a:off x="2026412" y="2952308"/>
            <a:ext cx="4929020" cy="702722"/>
          </a:xfrm>
          <a:prstGeom prst="rightArrow">
            <a:avLst>
              <a:gd name="adj1" fmla="val 79128"/>
              <a:gd name="adj2" fmla="val 34774"/>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7" name="Right Arrow 46"/>
          <p:cNvSpPr/>
          <p:nvPr/>
        </p:nvSpPr>
        <p:spPr>
          <a:xfrm>
            <a:off x="2026412" y="2131592"/>
            <a:ext cx="4929020" cy="721161"/>
          </a:xfrm>
          <a:prstGeom prst="rightArrow">
            <a:avLst>
              <a:gd name="adj1" fmla="val 79128"/>
              <a:gd name="adj2" fmla="val 347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Right Arrow 2"/>
          <p:cNvSpPr/>
          <p:nvPr/>
        </p:nvSpPr>
        <p:spPr>
          <a:xfrm>
            <a:off x="2026412" y="1313717"/>
            <a:ext cx="4929020" cy="718320"/>
          </a:xfrm>
          <a:prstGeom prst="rightArrow">
            <a:avLst>
              <a:gd name="adj1" fmla="val 79128"/>
              <a:gd name="adj2" fmla="val 34774"/>
            </a:avLst>
          </a:prstGeom>
          <a:solidFill>
            <a:schemeClr val="accent5">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1717573" y="1388490"/>
            <a:ext cx="560969" cy="568775"/>
            <a:chOff x="460955" y="1636556"/>
            <a:chExt cx="560969" cy="568775"/>
          </a:xfrm>
        </p:grpSpPr>
        <p:sp>
          <p:nvSpPr>
            <p:cNvPr id="19" name="Oval 18"/>
            <p:cNvSpPr/>
            <p:nvPr/>
          </p:nvSpPr>
          <p:spPr>
            <a:xfrm>
              <a:off x="460955" y="1636556"/>
              <a:ext cx="560969" cy="56877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20" name="Rounded Rectangle 44"/>
            <p:cNvSpPr/>
            <p:nvPr/>
          </p:nvSpPr>
          <p:spPr>
            <a:xfrm rot="10800000">
              <a:off x="549116" y="1798746"/>
              <a:ext cx="384648" cy="312591"/>
            </a:xfrm>
            <a:custGeom>
              <a:avLst/>
              <a:gdLst/>
              <a:ahLst/>
              <a:cxnLst/>
              <a:rect l="l" t="t" r="r" b="b"/>
              <a:pathLst>
                <a:path w="2184397" h="1749778">
                  <a:moveTo>
                    <a:pt x="1615392" y="1216286"/>
                  </a:moveTo>
                  <a:lnTo>
                    <a:pt x="2098649" y="1216286"/>
                  </a:lnTo>
                  <a:cubicBezTo>
                    <a:pt x="2146006" y="1216286"/>
                    <a:pt x="2184397" y="1254677"/>
                    <a:pt x="2184397" y="1302034"/>
                  </a:cubicBezTo>
                  <a:lnTo>
                    <a:pt x="2184397" y="1664030"/>
                  </a:lnTo>
                  <a:cubicBezTo>
                    <a:pt x="2184397" y="1711387"/>
                    <a:pt x="2146006" y="1749778"/>
                    <a:pt x="2098649" y="1749778"/>
                  </a:cubicBezTo>
                  <a:lnTo>
                    <a:pt x="1615392" y="1749778"/>
                  </a:lnTo>
                  <a:cubicBezTo>
                    <a:pt x="1568035" y="1749778"/>
                    <a:pt x="1529644" y="1711387"/>
                    <a:pt x="1529644" y="1664030"/>
                  </a:cubicBezTo>
                  <a:lnTo>
                    <a:pt x="1529644" y="1302034"/>
                  </a:lnTo>
                  <a:cubicBezTo>
                    <a:pt x="1529644" y="1254677"/>
                    <a:pt x="1568035" y="1216286"/>
                    <a:pt x="1615392" y="1216286"/>
                  </a:cubicBezTo>
                  <a:close/>
                  <a:moveTo>
                    <a:pt x="850571" y="1216286"/>
                  </a:moveTo>
                  <a:lnTo>
                    <a:pt x="1333828" y="1216286"/>
                  </a:lnTo>
                  <a:cubicBezTo>
                    <a:pt x="1381185" y="1216286"/>
                    <a:pt x="1419576" y="1254677"/>
                    <a:pt x="1419576" y="1302034"/>
                  </a:cubicBezTo>
                  <a:lnTo>
                    <a:pt x="1419576" y="1664030"/>
                  </a:lnTo>
                  <a:cubicBezTo>
                    <a:pt x="1419576" y="1711387"/>
                    <a:pt x="1381185" y="1749778"/>
                    <a:pt x="1333828" y="1749778"/>
                  </a:cubicBezTo>
                  <a:lnTo>
                    <a:pt x="850571" y="1749778"/>
                  </a:lnTo>
                  <a:cubicBezTo>
                    <a:pt x="803214" y="1749778"/>
                    <a:pt x="764823" y="1711387"/>
                    <a:pt x="764823" y="1664030"/>
                  </a:cubicBezTo>
                  <a:lnTo>
                    <a:pt x="764823" y="1302034"/>
                  </a:lnTo>
                  <a:cubicBezTo>
                    <a:pt x="764823" y="1254677"/>
                    <a:pt x="803214" y="1216286"/>
                    <a:pt x="850571" y="1216286"/>
                  </a:cubicBezTo>
                  <a:close/>
                  <a:moveTo>
                    <a:pt x="85748" y="1216286"/>
                  </a:moveTo>
                  <a:lnTo>
                    <a:pt x="569005" y="1216286"/>
                  </a:lnTo>
                  <a:cubicBezTo>
                    <a:pt x="616362" y="1216286"/>
                    <a:pt x="654753" y="1254677"/>
                    <a:pt x="654753" y="1302034"/>
                  </a:cubicBezTo>
                  <a:lnTo>
                    <a:pt x="654753" y="1664030"/>
                  </a:lnTo>
                  <a:cubicBezTo>
                    <a:pt x="654753" y="1711387"/>
                    <a:pt x="616362" y="1749778"/>
                    <a:pt x="569005" y="1749778"/>
                  </a:cubicBezTo>
                  <a:lnTo>
                    <a:pt x="85748" y="1749778"/>
                  </a:lnTo>
                  <a:cubicBezTo>
                    <a:pt x="38391" y="1749778"/>
                    <a:pt x="0" y="1711387"/>
                    <a:pt x="0" y="1664030"/>
                  </a:cubicBezTo>
                  <a:lnTo>
                    <a:pt x="0" y="1302034"/>
                  </a:lnTo>
                  <a:cubicBezTo>
                    <a:pt x="0" y="1254677"/>
                    <a:pt x="38391" y="1216286"/>
                    <a:pt x="85748" y="1216286"/>
                  </a:cubicBezTo>
                  <a:close/>
                  <a:moveTo>
                    <a:pt x="850356" y="0"/>
                  </a:moveTo>
                  <a:lnTo>
                    <a:pt x="1334042" y="0"/>
                  </a:lnTo>
                  <a:cubicBezTo>
                    <a:pt x="1399985" y="0"/>
                    <a:pt x="1453443" y="53458"/>
                    <a:pt x="1453443" y="119401"/>
                  </a:cubicBezTo>
                  <a:lnTo>
                    <a:pt x="1453443" y="537043"/>
                  </a:lnTo>
                  <a:cubicBezTo>
                    <a:pt x="1453443" y="602986"/>
                    <a:pt x="1399985" y="656444"/>
                    <a:pt x="1334042" y="656444"/>
                  </a:cubicBezTo>
                  <a:lnTo>
                    <a:pt x="1117599" y="656444"/>
                  </a:lnTo>
                  <a:lnTo>
                    <a:pt x="1117599" y="824089"/>
                  </a:lnTo>
                  <a:lnTo>
                    <a:pt x="1831620" y="824089"/>
                  </a:lnTo>
                  <a:lnTo>
                    <a:pt x="1869438" y="824089"/>
                  </a:lnTo>
                  <a:lnTo>
                    <a:pt x="1882420" y="824089"/>
                  </a:lnTo>
                  <a:lnTo>
                    <a:pt x="1882420" y="1051872"/>
                  </a:lnTo>
                  <a:lnTo>
                    <a:pt x="1901945" y="1051914"/>
                  </a:lnTo>
                  <a:cubicBezTo>
                    <a:pt x="1914165" y="1051937"/>
                    <a:pt x="1925649" y="1051953"/>
                    <a:pt x="1935453" y="1051953"/>
                  </a:cubicBezTo>
                  <a:cubicBezTo>
                    <a:pt x="1937743" y="1051953"/>
                    <a:pt x="1939924" y="1052417"/>
                    <a:pt x="1941908" y="1053256"/>
                  </a:cubicBezTo>
                  <a:lnTo>
                    <a:pt x="1947179" y="1056810"/>
                  </a:lnTo>
                  <a:cubicBezTo>
                    <a:pt x="1950180" y="1059811"/>
                    <a:pt x="1952036" y="1063956"/>
                    <a:pt x="1952036" y="1068536"/>
                  </a:cubicBezTo>
                  <a:cubicBezTo>
                    <a:pt x="1952036" y="1073115"/>
                    <a:pt x="1950180" y="1077260"/>
                    <a:pt x="1947179" y="1080261"/>
                  </a:cubicBezTo>
                  <a:lnTo>
                    <a:pt x="1946832" y="1080495"/>
                  </a:lnTo>
                  <a:lnTo>
                    <a:pt x="1945629" y="1082308"/>
                  </a:lnTo>
                  <a:lnTo>
                    <a:pt x="1870630" y="1157307"/>
                  </a:lnTo>
                  <a:cubicBezTo>
                    <a:pt x="1866948" y="1160989"/>
                    <a:pt x="1862122" y="1162830"/>
                    <a:pt x="1857296" y="1162830"/>
                  </a:cubicBezTo>
                  <a:cubicBezTo>
                    <a:pt x="1852471" y="1162830"/>
                    <a:pt x="1847645" y="1160989"/>
                    <a:pt x="1843963" y="1157307"/>
                  </a:cubicBezTo>
                  <a:lnTo>
                    <a:pt x="1768436" y="1081780"/>
                  </a:lnTo>
                  <a:lnTo>
                    <a:pt x="1767887" y="1080953"/>
                  </a:lnTo>
                  <a:lnTo>
                    <a:pt x="1766861" y="1080261"/>
                  </a:lnTo>
                  <a:cubicBezTo>
                    <a:pt x="1763860" y="1077260"/>
                    <a:pt x="1762004" y="1073115"/>
                    <a:pt x="1762004" y="1068536"/>
                  </a:cubicBezTo>
                  <a:cubicBezTo>
                    <a:pt x="1762004" y="1063956"/>
                    <a:pt x="1763860" y="1059811"/>
                    <a:pt x="1766861" y="1056810"/>
                  </a:cubicBezTo>
                  <a:cubicBezTo>
                    <a:pt x="1771060" y="1052576"/>
                    <a:pt x="1774097" y="1052409"/>
                    <a:pt x="1778587" y="1051953"/>
                  </a:cubicBezTo>
                  <a:cubicBezTo>
                    <a:pt x="1779710" y="1051838"/>
                    <a:pt x="1786807" y="1051781"/>
                    <a:pt x="1797638" y="1051760"/>
                  </a:cubicBezTo>
                  <a:cubicBezTo>
                    <a:pt x="1805762" y="1051744"/>
                    <a:pt x="1815986" y="1051748"/>
                    <a:pt x="1827366" y="1051763"/>
                  </a:cubicBezTo>
                  <a:lnTo>
                    <a:pt x="1831620" y="1051771"/>
                  </a:lnTo>
                  <a:lnTo>
                    <a:pt x="1831620" y="874889"/>
                  </a:lnTo>
                  <a:lnTo>
                    <a:pt x="1117599" y="874889"/>
                  </a:lnTo>
                  <a:lnTo>
                    <a:pt x="1117599" y="1036044"/>
                  </a:lnTo>
                  <a:lnTo>
                    <a:pt x="1137124" y="1036086"/>
                  </a:lnTo>
                  <a:cubicBezTo>
                    <a:pt x="1149344" y="1036109"/>
                    <a:pt x="1160829" y="1036125"/>
                    <a:pt x="1170633" y="1036125"/>
                  </a:cubicBezTo>
                  <a:cubicBezTo>
                    <a:pt x="1172922" y="1036125"/>
                    <a:pt x="1175104" y="1036589"/>
                    <a:pt x="1177088" y="1037428"/>
                  </a:cubicBezTo>
                  <a:lnTo>
                    <a:pt x="1182359" y="1040982"/>
                  </a:lnTo>
                  <a:cubicBezTo>
                    <a:pt x="1185360" y="1043983"/>
                    <a:pt x="1187216" y="1048128"/>
                    <a:pt x="1187216" y="1052708"/>
                  </a:cubicBezTo>
                  <a:cubicBezTo>
                    <a:pt x="1187216" y="1057287"/>
                    <a:pt x="1185360" y="1061432"/>
                    <a:pt x="1182359" y="1064433"/>
                  </a:cubicBezTo>
                  <a:lnTo>
                    <a:pt x="1182012" y="1064667"/>
                  </a:lnTo>
                  <a:lnTo>
                    <a:pt x="1180808" y="1066480"/>
                  </a:lnTo>
                  <a:lnTo>
                    <a:pt x="1105809" y="1141479"/>
                  </a:lnTo>
                  <a:cubicBezTo>
                    <a:pt x="1102127" y="1145161"/>
                    <a:pt x="1097302" y="1147002"/>
                    <a:pt x="1092476" y="1147002"/>
                  </a:cubicBezTo>
                  <a:cubicBezTo>
                    <a:pt x="1087650" y="1147002"/>
                    <a:pt x="1082824" y="1145161"/>
                    <a:pt x="1079142" y="1141479"/>
                  </a:cubicBezTo>
                  <a:lnTo>
                    <a:pt x="1003615" y="1065952"/>
                  </a:lnTo>
                  <a:lnTo>
                    <a:pt x="1003066" y="1065125"/>
                  </a:lnTo>
                  <a:lnTo>
                    <a:pt x="1002041" y="1064433"/>
                  </a:lnTo>
                  <a:cubicBezTo>
                    <a:pt x="999040" y="1061432"/>
                    <a:pt x="997184" y="1057287"/>
                    <a:pt x="997184" y="1052708"/>
                  </a:cubicBezTo>
                  <a:cubicBezTo>
                    <a:pt x="997184" y="1048128"/>
                    <a:pt x="999040" y="1043983"/>
                    <a:pt x="1002041" y="1040982"/>
                  </a:cubicBezTo>
                  <a:cubicBezTo>
                    <a:pt x="1006240" y="1036748"/>
                    <a:pt x="1009277" y="1036581"/>
                    <a:pt x="1013767" y="1036125"/>
                  </a:cubicBezTo>
                  <a:cubicBezTo>
                    <a:pt x="1014889" y="1036010"/>
                    <a:pt x="1021986" y="1035953"/>
                    <a:pt x="1032818" y="1035932"/>
                  </a:cubicBezTo>
                  <a:cubicBezTo>
                    <a:pt x="1040942" y="1035916"/>
                    <a:pt x="1051166" y="1035920"/>
                    <a:pt x="1062546" y="1035935"/>
                  </a:cubicBezTo>
                  <a:lnTo>
                    <a:pt x="1066799" y="1035943"/>
                  </a:lnTo>
                  <a:lnTo>
                    <a:pt x="1066799" y="874889"/>
                  </a:lnTo>
                  <a:lnTo>
                    <a:pt x="352776" y="874889"/>
                  </a:lnTo>
                  <a:lnTo>
                    <a:pt x="352776" y="1036044"/>
                  </a:lnTo>
                  <a:lnTo>
                    <a:pt x="372301" y="1036085"/>
                  </a:lnTo>
                  <a:cubicBezTo>
                    <a:pt x="384521" y="1036109"/>
                    <a:pt x="396006" y="1036125"/>
                    <a:pt x="405810" y="1036125"/>
                  </a:cubicBezTo>
                  <a:cubicBezTo>
                    <a:pt x="408099" y="1036125"/>
                    <a:pt x="410281" y="1036589"/>
                    <a:pt x="412265" y="1037428"/>
                  </a:cubicBezTo>
                  <a:lnTo>
                    <a:pt x="417536" y="1040982"/>
                  </a:lnTo>
                  <a:cubicBezTo>
                    <a:pt x="420537" y="1043983"/>
                    <a:pt x="422393" y="1048128"/>
                    <a:pt x="422393" y="1052708"/>
                  </a:cubicBezTo>
                  <a:cubicBezTo>
                    <a:pt x="422393" y="1057287"/>
                    <a:pt x="420537" y="1061432"/>
                    <a:pt x="417536" y="1064433"/>
                  </a:cubicBezTo>
                  <a:lnTo>
                    <a:pt x="417189" y="1064667"/>
                  </a:lnTo>
                  <a:lnTo>
                    <a:pt x="415985" y="1066480"/>
                  </a:lnTo>
                  <a:lnTo>
                    <a:pt x="340986" y="1141479"/>
                  </a:lnTo>
                  <a:cubicBezTo>
                    <a:pt x="337304" y="1145161"/>
                    <a:pt x="332479" y="1147002"/>
                    <a:pt x="327653" y="1147002"/>
                  </a:cubicBezTo>
                  <a:cubicBezTo>
                    <a:pt x="322827" y="1147002"/>
                    <a:pt x="318001" y="1145161"/>
                    <a:pt x="314319" y="1141479"/>
                  </a:cubicBezTo>
                  <a:lnTo>
                    <a:pt x="238792" y="1065952"/>
                  </a:lnTo>
                  <a:lnTo>
                    <a:pt x="238243" y="1065125"/>
                  </a:lnTo>
                  <a:lnTo>
                    <a:pt x="237218" y="1064433"/>
                  </a:lnTo>
                  <a:cubicBezTo>
                    <a:pt x="234217" y="1061432"/>
                    <a:pt x="232361" y="1057287"/>
                    <a:pt x="232361" y="1052708"/>
                  </a:cubicBezTo>
                  <a:cubicBezTo>
                    <a:pt x="232361" y="1048128"/>
                    <a:pt x="234217" y="1043983"/>
                    <a:pt x="237218" y="1040982"/>
                  </a:cubicBezTo>
                  <a:cubicBezTo>
                    <a:pt x="241417" y="1036748"/>
                    <a:pt x="244454" y="1036581"/>
                    <a:pt x="248944" y="1036125"/>
                  </a:cubicBezTo>
                  <a:cubicBezTo>
                    <a:pt x="250066" y="1036010"/>
                    <a:pt x="257163" y="1035953"/>
                    <a:pt x="267995" y="1035932"/>
                  </a:cubicBezTo>
                  <a:cubicBezTo>
                    <a:pt x="276119" y="1035916"/>
                    <a:pt x="286343" y="1035920"/>
                    <a:pt x="297723" y="1035935"/>
                  </a:cubicBezTo>
                  <a:lnTo>
                    <a:pt x="301976" y="1035943"/>
                  </a:lnTo>
                  <a:lnTo>
                    <a:pt x="301976" y="824089"/>
                  </a:lnTo>
                  <a:lnTo>
                    <a:pt x="314958" y="824089"/>
                  </a:lnTo>
                  <a:lnTo>
                    <a:pt x="352776" y="824089"/>
                  </a:lnTo>
                  <a:lnTo>
                    <a:pt x="1066799" y="824089"/>
                  </a:lnTo>
                  <a:lnTo>
                    <a:pt x="1066799" y="656444"/>
                  </a:lnTo>
                  <a:lnTo>
                    <a:pt x="850356" y="656444"/>
                  </a:lnTo>
                  <a:cubicBezTo>
                    <a:pt x="784413" y="656444"/>
                    <a:pt x="730955" y="602986"/>
                    <a:pt x="730955" y="537043"/>
                  </a:cubicBezTo>
                  <a:lnTo>
                    <a:pt x="730955" y="119401"/>
                  </a:lnTo>
                  <a:cubicBezTo>
                    <a:pt x="730955" y="53458"/>
                    <a:pt x="784413" y="0"/>
                    <a:pt x="850356"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1200" dirty="0"/>
            </a:p>
          </p:txBody>
        </p:sp>
      </p:grpSp>
      <p:grpSp>
        <p:nvGrpSpPr>
          <p:cNvPr id="21" name="Group 20"/>
          <p:cNvGrpSpPr/>
          <p:nvPr/>
        </p:nvGrpSpPr>
        <p:grpSpPr>
          <a:xfrm>
            <a:off x="1717571" y="2212511"/>
            <a:ext cx="560972" cy="568775"/>
            <a:chOff x="4016427" y="1348619"/>
            <a:chExt cx="1239294" cy="1238547"/>
          </a:xfrm>
        </p:grpSpPr>
        <p:sp>
          <p:nvSpPr>
            <p:cNvPr id="22" name="Oval 21"/>
            <p:cNvSpPr/>
            <p:nvPr/>
          </p:nvSpPr>
          <p:spPr>
            <a:xfrm>
              <a:off x="4016427" y="1348619"/>
              <a:ext cx="1239294" cy="1238547"/>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23" name="Pie 4"/>
            <p:cNvSpPr/>
            <p:nvPr/>
          </p:nvSpPr>
          <p:spPr>
            <a:xfrm rot="900000">
              <a:off x="4190651" y="1672190"/>
              <a:ext cx="826019" cy="684445"/>
            </a:xfrm>
            <a:custGeom>
              <a:avLst/>
              <a:gdLst/>
              <a:ahLst/>
              <a:cxnLst/>
              <a:rect l="l" t="t" r="r" b="b"/>
              <a:pathLst>
                <a:path w="1125291" h="932425">
                  <a:moveTo>
                    <a:pt x="283755" y="728110"/>
                  </a:moveTo>
                  <a:cubicBezTo>
                    <a:pt x="294161" y="767493"/>
                    <a:pt x="336220" y="794320"/>
                    <a:pt x="390378" y="796120"/>
                  </a:cubicBezTo>
                  <a:cubicBezTo>
                    <a:pt x="426299" y="797314"/>
                    <a:pt x="463722" y="787308"/>
                    <a:pt x="494265" y="768344"/>
                  </a:cubicBezTo>
                  <a:cubicBezTo>
                    <a:pt x="540270" y="739779"/>
                    <a:pt x="563367" y="695583"/>
                    <a:pt x="552834" y="656273"/>
                  </a:cubicBezTo>
                  <a:lnTo>
                    <a:pt x="418328" y="692314"/>
                  </a:lnTo>
                  <a:close/>
                  <a:moveTo>
                    <a:pt x="495188" y="410735"/>
                  </a:moveTo>
                  <a:cubicBezTo>
                    <a:pt x="472268" y="414410"/>
                    <a:pt x="452108" y="429118"/>
                    <a:pt x="441612" y="449825"/>
                  </a:cubicBezTo>
                  <a:cubicBezTo>
                    <a:pt x="430229" y="472282"/>
                    <a:pt x="431949" y="498327"/>
                    <a:pt x="446092" y="517677"/>
                  </a:cubicBezTo>
                  <a:lnTo>
                    <a:pt x="502224" y="476650"/>
                  </a:lnTo>
                  <a:lnTo>
                    <a:pt x="558432" y="435726"/>
                  </a:lnTo>
                  <a:cubicBezTo>
                    <a:pt x="544327" y="416342"/>
                    <a:pt x="520049" y="406750"/>
                    <a:pt x="495188" y="410735"/>
                  </a:cubicBezTo>
                  <a:close/>
                  <a:moveTo>
                    <a:pt x="210976" y="486889"/>
                  </a:moveTo>
                  <a:cubicBezTo>
                    <a:pt x="187452" y="495869"/>
                    <a:pt x="171223" y="516315"/>
                    <a:pt x="168700" y="540154"/>
                  </a:cubicBezTo>
                  <a:lnTo>
                    <a:pt x="237839" y="547492"/>
                  </a:lnTo>
                  <a:lnTo>
                    <a:pt x="306965" y="554956"/>
                  </a:lnTo>
                  <a:cubicBezTo>
                    <a:pt x="309538" y="531127"/>
                    <a:pt x="298005" y="507711"/>
                    <a:pt x="276919" y="493955"/>
                  </a:cubicBezTo>
                  <a:cubicBezTo>
                    <a:pt x="257475" y="481270"/>
                    <a:pt x="232663" y="478612"/>
                    <a:pt x="210976" y="486889"/>
                  </a:cubicBezTo>
                  <a:close/>
                  <a:moveTo>
                    <a:pt x="944579" y="210089"/>
                  </a:moveTo>
                  <a:cubicBezTo>
                    <a:pt x="933205" y="210997"/>
                    <a:pt x="922042" y="214532"/>
                    <a:pt x="912154" y="220609"/>
                  </a:cubicBezTo>
                  <a:cubicBezTo>
                    <a:pt x="890702" y="233791"/>
                    <a:pt x="878543" y="256891"/>
                    <a:pt x="880481" y="280785"/>
                  </a:cubicBezTo>
                  <a:lnTo>
                    <a:pt x="949783" y="275183"/>
                  </a:lnTo>
                  <a:lnTo>
                    <a:pt x="1019094" y="269708"/>
                  </a:lnTo>
                  <a:cubicBezTo>
                    <a:pt x="1017207" y="245814"/>
                    <a:pt x="1001534" y="224941"/>
                    <a:pt x="978264" y="215331"/>
                  </a:cubicBezTo>
                  <a:cubicBezTo>
                    <a:pt x="967535" y="210900"/>
                    <a:pt x="955952" y="209181"/>
                    <a:pt x="944579" y="210089"/>
                  </a:cubicBezTo>
                  <a:close/>
                  <a:moveTo>
                    <a:pt x="0" y="337980"/>
                  </a:moveTo>
                  <a:lnTo>
                    <a:pt x="103499" y="319645"/>
                  </a:lnTo>
                  <a:cubicBezTo>
                    <a:pt x="237873" y="291754"/>
                    <a:pt x="373480" y="255434"/>
                    <a:pt x="503824" y="212428"/>
                  </a:cubicBezTo>
                  <a:lnTo>
                    <a:pt x="603446" y="176300"/>
                  </a:lnTo>
                  <a:lnTo>
                    <a:pt x="626994" y="279107"/>
                  </a:lnTo>
                  <a:cubicBezTo>
                    <a:pt x="648345" y="391255"/>
                    <a:pt x="656268" y="501025"/>
                    <a:pt x="649642" y="598423"/>
                  </a:cubicBezTo>
                  <a:cubicBezTo>
                    <a:pt x="623368" y="984693"/>
                    <a:pt x="386089" y="1047688"/>
                    <a:pt x="170371" y="725666"/>
                  </a:cubicBezTo>
                  <a:cubicBezTo>
                    <a:pt x="116082" y="644622"/>
                    <a:pt x="68206" y="545700"/>
                    <a:pt x="30740" y="438067"/>
                  </a:cubicBezTo>
                  <a:close/>
                  <a:moveTo>
                    <a:pt x="500561" y="0"/>
                  </a:moveTo>
                  <a:lnTo>
                    <a:pt x="605279" y="9077"/>
                  </a:lnTo>
                  <a:cubicBezTo>
                    <a:pt x="742293" y="16915"/>
                    <a:pt x="882680" y="16931"/>
                    <a:pt x="1019713" y="9125"/>
                  </a:cubicBezTo>
                  <a:lnTo>
                    <a:pt x="1125291" y="12"/>
                  </a:lnTo>
                  <a:lnTo>
                    <a:pt x="1121429" y="105411"/>
                  </a:lnTo>
                  <a:cubicBezTo>
                    <a:pt x="1113026" y="219264"/>
                    <a:pt x="1092268" y="327344"/>
                    <a:pt x="1060660" y="419708"/>
                  </a:cubicBezTo>
                  <a:cubicBezTo>
                    <a:pt x="974480" y="671545"/>
                    <a:pt x="831513" y="749978"/>
                    <a:pt x="709948" y="655186"/>
                  </a:cubicBezTo>
                  <a:lnTo>
                    <a:pt x="698597" y="644678"/>
                  </a:lnTo>
                  <a:lnTo>
                    <a:pt x="703411" y="599688"/>
                  </a:lnTo>
                  <a:lnTo>
                    <a:pt x="702907" y="506415"/>
                  </a:lnTo>
                  <a:lnTo>
                    <a:pt x="812927" y="506214"/>
                  </a:lnTo>
                  <a:lnTo>
                    <a:pt x="952178" y="506214"/>
                  </a:lnTo>
                  <a:cubicBezTo>
                    <a:pt x="952178" y="472324"/>
                    <a:pt x="913251" y="442297"/>
                    <a:pt x="855791" y="431864"/>
                  </a:cubicBezTo>
                  <a:cubicBezTo>
                    <a:pt x="841830" y="429330"/>
                    <a:pt x="827334" y="428065"/>
                    <a:pt x="812840" y="428070"/>
                  </a:cubicBezTo>
                  <a:cubicBezTo>
                    <a:pt x="798345" y="428075"/>
                    <a:pt x="783852" y="429350"/>
                    <a:pt x="769896" y="431894"/>
                  </a:cubicBezTo>
                  <a:cubicBezTo>
                    <a:pt x="755512" y="434516"/>
                    <a:pt x="742294" y="438367"/>
                    <a:pt x="730561" y="443198"/>
                  </a:cubicBezTo>
                  <a:lnTo>
                    <a:pt x="702650" y="458964"/>
                  </a:lnTo>
                  <a:lnTo>
                    <a:pt x="702404" y="413453"/>
                  </a:lnTo>
                  <a:lnTo>
                    <a:pt x="684231" y="275843"/>
                  </a:lnTo>
                  <a:lnTo>
                    <a:pt x="745372" y="280785"/>
                  </a:lnTo>
                  <a:cubicBezTo>
                    <a:pt x="747310" y="256891"/>
                    <a:pt x="735151" y="233791"/>
                    <a:pt x="713700" y="220609"/>
                  </a:cubicBezTo>
                  <a:cubicBezTo>
                    <a:pt x="703811" y="214532"/>
                    <a:pt x="692648" y="210997"/>
                    <a:pt x="681275" y="210089"/>
                  </a:cubicBezTo>
                  <a:lnTo>
                    <a:pt x="675393" y="211004"/>
                  </a:lnTo>
                  <a:lnTo>
                    <a:pt x="647590" y="89627"/>
                  </a:lnTo>
                  <a:lnTo>
                    <a:pt x="527215" y="133282"/>
                  </a:lnTo>
                  <a:lnTo>
                    <a:pt x="508809" y="138774"/>
                  </a:lnTo>
                  <a:lnTo>
                    <a:pt x="504350" y="104633"/>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a:endParaRPr>
            </a:p>
          </p:txBody>
        </p:sp>
      </p:grpSp>
      <p:grpSp>
        <p:nvGrpSpPr>
          <p:cNvPr id="24" name="Group 23"/>
          <p:cNvGrpSpPr/>
          <p:nvPr/>
        </p:nvGrpSpPr>
        <p:grpSpPr>
          <a:xfrm>
            <a:off x="1717572" y="3836628"/>
            <a:ext cx="560970" cy="568775"/>
            <a:chOff x="9853904" y="1348619"/>
            <a:chExt cx="1239291" cy="1238547"/>
          </a:xfrm>
        </p:grpSpPr>
        <p:sp>
          <p:nvSpPr>
            <p:cNvPr id="25" name="Oval 24"/>
            <p:cNvSpPr/>
            <p:nvPr/>
          </p:nvSpPr>
          <p:spPr>
            <a:xfrm>
              <a:off x="9853904" y="1348619"/>
              <a:ext cx="1239291" cy="12385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26" name="Rounded Rectangle 123"/>
            <p:cNvSpPr>
              <a:spLocks noChangeAspect="1"/>
            </p:cNvSpPr>
            <p:nvPr/>
          </p:nvSpPr>
          <p:spPr>
            <a:xfrm>
              <a:off x="10341073" y="1793536"/>
              <a:ext cx="273820" cy="333929"/>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endParaRPr lang="en-US" sz="1200" dirty="0">
                <a:ea typeface="ＭＳ Ｐゴシック" charset="0"/>
                <a:cs typeface="ＭＳ Ｐゴシック" charset="0"/>
              </a:endParaRPr>
            </a:p>
          </p:txBody>
        </p:sp>
        <p:sp>
          <p:nvSpPr>
            <p:cNvPr id="27" name="Freeform 43"/>
            <p:cNvSpPr/>
            <p:nvPr/>
          </p:nvSpPr>
          <p:spPr>
            <a:xfrm rot="3600000">
              <a:off x="10065559" y="1514596"/>
              <a:ext cx="815981" cy="923691"/>
            </a:xfrm>
            <a:custGeom>
              <a:avLst/>
              <a:gdLst>
                <a:gd name="connsiteX0" fmla="*/ 258189 w 1263126"/>
                <a:gd name="connsiteY0" fmla="*/ 851493 h 1429853"/>
                <a:gd name="connsiteX1" fmla="*/ 261520 w 1263126"/>
                <a:gd name="connsiteY1" fmla="*/ 863338 h 1429853"/>
                <a:gd name="connsiteX2" fmla="*/ 296111 w 1263126"/>
                <a:gd name="connsiteY2" fmla="*/ 931369 h 1429853"/>
                <a:gd name="connsiteX3" fmla="*/ 318187 w 1263126"/>
                <a:gd name="connsiteY3" fmla="*/ 959181 h 1429853"/>
                <a:gd name="connsiteX4" fmla="*/ 219188 w 1263126"/>
                <a:gd name="connsiteY4" fmla="*/ 1015561 h 1429853"/>
                <a:gd name="connsiteX5" fmla="*/ 268585 w 1263126"/>
                <a:gd name="connsiteY5" fmla="*/ 1029544 h 1429853"/>
                <a:gd name="connsiteX6" fmla="*/ 311105 w 1263126"/>
                <a:gd name="connsiteY6" fmla="*/ 1105633 h 1429853"/>
                <a:gd name="connsiteX7" fmla="*/ 235016 w 1263126"/>
                <a:gd name="connsiteY7" fmla="*/ 1148153 h 1429853"/>
                <a:gd name="connsiteX8" fmla="*/ 45148 w 1263126"/>
                <a:gd name="connsiteY8" fmla="*/ 1094415 h 1429853"/>
                <a:gd name="connsiteX9" fmla="*/ 31172 w 1263126"/>
                <a:gd name="connsiteY9" fmla="*/ 1087227 h 1429853"/>
                <a:gd name="connsiteX10" fmla="*/ 23746 w 1263126"/>
                <a:gd name="connsiteY10" fmla="*/ 1083549 h 1429853"/>
                <a:gd name="connsiteX11" fmla="*/ 23410 w 1263126"/>
                <a:gd name="connsiteY11" fmla="*/ 1083235 h 1429853"/>
                <a:gd name="connsiteX12" fmla="*/ 23382 w 1263126"/>
                <a:gd name="connsiteY12" fmla="*/ 1083221 h 1429853"/>
                <a:gd name="connsiteX13" fmla="*/ 23337 w 1263126"/>
                <a:gd name="connsiteY13" fmla="*/ 1083169 h 1429853"/>
                <a:gd name="connsiteX14" fmla="*/ 14898 w 1263126"/>
                <a:gd name="connsiteY14" fmla="*/ 1075273 h 1429853"/>
                <a:gd name="connsiteX15" fmla="*/ 7663 w 1263126"/>
                <a:gd name="connsiteY15" fmla="*/ 1065099 h 1429853"/>
                <a:gd name="connsiteX16" fmla="*/ 2604 w 1263126"/>
                <a:gd name="connsiteY16" fmla="*/ 1053686 h 1429853"/>
                <a:gd name="connsiteX17" fmla="*/ 120 w 1263126"/>
                <a:gd name="connsiteY17" fmla="*/ 1042399 h 1429853"/>
                <a:gd name="connsiteX18" fmla="*/ 98 w 1263126"/>
                <a:gd name="connsiteY18" fmla="*/ 1042334 h 1429853"/>
                <a:gd name="connsiteX19" fmla="*/ 99 w 1263126"/>
                <a:gd name="connsiteY19" fmla="*/ 1042304 h 1429853"/>
                <a:gd name="connsiteX20" fmla="*/ 0 w 1263126"/>
                <a:gd name="connsiteY20" fmla="*/ 1041855 h 1429853"/>
                <a:gd name="connsiteX21" fmla="*/ 628 w 1263126"/>
                <a:gd name="connsiteY21" fmla="*/ 1033558 h 1429853"/>
                <a:gd name="connsiteX22" fmla="*/ 1575 w 1263126"/>
                <a:gd name="connsiteY22" fmla="*/ 1017904 h 1429853"/>
                <a:gd name="connsiteX23" fmla="*/ 52224 w 1263126"/>
                <a:gd name="connsiteY23" fmla="*/ 827189 h 1429853"/>
                <a:gd name="connsiteX24" fmla="*/ 127614 w 1263126"/>
                <a:gd name="connsiteY24" fmla="*/ 783440 h 1429853"/>
                <a:gd name="connsiteX25" fmla="*/ 171363 w 1263126"/>
                <a:gd name="connsiteY25" fmla="*/ 858831 h 1429853"/>
                <a:gd name="connsiteX26" fmla="*/ 158186 w 1263126"/>
                <a:gd name="connsiteY26" fmla="*/ 908445 h 1429853"/>
                <a:gd name="connsiteX27" fmla="*/ 815994 w 1263126"/>
                <a:gd name="connsiteY27" fmla="*/ 1184737 h 1429853"/>
                <a:gd name="connsiteX28" fmla="*/ 815994 w 1263126"/>
                <a:gd name="connsiteY28" fmla="*/ 1271901 h 1429853"/>
                <a:gd name="connsiteX29" fmla="*/ 676462 w 1263126"/>
                <a:gd name="connsiteY29" fmla="*/ 1411431 h 1429853"/>
                <a:gd name="connsiteX30" fmla="*/ 663371 w 1263126"/>
                <a:gd name="connsiteY30" fmla="*/ 1420125 h 1429853"/>
                <a:gd name="connsiteX31" fmla="*/ 656537 w 1263126"/>
                <a:gd name="connsiteY31" fmla="*/ 1424814 h 1429853"/>
                <a:gd name="connsiteX32" fmla="*/ 656099 w 1263126"/>
                <a:gd name="connsiteY32" fmla="*/ 1424953 h 1429853"/>
                <a:gd name="connsiteX33" fmla="*/ 656073 w 1263126"/>
                <a:gd name="connsiteY33" fmla="*/ 1424970 h 1429853"/>
                <a:gd name="connsiteX34" fmla="*/ 656006 w 1263126"/>
                <a:gd name="connsiteY34" fmla="*/ 1424984 h 1429853"/>
                <a:gd name="connsiteX35" fmla="*/ 644996 w 1263126"/>
                <a:gd name="connsiteY35" fmla="*/ 1428500 h 1429853"/>
                <a:gd name="connsiteX36" fmla="*/ 632586 w 1263126"/>
                <a:gd name="connsiteY36" fmla="*/ 1429852 h 1429853"/>
                <a:gd name="connsiteX37" fmla="*/ 620154 w 1263126"/>
                <a:gd name="connsiteY37" fmla="*/ 1428701 h 1429853"/>
                <a:gd name="connsiteX38" fmla="*/ 609090 w 1263126"/>
                <a:gd name="connsiteY38" fmla="*/ 1425364 h 1429853"/>
                <a:gd name="connsiteX39" fmla="*/ 609022 w 1263126"/>
                <a:gd name="connsiteY39" fmla="*/ 1425351 h 1429853"/>
                <a:gd name="connsiteX40" fmla="*/ 608997 w 1263126"/>
                <a:gd name="connsiteY40" fmla="*/ 1425336 h 1429853"/>
                <a:gd name="connsiteX41" fmla="*/ 608557 w 1263126"/>
                <a:gd name="connsiteY41" fmla="*/ 1425203 h 1429853"/>
                <a:gd name="connsiteX42" fmla="*/ 601620 w 1263126"/>
                <a:gd name="connsiteY42" fmla="*/ 1420608 h 1429853"/>
                <a:gd name="connsiteX43" fmla="*/ 588416 w 1263126"/>
                <a:gd name="connsiteY43" fmla="*/ 1412145 h 1429853"/>
                <a:gd name="connsiteX44" fmla="*/ 446641 w 1263126"/>
                <a:gd name="connsiteY44" fmla="*/ 1274896 h 1429853"/>
                <a:gd name="connsiteX45" fmla="*/ 445228 w 1263126"/>
                <a:gd name="connsiteY45" fmla="*/ 1187743 h 1429853"/>
                <a:gd name="connsiteX46" fmla="*/ 532381 w 1263126"/>
                <a:gd name="connsiteY46" fmla="*/ 1186330 h 1429853"/>
                <a:gd name="connsiteX47" fmla="*/ 569263 w 1263126"/>
                <a:gd name="connsiteY47" fmla="*/ 1222035 h 1429853"/>
                <a:gd name="connsiteX48" fmla="*/ 568315 w 1263126"/>
                <a:gd name="connsiteY48" fmla="*/ 1105080 h 1429853"/>
                <a:gd name="connsiteX49" fmla="*/ 617964 w 1263126"/>
                <a:gd name="connsiteY49" fmla="*/ 1110542 h 1429853"/>
                <a:gd name="connsiteX50" fmla="*/ 691582 w 1263126"/>
                <a:gd name="connsiteY50" fmla="*/ 1104525 h 1429853"/>
                <a:gd name="connsiteX51" fmla="*/ 692527 w 1263126"/>
                <a:gd name="connsiteY51" fmla="*/ 1221037 h 1429853"/>
                <a:gd name="connsiteX52" fmla="*/ 728830 w 1263126"/>
                <a:gd name="connsiteY52" fmla="*/ 1184737 h 1429853"/>
                <a:gd name="connsiteX53" fmla="*/ 815994 w 1263126"/>
                <a:gd name="connsiteY53" fmla="*/ 1184737 h 1429853"/>
                <a:gd name="connsiteX54" fmla="*/ 309018 w 1263126"/>
                <a:gd name="connsiteY54" fmla="*/ 291377 h 1429853"/>
                <a:gd name="connsiteX55" fmla="*/ 319953 w 1263126"/>
                <a:gd name="connsiteY55" fmla="*/ 313273 h 1429853"/>
                <a:gd name="connsiteX56" fmla="*/ 276538 w 1263126"/>
                <a:gd name="connsiteY56" fmla="*/ 388856 h 1429853"/>
                <a:gd name="connsiteX57" fmla="*/ 226983 w 1263126"/>
                <a:gd name="connsiteY57" fmla="*/ 402251 h 1429853"/>
                <a:gd name="connsiteX58" fmla="*/ 334706 w 1263126"/>
                <a:gd name="connsiteY58" fmla="*/ 465296 h 1429853"/>
                <a:gd name="connsiteX59" fmla="*/ 302097 w 1263126"/>
                <a:gd name="connsiteY59" fmla="*/ 504094 h 1429853"/>
                <a:gd name="connsiteX60" fmla="*/ 267034 w 1263126"/>
                <a:gd name="connsiteY60" fmla="*/ 568518 h 1429853"/>
                <a:gd name="connsiteX61" fmla="*/ 164718 w 1263126"/>
                <a:gd name="connsiteY61" fmla="*/ 508638 h 1429853"/>
                <a:gd name="connsiteX62" fmla="*/ 177307 w 1263126"/>
                <a:gd name="connsiteY62" fmla="*/ 558408 h 1429853"/>
                <a:gd name="connsiteX63" fmla="*/ 132672 w 1263126"/>
                <a:gd name="connsiteY63" fmla="*/ 633276 h 1429853"/>
                <a:gd name="connsiteX64" fmla="*/ 57804 w 1263126"/>
                <a:gd name="connsiteY64" fmla="*/ 588641 h 1429853"/>
                <a:gd name="connsiteX65" fmla="*/ 9408 w 1263126"/>
                <a:gd name="connsiteY65" fmla="*/ 397341 h 1429853"/>
                <a:gd name="connsiteX66" fmla="*/ 8645 w 1263126"/>
                <a:gd name="connsiteY66" fmla="*/ 381645 h 1429853"/>
                <a:gd name="connsiteX67" fmla="*/ 8117 w 1263126"/>
                <a:gd name="connsiteY67" fmla="*/ 373374 h 1429853"/>
                <a:gd name="connsiteX68" fmla="*/ 8222 w 1263126"/>
                <a:gd name="connsiteY68" fmla="*/ 372926 h 1429853"/>
                <a:gd name="connsiteX69" fmla="*/ 8220 w 1263126"/>
                <a:gd name="connsiteY69" fmla="*/ 372895 h 1429853"/>
                <a:gd name="connsiteX70" fmla="*/ 8243 w 1263126"/>
                <a:gd name="connsiteY70" fmla="*/ 372830 h 1429853"/>
                <a:gd name="connsiteX71" fmla="*/ 10861 w 1263126"/>
                <a:gd name="connsiteY71" fmla="*/ 361574 h 1429853"/>
                <a:gd name="connsiteX72" fmla="*/ 16054 w 1263126"/>
                <a:gd name="connsiteY72" fmla="*/ 350221 h 1429853"/>
                <a:gd name="connsiteX73" fmla="*/ 23408 w 1263126"/>
                <a:gd name="connsiteY73" fmla="*/ 340133 h 1429853"/>
                <a:gd name="connsiteX74" fmla="*/ 31942 w 1263126"/>
                <a:gd name="connsiteY74" fmla="*/ 332338 h 1429853"/>
                <a:gd name="connsiteX75" fmla="*/ 31987 w 1263126"/>
                <a:gd name="connsiteY75" fmla="*/ 332287 h 1429853"/>
                <a:gd name="connsiteX76" fmla="*/ 32013 w 1263126"/>
                <a:gd name="connsiteY76" fmla="*/ 332273 h 1429853"/>
                <a:gd name="connsiteX77" fmla="*/ 32352 w 1263126"/>
                <a:gd name="connsiteY77" fmla="*/ 331963 h 1429853"/>
                <a:gd name="connsiteX78" fmla="*/ 39852 w 1263126"/>
                <a:gd name="connsiteY78" fmla="*/ 328358 h 1429853"/>
                <a:gd name="connsiteX79" fmla="*/ 53882 w 1263126"/>
                <a:gd name="connsiteY79" fmla="*/ 321350 h 1429853"/>
                <a:gd name="connsiteX80" fmla="*/ 244371 w 1263126"/>
                <a:gd name="connsiteY80" fmla="*/ 269857 h 1429853"/>
                <a:gd name="connsiteX81" fmla="*/ 309018 w 1263126"/>
                <a:gd name="connsiteY81" fmla="*/ 291377 h 1429853"/>
                <a:gd name="connsiteX82" fmla="*/ 1196103 w 1263126"/>
                <a:gd name="connsiteY82" fmla="*/ 821119 h 1429853"/>
                <a:gd name="connsiteX83" fmla="*/ 1206324 w 1263126"/>
                <a:gd name="connsiteY83" fmla="*/ 843357 h 1429853"/>
                <a:gd name="connsiteX84" fmla="*/ 1251612 w 1263126"/>
                <a:gd name="connsiteY84" fmla="*/ 1035417 h 1429853"/>
                <a:gd name="connsiteX85" fmla="*/ 1252120 w 1263126"/>
                <a:gd name="connsiteY85" fmla="*/ 1051091 h 1429853"/>
                <a:gd name="connsiteX86" fmla="*/ 1252515 w 1263126"/>
                <a:gd name="connsiteY86" fmla="*/ 1059404 h 1429853"/>
                <a:gd name="connsiteX87" fmla="*/ 1252402 w 1263126"/>
                <a:gd name="connsiteY87" fmla="*/ 1059848 h 1429853"/>
                <a:gd name="connsiteX88" fmla="*/ 1252404 w 1263126"/>
                <a:gd name="connsiteY88" fmla="*/ 1059879 h 1429853"/>
                <a:gd name="connsiteX89" fmla="*/ 1252378 w 1263126"/>
                <a:gd name="connsiteY89" fmla="*/ 1059942 h 1429853"/>
                <a:gd name="connsiteX90" fmla="*/ 1249579 w 1263126"/>
                <a:gd name="connsiteY90" fmla="*/ 1071155 h 1429853"/>
                <a:gd name="connsiteX91" fmla="*/ 1244204 w 1263126"/>
                <a:gd name="connsiteY91" fmla="*/ 1082423 h 1429853"/>
                <a:gd name="connsiteX92" fmla="*/ 1236685 w 1263126"/>
                <a:gd name="connsiteY92" fmla="*/ 1092390 h 1429853"/>
                <a:gd name="connsiteX93" fmla="*/ 1228028 w 1263126"/>
                <a:gd name="connsiteY93" fmla="*/ 1100046 h 1429853"/>
                <a:gd name="connsiteX94" fmla="*/ 1227983 w 1263126"/>
                <a:gd name="connsiteY94" fmla="*/ 1100097 h 1429853"/>
                <a:gd name="connsiteX95" fmla="*/ 1227955 w 1263126"/>
                <a:gd name="connsiteY95" fmla="*/ 1100111 h 1429853"/>
                <a:gd name="connsiteX96" fmla="*/ 1227610 w 1263126"/>
                <a:gd name="connsiteY96" fmla="*/ 1100413 h 1429853"/>
                <a:gd name="connsiteX97" fmla="*/ 1220084 w 1263126"/>
                <a:gd name="connsiteY97" fmla="*/ 1103884 h 1429853"/>
                <a:gd name="connsiteX98" fmla="*/ 1205912 w 1263126"/>
                <a:gd name="connsiteY98" fmla="*/ 1110678 h 1429853"/>
                <a:gd name="connsiteX99" fmla="*/ 1014612 w 1263126"/>
                <a:gd name="connsiteY99" fmla="*/ 1159074 h 1429853"/>
                <a:gd name="connsiteX100" fmla="*/ 939744 w 1263126"/>
                <a:gd name="connsiteY100" fmla="*/ 1114439 h 1429853"/>
                <a:gd name="connsiteX101" fmla="*/ 984380 w 1263126"/>
                <a:gd name="connsiteY101" fmla="*/ 1039570 h 1429853"/>
                <a:gd name="connsiteX102" fmla="*/ 1034149 w 1263126"/>
                <a:gd name="connsiteY102" fmla="*/ 1026980 h 1429853"/>
                <a:gd name="connsiteX103" fmla="*/ 926783 w 1263126"/>
                <a:gd name="connsiteY103" fmla="*/ 961784 h 1429853"/>
                <a:gd name="connsiteX104" fmla="*/ 944708 w 1263126"/>
                <a:gd name="connsiteY104" fmla="*/ 940457 h 1429853"/>
                <a:gd name="connsiteX105" fmla="*/ 981192 w 1263126"/>
                <a:gd name="connsiteY105" fmla="*/ 873422 h 1429853"/>
                <a:gd name="connsiteX106" fmla="*/ 987172 w 1263126"/>
                <a:gd name="connsiteY106" fmla="*/ 854238 h 1429853"/>
                <a:gd name="connsiteX107" fmla="*/ 1098130 w 1263126"/>
                <a:gd name="connsiteY107" fmla="*/ 921614 h 1429853"/>
                <a:gd name="connsiteX108" fmla="*/ 1086345 w 1263126"/>
                <a:gd name="connsiteY108" fmla="*/ 871649 h 1429853"/>
                <a:gd name="connsiteX109" fmla="*/ 1132188 w 1263126"/>
                <a:gd name="connsiteY109" fmla="*/ 797514 h 1429853"/>
                <a:gd name="connsiteX110" fmla="*/ 1196103 w 1263126"/>
                <a:gd name="connsiteY110" fmla="*/ 821119 h 1429853"/>
                <a:gd name="connsiteX111" fmla="*/ 815994 w 1263126"/>
                <a:gd name="connsiteY111" fmla="*/ 157955 h 1429853"/>
                <a:gd name="connsiteX112" fmla="*/ 815994 w 1263126"/>
                <a:gd name="connsiteY112" fmla="*/ 245119 h 1429853"/>
                <a:gd name="connsiteX113" fmla="*/ 728829 w 1263126"/>
                <a:gd name="connsiteY113" fmla="*/ 245119 h 1429853"/>
                <a:gd name="connsiteX114" fmla="*/ 692529 w 1263126"/>
                <a:gd name="connsiteY114" fmla="*/ 208818 h 1429853"/>
                <a:gd name="connsiteX115" fmla="*/ 691458 w 1263126"/>
                <a:gd name="connsiteY115" fmla="*/ 340897 h 1429853"/>
                <a:gd name="connsiteX116" fmla="*/ 628842 w 1263126"/>
                <a:gd name="connsiteY116" fmla="*/ 334009 h 1429853"/>
                <a:gd name="connsiteX117" fmla="*/ 568199 w 1263126"/>
                <a:gd name="connsiteY117" fmla="*/ 338965 h 1429853"/>
                <a:gd name="connsiteX118" fmla="*/ 569263 w 1263126"/>
                <a:gd name="connsiteY118" fmla="*/ 207818 h 1429853"/>
                <a:gd name="connsiteX119" fmla="*/ 532381 w 1263126"/>
                <a:gd name="connsiteY119" fmla="*/ 243526 h 1429853"/>
                <a:gd name="connsiteX120" fmla="*/ 445228 w 1263126"/>
                <a:gd name="connsiteY120" fmla="*/ 242113 h 1429853"/>
                <a:gd name="connsiteX121" fmla="*/ 446641 w 1263126"/>
                <a:gd name="connsiteY121" fmla="*/ 154960 h 1429853"/>
                <a:gd name="connsiteX122" fmla="*/ 588416 w 1263126"/>
                <a:gd name="connsiteY122" fmla="*/ 17710 h 1429853"/>
                <a:gd name="connsiteX123" fmla="*/ 601620 w 1263126"/>
                <a:gd name="connsiteY123" fmla="*/ 9248 h 1429853"/>
                <a:gd name="connsiteX124" fmla="*/ 608557 w 1263126"/>
                <a:gd name="connsiteY124" fmla="*/ 4652 h 1429853"/>
                <a:gd name="connsiteX125" fmla="*/ 608997 w 1263126"/>
                <a:gd name="connsiteY125" fmla="*/ 4521 h 1429853"/>
                <a:gd name="connsiteX126" fmla="*/ 609022 w 1263126"/>
                <a:gd name="connsiteY126" fmla="*/ 4504 h 1429853"/>
                <a:gd name="connsiteX127" fmla="*/ 609090 w 1263126"/>
                <a:gd name="connsiteY127" fmla="*/ 4493 h 1429853"/>
                <a:gd name="connsiteX128" fmla="*/ 620154 w 1263126"/>
                <a:gd name="connsiteY128" fmla="*/ 1155 h 1429853"/>
                <a:gd name="connsiteX129" fmla="*/ 632585 w 1263126"/>
                <a:gd name="connsiteY129" fmla="*/ 2 h 1429853"/>
                <a:gd name="connsiteX130" fmla="*/ 644996 w 1263126"/>
                <a:gd name="connsiteY130" fmla="*/ 1357 h 1429853"/>
                <a:gd name="connsiteX131" fmla="*/ 656006 w 1263126"/>
                <a:gd name="connsiteY131" fmla="*/ 4872 h 1429853"/>
                <a:gd name="connsiteX132" fmla="*/ 656073 w 1263126"/>
                <a:gd name="connsiteY132" fmla="*/ 4884 h 1429853"/>
                <a:gd name="connsiteX133" fmla="*/ 656099 w 1263126"/>
                <a:gd name="connsiteY133" fmla="*/ 4901 h 1429853"/>
                <a:gd name="connsiteX134" fmla="*/ 656535 w 1263126"/>
                <a:gd name="connsiteY134" fmla="*/ 5043 h 1429853"/>
                <a:gd name="connsiteX135" fmla="*/ 663371 w 1263126"/>
                <a:gd name="connsiteY135" fmla="*/ 9730 h 1429853"/>
                <a:gd name="connsiteX136" fmla="*/ 676463 w 1263126"/>
                <a:gd name="connsiteY136" fmla="*/ 18423 h 1429853"/>
                <a:gd name="connsiteX137" fmla="*/ 1248773 w 1263126"/>
                <a:gd name="connsiteY137" fmla="*/ 357302 h 1429853"/>
                <a:gd name="connsiteX138" fmla="*/ 1255843 w 1263126"/>
                <a:gd name="connsiteY138" fmla="*/ 367591 h 1429853"/>
                <a:gd name="connsiteX139" fmla="*/ 1260715 w 1263126"/>
                <a:gd name="connsiteY139" fmla="*/ 379086 h 1429853"/>
                <a:gd name="connsiteX140" fmla="*/ 1263017 w 1263126"/>
                <a:gd name="connsiteY140" fmla="*/ 390412 h 1429853"/>
                <a:gd name="connsiteX141" fmla="*/ 1263039 w 1263126"/>
                <a:gd name="connsiteY141" fmla="*/ 390476 h 1429853"/>
                <a:gd name="connsiteX142" fmla="*/ 1263037 w 1263126"/>
                <a:gd name="connsiteY142" fmla="*/ 390507 h 1429853"/>
                <a:gd name="connsiteX143" fmla="*/ 1263126 w 1263126"/>
                <a:gd name="connsiteY143" fmla="*/ 390957 h 1429853"/>
                <a:gd name="connsiteX144" fmla="*/ 1262369 w 1263126"/>
                <a:gd name="connsiteY144" fmla="*/ 399210 h 1429853"/>
                <a:gd name="connsiteX145" fmla="*/ 1261167 w 1263126"/>
                <a:gd name="connsiteY145" fmla="*/ 414881 h 1429853"/>
                <a:gd name="connsiteX146" fmla="*/ 1207429 w 1263126"/>
                <a:gd name="connsiteY146" fmla="*/ 604749 h 1429853"/>
                <a:gd name="connsiteX147" fmla="*/ 1131340 w 1263126"/>
                <a:gd name="connsiteY147" fmla="*/ 647269 h 1429853"/>
                <a:gd name="connsiteX148" fmla="*/ 1088819 w 1263126"/>
                <a:gd name="connsiteY148" fmla="*/ 571179 h 1429853"/>
                <a:gd name="connsiteX149" fmla="*/ 1102801 w 1263126"/>
                <a:gd name="connsiteY149" fmla="*/ 521783 h 1429853"/>
                <a:gd name="connsiteX150" fmla="*/ 986503 w 1263126"/>
                <a:gd name="connsiteY150" fmla="*/ 585540 h 1429853"/>
                <a:gd name="connsiteX151" fmla="*/ 985286 w 1263126"/>
                <a:gd name="connsiteY151" fmla="*/ 581212 h 1429853"/>
                <a:gd name="connsiteX152" fmla="*/ 950694 w 1263126"/>
                <a:gd name="connsiteY152" fmla="*/ 513182 h 1429853"/>
                <a:gd name="connsiteX153" fmla="*/ 923821 w 1263126"/>
                <a:gd name="connsiteY153" fmla="*/ 479326 h 1429853"/>
                <a:gd name="connsiteX154" fmla="*/ 1043542 w 1263126"/>
                <a:gd name="connsiteY154" fmla="*/ 413691 h 1429853"/>
                <a:gd name="connsiteX155" fmla="*/ 994378 w 1263126"/>
                <a:gd name="connsiteY155" fmla="*/ 398914 h 1429853"/>
                <a:gd name="connsiteX156" fmla="*/ 953097 w 1263126"/>
                <a:gd name="connsiteY156" fmla="*/ 322145 h 1429853"/>
                <a:gd name="connsiteX157" fmla="*/ 1029866 w 1263126"/>
                <a:gd name="connsiteY157" fmla="*/ 280863 h 1429853"/>
                <a:gd name="connsiteX158" fmla="*/ 1218839 w 1263126"/>
                <a:gd name="connsiteY158" fmla="*/ 337672 h 1429853"/>
                <a:gd name="connsiteX159" fmla="*/ 1232667 w 1263126"/>
                <a:gd name="connsiteY159" fmla="*/ 345070 h 1429853"/>
                <a:gd name="connsiteX160" fmla="*/ 1240064 w 1263126"/>
                <a:gd name="connsiteY160" fmla="*/ 348884 h 1429853"/>
                <a:gd name="connsiteX161" fmla="*/ 1240392 w 1263126"/>
                <a:gd name="connsiteY161" fmla="*/ 349204 h 1429853"/>
                <a:gd name="connsiteX162" fmla="*/ 1240419 w 1263126"/>
                <a:gd name="connsiteY162" fmla="*/ 349218 h 1429853"/>
                <a:gd name="connsiteX163" fmla="*/ 1240461 w 1263126"/>
                <a:gd name="connsiteY163" fmla="*/ 349271 h 14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263126" h="1429853">
                  <a:moveTo>
                    <a:pt x="258189" y="851493"/>
                  </a:moveTo>
                  <a:lnTo>
                    <a:pt x="261520" y="863338"/>
                  </a:lnTo>
                  <a:cubicBezTo>
                    <a:pt x="270669" y="886841"/>
                    <a:pt x="282198" y="909640"/>
                    <a:pt x="296111" y="931369"/>
                  </a:cubicBezTo>
                  <a:lnTo>
                    <a:pt x="318187" y="959181"/>
                  </a:lnTo>
                  <a:lnTo>
                    <a:pt x="219188" y="1015561"/>
                  </a:lnTo>
                  <a:lnTo>
                    <a:pt x="268585" y="1029544"/>
                  </a:lnTo>
                  <a:cubicBezTo>
                    <a:pt x="301338" y="1038814"/>
                    <a:pt x="320375" y="1072879"/>
                    <a:pt x="311105" y="1105633"/>
                  </a:cubicBezTo>
                  <a:cubicBezTo>
                    <a:pt x="301835" y="1138386"/>
                    <a:pt x="267769" y="1157423"/>
                    <a:pt x="235016" y="1148153"/>
                  </a:cubicBezTo>
                  <a:lnTo>
                    <a:pt x="45148" y="1094415"/>
                  </a:lnTo>
                  <a:lnTo>
                    <a:pt x="31172" y="1087227"/>
                  </a:lnTo>
                  <a:lnTo>
                    <a:pt x="23746" y="1083549"/>
                  </a:lnTo>
                  <a:lnTo>
                    <a:pt x="23410" y="1083235"/>
                  </a:lnTo>
                  <a:lnTo>
                    <a:pt x="23382" y="1083221"/>
                  </a:lnTo>
                  <a:lnTo>
                    <a:pt x="23337" y="1083169"/>
                  </a:lnTo>
                  <a:lnTo>
                    <a:pt x="14898" y="1075273"/>
                  </a:lnTo>
                  <a:cubicBezTo>
                    <a:pt x="12200" y="1072193"/>
                    <a:pt x="9769" y="1068796"/>
                    <a:pt x="7663" y="1065099"/>
                  </a:cubicBezTo>
                  <a:cubicBezTo>
                    <a:pt x="5559" y="1061401"/>
                    <a:pt x="3877" y="1057578"/>
                    <a:pt x="2604" y="1053686"/>
                  </a:cubicBezTo>
                  <a:lnTo>
                    <a:pt x="120" y="1042399"/>
                  </a:lnTo>
                  <a:lnTo>
                    <a:pt x="98" y="1042334"/>
                  </a:lnTo>
                  <a:lnTo>
                    <a:pt x="99" y="1042304"/>
                  </a:lnTo>
                  <a:lnTo>
                    <a:pt x="0" y="1041855"/>
                  </a:lnTo>
                  <a:lnTo>
                    <a:pt x="628" y="1033558"/>
                  </a:lnTo>
                  <a:lnTo>
                    <a:pt x="1575" y="1017904"/>
                  </a:lnTo>
                  <a:lnTo>
                    <a:pt x="52224" y="827189"/>
                  </a:lnTo>
                  <a:cubicBezTo>
                    <a:pt x="60963" y="794290"/>
                    <a:pt x="94716" y="774702"/>
                    <a:pt x="127614" y="783440"/>
                  </a:cubicBezTo>
                  <a:cubicBezTo>
                    <a:pt x="160513" y="792178"/>
                    <a:pt x="180101" y="825931"/>
                    <a:pt x="171363" y="858831"/>
                  </a:cubicBezTo>
                  <a:lnTo>
                    <a:pt x="158186" y="908445"/>
                  </a:lnTo>
                  <a:close/>
                  <a:moveTo>
                    <a:pt x="815994" y="1184737"/>
                  </a:moveTo>
                  <a:cubicBezTo>
                    <a:pt x="840064" y="1208807"/>
                    <a:pt x="840064" y="1247831"/>
                    <a:pt x="815994" y="1271901"/>
                  </a:cubicBezTo>
                  <a:lnTo>
                    <a:pt x="676462" y="1411431"/>
                  </a:lnTo>
                  <a:lnTo>
                    <a:pt x="663371" y="1420125"/>
                  </a:lnTo>
                  <a:lnTo>
                    <a:pt x="656537" y="1424814"/>
                  </a:lnTo>
                  <a:lnTo>
                    <a:pt x="656099" y="1424953"/>
                  </a:lnTo>
                  <a:lnTo>
                    <a:pt x="656073" y="1424970"/>
                  </a:lnTo>
                  <a:lnTo>
                    <a:pt x="656006" y="1424984"/>
                  </a:lnTo>
                  <a:lnTo>
                    <a:pt x="644996" y="1428500"/>
                  </a:lnTo>
                  <a:cubicBezTo>
                    <a:pt x="640991" y="1429353"/>
                    <a:pt x="636840" y="1429818"/>
                    <a:pt x="632586" y="1429852"/>
                  </a:cubicBezTo>
                  <a:cubicBezTo>
                    <a:pt x="628331" y="1429885"/>
                    <a:pt x="624173" y="1429489"/>
                    <a:pt x="620154" y="1428701"/>
                  </a:cubicBezTo>
                  <a:lnTo>
                    <a:pt x="609090" y="1425364"/>
                  </a:lnTo>
                  <a:lnTo>
                    <a:pt x="609022" y="1425351"/>
                  </a:lnTo>
                  <a:lnTo>
                    <a:pt x="608997" y="1425336"/>
                  </a:lnTo>
                  <a:lnTo>
                    <a:pt x="608557" y="1425203"/>
                  </a:lnTo>
                  <a:lnTo>
                    <a:pt x="601620" y="1420608"/>
                  </a:lnTo>
                  <a:lnTo>
                    <a:pt x="588416" y="1412145"/>
                  </a:lnTo>
                  <a:lnTo>
                    <a:pt x="446641" y="1274896"/>
                  </a:lnTo>
                  <a:cubicBezTo>
                    <a:pt x="422185" y="1251219"/>
                    <a:pt x="421551" y="1212199"/>
                    <a:pt x="445228" y="1187743"/>
                  </a:cubicBezTo>
                  <a:cubicBezTo>
                    <a:pt x="468903" y="1163287"/>
                    <a:pt x="507923" y="1162653"/>
                    <a:pt x="532381" y="1186330"/>
                  </a:cubicBezTo>
                  <a:lnTo>
                    <a:pt x="569263" y="1222035"/>
                  </a:lnTo>
                  <a:lnTo>
                    <a:pt x="568315" y="1105080"/>
                  </a:lnTo>
                  <a:lnTo>
                    <a:pt x="617964" y="1110542"/>
                  </a:lnTo>
                  <a:lnTo>
                    <a:pt x="691582" y="1104525"/>
                  </a:lnTo>
                  <a:lnTo>
                    <a:pt x="692527" y="1221037"/>
                  </a:lnTo>
                  <a:lnTo>
                    <a:pt x="728830" y="1184737"/>
                  </a:lnTo>
                  <a:cubicBezTo>
                    <a:pt x="752900" y="1160667"/>
                    <a:pt x="791924" y="1160668"/>
                    <a:pt x="815994" y="1184737"/>
                  </a:cubicBezTo>
                  <a:close/>
                  <a:moveTo>
                    <a:pt x="309018" y="291377"/>
                  </a:moveTo>
                  <a:cubicBezTo>
                    <a:pt x="313953" y="297682"/>
                    <a:pt x="317733" y="305058"/>
                    <a:pt x="319953" y="313273"/>
                  </a:cubicBezTo>
                  <a:cubicBezTo>
                    <a:pt x="328836" y="346132"/>
                    <a:pt x="309399" y="379973"/>
                    <a:pt x="276538" y="388856"/>
                  </a:cubicBezTo>
                  <a:lnTo>
                    <a:pt x="226983" y="402251"/>
                  </a:lnTo>
                  <a:lnTo>
                    <a:pt x="334706" y="465296"/>
                  </a:lnTo>
                  <a:lnTo>
                    <a:pt x="302097" y="504094"/>
                  </a:lnTo>
                  <a:lnTo>
                    <a:pt x="267034" y="568518"/>
                  </a:lnTo>
                  <a:lnTo>
                    <a:pt x="164718" y="508638"/>
                  </a:lnTo>
                  <a:lnTo>
                    <a:pt x="177307" y="558408"/>
                  </a:lnTo>
                  <a:cubicBezTo>
                    <a:pt x="185656" y="591409"/>
                    <a:pt x="165672" y="624928"/>
                    <a:pt x="132672" y="633276"/>
                  </a:cubicBezTo>
                  <a:cubicBezTo>
                    <a:pt x="99672" y="641625"/>
                    <a:pt x="66153" y="621642"/>
                    <a:pt x="57804" y="588641"/>
                  </a:cubicBezTo>
                  <a:lnTo>
                    <a:pt x="9408" y="397341"/>
                  </a:lnTo>
                  <a:lnTo>
                    <a:pt x="8645" y="381645"/>
                  </a:lnTo>
                  <a:lnTo>
                    <a:pt x="8117" y="373374"/>
                  </a:lnTo>
                  <a:lnTo>
                    <a:pt x="8222" y="372926"/>
                  </a:lnTo>
                  <a:lnTo>
                    <a:pt x="8220" y="372895"/>
                  </a:lnTo>
                  <a:lnTo>
                    <a:pt x="8243" y="372830"/>
                  </a:lnTo>
                  <a:lnTo>
                    <a:pt x="10861" y="361574"/>
                  </a:lnTo>
                  <a:cubicBezTo>
                    <a:pt x="12179" y="357697"/>
                    <a:pt x="13905" y="353894"/>
                    <a:pt x="16054" y="350221"/>
                  </a:cubicBezTo>
                  <a:cubicBezTo>
                    <a:pt x="18205" y="346550"/>
                    <a:pt x="20674" y="343181"/>
                    <a:pt x="23408" y="340133"/>
                  </a:cubicBezTo>
                  <a:lnTo>
                    <a:pt x="31942" y="332338"/>
                  </a:lnTo>
                  <a:lnTo>
                    <a:pt x="31987" y="332287"/>
                  </a:lnTo>
                  <a:lnTo>
                    <a:pt x="32013" y="332273"/>
                  </a:lnTo>
                  <a:lnTo>
                    <a:pt x="32352" y="331963"/>
                  </a:lnTo>
                  <a:lnTo>
                    <a:pt x="39852" y="328358"/>
                  </a:lnTo>
                  <a:lnTo>
                    <a:pt x="53882" y="321350"/>
                  </a:lnTo>
                  <a:lnTo>
                    <a:pt x="244371" y="269857"/>
                  </a:lnTo>
                  <a:cubicBezTo>
                    <a:pt x="269016" y="263196"/>
                    <a:pt x="294213" y="272464"/>
                    <a:pt x="309018" y="291377"/>
                  </a:cubicBezTo>
                  <a:close/>
                  <a:moveTo>
                    <a:pt x="1196103" y="821119"/>
                  </a:moveTo>
                  <a:cubicBezTo>
                    <a:pt x="1200832" y="827580"/>
                    <a:pt x="1204371" y="835075"/>
                    <a:pt x="1206324" y="843357"/>
                  </a:cubicBezTo>
                  <a:lnTo>
                    <a:pt x="1251612" y="1035417"/>
                  </a:lnTo>
                  <a:lnTo>
                    <a:pt x="1252120" y="1051091"/>
                  </a:lnTo>
                  <a:lnTo>
                    <a:pt x="1252515" y="1059404"/>
                  </a:lnTo>
                  <a:lnTo>
                    <a:pt x="1252402" y="1059848"/>
                  </a:lnTo>
                  <a:lnTo>
                    <a:pt x="1252404" y="1059879"/>
                  </a:lnTo>
                  <a:lnTo>
                    <a:pt x="1252378" y="1059942"/>
                  </a:lnTo>
                  <a:lnTo>
                    <a:pt x="1249579" y="1071155"/>
                  </a:lnTo>
                  <a:cubicBezTo>
                    <a:pt x="1248199" y="1075011"/>
                    <a:pt x="1246412" y="1078787"/>
                    <a:pt x="1244204" y="1082423"/>
                  </a:cubicBezTo>
                  <a:cubicBezTo>
                    <a:pt x="1241995" y="1086060"/>
                    <a:pt x="1239469" y="1089386"/>
                    <a:pt x="1236685" y="1092390"/>
                  </a:cubicBezTo>
                  <a:lnTo>
                    <a:pt x="1228028" y="1100046"/>
                  </a:lnTo>
                  <a:lnTo>
                    <a:pt x="1227983" y="1100097"/>
                  </a:lnTo>
                  <a:lnTo>
                    <a:pt x="1227955" y="1100111"/>
                  </a:lnTo>
                  <a:lnTo>
                    <a:pt x="1227610" y="1100413"/>
                  </a:lnTo>
                  <a:lnTo>
                    <a:pt x="1220084" y="1103884"/>
                  </a:lnTo>
                  <a:lnTo>
                    <a:pt x="1205912" y="1110678"/>
                  </a:lnTo>
                  <a:lnTo>
                    <a:pt x="1014612" y="1159074"/>
                  </a:lnTo>
                  <a:cubicBezTo>
                    <a:pt x="981612" y="1167423"/>
                    <a:pt x="948093" y="1147439"/>
                    <a:pt x="939744" y="1114439"/>
                  </a:cubicBezTo>
                  <a:cubicBezTo>
                    <a:pt x="931395" y="1081439"/>
                    <a:pt x="951380" y="1047919"/>
                    <a:pt x="984380" y="1039570"/>
                  </a:cubicBezTo>
                  <a:lnTo>
                    <a:pt x="1034149" y="1026980"/>
                  </a:lnTo>
                  <a:lnTo>
                    <a:pt x="926783" y="961784"/>
                  </a:lnTo>
                  <a:lnTo>
                    <a:pt x="944708" y="940457"/>
                  </a:lnTo>
                  <a:cubicBezTo>
                    <a:pt x="959225" y="919127"/>
                    <a:pt x="971388" y="896659"/>
                    <a:pt x="981192" y="873422"/>
                  </a:cubicBezTo>
                  <a:lnTo>
                    <a:pt x="987172" y="854238"/>
                  </a:lnTo>
                  <a:lnTo>
                    <a:pt x="1098130" y="921614"/>
                  </a:lnTo>
                  <a:lnTo>
                    <a:pt x="1086345" y="871649"/>
                  </a:lnTo>
                  <a:cubicBezTo>
                    <a:pt x="1078534" y="838518"/>
                    <a:pt x="1099058" y="805327"/>
                    <a:pt x="1132188" y="797514"/>
                  </a:cubicBezTo>
                  <a:cubicBezTo>
                    <a:pt x="1157037" y="791654"/>
                    <a:pt x="1181920" y="801736"/>
                    <a:pt x="1196103" y="821119"/>
                  </a:cubicBezTo>
                  <a:close/>
                  <a:moveTo>
                    <a:pt x="815994" y="157955"/>
                  </a:moveTo>
                  <a:cubicBezTo>
                    <a:pt x="840064" y="182025"/>
                    <a:pt x="840064" y="221049"/>
                    <a:pt x="815994" y="245119"/>
                  </a:cubicBezTo>
                  <a:cubicBezTo>
                    <a:pt x="791924" y="269188"/>
                    <a:pt x="752898" y="269188"/>
                    <a:pt x="728829" y="245119"/>
                  </a:cubicBezTo>
                  <a:lnTo>
                    <a:pt x="692529" y="208818"/>
                  </a:lnTo>
                  <a:lnTo>
                    <a:pt x="691458" y="340897"/>
                  </a:lnTo>
                  <a:lnTo>
                    <a:pt x="628842" y="334009"/>
                  </a:lnTo>
                  <a:lnTo>
                    <a:pt x="568199" y="338965"/>
                  </a:lnTo>
                  <a:lnTo>
                    <a:pt x="569263" y="207818"/>
                  </a:lnTo>
                  <a:lnTo>
                    <a:pt x="532381" y="243526"/>
                  </a:lnTo>
                  <a:cubicBezTo>
                    <a:pt x="507923" y="267202"/>
                    <a:pt x="468904" y="266569"/>
                    <a:pt x="445228" y="242113"/>
                  </a:cubicBezTo>
                  <a:cubicBezTo>
                    <a:pt x="421550" y="217656"/>
                    <a:pt x="422185" y="178636"/>
                    <a:pt x="446641" y="154960"/>
                  </a:cubicBezTo>
                  <a:lnTo>
                    <a:pt x="588416" y="17710"/>
                  </a:lnTo>
                  <a:lnTo>
                    <a:pt x="601620" y="9248"/>
                  </a:lnTo>
                  <a:lnTo>
                    <a:pt x="608557" y="4652"/>
                  </a:lnTo>
                  <a:lnTo>
                    <a:pt x="608997" y="4521"/>
                  </a:lnTo>
                  <a:lnTo>
                    <a:pt x="609022" y="4504"/>
                  </a:lnTo>
                  <a:lnTo>
                    <a:pt x="609090" y="4493"/>
                  </a:lnTo>
                  <a:lnTo>
                    <a:pt x="620154" y="1155"/>
                  </a:lnTo>
                  <a:cubicBezTo>
                    <a:pt x="624173" y="366"/>
                    <a:pt x="628331" y="-32"/>
                    <a:pt x="632585" y="2"/>
                  </a:cubicBezTo>
                  <a:cubicBezTo>
                    <a:pt x="636840" y="37"/>
                    <a:pt x="640991" y="504"/>
                    <a:pt x="644996" y="1357"/>
                  </a:cubicBezTo>
                  <a:lnTo>
                    <a:pt x="656006" y="4872"/>
                  </a:lnTo>
                  <a:lnTo>
                    <a:pt x="656073" y="4884"/>
                  </a:lnTo>
                  <a:lnTo>
                    <a:pt x="656099" y="4901"/>
                  </a:lnTo>
                  <a:lnTo>
                    <a:pt x="656535" y="5043"/>
                  </a:lnTo>
                  <a:lnTo>
                    <a:pt x="663371" y="9730"/>
                  </a:lnTo>
                  <a:lnTo>
                    <a:pt x="676463" y="18423"/>
                  </a:lnTo>
                  <a:close/>
                  <a:moveTo>
                    <a:pt x="1248773" y="357302"/>
                  </a:moveTo>
                  <a:cubicBezTo>
                    <a:pt x="1251422" y="360425"/>
                    <a:pt x="1253798" y="363861"/>
                    <a:pt x="1255843" y="367591"/>
                  </a:cubicBezTo>
                  <a:cubicBezTo>
                    <a:pt x="1257889" y="371322"/>
                    <a:pt x="1259506" y="375174"/>
                    <a:pt x="1260715" y="379086"/>
                  </a:cubicBezTo>
                  <a:lnTo>
                    <a:pt x="1263017" y="390412"/>
                  </a:lnTo>
                  <a:lnTo>
                    <a:pt x="1263039" y="390476"/>
                  </a:lnTo>
                  <a:lnTo>
                    <a:pt x="1263037" y="390507"/>
                  </a:lnTo>
                  <a:lnTo>
                    <a:pt x="1263126" y="390957"/>
                  </a:lnTo>
                  <a:lnTo>
                    <a:pt x="1262369" y="399210"/>
                  </a:lnTo>
                  <a:lnTo>
                    <a:pt x="1261167" y="414881"/>
                  </a:lnTo>
                  <a:lnTo>
                    <a:pt x="1207429" y="604749"/>
                  </a:lnTo>
                  <a:cubicBezTo>
                    <a:pt x="1198159" y="637502"/>
                    <a:pt x="1164093" y="656539"/>
                    <a:pt x="1131340" y="647269"/>
                  </a:cubicBezTo>
                  <a:cubicBezTo>
                    <a:pt x="1098587" y="637999"/>
                    <a:pt x="1079549" y="603932"/>
                    <a:pt x="1088819" y="571179"/>
                  </a:cubicBezTo>
                  <a:lnTo>
                    <a:pt x="1102801" y="521783"/>
                  </a:lnTo>
                  <a:lnTo>
                    <a:pt x="986503" y="585540"/>
                  </a:lnTo>
                  <a:lnTo>
                    <a:pt x="985286" y="581212"/>
                  </a:lnTo>
                  <a:cubicBezTo>
                    <a:pt x="976137" y="557710"/>
                    <a:pt x="964608" y="534911"/>
                    <a:pt x="950694" y="513182"/>
                  </a:cubicBezTo>
                  <a:lnTo>
                    <a:pt x="923821" y="479326"/>
                  </a:lnTo>
                  <a:lnTo>
                    <a:pt x="1043542" y="413691"/>
                  </a:lnTo>
                  <a:lnTo>
                    <a:pt x="994378" y="398914"/>
                  </a:lnTo>
                  <a:cubicBezTo>
                    <a:pt x="961780" y="389113"/>
                    <a:pt x="943299" y="354743"/>
                    <a:pt x="953097" y="322145"/>
                  </a:cubicBezTo>
                  <a:cubicBezTo>
                    <a:pt x="962897" y="289545"/>
                    <a:pt x="997269" y="271064"/>
                    <a:pt x="1029866" y="280863"/>
                  </a:cubicBezTo>
                  <a:lnTo>
                    <a:pt x="1218839" y="337672"/>
                  </a:lnTo>
                  <a:lnTo>
                    <a:pt x="1232667" y="345070"/>
                  </a:lnTo>
                  <a:lnTo>
                    <a:pt x="1240064" y="348884"/>
                  </a:lnTo>
                  <a:lnTo>
                    <a:pt x="1240392" y="349204"/>
                  </a:lnTo>
                  <a:lnTo>
                    <a:pt x="1240419" y="349218"/>
                  </a:lnTo>
                  <a:lnTo>
                    <a:pt x="1240461" y="349271"/>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grpSp>
        <p:nvGrpSpPr>
          <p:cNvPr id="28" name="Group 27"/>
          <p:cNvGrpSpPr/>
          <p:nvPr/>
        </p:nvGrpSpPr>
        <p:grpSpPr>
          <a:xfrm>
            <a:off x="1717572" y="3020338"/>
            <a:ext cx="560970" cy="568775"/>
            <a:chOff x="6935166" y="1348619"/>
            <a:chExt cx="1239291" cy="1238547"/>
          </a:xfrm>
        </p:grpSpPr>
        <p:sp>
          <p:nvSpPr>
            <p:cNvPr id="29" name="Oval 28"/>
            <p:cNvSpPr/>
            <p:nvPr/>
          </p:nvSpPr>
          <p:spPr>
            <a:xfrm>
              <a:off x="6935166" y="1348619"/>
              <a:ext cx="1239291" cy="1238547"/>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chemeClr val="accent6"/>
                </a:solidFill>
              </a:endParaRPr>
            </a:p>
          </p:txBody>
        </p:sp>
        <p:sp>
          <p:nvSpPr>
            <p:cNvPr id="30" name="Oval 11"/>
            <p:cNvSpPr/>
            <p:nvPr/>
          </p:nvSpPr>
          <p:spPr>
            <a:xfrm flipH="1">
              <a:off x="7153367" y="1560367"/>
              <a:ext cx="802888" cy="798576"/>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1200" dirty="0"/>
            </a:p>
          </p:txBody>
        </p:sp>
      </p:grpSp>
      <p:sp>
        <p:nvSpPr>
          <p:cNvPr id="34" name="Rectangle 33"/>
          <p:cNvSpPr/>
          <p:nvPr/>
        </p:nvSpPr>
        <p:spPr>
          <a:xfrm>
            <a:off x="2391521" y="3086952"/>
            <a:ext cx="1307856" cy="461665"/>
          </a:xfrm>
          <a:prstGeom prst="rect">
            <a:avLst/>
          </a:prstGeom>
        </p:spPr>
        <p:txBody>
          <a:bodyPr wrap="square" anchor="ctr">
            <a:spAutoFit/>
          </a:bodyPr>
          <a:lstStyle/>
          <a:p>
            <a:pPr algn="ctr" defTabSz="457033">
              <a:buSzPct val="90000"/>
              <a:defRPr/>
            </a:pPr>
            <a:r>
              <a:rPr lang="en-US" sz="1200" kern="0" dirty="0" smtClean="0">
                <a:solidFill>
                  <a:schemeClr val="accent6"/>
                </a:solidFill>
                <a:latin typeface="Arial"/>
              </a:rPr>
              <a:t>World-Class Scale</a:t>
            </a:r>
            <a:endParaRPr lang="en-US" sz="1200" kern="0" dirty="0">
              <a:solidFill>
                <a:schemeClr val="accent6"/>
              </a:solidFill>
              <a:latin typeface="Arial"/>
            </a:endParaRPr>
          </a:p>
        </p:txBody>
      </p:sp>
      <p:sp>
        <p:nvSpPr>
          <p:cNvPr id="35" name="Rectangle 34"/>
          <p:cNvSpPr/>
          <p:nvPr/>
        </p:nvSpPr>
        <p:spPr>
          <a:xfrm>
            <a:off x="2300456" y="3905865"/>
            <a:ext cx="1489986" cy="461665"/>
          </a:xfrm>
          <a:prstGeom prst="rect">
            <a:avLst/>
          </a:prstGeom>
        </p:spPr>
        <p:txBody>
          <a:bodyPr wrap="square" anchor="ctr">
            <a:spAutoFit/>
          </a:bodyPr>
          <a:lstStyle/>
          <a:p>
            <a:pPr algn="ctr" defTabSz="457033">
              <a:buSzPct val="90000"/>
              <a:defRPr/>
            </a:pPr>
            <a:r>
              <a:rPr lang="en-US" sz="1200" kern="0" dirty="0">
                <a:solidFill>
                  <a:schemeClr val="accent1"/>
                </a:solidFill>
                <a:latin typeface="Arial"/>
              </a:rPr>
              <a:t>Uncompromising </a:t>
            </a:r>
            <a:br>
              <a:rPr lang="en-US" sz="1200" kern="0" dirty="0">
                <a:solidFill>
                  <a:schemeClr val="accent1"/>
                </a:solidFill>
                <a:latin typeface="Arial"/>
              </a:rPr>
            </a:br>
            <a:r>
              <a:rPr lang="en-US" sz="1200" kern="0" dirty="0">
                <a:solidFill>
                  <a:schemeClr val="accent1"/>
                </a:solidFill>
                <a:latin typeface="Arial"/>
              </a:rPr>
              <a:t>Security</a:t>
            </a:r>
          </a:p>
        </p:txBody>
      </p:sp>
      <p:sp>
        <p:nvSpPr>
          <p:cNvPr id="41" name="Rounded Rectangle 40"/>
          <p:cNvSpPr/>
          <p:nvPr/>
        </p:nvSpPr>
        <p:spPr>
          <a:xfrm>
            <a:off x="4458167" y="1394014"/>
            <a:ext cx="1967324" cy="575813"/>
          </a:xfrm>
          <a:prstGeom prst="roundRect">
            <a:avLst/>
          </a:prstGeom>
          <a:solidFill>
            <a:schemeClr val="accent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Migration</a:t>
            </a:r>
            <a:endParaRPr lang="en-US" sz="1400" dirty="0"/>
          </a:p>
        </p:txBody>
      </p:sp>
      <p:sp>
        <p:nvSpPr>
          <p:cNvPr id="42" name="Rounded Rectangle 41"/>
          <p:cNvSpPr/>
          <p:nvPr/>
        </p:nvSpPr>
        <p:spPr>
          <a:xfrm>
            <a:off x="4458167" y="2214053"/>
            <a:ext cx="1967324" cy="569508"/>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Quality of </a:t>
            </a:r>
            <a:br>
              <a:rPr lang="en-US" sz="1400" dirty="0" smtClean="0"/>
            </a:br>
            <a:r>
              <a:rPr lang="en-US" sz="1400" dirty="0" smtClean="0"/>
              <a:t>Experience</a:t>
            </a:r>
            <a:endParaRPr lang="en-US" sz="1400" dirty="0"/>
          </a:p>
        </p:txBody>
      </p:sp>
      <p:sp>
        <p:nvSpPr>
          <p:cNvPr id="46" name="TextBox 45"/>
          <p:cNvSpPr txBox="1"/>
          <p:nvPr/>
        </p:nvSpPr>
        <p:spPr>
          <a:xfrm>
            <a:off x="4226093" y="987426"/>
            <a:ext cx="2431473" cy="369332"/>
          </a:xfrm>
          <a:prstGeom prst="rect">
            <a:avLst/>
          </a:prstGeom>
          <a:noFill/>
        </p:spPr>
        <p:txBody>
          <a:bodyPr wrap="square" rtlCol="0" anchor="ctr">
            <a:spAutoFit/>
          </a:bodyPr>
          <a:lstStyle/>
          <a:p>
            <a:pPr algn="ctr"/>
            <a:r>
              <a:rPr lang="en-US" dirty="0" smtClean="0"/>
              <a:t>New at CES </a:t>
            </a:r>
            <a:r>
              <a:rPr lang="en-US" dirty="0"/>
              <a:t>2017</a:t>
            </a:r>
          </a:p>
        </p:txBody>
      </p:sp>
      <p:sp>
        <p:nvSpPr>
          <p:cNvPr id="32" name="Rectangle 31"/>
          <p:cNvSpPr/>
          <p:nvPr/>
        </p:nvSpPr>
        <p:spPr>
          <a:xfrm>
            <a:off x="1976265" y="1449126"/>
            <a:ext cx="2138369" cy="461665"/>
          </a:xfrm>
          <a:prstGeom prst="rect">
            <a:avLst/>
          </a:prstGeom>
        </p:spPr>
        <p:txBody>
          <a:bodyPr wrap="square" anchor="ctr">
            <a:spAutoFit/>
          </a:bodyPr>
          <a:lstStyle/>
          <a:p>
            <a:pPr algn="ctr" defTabSz="457033">
              <a:buSzPct val="90000"/>
              <a:defRPr/>
            </a:pPr>
            <a:r>
              <a:rPr lang="en-US" sz="1200" kern="0" dirty="0">
                <a:solidFill>
                  <a:schemeClr val="accent5"/>
                </a:solidFill>
                <a:latin typeface="Arial"/>
              </a:rPr>
              <a:t>One Platform for </a:t>
            </a:r>
            <a:br>
              <a:rPr lang="en-US" sz="1200" kern="0" dirty="0">
                <a:solidFill>
                  <a:schemeClr val="accent5"/>
                </a:solidFill>
                <a:latin typeface="Arial"/>
              </a:rPr>
            </a:br>
            <a:r>
              <a:rPr lang="en-US" sz="1200" kern="0" dirty="0">
                <a:solidFill>
                  <a:schemeClr val="accent5"/>
                </a:solidFill>
                <a:latin typeface="Arial"/>
              </a:rPr>
              <a:t>all Devices</a:t>
            </a:r>
          </a:p>
        </p:txBody>
      </p:sp>
      <p:sp>
        <p:nvSpPr>
          <p:cNvPr id="33" name="Rectangle 32"/>
          <p:cNvSpPr/>
          <p:nvPr/>
        </p:nvSpPr>
        <p:spPr>
          <a:xfrm>
            <a:off x="1976265" y="2268039"/>
            <a:ext cx="2138368" cy="461665"/>
          </a:xfrm>
          <a:prstGeom prst="rect">
            <a:avLst/>
          </a:prstGeom>
        </p:spPr>
        <p:txBody>
          <a:bodyPr wrap="square" anchor="ctr">
            <a:spAutoFit/>
          </a:bodyPr>
          <a:lstStyle/>
          <a:p>
            <a:pPr algn="ctr" defTabSz="457033">
              <a:buSzPct val="90000"/>
              <a:defRPr/>
            </a:pPr>
            <a:r>
              <a:rPr lang="en-US" sz="1200" kern="0" dirty="0">
                <a:solidFill>
                  <a:schemeClr val="accent4"/>
                </a:solidFill>
                <a:latin typeface="Arial"/>
              </a:rPr>
              <a:t>Best Video </a:t>
            </a:r>
            <a:br>
              <a:rPr lang="en-US" sz="1200" kern="0" dirty="0">
                <a:solidFill>
                  <a:schemeClr val="accent4"/>
                </a:solidFill>
                <a:latin typeface="Arial"/>
              </a:rPr>
            </a:br>
            <a:r>
              <a:rPr lang="en-US" sz="1200" kern="0" dirty="0">
                <a:solidFill>
                  <a:schemeClr val="accent4"/>
                </a:solidFill>
                <a:latin typeface="Arial"/>
              </a:rPr>
              <a:t>Experience</a:t>
            </a:r>
          </a:p>
        </p:txBody>
      </p:sp>
      <p:sp>
        <p:nvSpPr>
          <p:cNvPr id="43" name="Rounded Rectangle 42"/>
          <p:cNvSpPr/>
          <p:nvPr/>
        </p:nvSpPr>
        <p:spPr>
          <a:xfrm>
            <a:off x="4458167" y="3027787"/>
            <a:ext cx="1967324" cy="562961"/>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Service </a:t>
            </a:r>
            <a:br>
              <a:rPr lang="en-US" sz="1400" dirty="0" smtClean="0"/>
            </a:br>
            <a:r>
              <a:rPr lang="en-US" sz="1400" dirty="0" smtClean="0"/>
              <a:t>Creation</a:t>
            </a:r>
            <a:endParaRPr lang="en-US" sz="1400" dirty="0"/>
          </a:p>
        </p:txBody>
      </p:sp>
      <p:sp>
        <p:nvSpPr>
          <p:cNvPr id="44" name="Rounded Rectangle 43"/>
          <p:cNvSpPr/>
          <p:nvPr/>
        </p:nvSpPr>
        <p:spPr>
          <a:xfrm>
            <a:off x="4458167" y="3834975"/>
            <a:ext cx="1967324" cy="575813"/>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Advanced Watermarking</a:t>
            </a:r>
            <a:endParaRPr lang="en-US" sz="1400" dirty="0"/>
          </a:p>
        </p:txBody>
      </p:sp>
    </p:spTree>
    <p:extLst>
      <p:ext uri="{BB962C8B-B14F-4D97-AF65-F5344CB8AC3E}">
        <p14:creationId xmlns:p14="http://schemas.microsoft.com/office/powerpoint/2010/main" val="108592161"/>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39800" y="1749183"/>
            <a:ext cx="8287877" cy="2792798"/>
            <a:chOff x="439800" y="1749183"/>
            <a:chExt cx="8287877" cy="2792798"/>
          </a:xfrm>
        </p:grpSpPr>
        <p:sp>
          <p:nvSpPr>
            <p:cNvPr id="202" name="Rectangle 201"/>
            <p:cNvSpPr/>
            <p:nvPr/>
          </p:nvSpPr>
          <p:spPr>
            <a:xfrm flipH="1">
              <a:off x="439800" y="1749183"/>
              <a:ext cx="8287877" cy="2792798"/>
            </a:xfrm>
            <a:prstGeom prst="rect">
              <a:avLst/>
            </a:prstGeom>
            <a:solidFill>
              <a:schemeClr val="bg1">
                <a:lumMod val="95000"/>
              </a:schemeClr>
            </a:solidFill>
            <a:ln w="25400" cap="flat" cmpd="sng" algn="ctr">
              <a:no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grpSp>
          <p:nvGrpSpPr>
            <p:cNvPr id="203" name="Group 202"/>
            <p:cNvGrpSpPr/>
            <p:nvPr/>
          </p:nvGrpSpPr>
          <p:grpSpPr>
            <a:xfrm>
              <a:off x="565519" y="1886071"/>
              <a:ext cx="3819791" cy="2510669"/>
              <a:chOff x="1763865" y="1463990"/>
              <a:chExt cx="5233841" cy="3252071"/>
            </a:xfrm>
          </p:grpSpPr>
          <p:grpSp>
            <p:nvGrpSpPr>
              <p:cNvPr id="204" name="Group 203"/>
              <p:cNvGrpSpPr/>
              <p:nvPr/>
            </p:nvGrpSpPr>
            <p:grpSpPr>
              <a:xfrm>
                <a:off x="1763865" y="1463990"/>
                <a:ext cx="5233841" cy="3252071"/>
                <a:chOff x="1620306" y="1517995"/>
                <a:chExt cx="5903389" cy="3477830"/>
              </a:xfrm>
            </p:grpSpPr>
            <p:grpSp>
              <p:nvGrpSpPr>
                <p:cNvPr id="376" name="Group 375"/>
                <p:cNvGrpSpPr/>
                <p:nvPr/>
              </p:nvGrpSpPr>
              <p:grpSpPr>
                <a:xfrm>
                  <a:off x="1620306" y="1517995"/>
                  <a:ext cx="5903389" cy="3477830"/>
                  <a:chOff x="2495898" y="2392992"/>
                  <a:chExt cx="4099035" cy="2414841"/>
                </a:xfrm>
              </p:grpSpPr>
              <p:grpSp>
                <p:nvGrpSpPr>
                  <p:cNvPr id="384" name="Group 383"/>
                  <p:cNvGrpSpPr/>
                  <p:nvPr/>
                </p:nvGrpSpPr>
                <p:grpSpPr>
                  <a:xfrm>
                    <a:off x="2495898" y="2392992"/>
                    <a:ext cx="4099035" cy="2414841"/>
                    <a:chOff x="2495898" y="2392992"/>
                    <a:chExt cx="4099035" cy="2648294"/>
                  </a:xfrm>
                </p:grpSpPr>
                <p:sp>
                  <p:nvSpPr>
                    <p:cNvPr id="391" name="Rectangle 390"/>
                    <p:cNvSpPr/>
                    <p:nvPr/>
                  </p:nvSpPr>
                  <p:spPr>
                    <a:xfrm>
                      <a:off x="2501383" y="2516396"/>
                      <a:ext cx="4088065" cy="2490076"/>
                    </a:xfrm>
                    <a:prstGeom prst="rect">
                      <a:avLst/>
                    </a:prstGeom>
                    <a:gradFill flip="none" rotWithShape="1">
                      <a:gsLst>
                        <a:gs pos="0">
                          <a:schemeClr val="accent2">
                            <a:lumMod val="20000"/>
                            <a:lumOff val="80000"/>
                            <a:alpha val="25000"/>
                          </a:schemeClr>
                        </a:gs>
                        <a:gs pos="100000">
                          <a:schemeClr val="accent2">
                            <a:lumMod val="50000"/>
                            <a:alpha val="3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92" name="Rectangle: Top Corners Rounded 253"/>
                    <p:cNvSpPr/>
                    <p:nvPr/>
                  </p:nvSpPr>
                  <p:spPr>
                    <a:xfrm>
                      <a:off x="2495898" y="2392992"/>
                      <a:ext cx="4099034" cy="120322"/>
                    </a:xfrm>
                    <a:prstGeom prst="round2SameRect">
                      <a:avLst>
                        <a:gd name="adj1" fmla="val 0"/>
                        <a:gd name="adj2" fmla="val 0"/>
                      </a:avLst>
                    </a:prstGeom>
                    <a:solidFill>
                      <a:srgbClr val="1111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93" name="Rectangle: Top Corners Rounded 254"/>
                    <p:cNvSpPr/>
                    <p:nvPr/>
                  </p:nvSpPr>
                  <p:spPr>
                    <a:xfrm rot="10800000">
                      <a:off x="2495898" y="5006472"/>
                      <a:ext cx="4099034" cy="34814"/>
                    </a:xfrm>
                    <a:prstGeom prst="round2SameRect">
                      <a:avLst>
                        <a:gd name="adj1" fmla="val 0"/>
                        <a:gd name="adj2" fmla="val 0"/>
                      </a:avLst>
                    </a:prstGeom>
                    <a:solidFill>
                      <a:srgbClr val="1111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nvGrpSpPr>
                    <p:cNvPr id="394" name="Group 393"/>
                    <p:cNvGrpSpPr/>
                    <p:nvPr/>
                  </p:nvGrpSpPr>
                  <p:grpSpPr>
                    <a:xfrm>
                      <a:off x="2495898" y="2392992"/>
                      <a:ext cx="4099035" cy="2648294"/>
                      <a:chOff x="2503522" y="1298575"/>
                      <a:chExt cx="4136957" cy="2648294"/>
                    </a:xfrm>
                  </p:grpSpPr>
                  <p:sp>
                    <p:nvSpPr>
                      <p:cNvPr id="396" name="Rectangle: Top Corners Rounded 257"/>
                      <p:cNvSpPr/>
                      <p:nvPr/>
                    </p:nvSpPr>
                    <p:spPr>
                      <a:xfrm>
                        <a:off x="2503523" y="1298575"/>
                        <a:ext cx="4136956" cy="120322"/>
                      </a:xfrm>
                      <a:prstGeom prst="round2SameRect">
                        <a:avLst>
                          <a:gd name="adj1" fmla="val 0"/>
                          <a:gd name="adj2" fmla="val 0"/>
                        </a:avLst>
                      </a:prstGeom>
                      <a:gradFill flip="none" rotWithShape="1">
                        <a:gsLst>
                          <a:gs pos="75000">
                            <a:schemeClr val="tx1"/>
                          </a:gs>
                          <a:gs pos="100000">
                            <a:schemeClr val="tx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97" name="Rectangle: Top Corners Rounded 258"/>
                      <p:cNvSpPr/>
                      <p:nvPr/>
                    </p:nvSpPr>
                    <p:spPr>
                      <a:xfrm rot="10800000">
                        <a:off x="2503522" y="3912055"/>
                        <a:ext cx="4136956" cy="34814"/>
                      </a:xfrm>
                      <a:prstGeom prst="round2SameRect">
                        <a:avLst>
                          <a:gd name="adj1" fmla="val 0"/>
                          <a:gd name="adj2" fmla="val 0"/>
                        </a:avLst>
                      </a:prstGeom>
                      <a:gradFill flip="none" rotWithShape="1">
                        <a:gsLst>
                          <a:gs pos="75000">
                            <a:schemeClr val="tx1"/>
                          </a:gs>
                          <a:gs pos="100000">
                            <a:schemeClr val="tx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sp>
                  <p:nvSpPr>
                    <p:cNvPr id="395" name="Freeform: Shape 256"/>
                    <p:cNvSpPr/>
                    <p:nvPr/>
                  </p:nvSpPr>
                  <p:spPr>
                    <a:xfrm>
                      <a:off x="5053450" y="2392992"/>
                      <a:ext cx="1541482" cy="120322"/>
                    </a:xfrm>
                    <a:custGeom>
                      <a:avLst/>
                      <a:gdLst>
                        <a:gd name="connsiteX0" fmla="*/ 93875 w 1541482"/>
                        <a:gd name="connsiteY0" fmla="*/ 0 h 120322"/>
                        <a:gd name="connsiteX1" fmla="*/ 1481321 w 1541482"/>
                        <a:gd name="connsiteY1" fmla="*/ 0 h 120322"/>
                        <a:gd name="connsiteX2" fmla="*/ 1541482 w 1541482"/>
                        <a:gd name="connsiteY2" fmla="*/ 60161 h 120322"/>
                        <a:gd name="connsiteX3" fmla="*/ 1541482 w 1541482"/>
                        <a:gd name="connsiteY3" fmla="*/ 120322 h 120322"/>
                        <a:gd name="connsiteX4" fmla="*/ 0 w 1541482"/>
                        <a:gd name="connsiteY4" fmla="*/ 120322 h 120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82" h="120322">
                          <a:moveTo>
                            <a:pt x="93875" y="0"/>
                          </a:moveTo>
                          <a:lnTo>
                            <a:pt x="1481321" y="0"/>
                          </a:lnTo>
                          <a:cubicBezTo>
                            <a:pt x="1514547" y="0"/>
                            <a:pt x="1541482" y="26935"/>
                            <a:pt x="1541482" y="60161"/>
                          </a:cubicBezTo>
                          <a:lnTo>
                            <a:pt x="1541482" y="120322"/>
                          </a:lnTo>
                          <a:lnTo>
                            <a:pt x="0" y="120322"/>
                          </a:ln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nvGrpSpPr>
                  <p:cNvPr id="385" name="Group 384"/>
                  <p:cNvGrpSpPr/>
                  <p:nvPr/>
                </p:nvGrpSpPr>
                <p:grpSpPr>
                  <a:xfrm>
                    <a:off x="2618093" y="2413630"/>
                    <a:ext cx="86890" cy="86886"/>
                    <a:chOff x="5196840" y="1623060"/>
                    <a:chExt cx="838200" cy="838200"/>
                  </a:xfrm>
                </p:grpSpPr>
                <p:sp>
                  <p:nvSpPr>
                    <p:cNvPr id="389" name="Oval 388"/>
                    <p:cNvSpPr/>
                    <p:nvPr/>
                  </p:nvSpPr>
                  <p:spPr>
                    <a:xfrm>
                      <a:off x="5196840" y="1623060"/>
                      <a:ext cx="838200" cy="838200"/>
                    </a:xfrm>
                    <a:prstGeom prst="ellipse">
                      <a:avLst/>
                    </a:prstGeom>
                    <a:gradFill>
                      <a:gsLst>
                        <a:gs pos="0">
                          <a:srgbClr val="FF0000"/>
                        </a:gs>
                        <a:gs pos="100000">
                          <a:srgbClr val="FF8F8F">
                            <a:alpha val="0"/>
                          </a:srgb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90" name="Oval 389"/>
                    <p:cNvSpPr/>
                    <p:nvPr/>
                  </p:nvSpPr>
                  <p:spPr>
                    <a:xfrm>
                      <a:off x="5445589" y="1871811"/>
                      <a:ext cx="340702" cy="340699"/>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nvGrpSpPr>
                  <p:cNvPr id="386" name="Group 385"/>
                  <p:cNvGrpSpPr/>
                  <p:nvPr/>
                </p:nvGrpSpPr>
                <p:grpSpPr>
                  <a:xfrm>
                    <a:off x="2531203" y="2413630"/>
                    <a:ext cx="86890" cy="86886"/>
                    <a:chOff x="5196840" y="1623060"/>
                    <a:chExt cx="838200" cy="838200"/>
                  </a:xfrm>
                </p:grpSpPr>
                <p:sp>
                  <p:nvSpPr>
                    <p:cNvPr id="387" name="Oval 386"/>
                    <p:cNvSpPr/>
                    <p:nvPr/>
                  </p:nvSpPr>
                  <p:spPr>
                    <a:xfrm>
                      <a:off x="5196840" y="1623060"/>
                      <a:ext cx="838200" cy="838200"/>
                    </a:xfrm>
                    <a:prstGeom prst="ellipse">
                      <a:avLst/>
                    </a:prstGeom>
                    <a:gradFill>
                      <a:gsLst>
                        <a:gs pos="0">
                          <a:schemeClr val="accent6">
                            <a:lumMod val="60000"/>
                            <a:lumOff val="40000"/>
                          </a:schemeClr>
                        </a:gs>
                        <a:gs pos="100000">
                          <a:schemeClr val="accent6">
                            <a:lumMod val="20000"/>
                            <a:lumOff val="80000"/>
                            <a:alpha val="0"/>
                          </a:scheme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88" name="Oval 387"/>
                    <p:cNvSpPr/>
                    <p:nvPr/>
                  </p:nvSpPr>
                  <p:spPr>
                    <a:xfrm>
                      <a:off x="5445589" y="1871811"/>
                      <a:ext cx="340702" cy="340699"/>
                    </a:xfrm>
                    <a:prstGeom prst="ellipse">
                      <a:avLst/>
                    </a:prstGeom>
                    <a:solidFill>
                      <a:srgbClr val="A3F1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sp>
              <p:nvSpPr>
                <p:cNvPr id="377" name="Rectangle: Rounded Corners 238"/>
                <p:cNvSpPr/>
                <p:nvPr/>
              </p:nvSpPr>
              <p:spPr>
                <a:xfrm>
                  <a:off x="1647363" y="1825297"/>
                  <a:ext cx="5849274" cy="3124809"/>
                </a:xfrm>
                <a:prstGeom prst="roundRect">
                  <a:avLst>
                    <a:gd name="adj" fmla="val 0"/>
                  </a:avLst>
                </a:prstGeom>
                <a:gradFill flip="none" rotWithShape="1">
                  <a:gsLst>
                    <a:gs pos="89000">
                      <a:schemeClr val="bg1">
                        <a:alpha val="25000"/>
                      </a:schemeClr>
                    </a:gs>
                    <a:gs pos="100000">
                      <a:schemeClr val="bg1">
                        <a:alpha val="5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78" name="Freeform: Shape 239"/>
                <p:cNvSpPr/>
                <p:nvPr/>
              </p:nvSpPr>
              <p:spPr>
                <a:xfrm rot="10800000">
                  <a:off x="2673769" y="4950107"/>
                  <a:ext cx="4822869" cy="45718"/>
                </a:xfrm>
                <a:custGeom>
                  <a:avLst/>
                  <a:gdLst>
                    <a:gd name="connsiteX0" fmla="*/ 4783751 w 4822868"/>
                    <a:gd name="connsiteY0" fmla="*/ 45718 h 45718"/>
                    <a:gd name="connsiteX1" fmla="*/ 0 w 4822868"/>
                    <a:gd name="connsiteY1" fmla="*/ 45718 h 45718"/>
                    <a:gd name="connsiteX2" fmla="*/ 0 w 4822868"/>
                    <a:gd name="connsiteY2" fmla="*/ 0 h 45718"/>
                    <a:gd name="connsiteX3" fmla="*/ 4822868 w 4822868"/>
                    <a:gd name="connsiteY3" fmla="*/ 0 h 45718"/>
                  </a:gdLst>
                  <a:ahLst/>
                  <a:cxnLst>
                    <a:cxn ang="0">
                      <a:pos x="connsiteX0" y="connsiteY0"/>
                    </a:cxn>
                    <a:cxn ang="0">
                      <a:pos x="connsiteX1" y="connsiteY1"/>
                    </a:cxn>
                    <a:cxn ang="0">
                      <a:pos x="connsiteX2" y="connsiteY2"/>
                    </a:cxn>
                    <a:cxn ang="0">
                      <a:pos x="connsiteX3" y="connsiteY3"/>
                    </a:cxn>
                  </a:cxnLst>
                  <a:rect l="l" t="t" r="r" b="b"/>
                  <a:pathLst>
                    <a:path w="4822868" h="45718">
                      <a:moveTo>
                        <a:pt x="4783751" y="45718"/>
                      </a:moveTo>
                      <a:lnTo>
                        <a:pt x="0" y="45718"/>
                      </a:lnTo>
                      <a:lnTo>
                        <a:pt x="0" y="0"/>
                      </a:lnTo>
                      <a:lnTo>
                        <a:pt x="4822868" y="0"/>
                      </a:ln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nvGrpSpPr>
                <p:cNvPr id="379" name="Group 378"/>
                <p:cNvGrpSpPr/>
                <p:nvPr/>
              </p:nvGrpSpPr>
              <p:grpSpPr>
                <a:xfrm>
                  <a:off x="1661549" y="1698866"/>
                  <a:ext cx="2977353" cy="117921"/>
                  <a:chOff x="-3594169" y="1945069"/>
                  <a:chExt cx="21811223" cy="863851"/>
                </a:xfrm>
              </p:grpSpPr>
              <p:sp>
                <p:nvSpPr>
                  <p:cNvPr id="380" name="Rectangle: Top Corners Rounded 241"/>
                  <p:cNvSpPr/>
                  <p:nvPr/>
                </p:nvSpPr>
                <p:spPr>
                  <a:xfrm rot="10800000" flipV="1">
                    <a:off x="7523694" y="1945073"/>
                    <a:ext cx="5111170" cy="863846"/>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81" name="Freeform: Shape 242"/>
                  <p:cNvSpPr/>
                  <p:nvPr/>
                </p:nvSpPr>
                <p:spPr>
                  <a:xfrm rot="5400000">
                    <a:off x="4088425" y="-639221"/>
                    <a:ext cx="863844" cy="6032424"/>
                  </a:xfrm>
                  <a:custGeom>
                    <a:avLst/>
                    <a:gdLst>
                      <a:gd name="connsiteX0" fmla="*/ 0 w 863847"/>
                      <a:gd name="connsiteY0" fmla="*/ 5139279 h 6032425"/>
                      <a:gd name="connsiteX1" fmla="*/ 0 w 863847"/>
                      <a:gd name="connsiteY1" fmla="*/ 891955 h 6032425"/>
                      <a:gd name="connsiteX2" fmla="*/ 344876 w 863847"/>
                      <a:gd name="connsiteY2" fmla="*/ 468807 h 6032425"/>
                      <a:gd name="connsiteX3" fmla="*/ 400242 w 863847"/>
                      <a:gd name="connsiteY3" fmla="*/ 463226 h 6032425"/>
                      <a:gd name="connsiteX4" fmla="*/ 400242 w 863847"/>
                      <a:gd name="connsiteY4" fmla="*/ 461768 h 6032425"/>
                      <a:gd name="connsiteX5" fmla="*/ 414977 w 863847"/>
                      <a:gd name="connsiteY5" fmla="*/ 461024 h 6032425"/>
                      <a:gd name="connsiteX6" fmla="*/ 861266 w 863847"/>
                      <a:gd name="connsiteY6" fmla="*/ 14734 h 6032425"/>
                      <a:gd name="connsiteX7" fmla="*/ 862009 w 863847"/>
                      <a:gd name="connsiteY7" fmla="*/ 0 h 6032425"/>
                      <a:gd name="connsiteX8" fmla="*/ 863847 w 863847"/>
                      <a:gd name="connsiteY8" fmla="*/ 0 h 6032425"/>
                      <a:gd name="connsiteX9" fmla="*/ 863847 w 863847"/>
                      <a:gd name="connsiteY9" fmla="*/ 463605 h 6032425"/>
                      <a:gd name="connsiteX10" fmla="*/ 863846 w 863847"/>
                      <a:gd name="connsiteY10" fmla="*/ 463605 h 6032425"/>
                      <a:gd name="connsiteX11" fmla="*/ 863846 w 863847"/>
                      <a:gd name="connsiteY11" fmla="*/ 5568820 h 6032425"/>
                      <a:gd name="connsiteX12" fmla="*/ 863847 w 863847"/>
                      <a:gd name="connsiteY12" fmla="*/ 5568820 h 6032425"/>
                      <a:gd name="connsiteX13" fmla="*/ 863847 w 863847"/>
                      <a:gd name="connsiteY13" fmla="*/ 6032425 h 6032425"/>
                      <a:gd name="connsiteX14" fmla="*/ 862009 w 863847"/>
                      <a:gd name="connsiteY14" fmla="*/ 6032425 h 6032425"/>
                      <a:gd name="connsiteX15" fmla="*/ 861266 w 863847"/>
                      <a:gd name="connsiteY15" fmla="*/ 6017691 h 6032425"/>
                      <a:gd name="connsiteX16" fmla="*/ 414976 w 863847"/>
                      <a:gd name="connsiteY16" fmla="*/ 5571402 h 6032425"/>
                      <a:gd name="connsiteX17" fmla="*/ 400242 w 863847"/>
                      <a:gd name="connsiteY17" fmla="*/ 5570658 h 6032425"/>
                      <a:gd name="connsiteX18" fmla="*/ 400242 w 863847"/>
                      <a:gd name="connsiteY18" fmla="*/ 5568820 h 6032425"/>
                      <a:gd name="connsiteX19" fmla="*/ 408294 w 863847"/>
                      <a:gd name="connsiteY19" fmla="*/ 5568820 h 6032425"/>
                      <a:gd name="connsiteX20" fmla="*/ 344876 w 863847"/>
                      <a:gd name="connsiteY20" fmla="*/ 5562427 h 6032425"/>
                      <a:gd name="connsiteX21" fmla="*/ 0 w 863847"/>
                      <a:gd name="connsiteY21" fmla="*/ 5139279 h 60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3847" h="6032425">
                        <a:moveTo>
                          <a:pt x="0" y="5139279"/>
                        </a:moveTo>
                        <a:lnTo>
                          <a:pt x="0" y="891955"/>
                        </a:lnTo>
                        <a:cubicBezTo>
                          <a:pt x="0" y="683229"/>
                          <a:pt x="148056" y="509083"/>
                          <a:pt x="344876" y="468807"/>
                        </a:cubicBezTo>
                        <a:lnTo>
                          <a:pt x="400242" y="463226"/>
                        </a:lnTo>
                        <a:lnTo>
                          <a:pt x="400242" y="461768"/>
                        </a:lnTo>
                        <a:lnTo>
                          <a:pt x="414977" y="461024"/>
                        </a:lnTo>
                        <a:cubicBezTo>
                          <a:pt x="650292" y="437126"/>
                          <a:pt x="837368" y="250050"/>
                          <a:pt x="861266" y="14734"/>
                        </a:cubicBezTo>
                        <a:lnTo>
                          <a:pt x="862009" y="0"/>
                        </a:lnTo>
                        <a:lnTo>
                          <a:pt x="863847" y="0"/>
                        </a:lnTo>
                        <a:lnTo>
                          <a:pt x="863847" y="463605"/>
                        </a:lnTo>
                        <a:lnTo>
                          <a:pt x="863846" y="463605"/>
                        </a:lnTo>
                        <a:lnTo>
                          <a:pt x="863846" y="5568820"/>
                        </a:lnTo>
                        <a:lnTo>
                          <a:pt x="863847" y="5568820"/>
                        </a:lnTo>
                        <a:lnTo>
                          <a:pt x="863847" y="6032425"/>
                        </a:lnTo>
                        <a:lnTo>
                          <a:pt x="862009" y="6032425"/>
                        </a:lnTo>
                        <a:lnTo>
                          <a:pt x="861266" y="6017691"/>
                        </a:lnTo>
                        <a:cubicBezTo>
                          <a:pt x="837368" y="5782375"/>
                          <a:pt x="650292" y="5595299"/>
                          <a:pt x="414976" y="5571402"/>
                        </a:cubicBezTo>
                        <a:lnTo>
                          <a:pt x="400242" y="5570658"/>
                        </a:lnTo>
                        <a:lnTo>
                          <a:pt x="400242" y="5568820"/>
                        </a:lnTo>
                        <a:lnTo>
                          <a:pt x="408294" y="5568820"/>
                        </a:lnTo>
                        <a:lnTo>
                          <a:pt x="344876" y="5562427"/>
                        </a:lnTo>
                        <a:cubicBezTo>
                          <a:pt x="148056" y="5522152"/>
                          <a:pt x="0" y="5348005"/>
                          <a:pt x="0" y="5139279"/>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82" name="Rectangle: Top Corners Rounded 243"/>
                  <p:cNvSpPr/>
                  <p:nvPr/>
                </p:nvSpPr>
                <p:spPr>
                  <a:xfrm rot="10800000" flipV="1">
                    <a:off x="-3594169" y="1945076"/>
                    <a:ext cx="5111173" cy="863844"/>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83" name="Rectangle: Top Corners Rounded 244"/>
                  <p:cNvSpPr/>
                  <p:nvPr/>
                </p:nvSpPr>
                <p:spPr>
                  <a:xfrm rot="10800000" flipV="1">
                    <a:off x="13105881" y="1945076"/>
                    <a:ext cx="5111173" cy="863844"/>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pic>
            <p:nvPicPr>
              <p:cNvPr id="205" name="Picture 20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1841" y="1802352"/>
                <a:ext cx="5057888" cy="1310100"/>
              </a:xfrm>
              <a:prstGeom prst="rect">
                <a:avLst/>
              </a:prstGeom>
            </p:spPr>
          </p:pic>
          <p:sp>
            <p:nvSpPr>
              <p:cNvPr id="256" name="Rectangle: Rounded Corners 137"/>
              <p:cNvSpPr/>
              <p:nvPr/>
            </p:nvSpPr>
            <p:spPr>
              <a:xfrm>
                <a:off x="1851842" y="1801961"/>
                <a:ext cx="5057887" cy="1310492"/>
              </a:xfrm>
              <a:prstGeom prst="roundRect">
                <a:avLst>
                  <a:gd name="adj" fmla="val 0"/>
                </a:avLst>
              </a:prstGeom>
              <a:gradFill flip="none" rotWithShape="1">
                <a:gsLst>
                  <a:gs pos="0">
                    <a:schemeClr val="tx2">
                      <a:alpha val="50000"/>
                    </a:schemeClr>
                  </a:gs>
                  <a:gs pos="100000">
                    <a:schemeClr val="accent6">
                      <a:alpha val="5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257" name="Rectangle 256"/>
              <p:cNvSpPr/>
              <p:nvPr/>
            </p:nvSpPr>
            <p:spPr>
              <a:xfrm>
                <a:off x="2395523" y="1971454"/>
                <a:ext cx="3906431" cy="236206"/>
              </a:xfrm>
              <a:prstGeom prst="rect">
                <a:avLst/>
              </a:prstGeom>
              <a:noFill/>
              <a:ln w="25400" cap="flat" cmpd="sng" algn="ctr">
                <a:noFill/>
                <a:prstDash val="solid"/>
              </a:ln>
              <a:effectLst/>
            </p:spPr>
            <p:txBody>
              <a:bodyPr wrap="square" lIns="68583" tIns="54860" rIns="68583" bIns="34292" rtlCol="0" anchor="ctr" anchorCtr="0">
                <a:spAutoFit/>
              </a:bodyPr>
              <a:lstStyle/>
              <a:p>
                <a:pPr algn="ctr" defTabSz="914234"/>
                <a:r>
                  <a:rPr lang="en-US" sz="600" kern="0" dirty="0">
                    <a:solidFill>
                      <a:schemeClr val="bg1"/>
                    </a:solidFill>
                    <a:latin typeface="+mn-lt"/>
                  </a:rPr>
                  <a:t>Cisco Infinite Video Platform</a:t>
                </a:r>
              </a:p>
            </p:txBody>
          </p:sp>
          <p:grpSp>
            <p:nvGrpSpPr>
              <p:cNvPr id="266" name="Group 265"/>
              <p:cNvGrpSpPr/>
              <p:nvPr/>
            </p:nvGrpSpPr>
            <p:grpSpPr>
              <a:xfrm>
                <a:off x="1883896" y="2397454"/>
                <a:ext cx="4993142" cy="180294"/>
                <a:chOff x="1800037" y="2165279"/>
                <a:chExt cx="3705334" cy="192810"/>
              </a:xfrm>
              <a:solidFill>
                <a:srgbClr val="111111">
                  <a:alpha val="37000"/>
                </a:srgbClr>
              </a:solidFill>
            </p:grpSpPr>
            <p:sp>
              <p:nvSpPr>
                <p:cNvPr id="373" name="Rectangle: Top Corners Rounded 234"/>
                <p:cNvSpPr/>
                <p:nvPr/>
              </p:nvSpPr>
              <p:spPr>
                <a:xfrm rot="10800000" flipV="1">
                  <a:off x="1800037" y="2165279"/>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bg1"/>
                      </a:solidFill>
                    </a:rPr>
                    <a:t>Infrastructure Operations</a:t>
                  </a:r>
                </a:p>
              </p:txBody>
            </p:sp>
            <p:sp>
              <p:nvSpPr>
                <p:cNvPr id="374" name="Rectangle: Top Corners Rounded 235"/>
                <p:cNvSpPr/>
                <p:nvPr/>
              </p:nvSpPr>
              <p:spPr>
                <a:xfrm rot="10800000" flipV="1">
                  <a:off x="3047476" y="2165279"/>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bg1"/>
                      </a:solidFill>
                    </a:rPr>
                    <a:t>Service Operations</a:t>
                  </a:r>
                </a:p>
              </p:txBody>
            </p:sp>
            <p:sp>
              <p:nvSpPr>
                <p:cNvPr id="375" name="Rectangle: Top Corners Rounded 236"/>
                <p:cNvSpPr/>
                <p:nvPr/>
              </p:nvSpPr>
              <p:spPr>
                <a:xfrm rot="10800000" flipV="1">
                  <a:off x="4294914" y="2165280"/>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4"/>
                  <a:r>
                    <a:rPr lang="en-US" sz="600" kern="0" dirty="0">
                      <a:solidFill>
                        <a:schemeClr val="bg1"/>
                      </a:solidFill>
                    </a:rPr>
                    <a:t>Business Operations</a:t>
                  </a:r>
                </a:p>
              </p:txBody>
            </p:sp>
          </p:grpSp>
          <p:sp>
            <p:nvSpPr>
              <p:cNvPr id="269" name="Rectangle: Top Corners Rounded 140"/>
              <p:cNvSpPr/>
              <p:nvPr/>
            </p:nvSpPr>
            <p:spPr>
              <a:xfrm rot="10800000" flipV="1">
                <a:off x="1875854" y="2577950"/>
                <a:ext cx="5001182" cy="511000"/>
              </a:xfrm>
              <a:prstGeom prst="round2SameRect">
                <a:avLst>
                  <a:gd name="adj1" fmla="val 0"/>
                  <a:gd name="adj2" fmla="val 0"/>
                </a:avLst>
              </a:prstGeom>
              <a:solidFill>
                <a:srgbClr val="111111">
                  <a:alpha val="2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4"/>
                <a:endParaRPr lang="en-US" sz="600" kern="0" dirty="0">
                  <a:solidFill>
                    <a:schemeClr val="bg1"/>
                  </a:solidFill>
                </a:endParaRPr>
              </a:p>
            </p:txBody>
          </p:sp>
          <p:sp>
            <p:nvSpPr>
              <p:cNvPr id="270" name="Freeform 46"/>
              <p:cNvSpPr/>
              <p:nvPr/>
            </p:nvSpPr>
            <p:spPr>
              <a:xfrm rot="10800000">
                <a:off x="2785433" y="2682909"/>
                <a:ext cx="340671" cy="287820"/>
              </a:xfrm>
              <a:custGeom>
                <a:avLst/>
                <a:gdLst>
                  <a:gd name="connsiteX0" fmla="*/ 1174712 w 2348824"/>
                  <a:gd name="connsiteY0" fmla="*/ 1101854 h 1881484"/>
                  <a:gd name="connsiteX1" fmla="*/ 1160374 w 2348824"/>
                  <a:gd name="connsiteY1" fmla="*/ 1095915 h 1881484"/>
                  <a:gd name="connsiteX2" fmla="*/ 1079162 w 2348824"/>
                  <a:gd name="connsiteY2" fmla="*/ 1014704 h 1881484"/>
                  <a:gd name="connsiteX3" fmla="*/ 1078571 w 2348824"/>
                  <a:gd name="connsiteY3" fmla="*/ 1013814 h 1881484"/>
                  <a:gd name="connsiteX4" fmla="*/ 1077469 w 2348824"/>
                  <a:gd name="connsiteY4" fmla="*/ 1013070 h 1881484"/>
                  <a:gd name="connsiteX5" fmla="*/ 1072247 w 2348824"/>
                  <a:gd name="connsiteY5" fmla="*/ 1000463 h 1881484"/>
                  <a:gd name="connsiteX6" fmla="*/ 1077469 w 2348824"/>
                  <a:gd name="connsiteY6" fmla="*/ 987854 h 1881484"/>
                  <a:gd name="connsiteX7" fmla="*/ 1090078 w 2348824"/>
                  <a:gd name="connsiteY7" fmla="*/ 982631 h 1881484"/>
                  <a:gd name="connsiteX8" fmla="*/ 1110563 w 2348824"/>
                  <a:gd name="connsiteY8" fmla="*/ 982424 h 1881484"/>
                  <a:gd name="connsiteX9" fmla="*/ 1142529 w 2348824"/>
                  <a:gd name="connsiteY9" fmla="*/ 982427 h 1881484"/>
                  <a:gd name="connsiteX10" fmla="*/ 1147098 w 2348824"/>
                  <a:gd name="connsiteY10" fmla="*/ 982436 h 1881484"/>
                  <a:gd name="connsiteX11" fmla="*/ 1147098 w 2348824"/>
                  <a:gd name="connsiteY11" fmla="*/ 839977 h 1881484"/>
                  <a:gd name="connsiteX12" fmla="*/ 379331 w 2348824"/>
                  <a:gd name="connsiteY12" fmla="*/ 839977 h 1881484"/>
                  <a:gd name="connsiteX13" fmla="*/ 338666 w 2348824"/>
                  <a:gd name="connsiteY13" fmla="*/ 839977 h 1881484"/>
                  <a:gd name="connsiteX14" fmla="*/ 324707 w 2348824"/>
                  <a:gd name="connsiteY14" fmla="*/ 839977 h 1881484"/>
                  <a:gd name="connsiteX15" fmla="*/ 324707 w 2348824"/>
                  <a:gd name="connsiteY15" fmla="*/ 827108 h 1881484"/>
                  <a:gd name="connsiteX16" fmla="*/ 324707 w 2348824"/>
                  <a:gd name="connsiteY16" fmla="*/ 623907 h 1881484"/>
                  <a:gd name="connsiteX17" fmla="*/ 324707 w 2348824"/>
                  <a:gd name="connsiteY17" fmla="*/ 573648 h 1881484"/>
                  <a:gd name="connsiteX18" fmla="*/ 92202 w 2348824"/>
                  <a:gd name="connsiteY18" fmla="*/ 573648 h 1881484"/>
                  <a:gd name="connsiteX19" fmla="*/ 0 w 2348824"/>
                  <a:gd name="connsiteY19" fmla="*/ 481446 h 1881484"/>
                  <a:gd name="connsiteX20" fmla="*/ 0 w 2348824"/>
                  <a:gd name="connsiteY20" fmla="*/ 92202 h 1881484"/>
                  <a:gd name="connsiteX21" fmla="*/ 92202 w 2348824"/>
                  <a:gd name="connsiteY21" fmla="*/ 0 h 1881484"/>
                  <a:gd name="connsiteX22" fmla="*/ 611836 w 2348824"/>
                  <a:gd name="connsiteY22" fmla="*/ 0 h 1881484"/>
                  <a:gd name="connsiteX23" fmla="*/ 704038 w 2348824"/>
                  <a:gd name="connsiteY23" fmla="*/ 92202 h 1881484"/>
                  <a:gd name="connsiteX24" fmla="*/ 704038 w 2348824"/>
                  <a:gd name="connsiteY24" fmla="*/ 481446 h 1881484"/>
                  <a:gd name="connsiteX25" fmla="*/ 611836 w 2348824"/>
                  <a:gd name="connsiteY25" fmla="*/ 573648 h 1881484"/>
                  <a:gd name="connsiteX26" fmla="*/ 379331 w 2348824"/>
                  <a:gd name="connsiteY26" fmla="*/ 573648 h 1881484"/>
                  <a:gd name="connsiteX27" fmla="*/ 379331 w 2348824"/>
                  <a:gd name="connsiteY27" fmla="*/ 623907 h 1881484"/>
                  <a:gd name="connsiteX28" fmla="*/ 379331 w 2348824"/>
                  <a:gd name="connsiteY28" fmla="*/ 785353 h 1881484"/>
                  <a:gd name="connsiteX29" fmla="*/ 1147098 w 2348824"/>
                  <a:gd name="connsiteY29" fmla="*/ 785353 h 1881484"/>
                  <a:gd name="connsiteX30" fmla="*/ 1147098 w 2348824"/>
                  <a:gd name="connsiteY30" fmla="*/ 623907 h 1881484"/>
                  <a:gd name="connsiteX31" fmla="*/ 1147098 w 2348824"/>
                  <a:gd name="connsiteY31" fmla="*/ 573648 h 1881484"/>
                  <a:gd name="connsiteX32" fmla="*/ 914594 w 2348824"/>
                  <a:gd name="connsiteY32" fmla="*/ 573648 h 1881484"/>
                  <a:gd name="connsiteX33" fmla="*/ 822391 w 2348824"/>
                  <a:gd name="connsiteY33" fmla="*/ 481446 h 1881484"/>
                  <a:gd name="connsiteX34" fmla="*/ 822391 w 2348824"/>
                  <a:gd name="connsiteY34" fmla="*/ 92202 h 1881484"/>
                  <a:gd name="connsiteX35" fmla="*/ 914594 w 2348824"/>
                  <a:gd name="connsiteY35" fmla="*/ 0 h 1881484"/>
                  <a:gd name="connsiteX36" fmla="*/ 1434227 w 2348824"/>
                  <a:gd name="connsiteY36" fmla="*/ 0 h 1881484"/>
                  <a:gd name="connsiteX37" fmla="*/ 1526430 w 2348824"/>
                  <a:gd name="connsiteY37" fmla="*/ 92202 h 1881484"/>
                  <a:gd name="connsiteX38" fmla="*/ 1526430 w 2348824"/>
                  <a:gd name="connsiteY38" fmla="*/ 481446 h 1881484"/>
                  <a:gd name="connsiteX39" fmla="*/ 1434227 w 2348824"/>
                  <a:gd name="connsiteY39" fmla="*/ 573648 h 1881484"/>
                  <a:gd name="connsiteX40" fmla="*/ 1201722 w 2348824"/>
                  <a:gd name="connsiteY40" fmla="*/ 573648 h 1881484"/>
                  <a:gd name="connsiteX41" fmla="*/ 1201722 w 2348824"/>
                  <a:gd name="connsiteY41" fmla="*/ 623907 h 1881484"/>
                  <a:gd name="connsiteX42" fmla="*/ 1201722 w 2348824"/>
                  <a:gd name="connsiteY42" fmla="*/ 785353 h 1881484"/>
                  <a:gd name="connsiteX43" fmla="*/ 1969492 w 2348824"/>
                  <a:gd name="connsiteY43" fmla="*/ 785353 h 1881484"/>
                  <a:gd name="connsiteX44" fmla="*/ 1969492 w 2348824"/>
                  <a:gd name="connsiteY44" fmla="*/ 623907 h 1881484"/>
                  <a:gd name="connsiteX45" fmla="*/ 1969492 w 2348824"/>
                  <a:gd name="connsiteY45" fmla="*/ 573648 h 1881484"/>
                  <a:gd name="connsiteX46" fmla="*/ 1736988 w 2348824"/>
                  <a:gd name="connsiteY46" fmla="*/ 573648 h 1881484"/>
                  <a:gd name="connsiteX47" fmla="*/ 1644785 w 2348824"/>
                  <a:gd name="connsiteY47" fmla="*/ 481446 h 1881484"/>
                  <a:gd name="connsiteX48" fmla="*/ 1644785 w 2348824"/>
                  <a:gd name="connsiteY48" fmla="*/ 92202 h 1881484"/>
                  <a:gd name="connsiteX49" fmla="*/ 1736988 w 2348824"/>
                  <a:gd name="connsiteY49" fmla="*/ 0 h 1881484"/>
                  <a:gd name="connsiteX50" fmla="*/ 2256621 w 2348824"/>
                  <a:gd name="connsiteY50" fmla="*/ 0 h 1881484"/>
                  <a:gd name="connsiteX51" fmla="*/ 2348824 w 2348824"/>
                  <a:gd name="connsiteY51" fmla="*/ 92202 h 1881484"/>
                  <a:gd name="connsiteX52" fmla="*/ 2348824 w 2348824"/>
                  <a:gd name="connsiteY52" fmla="*/ 481446 h 1881484"/>
                  <a:gd name="connsiteX53" fmla="*/ 2256621 w 2348824"/>
                  <a:gd name="connsiteY53" fmla="*/ 573648 h 1881484"/>
                  <a:gd name="connsiteX54" fmla="*/ 2024116 w 2348824"/>
                  <a:gd name="connsiteY54" fmla="*/ 573648 h 1881484"/>
                  <a:gd name="connsiteX55" fmla="*/ 2024116 w 2348824"/>
                  <a:gd name="connsiteY55" fmla="*/ 623907 h 1881484"/>
                  <a:gd name="connsiteX56" fmla="*/ 2024116 w 2348824"/>
                  <a:gd name="connsiteY56" fmla="*/ 827108 h 1881484"/>
                  <a:gd name="connsiteX57" fmla="*/ 2024116 w 2348824"/>
                  <a:gd name="connsiteY57" fmla="*/ 839977 h 1881484"/>
                  <a:gd name="connsiteX58" fmla="*/ 2010157 w 2348824"/>
                  <a:gd name="connsiteY58" fmla="*/ 839977 h 1881484"/>
                  <a:gd name="connsiteX59" fmla="*/ 1969492 w 2348824"/>
                  <a:gd name="connsiteY59" fmla="*/ 839977 h 1881484"/>
                  <a:gd name="connsiteX60" fmla="*/ 1201722 w 2348824"/>
                  <a:gd name="connsiteY60" fmla="*/ 839977 h 1881484"/>
                  <a:gd name="connsiteX61" fmla="*/ 1201722 w 2348824"/>
                  <a:gd name="connsiteY61" fmla="*/ 952613 h 1881484"/>
                  <a:gd name="connsiteX62" fmla="*/ 1201726 w 2348824"/>
                  <a:gd name="connsiteY62" fmla="*/ 952613 h 1881484"/>
                  <a:gd name="connsiteX63" fmla="*/ 1201726 w 2348824"/>
                  <a:gd name="connsiteY63" fmla="*/ 982544 h 1881484"/>
                  <a:gd name="connsiteX64" fmla="*/ 1222720 w 2348824"/>
                  <a:gd name="connsiteY64" fmla="*/ 982590 h 1881484"/>
                  <a:gd name="connsiteX65" fmla="*/ 1258752 w 2348824"/>
                  <a:gd name="connsiteY65" fmla="*/ 982631 h 1881484"/>
                  <a:gd name="connsiteX66" fmla="*/ 1265693 w 2348824"/>
                  <a:gd name="connsiteY66" fmla="*/ 984033 h 1881484"/>
                  <a:gd name="connsiteX67" fmla="*/ 1271360 w 2348824"/>
                  <a:gd name="connsiteY67" fmla="*/ 987854 h 1881484"/>
                  <a:gd name="connsiteX68" fmla="*/ 1276583 w 2348824"/>
                  <a:gd name="connsiteY68" fmla="*/ 1000463 h 1881484"/>
                  <a:gd name="connsiteX69" fmla="*/ 1271360 w 2348824"/>
                  <a:gd name="connsiteY69" fmla="*/ 1013070 h 1881484"/>
                  <a:gd name="connsiteX70" fmla="*/ 1270987 w 2348824"/>
                  <a:gd name="connsiteY70" fmla="*/ 1013322 h 1881484"/>
                  <a:gd name="connsiteX71" fmla="*/ 1269693 w 2348824"/>
                  <a:gd name="connsiteY71" fmla="*/ 1015271 h 1881484"/>
                  <a:gd name="connsiteX72" fmla="*/ 1189048 w 2348824"/>
                  <a:gd name="connsiteY72" fmla="*/ 1095915 h 1881484"/>
                  <a:gd name="connsiteX73" fmla="*/ 1174712 w 2348824"/>
                  <a:gd name="connsiteY73" fmla="*/ 1101854 h 1881484"/>
                  <a:gd name="connsiteX74" fmla="*/ 1434459 w 2348824"/>
                  <a:gd name="connsiteY74" fmla="*/ 1881484 h 1881484"/>
                  <a:gd name="connsiteX75" fmla="*/ 914364 w 2348824"/>
                  <a:gd name="connsiteY75" fmla="*/ 1881484 h 1881484"/>
                  <a:gd name="connsiteX76" fmla="*/ 785975 w 2348824"/>
                  <a:gd name="connsiteY76" fmla="*/ 1753096 h 1881484"/>
                  <a:gd name="connsiteX77" fmla="*/ 785975 w 2348824"/>
                  <a:gd name="connsiteY77" fmla="*/ 1304018 h 1881484"/>
                  <a:gd name="connsiteX78" fmla="*/ 914364 w 2348824"/>
                  <a:gd name="connsiteY78" fmla="*/ 1175629 h 1881484"/>
                  <a:gd name="connsiteX79" fmla="*/ 1147099 w 2348824"/>
                  <a:gd name="connsiteY79" fmla="*/ 1175629 h 1881484"/>
                  <a:gd name="connsiteX80" fmla="*/ 1147099 w 2348824"/>
                  <a:gd name="connsiteY80" fmla="*/ 1173744 h 1881484"/>
                  <a:gd name="connsiteX81" fmla="*/ 1201723 w 2348824"/>
                  <a:gd name="connsiteY81" fmla="*/ 1173744 h 1881484"/>
                  <a:gd name="connsiteX82" fmla="*/ 1201723 w 2348824"/>
                  <a:gd name="connsiteY82" fmla="*/ 1175629 h 1881484"/>
                  <a:gd name="connsiteX83" fmla="*/ 1434459 w 2348824"/>
                  <a:gd name="connsiteY83" fmla="*/ 1175629 h 1881484"/>
                  <a:gd name="connsiteX84" fmla="*/ 1562847 w 2348824"/>
                  <a:gd name="connsiteY84" fmla="*/ 1304018 h 1881484"/>
                  <a:gd name="connsiteX85" fmla="*/ 1562847 w 2348824"/>
                  <a:gd name="connsiteY85" fmla="*/ 1753096 h 1881484"/>
                  <a:gd name="connsiteX86" fmla="*/ 1434459 w 2348824"/>
                  <a:gd name="connsiteY86" fmla="*/ 1881484 h 188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348824" h="1881484">
                    <a:moveTo>
                      <a:pt x="1174712" y="1101854"/>
                    </a:moveTo>
                    <a:cubicBezTo>
                      <a:pt x="1169522" y="1101854"/>
                      <a:pt x="1164333" y="1099875"/>
                      <a:pt x="1160374" y="1095915"/>
                    </a:cubicBezTo>
                    <a:lnTo>
                      <a:pt x="1079162" y="1014704"/>
                    </a:lnTo>
                    <a:lnTo>
                      <a:pt x="1078571" y="1013814"/>
                    </a:lnTo>
                    <a:lnTo>
                      <a:pt x="1077469" y="1013070"/>
                    </a:lnTo>
                    <a:cubicBezTo>
                      <a:pt x="1074242" y="1009843"/>
                      <a:pt x="1072247" y="1005386"/>
                      <a:pt x="1072247" y="1000463"/>
                    </a:cubicBezTo>
                    <a:cubicBezTo>
                      <a:pt x="1072247" y="995538"/>
                      <a:pt x="1074242" y="991081"/>
                      <a:pt x="1077469" y="987854"/>
                    </a:cubicBezTo>
                    <a:cubicBezTo>
                      <a:pt x="1081984" y="983301"/>
                      <a:pt x="1085250" y="983122"/>
                      <a:pt x="1090078" y="982631"/>
                    </a:cubicBezTo>
                    <a:cubicBezTo>
                      <a:pt x="1091284" y="982508"/>
                      <a:pt x="1098916" y="982446"/>
                      <a:pt x="1110563" y="982424"/>
                    </a:cubicBezTo>
                    <a:cubicBezTo>
                      <a:pt x="1119298" y="982407"/>
                      <a:pt x="1130292" y="982411"/>
                      <a:pt x="1142529" y="982427"/>
                    </a:cubicBezTo>
                    <a:lnTo>
                      <a:pt x="1147098" y="982436"/>
                    </a:lnTo>
                    <a:lnTo>
                      <a:pt x="1147098" y="839977"/>
                    </a:lnTo>
                    <a:lnTo>
                      <a:pt x="379331" y="839977"/>
                    </a:lnTo>
                    <a:lnTo>
                      <a:pt x="338666" y="839977"/>
                    </a:lnTo>
                    <a:lnTo>
                      <a:pt x="324707" y="839977"/>
                    </a:lnTo>
                    <a:lnTo>
                      <a:pt x="324707" y="827108"/>
                    </a:lnTo>
                    <a:lnTo>
                      <a:pt x="324707" y="623907"/>
                    </a:lnTo>
                    <a:lnTo>
                      <a:pt x="324707" y="573648"/>
                    </a:lnTo>
                    <a:lnTo>
                      <a:pt x="92202" y="573648"/>
                    </a:lnTo>
                    <a:cubicBezTo>
                      <a:pt x="41281" y="573648"/>
                      <a:pt x="0" y="532367"/>
                      <a:pt x="0" y="481446"/>
                    </a:cubicBezTo>
                    <a:lnTo>
                      <a:pt x="0" y="92202"/>
                    </a:lnTo>
                    <a:cubicBezTo>
                      <a:pt x="0" y="41281"/>
                      <a:pt x="41281" y="0"/>
                      <a:pt x="92202" y="0"/>
                    </a:cubicBezTo>
                    <a:lnTo>
                      <a:pt x="611836" y="0"/>
                    </a:lnTo>
                    <a:cubicBezTo>
                      <a:pt x="662757" y="0"/>
                      <a:pt x="704038" y="41281"/>
                      <a:pt x="704038" y="92202"/>
                    </a:cubicBezTo>
                    <a:lnTo>
                      <a:pt x="704038" y="481446"/>
                    </a:lnTo>
                    <a:cubicBezTo>
                      <a:pt x="704038" y="532367"/>
                      <a:pt x="662757" y="573648"/>
                      <a:pt x="611836" y="573648"/>
                    </a:cubicBezTo>
                    <a:lnTo>
                      <a:pt x="379331" y="573648"/>
                    </a:lnTo>
                    <a:lnTo>
                      <a:pt x="379331" y="623907"/>
                    </a:lnTo>
                    <a:lnTo>
                      <a:pt x="379331" y="785353"/>
                    </a:lnTo>
                    <a:lnTo>
                      <a:pt x="1147098" y="785353"/>
                    </a:lnTo>
                    <a:lnTo>
                      <a:pt x="1147098" y="623907"/>
                    </a:lnTo>
                    <a:lnTo>
                      <a:pt x="1147098" y="573648"/>
                    </a:lnTo>
                    <a:lnTo>
                      <a:pt x="914594" y="573648"/>
                    </a:lnTo>
                    <a:cubicBezTo>
                      <a:pt x="863672" y="573648"/>
                      <a:pt x="822391" y="532367"/>
                      <a:pt x="822391" y="481446"/>
                    </a:cubicBezTo>
                    <a:lnTo>
                      <a:pt x="822391" y="92202"/>
                    </a:lnTo>
                    <a:cubicBezTo>
                      <a:pt x="822391" y="41281"/>
                      <a:pt x="863672" y="0"/>
                      <a:pt x="914594" y="0"/>
                    </a:cubicBezTo>
                    <a:lnTo>
                      <a:pt x="1434227" y="0"/>
                    </a:lnTo>
                    <a:cubicBezTo>
                      <a:pt x="1485149" y="0"/>
                      <a:pt x="1526430" y="41281"/>
                      <a:pt x="1526430" y="92202"/>
                    </a:cubicBezTo>
                    <a:lnTo>
                      <a:pt x="1526430" y="481446"/>
                    </a:lnTo>
                    <a:cubicBezTo>
                      <a:pt x="1526430" y="532367"/>
                      <a:pt x="1485149" y="573648"/>
                      <a:pt x="1434227" y="573648"/>
                    </a:cubicBezTo>
                    <a:lnTo>
                      <a:pt x="1201722" y="573648"/>
                    </a:lnTo>
                    <a:lnTo>
                      <a:pt x="1201722" y="623907"/>
                    </a:lnTo>
                    <a:lnTo>
                      <a:pt x="1201722" y="785353"/>
                    </a:lnTo>
                    <a:lnTo>
                      <a:pt x="1969492" y="785353"/>
                    </a:lnTo>
                    <a:lnTo>
                      <a:pt x="1969492" y="623907"/>
                    </a:lnTo>
                    <a:lnTo>
                      <a:pt x="1969492" y="573648"/>
                    </a:lnTo>
                    <a:lnTo>
                      <a:pt x="1736988" y="573648"/>
                    </a:lnTo>
                    <a:cubicBezTo>
                      <a:pt x="1686066" y="573648"/>
                      <a:pt x="1644785" y="532367"/>
                      <a:pt x="1644785" y="481446"/>
                    </a:cubicBezTo>
                    <a:lnTo>
                      <a:pt x="1644785" y="92202"/>
                    </a:lnTo>
                    <a:cubicBezTo>
                      <a:pt x="1644785" y="41281"/>
                      <a:pt x="1686066" y="0"/>
                      <a:pt x="1736988" y="0"/>
                    </a:cubicBezTo>
                    <a:lnTo>
                      <a:pt x="2256621" y="0"/>
                    </a:lnTo>
                    <a:cubicBezTo>
                      <a:pt x="2307543" y="0"/>
                      <a:pt x="2348824" y="41281"/>
                      <a:pt x="2348824" y="92202"/>
                    </a:cubicBezTo>
                    <a:lnTo>
                      <a:pt x="2348824" y="481446"/>
                    </a:lnTo>
                    <a:cubicBezTo>
                      <a:pt x="2348824" y="532367"/>
                      <a:pt x="2307543" y="573648"/>
                      <a:pt x="2256621" y="573648"/>
                    </a:cubicBezTo>
                    <a:lnTo>
                      <a:pt x="2024116" y="573648"/>
                    </a:lnTo>
                    <a:lnTo>
                      <a:pt x="2024116" y="623907"/>
                    </a:lnTo>
                    <a:lnTo>
                      <a:pt x="2024116" y="827108"/>
                    </a:lnTo>
                    <a:lnTo>
                      <a:pt x="2024116" y="839977"/>
                    </a:lnTo>
                    <a:lnTo>
                      <a:pt x="2010157" y="839977"/>
                    </a:lnTo>
                    <a:lnTo>
                      <a:pt x="1969492" y="839977"/>
                    </a:lnTo>
                    <a:lnTo>
                      <a:pt x="1201722" y="839977"/>
                    </a:lnTo>
                    <a:lnTo>
                      <a:pt x="1201722" y="952613"/>
                    </a:lnTo>
                    <a:lnTo>
                      <a:pt x="1201726" y="952613"/>
                    </a:lnTo>
                    <a:lnTo>
                      <a:pt x="1201726" y="982544"/>
                    </a:lnTo>
                    <a:lnTo>
                      <a:pt x="1222720" y="982590"/>
                    </a:lnTo>
                    <a:cubicBezTo>
                      <a:pt x="1235860" y="982614"/>
                      <a:pt x="1248210" y="982631"/>
                      <a:pt x="1258752" y="982631"/>
                    </a:cubicBezTo>
                    <a:cubicBezTo>
                      <a:pt x="1261213" y="982631"/>
                      <a:pt x="1263559" y="983130"/>
                      <a:pt x="1265693" y="984033"/>
                    </a:cubicBezTo>
                    <a:lnTo>
                      <a:pt x="1271360" y="987854"/>
                    </a:lnTo>
                    <a:cubicBezTo>
                      <a:pt x="1274587" y="991081"/>
                      <a:pt x="1276583" y="995538"/>
                      <a:pt x="1276583" y="1000463"/>
                    </a:cubicBezTo>
                    <a:cubicBezTo>
                      <a:pt x="1276583" y="1005386"/>
                      <a:pt x="1274587" y="1009843"/>
                      <a:pt x="1271360" y="1013070"/>
                    </a:cubicBezTo>
                    <a:lnTo>
                      <a:pt x="1270987" y="1013322"/>
                    </a:lnTo>
                    <a:lnTo>
                      <a:pt x="1269693" y="1015271"/>
                    </a:lnTo>
                    <a:lnTo>
                      <a:pt x="1189048" y="1095915"/>
                    </a:lnTo>
                    <a:cubicBezTo>
                      <a:pt x="1185089" y="1099875"/>
                      <a:pt x="1179901" y="1101854"/>
                      <a:pt x="1174712" y="1101854"/>
                    </a:cubicBezTo>
                    <a:close/>
                    <a:moveTo>
                      <a:pt x="1434459" y="1881484"/>
                    </a:moveTo>
                    <a:lnTo>
                      <a:pt x="914364" y="1881484"/>
                    </a:lnTo>
                    <a:cubicBezTo>
                      <a:pt x="843457" y="1881484"/>
                      <a:pt x="785975" y="1824002"/>
                      <a:pt x="785975" y="1753096"/>
                    </a:cubicBezTo>
                    <a:lnTo>
                      <a:pt x="785975" y="1304018"/>
                    </a:lnTo>
                    <a:cubicBezTo>
                      <a:pt x="785975" y="1233111"/>
                      <a:pt x="843457" y="1175629"/>
                      <a:pt x="914364" y="1175629"/>
                    </a:cubicBezTo>
                    <a:lnTo>
                      <a:pt x="1147099" y="1175629"/>
                    </a:lnTo>
                    <a:lnTo>
                      <a:pt x="1147099" y="1173744"/>
                    </a:lnTo>
                    <a:lnTo>
                      <a:pt x="1201723" y="1173744"/>
                    </a:lnTo>
                    <a:lnTo>
                      <a:pt x="1201723" y="1175629"/>
                    </a:lnTo>
                    <a:lnTo>
                      <a:pt x="1434459" y="1175629"/>
                    </a:lnTo>
                    <a:cubicBezTo>
                      <a:pt x="1505365" y="1175629"/>
                      <a:pt x="1562847" y="1233111"/>
                      <a:pt x="1562847" y="1304018"/>
                    </a:cubicBezTo>
                    <a:lnTo>
                      <a:pt x="1562847" y="1753096"/>
                    </a:lnTo>
                    <a:cubicBezTo>
                      <a:pt x="1562847" y="1824002"/>
                      <a:pt x="1505365" y="1881484"/>
                      <a:pt x="1434459" y="1881484"/>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wrap="square" lIns="91436" tIns="45718" rIns="91436" bIns="45718" rtlCol="0" anchor="ctr">
                <a:noAutofit/>
              </a:bodyPr>
              <a:lstStyle/>
              <a:p>
                <a:pPr algn="ctr"/>
                <a:endParaRPr lang="en-US" sz="600" dirty="0"/>
              </a:p>
            </p:txBody>
          </p:sp>
          <p:sp>
            <p:nvSpPr>
              <p:cNvPr id="271" name="Freeform 125"/>
              <p:cNvSpPr>
                <a:spLocks noChangeAspect="1"/>
              </p:cNvSpPr>
              <p:nvPr/>
            </p:nvSpPr>
            <p:spPr>
              <a:xfrm>
                <a:off x="6162589" y="2677769"/>
                <a:ext cx="280417" cy="296057"/>
              </a:xfrm>
              <a:custGeom>
                <a:avLst/>
                <a:gdLst>
                  <a:gd name="connsiteX0" fmla="*/ 303419 w 686989"/>
                  <a:gd name="connsiteY0" fmla="*/ 323753 h 687683"/>
                  <a:gd name="connsiteX1" fmla="*/ 382129 w 686989"/>
                  <a:gd name="connsiteY1" fmla="*/ 323753 h 687683"/>
                  <a:gd name="connsiteX2" fmla="*/ 382129 w 686989"/>
                  <a:gd name="connsiteY2" fmla="*/ 483344 h 687683"/>
                  <a:gd name="connsiteX3" fmla="*/ 376043 w 686989"/>
                  <a:gd name="connsiteY3" fmla="*/ 486647 h 687683"/>
                  <a:gd name="connsiteX4" fmla="*/ 334502 w 686989"/>
                  <a:gd name="connsiteY4" fmla="*/ 499542 h 687683"/>
                  <a:gd name="connsiteX5" fmla="*/ 303419 w 686989"/>
                  <a:gd name="connsiteY5" fmla="*/ 502676 h 687683"/>
                  <a:gd name="connsiteX6" fmla="*/ 101175 w 686989"/>
                  <a:gd name="connsiteY6" fmla="*/ 273025 h 687683"/>
                  <a:gd name="connsiteX7" fmla="*/ 179885 w 686989"/>
                  <a:gd name="connsiteY7" fmla="*/ 273025 h 687683"/>
                  <a:gd name="connsiteX8" fmla="*/ 179885 w 686989"/>
                  <a:gd name="connsiteY8" fmla="*/ 473686 h 687683"/>
                  <a:gd name="connsiteX9" fmla="*/ 166172 w 686989"/>
                  <a:gd name="connsiteY9" fmla="*/ 466244 h 687683"/>
                  <a:gd name="connsiteX10" fmla="*/ 106398 w 686989"/>
                  <a:gd name="connsiteY10" fmla="*/ 406469 h 687683"/>
                  <a:gd name="connsiteX11" fmla="*/ 101175 w 686989"/>
                  <a:gd name="connsiteY11" fmla="*/ 396847 h 687683"/>
                  <a:gd name="connsiteX12" fmla="*/ 202297 w 686989"/>
                  <a:gd name="connsiteY12" fmla="*/ 229525 h 687683"/>
                  <a:gd name="connsiteX13" fmla="*/ 281007 w 686989"/>
                  <a:gd name="connsiteY13" fmla="*/ 229525 h 687683"/>
                  <a:gd name="connsiteX14" fmla="*/ 281007 w 686989"/>
                  <a:gd name="connsiteY14" fmla="*/ 503141 h 687683"/>
                  <a:gd name="connsiteX15" fmla="*/ 245304 w 686989"/>
                  <a:gd name="connsiteY15" fmla="*/ 499542 h 687683"/>
                  <a:gd name="connsiteX16" fmla="*/ 203763 w 686989"/>
                  <a:gd name="connsiteY16" fmla="*/ 486647 h 687683"/>
                  <a:gd name="connsiteX17" fmla="*/ 202297 w 686989"/>
                  <a:gd name="connsiteY17" fmla="*/ 485851 h 687683"/>
                  <a:gd name="connsiteX18" fmla="*/ 404541 w 686989"/>
                  <a:gd name="connsiteY18" fmla="*/ 198911 h 687683"/>
                  <a:gd name="connsiteX19" fmla="*/ 483251 w 686989"/>
                  <a:gd name="connsiteY19" fmla="*/ 198911 h 687683"/>
                  <a:gd name="connsiteX20" fmla="*/ 483251 w 686989"/>
                  <a:gd name="connsiteY20" fmla="*/ 388335 h 687683"/>
                  <a:gd name="connsiteX21" fmla="*/ 473408 w 686989"/>
                  <a:gd name="connsiteY21" fmla="*/ 406469 h 687683"/>
                  <a:gd name="connsiteX22" fmla="*/ 413633 w 686989"/>
                  <a:gd name="connsiteY22" fmla="*/ 466244 h 687683"/>
                  <a:gd name="connsiteX23" fmla="*/ 404541 w 686989"/>
                  <a:gd name="connsiteY23" fmla="*/ 471179 h 687683"/>
                  <a:gd name="connsiteX24" fmla="*/ 291547 w 686989"/>
                  <a:gd name="connsiteY24" fmla="*/ 48692 h 687683"/>
                  <a:gd name="connsiteX25" fmla="*/ 48692 w 686989"/>
                  <a:gd name="connsiteY25" fmla="*/ 291547 h 687683"/>
                  <a:gd name="connsiteX26" fmla="*/ 291547 w 686989"/>
                  <a:gd name="connsiteY26" fmla="*/ 534402 h 687683"/>
                  <a:gd name="connsiteX27" fmla="*/ 534402 w 686989"/>
                  <a:gd name="connsiteY27" fmla="*/ 291547 h 687683"/>
                  <a:gd name="connsiteX28" fmla="*/ 291547 w 686989"/>
                  <a:gd name="connsiteY28" fmla="*/ 48692 h 687683"/>
                  <a:gd name="connsiteX29" fmla="*/ 291547 w 686989"/>
                  <a:gd name="connsiteY29" fmla="*/ 0 h 687683"/>
                  <a:gd name="connsiteX30" fmla="*/ 583093 w 686989"/>
                  <a:gd name="connsiteY30" fmla="*/ 291547 h 687683"/>
                  <a:gd name="connsiteX31" fmla="*/ 533302 w 686989"/>
                  <a:gd name="connsiteY31" fmla="*/ 454553 h 687683"/>
                  <a:gd name="connsiteX32" fmla="*/ 521004 w 686989"/>
                  <a:gd name="connsiteY32" fmla="*/ 469459 h 687683"/>
                  <a:gd name="connsiteX33" fmla="*/ 676030 w 686989"/>
                  <a:gd name="connsiteY33" fmla="*/ 624006 h 687683"/>
                  <a:gd name="connsiteX34" fmla="*/ 676112 w 686989"/>
                  <a:gd name="connsiteY34" fmla="*/ 676725 h 687683"/>
                  <a:gd name="connsiteX35" fmla="*/ 623393 w 686989"/>
                  <a:gd name="connsiteY35" fmla="*/ 676806 h 687683"/>
                  <a:gd name="connsiteX36" fmla="*/ 468172 w 686989"/>
                  <a:gd name="connsiteY36" fmla="*/ 522065 h 687683"/>
                  <a:gd name="connsiteX37" fmla="*/ 454553 w 686989"/>
                  <a:gd name="connsiteY37" fmla="*/ 533301 h 687683"/>
                  <a:gd name="connsiteX38" fmla="*/ 291547 w 686989"/>
                  <a:gd name="connsiteY38" fmla="*/ 583093 h 687683"/>
                  <a:gd name="connsiteX39" fmla="*/ 0 w 686989"/>
                  <a:gd name="connsiteY39" fmla="*/ 291547 h 687683"/>
                  <a:gd name="connsiteX40" fmla="*/ 291547 w 686989"/>
                  <a:gd name="connsiteY40" fmla="*/ 0 h 6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89" h="687683">
                    <a:moveTo>
                      <a:pt x="303419" y="323753"/>
                    </a:moveTo>
                    <a:lnTo>
                      <a:pt x="382129" y="323753"/>
                    </a:lnTo>
                    <a:lnTo>
                      <a:pt x="382129" y="483344"/>
                    </a:lnTo>
                    <a:lnTo>
                      <a:pt x="376043" y="486647"/>
                    </a:lnTo>
                    <a:cubicBezTo>
                      <a:pt x="362805" y="492246"/>
                      <a:pt x="348909" y="496595"/>
                      <a:pt x="334502" y="499542"/>
                    </a:cubicBezTo>
                    <a:lnTo>
                      <a:pt x="303419" y="502676"/>
                    </a:lnTo>
                    <a:close/>
                    <a:moveTo>
                      <a:pt x="101175" y="273025"/>
                    </a:moveTo>
                    <a:lnTo>
                      <a:pt x="179885" y="273025"/>
                    </a:lnTo>
                    <a:lnTo>
                      <a:pt x="179885" y="473686"/>
                    </a:lnTo>
                    <a:lnTo>
                      <a:pt x="166172" y="466244"/>
                    </a:lnTo>
                    <a:cubicBezTo>
                      <a:pt x="142626" y="450336"/>
                      <a:pt x="122306" y="430015"/>
                      <a:pt x="106398" y="406469"/>
                    </a:cubicBezTo>
                    <a:lnTo>
                      <a:pt x="101175" y="396847"/>
                    </a:lnTo>
                    <a:close/>
                    <a:moveTo>
                      <a:pt x="202297" y="229525"/>
                    </a:moveTo>
                    <a:lnTo>
                      <a:pt x="281007" y="229525"/>
                    </a:lnTo>
                    <a:lnTo>
                      <a:pt x="281007" y="503141"/>
                    </a:lnTo>
                    <a:lnTo>
                      <a:pt x="245304" y="499542"/>
                    </a:lnTo>
                    <a:cubicBezTo>
                      <a:pt x="230897" y="496595"/>
                      <a:pt x="217001" y="492246"/>
                      <a:pt x="203763" y="486647"/>
                    </a:cubicBezTo>
                    <a:lnTo>
                      <a:pt x="202297" y="485851"/>
                    </a:lnTo>
                    <a:close/>
                    <a:moveTo>
                      <a:pt x="404541" y="198911"/>
                    </a:moveTo>
                    <a:lnTo>
                      <a:pt x="483251" y="198911"/>
                    </a:lnTo>
                    <a:lnTo>
                      <a:pt x="483251" y="388335"/>
                    </a:lnTo>
                    <a:lnTo>
                      <a:pt x="473408" y="406469"/>
                    </a:lnTo>
                    <a:cubicBezTo>
                      <a:pt x="457501" y="430015"/>
                      <a:pt x="437180" y="450336"/>
                      <a:pt x="413633" y="466244"/>
                    </a:cubicBezTo>
                    <a:lnTo>
                      <a:pt x="404541" y="471179"/>
                    </a:lnTo>
                    <a:close/>
                    <a:moveTo>
                      <a:pt x="291547" y="48692"/>
                    </a:moveTo>
                    <a:cubicBezTo>
                      <a:pt x="157422" y="48692"/>
                      <a:pt x="48692" y="157421"/>
                      <a:pt x="48692" y="291547"/>
                    </a:cubicBezTo>
                    <a:cubicBezTo>
                      <a:pt x="48692" y="425672"/>
                      <a:pt x="157422" y="534402"/>
                      <a:pt x="291547" y="534402"/>
                    </a:cubicBezTo>
                    <a:cubicBezTo>
                      <a:pt x="425673" y="534402"/>
                      <a:pt x="534402" y="425672"/>
                      <a:pt x="534402" y="291547"/>
                    </a:cubicBezTo>
                    <a:cubicBezTo>
                      <a:pt x="534402" y="157421"/>
                      <a:pt x="425673" y="48692"/>
                      <a:pt x="291547" y="48692"/>
                    </a:cubicBezTo>
                    <a:close/>
                    <a:moveTo>
                      <a:pt x="291547" y="0"/>
                    </a:moveTo>
                    <a:cubicBezTo>
                      <a:pt x="452563" y="0"/>
                      <a:pt x="583093" y="130530"/>
                      <a:pt x="583093" y="291547"/>
                    </a:cubicBezTo>
                    <a:cubicBezTo>
                      <a:pt x="583093" y="351928"/>
                      <a:pt x="564738" y="408022"/>
                      <a:pt x="533302" y="454553"/>
                    </a:cubicBezTo>
                    <a:lnTo>
                      <a:pt x="521004" y="469459"/>
                    </a:lnTo>
                    <a:lnTo>
                      <a:pt x="676030" y="624006"/>
                    </a:lnTo>
                    <a:cubicBezTo>
                      <a:pt x="690610" y="638541"/>
                      <a:pt x="690647" y="662144"/>
                      <a:pt x="676112" y="676725"/>
                    </a:cubicBezTo>
                    <a:cubicBezTo>
                      <a:pt x="661577" y="691305"/>
                      <a:pt x="637973" y="691341"/>
                      <a:pt x="623393" y="676806"/>
                    </a:cubicBezTo>
                    <a:lnTo>
                      <a:pt x="468172" y="522065"/>
                    </a:lnTo>
                    <a:lnTo>
                      <a:pt x="454553" y="533301"/>
                    </a:lnTo>
                    <a:cubicBezTo>
                      <a:pt x="408022" y="564737"/>
                      <a:pt x="351928" y="583093"/>
                      <a:pt x="291547" y="583093"/>
                    </a:cubicBezTo>
                    <a:cubicBezTo>
                      <a:pt x="130530" y="583093"/>
                      <a:pt x="0" y="452563"/>
                      <a:pt x="0" y="291547"/>
                    </a:cubicBezTo>
                    <a:cubicBezTo>
                      <a:pt x="0" y="130530"/>
                      <a:pt x="130530" y="0"/>
                      <a:pt x="291547"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wrap="square" lIns="91436" tIns="45718" rIns="91436" bIns="45718" rtlCol="0" anchor="ctr">
                <a:noAutofit/>
              </a:bodyPr>
              <a:lstStyle/>
              <a:p>
                <a:pPr algn="ctr"/>
                <a:endParaRPr lang="en-US" sz="600" dirty="0"/>
              </a:p>
            </p:txBody>
          </p:sp>
          <p:grpSp>
            <p:nvGrpSpPr>
              <p:cNvPr id="272" name="Group 271"/>
              <p:cNvGrpSpPr/>
              <p:nvPr/>
            </p:nvGrpSpPr>
            <p:grpSpPr>
              <a:xfrm>
                <a:off x="5583511" y="2697179"/>
                <a:ext cx="391728" cy="273550"/>
                <a:chOff x="7707795" y="2742654"/>
                <a:chExt cx="451857" cy="299174"/>
              </a:xfrm>
            </p:grpSpPr>
            <p:sp>
              <p:nvSpPr>
                <p:cNvPr id="352"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3"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4"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5"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6"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7"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8"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9"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0"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1"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2"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3"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4"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5"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6"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7"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8"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9"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70"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71"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72"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grpSp>
          <p:grpSp>
            <p:nvGrpSpPr>
              <p:cNvPr id="273" name="Group 272"/>
              <p:cNvGrpSpPr/>
              <p:nvPr/>
            </p:nvGrpSpPr>
            <p:grpSpPr>
              <a:xfrm>
                <a:off x="4493575" y="2709000"/>
                <a:ext cx="284369" cy="265686"/>
                <a:chOff x="1594054" y="929444"/>
                <a:chExt cx="511314" cy="435654"/>
              </a:xfrm>
            </p:grpSpPr>
            <p:sp>
              <p:nvSpPr>
                <p:cNvPr id="347" name="Rounded Rectangle 51"/>
                <p:cNvSpPr/>
                <p:nvPr/>
              </p:nvSpPr>
              <p:spPr>
                <a:xfrm>
                  <a:off x="1594054" y="1197410"/>
                  <a:ext cx="64489" cy="16768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48" name="Rounded Rectangle 52"/>
                <p:cNvSpPr/>
                <p:nvPr/>
              </p:nvSpPr>
              <p:spPr>
                <a:xfrm>
                  <a:off x="1705760" y="1130515"/>
                  <a:ext cx="64489" cy="234583"/>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49" name="Rounded Rectangle 53"/>
                <p:cNvSpPr/>
                <p:nvPr/>
              </p:nvSpPr>
              <p:spPr>
                <a:xfrm>
                  <a:off x="1817466" y="1063491"/>
                  <a:ext cx="64489" cy="30160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50" name="Rounded Rectangle 54"/>
                <p:cNvSpPr/>
                <p:nvPr/>
              </p:nvSpPr>
              <p:spPr>
                <a:xfrm>
                  <a:off x="1929173" y="996468"/>
                  <a:ext cx="64489" cy="36863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51" name="Rounded Rectangle 55"/>
                <p:cNvSpPr/>
                <p:nvPr/>
              </p:nvSpPr>
              <p:spPr>
                <a:xfrm>
                  <a:off x="2040879" y="929444"/>
                  <a:ext cx="64489" cy="43565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nvGrpSpPr>
              <p:cNvPr id="274" name="Group 273"/>
              <p:cNvGrpSpPr/>
              <p:nvPr/>
            </p:nvGrpSpPr>
            <p:grpSpPr>
              <a:xfrm>
                <a:off x="3543849" y="2626724"/>
                <a:ext cx="1680495" cy="415661"/>
                <a:chOff x="3627997" y="2355231"/>
                <a:chExt cx="1895475" cy="524039"/>
              </a:xfrm>
            </p:grpSpPr>
            <p:cxnSp>
              <p:nvCxnSpPr>
                <p:cNvPr id="345" name="Straight Connector 344"/>
                <p:cNvCxnSpPr/>
                <p:nvPr/>
              </p:nvCxnSpPr>
              <p:spPr>
                <a:xfrm>
                  <a:off x="5523472" y="2355231"/>
                  <a:ext cx="0" cy="524039"/>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3627997" y="2355231"/>
                  <a:ext cx="0" cy="524039"/>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p:nvGrpSpPr>
            <p:grpSpPr>
              <a:xfrm>
                <a:off x="3963529" y="2697179"/>
                <a:ext cx="391728" cy="273550"/>
                <a:chOff x="7707795" y="2742654"/>
                <a:chExt cx="451857" cy="299174"/>
              </a:xfrm>
            </p:grpSpPr>
            <p:sp>
              <p:nvSpPr>
                <p:cNvPr id="324"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5"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6"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7"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8"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9"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0"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1"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2"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3"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4"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5"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6"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7"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8"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9"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40"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41"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42"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43"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44"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grpSp>
          <p:grpSp>
            <p:nvGrpSpPr>
              <p:cNvPr id="276" name="Group 275"/>
              <p:cNvGrpSpPr/>
              <p:nvPr/>
            </p:nvGrpSpPr>
            <p:grpSpPr>
              <a:xfrm>
                <a:off x="2272013" y="2697179"/>
                <a:ext cx="391728" cy="273550"/>
                <a:chOff x="7707795" y="2742654"/>
                <a:chExt cx="451857" cy="299174"/>
              </a:xfrm>
            </p:grpSpPr>
            <p:sp>
              <p:nvSpPr>
                <p:cNvPr id="303"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4"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5"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6"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7"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8"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9"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0"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1"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2"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3"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4"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5"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6"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7"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8"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9"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0"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1"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2"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3"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grpSp>
          <p:sp>
            <p:nvSpPr>
              <p:cNvPr id="281" name="TextBox 280"/>
              <p:cNvSpPr txBox="1"/>
              <p:nvPr/>
            </p:nvSpPr>
            <p:spPr>
              <a:xfrm>
                <a:off x="1875855" y="1811169"/>
                <a:ext cx="872491" cy="358797"/>
              </a:xfrm>
              <a:prstGeom prst="rect">
                <a:avLst/>
              </a:prstGeom>
              <a:noFill/>
            </p:spPr>
            <p:txBody>
              <a:bodyPr wrap="square" rtlCol="0">
                <a:spAutoFit/>
              </a:bodyPr>
              <a:lstStyle/>
              <a:p>
                <a:r>
                  <a:rPr lang="en-US" sz="600" dirty="0">
                    <a:solidFill>
                      <a:schemeClr val="bg1"/>
                    </a:solidFill>
                    <a:latin typeface="+mn-lt"/>
                  </a:rPr>
                  <a:t>Video Provider</a:t>
                </a:r>
              </a:p>
            </p:txBody>
          </p:sp>
          <p:grpSp>
            <p:nvGrpSpPr>
              <p:cNvPr id="282" name="Group 281"/>
              <p:cNvGrpSpPr/>
              <p:nvPr/>
            </p:nvGrpSpPr>
            <p:grpSpPr>
              <a:xfrm>
                <a:off x="1897274" y="3215214"/>
                <a:ext cx="4957799" cy="1186872"/>
                <a:chOff x="2100871" y="3151772"/>
                <a:chExt cx="4957799" cy="1186872"/>
              </a:xfrm>
            </p:grpSpPr>
            <p:grpSp>
              <p:nvGrpSpPr>
                <p:cNvPr id="283" name="Group 282"/>
                <p:cNvGrpSpPr/>
                <p:nvPr/>
              </p:nvGrpSpPr>
              <p:grpSpPr>
                <a:xfrm>
                  <a:off x="2100871" y="3151772"/>
                  <a:ext cx="4957799" cy="773407"/>
                  <a:chOff x="1709143" y="3346118"/>
                  <a:chExt cx="5715307" cy="898364"/>
                </a:xfrm>
                <a:solidFill>
                  <a:schemeClr val="tx1">
                    <a:alpha val="16000"/>
                  </a:schemeClr>
                </a:solidFill>
              </p:grpSpPr>
              <p:sp>
                <p:nvSpPr>
                  <p:cNvPr id="290" name="Rectangle: Rounded Corners 202"/>
                  <p:cNvSpPr/>
                  <p:nvPr/>
                </p:nvSpPr>
                <p:spPr>
                  <a:xfrm>
                    <a:off x="6053892" y="3856279"/>
                    <a:ext cx="1370558" cy="388203"/>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Security Services</a:t>
                    </a:r>
                  </a:p>
                </p:txBody>
              </p:sp>
              <p:sp>
                <p:nvSpPr>
                  <p:cNvPr id="300" name="Rectangle: Rounded Corners 203"/>
                  <p:cNvSpPr/>
                  <p:nvPr/>
                </p:nvSpPr>
                <p:spPr>
                  <a:xfrm>
                    <a:off x="4605648" y="3346120"/>
                    <a:ext cx="1370553"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Cloud DVR</a:t>
                    </a:r>
                  </a:p>
                </p:txBody>
              </p:sp>
              <p:sp>
                <p:nvSpPr>
                  <p:cNvPr id="301" name="Rectangle: Rounded Corners 204"/>
                  <p:cNvSpPr/>
                  <p:nvPr/>
                </p:nvSpPr>
                <p:spPr>
                  <a:xfrm>
                    <a:off x="3157396" y="3346120"/>
                    <a:ext cx="1370553"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On-demand Video</a:t>
                    </a:r>
                  </a:p>
                </p:txBody>
              </p:sp>
              <p:sp>
                <p:nvSpPr>
                  <p:cNvPr id="302" name="Rectangle: Rounded Corners 205"/>
                  <p:cNvSpPr/>
                  <p:nvPr/>
                </p:nvSpPr>
                <p:spPr>
                  <a:xfrm>
                    <a:off x="1709143" y="3346118"/>
                    <a:ext cx="1370554"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Linear Video</a:t>
                    </a:r>
                  </a:p>
                </p:txBody>
              </p:sp>
            </p:grpSp>
            <p:sp>
              <p:nvSpPr>
                <p:cNvPr id="284" name="Rectangle: Rounded Corners 198"/>
                <p:cNvSpPr/>
                <p:nvPr/>
              </p:nvSpPr>
              <p:spPr>
                <a:xfrm>
                  <a:off x="4627787" y="3578234"/>
                  <a:ext cx="1188895" cy="334207"/>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smtClean="0">
                      <a:solidFill>
                        <a:schemeClr val="tx1"/>
                      </a:solidFill>
                    </a:rPr>
                    <a:t>Processing </a:t>
                  </a:r>
                  <a:r>
                    <a:rPr lang="en-US" sz="600" dirty="0">
                      <a:solidFill>
                        <a:schemeClr val="tx1"/>
                      </a:solidFill>
                    </a:rPr>
                    <a:t>Services</a:t>
                  </a:r>
                </a:p>
              </p:txBody>
            </p:sp>
            <p:sp>
              <p:nvSpPr>
                <p:cNvPr id="285" name="Rectangle: Rounded Corners 199"/>
                <p:cNvSpPr/>
                <p:nvPr/>
              </p:nvSpPr>
              <p:spPr>
                <a:xfrm>
                  <a:off x="4606520" y="4000078"/>
                  <a:ext cx="1188897" cy="334206"/>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Analytics</a:t>
                  </a:r>
                </a:p>
              </p:txBody>
            </p:sp>
            <p:sp>
              <p:nvSpPr>
                <p:cNvPr id="286" name="Rectangle: Rounded Corners 200"/>
                <p:cNvSpPr/>
                <p:nvPr/>
              </p:nvSpPr>
              <p:spPr>
                <a:xfrm>
                  <a:off x="5860926" y="3160680"/>
                  <a:ext cx="1188897" cy="334207"/>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Content Discovery</a:t>
                  </a:r>
                </a:p>
              </p:txBody>
            </p:sp>
            <p:sp>
              <p:nvSpPr>
                <p:cNvPr id="287" name="Rectangle: Rounded Corners 194"/>
                <p:cNvSpPr/>
                <p:nvPr/>
              </p:nvSpPr>
              <p:spPr>
                <a:xfrm>
                  <a:off x="2100872" y="3563416"/>
                  <a:ext cx="1188900" cy="334205"/>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Metadata Services</a:t>
                  </a:r>
                </a:p>
              </p:txBody>
            </p:sp>
            <p:sp>
              <p:nvSpPr>
                <p:cNvPr id="288" name="Rectangle: Rounded Corners 194"/>
                <p:cNvSpPr/>
                <p:nvPr/>
              </p:nvSpPr>
              <p:spPr>
                <a:xfrm>
                  <a:off x="3357175" y="3564000"/>
                  <a:ext cx="1188900" cy="334205"/>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smtClean="0">
                      <a:solidFill>
                        <a:schemeClr val="tx1"/>
                      </a:solidFill>
                    </a:rPr>
                    <a:t>Business Services</a:t>
                  </a:r>
                  <a:endParaRPr lang="en-US" sz="600" dirty="0">
                    <a:solidFill>
                      <a:schemeClr val="tx1"/>
                    </a:solidFill>
                  </a:endParaRPr>
                </a:p>
              </p:txBody>
            </p:sp>
            <p:sp>
              <p:nvSpPr>
                <p:cNvPr id="289" name="Rectangle: Rounded Corners 199"/>
                <p:cNvSpPr/>
                <p:nvPr/>
              </p:nvSpPr>
              <p:spPr>
                <a:xfrm>
                  <a:off x="3358800" y="4004438"/>
                  <a:ext cx="1188898" cy="334206"/>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smtClean="0">
                      <a:solidFill>
                        <a:schemeClr val="tx1"/>
                      </a:solidFill>
                    </a:rPr>
                    <a:t>Consumer Applications</a:t>
                  </a:r>
                  <a:endParaRPr lang="en-US" sz="600" dirty="0">
                    <a:solidFill>
                      <a:schemeClr val="tx1"/>
                    </a:solidFill>
                  </a:endParaRPr>
                </a:p>
              </p:txBody>
            </p:sp>
          </p:grpSp>
        </p:grpSp>
        <p:grpSp>
          <p:nvGrpSpPr>
            <p:cNvPr id="13" name="Group 12"/>
            <p:cNvGrpSpPr/>
            <p:nvPr/>
          </p:nvGrpSpPr>
          <p:grpSpPr>
            <a:xfrm>
              <a:off x="7839228" y="2029811"/>
              <a:ext cx="813970" cy="1624415"/>
              <a:chOff x="7839228" y="2029811"/>
              <a:chExt cx="813970" cy="1624415"/>
            </a:xfrm>
          </p:grpSpPr>
          <p:grpSp>
            <p:nvGrpSpPr>
              <p:cNvPr id="11" name="Group 10"/>
              <p:cNvGrpSpPr/>
              <p:nvPr/>
            </p:nvGrpSpPr>
            <p:grpSpPr>
              <a:xfrm>
                <a:off x="7874427" y="2029811"/>
                <a:ext cx="743570" cy="753916"/>
                <a:chOff x="8777251" y="1989284"/>
                <a:chExt cx="743570" cy="753916"/>
              </a:xfrm>
            </p:grpSpPr>
            <p:sp>
              <p:nvSpPr>
                <p:cNvPr id="164" name="Oval 163"/>
                <p:cNvSpPr/>
                <p:nvPr/>
              </p:nvSpPr>
              <p:spPr>
                <a:xfrm>
                  <a:off x="8777251" y="1989284"/>
                  <a:ext cx="743570" cy="753916"/>
                </a:xfrm>
                <a:prstGeom prst="ellipse">
                  <a:avLst/>
                </a:prstGeom>
                <a:solidFill>
                  <a:schemeClr val="tx1">
                    <a:lumMod val="60000"/>
                    <a:lumOff val="40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75" name="TextBox 174"/>
                <p:cNvSpPr txBox="1"/>
                <p:nvPr/>
              </p:nvSpPr>
              <p:spPr>
                <a:xfrm>
                  <a:off x="8816478" y="2080570"/>
                  <a:ext cx="665117" cy="602473"/>
                </a:xfrm>
                <a:prstGeom prst="rect">
                  <a:avLst/>
                </a:prstGeom>
                <a:noFill/>
              </p:spPr>
              <p:txBody>
                <a:bodyPr wrap="square" rtlCol="0" anchor="ctr">
                  <a:spAutoFit/>
                </a:bodyPr>
                <a:lstStyle/>
                <a:p>
                  <a:pPr algn="ctr">
                    <a:lnSpc>
                      <a:spcPct val="85000"/>
                    </a:lnSpc>
                  </a:pPr>
                  <a:r>
                    <a:rPr lang="en-US" sz="1300" dirty="0" smtClean="0">
                      <a:solidFill>
                        <a:schemeClr val="bg1"/>
                      </a:solidFill>
                    </a:rPr>
                    <a:t>Cable &amp; Telco</a:t>
                  </a:r>
                  <a:endParaRPr lang="en-US" sz="1300" dirty="0">
                    <a:solidFill>
                      <a:schemeClr val="bg1"/>
                    </a:solidFill>
                  </a:endParaRPr>
                </a:p>
              </p:txBody>
            </p:sp>
          </p:grpSp>
          <p:grpSp>
            <p:nvGrpSpPr>
              <p:cNvPr id="176" name="Group 175"/>
              <p:cNvGrpSpPr/>
              <p:nvPr/>
            </p:nvGrpSpPr>
            <p:grpSpPr>
              <a:xfrm>
                <a:off x="7839228" y="2900310"/>
                <a:ext cx="813970" cy="753916"/>
                <a:chOff x="8742052" y="1989284"/>
                <a:chExt cx="813970" cy="753916"/>
              </a:xfrm>
            </p:grpSpPr>
            <p:sp>
              <p:nvSpPr>
                <p:cNvPr id="177" name="Oval 176"/>
                <p:cNvSpPr/>
                <p:nvPr/>
              </p:nvSpPr>
              <p:spPr>
                <a:xfrm>
                  <a:off x="8777251" y="1989284"/>
                  <a:ext cx="743570" cy="753916"/>
                </a:xfrm>
                <a:prstGeom prst="ellipse">
                  <a:avLst/>
                </a:prstGeom>
                <a:solidFill>
                  <a:schemeClr val="tx1">
                    <a:lumMod val="60000"/>
                    <a:lumOff val="40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78" name="TextBox 177"/>
                <p:cNvSpPr txBox="1"/>
                <p:nvPr/>
              </p:nvSpPr>
              <p:spPr>
                <a:xfrm>
                  <a:off x="8742052" y="2250616"/>
                  <a:ext cx="813970" cy="262380"/>
                </a:xfrm>
                <a:prstGeom prst="rect">
                  <a:avLst/>
                </a:prstGeom>
                <a:noFill/>
              </p:spPr>
              <p:txBody>
                <a:bodyPr wrap="square" rtlCol="0" anchor="ctr">
                  <a:spAutoFit/>
                </a:bodyPr>
                <a:lstStyle/>
                <a:p>
                  <a:pPr algn="ctr">
                    <a:lnSpc>
                      <a:spcPct val="85000"/>
                    </a:lnSpc>
                  </a:pPr>
                  <a:r>
                    <a:rPr lang="en-US" sz="1300" dirty="0" smtClean="0">
                      <a:solidFill>
                        <a:schemeClr val="bg1"/>
                      </a:solidFill>
                    </a:rPr>
                    <a:t>Satellite</a:t>
                  </a:r>
                  <a:endParaRPr lang="en-US" sz="1300" dirty="0">
                    <a:solidFill>
                      <a:schemeClr val="bg1"/>
                    </a:solidFill>
                  </a:endParaRPr>
                </a:p>
              </p:txBody>
            </p:sp>
          </p:grpSp>
        </p:grpSp>
      </p:grpSp>
      <p:sp>
        <p:nvSpPr>
          <p:cNvPr id="4" name="Title 3"/>
          <p:cNvSpPr>
            <a:spLocks noGrp="1"/>
          </p:cNvSpPr>
          <p:nvPr>
            <p:ph type="title"/>
          </p:nvPr>
        </p:nvSpPr>
        <p:spPr/>
        <p:txBody>
          <a:bodyPr/>
          <a:lstStyle/>
          <a:p>
            <a:r>
              <a:rPr lang="en-US" dirty="0" smtClean="0"/>
              <a:t>One Platform for All Devices</a:t>
            </a:r>
            <a:br>
              <a:rPr lang="en-US" dirty="0" smtClean="0"/>
            </a:br>
            <a:r>
              <a:rPr lang="en-US" sz="2000" dirty="0" smtClean="0"/>
              <a:t>Migration from Deployed Infrastructure to Next Gen Experiences</a:t>
            </a:r>
            <a:endParaRPr lang="en-US" dirty="0"/>
          </a:p>
        </p:txBody>
      </p:sp>
      <p:grpSp>
        <p:nvGrpSpPr>
          <p:cNvPr id="278" name="Group 277"/>
          <p:cNvGrpSpPr/>
          <p:nvPr/>
        </p:nvGrpSpPr>
        <p:grpSpPr>
          <a:xfrm>
            <a:off x="8180388" y="258196"/>
            <a:ext cx="560969" cy="568775"/>
            <a:chOff x="460955" y="1636556"/>
            <a:chExt cx="560969" cy="568775"/>
          </a:xfrm>
        </p:grpSpPr>
        <p:sp>
          <p:nvSpPr>
            <p:cNvPr id="279" name="Oval 278"/>
            <p:cNvSpPr/>
            <p:nvPr/>
          </p:nvSpPr>
          <p:spPr>
            <a:xfrm>
              <a:off x="460955" y="1636556"/>
              <a:ext cx="560969" cy="56877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280" name="Rounded Rectangle 44"/>
            <p:cNvSpPr/>
            <p:nvPr/>
          </p:nvSpPr>
          <p:spPr>
            <a:xfrm rot="10800000">
              <a:off x="549116" y="1798746"/>
              <a:ext cx="384648" cy="312591"/>
            </a:xfrm>
            <a:custGeom>
              <a:avLst/>
              <a:gdLst/>
              <a:ahLst/>
              <a:cxnLst/>
              <a:rect l="l" t="t" r="r" b="b"/>
              <a:pathLst>
                <a:path w="2184397" h="1749778">
                  <a:moveTo>
                    <a:pt x="1615392" y="1216286"/>
                  </a:moveTo>
                  <a:lnTo>
                    <a:pt x="2098649" y="1216286"/>
                  </a:lnTo>
                  <a:cubicBezTo>
                    <a:pt x="2146006" y="1216286"/>
                    <a:pt x="2184397" y="1254677"/>
                    <a:pt x="2184397" y="1302034"/>
                  </a:cubicBezTo>
                  <a:lnTo>
                    <a:pt x="2184397" y="1664030"/>
                  </a:lnTo>
                  <a:cubicBezTo>
                    <a:pt x="2184397" y="1711387"/>
                    <a:pt x="2146006" y="1749778"/>
                    <a:pt x="2098649" y="1749778"/>
                  </a:cubicBezTo>
                  <a:lnTo>
                    <a:pt x="1615392" y="1749778"/>
                  </a:lnTo>
                  <a:cubicBezTo>
                    <a:pt x="1568035" y="1749778"/>
                    <a:pt x="1529644" y="1711387"/>
                    <a:pt x="1529644" y="1664030"/>
                  </a:cubicBezTo>
                  <a:lnTo>
                    <a:pt x="1529644" y="1302034"/>
                  </a:lnTo>
                  <a:cubicBezTo>
                    <a:pt x="1529644" y="1254677"/>
                    <a:pt x="1568035" y="1216286"/>
                    <a:pt x="1615392" y="1216286"/>
                  </a:cubicBezTo>
                  <a:close/>
                  <a:moveTo>
                    <a:pt x="850571" y="1216286"/>
                  </a:moveTo>
                  <a:lnTo>
                    <a:pt x="1333828" y="1216286"/>
                  </a:lnTo>
                  <a:cubicBezTo>
                    <a:pt x="1381185" y="1216286"/>
                    <a:pt x="1419576" y="1254677"/>
                    <a:pt x="1419576" y="1302034"/>
                  </a:cubicBezTo>
                  <a:lnTo>
                    <a:pt x="1419576" y="1664030"/>
                  </a:lnTo>
                  <a:cubicBezTo>
                    <a:pt x="1419576" y="1711387"/>
                    <a:pt x="1381185" y="1749778"/>
                    <a:pt x="1333828" y="1749778"/>
                  </a:cubicBezTo>
                  <a:lnTo>
                    <a:pt x="850571" y="1749778"/>
                  </a:lnTo>
                  <a:cubicBezTo>
                    <a:pt x="803214" y="1749778"/>
                    <a:pt x="764823" y="1711387"/>
                    <a:pt x="764823" y="1664030"/>
                  </a:cubicBezTo>
                  <a:lnTo>
                    <a:pt x="764823" y="1302034"/>
                  </a:lnTo>
                  <a:cubicBezTo>
                    <a:pt x="764823" y="1254677"/>
                    <a:pt x="803214" y="1216286"/>
                    <a:pt x="850571" y="1216286"/>
                  </a:cubicBezTo>
                  <a:close/>
                  <a:moveTo>
                    <a:pt x="85748" y="1216286"/>
                  </a:moveTo>
                  <a:lnTo>
                    <a:pt x="569005" y="1216286"/>
                  </a:lnTo>
                  <a:cubicBezTo>
                    <a:pt x="616362" y="1216286"/>
                    <a:pt x="654753" y="1254677"/>
                    <a:pt x="654753" y="1302034"/>
                  </a:cubicBezTo>
                  <a:lnTo>
                    <a:pt x="654753" y="1664030"/>
                  </a:lnTo>
                  <a:cubicBezTo>
                    <a:pt x="654753" y="1711387"/>
                    <a:pt x="616362" y="1749778"/>
                    <a:pt x="569005" y="1749778"/>
                  </a:cubicBezTo>
                  <a:lnTo>
                    <a:pt x="85748" y="1749778"/>
                  </a:lnTo>
                  <a:cubicBezTo>
                    <a:pt x="38391" y="1749778"/>
                    <a:pt x="0" y="1711387"/>
                    <a:pt x="0" y="1664030"/>
                  </a:cubicBezTo>
                  <a:lnTo>
                    <a:pt x="0" y="1302034"/>
                  </a:lnTo>
                  <a:cubicBezTo>
                    <a:pt x="0" y="1254677"/>
                    <a:pt x="38391" y="1216286"/>
                    <a:pt x="85748" y="1216286"/>
                  </a:cubicBezTo>
                  <a:close/>
                  <a:moveTo>
                    <a:pt x="850356" y="0"/>
                  </a:moveTo>
                  <a:lnTo>
                    <a:pt x="1334042" y="0"/>
                  </a:lnTo>
                  <a:cubicBezTo>
                    <a:pt x="1399985" y="0"/>
                    <a:pt x="1453443" y="53458"/>
                    <a:pt x="1453443" y="119401"/>
                  </a:cubicBezTo>
                  <a:lnTo>
                    <a:pt x="1453443" y="537043"/>
                  </a:lnTo>
                  <a:cubicBezTo>
                    <a:pt x="1453443" y="602986"/>
                    <a:pt x="1399985" y="656444"/>
                    <a:pt x="1334042" y="656444"/>
                  </a:cubicBezTo>
                  <a:lnTo>
                    <a:pt x="1117599" y="656444"/>
                  </a:lnTo>
                  <a:lnTo>
                    <a:pt x="1117599" y="824089"/>
                  </a:lnTo>
                  <a:lnTo>
                    <a:pt x="1831620" y="824089"/>
                  </a:lnTo>
                  <a:lnTo>
                    <a:pt x="1869438" y="824089"/>
                  </a:lnTo>
                  <a:lnTo>
                    <a:pt x="1882420" y="824089"/>
                  </a:lnTo>
                  <a:lnTo>
                    <a:pt x="1882420" y="1051872"/>
                  </a:lnTo>
                  <a:lnTo>
                    <a:pt x="1901945" y="1051914"/>
                  </a:lnTo>
                  <a:cubicBezTo>
                    <a:pt x="1914165" y="1051937"/>
                    <a:pt x="1925649" y="1051953"/>
                    <a:pt x="1935453" y="1051953"/>
                  </a:cubicBezTo>
                  <a:cubicBezTo>
                    <a:pt x="1937743" y="1051953"/>
                    <a:pt x="1939924" y="1052417"/>
                    <a:pt x="1941908" y="1053256"/>
                  </a:cubicBezTo>
                  <a:lnTo>
                    <a:pt x="1947179" y="1056810"/>
                  </a:lnTo>
                  <a:cubicBezTo>
                    <a:pt x="1950180" y="1059811"/>
                    <a:pt x="1952036" y="1063956"/>
                    <a:pt x="1952036" y="1068536"/>
                  </a:cubicBezTo>
                  <a:cubicBezTo>
                    <a:pt x="1952036" y="1073115"/>
                    <a:pt x="1950180" y="1077260"/>
                    <a:pt x="1947179" y="1080261"/>
                  </a:cubicBezTo>
                  <a:lnTo>
                    <a:pt x="1946832" y="1080495"/>
                  </a:lnTo>
                  <a:lnTo>
                    <a:pt x="1945629" y="1082308"/>
                  </a:lnTo>
                  <a:lnTo>
                    <a:pt x="1870630" y="1157307"/>
                  </a:lnTo>
                  <a:cubicBezTo>
                    <a:pt x="1866948" y="1160989"/>
                    <a:pt x="1862122" y="1162830"/>
                    <a:pt x="1857296" y="1162830"/>
                  </a:cubicBezTo>
                  <a:cubicBezTo>
                    <a:pt x="1852471" y="1162830"/>
                    <a:pt x="1847645" y="1160989"/>
                    <a:pt x="1843963" y="1157307"/>
                  </a:cubicBezTo>
                  <a:lnTo>
                    <a:pt x="1768436" y="1081780"/>
                  </a:lnTo>
                  <a:lnTo>
                    <a:pt x="1767887" y="1080953"/>
                  </a:lnTo>
                  <a:lnTo>
                    <a:pt x="1766861" y="1080261"/>
                  </a:lnTo>
                  <a:cubicBezTo>
                    <a:pt x="1763860" y="1077260"/>
                    <a:pt x="1762004" y="1073115"/>
                    <a:pt x="1762004" y="1068536"/>
                  </a:cubicBezTo>
                  <a:cubicBezTo>
                    <a:pt x="1762004" y="1063956"/>
                    <a:pt x="1763860" y="1059811"/>
                    <a:pt x="1766861" y="1056810"/>
                  </a:cubicBezTo>
                  <a:cubicBezTo>
                    <a:pt x="1771060" y="1052576"/>
                    <a:pt x="1774097" y="1052409"/>
                    <a:pt x="1778587" y="1051953"/>
                  </a:cubicBezTo>
                  <a:cubicBezTo>
                    <a:pt x="1779710" y="1051838"/>
                    <a:pt x="1786807" y="1051781"/>
                    <a:pt x="1797638" y="1051760"/>
                  </a:cubicBezTo>
                  <a:cubicBezTo>
                    <a:pt x="1805762" y="1051744"/>
                    <a:pt x="1815986" y="1051748"/>
                    <a:pt x="1827366" y="1051763"/>
                  </a:cubicBezTo>
                  <a:lnTo>
                    <a:pt x="1831620" y="1051771"/>
                  </a:lnTo>
                  <a:lnTo>
                    <a:pt x="1831620" y="874889"/>
                  </a:lnTo>
                  <a:lnTo>
                    <a:pt x="1117599" y="874889"/>
                  </a:lnTo>
                  <a:lnTo>
                    <a:pt x="1117599" y="1036044"/>
                  </a:lnTo>
                  <a:lnTo>
                    <a:pt x="1137124" y="1036086"/>
                  </a:lnTo>
                  <a:cubicBezTo>
                    <a:pt x="1149344" y="1036109"/>
                    <a:pt x="1160829" y="1036125"/>
                    <a:pt x="1170633" y="1036125"/>
                  </a:cubicBezTo>
                  <a:cubicBezTo>
                    <a:pt x="1172922" y="1036125"/>
                    <a:pt x="1175104" y="1036589"/>
                    <a:pt x="1177088" y="1037428"/>
                  </a:cubicBezTo>
                  <a:lnTo>
                    <a:pt x="1182359" y="1040982"/>
                  </a:lnTo>
                  <a:cubicBezTo>
                    <a:pt x="1185360" y="1043983"/>
                    <a:pt x="1187216" y="1048128"/>
                    <a:pt x="1187216" y="1052708"/>
                  </a:cubicBezTo>
                  <a:cubicBezTo>
                    <a:pt x="1187216" y="1057287"/>
                    <a:pt x="1185360" y="1061432"/>
                    <a:pt x="1182359" y="1064433"/>
                  </a:cubicBezTo>
                  <a:lnTo>
                    <a:pt x="1182012" y="1064667"/>
                  </a:lnTo>
                  <a:lnTo>
                    <a:pt x="1180808" y="1066480"/>
                  </a:lnTo>
                  <a:lnTo>
                    <a:pt x="1105809" y="1141479"/>
                  </a:lnTo>
                  <a:cubicBezTo>
                    <a:pt x="1102127" y="1145161"/>
                    <a:pt x="1097302" y="1147002"/>
                    <a:pt x="1092476" y="1147002"/>
                  </a:cubicBezTo>
                  <a:cubicBezTo>
                    <a:pt x="1087650" y="1147002"/>
                    <a:pt x="1082824" y="1145161"/>
                    <a:pt x="1079142" y="1141479"/>
                  </a:cubicBezTo>
                  <a:lnTo>
                    <a:pt x="1003615" y="1065952"/>
                  </a:lnTo>
                  <a:lnTo>
                    <a:pt x="1003066" y="1065125"/>
                  </a:lnTo>
                  <a:lnTo>
                    <a:pt x="1002041" y="1064433"/>
                  </a:lnTo>
                  <a:cubicBezTo>
                    <a:pt x="999040" y="1061432"/>
                    <a:pt x="997184" y="1057287"/>
                    <a:pt x="997184" y="1052708"/>
                  </a:cubicBezTo>
                  <a:cubicBezTo>
                    <a:pt x="997184" y="1048128"/>
                    <a:pt x="999040" y="1043983"/>
                    <a:pt x="1002041" y="1040982"/>
                  </a:cubicBezTo>
                  <a:cubicBezTo>
                    <a:pt x="1006240" y="1036748"/>
                    <a:pt x="1009277" y="1036581"/>
                    <a:pt x="1013767" y="1036125"/>
                  </a:cubicBezTo>
                  <a:cubicBezTo>
                    <a:pt x="1014889" y="1036010"/>
                    <a:pt x="1021986" y="1035953"/>
                    <a:pt x="1032818" y="1035932"/>
                  </a:cubicBezTo>
                  <a:cubicBezTo>
                    <a:pt x="1040942" y="1035916"/>
                    <a:pt x="1051166" y="1035920"/>
                    <a:pt x="1062546" y="1035935"/>
                  </a:cubicBezTo>
                  <a:lnTo>
                    <a:pt x="1066799" y="1035943"/>
                  </a:lnTo>
                  <a:lnTo>
                    <a:pt x="1066799" y="874889"/>
                  </a:lnTo>
                  <a:lnTo>
                    <a:pt x="352776" y="874889"/>
                  </a:lnTo>
                  <a:lnTo>
                    <a:pt x="352776" y="1036044"/>
                  </a:lnTo>
                  <a:lnTo>
                    <a:pt x="372301" y="1036085"/>
                  </a:lnTo>
                  <a:cubicBezTo>
                    <a:pt x="384521" y="1036109"/>
                    <a:pt x="396006" y="1036125"/>
                    <a:pt x="405810" y="1036125"/>
                  </a:cubicBezTo>
                  <a:cubicBezTo>
                    <a:pt x="408099" y="1036125"/>
                    <a:pt x="410281" y="1036589"/>
                    <a:pt x="412265" y="1037428"/>
                  </a:cubicBezTo>
                  <a:lnTo>
                    <a:pt x="417536" y="1040982"/>
                  </a:lnTo>
                  <a:cubicBezTo>
                    <a:pt x="420537" y="1043983"/>
                    <a:pt x="422393" y="1048128"/>
                    <a:pt x="422393" y="1052708"/>
                  </a:cubicBezTo>
                  <a:cubicBezTo>
                    <a:pt x="422393" y="1057287"/>
                    <a:pt x="420537" y="1061432"/>
                    <a:pt x="417536" y="1064433"/>
                  </a:cubicBezTo>
                  <a:lnTo>
                    <a:pt x="417189" y="1064667"/>
                  </a:lnTo>
                  <a:lnTo>
                    <a:pt x="415985" y="1066480"/>
                  </a:lnTo>
                  <a:lnTo>
                    <a:pt x="340986" y="1141479"/>
                  </a:lnTo>
                  <a:cubicBezTo>
                    <a:pt x="337304" y="1145161"/>
                    <a:pt x="332479" y="1147002"/>
                    <a:pt x="327653" y="1147002"/>
                  </a:cubicBezTo>
                  <a:cubicBezTo>
                    <a:pt x="322827" y="1147002"/>
                    <a:pt x="318001" y="1145161"/>
                    <a:pt x="314319" y="1141479"/>
                  </a:cubicBezTo>
                  <a:lnTo>
                    <a:pt x="238792" y="1065952"/>
                  </a:lnTo>
                  <a:lnTo>
                    <a:pt x="238243" y="1065125"/>
                  </a:lnTo>
                  <a:lnTo>
                    <a:pt x="237218" y="1064433"/>
                  </a:lnTo>
                  <a:cubicBezTo>
                    <a:pt x="234217" y="1061432"/>
                    <a:pt x="232361" y="1057287"/>
                    <a:pt x="232361" y="1052708"/>
                  </a:cubicBezTo>
                  <a:cubicBezTo>
                    <a:pt x="232361" y="1048128"/>
                    <a:pt x="234217" y="1043983"/>
                    <a:pt x="237218" y="1040982"/>
                  </a:cubicBezTo>
                  <a:cubicBezTo>
                    <a:pt x="241417" y="1036748"/>
                    <a:pt x="244454" y="1036581"/>
                    <a:pt x="248944" y="1036125"/>
                  </a:cubicBezTo>
                  <a:cubicBezTo>
                    <a:pt x="250066" y="1036010"/>
                    <a:pt x="257163" y="1035953"/>
                    <a:pt x="267995" y="1035932"/>
                  </a:cubicBezTo>
                  <a:cubicBezTo>
                    <a:pt x="276119" y="1035916"/>
                    <a:pt x="286343" y="1035920"/>
                    <a:pt x="297723" y="1035935"/>
                  </a:cubicBezTo>
                  <a:lnTo>
                    <a:pt x="301976" y="1035943"/>
                  </a:lnTo>
                  <a:lnTo>
                    <a:pt x="301976" y="824089"/>
                  </a:lnTo>
                  <a:lnTo>
                    <a:pt x="314958" y="824089"/>
                  </a:lnTo>
                  <a:lnTo>
                    <a:pt x="352776" y="824089"/>
                  </a:lnTo>
                  <a:lnTo>
                    <a:pt x="1066799" y="824089"/>
                  </a:lnTo>
                  <a:lnTo>
                    <a:pt x="1066799" y="656444"/>
                  </a:lnTo>
                  <a:lnTo>
                    <a:pt x="850356" y="656444"/>
                  </a:lnTo>
                  <a:cubicBezTo>
                    <a:pt x="784413" y="656444"/>
                    <a:pt x="730955" y="602986"/>
                    <a:pt x="730955" y="537043"/>
                  </a:cubicBezTo>
                  <a:lnTo>
                    <a:pt x="730955" y="119401"/>
                  </a:lnTo>
                  <a:cubicBezTo>
                    <a:pt x="730955" y="53458"/>
                    <a:pt x="784413" y="0"/>
                    <a:pt x="850356"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1200" dirty="0"/>
            </a:p>
          </p:txBody>
        </p:sp>
      </p:grpSp>
      <p:grpSp>
        <p:nvGrpSpPr>
          <p:cNvPr id="5" name="Group 4"/>
          <p:cNvGrpSpPr/>
          <p:nvPr/>
        </p:nvGrpSpPr>
        <p:grpSpPr>
          <a:xfrm>
            <a:off x="439803" y="1150436"/>
            <a:ext cx="8287877" cy="517651"/>
            <a:chOff x="439803" y="1150436"/>
            <a:chExt cx="8287877" cy="517651"/>
          </a:xfrm>
        </p:grpSpPr>
        <p:sp>
          <p:nvSpPr>
            <p:cNvPr id="157" name="Rectangle 156"/>
            <p:cNvSpPr/>
            <p:nvPr/>
          </p:nvSpPr>
          <p:spPr>
            <a:xfrm flipH="1">
              <a:off x="439803" y="1150436"/>
              <a:ext cx="8287877" cy="517651"/>
            </a:xfrm>
            <a:prstGeom prst="rect">
              <a:avLst/>
            </a:prstGeom>
            <a:solidFill>
              <a:schemeClr val="bg1">
                <a:lumMod val="95000"/>
              </a:schemeClr>
            </a:solidFill>
            <a:ln w="25400" cap="flat" cmpd="sng" algn="ctr">
              <a:no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sp>
          <p:nvSpPr>
            <p:cNvPr id="166" name="Rectangle 165"/>
            <p:cNvSpPr/>
            <p:nvPr/>
          </p:nvSpPr>
          <p:spPr>
            <a:xfrm>
              <a:off x="628774" y="1158423"/>
              <a:ext cx="2400176" cy="501676"/>
            </a:xfrm>
            <a:prstGeom prst="rect">
              <a:avLst/>
            </a:prstGeom>
          </p:spPr>
          <p:txBody>
            <a:bodyPr wrap="square" anchor="ctr">
              <a:spAutoFit/>
            </a:bodyPr>
            <a:lstStyle/>
            <a:p>
              <a:pPr algn="ctr">
                <a:lnSpc>
                  <a:spcPct val="95000"/>
                </a:lnSpc>
              </a:pPr>
              <a:r>
                <a:rPr lang="en-US" sz="1400" b="1" dirty="0" smtClean="0"/>
                <a:t>Advanced experiences </a:t>
              </a:r>
              <a:br>
                <a:rPr lang="en-US" sz="1400" b="1" dirty="0" smtClean="0"/>
              </a:br>
              <a:r>
                <a:rPr lang="en-US" sz="1400" b="1" dirty="0" smtClean="0"/>
                <a:t>to existing devices</a:t>
              </a:r>
            </a:p>
          </p:txBody>
        </p:sp>
        <p:sp>
          <p:nvSpPr>
            <p:cNvPr id="200" name="Rectangle 199"/>
            <p:cNvSpPr/>
            <p:nvPr/>
          </p:nvSpPr>
          <p:spPr>
            <a:xfrm>
              <a:off x="3308509" y="1158423"/>
              <a:ext cx="2400176" cy="501676"/>
            </a:xfrm>
            <a:prstGeom prst="rect">
              <a:avLst/>
            </a:prstGeom>
          </p:spPr>
          <p:txBody>
            <a:bodyPr wrap="square" anchor="ctr">
              <a:spAutoFit/>
            </a:bodyPr>
            <a:lstStyle/>
            <a:p>
              <a:pPr algn="ctr">
                <a:lnSpc>
                  <a:spcPct val="95000"/>
                </a:lnSpc>
              </a:pPr>
              <a:r>
                <a:rPr lang="en-US" sz="1400" b="1" dirty="0" smtClean="0"/>
                <a:t>IP Networking efficiencies and cost advantages</a:t>
              </a:r>
            </a:p>
          </p:txBody>
        </p:sp>
        <p:sp>
          <p:nvSpPr>
            <p:cNvPr id="201" name="Rectangle 200"/>
            <p:cNvSpPr/>
            <p:nvPr/>
          </p:nvSpPr>
          <p:spPr>
            <a:xfrm>
              <a:off x="5988243" y="1158423"/>
              <a:ext cx="2629754" cy="501676"/>
            </a:xfrm>
            <a:prstGeom prst="rect">
              <a:avLst/>
            </a:prstGeom>
          </p:spPr>
          <p:txBody>
            <a:bodyPr wrap="square" anchor="ctr">
              <a:spAutoFit/>
            </a:bodyPr>
            <a:lstStyle/>
            <a:p>
              <a:pPr algn="ctr">
                <a:lnSpc>
                  <a:spcPct val="95000"/>
                </a:lnSpc>
              </a:pPr>
              <a:r>
                <a:rPr lang="en-US" sz="1400" b="1" dirty="0" smtClean="0"/>
                <a:t>Preserve </a:t>
              </a:r>
              <a:r>
                <a:rPr lang="en-US" sz="1400" b="1" dirty="0" err="1" smtClean="0"/>
                <a:t>CapEx</a:t>
              </a:r>
              <a:r>
                <a:rPr lang="en-US" sz="1400" b="1" dirty="0" smtClean="0"/>
                <a:t> investment in infrastructure and STBs</a:t>
              </a:r>
            </a:p>
          </p:txBody>
        </p:sp>
      </p:grpSp>
      <p:grpSp>
        <p:nvGrpSpPr>
          <p:cNvPr id="12" name="Group 11"/>
          <p:cNvGrpSpPr/>
          <p:nvPr/>
        </p:nvGrpSpPr>
        <p:grpSpPr>
          <a:xfrm>
            <a:off x="4456059" y="1886071"/>
            <a:ext cx="3351192" cy="1954096"/>
            <a:chOff x="4456059" y="1886071"/>
            <a:chExt cx="3351192" cy="1954096"/>
          </a:xfrm>
        </p:grpSpPr>
        <p:grpSp>
          <p:nvGrpSpPr>
            <p:cNvPr id="2" name="Group 1"/>
            <p:cNvGrpSpPr/>
            <p:nvPr/>
          </p:nvGrpSpPr>
          <p:grpSpPr>
            <a:xfrm>
              <a:off x="4456059" y="1886071"/>
              <a:ext cx="1114268" cy="1954096"/>
              <a:chOff x="4456059" y="1886071"/>
              <a:chExt cx="1114268" cy="1954096"/>
            </a:xfrm>
          </p:grpSpPr>
          <p:sp>
            <p:nvSpPr>
              <p:cNvPr id="3" name="Rectangle 2"/>
              <p:cNvSpPr/>
              <p:nvPr/>
            </p:nvSpPr>
            <p:spPr>
              <a:xfrm>
                <a:off x="4477135" y="1886071"/>
                <a:ext cx="1070332" cy="195409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1" name="TextBox 400"/>
              <p:cNvSpPr txBox="1"/>
              <p:nvPr/>
            </p:nvSpPr>
            <p:spPr>
              <a:xfrm>
                <a:off x="4456059" y="2298205"/>
                <a:ext cx="1114268" cy="1144929"/>
              </a:xfrm>
              <a:prstGeom prst="rect">
                <a:avLst/>
              </a:prstGeom>
              <a:noFill/>
            </p:spPr>
            <p:txBody>
              <a:bodyPr wrap="square" rtlCol="0" anchor="ctr">
                <a:spAutoFit/>
              </a:bodyPr>
              <a:lstStyle/>
              <a:p>
                <a:pPr algn="ctr">
                  <a:lnSpc>
                    <a:spcPct val="95000"/>
                  </a:lnSpc>
                </a:pPr>
                <a:r>
                  <a:rPr lang="en-US" sz="1200" dirty="0">
                    <a:solidFill>
                      <a:schemeClr val="bg1"/>
                    </a:solidFill>
                  </a:rPr>
                  <a:t>Personalized and interactive experiences on existing STBs</a:t>
                </a:r>
              </a:p>
            </p:txBody>
          </p:sp>
        </p:grpSp>
        <p:grpSp>
          <p:nvGrpSpPr>
            <p:cNvPr id="9" name="Group 8"/>
            <p:cNvGrpSpPr/>
            <p:nvPr/>
          </p:nvGrpSpPr>
          <p:grpSpPr>
            <a:xfrm>
              <a:off x="5604591" y="1886071"/>
              <a:ext cx="1077382" cy="1954096"/>
              <a:chOff x="5604591" y="1886071"/>
              <a:chExt cx="1077382" cy="1954096"/>
            </a:xfrm>
          </p:grpSpPr>
          <p:sp>
            <p:nvSpPr>
              <p:cNvPr id="398" name="Rectangle 397"/>
              <p:cNvSpPr/>
              <p:nvPr/>
            </p:nvSpPr>
            <p:spPr>
              <a:xfrm>
                <a:off x="5604591" y="1886071"/>
                <a:ext cx="1070332" cy="1954096"/>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2" name="TextBox 401"/>
              <p:cNvSpPr txBox="1"/>
              <p:nvPr/>
            </p:nvSpPr>
            <p:spPr>
              <a:xfrm>
                <a:off x="5604623" y="2385922"/>
                <a:ext cx="1077350" cy="969496"/>
              </a:xfrm>
              <a:prstGeom prst="rect">
                <a:avLst/>
              </a:prstGeom>
              <a:noFill/>
            </p:spPr>
            <p:txBody>
              <a:bodyPr wrap="square" rtlCol="0" anchor="ctr">
                <a:spAutoFit/>
              </a:bodyPr>
              <a:lstStyle/>
              <a:p>
                <a:pPr algn="ctr">
                  <a:lnSpc>
                    <a:spcPct val="95000"/>
                  </a:lnSpc>
                </a:pPr>
                <a:r>
                  <a:rPr lang="en-US" sz="1200" dirty="0">
                    <a:solidFill>
                      <a:schemeClr val="bg1"/>
                    </a:solidFill>
                  </a:rPr>
                  <a:t>ABR to MPEG transport stream </a:t>
                </a:r>
                <a:r>
                  <a:rPr lang="en-US" sz="1200" dirty="0" smtClean="0">
                    <a:solidFill>
                      <a:schemeClr val="bg1"/>
                    </a:solidFill>
                  </a:rPr>
                  <a:t>conversion</a:t>
                </a:r>
                <a:endParaRPr lang="en-US" sz="1200" dirty="0">
                  <a:solidFill>
                    <a:schemeClr val="bg1"/>
                  </a:solidFill>
                </a:endParaRPr>
              </a:p>
            </p:txBody>
          </p:sp>
        </p:grpSp>
        <p:grpSp>
          <p:nvGrpSpPr>
            <p:cNvPr id="10" name="Group 9"/>
            <p:cNvGrpSpPr/>
            <p:nvPr/>
          </p:nvGrpSpPr>
          <p:grpSpPr>
            <a:xfrm>
              <a:off x="6729901" y="1886071"/>
              <a:ext cx="1077350" cy="1954096"/>
              <a:chOff x="6729901" y="1886071"/>
              <a:chExt cx="1077350" cy="1954096"/>
            </a:xfrm>
          </p:grpSpPr>
          <p:sp>
            <p:nvSpPr>
              <p:cNvPr id="399" name="Rectangle 398"/>
              <p:cNvSpPr/>
              <p:nvPr/>
            </p:nvSpPr>
            <p:spPr>
              <a:xfrm>
                <a:off x="6732048" y="1886071"/>
                <a:ext cx="1070332" cy="195409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3" name="TextBox 402"/>
              <p:cNvSpPr txBox="1"/>
              <p:nvPr/>
            </p:nvSpPr>
            <p:spPr>
              <a:xfrm>
                <a:off x="6729901" y="2298206"/>
                <a:ext cx="1077350" cy="1144929"/>
              </a:xfrm>
              <a:prstGeom prst="rect">
                <a:avLst/>
              </a:prstGeom>
              <a:noFill/>
            </p:spPr>
            <p:txBody>
              <a:bodyPr wrap="square" rtlCol="0" anchor="ctr">
                <a:spAutoFit/>
              </a:bodyPr>
              <a:lstStyle/>
              <a:p>
                <a:pPr algn="ctr">
                  <a:lnSpc>
                    <a:spcPct val="95000"/>
                  </a:lnSpc>
                </a:pPr>
                <a:r>
                  <a:rPr lang="en-US" sz="1200" dirty="0" smtClean="0">
                    <a:solidFill>
                      <a:schemeClr val="bg1"/>
                    </a:solidFill>
                  </a:rPr>
                  <a:t>Cloud-first design and service velocity to existing STBs</a:t>
                </a:r>
                <a:endParaRPr lang="en-US" sz="1200" dirty="0">
                  <a:solidFill>
                    <a:schemeClr val="bg1"/>
                  </a:solidFill>
                </a:endParaRPr>
              </a:p>
            </p:txBody>
          </p:sp>
        </p:grpSp>
      </p:grpSp>
      <p:grpSp>
        <p:nvGrpSpPr>
          <p:cNvPr id="14" name="Group 13"/>
          <p:cNvGrpSpPr/>
          <p:nvPr/>
        </p:nvGrpSpPr>
        <p:grpSpPr>
          <a:xfrm>
            <a:off x="4456059" y="1891927"/>
            <a:ext cx="3351192" cy="1957730"/>
            <a:chOff x="4456059" y="4561715"/>
            <a:chExt cx="3351192" cy="1957730"/>
          </a:xfrm>
        </p:grpSpPr>
        <p:grpSp>
          <p:nvGrpSpPr>
            <p:cNvPr id="179" name="Group 178"/>
            <p:cNvGrpSpPr/>
            <p:nvPr/>
          </p:nvGrpSpPr>
          <p:grpSpPr>
            <a:xfrm>
              <a:off x="4456059" y="4561716"/>
              <a:ext cx="1114268" cy="1954096"/>
              <a:chOff x="4456059" y="1886071"/>
              <a:chExt cx="1114268" cy="1954096"/>
            </a:xfrm>
          </p:grpSpPr>
          <p:sp>
            <p:nvSpPr>
              <p:cNvPr id="180" name="Rectangle 179"/>
              <p:cNvSpPr/>
              <p:nvPr/>
            </p:nvSpPr>
            <p:spPr>
              <a:xfrm>
                <a:off x="4477135" y="1886071"/>
                <a:ext cx="1070332" cy="19540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1" name="TextBox 180"/>
              <p:cNvSpPr txBox="1"/>
              <p:nvPr/>
            </p:nvSpPr>
            <p:spPr>
              <a:xfrm>
                <a:off x="4456059" y="2385921"/>
                <a:ext cx="1114268" cy="969496"/>
              </a:xfrm>
              <a:prstGeom prst="rect">
                <a:avLst/>
              </a:prstGeom>
              <a:noFill/>
            </p:spPr>
            <p:txBody>
              <a:bodyPr wrap="square" rtlCol="0" anchor="ctr">
                <a:spAutoFit/>
              </a:bodyPr>
              <a:lstStyle/>
              <a:p>
                <a:pPr algn="ctr">
                  <a:lnSpc>
                    <a:spcPct val="95000"/>
                  </a:lnSpc>
                </a:pPr>
                <a:r>
                  <a:rPr lang="en-US" sz="1200" dirty="0">
                    <a:solidFill>
                      <a:schemeClr val="bg1"/>
                    </a:solidFill>
                  </a:rPr>
                  <a:t>Broadcast-centric experiences on deployed STBs</a:t>
                </a:r>
              </a:p>
            </p:txBody>
          </p:sp>
        </p:grpSp>
        <p:grpSp>
          <p:nvGrpSpPr>
            <p:cNvPr id="182" name="Group 181"/>
            <p:cNvGrpSpPr/>
            <p:nvPr/>
          </p:nvGrpSpPr>
          <p:grpSpPr>
            <a:xfrm>
              <a:off x="5604591" y="4561715"/>
              <a:ext cx="1077382" cy="1957730"/>
              <a:chOff x="5604591" y="1886070"/>
              <a:chExt cx="1077382" cy="1957730"/>
            </a:xfrm>
          </p:grpSpPr>
          <p:sp>
            <p:nvSpPr>
              <p:cNvPr id="183" name="Rectangle 182"/>
              <p:cNvSpPr/>
              <p:nvPr/>
            </p:nvSpPr>
            <p:spPr>
              <a:xfrm>
                <a:off x="5604591" y="1886070"/>
                <a:ext cx="1070332" cy="195773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extBox 183"/>
              <p:cNvSpPr txBox="1"/>
              <p:nvPr/>
            </p:nvSpPr>
            <p:spPr>
              <a:xfrm>
                <a:off x="5604623" y="2394763"/>
                <a:ext cx="1077350" cy="969496"/>
              </a:xfrm>
              <a:prstGeom prst="rect">
                <a:avLst/>
              </a:prstGeom>
              <a:noFill/>
            </p:spPr>
            <p:txBody>
              <a:bodyPr wrap="square" rtlCol="0" anchor="ctr">
                <a:spAutoFit/>
              </a:bodyPr>
              <a:lstStyle/>
              <a:p>
                <a:pPr algn="ctr">
                  <a:lnSpc>
                    <a:spcPct val="95000"/>
                  </a:lnSpc>
                </a:pPr>
                <a:r>
                  <a:rPr lang="en-US" sz="1200" dirty="0" smtClean="0">
                    <a:solidFill>
                      <a:schemeClr val="bg1"/>
                    </a:solidFill>
                  </a:rPr>
                  <a:t>Deployed STBs only receive broadcast streams</a:t>
                </a:r>
                <a:endParaRPr lang="en-US" sz="1200" dirty="0">
                  <a:solidFill>
                    <a:schemeClr val="bg1"/>
                  </a:solidFill>
                </a:endParaRPr>
              </a:p>
            </p:txBody>
          </p:sp>
        </p:grpSp>
        <p:grpSp>
          <p:nvGrpSpPr>
            <p:cNvPr id="185" name="Group 184"/>
            <p:cNvGrpSpPr/>
            <p:nvPr/>
          </p:nvGrpSpPr>
          <p:grpSpPr>
            <a:xfrm>
              <a:off x="6729901" y="4561716"/>
              <a:ext cx="1077350" cy="1954096"/>
              <a:chOff x="6729901" y="1886071"/>
              <a:chExt cx="1077350" cy="1954096"/>
            </a:xfrm>
          </p:grpSpPr>
          <p:sp>
            <p:nvSpPr>
              <p:cNvPr id="186" name="Rectangle 185"/>
              <p:cNvSpPr/>
              <p:nvPr/>
            </p:nvSpPr>
            <p:spPr>
              <a:xfrm>
                <a:off x="6732048" y="1886071"/>
                <a:ext cx="1070332" cy="19540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extBox 186"/>
              <p:cNvSpPr txBox="1"/>
              <p:nvPr/>
            </p:nvSpPr>
            <p:spPr>
              <a:xfrm>
                <a:off x="6729901" y="2298206"/>
                <a:ext cx="1077350" cy="1144929"/>
              </a:xfrm>
              <a:prstGeom prst="rect">
                <a:avLst/>
              </a:prstGeom>
              <a:noFill/>
            </p:spPr>
            <p:txBody>
              <a:bodyPr wrap="square" rtlCol="0" anchor="ctr">
                <a:spAutoFit/>
              </a:bodyPr>
              <a:lstStyle/>
              <a:p>
                <a:pPr algn="ctr">
                  <a:lnSpc>
                    <a:spcPct val="95000"/>
                  </a:lnSpc>
                </a:pPr>
                <a:r>
                  <a:rPr lang="en-US" sz="1200" dirty="0">
                    <a:solidFill>
                      <a:schemeClr val="bg1"/>
                    </a:solidFill>
                  </a:rPr>
                  <a:t>Hard-coded client software stack on existing STBs</a:t>
                </a:r>
              </a:p>
            </p:txBody>
          </p:sp>
        </p:grpSp>
      </p:grpSp>
    </p:spTree>
    <p:extLst>
      <p:ext uri="{BB962C8B-B14F-4D97-AF65-F5344CB8AC3E}">
        <p14:creationId xmlns:p14="http://schemas.microsoft.com/office/powerpoint/2010/main" val="280129570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39800" y="1749183"/>
            <a:ext cx="8287877" cy="2792798"/>
            <a:chOff x="439800" y="1749183"/>
            <a:chExt cx="8287877" cy="2792798"/>
          </a:xfrm>
        </p:grpSpPr>
        <p:sp>
          <p:nvSpPr>
            <p:cNvPr id="202" name="Rectangle 201"/>
            <p:cNvSpPr/>
            <p:nvPr/>
          </p:nvSpPr>
          <p:spPr>
            <a:xfrm flipH="1">
              <a:off x="439800" y="1749183"/>
              <a:ext cx="8287877" cy="2792798"/>
            </a:xfrm>
            <a:prstGeom prst="rect">
              <a:avLst/>
            </a:prstGeom>
            <a:solidFill>
              <a:schemeClr val="bg1">
                <a:lumMod val="95000"/>
              </a:schemeClr>
            </a:solidFill>
            <a:ln w="25400" cap="flat" cmpd="sng" algn="ctr">
              <a:no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grpSp>
          <p:nvGrpSpPr>
            <p:cNvPr id="203" name="Group 202"/>
            <p:cNvGrpSpPr/>
            <p:nvPr/>
          </p:nvGrpSpPr>
          <p:grpSpPr>
            <a:xfrm>
              <a:off x="565519" y="1886071"/>
              <a:ext cx="3819791" cy="2510669"/>
              <a:chOff x="1763865" y="1463990"/>
              <a:chExt cx="5233841" cy="3252071"/>
            </a:xfrm>
          </p:grpSpPr>
          <p:grpSp>
            <p:nvGrpSpPr>
              <p:cNvPr id="204" name="Group 203"/>
              <p:cNvGrpSpPr/>
              <p:nvPr/>
            </p:nvGrpSpPr>
            <p:grpSpPr>
              <a:xfrm>
                <a:off x="1763865" y="1463990"/>
                <a:ext cx="5233841" cy="3252071"/>
                <a:chOff x="1620306" y="1517995"/>
                <a:chExt cx="5903389" cy="3477830"/>
              </a:xfrm>
            </p:grpSpPr>
            <p:grpSp>
              <p:nvGrpSpPr>
                <p:cNvPr id="376" name="Group 375"/>
                <p:cNvGrpSpPr/>
                <p:nvPr/>
              </p:nvGrpSpPr>
              <p:grpSpPr>
                <a:xfrm>
                  <a:off x="1620306" y="1517995"/>
                  <a:ext cx="5903389" cy="3477830"/>
                  <a:chOff x="2495898" y="2392992"/>
                  <a:chExt cx="4099035" cy="2414841"/>
                </a:xfrm>
              </p:grpSpPr>
              <p:grpSp>
                <p:nvGrpSpPr>
                  <p:cNvPr id="384" name="Group 383"/>
                  <p:cNvGrpSpPr/>
                  <p:nvPr/>
                </p:nvGrpSpPr>
                <p:grpSpPr>
                  <a:xfrm>
                    <a:off x="2495898" y="2392992"/>
                    <a:ext cx="4099035" cy="2414841"/>
                    <a:chOff x="2495898" y="2392992"/>
                    <a:chExt cx="4099035" cy="2648294"/>
                  </a:xfrm>
                </p:grpSpPr>
                <p:sp>
                  <p:nvSpPr>
                    <p:cNvPr id="391" name="Rectangle 390"/>
                    <p:cNvSpPr/>
                    <p:nvPr/>
                  </p:nvSpPr>
                  <p:spPr>
                    <a:xfrm>
                      <a:off x="2501383" y="2516396"/>
                      <a:ext cx="4088065" cy="2490076"/>
                    </a:xfrm>
                    <a:prstGeom prst="rect">
                      <a:avLst/>
                    </a:prstGeom>
                    <a:gradFill flip="none" rotWithShape="1">
                      <a:gsLst>
                        <a:gs pos="0">
                          <a:schemeClr val="accent2">
                            <a:lumMod val="20000"/>
                            <a:lumOff val="80000"/>
                            <a:alpha val="25000"/>
                          </a:schemeClr>
                        </a:gs>
                        <a:gs pos="100000">
                          <a:schemeClr val="accent2">
                            <a:lumMod val="50000"/>
                            <a:alpha val="3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92" name="Rectangle: Top Corners Rounded 253"/>
                    <p:cNvSpPr/>
                    <p:nvPr/>
                  </p:nvSpPr>
                  <p:spPr>
                    <a:xfrm>
                      <a:off x="2495898" y="2392992"/>
                      <a:ext cx="4099034" cy="120322"/>
                    </a:xfrm>
                    <a:prstGeom prst="round2SameRect">
                      <a:avLst>
                        <a:gd name="adj1" fmla="val 0"/>
                        <a:gd name="adj2" fmla="val 0"/>
                      </a:avLst>
                    </a:prstGeom>
                    <a:solidFill>
                      <a:srgbClr val="1111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93" name="Rectangle: Top Corners Rounded 254"/>
                    <p:cNvSpPr/>
                    <p:nvPr/>
                  </p:nvSpPr>
                  <p:spPr>
                    <a:xfrm rot="10800000">
                      <a:off x="2495898" y="5006472"/>
                      <a:ext cx="4099034" cy="34814"/>
                    </a:xfrm>
                    <a:prstGeom prst="round2SameRect">
                      <a:avLst>
                        <a:gd name="adj1" fmla="val 0"/>
                        <a:gd name="adj2" fmla="val 0"/>
                      </a:avLst>
                    </a:prstGeom>
                    <a:solidFill>
                      <a:srgbClr val="1111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nvGrpSpPr>
                    <p:cNvPr id="394" name="Group 393"/>
                    <p:cNvGrpSpPr/>
                    <p:nvPr/>
                  </p:nvGrpSpPr>
                  <p:grpSpPr>
                    <a:xfrm>
                      <a:off x="2495898" y="2392992"/>
                      <a:ext cx="4099035" cy="2648294"/>
                      <a:chOff x="2503522" y="1298575"/>
                      <a:chExt cx="4136957" cy="2648294"/>
                    </a:xfrm>
                  </p:grpSpPr>
                  <p:sp>
                    <p:nvSpPr>
                      <p:cNvPr id="396" name="Rectangle: Top Corners Rounded 257"/>
                      <p:cNvSpPr/>
                      <p:nvPr/>
                    </p:nvSpPr>
                    <p:spPr>
                      <a:xfrm>
                        <a:off x="2503523" y="1298575"/>
                        <a:ext cx="4136956" cy="120322"/>
                      </a:xfrm>
                      <a:prstGeom prst="round2SameRect">
                        <a:avLst>
                          <a:gd name="adj1" fmla="val 0"/>
                          <a:gd name="adj2" fmla="val 0"/>
                        </a:avLst>
                      </a:prstGeom>
                      <a:gradFill flip="none" rotWithShape="1">
                        <a:gsLst>
                          <a:gs pos="75000">
                            <a:schemeClr val="tx1"/>
                          </a:gs>
                          <a:gs pos="100000">
                            <a:schemeClr val="tx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97" name="Rectangle: Top Corners Rounded 258"/>
                      <p:cNvSpPr/>
                      <p:nvPr/>
                    </p:nvSpPr>
                    <p:spPr>
                      <a:xfrm rot="10800000">
                        <a:off x="2503522" y="3912055"/>
                        <a:ext cx="4136956" cy="34814"/>
                      </a:xfrm>
                      <a:prstGeom prst="round2SameRect">
                        <a:avLst>
                          <a:gd name="adj1" fmla="val 0"/>
                          <a:gd name="adj2" fmla="val 0"/>
                        </a:avLst>
                      </a:prstGeom>
                      <a:gradFill flip="none" rotWithShape="1">
                        <a:gsLst>
                          <a:gs pos="75000">
                            <a:schemeClr val="tx1"/>
                          </a:gs>
                          <a:gs pos="100000">
                            <a:schemeClr val="tx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sp>
                  <p:nvSpPr>
                    <p:cNvPr id="395" name="Freeform: Shape 256"/>
                    <p:cNvSpPr/>
                    <p:nvPr/>
                  </p:nvSpPr>
                  <p:spPr>
                    <a:xfrm>
                      <a:off x="5053450" y="2392992"/>
                      <a:ext cx="1541482" cy="120322"/>
                    </a:xfrm>
                    <a:custGeom>
                      <a:avLst/>
                      <a:gdLst>
                        <a:gd name="connsiteX0" fmla="*/ 93875 w 1541482"/>
                        <a:gd name="connsiteY0" fmla="*/ 0 h 120322"/>
                        <a:gd name="connsiteX1" fmla="*/ 1481321 w 1541482"/>
                        <a:gd name="connsiteY1" fmla="*/ 0 h 120322"/>
                        <a:gd name="connsiteX2" fmla="*/ 1541482 w 1541482"/>
                        <a:gd name="connsiteY2" fmla="*/ 60161 h 120322"/>
                        <a:gd name="connsiteX3" fmla="*/ 1541482 w 1541482"/>
                        <a:gd name="connsiteY3" fmla="*/ 120322 h 120322"/>
                        <a:gd name="connsiteX4" fmla="*/ 0 w 1541482"/>
                        <a:gd name="connsiteY4" fmla="*/ 120322 h 120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82" h="120322">
                          <a:moveTo>
                            <a:pt x="93875" y="0"/>
                          </a:moveTo>
                          <a:lnTo>
                            <a:pt x="1481321" y="0"/>
                          </a:lnTo>
                          <a:cubicBezTo>
                            <a:pt x="1514547" y="0"/>
                            <a:pt x="1541482" y="26935"/>
                            <a:pt x="1541482" y="60161"/>
                          </a:cubicBezTo>
                          <a:lnTo>
                            <a:pt x="1541482" y="120322"/>
                          </a:lnTo>
                          <a:lnTo>
                            <a:pt x="0" y="120322"/>
                          </a:ln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nvGrpSpPr>
                  <p:cNvPr id="385" name="Group 384"/>
                  <p:cNvGrpSpPr/>
                  <p:nvPr/>
                </p:nvGrpSpPr>
                <p:grpSpPr>
                  <a:xfrm>
                    <a:off x="2618093" y="2413630"/>
                    <a:ext cx="86890" cy="86886"/>
                    <a:chOff x="5196840" y="1623060"/>
                    <a:chExt cx="838200" cy="838200"/>
                  </a:xfrm>
                </p:grpSpPr>
                <p:sp>
                  <p:nvSpPr>
                    <p:cNvPr id="389" name="Oval 388"/>
                    <p:cNvSpPr/>
                    <p:nvPr/>
                  </p:nvSpPr>
                  <p:spPr>
                    <a:xfrm>
                      <a:off x="5196840" y="1623060"/>
                      <a:ext cx="838200" cy="838200"/>
                    </a:xfrm>
                    <a:prstGeom prst="ellipse">
                      <a:avLst/>
                    </a:prstGeom>
                    <a:gradFill>
                      <a:gsLst>
                        <a:gs pos="0">
                          <a:srgbClr val="FF0000"/>
                        </a:gs>
                        <a:gs pos="100000">
                          <a:srgbClr val="FF8F8F">
                            <a:alpha val="0"/>
                          </a:srgb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90" name="Oval 389"/>
                    <p:cNvSpPr/>
                    <p:nvPr/>
                  </p:nvSpPr>
                  <p:spPr>
                    <a:xfrm>
                      <a:off x="5445589" y="1871811"/>
                      <a:ext cx="340702" cy="340699"/>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nvGrpSpPr>
                  <p:cNvPr id="386" name="Group 385"/>
                  <p:cNvGrpSpPr/>
                  <p:nvPr/>
                </p:nvGrpSpPr>
                <p:grpSpPr>
                  <a:xfrm>
                    <a:off x="2531203" y="2413630"/>
                    <a:ext cx="86890" cy="86886"/>
                    <a:chOff x="5196840" y="1623060"/>
                    <a:chExt cx="838200" cy="838200"/>
                  </a:xfrm>
                </p:grpSpPr>
                <p:sp>
                  <p:nvSpPr>
                    <p:cNvPr id="387" name="Oval 386"/>
                    <p:cNvSpPr/>
                    <p:nvPr/>
                  </p:nvSpPr>
                  <p:spPr>
                    <a:xfrm>
                      <a:off x="5196840" y="1623060"/>
                      <a:ext cx="838200" cy="838200"/>
                    </a:xfrm>
                    <a:prstGeom prst="ellipse">
                      <a:avLst/>
                    </a:prstGeom>
                    <a:gradFill>
                      <a:gsLst>
                        <a:gs pos="0">
                          <a:schemeClr val="accent6">
                            <a:lumMod val="60000"/>
                            <a:lumOff val="40000"/>
                          </a:schemeClr>
                        </a:gs>
                        <a:gs pos="100000">
                          <a:schemeClr val="accent6">
                            <a:lumMod val="20000"/>
                            <a:lumOff val="80000"/>
                            <a:alpha val="0"/>
                          </a:scheme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88" name="Oval 387"/>
                    <p:cNvSpPr/>
                    <p:nvPr/>
                  </p:nvSpPr>
                  <p:spPr>
                    <a:xfrm>
                      <a:off x="5445589" y="1871811"/>
                      <a:ext cx="340702" cy="340699"/>
                    </a:xfrm>
                    <a:prstGeom prst="ellipse">
                      <a:avLst/>
                    </a:prstGeom>
                    <a:solidFill>
                      <a:srgbClr val="A3F1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sp>
              <p:nvSpPr>
                <p:cNvPr id="377" name="Rectangle: Rounded Corners 238"/>
                <p:cNvSpPr/>
                <p:nvPr/>
              </p:nvSpPr>
              <p:spPr>
                <a:xfrm>
                  <a:off x="1647363" y="1825297"/>
                  <a:ext cx="5849274" cy="3124809"/>
                </a:xfrm>
                <a:prstGeom prst="roundRect">
                  <a:avLst>
                    <a:gd name="adj" fmla="val 0"/>
                  </a:avLst>
                </a:prstGeom>
                <a:gradFill flip="none" rotWithShape="1">
                  <a:gsLst>
                    <a:gs pos="89000">
                      <a:schemeClr val="bg1">
                        <a:alpha val="25000"/>
                      </a:schemeClr>
                    </a:gs>
                    <a:gs pos="100000">
                      <a:schemeClr val="bg1">
                        <a:alpha val="5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78" name="Freeform: Shape 239"/>
                <p:cNvSpPr/>
                <p:nvPr/>
              </p:nvSpPr>
              <p:spPr>
                <a:xfrm rot="10800000">
                  <a:off x="2673769" y="4950107"/>
                  <a:ext cx="4822869" cy="45718"/>
                </a:xfrm>
                <a:custGeom>
                  <a:avLst/>
                  <a:gdLst>
                    <a:gd name="connsiteX0" fmla="*/ 4783751 w 4822868"/>
                    <a:gd name="connsiteY0" fmla="*/ 45718 h 45718"/>
                    <a:gd name="connsiteX1" fmla="*/ 0 w 4822868"/>
                    <a:gd name="connsiteY1" fmla="*/ 45718 h 45718"/>
                    <a:gd name="connsiteX2" fmla="*/ 0 w 4822868"/>
                    <a:gd name="connsiteY2" fmla="*/ 0 h 45718"/>
                    <a:gd name="connsiteX3" fmla="*/ 4822868 w 4822868"/>
                    <a:gd name="connsiteY3" fmla="*/ 0 h 45718"/>
                  </a:gdLst>
                  <a:ahLst/>
                  <a:cxnLst>
                    <a:cxn ang="0">
                      <a:pos x="connsiteX0" y="connsiteY0"/>
                    </a:cxn>
                    <a:cxn ang="0">
                      <a:pos x="connsiteX1" y="connsiteY1"/>
                    </a:cxn>
                    <a:cxn ang="0">
                      <a:pos x="connsiteX2" y="connsiteY2"/>
                    </a:cxn>
                    <a:cxn ang="0">
                      <a:pos x="connsiteX3" y="connsiteY3"/>
                    </a:cxn>
                  </a:cxnLst>
                  <a:rect l="l" t="t" r="r" b="b"/>
                  <a:pathLst>
                    <a:path w="4822868" h="45718">
                      <a:moveTo>
                        <a:pt x="4783751" y="45718"/>
                      </a:moveTo>
                      <a:lnTo>
                        <a:pt x="0" y="45718"/>
                      </a:lnTo>
                      <a:lnTo>
                        <a:pt x="0" y="0"/>
                      </a:lnTo>
                      <a:lnTo>
                        <a:pt x="4822868" y="0"/>
                      </a:ln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nvGrpSpPr>
                <p:cNvPr id="379" name="Group 378"/>
                <p:cNvGrpSpPr/>
                <p:nvPr/>
              </p:nvGrpSpPr>
              <p:grpSpPr>
                <a:xfrm>
                  <a:off x="1661549" y="1698866"/>
                  <a:ext cx="2977353" cy="117921"/>
                  <a:chOff x="-3594169" y="1945069"/>
                  <a:chExt cx="21811223" cy="863851"/>
                </a:xfrm>
              </p:grpSpPr>
              <p:sp>
                <p:nvSpPr>
                  <p:cNvPr id="380" name="Rectangle: Top Corners Rounded 241"/>
                  <p:cNvSpPr/>
                  <p:nvPr/>
                </p:nvSpPr>
                <p:spPr>
                  <a:xfrm rot="10800000" flipV="1">
                    <a:off x="7523694" y="1945073"/>
                    <a:ext cx="5111170" cy="863846"/>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81" name="Freeform: Shape 242"/>
                  <p:cNvSpPr/>
                  <p:nvPr/>
                </p:nvSpPr>
                <p:spPr>
                  <a:xfrm rot="5400000">
                    <a:off x="4088425" y="-639221"/>
                    <a:ext cx="863844" cy="6032424"/>
                  </a:xfrm>
                  <a:custGeom>
                    <a:avLst/>
                    <a:gdLst>
                      <a:gd name="connsiteX0" fmla="*/ 0 w 863847"/>
                      <a:gd name="connsiteY0" fmla="*/ 5139279 h 6032425"/>
                      <a:gd name="connsiteX1" fmla="*/ 0 w 863847"/>
                      <a:gd name="connsiteY1" fmla="*/ 891955 h 6032425"/>
                      <a:gd name="connsiteX2" fmla="*/ 344876 w 863847"/>
                      <a:gd name="connsiteY2" fmla="*/ 468807 h 6032425"/>
                      <a:gd name="connsiteX3" fmla="*/ 400242 w 863847"/>
                      <a:gd name="connsiteY3" fmla="*/ 463226 h 6032425"/>
                      <a:gd name="connsiteX4" fmla="*/ 400242 w 863847"/>
                      <a:gd name="connsiteY4" fmla="*/ 461768 h 6032425"/>
                      <a:gd name="connsiteX5" fmla="*/ 414977 w 863847"/>
                      <a:gd name="connsiteY5" fmla="*/ 461024 h 6032425"/>
                      <a:gd name="connsiteX6" fmla="*/ 861266 w 863847"/>
                      <a:gd name="connsiteY6" fmla="*/ 14734 h 6032425"/>
                      <a:gd name="connsiteX7" fmla="*/ 862009 w 863847"/>
                      <a:gd name="connsiteY7" fmla="*/ 0 h 6032425"/>
                      <a:gd name="connsiteX8" fmla="*/ 863847 w 863847"/>
                      <a:gd name="connsiteY8" fmla="*/ 0 h 6032425"/>
                      <a:gd name="connsiteX9" fmla="*/ 863847 w 863847"/>
                      <a:gd name="connsiteY9" fmla="*/ 463605 h 6032425"/>
                      <a:gd name="connsiteX10" fmla="*/ 863846 w 863847"/>
                      <a:gd name="connsiteY10" fmla="*/ 463605 h 6032425"/>
                      <a:gd name="connsiteX11" fmla="*/ 863846 w 863847"/>
                      <a:gd name="connsiteY11" fmla="*/ 5568820 h 6032425"/>
                      <a:gd name="connsiteX12" fmla="*/ 863847 w 863847"/>
                      <a:gd name="connsiteY12" fmla="*/ 5568820 h 6032425"/>
                      <a:gd name="connsiteX13" fmla="*/ 863847 w 863847"/>
                      <a:gd name="connsiteY13" fmla="*/ 6032425 h 6032425"/>
                      <a:gd name="connsiteX14" fmla="*/ 862009 w 863847"/>
                      <a:gd name="connsiteY14" fmla="*/ 6032425 h 6032425"/>
                      <a:gd name="connsiteX15" fmla="*/ 861266 w 863847"/>
                      <a:gd name="connsiteY15" fmla="*/ 6017691 h 6032425"/>
                      <a:gd name="connsiteX16" fmla="*/ 414976 w 863847"/>
                      <a:gd name="connsiteY16" fmla="*/ 5571402 h 6032425"/>
                      <a:gd name="connsiteX17" fmla="*/ 400242 w 863847"/>
                      <a:gd name="connsiteY17" fmla="*/ 5570658 h 6032425"/>
                      <a:gd name="connsiteX18" fmla="*/ 400242 w 863847"/>
                      <a:gd name="connsiteY18" fmla="*/ 5568820 h 6032425"/>
                      <a:gd name="connsiteX19" fmla="*/ 408294 w 863847"/>
                      <a:gd name="connsiteY19" fmla="*/ 5568820 h 6032425"/>
                      <a:gd name="connsiteX20" fmla="*/ 344876 w 863847"/>
                      <a:gd name="connsiteY20" fmla="*/ 5562427 h 6032425"/>
                      <a:gd name="connsiteX21" fmla="*/ 0 w 863847"/>
                      <a:gd name="connsiteY21" fmla="*/ 5139279 h 60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3847" h="6032425">
                        <a:moveTo>
                          <a:pt x="0" y="5139279"/>
                        </a:moveTo>
                        <a:lnTo>
                          <a:pt x="0" y="891955"/>
                        </a:lnTo>
                        <a:cubicBezTo>
                          <a:pt x="0" y="683229"/>
                          <a:pt x="148056" y="509083"/>
                          <a:pt x="344876" y="468807"/>
                        </a:cubicBezTo>
                        <a:lnTo>
                          <a:pt x="400242" y="463226"/>
                        </a:lnTo>
                        <a:lnTo>
                          <a:pt x="400242" y="461768"/>
                        </a:lnTo>
                        <a:lnTo>
                          <a:pt x="414977" y="461024"/>
                        </a:lnTo>
                        <a:cubicBezTo>
                          <a:pt x="650292" y="437126"/>
                          <a:pt x="837368" y="250050"/>
                          <a:pt x="861266" y="14734"/>
                        </a:cubicBezTo>
                        <a:lnTo>
                          <a:pt x="862009" y="0"/>
                        </a:lnTo>
                        <a:lnTo>
                          <a:pt x="863847" y="0"/>
                        </a:lnTo>
                        <a:lnTo>
                          <a:pt x="863847" y="463605"/>
                        </a:lnTo>
                        <a:lnTo>
                          <a:pt x="863846" y="463605"/>
                        </a:lnTo>
                        <a:lnTo>
                          <a:pt x="863846" y="5568820"/>
                        </a:lnTo>
                        <a:lnTo>
                          <a:pt x="863847" y="5568820"/>
                        </a:lnTo>
                        <a:lnTo>
                          <a:pt x="863847" y="6032425"/>
                        </a:lnTo>
                        <a:lnTo>
                          <a:pt x="862009" y="6032425"/>
                        </a:lnTo>
                        <a:lnTo>
                          <a:pt x="861266" y="6017691"/>
                        </a:lnTo>
                        <a:cubicBezTo>
                          <a:pt x="837368" y="5782375"/>
                          <a:pt x="650292" y="5595299"/>
                          <a:pt x="414976" y="5571402"/>
                        </a:cubicBezTo>
                        <a:lnTo>
                          <a:pt x="400242" y="5570658"/>
                        </a:lnTo>
                        <a:lnTo>
                          <a:pt x="400242" y="5568820"/>
                        </a:lnTo>
                        <a:lnTo>
                          <a:pt x="408294" y="5568820"/>
                        </a:lnTo>
                        <a:lnTo>
                          <a:pt x="344876" y="5562427"/>
                        </a:lnTo>
                        <a:cubicBezTo>
                          <a:pt x="148056" y="5522152"/>
                          <a:pt x="0" y="5348005"/>
                          <a:pt x="0" y="5139279"/>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82" name="Rectangle: Top Corners Rounded 243"/>
                  <p:cNvSpPr/>
                  <p:nvPr/>
                </p:nvSpPr>
                <p:spPr>
                  <a:xfrm rot="10800000" flipV="1">
                    <a:off x="-3594169" y="1945076"/>
                    <a:ext cx="5111173" cy="863844"/>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83" name="Rectangle: Top Corners Rounded 244"/>
                  <p:cNvSpPr/>
                  <p:nvPr/>
                </p:nvSpPr>
                <p:spPr>
                  <a:xfrm rot="10800000" flipV="1">
                    <a:off x="13105881" y="1945076"/>
                    <a:ext cx="5111173" cy="863844"/>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pic>
            <p:nvPicPr>
              <p:cNvPr id="205" name="Picture 20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1841" y="1802352"/>
                <a:ext cx="5057888" cy="1310100"/>
              </a:xfrm>
              <a:prstGeom prst="rect">
                <a:avLst/>
              </a:prstGeom>
            </p:spPr>
          </p:pic>
          <p:sp>
            <p:nvSpPr>
              <p:cNvPr id="256" name="Rectangle: Rounded Corners 137"/>
              <p:cNvSpPr/>
              <p:nvPr/>
            </p:nvSpPr>
            <p:spPr>
              <a:xfrm>
                <a:off x="1851842" y="1801961"/>
                <a:ext cx="5057887" cy="1310492"/>
              </a:xfrm>
              <a:prstGeom prst="roundRect">
                <a:avLst>
                  <a:gd name="adj" fmla="val 0"/>
                </a:avLst>
              </a:prstGeom>
              <a:gradFill flip="none" rotWithShape="1">
                <a:gsLst>
                  <a:gs pos="0">
                    <a:schemeClr val="tx2">
                      <a:alpha val="50000"/>
                    </a:schemeClr>
                  </a:gs>
                  <a:gs pos="100000">
                    <a:schemeClr val="accent6">
                      <a:alpha val="5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257" name="Rectangle 256"/>
              <p:cNvSpPr/>
              <p:nvPr/>
            </p:nvSpPr>
            <p:spPr>
              <a:xfrm>
                <a:off x="2395523" y="1971454"/>
                <a:ext cx="3906431" cy="236206"/>
              </a:xfrm>
              <a:prstGeom prst="rect">
                <a:avLst/>
              </a:prstGeom>
              <a:noFill/>
              <a:ln w="25400" cap="flat" cmpd="sng" algn="ctr">
                <a:noFill/>
                <a:prstDash val="solid"/>
              </a:ln>
              <a:effectLst/>
            </p:spPr>
            <p:txBody>
              <a:bodyPr wrap="square" lIns="68583" tIns="54860" rIns="68583" bIns="34292" rtlCol="0" anchor="ctr" anchorCtr="0">
                <a:spAutoFit/>
              </a:bodyPr>
              <a:lstStyle/>
              <a:p>
                <a:pPr algn="ctr" defTabSz="914234"/>
                <a:r>
                  <a:rPr lang="en-US" sz="600" kern="0" dirty="0">
                    <a:solidFill>
                      <a:schemeClr val="bg1"/>
                    </a:solidFill>
                    <a:latin typeface="+mn-lt"/>
                  </a:rPr>
                  <a:t>Cisco Infinite Video Platform</a:t>
                </a:r>
              </a:p>
            </p:txBody>
          </p:sp>
          <p:grpSp>
            <p:nvGrpSpPr>
              <p:cNvPr id="266" name="Group 265"/>
              <p:cNvGrpSpPr/>
              <p:nvPr/>
            </p:nvGrpSpPr>
            <p:grpSpPr>
              <a:xfrm>
                <a:off x="1883896" y="2397454"/>
                <a:ext cx="4993142" cy="180294"/>
                <a:chOff x="1800037" y="2165279"/>
                <a:chExt cx="3705334" cy="192810"/>
              </a:xfrm>
              <a:solidFill>
                <a:srgbClr val="111111">
                  <a:alpha val="37000"/>
                </a:srgbClr>
              </a:solidFill>
            </p:grpSpPr>
            <p:sp>
              <p:nvSpPr>
                <p:cNvPr id="373" name="Rectangle: Top Corners Rounded 234"/>
                <p:cNvSpPr/>
                <p:nvPr/>
              </p:nvSpPr>
              <p:spPr>
                <a:xfrm rot="10800000" flipV="1">
                  <a:off x="1800037" y="2165279"/>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bg1"/>
                      </a:solidFill>
                    </a:rPr>
                    <a:t>Infrastructure Operations</a:t>
                  </a:r>
                </a:p>
              </p:txBody>
            </p:sp>
            <p:sp>
              <p:nvSpPr>
                <p:cNvPr id="374" name="Rectangle: Top Corners Rounded 235"/>
                <p:cNvSpPr/>
                <p:nvPr/>
              </p:nvSpPr>
              <p:spPr>
                <a:xfrm rot="10800000" flipV="1">
                  <a:off x="3047476" y="2165279"/>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bg1"/>
                      </a:solidFill>
                    </a:rPr>
                    <a:t>Service Operations</a:t>
                  </a:r>
                </a:p>
              </p:txBody>
            </p:sp>
            <p:sp>
              <p:nvSpPr>
                <p:cNvPr id="375" name="Rectangle: Top Corners Rounded 236"/>
                <p:cNvSpPr/>
                <p:nvPr/>
              </p:nvSpPr>
              <p:spPr>
                <a:xfrm rot="10800000" flipV="1">
                  <a:off x="4294914" y="2165280"/>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4"/>
                  <a:r>
                    <a:rPr lang="en-US" sz="600" kern="0" dirty="0">
                      <a:solidFill>
                        <a:schemeClr val="bg1"/>
                      </a:solidFill>
                    </a:rPr>
                    <a:t>Business Operations</a:t>
                  </a:r>
                </a:p>
              </p:txBody>
            </p:sp>
          </p:grpSp>
          <p:sp>
            <p:nvSpPr>
              <p:cNvPr id="269" name="Rectangle: Top Corners Rounded 140"/>
              <p:cNvSpPr/>
              <p:nvPr/>
            </p:nvSpPr>
            <p:spPr>
              <a:xfrm rot="10800000" flipV="1">
                <a:off x="1875854" y="2577950"/>
                <a:ext cx="5001182" cy="511000"/>
              </a:xfrm>
              <a:prstGeom prst="round2SameRect">
                <a:avLst>
                  <a:gd name="adj1" fmla="val 0"/>
                  <a:gd name="adj2" fmla="val 0"/>
                </a:avLst>
              </a:prstGeom>
              <a:solidFill>
                <a:srgbClr val="111111">
                  <a:alpha val="2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4"/>
                <a:endParaRPr lang="en-US" sz="600" kern="0" dirty="0">
                  <a:solidFill>
                    <a:schemeClr val="bg1"/>
                  </a:solidFill>
                </a:endParaRPr>
              </a:p>
            </p:txBody>
          </p:sp>
          <p:sp>
            <p:nvSpPr>
              <p:cNvPr id="270" name="Freeform 46"/>
              <p:cNvSpPr/>
              <p:nvPr/>
            </p:nvSpPr>
            <p:spPr>
              <a:xfrm rot="10800000">
                <a:off x="2785433" y="2682909"/>
                <a:ext cx="340671" cy="287820"/>
              </a:xfrm>
              <a:custGeom>
                <a:avLst/>
                <a:gdLst>
                  <a:gd name="connsiteX0" fmla="*/ 1174712 w 2348824"/>
                  <a:gd name="connsiteY0" fmla="*/ 1101854 h 1881484"/>
                  <a:gd name="connsiteX1" fmla="*/ 1160374 w 2348824"/>
                  <a:gd name="connsiteY1" fmla="*/ 1095915 h 1881484"/>
                  <a:gd name="connsiteX2" fmla="*/ 1079162 w 2348824"/>
                  <a:gd name="connsiteY2" fmla="*/ 1014704 h 1881484"/>
                  <a:gd name="connsiteX3" fmla="*/ 1078571 w 2348824"/>
                  <a:gd name="connsiteY3" fmla="*/ 1013814 h 1881484"/>
                  <a:gd name="connsiteX4" fmla="*/ 1077469 w 2348824"/>
                  <a:gd name="connsiteY4" fmla="*/ 1013070 h 1881484"/>
                  <a:gd name="connsiteX5" fmla="*/ 1072247 w 2348824"/>
                  <a:gd name="connsiteY5" fmla="*/ 1000463 h 1881484"/>
                  <a:gd name="connsiteX6" fmla="*/ 1077469 w 2348824"/>
                  <a:gd name="connsiteY6" fmla="*/ 987854 h 1881484"/>
                  <a:gd name="connsiteX7" fmla="*/ 1090078 w 2348824"/>
                  <a:gd name="connsiteY7" fmla="*/ 982631 h 1881484"/>
                  <a:gd name="connsiteX8" fmla="*/ 1110563 w 2348824"/>
                  <a:gd name="connsiteY8" fmla="*/ 982424 h 1881484"/>
                  <a:gd name="connsiteX9" fmla="*/ 1142529 w 2348824"/>
                  <a:gd name="connsiteY9" fmla="*/ 982427 h 1881484"/>
                  <a:gd name="connsiteX10" fmla="*/ 1147098 w 2348824"/>
                  <a:gd name="connsiteY10" fmla="*/ 982436 h 1881484"/>
                  <a:gd name="connsiteX11" fmla="*/ 1147098 w 2348824"/>
                  <a:gd name="connsiteY11" fmla="*/ 839977 h 1881484"/>
                  <a:gd name="connsiteX12" fmla="*/ 379331 w 2348824"/>
                  <a:gd name="connsiteY12" fmla="*/ 839977 h 1881484"/>
                  <a:gd name="connsiteX13" fmla="*/ 338666 w 2348824"/>
                  <a:gd name="connsiteY13" fmla="*/ 839977 h 1881484"/>
                  <a:gd name="connsiteX14" fmla="*/ 324707 w 2348824"/>
                  <a:gd name="connsiteY14" fmla="*/ 839977 h 1881484"/>
                  <a:gd name="connsiteX15" fmla="*/ 324707 w 2348824"/>
                  <a:gd name="connsiteY15" fmla="*/ 827108 h 1881484"/>
                  <a:gd name="connsiteX16" fmla="*/ 324707 w 2348824"/>
                  <a:gd name="connsiteY16" fmla="*/ 623907 h 1881484"/>
                  <a:gd name="connsiteX17" fmla="*/ 324707 w 2348824"/>
                  <a:gd name="connsiteY17" fmla="*/ 573648 h 1881484"/>
                  <a:gd name="connsiteX18" fmla="*/ 92202 w 2348824"/>
                  <a:gd name="connsiteY18" fmla="*/ 573648 h 1881484"/>
                  <a:gd name="connsiteX19" fmla="*/ 0 w 2348824"/>
                  <a:gd name="connsiteY19" fmla="*/ 481446 h 1881484"/>
                  <a:gd name="connsiteX20" fmla="*/ 0 w 2348824"/>
                  <a:gd name="connsiteY20" fmla="*/ 92202 h 1881484"/>
                  <a:gd name="connsiteX21" fmla="*/ 92202 w 2348824"/>
                  <a:gd name="connsiteY21" fmla="*/ 0 h 1881484"/>
                  <a:gd name="connsiteX22" fmla="*/ 611836 w 2348824"/>
                  <a:gd name="connsiteY22" fmla="*/ 0 h 1881484"/>
                  <a:gd name="connsiteX23" fmla="*/ 704038 w 2348824"/>
                  <a:gd name="connsiteY23" fmla="*/ 92202 h 1881484"/>
                  <a:gd name="connsiteX24" fmla="*/ 704038 w 2348824"/>
                  <a:gd name="connsiteY24" fmla="*/ 481446 h 1881484"/>
                  <a:gd name="connsiteX25" fmla="*/ 611836 w 2348824"/>
                  <a:gd name="connsiteY25" fmla="*/ 573648 h 1881484"/>
                  <a:gd name="connsiteX26" fmla="*/ 379331 w 2348824"/>
                  <a:gd name="connsiteY26" fmla="*/ 573648 h 1881484"/>
                  <a:gd name="connsiteX27" fmla="*/ 379331 w 2348824"/>
                  <a:gd name="connsiteY27" fmla="*/ 623907 h 1881484"/>
                  <a:gd name="connsiteX28" fmla="*/ 379331 w 2348824"/>
                  <a:gd name="connsiteY28" fmla="*/ 785353 h 1881484"/>
                  <a:gd name="connsiteX29" fmla="*/ 1147098 w 2348824"/>
                  <a:gd name="connsiteY29" fmla="*/ 785353 h 1881484"/>
                  <a:gd name="connsiteX30" fmla="*/ 1147098 w 2348824"/>
                  <a:gd name="connsiteY30" fmla="*/ 623907 h 1881484"/>
                  <a:gd name="connsiteX31" fmla="*/ 1147098 w 2348824"/>
                  <a:gd name="connsiteY31" fmla="*/ 573648 h 1881484"/>
                  <a:gd name="connsiteX32" fmla="*/ 914594 w 2348824"/>
                  <a:gd name="connsiteY32" fmla="*/ 573648 h 1881484"/>
                  <a:gd name="connsiteX33" fmla="*/ 822391 w 2348824"/>
                  <a:gd name="connsiteY33" fmla="*/ 481446 h 1881484"/>
                  <a:gd name="connsiteX34" fmla="*/ 822391 w 2348824"/>
                  <a:gd name="connsiteY34" fmla="*/ 92202 h 1881484"/>
                  <a:gd name="connsiteX35" fmla="*/ 914594 w 2348824"/>
                  <a:gd name="connsiteY35" fmla="*/ 0 h 1881484"/>
                  <a:gd name="connsiteX36" fmla="*/ 1434227 w 2348824"/>
                  <a:gd name="connsiteY36" fmla="*/ 0 h 1881484"/>
                  <a:gd name="connsiteX37" fmla="*/ 1526430 w 2348824"/>
                  <a:gd name="connsiteY37" fmla="*/ 92202 h 1881484"/>
                  <a:gd name="connsiteX38" fmla="*/ 1526430 w 2348824"/>
                  <a:gd name="connsiteY38" fmla="*/ 481446 h 1881484"/>
                  <a:gd name="connsiteX39" fmla="*/ 1434227 w 2348824"/>
                  <a:gd name="connsiteY39" fmla="*/ 573648 h 1881484"/>
                  <a:gd name="connsiteX40" fmla="*/ 1201722 w 2348824"/>
                  <a:gd name="connsiteY40" fmla="*/ 573648 h 1881484"/>
                  <a:gd name="connsiteX41" fmla="*/ 1201722 w 2348824"/>
                  <a:gd name="connsiteY41" fmla="*/ 623907 h 1881484"/>
                  <a:gd name="connsiteX42" fmla="*/ 1201722 w 2348824"/>
                  <a:gd name="connsiteY42" fmla="*/ 785353 h 1881484"/>
                  <a:gd name="connsiteX43" fmla="*/ 1969492 w 2348824"/>
                  <a:gd name="connsiteY43" fmla="*/ 785353 h 1881484"/>
                  <a:gd name="connsiteX44" fmla="*/ 1969492 w 2348824"/>
                  <a:gd name="connsiteY44" fmla="*/ 623907 h 1881484"/>
                  <a:gd name="connsiteX45" fmla="*/ 1969492 w 2348824"/>
                  <a:gd name="connsiteY45" fmla="*/ 573648 h 1881484"/>
                  <a:gd name="connsiteX46" fmla="*/ 1736988 w 2348824"/>
                  <a:gd name="connsiteY46" fmla="*/ 573648 h 1881484"/>
                  <a:gd name="connsiteX47" fmla="*/ 1644785 w 2348824"/>
                  <a:gd name="connsiteY47" fmla="*/ 481446 h 1881484"/>
                  <a:gd name="connsiteX48" fmla="*/ 1644785 w 2348824"/>
                  <a:gd name="connsiteY48" fmla="*/ 92202 h 1881484"/>
                  <a:gd name="connsiteX49" fmla="*/ 1736988 w 2348824"/>
                  <a:gd name="connsiteY49" fmla="*/ 0 h 1881484"/>
                  <a:gd name="connsiteX50" fmla="*/ 2256621 w 2348824"/>
                  <a:gd name="connsiteY50" fmla="*/ 0 h 1881484"/>
                  <a:gd name="connsiteX51" fmla="*/ 2348824 w 2348824"/>
                  <a:gd name="connsiteY51" fmla="*/ 92202 h 1881484"/>
                  <a:gd name="connsiteX52" fmla="*/ 2348824 w 2348824"/>
                  <a:gd name="connsiteY52" fmla="*/ 481446 h 1881484"/>
                  <a:gd name="connsiteX53" fmla="*/ 2256621 w 2348824"/>
                  <a:gd name="connsiteY53" fmla="*/ 573648 h 1881484"/>
                  <a:gd name="connsiteX54" fmla="*/ 2024116 w 2348824"/>
                  <a:gd name="connsiteY54" fmla="*/ 573648 h 1881484"/>
                  <a:gd name="connsiteX55" fmla="*/ 2024116 w 2348824"/>
                  <a:gd name="connsiteY55" fmla="*/ 623907 h 1881484"/>
                  <a:gd name="connsiteX56" fmla="*/ 2024116 w 2348824"/>
                  <a:gd name="connsiteY56" fmla="*/ 827108 h 1881484"/>
                  <a:gd name="connsiteX57" fmla="*/ 2024116 w 2348824"/>
                  <a:gd name="connsiteY57" fmla="*/ 839977 h 1881484"/>
                  <a:gd name="connsiteX58" fmla="*/ 2010157 w 2348824"/>
                  <a:gd name="connsiteY58" fmla="*/ 839977 h 1881484"/>
                  <a:gd name="connsiteX59" fmla="*/ 1969492 w 2348824"/>
                  <a:gd name="connsiteY59" fmla="*/ 839977 h 1881484"/>
                  <a:gd name="connsiteX60" fmla="*/ 1201722 w 2348824"/>
                  <a:gd name="connsiteY60" fmla="*/ 839977 h 1881484"/>
                  <a:gd name="connsiteX61" fmla="*/ 1201722 w 2348824"/>
                  <a:gd name="connsiteY61" fmla="*/ 952613 h 1881484"/>
                  <a:gd name="connsiteX62" fmla="*/ 1201726 w 2348824"/>
                  <a:gd name="connsiteY62" fmla="*/ 952613 h 1881484"/>
                  <a:gd name="connsiteX63" fmla="*/ 1201726 w 2348824"/>
                  <a:gd name="connsiteY63" fmla="*/ 982544 h 1881484"/>
                  <a:gd name="connsiteX64" fmla="*/ 1222720 w 2348824"/>
                  <a:gd name="connsiteY64" fmla="*/ 982590 h 1881484"/>
                  <a:gd name="connsiteX65" fmla="*/ 1258752 w 2348824"/>
                  <a:gd name="connsiteY65" fmla="*/ 982631 h 1881484"/>
                  <a:gd name="connsiteX66" fmla="*/ 1265693 w 2348824"/>
                  <a:gd name="connsiteY66" fmla="*/ 984033 h 1881484"/>
                  <a:gd name="connsiteX67" fmla="*/ 1271360 w 2348824"/>
                  <a:gd name="connsiteY67" fmla="*/ 987854 h 1881484"/>
                  <a:gd name="connsiteX68" fmla="*/ 1276583 w 2348824"/>
                  <a:gd name="connsiteY68" fmla="*/ 1000463 h 1881484"/>
                  <a:gd name="connsiteX69" fmla="*/ 1271360 w 2348824"/>
                  <a:gd name="connsiteY69" fmla="*/ 1013070 h 1881484"/>
                  <a:gd name="connsiteX70" fmla="*/ 1270987 w 2348824"/>
                  <a:gd name="connsiteY70" fmla="*/ 1013322 h 1881484"/>
                  <a:gd name="connsiteX71" fmla="*/ 1269693 w 2348824"/>
                  <a:gd name="connsiteY71" fmla="*/ 1015271 h 1881484"/>
                  <a:gd name="connsiteX72" fmla="*/ 1189048 w 2348824"/>
                  <a:gd name="connsiteY72" fmla="*/ 1095915 h 1881484"/>
                  <a:gd name="connsiteX73" fmla="*/ 1174712 w 2348824"/>
                  <a:gd name="connsiteY73" fmla="*/ 1101854 h 1881484"/>
                  <a:gd name="connsiteX74" fmla="*/ 1434459 w 2348824"/>
                  <a:gd name="connsiteY74" fmla="*/ 1881484 h 1881484"/>
                  <a:gd name="connsiteX75" fmla="*/ 914364 w 2348824"/>
                  <a:gd name="connsiteY75" fmla="*/ 1881484 h 1881484"/>
                  <a:gd name="connsiteX76" fmla="*/ 785975 w 2348824"/>
                  <a:gd name="connsiteY76" fmla="*/ 1753096 h 1881484"/>
                  <a:gd name="connsiteX77" fmla="*/ 785975 w 2348824"/>
                  <a:gd name="connsiteY77" fmla="*/ 1304018 h 1881484"/>
                  <a:gd name="connsiteX78" fmla="*/ 914364 w 2348824"/>
                  <a:gd name="connsiteY78" fmla="*/ 1175629 h 1881484"/>
                  <a:gd name="connsiteX79" fmla="*/ 1147099 w 2348824"/>
                  <a:gd name="connsiteY79" fmla="*/ 1175629 h 1881484"/>
                  <a:gd name="connsiteX80" fmla="*/ 1147099 w 2348824"/>
                  <a:gd name="connsiteY80" fmla="*/ 1173744 h 1881484"/>
                  <a:gd name="connsiteX81" fmla="*/ 1201723 w 2348824"/>
                  <a:gd name="connsiteY81" fmla="*/ 1173744 h 1881484"/>
                  <a:gd name="connsiteX82" fmla="*/ 1201723 w 2348824"/>
                  <a:gd name="connsiteY82" fmla="*/ 1175629 h 1881484"/>
                  <a:gd name="connsiteX83" fmla="*/ 1434459 w 2348824"/>
                  <a:gd name="connsiteY83" fmla="*/ 1175629 h 1881484"/>
                  <a:gd name="connsiteX84" fmla="*/ 1562847 w 2348824"/>
                  <a:gd name="connsiteY84" fmla="*/ 1304018 h 1881484"/>
                  <a:gd name="connsiteX85" fmla="*/ 1562847 w 2348824"/>
                  <a:gd name="connsiteY85" fmla="*/ 1753096 h 1881484"/>
                  <a:gd name="connsiteX86" fmla="*/ 1434459 w 2348824"/>
                  <a:gd name="connsiteY86" fmla="*/ 1881484 h 188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348824" h="1881484">
                    <a:moveTo>
                      <a:pt x="1174712" y="1101854"/>
                    </a:moveTo>
                    <a:cubicBezTo>
                      <a:pt x="1169522" y="1101854"/>
                      <a:pt x="1164333" y="1099875"/>
                      <a:pt x="1160374" y="1095915"/>
                    </a:cubicBezTo>
                    <a:lnTo>
                      <a:pt x="1079162" y="1014704"/>
                    </a:lnTo>
                    <a:lnTo>
                      <a:pt x="1078571" y="1013814"/>
                    </a:lnTo>
                    <a:lnTo>
                      <a:pt x="1077469" y="1013070"/>
                    </a:lnTo>
                    <a:cubicBezTo>
                      <a:pt x="1074242" y="1009843"/>
                      <a:pt x="1072247" y="1005386"/>
                      <a:pt x="1072247" y="1000463"/>
                    </a:cubicBezTo>
                    <a:cubicBezTo>
                      <a:pt x="1072247" y="995538"/>
                      <a:pt x="1074242" y="991081"/>
                      <a:pt x="1077469" y="987854"/>
                    </a:cubicBezTo>
                    <a:cubicBezTo>
                      <a:pt x="1081984" y="983301"/>
                      <a:pt x="1085250" y="983122"/>
                      <a:pt x="1090078" y="982631"/>
                    </a:cubicBezTo>
                    <a:cubicBezTo>
                      <a:pt x="1091284" y="982508"/>
                      <a:pt x="1098916" y="982446"/>
                      <a:pt x="1110563" y="982424"/>
                    </a:cubicBezTo>
                    <a:cubicBezTo>
                      <a:pt x="1119298" y="982407"/>
                      <a:pt x="1130292" y="982411"/>
                      <a:pt x="1142529" y="982427"/>
                    </a:cubicBezTo>
                    <a:lnTo>
                      <a:pt x="1147098" y="982436"/>
                    </a:lnTo>
                    <a:lnTo>
                      <a:pt x="1147098" y="839977"/>
                    </a:lnTo>
                    <a:lnTo>
                      <a:pt x="379331" y="839977"/>
                    </a:lnTo>
                    <a:lnTo>
                      <a:pt x="338666" y="839977"/>
                    </a:lnTo>
                    <a:lnTo>
                      <a:pt x="324707" y="839977"/>
                    </a:lnTo>
                    <a:lnTo>
                      <a:pt x="324707" y="827108"/>
                    </a:lnTo>
                    <a:lnTo>
                      <a:pt x="324707" y="623907"/>
                    </a:lnTo>
                    <a:lnTo>
                      <a:pt x="324707" y="573648"/>
                    </a:lnTo>
                    <a:lnTo>
                      <a:pt x="92202" y="573648"/>
                    </a:lnTo>
                    <a:cubicBezTo>
                      <a:pt x="41281" y="573648"/>
                      <a:pt x="0" y="532367"/>
                      <a:pt x="0" y="481446"/>
                    </a:cubicBezTo>
                    <a:lnTo>
                      <a:pt x="0" y="92202"/>
                    </a:lnTo>
                    <a:cubicBezTo>
                      <a:pt x="0" y="41281"/>
                      <a:pt x="41281" y="0"/>
                      <a:pt x="92202" y="0"/>
                    </a:cubicBezTo>
                    <a:lnTo>
                      <a:pt x="611836" y="0"/>
                    </a:lnTo>
                    <a:cubicBezTo>
                      <a:pt x="662757" y="0"/>
                      <a:pt x="704038" y="41281"/>
                      <a:pt x="704038" y="92202"/>
                    </a:cubicBezTo>
                    <a:lnTo>
                      <a:pt x="704038" y="481446"/>
                    </a:lnTo>
                    <a:cubicBezTo>
                      <a:pt x="704038" y="532367"/>
                      <a:pt x="662757" y="573648"/>
                      <a:pt x="611836" y="573648"/>
                    </a:cubicBezTo>
                    <a:lnTo>
                      <a:pt x="379331" y="573648"/>
                    </a:lnTo>
                    <a:lnTo>
                      <a:pt x="379331" y="623907"/>
                    </a:lnTo>
                    <a:lnTo>
                      <a:pt x="379331" y="785353"/>
                    </a:lnTo>
                    <a:lnTo>
                      <a:pt x="1147098" y="785353"/>
                    </a:lnTo>
                    <a:lnTo>
                      <a:pt x="1147098" y="623907"/>
                    </a:lnTo>
                    <a:lnTo>
                      <a:pt x="1147098" y="573648"/>
                    </a:lnTo>
                    <a:lnTo>
                      <a:pt x="914594" y="573648"/>
                    </a:lnTo>
                    <a:cubicBezTo>
                      <a:pt x="863672" y="573648"/>
                      <a:pt x="822391" y="532367"/>
                      <a:pt x="822391" y="481446"/>
                    </a:cubicBezTo>
                    <a:lnTo>
                      <a:pt x="822391" y="92202"/>
                    </a:lnTo>
                    <a:cubicBezTo>
                      <a:pt x="822391" y="41281"/>
                      <a:pt x="863672" y="0"/>
                      <a:pt x="914594" y="0"/>
                    </a:cubicBezTo>
                    <a:lnTo>
                      <a:pt x="1434227" y="0"/>
                    </a:lnTo>
                    <a:cubicBezTo>
                      <a:pt x="1485149" y="0"/>
                      <a:pt x="1526430" y="41281"/>
                      <a:pt x="1526430" y="92202"/>
                    </a:cubicBezTo>
                    <a:lnTo>
                      <a:pt x="1526430" y="481446"/>
                    </a:lnTo>
                    <a:cubicBezTo>
                      <a:pt x="1526430" y="532367"/>
                      <a:pt x="1485149" y="573648"/>
                      <a:pt x="1434227" y="573648"/>
                    </a:cubicBezTo>
                    <a:lnTo>
                      <a:pt x="1201722" y="573648"/>
                    </a:lnTo>
                    <a:lnTo>
                      <a:pt x="1201722" y="623907"/>
                    </a:lnTo>
                    <a:lnTo>
                      <a:pt x="1201722" y="785353"/>
                    </a:lnTo>
                    <a:lnTo>
                      <a:pt x="1969492" y="785353"/>
                    </a:lnTo>
                    <a:lnTo>
                      <a:pt x="1969492" y="623907"/>
                    </a:lnTo>
                    <a:lnTo>
                      <a:pt x="1969492" y="573648"/>
                    </a:lnTo>
                    <a:lnTo>
                      <a:pt x="1736988" y="573648"/>
                    </a:lnTo>
                    <a:cubicBezTo>
                      <a:pt x="1686066" y="573648"/>
                      <a:pt x="1644785" y="532367"/>
                      <a:pt x="1644785" y="481446"/>
                    </a:cubicBezTo>
                    <a:lnTo>
                      <a:pt x="1644785" y="92202"/>
                    </a:lnTo>
                    <a:cubicBezTo>
                      <a:pt x="1644785" y="41281"/>
                      <a:pt x="1686066" y="0"/>
                      <a:pt x="1736988" y="0"/>
                    </a:cubicBezTo>
                    <a:lnTo>
                      <a:pt x="2256621" y="0"/>
                    </a:lnTo>
                    <a:cubicBezTo>
                      <a:pt x="2307543" y="0"/>
                      <a:pt x="2348824" y="41281"/>
                      <a:pt x="2348824" y="92202"/>
                    </a:cubicBezTo>
                    <a:lnTo>
                      <a:pt x="2348824" y="481446"/>
                    </a:lnTo>
                    <a:cubicBezTo>
                      <a:pt x="2348824" y="532367"/>
                      <a:pt x="2307543" y="573648"/>
                      <a:pt x="2256621" y="573648"/>
                    </a:cubicBezTo>
                    <a:lnTo>
                      <a:pt x="2024116" y="573648"/>
                    </a:lnTo>
                    <a:lnTo>
                      <a:pt x="2024116" y="623907"/>
                    </a:lnTo>
                    <a:lnTo>
                      <a:pt x="2024116" y="827108"/>
                    </a:lnTo>
                    <a:lnTo>
                      <a:pt x="2024116" y="839977"/>
                    </a:lnTo>
                    <a:lnTo>
                      <a:pt x="2010157" y="839977"/>
                    </a:lnTo>
                    <a:lnTo>
                      <a:pt x="1969492" y="839977"/>
                    </a:lnTo>
                    <a:lnTo>
                      <a:pt x="1201722" y="839977"/>
                    </a:lnTo>
                    <a:lnTo>
                      <a:pt x="1201722" y="952613"/>
                    </a:lnTo>
                    <a:lnTo>
                      <a:pt x="1201726" y="952613"/>
                    </a:lnTo>
                    <a:lnTo>
                      <a:pt x="1201726" y="982544"/>
                    </a:lnTo>
                    <a:lnTo>
                      <a:pt x="1222720" y="982590"/>
                    </a:lnTo>
                    <a:cubicBezTo>
                      <a:pt x="1235860" y="982614"/>
                      <a:pt x="1248210" y="982631"/>
                      <a:pt x="1258752" y="982631"/>
                    </a:cubicBezTo>
                    <a:cubicBezTo>
                      <a:pt x="1261213" y="982631"/>
                      <a:pt x="1263559" y="983130"/>
                      <a:pt x="1265693" y="984033"/>
                    </a:cubicBezTo>
                    <a:lnTo>
                      <a:pt x="1271360" y="987854"/>
                    </a:lnTo>
                    <a:cubicBezTo>
                      <a:pt x="1274587" y="991081"/>
                      <a:pt x="1276583" y="995538"/>
                      <a:pt x="1276583" y="1000463"/>
                    </a:cubicBezTo>
                    <a:cubicBezTo>
                      <a:pt x="1276583" y="1005386"/>
                      <a:pt x="1274587" y="1009843"/>
                      <a:pt x="1271360" y="1013070"/>
                    </a:cubicBezTo>
                    <a:lnTo>
                      <a:pt x="1270987" y="1013322"/>
                    </a:lnTo>
                    <a:lnTo>
                      <a:pt x="1269693" y="1015271"/>
                    </a:lnTo>
                    <a:lnTo>
                      <a:pt x="1189048" y="1095915"/>
                    </a:lnTo>
                    <a:cubicBezTo>
                      <a:pt x="1185089" y="1099875"/>
                      <a:pt x="1179901" y="1101854"/>
                      <a:pt x="1174712" y="1101854"/>
                    </a:cubicBezTo>
                    <a:close/>
                    <a:moveTo>
                      <a:pt x="1434459" y="1881484"/>
                    </a:moveTo>
                    <a:lnTo>
                      <a:pt x="914364" y="1881484"/>
                    </a:lnTo>
                    <a:cubicBezTo>
                      <a:pt x="843457" y="1881484"/>
                      <a:pt x="785975" y="1824002"/>
                      <a:pt x="785975" y="1753096"/>
                    </a:cubicBezTo>
                    <a:lnTo>
                      <a:pt x="785975" y="1304018"/>
                    </a:lnTo>
                    <a:cubicBezTo>
                      <a:pt x="785975" y="1233111"/>
                      <a:pt x="843457" y="1175629"/>
                      <a:pt x="914364" y="1175629"/>
                    </a:cubicBezTo>
                    <a:lnTo>
                      <a:pt x="1147099" y="1175629"/>
                    </a:lnTo>
                    <a:lnTo>
                      <a:pt x="1147099" y="1173744"/>
                    </a:lnTo>
                    <a:lnTo>
                      <a:pt x="1201723" y="1173744"/>
                    </a:lnTo>
                    <a:lnTo>
                      <a:pt x="1201723" y="1175629"/>
                    </a:lnTo>
                    <a:lnTo>
                      <a:pt x="1434459" y="1175629"/>
                    </a:lnTo>
                    <a:cubicBezTo>
                      <a:pt x="1505365" y="1175629"/>
                      <a:pt x="1562847" y="1233111"/>
                      <a:pt x="1562847" y="1304018"/>
                    </a:cubicBezTo>
                    <a:lnTo>
                      <a:pt x="1562847" y="1753096"/>
                    </a:lnTo>
                    <a:cubicBezTo>
                      <a:pt x="1562847" y="1824002"/>
                      <a:pt x="1505365" y="1881484"/>
                      <a:pt x="1434459" y="1881484"/>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wrap="square" lIns="91436" tIns="45718" rIns="91436" bIns="45718" rtlCol="0" anchor="ctr">
                <a:noAutofit/>
              </a:bodyPr>
              <a:lstStyle/>
              <a:p>
                <a:pPr algn="ctr"/>
                <a:endParaRPr lang="en-US" sz="600" dirty="0"/>
              </a:p>
            </p:txBody>
          </p:sp>
          <p:sp>
            <p:nvSpPr>
              <p:cNvPr id="271" name="Freeform 125"/>
              <p:cNvSpPr>
                <a:spLocks noChangeAspect="1"/>
              </p:cNvSpPr>
              <p:nvPr/>
            </p:nvSpPr>
            <p:spPr>
              <a:xfrm>
                <a:off x="6162589" y="2677769"/>
                <a:ext cx="280417" cy="296057"/>
              </a:xfrm>
              <a:custGeom>
                <a:avLst/>
                <a:gdLst>
                  <a:gd name="connsiteX0" fmla="*/ 303419 w 686989"/>
                  <a:gd name="connsiteY0" fmla="*/ 323753 h 687683"/>
                  <a:gd name="connsiteX1" fmla="*/ 382129 w 686989"/>
                  <a:gd name="connsiteY1" fmla="*/ 323753 h 687683"/>
                  <a:gd name="connsiteX2" fmla="*/ 382129 w 686989"/>
                  <a:gd name="connsiteY2" fmla="*/ 483344 h 687683"/>
                  <a:gd name="connsiteX3" fmla="*/ 376043 w 686989"/>
                  <a:gd name="connsiteY3" fmla="*/ 486647 h 687683"/>
                  <a:gd name="connsiteX4" fmla="*/ 334502 w 686989"/>
                  <a:gd name="connsiteY4" fmla="*/ 499542 h 687683"/>
                  <a:gd name="connsiteX5" fmla="*/ 303419 w 686989"/>
                  <a:gd name="connsiteY5" fmla="*/ 502676 h 687683"/>
                  <a:gd name="connsiteX6" fmla="*/ 101175 w 686989"/>
                  <a:gd name="connsiteY6" fmla="*/ 273025 h 687683"/>
                  <a:gd name="connsiteX7" fmla="*/ 179885 w 686989"/>
                  <a:gd name="connsiteY7" fmla="*/ 273025 h 687683"/>
                  <a:gd name="connsiteX8" fmla="*/ 179885 w 686989"/>
                  <a:gd name="connsiteY8" fmla="*/ 473686 h 687683"/>
                  <a:gd name="connsiteX9" fmla="*/ 166172 w 686989"/>
                  <a:gd name="connsiteY9" fmla="*/ 466244 h 687683"/>
                  <a:gd name="connsiteX10" fmla="*/ 106398 w 686989"/>
                  <a:gd name="connsiteY10" fmla="*/ 406469 h 687683"/>
                  <a:gd name="connsiteX11" fmla="*/ 101175 w 686989"/>
                  <a:gd name="connsiteY11" fmla="*/ 396847 h 687683"/>
                  <a:gd name="connsiteX12" fmla="*/ 202297 w 686989"/>
                  <a:gd name="connsiteY12" fmla="*/ 229525 h 687683"/>
                  <a:gd name="connsiteX13" fmla="*/ 281007 w 686989"/>
                  <a:gd name="connsiteY13" fmla="*/ 229525 h 687683"/>
                  <a:gd name="connsiteX14" fmla="*/ 281007 w 686989"/>
                  <a:gd name="connsiteY14" fmla="*/ 503141 h 687683"/>
                  <a:gd name="connsiteX15" fmla="*/ 245304 w 686989"/>
                  <a:gd name="connsiteY15" fmla="*/ 499542 h 687683"/>
                  <a:gd name="connsiteX16" fmla="*/ 203763 w 686989"/>
                  <a:gd name="connsiteY16" fmla="*/ 486647 h 687683"/>
                  <a:gd name="connsiteX17" fmla="*/ 202297 w 686989"/>
                  <a:gd name="connsiteY17" fmla="*/ 485851 h 687683"/>
                  <a:gd name="connsiteX18" fmla="*/ 404541 w 686989"/>
                  <a:gd name="connsiteY18" fmla="*/ 198911 h 687683"/>
                  <a:gd name="connsiteX19" fmla="*/ 483251 w 686989"/>
                  <a:gd name="connsiteY19" fmla="*/ 198911 h 687683"/>
                  <a:gd name="connsiteX20" fmla="*/ 483251 w 686989"/>
                  <a:gd name="connsiteY20" fmla="*/ 388335 h 687683"/>
                  <a:gd name="connsiteX21" fmla="*/ 473408 w 686989"/>
                  <a:gd name="connsiteY21" fmla="*/ 406469 h 687683"/>
                  <a:gd name="connsiteX22" fmla="*/ 413633 w 686989"/>
                  <a:gd name="connsiteY22" fmla="*/ 466244 h 687683"/>
                  <a:gd name="connsiteX23" fmla="*/ 404541 w 686989"/>
                  <a:gd name="connsiteY23" fmla="*/ 471179 h 687683"/>
                  <a:gd name="connsiteX24" fmla="*/ 291547 w 686989"/>
                  <a:gd name="connsiteY24" fmla="*/ 48692 h 687683"/>
                  <a:gd name="connsiteX25" fmla="*/ 48692 w 686989"/>
                  <a:gd name="connsiteY25" fmla="*/ 291547 h 687683"/>
                  <a:gd name="connsiteX26" fmla="*/ 291547 w 686989"/>
                  <a:gd name="connsiteY26" fmla="*/ 534402 h 687683"/>
                  <a:gd name="connsiteX27" fmla="*/ 534402 w 686989"/>
                  <a:gd name="connsiteY27" fmla="*/ 291547 h 687683"/>
                  <a:gd name="connsiteX28" fmla="*/ 291547 w 686989"/>
                  <a:gd name="connsiteY28" fmla="*/ 48692 h 687683"/>
                  <a:gd name="connsiteX29" fmla="*/ 291547 w 686989"/>
                  <a:gd name="connsiteY29" fmla="*/ 0 h 687683"/>
                  <a:gd name="connsiteX30" fmla="*/ 583093 w 686989"/>
                  <a:gd name="connsiteY30" fmla="*/ 291547 h 687683"/>
                  <a:gd name="connsiteX31" fmla="*/ 533302 w 686989"/>
                  <a:gd name="connsiteY31" fmla="*/ 454553 h 687683"/>
                  <a:gd name="connsiteX32" fmla="*/ 521004 w 686989"/>
                  <a:gd name="connsiteY32" fmla="*/ 469459 h 687683"/>
                  <a:gd name="connsiteX33" fmla="*/ 676030 w 686989"/>
                  <a:gd name="connsiteY33" fmla="*/ 624006 h 687683"/>
                  <a:gd name="connsiteX34" fmla="*/ 676112 w 686989"/>
                  <a:gd name="connsiteY34" fmla="*/ 676725 h 687683"/>
                  <a:gd name="connsiteX35" fmla="*/ 623393 w 686989"/>
                  <a:gd name="connsiteY35" fmla="*/ 676806 h 687683"/>
                  <a:gd name="connsiteX36" fmla="*/ 468172 w 686989"/>
                  <a:gd name="connsiteY36" fmla="*/ 522065 h 687683"/>
                  <a:gd name="connsiteX37" fmla="*/ 454553 w 686989"/>
                  <a:gd name="connsiteY37" fmla="*/ 533301 h 687683"/>
                  <a:gd name="connsiteX38" fmla="*/ 291547 w 686989"/>
                  <a:gd name="connsiteY38" fmla="*/ 583093 h 687683"/>
                  <a:gd name="connsiteX39" fmla="*/ 0 w 686989"/>
                  <a:gd name="connsiteY39" fmla="*/ 291547 h 687683"/>
                  <a:gd name="connsiteX40" fmla="*/ 291547 w 686989"/>
                  <a:gd name="connsiteY40" fmla="*/ 0 h 6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89" h="687683">
                    <a:moveTo>
                      <a:pt x="303419" y="323753"/>
                    </a:moveTo>
                    <a:lnTo>
                      <a:pt x="382129" y="323753"/>
                    </a:lnTo>
                    <a:lnTo>
                      <a:pt x="382129" y="483344"/>
                    </a:lnTo>
                    <a:lnTo>
                      <a:pt x="376043" y="486647"/>
                    </a:lnTo>
                    <a:cubicBezTo>
                      <a:pt x="362805" y="492246"/>
                      <a:pt x="348909" y="496595"/>
                      <a:pt x="334502" y="499542"/>
                    </a:cubicBezTo>
                    <a:lnTo>
                      <a:pt x="303419" y="502676"/>
                    </a:lnTo>
                    <a:close/>
                    <a:moveTo>
                      <a:pt x="101175" y="273025"/>
                    </a:moveTo>
                    <a:lnTo>
                      <a:pt x="179885" y="273025"/>
                    </a:lnTo>
                    <a:lnTo>
                      <a:pt x="179885" y="473686"/>
                    </a:lnTo>
                    <a:lnTo>
                      <a:pt x="166172" y="466244"/>
                    </a:lnTo>
                    <a:cubicBezTo>
                      <a:pt x="142626" y="450336"/>
                      <a:pt x="122306" y="430015"/>
                      <a:pt x="106398" y="406469"/>
                    </a:cubicBezTo>
                    <a:lnTo>
                      <a:pt x="101175" y="396847"/>
                    </a:lnTo>
                    <a:close/>
                    <a:moveTo>
                      <a:pt x="202297" y="229525"/>
                    </a:moveTo>
                    <a:lnTo>
                      <a:pt x="281007" y="229525"/>
                    </a:lnTo>
                    <a:lnTo>
                      <a:pt x="281007" y="503141"/>
                    </a:lnTo>
                    <a:lnTo>
                      <a:pt x="245304" y="499542"/>
                    </a:lnTo>
                    <a:cubicBezTo>
                      <a:pt x="230897" y="496595"/>
                      <a:pt x="217001" y="492246"/>
                      <a:pt x="203763" y="486647"/>
                    </a:cubicBezTo>
                    <a:lnTo>
                      <a:pt x="202297" y="485851"/>
                    </a:lnTo>
                    <a:close/>
                    <a:moveTo>
                      <a:pt x="404541" y="198911"/>
                    </a:moveTo>
                    <a:lnTo>
                      <a:pt x="483251" y="198911"/>
                    </a:lnTo>
                    <a:lnTo>
                      <a:pt x="483251" y="388335"/>
                    </a:lnTo>
                    <a:lnTo>
                      <a:pt x="473408" y="406469"/>
                    </a:lnTo>
                    <a:cubicBezTo>
                      <a:pt x="457501" y="430015"/>
                      <a:pt x="437180" y="450336"/>
                      <a:pt x="413633" y="466244"/>
                    </a:cubicBezTo>
                    <a:lnTo>
                      <a:pt x="404541" y="471179"/>
                    </a:lnTo>
                    <a:close/>
                    <a:moveTo>
                      <a:pt x="291547" y="48692"/>
                    </a:moveTo>
                    <a:cubicBezTo>
                      <a:pt x="157422" y="48692"/>
                      <a:pt x="48692" y="157421"/>
                      <a:pt x="48692" y="291547"/>
                    </a:cubicBezTo>
                    <a:cubicBezTo>
                      <a:pt x="48692" y="425672"/>
                      <a:pt x="157422" y="534402"/>
                      <a:pt x="291547" y="534402"/>
                    </a:cubicBezTo>
                    <a:cubicBezTo>
                      <a:pt x="425673" y="534402"/>
                      <a:pt x="534402" y="425672"/>
                      <a:pt x="534402" y="291547"/>
                    </a:cubicBezTo>
                    <a:cubicBezTo>
                      <a:pt x="534402" y="157421"/>
                      <a:pt x="425673" y="48692"/>
                      <a:pt x="291547" y="48692"/>
                    </a:cubicBezTo>
                    <a:close/>
                    <a:moveTo>
                      <a:pt x="291547" y="0"/>
                    </a:moveTo>
                    <a:cubicBezTo>
                      <a:pt x="452563" y="0"/>
                      <a:pt x="583093" y="130530"/>
                      <a:pt x="583093" y="291547"/>
                    </a:cubicBezTo>
                    <a:cubicBezTo>
                      <a:pt x="583093" y="351928"/>
                      <a:pt x="564738" y="408022"/>
                      <a:pt x="533302" y="454553"/>
                    </a:cubicBezTo>
                    <a:lnTo>
                      <a:pt x="521004" y="469459"/>
                    </a:lnTo>
                    <a:lnTo>
                      <a:pt x="676030" y="624006"/>
                    </a:lnTo>
                    <a:cubicBezTo>
                      <a:pt x="690610" y="638541"/>
                      <a:pt x="690647" y="662144"/>
                      <a:pt x="676112" y="676725"/>
                    </a:cubicBezTo>
                    <a:cubicBezTo>
                      <a:pt x="661577" y="691305"/>
                      <a:pt x="637973" y="691341"/>
                      <a:pt x="623393" y="676806"/>
                    </a:cubicBezTo>
                    <a:lnTo>
                      <a:pt x="468172" y="522065"/>
                    </a:lnTo>
                    <a:lnTo>
                      <a:pt x="454553" y="533301"/>
                    </a:lnTo>
                    <a:cubicBezTo>
                      <a:pt x="408022" y="564737"/>
                      <a:pt x="351928" y="583093"/>
                      <a:pt x="291547" y="583093"/>
                    </a:cubicBezTo>
                    <a:cubicBezTo>
                      <a:pt x="130530" y="583093"/>
                      <a:pt x="0" y="452563"/>
                      <a:pt x="0" y="291547"/>
                    </a:cubicBezTo>
                    <a:cubicBezTo>
                      <a:pt x="0" y="130530"/>
                      <a:pt x="130530" y="0"/>
                      <a:pt x="291547"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wrap="square" lIns="91436" tIns="45718" rIns="91436" bIns="45718" rtlCol="0" anchor="ctr">
                <a:noAutofit/>
              </a:bodyPr>
              <a:lstStyle/>
              <a:p>
                <a:pPr algn="ctr"/>
                <a:endParaRPr lang="en-US" sz="600" dirty="0"/>
              </a:p>
            </p:txBody>
          </p:sp>
          <p:grpSp>
            <p:nvGrpSpPr>
              <p:cNvPr id="272" name="Group 271"/>
              <p:cNvGrpSpPr/>
              <p:nvPr/>
            </p:nvGrpSpPr>
            <p:grpSpPr>
              <a:xfrm>
                <a:off x="5583511" y="2697179"/>
                <a:ext cx="391728" cy="273550"/>
                <a:chOff x="7707795" y="2742654"/>
                <a:chExt cx="451857" cy="299174"/>
              </a:xfrm>
            </p:grpSpPr>
            <p:sp>
              <p:nvSpPr>
                <p:cNvPr id="352"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3"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4"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5"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6"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7"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8"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59"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0"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1"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2"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3"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4"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5"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6"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7"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8"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69"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70"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71"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72"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grpSp>
          <p:grpSp>
            <p:nvGrpSpPr>
              <p:cNvPr id="273" name="Group 272"/>
              <p:cNvGrpSpPr/>
              <p:nvPr/>
            </p:nvGrpSpPr>
            <p:grpSpPr>
              <a:xfrm>
                <a:off x="4493575" y="2709000"/>
                <a:ext cx="284369" cy="265686"/>
                <a:chOff x="1594054" y="929444"/>
                <a:chExt cx="511314" cy="435654"/>
              </a:xfrm>
            </p:grpSpPr>
            <p:sp>
              <p:nvSpPr>
                <p:cNvPr id="347" name="Rounded Rectangle 51"/>
                <p:cNvSpPr/>
                <p:nvPr/>
              </p:nvSpPr>
              <p:spPr>
                <a:xfrm>
                  <a:off x="1594054" y="1197410"/>
                  <a:ext cx="64489" cy="16768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48" name="Rounded Rectangle 52"/>
                <p:cNvSpPr/>
                <p:nvPr/>
              </p:nvSpPr>
              <p:spPr>
                <a:xfrm>
                  <a:off x="1705760" y="1130515"/>
                  <a:ext cx="64489" cy="234583"/>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49" name="Rounded Rectangle 53"/>
                <p:cNvSpPr/>
                <p:nvPr/>
              </p:nvSpPr>
              <p:spPr>
                <a:xfrm>
                  <a:off x="1817466" y="1063491"/>
                  <a:ext cx="64489" cy="30160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50" name="Rounded Rectangle 54"/>
                <p:cNvSpPr/>
                <p:nvPr/>
              </p:nvSpPr>
              <p:spPr>
                <a:xfrm>
                  <a:off x="1929173" y="996468"/>
                  <a:ext cx="64489" cy="36863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51" name="Rounded Rectangle 55"/>
                <p:cNvSpPr/>
                <p:nvPr/>
              </p:nvSpPr>
              <p:spPr>
                <a:xfrm>
                  <a:off x="2040879" y="929444"/>
                  <a:ext cx="64489" cy="43565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nvGrpSpPr>
              <p:cNvPr id="274" name="Group 273"/>
              <p:cNvGrpSpPr/>
              <p:nvPr/>
            </p:nvGrpSpPr>
            <p:grpSpPr>
              <a:xfrm>
                <a:off x="3543849" y="2626724"/>
                <a:ext cx="1680495" cy="415661"/>
                <a:chOff x="3627997" y="2355231"/>
                <a:chExt cx="1895475" cy="524039"/>
              </a:xfrm>
            </p:grpSpPr>
            <p:cxnSp>
              <p:nvCxnSpPr>
                <p:cNvPr id="345" name="Straight Connector 344"/>
                <p:cNvCxnSpPr/>
                <p:nvPr/>
              </p:nvCxnSpPr>
              <p:spPr>
                <a:xfrm>
                  <a:off x="5523472" y="2355231"/>
                  <a:ext cx="0" cy="524039"/>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3627997" y="2355231"/>
                  <a:ext cx="0" cy="524039"/>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p:nvGrpSpPr>
            <p:grpSpPr>
              <a:xfrm>
                <a:off x="3963529" y="2697179"/>
                <a:ext cx="391728" cy="273550"/>
                <a:chOff x="7707795" y="2742654"/>
                <a:chExt cx="451857" cy="299174"/>
              </a:xfrm>
            </p:grpSpPr>
            <p:sp>
              <p:nvSpPr>
                <p:cNvPr id="324"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5"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6"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7"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8"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9"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0"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1"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2"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3"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4"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5"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6"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7"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8"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39"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40"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41"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42"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43"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44"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grpSp>
          <p:grpSp>
            <p:nvGrpSpPr>
              <p:cNvPr id="276" name="Group 275"/>
              <p:cNvGrpSpPr/>
              <p:nvPr/>
            </p:nvGrpSpPr>
            <p:grpSpPr>
              <a:xfrm>
                <a:off x="2272013" y="2697179"/>
                <a:ext cx="391728" cy="273550"/>
                <a:chOff x="7707795" y="2742654"/>
                <a:chExt cx="451857" cy="299174"/>
              </a:xfrm>
            </p:grpSpPr>
            <p:sp>
              <p:nvSpPr>
                <p:cNvPr id="303"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4"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5"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6"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7"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8"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09"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0"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1"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2"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3"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4"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5"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6"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7"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8"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19"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0"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1"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2"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sp>
              <p:nvSpPr>
                <p:cNvPr id="323"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600" dirty="0">
                    <a:solidFill>
                      <a:srgbClr val="0096D6"/>
                    </a:solidFill>
                    <a:latin typeface="+mn-lt"/>
                  </a:endParaRPr>
                </a:p>
              </p:txBody>
            </p:sp>
          </p:grpSp>
          <p:sp>
            <p:nvSpPr>
              <p:cNvPr id="281" name="TextBox 280"/>
              <p:cNvSpPr txBox="1"/>
              <p:nvPr/>
            </p:nvSpPr>
            <p:spPr>
              <a:xfrm>
                <a:off x="1875855" y="1811169"/>
                <a:ext cx="872491" cy="358797"/>
              </a:xfrm>
              <a:prstGeom prst="rect">
                <a:avLst/>
              </a:prstGeom>
              <a:noFill/>
            </p:spPr>
            <p:txBody>
              <a:bodyPr wrap="square" rtlCol="0">
                <a:spAutoFit/>
              </a:bodyPr>
              <a:lstStyle/>
              <a:p>
                <a:r>
                  <a:rPr lang="en-US" sz="600" dirty="0">
                    <a:solidFill>
                      <a:schemeClr val="bg1"/>
                    </a:solidFill>
                    <a:latin typeface="+mn-lt"/>
                  </a:rPr>
                  <a:t>Video Provider</a:t>
                </a:r>
              </a:p>
            </p:txBody>
          </p:sp>
          <p:grpSp>
            <p:nvGrpSpPr>
              <p:cNvPr id="282" name="Group 281"/>
              <p:cNvGrpSpPr/>
              <p:nvPr/>
            </p:nvGrpSpPr>
            <p:grpSpPr>
              <a:xfrm>
                <a:off x="1897274" y="3215214"/>
                <a:ext cx="4957799" cy="1186872"/>
                <a:chOff x="2100871" y="3151772"/>
                <a:chExt cx="4957799" cy="1186872"/>
              </a:xfrm>
            </p:grpSpPr>
            <p:grpSp>
              <p:nvGrpSpPr>
                <p:cNvPr id="283" name="Group 282"/>
                <p:cNvGrpSpPr/>
                <p:nvPr/>
              </p:nvGrpSpPr>
              <p:grpSpPr>
                <a:xfrm>
                  <a:off x="2100871" y="3151772"/>
                  <a:ext cx="4957799" cy="773407"/>
                  <a:chOff x="1709143" y="3346118"/>
                  <a:chExt cx="5715307" cy="898364"/>
                </a:xfrm>
                <a:solidFill>
                  <a:schemeClr val="tx1">
                    <a:alpha val="16000"/>
                  </a:schemeClr>
                </a:solidFill>
              </p:grpSpPr>
              <p:sp>
                <p:nvSpPr>
                  <p:cNvPr id="290" name="Rectangle: Rounded Corners 202"/>
                  <p:cNvSpPr/>
                  <p:nvPr/>
                </p:nvSpPr>
                <p:spPr>
                  <a:xfrm>
                    <a:off x="6053892" y="3856279"/>
                    <a:ext cx="1370558" cy="388203"/>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Security Services</a:t>
                    </a:r>
                  </a:p>
                </p:txBody>
              </p:sp>
              <p:sp>
                <p:nvSpPr>
                  <p:cNvPr id="300" name="Rectangle: Rounded Corners 203"/>
                  <p:cNvSpPr/>
                  <p:nvPr/>
                </p:nvSpPr>
                <p:spPr>
                  <a:xfrm>
                    <a:off x="4605648" y="3346120"/>
                    <a:ext cx="1370553"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Cloud DVR</a:t>
                    </a:r>
                  </a:p>
                </p:txBody>
              </p:sp>
              <p:sp>
                <p:nvSpPr>
                  <p:cNvPr id="301" name="Rectangle: Rounded Corners 204"/>
                  <p:cNvSpPr/>
                  <p:nvPr/>
                </p:nvSpPr>
                <p:spPr>
                  <a:xfrm>
                    <a:off x="3157396" y="3346120"/>
                    <a:ext cx="1370553"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On-demand Video</a:t>
                    </a:r>
                  </a:p>
                </p:txBody>
              </p:sp>
              <p:sp>
                <p:nvSpPr>
                  <p:cNvPr id="302" name="Rectangle: Rounded Corners 205"/>
                  <p:cNvSpPr/>
                  <p:nvPr/>
                </p:nvSpPr>
                <p:spPr>
                  <a:xfrm>
                    <a:off x="1709143" y="3346118"/>
                    <a:ext cx="1370554"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Linear Video</a:t>
                    </a:r>
                  </a:p>
                </p:txBody>
              </p:sp>
            </p:grpSp>
            <p:sp>
              <p:nvSpPr>
                <p:cNvPr id="284" name="Rectangle: Rounded Corners 198"/>
                <p:cNvSpPr/>
                <p:nvPr/>
              </p:nvSpPr>
              <p:spPr>
                <a:xfrm>
                  <a:off x="4627787" y="3578234"/>
                  <a:ext cx="1188895" cy="334207"/>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smtClean="0">
                      <a:solidFill>
                        <a:schemeClr val="tx1"/>
                      </a:solidFill>
                    </a:rPr>
                    <a:t>Processing </a:t>
                  </a:r>
                  <a:r>
                    <a:rPr lang="en-US" sz="600" dirty="0">
                      <a:solidFill>
                        <a:schemeClr val="tx1"/>
                      </a:solidFill>
                    </a:rPr>
                    <a:t>Services</a:t>
                  </a:r>
                </a:p>
              </p:txBody>
            </p:sp>
            <p:sp>
              <p:nvSpPr>
                <p:cNvPr id="285" name="Rectangle: Rounded Corners 199"/>
                <p:cNvSpPr/>
                <p:nvPr/>
              </p:nvSpPr>
              <p:spPr>
                <a:xfrm>
                  <a:off x="4606520" y="4000078"/>
                  <a:ext cx="1188897" cy="334206"/>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Analytics</a:t>
                  </a:r>
                </a:p>
              </p:txBody>
            </p:sp>
            <p:sp>
              <p:nvSpPr>
                <p:cNvPr id="286" name="Rectangle: Rounded Corners 200"/>
                <p:cNvSpPr/>
                <p:nvPr/>
              </p:nvSpPr>
              <p:spPr>
                <a:xfrm>
                  <a:off x="5860926" y="3160680"/>
                  <a:ext cx="1188897" cy="334207"/>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Content Discovery</a:t>
                  </a:r>
                </a:p>
              </p:txBody>
            </p:sp>
            <p:sp>
              <p:nvSpPr>
                <p:cNvPr id="287" name="Rectangle: Rounded Corners 194"/>
                <p:cNvSpPr/>
                <p:nvPr/>
              </p:nvSpPr>
              <p:spPr>
                <a:xfrm>
                  <a:off x="2100872" y="3563416"/>
                  <a:ext cx="1188900" cy="334205"/>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a:solidFill>
                        <a:schemeClr val="tx1"/>
                      </a:solidFill>
                    </a:rPr>
                    <a:t>Metadata Services</a:t>
                  </a:r>
                </a:p>
              </p:txBody>
            </p:sp>
            <p:sp>
              <p:nvSpPr>
                <p:cNvPr id="288" name="Rectangle: Rounded Corners 194"/>
                <p:cNvSpPr/>
                <p:nvPr/>
              </p:nvSpPr>
              <p:spPr>
                <a:xfrm>
                  <a:off x="3357175" y="3564000"/>
                  <a:ext cx="1188900" cy="334205"/>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smtClean="0">
                      <a:solidFill>
                        <a:schemeClr val="tx1"/>
                      </a:solidFill>
                    </a:rPr>
                    <a:t>Business Services</a:t>
                  </a:r>
                  <a:endParaRPr lang="en-US" sz="600" dirty="0">
                    <a:solidFill>
                      <a:schemeClr val="tx1"/>
                    </a:solidFill>
                  </a:endParaRPr>
                </a:p>
              </p:txBody>
            </p:sp>
            <p:sp>
              <p:nvSpPr>
                <p:cNvPr id="289" name="Rectangle: Rounded Corners 199"/>
                <p:cNvSpPr/>
                <p:nvPr/>
              </p:nvSpPr>
              <p:spPr>
                <a:xfrm>
                  <a:off x="3358800" y="4004438"/>
                  <a:ext cx="1188898" cy="334206"/>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600" dirty="0" smtClean="0">
                      <a:solidFill>
                        <a:schemeClr val="tx1"/>
                      </a:solidFill>
                    </a:rPr>
                    <a:t>Consumer Applications</a:t>
                  </a:r>
                  <a:endParaRPr lang="en-US" sz="600" dirty="0">
                    <a:solidFill>
                      <a:schemeClr val="tx1"/>
                    </a:solidFill>
                  </a:endParaRPr>
                </a:p>
              </p:txBody>
            </p:sp>
          </p:grpSp>
        </p:grpSp>
        <p:grpSp>
          <p:nvGrpSpPr>
            <p:cNvPr id="13" name="Group 12"/>
            <p:cNvGrpSpPr/>
            <p:nvPr/>
          </p:nvGrpSpPr>
          <p:grpSpPr>
            <a:xfrm>
              <a:off x="7839228" y="2029811"/>
              <a:ext cx="813970" cy="1624415"/>
              <a:chOff x="7839228" y="2029811"/>
              <a:chExt cx="813970" cy="1624415"/>
            </a:xfrm>
          </p:grpSpPr>
          <p:grpSp>
            <p:nvGrpSpPr>
              <p:cNvPr id="11" name="Group 10"/>
              <p:cNvGrpSpPr/>
              <p:nvPr/>
            </p:nvGrpSpPr>
            <p:grpSpPr>
              <a:xfrm>
                <a:off x="7874427" y="2029811"/>
                <a:ext cx="743570" cy="753916"/>
                <a:chOff x="8777251" y="1989284"/>
                <a:chExt cx="743570" cy="753916"/>
              </a:xfrm>
            </p:grpSpPr>
            <p:sp>
              <p:nvSpPr>
                <p:cNvPr id="164" name="Oval 163"/>
                <p:cNvSpPr/>
                <p:nvPr/>
              </p:nvSpPr>
              <p:spPr>
                <a:xfrm>
                  <a:off x="8777251" y="1989284"/>
                  <a:ext cx="743570" cy="753916"/>
                </a:xfrm>
                <a:prstGeom prst="ellipse">
                  <a:avLst/>
                </a:prstGeom>
                <a:solidFill>
                  <a:schemeClr val="tx1">
                    <a:lumMod val="60000"/>
                    <a:lumOff val="40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75" name="TextBox 174"/>
                <p:cNvSpPr txBox="1"/>
                <p:nvPr/>
              </p:nvSpPr>
              <p:spPr>
                <a:xfrm>
                  <a:off x="8816478" y="2080570"/>
                  <a:ext cx="665117" cy="602473"/>
                </a:xfrm>
                <a:prstGeom prst="rect">
                  <a:avLst/>
                </a:prstGeom>
                <a:noFill/>
              </p:spPr>
              <p:txBody>
                <a:bodyPr wrap="square" rtlCol="0" anchor="ctr">
                  <a:spAutoFit/>
                </a:bodyPr>
                <a:lstStyle/>
                <a:p>
                  <a:pPr algn="ctr">
                    <a:lnSpc>
                      <a:spcPct val="85000"/>
                    </a:lnSpc>
                  </a:pPr>
                  <a:r>
                    <a:rPr lang="en-US" sz="1300" dirty="0" smtClean="0">
                      <a:solidFill>
                        <a:schemeClr val="bg1"/>
                      </a:solidFill>
                    </a:rPr>
                    <a:t>Cable &amp; Telco</a:t>
                  </a:r>
                  <a:endParaRPr lang="en-US" sz="1300" dirty="0">
                    <a:solidFill>
                      <a:schemeClr val="bg1"/>
                    </a:solidFill>
                  </a:endParaRPr>
                </a:p>
              </p:txBody>
            </p:sp>
          </p:grpSp>
          <p:grpSp>
            <p:nvGrpSpPr>
              <p:cNvPr id="176" name="Group 175"/>
              <p:cNvGrpSpPr/>
              <p:nvPr/>
            </p:nvGrpSpPr>
            <p:grpSpPr>
              <a:xfrm>
                <a:off x="7839228" y="2900310"/>
                <a:ext cx="813970" cy="753916"/>
                <a:chOff x="8742052" y="1989284"/>
                <a:chExt cx="813970" cy="753916"/>
              </a:xfrm>
            </p:grpSpPr>
            <p:sp>
              <p:nvSpPr>
                <p:cNvPr id="177" name="Oval 176"/>
                <p:cNvSpPr/>
                <p:nvPr/>
              </p:nvSpPr>
              <p:spPr>
                <a:xfrm>
                  <a:off x="8777251" y="1989284"/>
                  <a:ext cx="743570" cy="753916"/>
                </a:xfrm>
                <a:prstGeom prst="ellipse">
                  <a:avLst/>
                </a:prstGeom>
                <a:solidFill>
                  <a:schemeClr val="tx1">
                    <a:lumMod val="60000"/>
                    <a:lumOff val="40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78" name="TextBox 177"/>
                <p:cNvSpPr txBox="1"/>
                <p:nvPr/>
              </p:nvSpPr>
              <p:spPr>
                <a:xfrm>
                  <a:off x="8742052" y="2250616"/>
                  <a:ext cx="813970" cy="262380"/>
                </a:xfrm>
                <a:prstGeom prst="rect">
                  <a:avLst/>
                </a:prstGeom>
                <a:noFill/>
              </p:spPr>
              <p:txBody>
                <a:bodyPr wrap="square" rtlCol="0" anchor="ctr">
                  <a:spAutoFit/>
                </a:bodyPr>
                <a:lstStyle/>
                <a:p>
                  <a:pPr algn="ctr">
                    <a:lnSpc>
                      <a:spcPct val="85000"/>
                    </a:lnSpc>
                  </a:pPr>
                  <a:r>
                    <a:rPr lang="en-US" sz="1300" dirty="0" smtClean="0">
                      <a:solidFill>
                        <a:schemeClr val="bg1"/>
                      </a:solidFill>
                    </a:rPr>
                    <a:t>Satellite</a:t>
                  </a:r>
                  <a:endParaRPr lang="en-US" sz="1300" dirty="0">
                    <a:solidFill>
                      <a:schemeClr val="bg1"/>
                    </a:solidFill>
                  </a:endParaRPr>
                </a:p>
              </p:txBody>
            </p:sp>
          </p:grpSp>
        </p:grpSp>
      </p:grpSp>
      <p:sp>
        <p:nvSpPr>
          <p:cNvPr id="4" name="Title 3"/>
          <p:cNvSpPr>
            <a:spLocks noGrp="1"/>
          </p:cNvSpPr>
          <p:nvPr>
            <p:ph type="title"/>
          </p:nvPr>
        </p:nvSpPr>
        <p:spPr/>
        <p:txBody>
          <a:bodyPr/>
          <a:lstStyle/>
          <a:p>
            <a:r>
              <a:rPr lang="en-US" dirty="0" smtClean="0"/>
              <a:t>One Platform for All Devices</a:t>
            </a:r>
            <a:br>
              <a:rPr lang="en-US" dirty="0" smtClean="0"/>
            </a:br>
            <a:r>
              <a:rPr lang="en-US" sz="2000" dirty="0" smtClean="0"/>
              <a:t>Migration from Deployed Infrastructure to Next Gen Experiences</a:t>
            </a:r>
            <a:endParaRPr lang="en-US" dirty="0"/>
          </a:p>
        </p:txBody>
      </p:sp>
      <p:grpSp>
        <p:nvGrpSpPr>
          <p:cNvPr id="278" name="Group 277"/>
          <p:cNvGrpSpPr/>
          <p:nvPr/>
        </p:nvGrpSpPr>
        <p:grpSpPr>
          <a:xfrm>
            <a:off x="8180388" y="258196"/>
            <a:ext cx="560969" cy="568775"/>
            <a:chOff x="460955" y="1636556"/>
            <a:chExt cx="560969" cy="568775"/>
          </a:xfrm>
        </p:grpSpPr>
        <p:sp>
          <p:nvSpPr>
            <p:cNvPr id="279" name="Oval 278"/>
            <p:cNvSpPr/>
            <p:nvPr/>
          </p:nvSpPr>
          <p:spPr>
            <a:xfrm>
              <a:off x="460955" y="1636556"/>
              <a:ext cx="560969" cy="56877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280" name="Rounded Rectangle 44"/>
            <p:cNvSpPr/>
            <p:nvPr/>
          </p:nvSpPr>
          <p:spPr>
            <a:xfrm rot="10800000">
              <a:off x="549116" y="1798746"/>
              <a:ext cx="384648" cy="312591"/>
            </a:xfrm>
            <a:custGeom>
              <a:avLst/>
              <a:gdLst/>
              <a:ahLst/>
              <a:cxnLst/>
              <a:rect l="l" t="t" r="r" b="b"/>
              <a:pathLst>
                <a:path w="2184397" h="1749778">
                  <a:moveTo>
                    <a:pt x="1615392" y="1216286"/>
                  </a:moveTo>
                  <a:lnTo>
                    <a:pt x="2098649" y="1216286"/>
                  </a:lnTo>
                  <a:cubicBezTo>
                    <a:pt x="2146006" y="1216286"/>
                    <a:pt x="2184397" y="1254677"/>
                    <a:pt x="2184397" y="1302034"/>
                  </a:cubicBezTo>
                  <a:lnTo>
                    <a:pt x="2184397" y="1664030"/>
                  </a:lnTo>
                  <a:cubicBezTo>
                    <a:pt x="2184397" y="1711387"/>
                    <a:pt x="2146006" y="1749778"/>
                    <a:pt x="2098649" y="1749778"/>
                  </a:cubicBezTo>
                  <a:lnTo>
                    <a:pt x="1615392" y="1749778"/>
                  </a:lnTo>
                  <a:cubicBezTo>
                    <a:pt x="1568035" y="1749778"/>
                    <a:pt x="1529644" y="1711387"/>
                    <a:pt x="1529644" y="1664030"/>
                  </a:cubicBezTo>
                  <a:lnTo>
                    <a:pt x="1529644" y="1302034"/>
                  </a:lnTo>
                  <a:cubicBezTo>
                    <a:pt x="1529644" y="1254677"/>
                    <a:pt x="1568035" y="1216286"/>
                    <a:pt x="1615392" y="1216286"/>
                  </a:cubicBezTo>
                  <a:close/>
                  <a:moveTo>
                    <a:pt x="850571" y="1216286"/>
                  </a:moveTo>
                  <a:lnTo>
                    <a:pt x="1333828" y="1216286"/>
                  </a:lnTo>
                  <a:cubicBezTo>
                    <a:pt x="1381185" y="1216286"/>
                    <a:pt x="1419576" y="1254677"/>
                    <a:pt x="1419576" y="1302034"/>
                  </a:cubicBezTo>
                  <a:lnTo>
                    <a:pt x="1419576" y="1664030"/>
                  </a:lnTo>
                  <a:cubicBezTo>
                    <a:pt x="1419576" y="1711387"/>
                    <a:pt x="1381185" y="1749778"/>
                    <a:pt x="1333828" y="1749778"/>
                  </a:cubicBezTo>
                  <a:lnTo>
                    <a:pt x="850571" y="1749778"/>
                  </a:lnTo>
                  <a:cubicBezTo>
                    <a:pt x="803214" y="1749778"/>
                    <a:pt x="764823" y="1711387"/>
                    <a:pt x="764823" y="1664030"/>
                  </a:cubicBezTo>
                  <a:lnTo>
                    <a:pt x="764823" y="1302034"/>
                  </a:lnTo>
                  <a:cubicBezTo>
                    <a:pt x="764823" y="1254677"/>
                    <a:pt x="803214" y="1216286"/>
                    <a:pt x="850571" y="1216286"/>
                  </a:cubicBezTo>
                  <a:close/>
                  <a:moveTo>
                    <a:pt x="85748" y="1216286"/>
                  </a:moveTo>
                  <a:lnTo>
                    <a:pt x="569005" y="1216286"/>
                  </a:lnTo>
                  <a:cubicBezTo>
                    <a:pt x="616362" y="1216286"/>
                    <a:pt x="654753" y="1254677"/>
                    <a:pt x="654753" y="1302034"/>
                  </a:cubicBezTo>
                  <a:lnTo>
                    <a:pt x="654753" y="1664030"/>
                  </a:lnTo>
                  <a:cubicBezTo>
                    <a:pt x="654753" y="1711387"/>
                    <a:pt x="616362" y="1749778"/>
                    <a:pt x="569005" y="1749778"/>
                  </a:cubicBezTo>
                  <a:lnTo>
                    <a:pt x="85748" y="1749778"/>
                  </a:lnTo>
                  <a:cubicBezTo>
                    <a:pt x="38391" y="1749778"/>
                    <a:pt x="0" y="1711387"/>
                    <a:pt x="0" y="1664030"/>
                  </a:cubicBezTo>
                  <a:lnTo>
                    <a:pt x="0" y="1302034"/>
                  </a:lnTo>
                  <a:cubicBezTo>
                    <a:pt x="0" y="1254677"/>
                    <a:pt x="38391" y="1216286"/>
                    <a:pt x="85748" y="1216286"/>
                  </a:cubicBezTo>
                  <a:close/>
                  <a:moveTo>
                    <a:pt x="850356" y="0"/>
                  </a:moveTo>
                  <a:lnTo>
                    <a:pt x="1334042" y="0"/>
                  </a:lnTo>
                  <a:cubicBezTo>
                    <a:pt x="1399985" y="0"/>
                    <a:pt x="1453443" y="53458"/>
                    <a:pt x="1453443" y="119401"/>
                  </a:cubicBezTo>
                  <a:lnTo>
                    <a:pt x="1453443" y="537043"/>
                  </a:lnTo>
                  <a:cubicBezTo>
                    <a:pt x="1453443" y="602986"/>
                    <a:pt x="1399985" y="656444"/>
                    <a:pt x="1334042" y="656444"/>
                  </a:cubicBezTo>
                  <a:lnTo>
                    <a:pt x="1117599" y="656444"/>
                  </a:lnTo>
                  <a:lnTo>
                    <a:pt x="1117599" y="824089"/>
                  </a:lnTo>
                  <a:lnTo>
                    <a:pt x="1831620" y="824089"/>
                  </a:lnTo>
                  <a:lnTo>
                    <a:pt x="1869438" y="824089"/>
                  </a:lnTo>
                  <a:lnTo>
                    <a:pt x="1882420" y="824089"/>
                  </a:lnTo>
                  <a:lnTo>
                    <a:pt x="1882420" y="1051872"/>
                  </a:lnTo>
                  <a:lnTo>
                    <a:pt x="1901945" y="1051914"/>
                  </a:lnTo>
                  <a:cubicBezTo>
                    <a:pt x="1914165" y="1051937"/>
                    <a:pt x="1925649" y="1051953"/>
                    <a:pt x="1935453" y="1051953"/>
                  </a:cubicBezTo>
                  <a:cubicBezTo>
                    <a:pt x="1937743" y="1051953"/>
                    <a:pt x="1939924" y="1052417"/>
                    <a:pt x="1941908" y="1053256"/>
                  </a:cubicBezTo>
                  <a:lnTo>
                    <a:pt x="1947179" y="1056810"/>
                  </a:lnTo>
                  <a:cubicBezTo>
                    <a:pt x="1950180" y="1059811"/>
                    <a:pt x="1952036" y="1063956"/>
                    <a:pt x="1952036" y="1068536"/>
                  </a:cubicBezTo>
                  <a:cubicBezTo>
                    <a:pt x="1952036" y="1073115"/>
                    <a:pt x="1950180" y="1077260"/>
                    <a:pt x="1947179" y="1080261"/>
                  </a:cubicBezTo>
                  <a:lnTo>
                    <a:pt x="1946832" y="1080495"/>
                  </a:lnTo>
                  <a:lnTo>
                    <a:pt x="1945629" y="1082308"/>
                  </a:lnTo>
                  <a:lnTo>
                    <a:pt x="1870630" y="1157307"/>
                  </a:lnTo>
                  <a:cubicBezTo>
                    <a:pt x="1866948" y="1160989"/>
                    <a:pt x="1862122" y="1162830"/>
                    <a:pt x="1857296" y="1162830"/>
                  </a:cubicBezTo>
                  <a:cubicBezTo>
                    <a:pt x="1852471" y="1162830"/>
                    <a:pt x="1847645" y="1160989"/>
                    <a:pt x="1843963" y="1157307"/>
                  </a:cubicBezTo>
                  <a:lnTo>
                    <a:pt x="1768436" y="1081780"/>
                  </a:lnTo>
                  <a:lnTo>
                    <a:pt x="1767887" y="1080953"/>
                  </a:lnTo>
                  <a:lnTo>
                    <a:pt x="1766861" y="1080261"/>
                  </a:lnTo>
                  <a:cubicBezTo>
                    <a:pt x="1763860" y="1077260"/>
                    <a:pt x="1762004" y="1073115"/>
                    <a:pt x="1762004" y="1068536"/>
                  </a:cubicBezTo>
                  <a:cubicBezTo>
                    <a:pt x="1762004" y="1063956"/>
                    <a:pt x="1763860" y="1059811"/>
                    <a:pt x="1766861" y="1056810"/>
                  </a:cubicBezTo>
                  <a:cubicBezTo>
                    <a:pt x="1771060" y="1052576"/>
                    <a:pt x="1774097" y="1052409"/>
                    <a:pt x="1778587" y="1051953"/>
                  </a:cubicBezTo>
                  <a:cubicBezTo>
                    <a:pt x="1779710" y="1051838"/>
                    <a:pt x="1786807" y="1051781"/>
                    <a:pt x="1797638" y="1051760"/>
                  </a:cubicBezTo>
                  <a:cubicBezTo>
                    <a:pt x="1805762" y="1051744"/>
                    <a:pt x="1815986" y="1051748"/>
                    <a:pt x="1827366" y="1051763"/>
                  </a:cubicBezTo>
                  <a:lnTo>
                    <a:pt x="1831620" y="1051771"/>
                  </a:lnTo>
                  <a:lnTo>
                    <a:pt x="1831620" y="874889"/>
                  </a:lnTo>
                  <a:lnTo>
                    <a:pt x="1117599" y="874889"/>
                  </a:lnTo>
                  <a:lnTo>
                    <a:pt x="1117599" y="1036044"/>
                  </a:lnTo>
                  <a:lnTo>
                    <a:pt x="1137124" y="1036086"/>
                  </a:lnTo>
                  <a:cubicBezTo>
                    <a:pt x="1149344" y="1036109"/>
                    <a:pt x="1160829" y="1036125"/>
                    <a:pt x="1170633" y="1036125"/>
                  </a:cubicBezTo>
                  <a:cubicBezTo>
                    <a:pt x="1172922" y="1036125"/>
                    <a:pt x="1175104" y="1036589"/>
                    <a:pt x="1177088" y="1037428"/>
                  </a:cubicBezTo>
                  <a:lnTo>
                    <a:pt x="1182359" y="1040982"/>
                  </a:lnTo>
                  <a:cubicBezTo>
                    <a:pt x="1185360" y="1043983"/>
                    <a:pt x="1187216" y="1048128"/>
                    <a:pt x="1187216" y="1052708"/>
                  </a:cubicBezTo>
                  <a:cubicBezTo>
                    <a:pt x="1187216" y="1057287"/>
                    <a:pt x="1185360" y="1061432"/>
                    <a:pt x="1182359" y="1064433"/>
                  </a:cubicBezTo>
                  <a:lnTo>
                    <a:pt x="1182012" y="1064667"/>
                  </a:lnTo>
                  <a:lnTo>
                    <a:pt x="1180808" y="1066480"/>
                  </a:lnTo>
                  <a:lnTo>
                    <a:pt x="1105809" y="1141479"/>
                  </a:lnTo>
                  <a:cubicBezTo>
                    <a:pt x="1102127" y="1145161"/>
                    <a:pt x="1097302" y="1147002"/>
                    <a:pt x="1092476" y="1147002"/>
                  </a:cubicBezTo>
                  <a:cubicBezTo>
                    <a:pt x="1087650" y="1147002"/>
                    <a:pt x="1082824" y="1145161"/>
                    <a:pt x="1079142" y="1141479"/>
                  </a:cubicBezTo>
                  <a:lnTo>
                    <a:pt x="1003615" y="1065952"/>
                  </a:lnTo>
                  <a:lnTo>
                    <a:pt x="1003066" y="1065125"/>
                  </a:lnTo>
                  <a:lnTo>
                    <a:pt x="1002041" y="1064433"/>
                  </a:lnTo>
                  <a:cubicBezTo>
                    <a:pt x="999040" y="1061432"/>
                    <a:pt x="997184" y="1057287"/>
                    <a:pt x="997184" y="1052708"/>
                  </a:cubicBezTo>
                  <a:cubicBezTo>
                    <a:pt x="997184" y="1048128"/>
                    <a:pt x="999040" y="1043983"/>
                    <a:pt x="1002041" y="1040982"/>
                  </a:cubicBezTo>
                  <a:cubicBezTo>
                    <a:pt x="1006240" y="1036748"/>
                    <a:pt x="1009277" y="1036581"/>
                    <a:pt x="1013767" y="1036125"/>
                  </a:cubicBezTo>
                  <a:cubicBezTo>
                    <a:pt x="1014889" y="1036010"/>
                    <a:pt x="1021986" y="1035953"/>
                    <a:pt x="1032818" y="1035932"/>
                  </a:cubicBezTo>
                  <a:cubicBezTo>
                    <a:pt x="1040942" y="1035916"/>
                    <a:pt x="1051166" y="1035920"/>
                    <a:pt x="1062546" y="1035935"/>
                  </a:cubicBezTo>
                  <a:lnTo>
                    <a:pt x="1066799" y="1035943"/>
                  </a:lnTo>
                  <a:lnTo>
                    <a:pt x="1066799" y="874889"/>
                  </a:lnTo>
                  <a:lnTo>
                    <a:pt x="352776" y="874889"/>
                  </a:lnTo>
                  <a:lnTo>
                    <a:pt x="352776" y="1036044"/>
                  </a:lnTo>
                  <a:lnTo>
                    <a:pt x="372301" y="1036085"/>
                  </a:lnTo>
                  <a:cubicBezTo>
                    <a:pt x="384521" y="1036109"/>
                    <a:pt x="396006" y="1036125"/>
                    <a:pt x="405810" y="1036125"/>
                  </a:cubicBezTo>
                  <a:cubicBezTo>
                    <a:pt x="408099" y="1036125"/>
                    <a:pt x="410281" y="1036589"/>
                    <a:pt x="412265" y="1037428"/>
                  </a:cubicBezTo>
                  <a:lnTo>
                    <a:pt x="417536" y="1040982"/>
                  </a:lnTo>
                  <a:cubicBezTo>
                    <a:pt x="420537" y="1043983"/>
                    <a:pt x="422393" y="1048128"/>
                    <a:pt x="422393" y="1052708"/>
                  </a:cubicBezTo>
                  <a:cubicBezTo>
                    <a:pt x="422393" y="1057287"/>
                    <a:pt x="420537" y="1061432"/>
                    <a:pt x="417536" y="1064433"/>
                  </a:cubicBezTo>
                  <a:lnTo>
                    <a:pt x="417189" y="1064667"/>
                  </a:lnTo>
                  <a:lnTo>
                    <a:pt x="415985" y="1066480"/>
                  </a:lnTo>
                  <a:lnTo>
                    <a:pt x="340986" y="1141479"/>
                  </a:lnTo>
                  <a:cubicBezTo>
                    <a:pt x="337304" y="1145161"/>
                    <a:pt x="332479" y="1147002"/>
                    <a:pt x="327653" y="1147002"/>
                  </a:cubicBezTo>
                  <a:cubicBezTo>
                    <a:pt x="322827" y="1147002"/>
                    <a:pt x="318001" y="1145161"/>
                    <a:pt x="314319" y="1141479"/>
                  </a:cubicBezTo>
                  <a:lnTo>
                    <a:pt x="238792" y="1065952"/>
                  </a:lnTo>
                  <a:lnTo>
                    <a:pt x="238243" y="1065125"/>
                  </a:lnTo>
                  <a:lnTo>
                    <a:pt x="237218" y="1064433"/>
                  </a:lnTo>
                  <a:cubicBezTo>
                    <a:pt x="234217" y="1061432"/>
                    <a:pt x="232361" y="1057287"/>
                    <a:pt x="232361" y="1052708"/>
                  </a:cubicBezTo>
                  <a:cubicBezTo>
                    <a:pt x="232361" y="1048128"/>
                    <a:pt x="234217" y="1043983"/>
                    <a:pt x="237218" y="1040982"/>
                  </a:cubicBezTo>
                  <a:cubicBezTo>
                    <a:pt x="241417" y="1036748"/>
                    <a:pt x="244454" y="1036581"/>
                    <a:pt x="248944" y="1036125"/>
                  </a:cubicBezTo>
                  <a:cubicBezTo>
                    <a:pt x="250066" y="1036010"/>
                    <a:pt x="257163" y="1035953"/>
                    <a:pt x="267995" y="1035932"/>
                  </a:cubicBezTo>
                  <a:cubicBezTo>
                    <a:pt x="276119" y="1035916"/>
                    <a:pt x="286343" y="1035920"/>
                    <a:pt x="297723" y="1035935"/>
                  </a:cubicBezTo>
                  <a:lnTo>
                    <a:pt x="301976" y="1035943"/>
                  </a:lnTo>
                  <a:lnTo>
                    <a:pt x="301976" y="824089"/>
                  </a:lnTo>
                  <a:lnTo>
                    <a:pt x="314958" y="824089"/>
                  </a:lnTo>
                  <a:lnTo>
                    <a:pt x="352776" y="824089"/>
                  </a:lnTo>
                  <a:lnTo>
                    <a:pt x="1066799" y="824089"/>
                  </a:lnTo>
                  <a:lnTo>
                    <a:pt x="1066799" y="656444"/>
                  </a:lnTo>
                  <a:lnTo>
                    <a:pt x="850356" y="656444"/>
                  </a:lnTo>
                  <a:cubicBezTo>
                    <a:pt x="784413" y="656444"/>
                    <a:pt x="730955" y="602986"/>
                    <a:pt x="730955" y="537043"/>
                  </a:cubicBezTo>
                  <a:lnTo>
                    <a:pt x="730955" y="119401"/>
                  </a:lnTo>
                  <a:cubicBezTo>
                    <a:pt x="730955" y="53458"/>
                    <a:pt x="784413" y="0"/>
                    <a:pt x="850356"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1200" dirty="0"/>
            </a:p>
          </p:txBody>
        </p:sp>
      </p:grpSp>
      <p:grpSp>
        <p:nvGrpSpPr>
          <p:cNvPr id="5" name="Group 4"/>
          <p:cNvGrpSpPr/>
          <p:nvPr/>
        </p:nvGrpSpPr>
        <p:grpSpPr>
          <a:xfrm>
            <a:off x="439803" y="1150436"/>
            <a:ext cx="8287877" cy="517651"/>
            <a:chOff x="439803" y="1150436"/>
            <a:chExt cx="8287877" cy="517651"/>
          </a:xfrm>
        </p:grpSpPr>
        <p:sp>
          <p:nvSpPr>
            <p:cNvPr id="157" name="Rectangle 156"/>
            <p:cNvSpPr/>
            <p:nvPr/>
          </p:nvSpPr>
          <p:spPr>
            <a:xfrm flipH="1">
              <a:off x="439803" y="1150436"/>
              <a:ext cx="8287877" cy="517651"/>
            </a:xfrm>
            <a:prstGeom prst="rect">
              <a:avLst/>
            </a:prstGeom>
            <a:solidFill>
              <a:schemeClr val="bg1">
                <a:lumMod val="95000"/>
              </a:schemeClr>
            </a:solidFill>
            <a:ln w="25400" cap="flat" cmpd="sng" algn="ctr">
              <a:no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sp>
          <p:nvSpPr>
            <p:cNvPr id="166" name="Rectangle 165"/>
            <p:cNvSpPr/>
            <p:nvPr/>
          </p:nvSpPr>
          <p:spPr>
            <a:xfrm>
              <a:off x="628774" y="1158423"/>
              <a:ext cx="2400176" cy="501676"/>
            </a:xfrm>
            <a:prstGeom prst="rect">
              <a:avLst/>
            </a:prstGeom>
          </p:spPr>
          <p:txBody>
            <a:bodyPr wrap="square" anchor="ctr">
              <a:spAutoFit/>
            </a:bodyPr>
            <a:lstStyle/>
            <a:p>
              <a:pPr algn="ctr">
                <a:lnSpc>
                  <a:spcPct val="95000"/>
                </a:lnSpc>
              </a:pPr>
              <a:r>
                <a:rPr lang="en-US" sz="1400" b="1" dirty="0" smtClean="0"/>
                <a:t>Advanced experiences </a:t>
              </a:r>
              <a:br>
                <a:rPr lang="en-US" sz="1400" b="1" dirty="0" smtClean="0"/>
              </a:br>
              <a:r>
                <a:rPr lang="en-US" sz="1400" b="1" dirty="0" smtClean="0"/>
                <a:t>to existing devices</a:t>
              </a:r>
            </a:p>
          </p:txBody>
        </p:sp>
        <p:sp>
          <p:nvSpPr>
            <p:cNvPr id="200" name="Rectangle 199"/>
            <p:cNvSpPr/>
            <p:nvPr/>
          </p:nvSpPr>
          <p:spPr>
            <a:xfrm>
              <a:off x="3308509" y="1158423"/>
              <a:ext cx="2400176" cy="501676"/>
            </a:xfrm>
            <a:prstGeom prst="rect">
              <a:avLst/>
            </a:prstGeom>
          </p:spPr>
          <p:txBody>
            <a:bodyPr wrap="square" anchor="ctr">
              <a:spAutoFit/>
            </a:bodyPr>
            <a:lstStyle/>
            <a:p>
              <a:pPr algn="ctr">
                <a:lnSpc>
                  <a:spcPct val="95000"/>
                </a:lnSpc>
              </a:pPr>
              <a:r>
                <a:rPr lang="en-US" sz="1400" b="1" dirty="0" smtClean="0"/>
                <a:t>IP Networking efficiencies and cost advantages</a:t>
              </a:r>
            </a:p>
          </p:txBody>
        </p:sp>
        <p:sp>
          <p:nvSpPr>
            <p:cNvPr id="201" name="Rectangle 200"/>
            <p:cNvSpPr/>
            <p:nvPr/>
          </p:nvSpPr>
          <p:spPr>
            <a:xfrm>
              <a:off x="5988243" y="1158423"/>
              <a:ext cx="2629754" cy="501676"/>
            </a:xfrm>
            <a:prstGeom prst="rect">
              <a:avLst/>
            </a:prstGeom>
          </p:spPr>
          <p:txBody>
            <a:bodyPr wrap="square" anchor="ctr">
              <a:spAutoFit/>
            </a:bodyPr>
            <a:lstStyle/>
            <a:p>
              <a:pPr algn="ctr">
                <a:lnSpc>
                  <a:spcPct val="95000"/>
                </a:lnSpc>
              </a:pPr>
              <a:r>
                <a:rPr lang="en-US" sz="1400" b="1" dirty="0" smtClean="0"/>
                <a:t>Preserve </a:t>
              </a:r>
              <a:r>
                <a:rPr lang="en-US" sz="1400" b="1" dirty="0" err="1" smtClean="0"/>
                <a:t>CapEx</a:t>
              </a:r>
              <a:r>
                <a:rPr lang="en-US" sz="1400" b="1" dirty="0" smtClean="0"/>
                <a:t> investment in infrastructure and STBs</a:t>
              </a:r>
            </a:p>
          </p:txBody>
        </p:sp>
      </p:grpSp>
      <p:grpSp>
        <p:nvGrpSpPr>
          <p:cNvPr id="12" name="Group 11"/>
          <p:cNvGrpSpPr/>
          <p:nvPr/>
        </p:nvGrpSpPr>
        <p:grpSpPr>
          <a:xfrm>
            <a:off x="4456059" y="1886071"/>
            <a:ext cx="3351192" cy="1954096"/>
            <a:chOff x="4456059" y="1886071"/>
            <a:chExt cx="3351192" cy="1954096"/>
          </a:xfrm>
        </p:grpSpPr>
        <p:grpSp>
          <p:nvGrpSpPr>
            <p:cNvPr id="2" name="Group 1"/>
            <p:cNvGrpSpPr/>
            <p:nvPr/>
          </p:nvGrpSpPr>
          <p:grpSpPr>
            <a:xfrm>
              <a:off x="4456059" y="1886071"/>
              <a:ext cx="1114268" cy="1954096"/>
              <a:chOff x="4456059" y="1886071"/>
              <a:chExt cx="1114268" cy="1954096"/>
            </a:xfrm>
          </p:grpSpPr>
          <p:sp>
            <p:nvSpPr>
              <p:cNvPr id="3" name="Rectangle 2"/>
              <p:cNvSpPr/>
              <p:nvPr/>
            </p:nvSpPr>
            <p:spPr>
              <a:xfrm>
                <a:off x="4477135" y="1886071"/>
                <a:ext cx="1070332" cy="195409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1" name="TextBox 400"/>
              <p:cNvSpPr txBox="1"/>
              <p:nvPr/>
            </p:nvSpPr>
            <p:spPr>
              <a:xfrm>
                <a:off x="4456059" y="2298205"/>
                <a:ext cx="1114268" cy="1144929"/>
              </a:xfrm>
              <a:prstGeom prst="rect">
                <a:avLst/>
              </a:prstGeom>
              <a:noFill/>
            </p:spPr>
            <p:txBody>
              <a:bodyPr wrap="square" rtlCol="0" anchor="ctr">
                <a:spAutoFit/>
              </a:bodyPr>
              <a:lstStyle/>
              <a:p>
                <a:pPr algn="ctr">
                  <a:lnSpc>
                    <a:spcPct val="95000"/>
                  </a:lnSpc>
                </a:pPr>
                <a:r>
                  <a:rPr lang="en-US" sz="1200" dirty="0">
                    <a:solidFill>
                      <a:schemeClr val="bg1"/>
                    </a:solidFill>
                  </a:rPr>
                  <a:t>Personalized and interactive experiences on existing STBs</a:t>
                </a:r>
              </a:p>
            </p:txBody>
          </p:sp>
        </p:grpSp>
        <p:grpSp>
          <p:nvGrpSpPr>
            <p:cNvPr id="9" name="Group 8"/>
            <p:cNvGrpSpPr/>
            <p:nvPr/>
          </p:nvGrpSpPr>
          <p:grpSpPr>
            <a:xfrm>
              <a:off x="5604591" y="1886071"/>
              <a:ext cx="1077382" cy="1954096"/>
              <a:chOff x="5604591" y="1886071"/>
              <a:chExt cx="1077382" cy="1954096"/>
            </a:xfrm>
          </p:grpSpPr>
          <p:sp>
            <p:nvSpPr>
              <p:cNvPr id="398" name="Rectangle 397"/>
              <p:cNvSpPr/>
              <p:nvPr/>
            </p:nvSpPr>
            <p:spPr>
              <a:xfrm>
                <a:off x="5604591" y="1886071"/>
                <a:ext cx="1070332" cy="1954096"/>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2" name="TextBox 401"/>
              <p:cNvSpPr txBox="1"/>
              <p:nvPr/>
            </p:nvSpPr>
            <p:spPr>
              <a:xfrm>
                <a:off x="5604623" y="2385922"/>
                <a:ext cx="1077350" cy="969496"/>
              </a:xfrm>
              <a:prstGeom prst="rect">
                <a:avLst/>
              </a:prstGeom>
              <a:noFill/>
            </p:spPr>
            <p:txBody>
              <a:bodyPr wrap="square" rtlCol="0" anchor="ctr">
                <a:spAutoFit/>
              </a:bodyPr>
              <a:lstStyle/>
              <a:p>
                <a:pPr algn="ctr">
                  <a:lnSpc>
                    <a:spcPct val="95000"/>
                  </a:lnSpc>
                </a:pPr>
                <a:r>
                  <a:rPr lang="en-US" sz="1200" dirty="0">
                    <a:solidFill>
                      <a:schemeClr val="bg1"/>
                    </a:solidFill>
                  </a:rPr>
                  <a:t>ABR to MPEG transport stream </a:t>
                </a:r>
                <a:r>
                  <a:rPr lang="en-US" sz="1200" dirty="0" smtClean="0">
                    <a:solidFill>
                      <a:schemeClr val="bg1"/>
                    </a:solidFill>
                  </a:rPr>
                  <a:t>conversion</a:t>
                </a:r>
                <a:endParaRPr lang="en-US" sz="1200" dirty="0">
                  <a:solidFill>
                    <a:schemeClr val="bg1"/>
                  </a:solidFill>
                </a:endParaRPr>
              </a:p>
            </p:txBody>
          </p:sp>
        </p:grpSp>
        <p:grpSp>
          <p:nvGrpSpPr>
            <p:cNvPr id="10" name="Group 9"/>
            <p:cNvGrpSpPr/>
            <p:nvPr/>
          </p:nvGrpSpPr>
          <p:grpSpPr>
            <a:xfrm>
              <a:off x="6729901" y="1886071"/>
              <a:ext cx="1077350" cy="1954096"/>
              <a:chOff x="6729901" y="1886071"/>
              <a:chExt cx="1077350" cy="1954096"/>
            </a:xfrm>
          </p:grpSpPr>
          <p:sp>
            <p:nvSpPr>
              <p:cNvPr id="399" name="Rectangle 398"/>
              <p:cNvSpPr/>
              <p:nvPr/>
            </p:nvSpPr>
            <p:spPr>
              <a:xfrm>
                <a:off x="6732048" y="1886071"/>
                <a:ext cx="1070332" cy="195409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3" name="TextBox 402"/>
              <p:cNvSpPr txBox="1"/>
              <p:nvPr/>
            </p:nvSpPr>
            <p:spPr>
              <a:xfrm>
                <a:off x="6729901" y="2298206"/>
                <a:ext cx="1077350" cy="1144929"/>
              </a:xfrm>
              <a:prstGeom prst="rect">
                <a:avLst/>
              </a:prstGeom>
              <a:noFill/>
            </p:spPr>
            <p:txBody>
              <a:bodyPr wrap="square" rtlCol="0" anchor="ctr">
                <a:spAutoFit/>
              </a:bodyPr>
              <a:lstStyle/>
              <a:p>
                <a:pPr algn="ctr">
                  <a:lnSpc>
                    <a:spcPct val="95000"/>
                  </a:lnSpc>
                </a:pPr>
                <a:r>
                  <a:rPr lang="en-US" sz="1200" dirty="0" smtClean="0">
                    <a:solidFill>
                      <a:schemeClr val="bg1"/>
                    </a:solidFill>
                  </a:rPr>
                  <a:t>Cloud-first design and service velocity to existing STBs</a:t>
                </a:r>
                <a:endParaRPr lang="en-US" sz="1200" dirty="0">
                  <a:solidFill>
                    <a:schemeClr val="bg1"/>
                  </a:solidFill>
                </a:endParaRPr>
              </a:p>
            </p:txBody>
          </p:sp>
        </p:grpSp>
      </p:grpSp>
      <p:grpSp>
        <p:nvGrpSpPr>
          <p:cNvPr id="20" name="Group 19"/>
          <p:cNvGrpSpPr/>
          <p:nvPr/>
        </p:nvGrpSpPr>
        <p:grpSpPr>
          <a:xfrm>
            <a:off x="4477135" y="3885280"/>
            <a:ext cx="3338177" cy="506731"/>
            <a:chOff x="4477135" y="3885280"/>
            <a:chExt cx="3338177" cy="506731"/>
          </a:xfrm>
        </p:grpSpPr>
        <p:grpSp>
          <p:nvGrpSpPr>
            <p:cNvPr id="228" name="Group 227"/>
            <p:cNvGrpSpPr/>
            <p:nvPr/>
          </p:nvGrpSpPr>
          <p:grpSpPr>
            <a:xfrm>
              <a:off x="5600807" y="3885280"/>
              <a:ext cx="1070332" cy="506731"/>
              <a:chOff x="4477135" y="3890010"/>
              <a:chExt cx="1070332" cy="506731"/>
            </a:xfrm>
          </p:grpSpPr>
          <p:sp>
            <p:nvSpPr>
              <p:cNvPr id="229" name="Rectangle 228"/>
              <p:cNvSpPr/>
              <p:nvPr/>
            </p:nvSpPr>
            <p:spPr>
              <a:xfrm>
                <a:off x="4477135" y="3890010"/>
                <a:ext cx="1070332" cy="50673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0" name="TextBox 229"/>
              <p:cNvSpPr txBox="1"/>
              <p:nvPr/>
            </p:nvSpPr>
            <p:spPr>
              <a:xfrm>
                <a:off x="4953661" y="3930319"/>
                <a:ext cx="550824" cy="424722"/>
              </a:xfrm>
              <a:prstGeom prst="rect">
                <a:avLst/>
              </a:prstGeom>
              <a:noFill/>
            </p:spPr>
            <p:txBody>
              <a:bodyPr wrap="square" lIns="91430" tIns="45715" rIns="91430" bIns="45715" rtlCol="0" anchor="ctr">
                <a:spAutoFit/>
              </a:bodyPr>
              <a:lstStyle/>
              <a:p>
                <a:pPr algn="ctr" defTabSz="685800">
                  <a:lnSpc>
                    <a:spcPct val="90000"/>
                  </a:lnSpc>
                </a:pPr>
                <a:r>
                  <a:rPr lang="en-US" sz="1200" dirty="0" smtClean="0">
                    <a:solidFill>
                      <a:schemeClr val="bg1"/>
                    </a:solidFill>
                    <a:cs typeface="ＭＳ Ｐゴシック" charset="-128"/>
                  </a:rPr>
                  <a:t>IP First</a:t>
                </a:r>
                <a:endParaRPr lang="en-US" sz="1200" dirty="0">
                  <a:solidFill>
                    <a:schemeClr val="bg1"/>
                  </a:solidFill>
                  <a:cs typeface="ＭＳ Ｐゴシック" charset="-128"/>
                </a:endParaRPr>
              </a:p>
            </p:txBody>
          </p:sp>
          <p:grpSp>
            <p:nvGrpSpPr>
              <p:cNvPr id="231" name="Group 230"/>
              <p:cNvGrpSpPr/>
              <p:nvPr/>
            </p:nvGrpSpPr>
            <p:grpSpPr>
              <a:xfrm>
                <a:off x="4583739" y="3964448"/>
                <a:ext cx="357853" cy="357853"/>
                <a:chOff x="3924454" y="1496369"/>
                <a:chExt cx="1303475" cy="1303475"/>
              </a:xfrm>
            </p:grpSpPr>
            <p:sp>
              <p:nvSpPr>
                <p:cNvPr id="232" name="Oval 231"/>
                <p:cNvSpPr/>
                <p:nvPr/>
              </p:nvSpPr>
              <p:spPr>
                <a:xfrm>
                  <a:off x="3924454" y="1496369"/>
                  <a:ext cx="1303475" cy="1303475"/>
                </a:xfrm>
                <a:prstGeom prst="ellipse">
                  <a:avLst/>
                </a:prstGeom>
                <a:solidFill>
                  <a:schemeClr val="accent4">
                    <a:lumMod val="7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233" name="Group 232"/>
                <p:cNvGrpSpPr/>
                <p:nvPr/>
              </p:nvGrpSpPr>
              <p:grpSpPr>
                <a:xfrm>
                  <a:off x="4183668" y="1805028"/>
                  <a:ext cx="785046" cy="718232"/>
                  <a:chOff x="2536918" y="2266086"/>
                  <a:chExt cx="412407" cy="412406"/>
                </a:xfrm>
                <a:solidFill>
                  <a:schemeClr val="bg1"/>
                </a:solidFill>
              </p:grpSpPr>
              <p:sp>
                <p:nvSpPr>
                  <p:cNvPr id="234" name="Freeform 104"/>
                  <p:cNvSpPr>
                    <a:spLocks/>
                  </p:cNvSpPr>
                  <p:nvPr/>
                </p:nvSpPr>
                <p:spPr bwMode="auto">
                  <a:xfrm>
                    <a:off x="2640020" y="2266086"/>
                    <a:ext cx="206203" cy="146404"/>
                  </a:xfrm>
                  <a:custGeom>
                    <a:avLst/>
                    <a:gdLst>
                      <a:gd name="T0" fmla="*/ 33 w 400"/>
                      <a:gd name="T1" fmla="*/ 284 h 284"/>
                      <a:gd name="T2" fmla="*/ 250 w 400"/>
                      <a:gd name="T3" fmla="*/ 284 h 284"/>
                      <a:gd name="T4" fmla="*/ 283 w 400"/>
                      <a:gd name="T5" fmla="*/ 250 h 284"/>
                      <a:gd name="T6" fmla="*/ 283 w 400"/>
                      <a:gd name="T7" fmla="*/ 175 h 284"/>
                      <a:gd name="T8" fmla="*/ 400 w 400"/>
                      <a:gd name="T9" fmla="*/ 247 h 284"/>
                      <a:gd name="T10" fmla="*/ 400 w 400"/>
                      <a:gd name="T11" fmla="*/ 34 h 284"/>
                      <a:gd name="T12" fmla="*/ 399 w 400"/>
                      <a:gd name="T13" fmla="*/ 34 h 284"/>
                      <a:gd name="T14" fmla="*/ 283 w 400"/>
                      <a:gd name="T15" fmla="*/ 105 h 284"/>
                      <a:gd name="T16" fmla="*/ 283 w 400"/>
                      <a:gd name="T17" fmla="*/ 34 h 284"/>
                      <a:gd name="T18" fmla="*/ 250 w 400"/>
                      <a:gd name="T19" fmla="*/ 0 h 284"/>
                      <a:gd name="T20" fmla="*/ 33 w 400"/>
                      <a:gd name="T21" fmla="*/ 0 h 284"/>
                      <a:gd name="T22" fmla="*/ 0 w 400"/>
                      <a:gd name="T23" fmla="*/ 34 h 284"/>
                      <a:gd name="T24" fmla="*/ 0 w 400"/>
                      <a:gd name="T25" fmla="*/ 250 h 284"/>
                      <a:gd name="T26" fmla="*/ 33 w 400"/>
                      <a:gd name="T27"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84">
                        <a:moveTo>
                          <a:pt x="33" y="284"/>
                        </a:moveTo>
                        <a:lnTo>
                          <a:pt x="250" y="284"/>
                        </a:lnTo>
                        <a:cubicBezTo>
                          <a:pt x="268" y="284"/>
                          <a:pt x="283" y="269"/>
                          <a:pt x="283" y="250"/>
                        </a:cubicBezTo>
                        <a:lnTo>
                          <a:pt x="283" y="175"/>
                        </a:lnTo>
                        <a:cubicBezTo>
                          <a:pt x="331" y="205"/>
                          <a:pt x="400" y="247"/>
                          <a:pt x="400" y="247"/>
                        </a:cubicBezTo>
                        <a:lnTo>
                          <a:pt x="400" y="34"/>
                        </a:lnTo>
                        <a:cubicBezTo>
                          <a:pt x="400" y="34"/>
                          <a:pt x="399" y="34"/>
                          <a:pt x="399" y="34"/>
                        </a:cubicBezTo>
                        <a:cubicBezTo>
                          <a:pt x="394" y="37"/>
                          <a:pt x="289" y="102"/>
                          <a:pt x="283" y="105"/>
                        </a:cubicBezTo>
                        <a:lnTo>
                          <a:pt x="283" y="34"/>
                        </a:lnTo>
                        <a:cubicBezTo>
                          <a:pt x="283" y="15"/>
                          <a:pt x="268" y="0"/>
                          <a:pt x="250" y="0"/>
                        </a:cubicBezTo>
                        <a:lnTo>
                          <a:pt x="33" y="0"/>
                        </a:lnTo>
                        <a:cubicBezTo>
                          <a:pt x="15" y="0"/>
                          <a:pt x="0" y="15"/>
                          <a:pt x="0" y="34"/>
                        </a:cubicBezTo>
                        <a:lnTo>
                          <a:pt x="0" y="250"/>
                        </a:lnTo>
                        <a:cubicBezTo>
                          <a:pt x="0" y="269"/>
                          <a:pt x="15" y="284"/>
                          <a:pt x="33" y="28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Freeform 105"/>
                  <p:cNvSpPr>
                    <a:spLocks/>
                  </p:cNvSpPr>
                  <p:nvPr/>
                </p:nvSpPr>
                <p:spPr bwMode="auto">
                  <a:xfrm>
                    <a:off x="2536918" y="2350629"/>
                    <a:ext cx="266002" cy="327863"/>
                  </a:xfrm>
                  <a:custGeom>
                    <a:avLst/>
                    <a:gdLst>
                      <a:gd name="T0" fmla="*/ 299 w 516"/>
                      <a:gd name="T1" fmla="*/ 340 h 638"/>
                      <a:gd name="T2" fmla="*/ 298 w 516"/>
                      <a:gd name="T3" fmla="*/ 339 h 638"/>
                      <a:gd name="T4" fmla="*/ 295 w 516"/>
                      <a:gd name="T5" fmla="*/ 338 h 638"/>
                      <a:gd name="T6" fmla="*/ 294 w 516"/>
                      <a:gd name="T7" fmla="*/ 338 h 638"/>
                      <a:gd name="T8" fmla="*/ 293 w 516"/>
                      <a:gd name="T9" fmla="*/ 338 h 638"/>
                      <a:gd name="T10" fmla="*/ 290 w 516"/>
                      <a:gd name="T11" fmla="*/ 339 h 638"/>
                      <a:gd name="T12" fmla="*/ 289 w 516"/>
                      <a:gd name="T13" fmla="*/ 339 h 638"/>
                      <a:gd name="T14" fmla="*/ 286 w 516"/>
                      <a:gd name="T15" fmla="*/ 342 h 638"/>
                      <a:gd name="T16" fmla="*/ 286 w 516"/>
                      <a:gd name="T17" fmla="*/ 343 h 638"/>
                      <a:gd name="T18" fmla="*/ 284 w 516"/>
                      <a:gd name="T19" fmla="*/ 346 h 638"/>
                      <a:gd name="T20" fmla="*/ 284 w 516"/>
                      <a:gd name="T21" fmla="*/ 348 h 638"/>
                      <a:gd name="T22" fmla="*/ 283 w 516"/>
                      <a:gd name="T23" fmla="*/ 353 h 638"/>
                      <a:gd name="T24" fmla="*/ 283 w 516"/>
                      <a:gd name="T25" fmla="*/ 456 h 638"/>
                      <a:gd name="T26" fmla="*/ 216 w 516"/>
                      <a:gd name="T27" fmla="*/ 432 h 638"/>
                      <a:gd name="T28" fmla="*/ 66 w 516"/>
                      <a:gd name="T29" fmla="*/ 230 h 638"/>
                      <a:gd name="T30" fmla="*/ 133 w 516"/>
                      <a:gd name="T31" fmla="*/ 86 h 638"/>
                      <a:gd name="T32" fmla="*/ 133 w 516"/>
                      <a:gd name="T33" fmla="*/ 0 h 638"/>
                      <a:gd name="T34" fmla="*/ 0 w 516"/>
                      <a:gd name="T35" fmla="*/ 230 h 638"/>
                      <a:gd name="T36" fmla="*/ 216 w 516"/>
                      <a:gd name="T37" fmla="*/ 504 h 638"/>
                      <a:gd name="T38" fmla="*/ 283 w 516"/>
                      <a:gd name="T39" fmla="*/ 525 h 638"/>
                      <a:gd name="T40" fmla="*/ 283 w 516"/>
                      <a:gd name="T41" fmla="*/ 623 h 638"/>
                      <a:gd name="T42" fmla="*/ 284 w 516"/>
                      <a:gd name="T43" fmla="*/ 629 h 638"/>
                      <a:gd name="T44" fmla="*/ 284 w 516"/>
                      <a:gd name="T45" fmla="*/ 631 h 638"/>
                      <a:gd name="T46" fmla="*/ 286 w 516"/>
                      <a:gd name="T47" fmla="*/ 634 h 638"/>
                      <a:gd name="T48" fmla="*/ 286 w 516"/>
                      <a:gd name="T49" fmla="*/ 635 h 638"/>
                      <a:gd name="T50" fmla="*/ 289 w 516"/>
                      <a:gd name="T51" fmla="*/ 637 h 638"/>
                      <a:gd name="T52" fmla="*/ 290 w 516"/>
                      <a:gd name="T53" fmla="*/ 637 h 638"/>
                      <a:gd name="T54" fmla="*/ 293 w 516"/>
                      <a:gd name="T55" fmla="*/ 638 h 638"/>
                      <a:gd name="T56" fmla="*/ 294 w 516"/>
                      <a:gd name="T57" fmla="*/ 638 h 638"/>
                      <a:gd name="T58" fmla="*/ 295 w 516"/>
                      <a:gd name="T59" fmla="*/ 638 h 638"/>
                      <a:gd name="T60" fmla="*/ 298 w 516"/>
                      <a:gd name="T61" fmla="*/ 638 h 638"/>
                      <a:gd name="T62" fmla="*/ 299 w 516"/>
                      <a:gd name="T63" fmla="*/ 637 h 638"/>
                      <a:gd name="T64" fmla="*/ 304 w 516"/>
                      <a:gd name="T65" fmla="*/ 634 h 638"/>
                      <a:gd name="T66" fmla="*/ 516 w 516"/>
                      <a:gd name="T67" fmla="*/ 489 h 638"/>
                      <a:gd name="T68" fmla="*/ 304 w 516"/>
                      <a:gd name="T69" fmla="*/ 342 h 638"/>
                      <a:gd name="T70" fmla="*/ 299 w 516"/>
                      <a:gd name="T71" fmla="*/ 3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6" h="638">
                        <a:moveTo>
                          <a:pt x="299" y="340"/>
                        </a:moveTo>
                        <a:cubicBezTo>
                          <a:pt x="299" y="339"/>
                          <a:pt x="298" y="339"/>
                          <a:pt x="298" y="339"/>
                        </a:cubicBezTo>
                        <a:cubicBezTo>
                          <a:pt x="297" y="339"/>
                          <a:pt x="296" y="339"/>
                          <a:pt x="295" y="338"/>
                        </a:cubicBezTo>
                        <a:cubicBezTo>
                          <a:pt x="294" y="338"/>
                          <a:pt x="294" y="338"/>
                          <a:pt x="294" y="338"/>
                        </a:cubicBezTo>
                        <a:cubicBezTo>
                          <a:pt x="294" y="338"/>
                          <a:pt x="293" y="338"/>
                          <a:pt x="293" y="338"/>
                        </a:cubicBezTo>
                        <a:cubicBezTo>
                          <a:pt x="292" y="339"/>
                          <a:pt x="291" y="339"/>
                          <a:pt x="290" y="339"/>
                        </a:cubicBezTo>
                        <a:cubicBezTo>
                          <a:pt x="290" y="339"/>
                          <a:pt x="289" y="339"/>
                          <a:pt x="289" y="339"/>
                        </a:cubicBezTo>
                        <a:cubicBezTo>
                          <a:pt x="288" y="340"/>
                          <a:pt x="287" y="341"/>
                          <a:pt x="286" y="342"/>
                        </a:cubicBezTo>
                        <a:cubicBezTo>
                          <a:pt x="286" y="342"/>
                          <a:pt x="286" y="343"/>
                          <a:pt x="286" y="343"/>
                        </a:cubicBezTo>
                        <a:cubicBezTo>
                          <a:pt x="285" y="344"/>
                          <a:pt x="285" y="345"/>
                          <a:pt x="284" y="346"/>
                        </a:cubicBezTo>
                        <a:cubicBezTo>
                          <a:pt x="284" y="347"/>
                          <a:pt x="284" y="347"/>
                          <a:pt x="284" y="348"/>
                        </a:cubicBezTo>
                        <a:cubicBezTo>
                          <a:pt x="283" y="349"/>
                          <a:pt x="283" y="351"/>
                          <a:pt x="283" y="353"/>
                        </a:cubicBezTo>
                        <a:lnTo>
                          <a:pt x="283" y="456"/>
                        </a:lnTo>
                        <a:cubicBezTo>
                          <a:pt x="259" y="450"/>
                          <a:pt x="237" y="442"/>
                          <a:pt x="216" y="432"/>
                        </a:cubicBezTo>
                        <a:cubicBezTo>
                          <a:pt x="126" y="388"/>
                          <a:pt x="66" y="314"/>
                          <a:pt x="66" y="230"/>
                        </a:cubicBezTo>
                        <a:cubicBezTo>
                          <a:pt x="66" y="176"/>
                          <a:pt x="91" y="126"/>
                          <a:pt x="133" y="86"/>
                        </a:cubicBezTo>
                        <a:lnTo>
                          <a:pt x="133" y="0"/>
                        </a:lnTo>
                        <a:cubicBezTo>
                          <a:pt x="51" y="57"/>
                          <a:pt x="0" y="139"/>
                          <a:pt x="0" y="230"/>
                        </a:cubicBezTo>
                        <a:cubicBezTo>
                          <a:pt x="0" y="349"/>
                          <a:pt x="88" y="453"/>
                          <a:pt x="216" y="504"/>
                        </a:cubicBezTo>
                        <a:cubicBezTo>
                          <a:pt x="238" y="512"/>
                          <a:pt x="260" y="519"/>
                          <a:pt x="283" y="525"/>
                        </a:cubicBezTo>
                        <a:lnTo>
                          <a:pt x="283" y="623"/>
                        </a:lnTo>
                        <a:cubicBezTo>
                          <a:pt x="283" y="625"/>
                          <a:pt x="283" y="627"/>
                          <a:pt x="284" y="629"/>
                        </a:cubicBezTo>
                        <a:cubicBezTo>
                          <a:pt x="284" y="630"/>
                          <a:pt x="284" y="630"/>
                          <a:pt x="284" y="631"/>
                        </a:cubicBezTo>
                        <a:cubicBezTo>
                          <a:pt x="285" y="632"/>
                          <a:pt x="285" y="633"/>
                          <a:pt x="286" y="634"/>
                        </a:cubicBezTo>
                        <a:cubicBezTo>
                          <a:pt x="286" y="634"/>
                          <a:pt x="286" y="634"/>
                          <a:pt x="286" y="635"/>
                        </a:cubicBezTo>
                        <a:cubicBezTo>
                          <a:pt x="287" y="636"/>
                          <a:pt x="288" y="637"/>
                          <a:pt x="289" y="637"/>
                        </a:cubicBezTo>
                        <a:cubicBezTo>
                          <a:pt x="289" y="637"/>
                          <a:pt x="290" y="637"/>
                          <a:pt x="290" y="637"/>
                        </a:cubicBezTo>
                        <a:cubicBezTo>
                          <a:pt x="291" y="638"/>
                          <a:pt x="292" y="638"/>
                          <a:pt x="293" y="638"/>
                        </a:cubicBezTo>
                        <a:cubicBezTo>
                          <a:pt x="293" y="638"/>
                          <a:pt x="294" y="638"/>
                          <a:pt x="294" y="638"/>
                        </a:cubicBezTo>
                        <a:cubicBezTo>
                          <a:pt x="294" y="638"/>
                          <a:pt x="294" y="638"/>
                          <a:pt x="295" y="638"/>
                        </a:cubicBezTo>
                        <a:cubicBezTo>
                          <a:pt x="296" y="638"/>
                          <a:pt x="297" y="638"/>
                          <a:pt x="298" y="638"/>
                        </a:cubicBezTo>
                        <a:cubicBezTo>
                          <a:pt x="298" y="637"/>
                          <a:pt x="299" y="637"/>
                          <a:pt x="299" y="637"/>
                        </a:cubicBezTo>
                        <a:cubicBezTo>
                          <a:pt x="301" y="636"/>
                          <a:pt x="303" y="636"/>
                          <a:pt x="304" y="634"/>
                        </a:cubicBezTo>
                        <a:lnTo>
                          <a:pt x="516" y="489"/>
                        </a:lnTo>
                        <a:lnTo>
                          <a:pt x="304" y="342"/>
                        </a:lnTo>
                        <a:cubicBezTo>
                          <a:pt x="303" y="341"/>
                          <a:pt x="301" y="340"/>
                          <a:pt x="299" y="34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6" name="Freeform 106"/>
                  <p:cNvSpPr>
                    <a:spLocks/>
                  </p:cNvSpPr>
                  <p:nvPr/>
                </p:nvSpPr>
                <p:spPr bwMode="auto">
                  <a:xfrm>
                    <a:off x="2827665" y="2350629"/>
                    <a:ext cx="121660" cy="247444"/>
                  </a:xfrm>
                  <a:custGeom>
                    <a:avLst/>
                    <a:gdLst>
                      <a:gd name="T0" fmla="*/ 102 w 236"/>
                      <a:gd name="T1" fmla="*/ 0 h 484"/>
                      <a:gd name="T2" fmla="*/ 102 w 236"/>
                      <a:gd name="T3" fmla="*/ 85 h 484"/>
                      <a:gd name="T4" fmla="*/ 102 w 236"/>
                      <a:gd name="T5" fmla="*/ 86 h 484"/>
                      <a:gd name="T6" fmla="*/ 169 w 236"/>
                      <a:gd name="T7" fmla="*/ 230 h 484"/>
                      <a:gd name="T8" fmla="*/ 0 w 236"/>
                      <a:gd name="T9" fmla="*/ 440 h 484"/>
                      <a:gd name="T10" fmla="*/ 63 w 236"/>
                      <a:gd name="T11" fmla="*/ 484 h 484"/>
                      <a:gd name="T12" fmla="*/ 236 w 236"/>
                      <a:gd name="T13" fmla="*/ 230 h 484"/>
                      <a:gd name="T14" fmla="*/ 102 w 236"/>
                      <a:gd name="T15" fmla="*/ 0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484">
                        <a:moveTo>
                          <a:pt x="102" y="0"/>
                        </a:moveTo>
                        <a:lnTo>
                          <a:pt x="102" y="85"/>
                        </a:lnTo>
                        <a:lnTo>
                          <a:pt x="102" y="86"/>
                        </a:lnTo>
                        <a:cubicBezTo>
                          <a:pt x="144" y="126"/>
                          <a:pt x="169" y="176"/>
                          <a:pt x="169" y="230"/>
                        </a:cubicBezTo>
                        <a:cubicBezTo>
                          <a:pt x="169" y="320"/>
                          <a:pt x="101" y="399"/>
                          <a:pt x="0" y="440"/>
                        </a:cubicBezTo>
                        <a:lnTo>
                          <a:pt x="63" y="484"/>
                        </a:lnTo>
                        <a:cubicBezTo>
                          <a:pt x="167" y="428"/>
                          <a:pt x="236" y="335"/>
                          <a:pt x="236" y="230"/>
                        </a:cubicBezTo>
                        <a:cubicBezTo>
                          <a:pt x="236" y="139"/>
                          <a:pt x="184" y="57"/>
                          <a:pt x="10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8" name="Group 17"/>
            <p:cNvGrpSpPr/>
            <p:nvPr/>
          </p:nvGrpSpPr>
          <p:grpSpPr>
            <a:xfrm>
              <a:off x="4477135" y="3885280"/>
              <a:ext cx="1103983" cy="506731"/>
              <a:chOff x="4477135" y="3885280"/>
              <a:chExt cx="1103983" cy="506731"/>
            </a:xfrm>
          </p:grpSpPr>
          <p:sp>
            <p:nvSpPr>
              <p:cNvPr id="409" name="Rectangle 408"/>
              <p:cNvSpPr/>
              <p:nvPr/>
            </p:nvSpPr>
            <p:spPr>
              <a:xfrm>
                <a:off x="4477135" y="3885280"/>
                <a:ext cx="1070332" cy="506731"/>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9" name="TextBox 418"/>
              <p:cNvSpPr txBox="1"/>
              <p:nvPr/>
            </p:nvSpPr>
            <p:spPr>
              <a:xfrm>
                <a:off x="4861788" y="3925589"/>
                <a:ext cx="719330" cy="424722"/>
              </a:xfrm>
              <a:prstGeom prst="rect">
                <a:avLst/>
              </a:prstGeom>
              <a:noFill/>
            </p:spPr>
            <p:txBody>
              <a:bodyPr wrap="square" lIns="91430" tIns="45715" rIns="91430" bIns="45715" rtlCol="0" anchor="ctr">
                <a:spAutoFit/>
              </a:bodyPr>
              <a:lstStyle/>
              <a:p>
                <a:pPr algn="ctr" defTabSz="685800">
                  <a:lnSpc>
                    <a:spcPct val="90000"/>
                  </a:lnSpc>
                </a:pPr>
                <a:r>
                  <a:rPr lang="en-US" sz="1200" dirty="0" smtClean="0">
                    <a:solidFill>
                      <a:schemeClr val="bg1"/>
                    </a:solidFill>
                    <a:cs typeface="ＭＳ Ｐゴシック" charset="-128"/>
                  </a:rPr>
                  <a:t>Content First</a:t>
                </a:r>
                <a:endParaRPr lang="en-US" sz="1200" dirty="0">
                  <a:solidFill>
                    <a:schemeClr val="bg1"/>
                  </a:solidFill>
                  <a:cs typeface="ＭＳ Ｐゴシック" charset="-128"/>
                </a:endParaRPr>
              </a:p>
            </p:txBody>
          </p:sp>
          <p:grpSp>
            <p:nvGrpSpPr>
              <p:cNvPr id="16" name="Group 15"/>
              <p:cNvGrpSpPr/>
              <p:nvPr/>
            </p:nvGrpSpPr>
            <p:grpSpPr>
              <a:xfrm>
                <a:off x="4560879" y="3959718"/>
                <a:ext cx="357853" cy="357853"/>
                <a:chOff x="4560879" y="3959718"/>
                <a:chExt cx="357853" cy="357853"/>
              </a:xfrm>
            </p:grpSpPr>
            <p:sp>
              <p:nvSpPr>
                <p:cNvPr id="421" name="Oval 420"/>
                <p:cNvSpPr/>
                <p:nvPr/>
              </p:nvSpPr>
              <p:spPr>
                <a:xfrm>
                  <a:off x="4560879" y="3959718"/>
                  <a:ext cx="357853" cy="357853"/>
                </a:xfrm>
                <a:prstGeom prst="ellipse">
                  <a:avLst/>
                </a:prstGeom>
                <a:solidFill>
                  <a:schemeClr val="accent1"/>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263" name="Freeform 6"/>
                <p:cNvSpPr>
                  <a:spLocks noEditPoints="1"/>
                </p:cNvSpPr>
                <p:nvPr/>
              </p:nvSpPr>
              <p:spPr bwMode="auto">
                <a:xfrm>
                  <a:off x="4640918" y="4058590"/>
                  <a:ext cx="208621" cy="172889"/>
                </a:xfrm>
                <a:custGeom>
                  <a:avLst/>
                  <a:gdLst>
                    <a:gd name="T0" fmla="*/ 733 w 800"/>
                    <a:gd name="T1" fmla="*/ 467 h 700"/>
                    <a:gd name="T2" fmla="*/ 484 w 800"/>
                    <a:gd name="T3" fmla="*/ 467 h 700"/>
                    <a:gd name="T4" fmla="*/ 483 w 800"/>
                    <a:gd name="T5" fmla="*/ 465 h 700"/>
                    <a:gd name="T6" fmla="*/ 463 w 800"/>
                    <a:gd name="T7" fmla="*/ 419 h 700"/>
                    <a:gd name="T8" fmla="*/ 511 w 800"/>
                    <a:gd name="T9" fmla="*/ 300 h 700"/>
                    <a:gd name="T10" fmla="*/ 511 w 800"/>
                    <a:gd name="T11" fmla="*/ 226 h 700"/>
                    <a:gd name="T12" fmla="*/ 400 w 800"/>
                    <a:gd name="T13" fmla="*/ 117 h 700"/>
                    <a:gd name="T14" fmla="*/ 290 w 800"/>
                    <a:gd name="T15" fmla="*/ 226 h 700"/>
                    <a:gd name="T16" fmla="*/ 290 w 800"/>
                    <a:gd name="T17" fmla="*/ 300 h 700"/>
                    <a:gd name="T18" fmla="*/ 336 w 800"/>
                    <a:gd name="T19" fmla="*/ 420 h 700"/>
                    <a:gd name="T20" fmla="*/ 316 w 800"/>
                    <a:gd name="T21" fmla="*/ 465 h 700"/>
                    <a:gd name="T22" fmla="*/ 315 w 800"/>
                    <a:gd name="T23" fmla="*/ 467 h 700"/>
                    <a:gd name="T24" fmla="*/ 66 w 800"/>
                    <a:gd name="T25" fmla="*/ 467 h 700"/>
                    <a:gd name="T26" fmla="*/ 66 w 800"/>
                    <a:gd name="T27" fmla="*/ 67 h 700"/>
                    <a:gd name="T28" fmla="*/ 733 w 800"/>
                    <a:gd name="T29" fmla="*/ 67 h 700"/>
                    <a:gd name="T30" fmla="*/ 733 w 800"/>
                    <a:gd name="T31" fmla="*/ 467 h 700"/>
                    <a:gd name="T32" fmla="*/ 766 w 800"/>
                    <a:gd name="T33" fmla="*/ 0 h 700"/>
                    <a:gd name="T34" fmla="*/ 33 w 800"/>
                    <a:gd name="T35" fmla="*/ 0 h 700"/>
                    <a:gd name="T36" fmla="*/ 0 w 800"/>
                    <a:gd name="T37" fmla="*/ 34 h 700"/>
                    <a:gd name="T38" fmla="*/ 0 w 800"/>
                    <a:gd name="T39" fmla="*/ 500 h 700"/>
                    <a:gd name="T40" fmla="*/ 33 w 800"/>
                    <a:gd name="T41" fmla="*/ 534 h 700"/>
                    <a:gd name="T42" fmla="*/ 209 w 800"/>
                    <a:gd name="T43" fmla="*/ 534 h 700"/>
                    <a:gd name="T44" fmla="*/ 136 w 800"/>
                    <a:gd name="T45" fmla="*/ 576 h 700"/>
                    <a:gd name="T46" fmla="*/ 126 w 800"/>
                    <a:gd name="T47" fmla="*/ 591 h 700"/>
                    <a:gd name="T48" fmla="*/ 108 w 800"/>
                    <a:gd name="T49" fmla="*/ 700 h 700"/>
                    <a:gd name="T50" fmla="*/ 691 w 800"/>
                    <a:gd name="T51" fmla="*/ 700 h 700"/>
                    <a:gd name="T52" fmla="*/ 673 w 800"/>
                    <a:gd name="T53" fmla="*/ 591 h 700"/>
                    <a:gd name="T54" fmla="*/ 663 w 800"/>
                    <a:gd name="T55" fmla="*/ 576 h 700"/>
                    <a:gd name="T56" fmla="*/ 590 w 800"/>
                    <a:gd name="T57" fmla="*/ 534 h 700"/>
                    <a:gd name="T58" fmla="*/ 766 w 800"/>
                    <a:gd name="T59" fmla="*/ 534 h 700"/>
                    <a:gd name="T60" fmla="*/ 800 w 800"/>
                    <a:gd name="T61" fmla="*/ 500 h 700"/>
                    <a:gd name="T62" fmla="*/ 800 w 800"/>
                    <a:gd name="T63" fmla="*/ 34 h 700"/>
                    <a:gd name="T64" fmla="*/ 766 w 800"/>
                    <a:gd name="T65"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0" h="700">
                      <a:moveTo>
                        <a:pt x="733" y="467"/>
                      </a:moveTo>
                      <a:lnTo>
                        <a:pt x="484" y="467"/>
                      </a:lnTo>
                      <a:cubicBezTo>
                        <a:pt x="484" y="466"/>
                        <a:pt x="484" y="465"/>
                        <a:pt x="483" y="465"/>
                      </a:cubicBezTo>
                      <a:lnTo>
                        <a:pt x="463" y="419"/>
                      </a:lnTo>
                      <a:cubicBezTo>
                        <a:pt x="490" y="399"/>
                        <a:pt x="511" y="336"/>
                        <a:pt x="511" y="300"/>
                      </a:cubicBezTo>
                      <a:lnTo>
                        <a:pt x="511" y="226"/>
                      </a:lnTo>
                      <a:cubicBezTo>
                        <a:pt x="511" y="166"/>
                        <a:pt x="460" y="117"/>
                        <a:pt x="400" y="117"/>
                      </a:cubicBezTo>
                      <a:cubicBezTo>
                        <a:pt x="339" y="117"/>
                        <a:pt x="290" y="166"/>
                        <a:pt x="290" y="226"/>
                      </a:cubicBezTo>
                      <a:lnTo>
                        <a:pt x="290" y="300"/>
                      </a:lnTo>
                      <a:cubicBezTo>
                        <a:pt x="290" y="337"/>
                        <a:pt x="308" y="401"/>
                        <a:pt x="336" y="420"/>
                      </a:cubicBezTo>
                      <a:lnTo>
                        <a:pt x="316" y="465"/>
                      </a:lnTo>
                      <a:cubicBezTo>
                        <a:pt x="316" y="465"/>
                        <a:pt x="315" y="466"/>
                        <a:pt x="315" y="467"/>
                      </a:cubicBezTo>
                      <a:lnTo>
                        <a:pt x="66" y="467"/>
                      </a:lnTo>
                      <a:lnTo>
                        <a:pt x="66" y="67"/>
                      </a:lnTo>
                      <a:lnTo>
                        <a:pt x="733" y="67"/>
                      </a:lnTo>
                      <a:lnTo>
                        <a:pt x="733" y="467"/>
                      </a:lnTo>
                      <a:close/>
                      <a:moveTo>
                        <a:pt x="766" y="0"/>
                      </a:moveTo>
                      <a:lnTo>
                        <a:pt x="33" y="0"/>
                      </a:lnTo>
                      <a:cubicBezTo>
                        <a:pt x="15" y="0"/>
                        <a:pt x="0" y="15"/>
                        <a:pt x="0" y="34"/>
                      </a:cubicBezTo>
                      <a:lnTo>
                        <a:pt x="0" y="500"/>
                      </a:lnTo>
                      <a:cubicBezTo>
                        <a:pt x="0" y="519"/>
                        <a:pt x="15" y="534"/>
                        <a:pt x="33" y="534"/>
                      </a:cubicBezTo>
                      <a:lnTo>
                        <a:pt x="209" y="534"/>
                      </a:lnTo>
                      <a:lnTo>
                        <a:pt x="136" y="576"/>
                      </a:lnTo>
                      <a:cubicBezTo>
                        <a:pt x="131" y="579"/>
                        <a:pt x="127" y="585"/>
                        <a:pt x="126" y="591"/>
                      </a:cubicBezTo>
                      <a:lnTo>
                        <a:pt x="108" y="700"/>
                      </a:lnTo>
                      <a:lnTo>
                        <a:pt x="691" y="700"/>
                      </a:lnTo>
                      <a:lnTo>
                        <a:pt x="673" y="591"/>
                      </a:lnTo>
                      <a:cubicBezTo>
                        <a:pt x="673" y="585"/>
                        <a:pt x="668" y="579"/>
                        <a:pt x="663" y="576"/>
                      </a:cubicBezTo>
                      <a:lnTo>
                        <a:pt x="590" y="534"/>
                      </a:lnTo>
                      <a:lnTo>
                        <a:pt x="766" y="534"/>
                      </a:lnTo>
                      <a:cubicBezTo>
                        <a:pt x="785" y="534"/>
                        <a:pt x="800" y="519"/>
                        <a:pt x="800" y="500"/>
                      </a:cubicBezTo>
                      <a:lnTo>
                        <a:pt x="800" y="34"/>
                      </a:lnTo>
                      <a:cubicBezTo>
                        <a:pt x="800" y="15"/>
                        <a:pt x="785" y="0"/>
                        <a:pt x="766"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9" name="Group 18"/>
            <p:cNvGrpSpPr/>
            <p:nvPr/>
          </p:nvGrpSpPr>
          <p:grpSpPr>
            <a:xfrm>
              <a:off x="6729901" y="3885280"/>
              <a:ext cx="1085411" cy="506731"/>
              <a:chOff x="6729901" y="3885280"/>
              <a:chExt cx="1085411" cy="506731"/>
            </a:xfrm>
          </p:grpSpPr>
          <p:sp>
            <p:nvSpPr>
              <p:cNvPr id="238" name="Rectangle 237"/>
              <p:cNvSpPr/>
              <p:nvPr/>
            </p:nvSpPr>
            <p:spPr>
              <a:xfrm>
                <a:off x="6729901" y="3885280"/>
                <a:ext cx="1070332" cy="506731"/>
              </a:xfrm>
              <a:prstGeom prst="rect">
                <a:avLst/>
              </a:prstGeom>
              <a:solidFill>
                <a:srgbClr val="10A1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9" name="TextBox 238"/>
              <p:cNvSpPr txBox="1"/>
              <p:nvPr/>
            </p:nvSpPr>
            <p:spPr>
              <a:xfrm>
                <a:off x="7148366" y="3925589"/>
                <a:ext cx="666946" cy="424722"/>
              </a:xfrm>
              <a:prstGeom prst="rect">
                <a:avLst/>
              </a:prstGeom>
              <a:noFill/>
            </p:spPr>
            <p:txBody>
              <a:bodyPr wrap="square" lIns="91430" tIns="45715" rIns="91430" bIns="45715" rtlCol="0" anchor="ctr">
                <a:spAutoFit/>
              </a:bodyPr>
              <a:lstStyle/>
              <a:p>
                <a:pPr algn="ctr" defTabSz="685800">
                  <a:lnSpc>
                    <a:spcPct val="90000"/>
                  </a:lnSpc>
                </a:pPr>
                <a:r>
                  <a:rPr lang="en-US" sz="1200" dirty="0" smtClean="0">
                    <a:solidFill>
                      <a:schemeClr val="bg1"/>
                    </a:solidFill>
                    <a:cs typeface="ＭＳ Ｐゴシック" charset="-128"/>
                  </a:rPr>
                  <a:t>Device First</a:t>
                </a:r>
                <a:endParaRPr lang="en-US" sz="1200" dirty="0">
                  <a:solidFill>
                    <a:schemeClr val="bg1"/>
                  </a:solidFill>
                  <a:cs typeface="ＭＳ Ｐゴシック" charset="-128"/>
                </a:endParaRPr>
              </a:p>
            </p:txBody>
          </p:sp>
          <p:grpSp>
            <p:nvGrpSpPr>
              <p:cNvPr id="17" name="Group 16"/>
              <p:cNvGrpSpPr/>
              <p:nvPr/>
            </p:nvGrpSpPr>
            <p:grpSpPr>
              <a:xfrm>
                <a:off x="6836505" y="3959718"/>
                <a:ext cx="357853" cy="357853"/>
                <a:chOff x="6836505" y="3959718"/>
                <a:chExt cx="357853" cy="357853"/>
              </a:xfrm>
            </p:grpSpPr>
            <p:sp>
              <p:nvSpPr>
                <p:cNvPr id="241" name="Oval 240"/>
                <p:cNvSpPr/>
                <p:nvPr/>
              </p:nvSpPr>
              <p:spPr>
                <a:xfrm>
                  <a:off x="6836505" y="3959718"/>
                  <a:ext cx="357853" cy="357853"/>
                </a:xfrm>
                <a:prstGeom prst="ellipse">
                  <a:avLst/>
                </a:prstGeom>
                <a:solidFill>
                  <a:schemeClr val="accent6"/>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291" name="Freeform 20"/>
                <p:cNvSpPr>
                  <a:spLocks noEditPoints="1"/>
                </p:cNvSpPr>
                <p:nvPr/>
              </p:nvSpPr>
              <p:spPr bwMode="auto">
                <a:xfrm>
                  <a:off x="6943855" y="4016714"/>
                  <a:ext cx="143152" cy="225965"/>
                </a:xfrm>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398350107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6826" y="1265254"/>
            <a:ext cx="5033407" cy="3168210"/>
          </a:xfrm>
        </p:spPr>
        <p:txBody>
          <a:bodyPr/>
          <a:lstStyle/>
          <a:p>
            <a:r>
              <a:rPr lang="en-US" sz="1800" dirty="0" smtClean="0"/>
              <a:t>Support </a:t>
            </a:r>
            <a:r>
              <a:rPr lang="en-US" sz="1800" dirty="0"/>
              <a:t>multiple profiles, customized </a:t>
            </a:r>
            <a:r>
              <a:rPr lang="en-US" sz="1800" dirty="0" smtClean="0"/>
              <a:t>to </a:t>
            </a:r>
            <a:r>
              <a:rPr lang="en-US" sz="1800" dirty="0"/>
              <a:t>user</a:t>
            </a:r>
          </a:p>
          <a:p>
            <a:r>
              <a:rPr lang="en-US" sz="1800" dirty="0" smtClean="0"/>
              <a:t>Kids profile – simplified UX</a:t>
            </a:r>
          </a:p>
          <a:p>
            <a:pPr lvl="1"/>
            <a:r>
              <a:rPr lang="en-US" sz="1400" dirty="0" smtClean="0"/>
              <a:t>Flat hierarchy, no difference between linear and on demand</a:t>
            </a:r>
          </a:p>
          <a:p>
            <a:pPr lvl="1"/>
            <a:r>
              <a:rPr lang="en-US" sz="1400" dirty="0" smtClean="0"/>
              <a:t>Fits ages 3-6, decisions based on images only</a:t>
            </a:r>
          </a:p>
          <a:p>
            <a:pPr lvl="1"/>
            <a:r>
              <a:rPr lang="en-US" sz="1400" dirty="0" smtClean="0"/>
              <a:t>Content is age appropriate with parental control</a:t>
            </a:r>
          </a:p>
          <a:p>
            <a:r>
              <a:rPr lang="en-US" sz="1800" dirty="0"/>
              <a:t>Designed </a:t>
            </a:r>
            <a:r>
              <a:rPr lang="en-US" sz="1800" dirty="0" smtClean="0"/>
              <a:t>with our customers</a:t>
            </a:r>
            <a:endParaRPr lang="en-US" sz="1800" dirty="0"/>
          </a:p>
        </p:txBody>
      </p:sp>
      <p:sp>
        <p:nvSpPr>
          <p:cNvPr id="3" name="Title 2"/>
          <p:cNvSpPr>
            <a:spLocks noGrp="1"/>
          </p:cNvSpPr>
          <p:nvPr>
            <p:ph type="title"/>
          </p:nvPr>
        </p:nvSpPr>
        <p:spPr/>
        <p:txBody>
          <a:bodyPr/>
          <a:lstStyle/>
          <a:p>
            <a:r>
              <a:rPr lang="en-US" dirty="0" smtClean="0"/>
              <a:t>Personalized Kids Profile</a:t>
            </a:r>
            <a:endParaRPr lang="en-US" dirty="0"/>
          </a:p>
        </p:txBody>
      </p:sp>
      <p:grpSp>
        <p:nvGrpSpPr>
          <p:cNvPr id="6" name="Group 5"/>
          <p:cNvGrpSpPr/>
          <p:nvPr/>
        </p:nvGrpSpPr>
        <p:grpSpPr>
          <a:xfrm>
            <a:off x="5209543" y="1005834"/>
            <a:ext cx="4883521" cy="3574669"/>
            <a:chOff x="5145276" y="-162648"/>
            <a:chExt cx="5764462" cy="4418802"/>
          </a:xfrm>
        </p:grpSpPr>
        <p:grpSp>
          <p:nvGrpSpPr>
            <p:cNvPr id="9" name="Group 8"/>
            <p:cNvGrpSpPr/>
            <p:nvPr/>
          </p:nvGrpSpPr>
          <p:grpSpPr>
            <a:xfrm>
              <a:off x="5717628" y="-162648"/>
              <a:ext cx="5192110" cy="3914841"/>
              <a:chOff x="5804115" y="1347788"/>
              <a:chExt cx="3069249" cy="2226927"/>
            </a:xfrm>
          </p:grpSpPr>
          <p:pic>
            <p:nvPicPr>
              <p:cNvPr id="8" name="Picture 4" descr="תוצאת תמונה עבור ‪tv frame transpar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4115" y="1347788"/>
                <a:ext cx="3069249" cy="2226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4" cstate="print">
                <a:extLst>
                  <a:ext uri="{28A0092B-C50C-407E-A947-70E740481C1C}">
                    <a14:useLocalDpi xmlns:a14="http://schemas.microsoft.com/office/drawing/2010/main"/>
                  </a:ext>
                </a:extLst>
              </a:blip>
              <a:stretch>
                <a:fillRect/>
              </a:stretch>
            </p:blipFill>
            <p:spPr>
              <a:xfrm>
                <a:off x="5865074" y="1399650"/>
                <a:ext cx="2962695" cy="1793129"/>
              </a:xfrm>
              <a:prstGeom prst="rect">
                <a:avLst/>
              </a:prstGeom>
            </p:spPr>
          </p:pic>
        </p:grpSp>
        <p:grpSp>
          <p:nvGrpSpPr>
            <p:cNvPr id="10" name="Group 9"/>
            <p:cNvGrpSpPr/>
            <p:nvPr/>
          </p:nvGrpSpPr>
          <p:grpSpPr>
            <a:xfrm>
              <a:off x="5145276" y="2629422"/>
              <a:ext cx="2356136" cy="1626732"/>
              <a:chOff x="605155" y="2015841"/>
              <a:chExt cx="2602865" cy="1750344"/>
            </a:xfrm>
          </p:grpSpPr>
          <p:pic>
            <p:nvPicPr>
              <p:cNvPr id="2050" name="Picture 2" descr="תוצאת תמונה עבור ‪ipad frame transpar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155" y="2015841"/>
                <a:ext cx="2602865" cy="1750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6" cstate="screen">
                <a:extLst>
                  <a:ext uri="{28A0092B-C50C-407E-A947-70E740481C1C}">
                    <a14:useLocalDpi xmlns:a14="http://schemas.microsoft.com/office/drawing/2010/main"/>
                  </a:ext>
                </a:extLst>
              </a:blip>
              <a:stretch>
                <a:fillRect/>
              </a:stretch>
            </p:blipFill>
            <p:spPr>
              <a:xfrm>
                <a:off x="909605" y="2110104"/>
                <a:ext cx="2035525" cy="1566546"/>
              </a:xfrm>
              <a:prstGeom prst="rect">
                <a:avLst/>
              </a:prstGeom>
              <a:ln>
                <a:noFill/>
              </a:ln>
              <a:effectLst>
                <a:outerShdw blurRad="292100" dist="139700" dir="2700000" algn="tl" rotWithShape="0">
                  <a:srgbClr val="333333">
                    <a:alpha val="65000"/>
                  </a:srgbClr>
                </a:outerShdw>
              </a:effectLst>
            </p:spPr>
          </p:pic>
        </p:grpSp>
      </p:grpSp>
      <p:grpSp>
        <p:nvGrpSpPr>
          <p:cNvPr id="11" name="Group 10"/>
          <p:cNvGrpSpPr/>
          <p:nvPr/>
        </p:nvGrpSpPr>
        <p:grpSpPr>
          <a:xfrm>
            <a:off x="8180388" y="258196"/>
            <a:ext cx="560969" cy="568775"/>
            <a:chOff x="460955" y="1636556"/>
            <a:chExt cx="560969" cy="568775"/>
          </a:xfrm>
        </p:grpSpPr>
        <p:sp>
          <p:nvSpPr>
            <p:cNvPr id="12" name="Oval 11"/>
            <p:cNvSpPr/>
            <p:nvPr/>
          </p:nvSpPr>
          <p:spPr>
            <a:xfrm>
              <a:off x="460955" y="1636556"/>
              <a:ext cx="560969" cy="56877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3" name="Rounded Rectangle 44"/>
            <p:cNvSpPr/>
            <p:nvPr/>
          </p:nvSpPr>
          <p:spPr>
            <a:xfrm rot="10800000">
              <a:off x="549116" y="1798746"/>
              <a:ext cx="384648" cy="312591"/>
            </a:xfrm>
            <a:custGeom>
              <a:avLst/>
              <a:gdLst/>
              <a:ahLst/>
              <a:cxnLst/>
              <a:rect l="l" t="t" r="r" b="b"/>
              <a:pathLst>
                <a:path w="2184397" h="1749778">
                  <a:moveTo>
                    <a:pt x="1615392" y="1216286"/>
                  </a:moveTo>
                  <a:lnTo>
                    <a:pt x="2098649" y="1216286"/>
                  </a:lnTo>
                  <a:cubicBezTo>
                    <a:pt x="2146006" y="1216286"/>
                    <a:pt x="2184397" y="1254677"/>
                    <a:pt x="2184397" y="1302034"/>
                  </a:cubicBezTo>
                  <a:lnTo>
                    <a:pt x="2184397" y="1664030"/>
                  </a:lnTo>
                  <a:cubicBezTo>
                    <a:pt x="2184397" y="1711387"/>
                    <a:pt x="2146006" y="1749778"/>
                    <a:pt x="2098649" y="1749778"/>
                  </a:cubicBezTo>
                  <a:lnTo>
                    <a:pt x="1615392" y="1749778"/>
                  </a:lnTo>
                  <a:cubicBezTo>
                    <a:pt x="1568035" y="1749778"/>
                    <a:pt x="1529644" y="1711387"/>
                    <a:pt x="1529644" y="1664030"/>
                  </a:cubicBezTo>
                  <a:lnTo>
                    <a:pt x="1529644" y="1302034"/>
                  </a:lnTo>
                  <a:cubicBezTo>
                    <a:pt x="1529644" y="1254677"/>
                    <a:pt x="1568035" y="1216286"/>
                    <a:pt x="1615392" y="1216286"/>
                  </a:cubicBezTo>
                  <a:close/>
                  <a:moveTo>
                    <a:pt x="850571" y="1216286"/>
                  </a:moveTo>
                  <a:lnTo>
                    <a:pt x="1333828" y="1216286"/>
                  </a:lnTo>
                  <a:cubicBezTo>
                    <a:pt x="1381185" y="1216286"/>
                    <a:pt x="1419576" y="1254677"/>
                    <a:pt x="1419576" y="1302034"/>
                  </a:cubicBezTo>
                  <a:lnTo>
                    <a:pt x="1419576" y="1664030"/>
                  </a:lnTo>
                  <a:cubicBezTo>
                    <a:pt x="1419576" y="1711387"/>
                    <a:pt x="1381185" y="1749778"/>
                    <a:pt x="1333828" y="1749778"/>
                  </a:cubicBezTo>
                  <a:lnTo>
                    <a:pt x="850571" y="1749778"/>
                  </a:lnTo>
                  <a:cubicBezTo>
                    <a:pt x="803214" y="1749778"/>
                    <a:pt x="764823" y="1711387"/>
                    <a:pt x="764823" y="1664030"/>
                  </a:cubicBezTo>
                  <a:lnTo>
                    <a:pt x="764823" y="1302034"/>
                  </a:lnTo>
                  <a:cubicBezTo>
                    <a:pt x="764823" y="1254677"/>
                    <a:pt x="803214" y="1216286"/>
                    <a:pt x="850571" y="1216286"/>
                  </a:cubicBezTo>
                  <a:close/>
                  <a:moveTo>
                    <a:pt x="85748" y="1216286"/>
                  </a:moveTo>
                  <a:lnTo>
                    <a:pt x="569005" y="1216286"/>
                  </a:lnTo>
                  <a:cubicBezTo>
                    <a:pt x="616362" y="1216286"/>
                    <a:pt x="654753" y="1254677"/>
                    <a:pt x="654753" y="1302034"/>
                  </a:cubicBezTo>
                  <a:lnTo>
                    <a:pt x="654753" y="1664030"/>
                  </a:lnTo>
                  <a:cubicBezTo>
                    <a:pt x="654753" y="1711387"/>
                    <a:pt x="616362" y="1749778"/>
                    <a:pt x="569005" y="1749778"/>
                  </a:cubicBezTo>
                  <a:lnTo>
                    <a:pt x="85748" y="1749778"/>
                  </a:lnTo>
                  <a:cubicBezTo>
                    <a:pt x="38391" y="1749778"/>
                    <a:pt x="0" y="1711387"/>
                    <a:pt x="0" y="1664030"/>
                  </a:cubicBezTo>
                  <a:lnTo>
                    <a:pt x="0" y="1302034"/>
                  </a:lnTo>
                  <a:cubicBezTo>
                    <a:pt x="0" y="1254677"/>
                    <a:pt x="38391" y="1216286"/>
                    <a:pt x="85748" y="1216286"/>
                  </a:cubicBezTo>
                  <a:close/>
                  <a:moveTo>
                    <a:pt x="850356" y="0"/>
                  </a:moveTo>
                  <a:lnTo>
                    <a:pt x="1334042" y="0"/>
                  </a:lnTo>
                  <a:cubicBezTo>
                    <a:pt x="1399985" y="0"/>
                    <a:pt x="1453443" y="53458"/>
                    <a:pt x="1453443" y="119401"/>
                  </a:cubicBezTo>
                  <a:lnTo>
                    <a:pt x="1453443" y="537043"/>
                  </a:lnTo>
                  <a:cubicBezTo>
                    <a:pt x="1453443" y="602986"/>
                    <a:pt x="1399985" y="656444"/>
                    <a:pt x="1334042" y="656444"/>
                  </a:cubicBezTo>
                  <a:lnTo>
                    <a:pt x="1117599" y="656444"/>
                  </a:lnTo>
                  <a:lnTo>
                    <a:pt x="1117599" y="824089"/>
                  </a:lnTo>
                  <a:lnTo>
                    <a:pt x="1831620" y="824089"/>
                  </a:lnTo>
                  <a:lnTo>
                    <a:pt x="1869438" y="824089"/>
                  </a:lnTo>
                  <a:lnTo>
                    <a:pt x="1882420" y="824089"/>
                  </a:lnTo>
                  <a:lnTo>
                    <a:pt x="1882420" y="1051872"/>
                  </a:lnTo>
                  <a:lnTo>
                    <a:pt x="1901945" y="1051914"/>
                  </a:lnTo>
                  <a:cubicBezTo>
                    <a:pt x="1914165" y="1051937"/>
                    <a:pt x="1925649" y="1051953"/>
                    <a:pt x="1935453" y="1051953"/>
                  </a:cubicBezTo>
                  <a:cubicBezTo>
                    <a:pt x="1937743" y="1051953"/>
                    <a:pt x="1939924" y="1052417"/>
                    <a:pt x="1941908" y="1053256"/>
                  </a:cubicBezTo>
                  <a:lnTo>
                    <a:pt x="1947179" y="1056810"/>
                  </a:lnTo>
                  <a:cubicBezTo>
                    <a:pt x="1950180" y="1059811"/>
                    <a:pt x="1952036" y="1063956"/>
                    <a:pt x="1952036" y="1068536"/>
                  </a:cubicBezTo>
                  <a:cubicBezTo>
                    <a:pt x="1952036" y="1073115"/>
                    <a:pt x="1950180" y="1077260"/>
                    <a:pt x="1947179" y="1080261"/>
                  </a:cubicBezTo>
                  <a:lnTo>
                    <a:pt x="1946832" y="1080495"/>
                  </a:lnTo>
                  <a:lnTo>
                    <a:pt x="1945629" y="1082308"/>
                  </a:lnTo>
                  <a:lnTo>
                    <a:pt x="1870630" y="1157307"/>
                  </a:lnTo>
                  <a:cubicBezTo>
                    <a:pt x="1866948" y="1160989"/>
                    <a:pt x="1862122" y="1162830"/>
                    <a:pt x="1857296" y="1162830"/>
                  </a:cubicBezTo>
                  <a:cubicBezTo>
                    <a:pt x="1852471" y="1162830"/>
                    <a:pt x="1847645" y="1160989"/>
                    <a:pt x="1843963" y="1157307"/>
                  </a:cubicBezTo>
                  <a:lnTo>
                    <a:pt x="1768436" y="1081780"/>
                  </a:lnTo>
                  <a:lnTo>
                    <a:pt x="1767887" y="1080953"/>
                  </a:lnTo>
                  <a:lnTo>
                    <a:pt x="1766861" y="1080261"/>
                  </a:lnTo>
                  <a:cubicBezTo>
                    <a:pt x="1763860" y="1077260"/>
                    <a:pt x="1762004" y="1073115"/>
                    <a:pt x="1762004" y="1068536"/>
                  </a:cubicBezTo>
                  <a:cubicBezTo>
                    <a:pt x="1762004" y="1063956"/>
                    <a:pt x="1763860" y="1059811"/>
                    <a:pt x="1766861" y="1056810"/>
                  </a:cubicBezTo>
                  <a:cubicBezTo>
                    <a:pt x="1771060" y="1052576"/>
                    <a:pt x="1774097" y="1052409"/>
                    <a:pt x="1778587" y="1051953"/>
                  </a:cubicBezTo>
                  <a:cubicBezTo>
                    <a:pt x="1779710" y="1051838"/>
                    <a:pt x="1786807" y="1051781"/>
                    <a:pt x="1797638" y="1051760"/>
                  </a:cubicBezTo>
                  <a:cubicBezTo>
                    <a:pt x="1805762" y="1051744"/>
                    <a:pt x="1815986" y="1051748"/>
                    <a:pt x="1827366" y="1051763"/>
                  </a:cubicBezTo>
                  <a:lnTo>
                    <a:pt x="1831620" y="1051771"/>
                  </a:lnTo>
                  <a:lnTo>
                    <a:pt x="1831620" y="874889"/>
                  </a:lnTo>
                  <a:lnTo>
                    <a:pt x="1117599" y="874889"/>
                  </a:lnTo>
                  <a:lnTo>
                    <a:pt x="1117599" y="1036044"/>
                  </a:lnTo>
                  <a:lnTo>
                    <a:pt x="1137124" y="1036086"/>
                  </a:lnTo>
                  <a:cubicBezTo>
                    <a:pt x="1149344" y="1036109"/>
                    <a:pt x="1160829" y="1036125"/>
                    <a:pt x="1170633" y="1036125"/>
                  </a:cubicBezTo>
                  <a:cubicBezTo>
                    <a:pt x="1172922" y="1036125"/>
                    <a:pt x="1175104" y="1036589"/>
                    <a:pt x="1177088" y="1037428"/>
                  </a:cubicBezTo>
                  <a:lnTo>
                    <a:pt x="1182359" y="1040982"/>
                  </a:lnTo>
                  <a:cubicBezTo>
                    <a:pt x="1185360" y="1043983"/>
                    <a:pt x="1187216" y="1048128"/>
                    <a:pt x="1187216" y="1052708"/>
                  </a:cubicBezTo>
                  <a:cubicBezTo>
                    <a:pt x="1187216" y="1057287"/>
                    <a:pt x="1185360" y="1061432"/>
                    <a:pt x="1182359" y="1064433"/>
                  </a:cubicBezTo>
                  <a:lnTo>
                    <a:pt x="1182012" y="1064667"/>
                  </a:lnTo>
                  <a:lnTo>
                    <a:pt x="1180808" y="1066480"/>
                  </a:lnTo>
                  <a:lnTo>
                    <a:pt x="1105809" y="1141479"/>
                  </a:lnTo>
                  <a:cubicBezTo>
                    <a:pt x="1102127" y="1145161"/>
                    <a:pt x="1097302" y="1147002"/>
                    <a:pt x="1092476" y="1147002"/>
                  </a:cubicBezTo>
                  <a:cubicBezTo>
                    <a:pt x="1087650" y="1147002"/>
                    <a:pt x="1082824" y="1145161"/>
                    <a:pt x="1079142" y="1141479"/>
                  </a:cubicBezTo>
                  <a:lnTo>
                    <a:pt x="1003615" y="1065952"/>
                  </a:lnTo>
                  <a:lnTo>
                    <a:pt x="1003066" y="1065125"/>
                  </a:lnTo>
                  <a:lnTo>
                    <a:pt x="1002041" y="1064433"/>
                  </a:lnTo>
                  <a:cubicBezTo>
                    <a:pt x="999040" y="1061432"/>
                    <a:pt x="997184" y="1057287"/>
                    <a:pt x="997184" y="1052708"/>
                  </a:cubicBezTo>
                  <a:cubicBezTo>
                    <a:pt x="997184" y="1048128"/>
                    <a:pt x="999040" y="1043983"/>
                    <a:pt x="1002041" y="1040982"/>
                  </a:cubicBezTo>
                  <a:cubicBezTo>
                    <a:pt x="1006240" y="1036748"/>
                    <a:pt x="1009277" y="1036581"/>
                    <a:pt x="1013767" y="1036125"/>
                  </a:cubicBezTo>
                  <a:cubicBezTo>
                    <a:pt x="1014889" y="1036010"/>
                    <a:pt x="1021986" y="1035953"/>
                    <a:pt x="1032818" y="1035932"/>
                  </a:cubicBezTo>
                  <a:cubicBezTo>
                    <a:pt x="1040942" y="1035916"/>
                    <a:pt x="1051166" y="1035920"/>
                    <a:pt x="1062546" y="1035935"/>
                  </a:cubicBezTo>
                  <a:lnTo>
                    <a:pt x="1066799" y="1035943"/>
                  </a:lnTo>
                  <a:lnTo>
                    <a:pt x="1066799" y="874889"/>
                  </a:lnTo>
                  <a:lnTo>
                    <a:pt x="352776" y="874889"/>
                  </a:lnTo>
                  <a:lnTo>
                    <a:pt x="352776" y="1036044"/>
                  </a:lnTo>
                  <a:lnTo>
                    <a:pt x="372301" y="1036085"/>
                  </a:lnTo>
                  <a:cubicBezTo>
                    <a:pt x="384521" y="1036109"/>
                    <a:pt x="396006" y="1036125"/>
                    <a:pt x="405810" y="1036125"/>
                  </a:cubicBezTo>
                  <a:cubicBezTo>
                    <a:pt x="408099" y="1036125"/>
                    <a:pt x="410281" y="1036589"/>
                    <a:pt x="412265" y="1037428"/>
                  </a:cubicBezTo>
                  <a:lnTo>
                    <a:pt x="417536" y="1040982"/>
                  </a:lnTo>
                  <a:cubicBezTo>
                    <a:pt x="420537" y="1043983"/>
                    <a:pt x="422393" y="1048128"/>
                    <a:pt x="422393" y="1052708"/>
                  </a:cubicBezTo>
                  <a:cubicBezTo>
                    <a:pt x="422393" y="1057287"/>
                    <a:pt x="420537" y="1061432"/>
                    <a:pt x="417536" y="1064433"/>
                  </a:cubicBezTo>
                  <a:lnTo>
                    <a:pt x="417189" y="1064667"/>
                  </a:lnTo>
                  <a:lnTo>
                    <a:pt x="415985" y="1066480"/>
                  </a:lnTo>
                  <a:lnTo>
                    <a:pt x="340986" y="1141479"/>
                  </a:lnTo>
                  <a:cubicBezTo>
                    <a:pt x="337304" y="1145161"/>
                    <a:pt x="332479" y="1147002"/>
                    <a:pt x="327653" y="1147002"/>
                  </a:cubicBezTo>
                  <a:cubicBezTo>
                    <a:pt x="322827" y="1147002"/>
                    <a:pt x="318001" y="1145161"/>
                    <a:pt x="314319" y="1141479"/>
                  </a:cubicBezTo>
                  <a:lnTo>
                    <a:pt x="238792" y="1065952"/>
                  </a:lnTo>
                  <a:lnTo>
                    <a:pt x="238243" y="1065125"/>
                  </a:lnTo>
                  <a:lnTo>
                    <a:pt x="237218" y="1064433"/>
                  </a:lnTo>
                  <a:cubicBezTo>
                    <a:pt x="234217" y="1061432"/>
                    <a:pt x="232361" y="1057287"/>
                    <a:pt x="232361" y="1052708"/>
                  </a:cubicBezTo>
                  <a:cubicBezTo>
                    <a:pt x="232361" y="1048128"/>
                    <a:pt x="234217" y="1043983"/>
                    <a:pt x="237218" y="1040982"/>
                  </a:cubicBezTo>
                  <a:cubicBezTo>
                    <a:pt x="241417" y="1036748"/>
                    <a:pt x="244454" y="1036581"/>
                    <a:pt x="248944" y="1036125"/>
                  </a:cubicBezTo>
                  <a:cubicBezTo>
                    <a:pt x="250066" y="1036010"/>
                    <a:pt x="257163" y="1035953"/>
                    <a:pt x="267995" y="1035932"/>
                  </a:cubicBezTo>
                  <a:cubicBezTo>
                    <a:pt x="276119" y="1035916"/>
                    <a:pt x="286343" y="1035920"/>
                    <a:pt x="297723" y="1035935"/>
                  </a:cubicBezTo>
                  <a:lnTo>
                    <a:pt x="301976" y="1035943"/>
                  </a:lnTo>
                  <a:lnTo>
                    <a:pt x="301976" y="824089"/>
                  </a:lnTo>
                  <a:lnTo>
                    <a:pt x="314958" y="824089"/>
                  </a:lnTo>
                  <a:lnTo>
                    <a:pt x="352776" y="824089"/>
                  </a:lnTo>
                  <a:lnTo>
                    <a:pt x="1066799" y="824089"/>
                  </a:lnTo>
                  <a:lnTo>
                    <a:pt x="1066799" y="656444"/>
                  </a:lnTo>
                  <a:lnTo>
                    <a:pt x="850356" y="656444"/>
                  </a:lnTo>
                  <a:cubicBezTo>
                    <a:pt x="784413" y="656444"/>
                    <a:pt x="730955" y="602986"/>
                    <a:pt x="730955" y="537043"/>
                  </a:cubicBezTo>
                  <a:lnTo>
                    <a:pt x="730955" y="119401"/>
                  </a:lnTo>
                  <a:cubicBezTo>
                    <a:pt x="730955" y="53458"/>
                    <a:pt x="784413" y="0"/>
                    <a:pt x="850356"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1200" dirty="0"/>
            </a:p>
          </p:txBody>
        </p:sp>
      </p:grpSp>
    </p:spTree>
    <p:extLst>
      <p:ext uri="{BB962C8B-B14F-4D97-AF65-F5344CB8AC3E}">
        <p14:creationId xmlns:p14="http://schemas.microsoft.com/office/powerpoint/2010/main" val="334899685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766" y="1347788"/>
            <a:ext cx="5757294" cy="3168210"/>
          </a:xfrm>
        </p:spPr>
        <p:txBody>
          <a:bodyPr/>
          <a:lstStyle/>
          <a:p>
            <a:pPr>
              <a:buClr>
                <a:srgbClr val="4D4D4D"/>
              </a:buClr>
            </a:pPr>
            <a:r>
              <a:rPr lang="en-US" sz="1800" dirty="0" smtClean="0">
                <a:solidFill>
                  <a:srgbClr val="4D4D4D"/>
                </a:solidFill>
              </a:rPr>
              <a:t>UX </a:t>
            </a:r>
            <a:r>
              <a:rPr lang="en-US" sz="1800" dirty="0">
                <a:solidFill>
                  <a:srgbClr val="4D4D4D"/>
                </a:solidFill>
              </a:rPr>
              <a:t>applications that match </a:t>
            </a:r>
            <a:r>
              <a:rPr lang="en-US" sz="1800" dirty="0" smtClean="0">
                <a:solidFill>
                  <a:srgbClr val="4D4D4D"/>
                </a:solidFill>
              </a:rPr>
              <a:t>requirements </a:t>
            </a:r>
          </a:p>
          <a:p>
            <a:pPr lvl="1"/>
            <a:r>
              <a:rPr lang="en-US" sz="1400" dirty="0" smtClean="0">
                <a:solidFill>
                  <a:srgbClr val="4D4D4D"/>
                </a:solidFill>
              </a:rPr>
              <a:t>Interface</a:t>
            </a:r>
            <a:r>
              <a:rPr lang="en-US" sz="1400" dirty="0">
                <a:solidFill>
                  <a:srgbClr val="4D4D4D"/>
                </a:solidFill>
              </a:rPr>
              <a:t>, content, and associated </a:t>
            </a:r>
            <a:r>
              <a:rPr lang="en-US" sz="1400" dirty="0" smtClean="0">
                <a:solidFill>
                  <a:srgbClr val="4D4D4D"/>
                </a:solidFill>
              </a:rPr>
              <a:t>features</a:t>
            </a:r>
          </a:p>
          <a:p>
            <a:pPr marL="342886" lvl="1" indent="-285750">
              <a:spcBef>
                <a:spcPts val="1110"/>
              </a:spcBef>
              <a:buClr>
                <a:srgbClr val="4D4D4D"/>
              </a:buClr>
            </a:pPr>
            <a:r>
              <a:rPr lang="en-US" dirty="0" smtClean="0">
                <a:solidFill>
                  <a:srgbClr val="4D4D4D"/>
                </a:solidFill>
              </a:rPr>
              <a:t>Millennials </a:t>
            </a:r>
            <a:r>
              <a:rPr lang="en-US" dirty="0">
                <a:solidFill>
                  <a:srgbClr val="4D4D4D"/>
                </a:solidFill>
              </a:rPr>
              <a:t>UX application </a:t>
            </a:r>
          </a:p>
          <a:p>
            <a:pPr lvl="1"/>
            <a:r>
              <a:rPr lang="en-US" sz="1400" dirty="0">
                <a:solidFill>
                  <a:srgbClr val="4D4D4D"/>
                </a:solidFill>
              </a:rPr>
              <a:t>Between 12 and 20+ years olds</a:t>
            </a:r>
          </a:p>
          <a:p>
            <a:pPr lvl="1"/>
            <a:r>
              <a:rPr lang="en-US" sz="1400" dirty="0">
                <a:solidFill>
                  <a:srgbClr val="4D4D4D"/>
                </a:solidFill>
              </a:rPr>
              <a:t>Tailored for OTT viewing consumption </a:t>
            </a:r>
          </a:p>
          <a:p>
            <a:pPr lvl="1"/>
            <a:r>
              <a:rPr lang="en-US" sz="1400" dirty="0">
                <a:solidFill>
                  <a:srgbClr val="4D4D4D"/>
                </a:solidFill>
              </a:rPr>
              <a:t>B</a:t>
            </a:r>
            <a:r>
              <a:rPr lang="en-US" sz="1400" dirty="0" smtClean="0">
                <a:solidFill>
                  <a:srgbClr val="4D4D4D"/>
                </a:solidFill>
              </a:rPr>
              <a:t>inge watching, Multi </a:t>
            </a:r>
            <a:r>
              <a:rPr lang="en-US" sz="1400" dirty="0">
                <a:solidFill>
                  <a:srgbClr val="4D4D4D"/>
                </a:solidFill>
              </a:rPr>
              <a:t>screens, multi subscriptions, (</a:t>
            </a:r>
            <a:r>
              <a:rPr lang="en-US" sz="1400" dirty="0" err="1" smtClean="0">
                <a:solidFill>
                  <a:srgbClr val="4D4D4D"/>
                </a:solidFill>
              </a:rPr>
              <a:t>Youtube</a:t>
            </a:r>
            <a:r>
              <a:rPr lang="en-US" sz="1400" dirty="0">
                <a:solidFill>
                  <a:srgbClr val="4D4D4D"/>
                </a:solidFill>
              </a:rPr>
              <a:t>, Netflix, ...)</a:t>
            </a:r>
          </a:p>
          <a:p>
            <a:pPr lvl="1"/>
            <a:r>
              <a:rPr lang="en-US" sz="1400" dirty="0" smtClean="0">
                <a:solidFill>
                  <a:srgbClr val="4D4D4D"/>
                </a:solidFill>
              </a:rPr>
              <a:t>On </a:t>
            </a:r>
            <a:r>
              <a:rPr lang="en-US" sz="1400" dirty="0">
                <a:solidFill>
                  <a:srgbClr val="4D4D4D"/>
                </a:solidFill>
              </a:rPr>
              <a:t>Demand Viewing Experience – Little appetite for Live </a:t>
            </a:r>
            <a:r>
              <a:rPr lang="en-US" sz="1400" dirty="0" smtClean="0">
                <a:solidFill>
                  <a:srgbClr val="4D4D4D"/>
                </a:solidFill>
              </a:rPr>
              <a:t>TV</a:t>
            </a:r>
          </a:p>
          <a:p>
            <a:pPr lvl="1"/>
            <a:r>
              <a:rPr lang="en-US" sz="1400" dirty="0" smtClean="0">
                <a:solidFill>
                  <a:srgbClr val="4D4D4D"/>
                </a:solidFill>
              </a:rPr>
              <a:t>High </a:t>
            </a:r>
            <a:r>
              <a:rPr lang="en-US" sz="1400" dirty="0">
                <a:solidFill>
                  <a:srgbClr val="4D4D4D"/>
                </a:solidFill>
              </a:rPr>
              <a:t>influence from the community &amp; social environment</a:t>
            </a:r>
          </a:p>
          <a:p>
            <a:pPr marL="342886" lvl="1" indent="-285750">
              <a:spcBef>
                <a:spcPts val="1110"/>
              </a:spcBef>
              <a:buClr>
                <a:srgbClr val="4D4D4D"/>
              </a:buClr>
            </a:pPr>
            <a:r>
              <a:rPr lang="en-US" dirty="0" smtClean="0">
                <a:solidFill>
                  <a:srgbClr val="4D4D4D"/>
                </a:solidFill>
              </a:rPr>
              <a:t>Could be packaged with a mobile or data service</a:t>
            </a:r>
          </a:p>
          <a:p>
            <a:pPr lvl="1"/>
            <a:endParaRPr lang="en-US" sz="1400" dirty="0">
              <a:solidFill>
                <a:srgbClr val="4D4D4D"/>
              </a:solidFill>
            </a:endParaRPr>
          </a:p>
          <a:p>
            <a:endParaRPr lang="en-US" dirty="0">
              <a:solidFill>
                <a:srgbClr val="4D4D4D"/>
              </a:solidFill>
            </a:endParaRPr>
          </a:p>
        </p:txBody>
      </p:sp>
      <p:sp>
        <p:nvSpPr>
          <p:cNvPr id="3" name="Title 2"/>
          <p:cNvSpPr>
            <a:spLocks noGrp="1"/>
          </p:cNvSpPr>
          <p:nvPr>
            <p:ph type="title"/>
          </p:nvPr>
        </p:nvSpPr>
        <p:spPr/>
        <p:txBody>
          <a:bodyPr/>
          <a:lstStyle/>
          <a:p>
            <a:r>
              <a:rPr lang="en-US" dirty="0" smtClean="0"/>
              <a:t>Win New Business Segments</a:t>
            </a:r>
            <a:endParaRPr lang="en-US" dirty="0"/>
          </a:p>
        </p:txBody>
      </p:sp>
      <p:grpSp>
        <p:nvGrpSpPr>
          <p:cNvPr id="8" name="Group 7"/>
          <p:cNvGrpSpPr/>
          <p:nvPr/>
        </p:nvGrpSpPr>
        <p:grpSpPr>
          <a:xfrm>
            <a:off x="6530340" y="1409700"/>
            <a:ext cx="1955292" cy="3405856"/>
            <a:chOff x="6266121" y="1347788"/>
            <a:chExt cx="1828805" cy="3490549"/>
          </a:xfrm>
        </p:grpSpPr>
        <p:pic>
          <p:nvPicPr>
            <p:cNvPr id="4" name="Picture 3"/>
            <p:cNvPicPr/>
            <p:nvPr/>
          </p:nvPicPr>
          <p:blipFill>
            <a:blip r:embed="rId3" cstate="screen">
              <a:extLst>
                <a:ext uri="{28A0092B-C50C-407E-A947-70E740481C1C}">
                  <a14:useLocalDpi xmlns:a14="http://schemas.microsoft.com/office/drawing/2010/main"/>
                </a:ext>
              </a:extLst>
            </a:blip>
            <a:stretch>
              <a:fillRect/>
            </a:stretch>
          </p:blipFill>
          <p:spPr>
            <a:xfrm>
              <a:off x="6366510" y="1745936"/>
              <a:ext cx="1636261" cy="2707954"/>
            </a:xfrm>
            <a:prstGeom prst="rect">
              <a:avLst/>
            </a:prstGeom>
          </p:spPr>
        </p:pic>
        <p:pic>
          <p:nvPicPr>
            <p:cNvPr id="7" name="Picture 2" descr="תוצאת תמונה עבור ‪iphone 7 plus frame transparen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66121" y="1347788"/>
              <a:ext cx="1828805" cy="3490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180388" y="258196"/>
            <a:ext cx="560969" cy="568775"/>
            <a:chOff x="460955" y="1636556"/>
            <a:chExt cx="560969" cy="568775"/>
          </a:xfrm>
        </p:grpSpPr>
        <p:sp>
          <p:nvSpPr>
            <p:cNvPr id="10" name="Oval 9"/>
            <p:cNvSpPr/>
            <p:nvPr/>
          </p:nvSpPr>
          <p:spPr>
            <a:xfrm>
              <a:off x="460955" y="1636556"/>
              <a:ext cx="560969" cy="56877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1" name="Rounded Rectangle 44"/>
            <p:cNvSpPr/>
            <p:nvPr/>
          </p:nvSpPr>
          <p:spPr>
            <a:xfrm rot="10800000">
              <a:off x="549116" y="1798746"/>
              <a:ext cx="384648" cy="312591"/>
            </a:xfrm>
            <a:custGeom>
              <a:avLst/>
              <a:gdLst/>
              <a:ahLst/>
              <a:cxnLst/>
              <a:rect l="l" t="t" r="r" b="b"/>
              <a:pathLst>
                <a:path w="2184397" h="1749778">
                  <a:moveTo>
                    <a:pt x="1615392" y="1216286"/>
                  </a:moveTo>
                  <a:lnTo>
                    <a:pt x="2098649" y="1216286"/>
                  </a:lnTo>
                  <a:cubicBezTo>
                    <a:pt x="2146006" y="1216286"/>
                    <a:pt x="2184397" y="1254677"/>
                    <a:pt x="2184397" y="1302034"/>
                  </a:cubicBezTo>
                  <a:lnTo>
                    <a:pt x="2184397" y="1664030"/>
                  </a:lnTo>
                  <a:cubicBezTo>
                    <a:pt x="2184397" y="1711387"/>
                    <a:pt x="2146006" y="1749778"/>
                    <a:pt x="2098649" y="1749778"/>
                  </a:cubicBezTo>
                  <a:lnTo>
                    <a:pt x="1615392" y="1749778"/>
                  </a:lnTo>
                  <a:cubicBezTo>
                    <a:pt x="1568035" y="1749778"/>
                    <a:pt x="1529644" y="1711387"/>
                    <a:pt x="1529644" y="1664030"/>
                  </a:cubicBezTo>
                  <a:lnTo>
                    <a:pt x="1529644" y="1302034"/>
                  </a:lnTo>
                  <a:cubicBezTo>
                    <a:pt x="1529644" y="1254677"/>
                    <a:pt x="1568035" y="1216286"/>
                    <a:pt x="1615392" y="1216286"/>
                  </a:cubicBezTo>
                  <a:close/>
                  <a:moveTo>
                    <a:pt x="850571" y="1216286"/>
                  </a:moveTo>
                  <a:lnTo>
                    <a:pt x="1333828" y="1216286"/>
                  </a:lnTo>
                  <a:cubicBezTo>
                    <a:pt x="1381185" y="1216286"/>
                    <a:pt x="1419576" y="1254677"/>
                    <a:pt x="1419576" y="1302034"/>
                  </a:cubicBezTo>
                  <a:lnTo>
                    <a:pt x="1419576" y="1664030"/>
                  </a:lnTo>
                  <a:cubicBezTo>
                    <a:pt x="1419576" y="1711387"/>
                    <a:pt x="1381185" y="1749778"/>
                    <a:pt x="1333828" y="1749778"/>
                  </a:cubicBezTo>
                  <a:lnTo>
                    <a:pt x="850571" y="1749778"/>
                  </a:lnTo>
                  <a:cubicBezTo>
                    <a:pt x="803214" y="1749778"/>
                    <a:pt x="764823" y="1711387"/>
                    <a:pt x="764823" y="1664030"/>
                  </a:cubicBezTo>
                  <a:lnTo>
                    <a:pt x="764823" y="1302034"/>
                  </a:lnTo>
                  <a:cubicBezTo>
                    <a:pt x="764823" y="1254677"/>
                    <a:pt x="803214" y="1216286"/>
                    <a:pt x="850571" y="1216286"/>
                  </a:cubicBezTo>
                  <a:close/>
                  <a:moveTo>
                    <a:pt x="85748" y="1216286"/>
                  </a:moveTo>
                  <a:lnTo>
                    <a:pt x="569005" y="1216286"/>
                  </a:lnTo>
                  <a:cubicBezTo>
                    <a:pt x="616362" y="1216286"/>
                    <a:pt x="654753" y="1254677"/>
                    <a:pt x="654753" y="1302034"/>
                  </a:cubicBezTo>
                  <a:lnTo>
                    <a:pt x="654753" y="1664030"/>
                  </a:lnTo>
                  <a:cubicBezTo>
                    <a:pt x="654753" y="1711387"/>
                    <a:pt x="616362" y="1749778"/>
                    <a:pt x="569005" y="1749778"/>
                  </a:cubicBezTo>
                  <a:lnTo>
                    <a:pt x="85748" y="1749778"/>
                  </a:lnTo>
                  <a:cubicBezTo>
                    <a:pt x="38391" y="1749778"/>
                    <a:pt x="0" y="1711387"/>
                    <a:pt x="0" y="1664030"/>
                  </a:cubicBezTo>
                  <a:lnTo>
                    <a:pt x="0" y="1302034"/>
                  </a:lnTo>
                  <a:cubicBezTo>
                    <a:pt x="0" y="1254677"/>
                    <a:pt x="38391" y="1216286"/>
                    <a:pt x="85748" y="1216286"/>
                  </a:cubicBezTo>
                  <a:close/>
                  <a:moveTo>
                    <a:pt x="850356" y="0"/>
                  </a:moveTo>
                  <a:lnTo>
                    <a:pt x="1334042" y="0"/>
                  </a:lnTo>
                  <a:cubicBezTo>
                    <a:pt x="1399985" y="0"/>
                    <a:pt x="1453443" y="53458"/>
                    <a:pt x="1453443" y="119401"/>
                  </a:cubicBezTo>
                  <a:lnTo>
                    <a:pt x="1453443" y="537043"/>
                  </a:lnTo>
                  <a:cubicBezTo>
                    <a:pt x="1453443" y="602986"/>
                    <a:pt x="1399985" y="656444"/>
                    <a:pt x="1334042" y="656444"/>
                  </a:cubicBezTo>
                  <a:lnTo>
                    <a:pt x="1117599" y="656444"/>
                  </a:lnTo>
                  <a:lnTo>
                    <a:pt x="1117599" y="824089"/>
                  </a:lnTo>
                  <a:lnTo>
                    <a:pt x="1831620" y="824089"/>
                  </a:lnTo>
                  <a:lnTo>
                    <a:pt x="1869438" y="824089"/>
                  </a:lnTo>
                  <a:lnTo>
                    <a:pt x="1882420" y="824089"/>
                  </a:lnTo>
                  <a:lnTo>
                    <a:pt x="1882420" y="1051872"/>
                  </a:lnTo>
                  <a:lnTo>
                    <a:pt x="1901945" y="1051914"/>
                  </a:lnTo>
                  <a:cubicBezTo>
                    <a:pt x="1914165" y="1051937"/>
                    <a:pt x="1925649" y="1051953"/>
                    <a:pt x="1935453" y="1051953"/>
                  </a:cubicBezTo>
                  <a:cubicBezTo>
                    <a:pt x="1937743" y="1051953"/>
                    <a:pt x="1939924" y="1052417"/>
                    <a:pt x="1941908" y="1053256"/>
                  </a:cubicBezTo>
                  <a:lnTo>
                    <a:pt x="1947179" y="1056810"/>
                  </a:lnTo>
                  <a:cubicBezTo>
                    <a:pt x="1950180" y="1059811"/>
                    <a:pt x="1952036" y="1063956"/>
                    <a:pt x="1952036" y="1068536"/>
                  </a:cubicBezTo>
                  <a:cubicBezTo>
                    <a:pt x="1952036" y="1073115"/>
                    <a:pt x="1950180" y="1077260"/>
                    <a:pt x="1947179" y="1080261"/>
                  </a:cubicBezTo>
                  <a:lnTo>
                    <a:pt x="1946832" y="1080495"/>
                  </a:lnTo>
                  <a:lnTo>
                    <a:pt x="1945629" y="1082308"/>
                  </a:lnTo>
                  <a:lnTo>
                    <a:pt x="1870630" y="1157307"/>
                  </a:lnTo>
                  <a:cubicBezTo>
                    <a:pt x="1866948" y="1160989"/>
                    <a:pt x="1862122" y="1162830"/>
                    <a:pt x="1857296" y="1162830"/>
                  </a:cubicBezTo>
                  <a:cubicBezTo>
                    <a:pt x="1852471" y="1162830"/>
                    <a:pt x="1847645" y="1160989"/>
                    <a:pt x="1843963" y="1157307"/>
                  </a:cubicBezTo>
                  <a:lnTo>
                    <a:pt x="1768436" y="1081780"/>
                  </a:lnTo>
                  <a:lnTo>
                    <a:pt x="1767887" y="1080953"/>
                  </a:lnTo>
                  <a:lnTo>
                    <a:pt x="1766861" y="1080261"/>
                  </a:lnTo>
                  <a:cubicBezTo>
                    <a:pt x="1763860" y="1077260"/>
                    <a:pt x="1762004" y="1073115"/>
                    <a:pt x="1762004" y="1068536"/>
                  </a:cubicBezTo>
                  <a:cubicBezTo>
                    <a:pt x="1762004" y="1063956"/>
                    <a:pt x="1763860" y="1059811"/>
                    <a:pt x="1766861" y="1056810"/>
                  </a:cubicBezTo>
                  <a:cubicBezTo>
                    <a:pt x="1771060" y="1052576"/>
                    <a:pt x="1774097" y="1052409"/>
                    <a:pt x="1778587" y="1051953"/>
                  </a:cubicBezTo>
                  <a:cubicBezTo>
                    <a:pt x="1779710" y="1051838"/>
                    <a:pt x="1786807" y="1051781"/>
                    <a:pt x="1797638" y="1051760"/>
                  </a:cubicBezTo>
                  <a:cubicBezTo>
                    <a:pt x="1805762" y="1051744"/>
                    <a:pt x="1815986" y="1051748"/>
                    <a:pt x="1827366" y="1051763"/>
                  </a:cubicBezTo>
                  <a:lnTo>
                    <a:pt x="1831620" y="1051771"/>
                  </a:lnTo>
                  <a:lnTo>
                    <a:pt x="1831620" y="874889"/>
                  </a:lnTo>
                  <a:lnTo>
                    <a:pt x="1117599" y="874889"/>
                  </a:lnTo>
                  <a:lnTo>
                    <a:pt x="1117599" y="1036044"/>
                  </a:lnTo>
                  <a:lnTo>
                    <a:pt x="1137124" y="1036086"/>
                  </a:lnTo>
                  <a:cubicBezTo>
                    <a:pt x="1149344" y="1036109"/>
                    <a:pt x="1160829" y="1036125"/>
                    <a:pt x="1170633" y="1036125"/>
                  </a:cubicBezTo>
                  <a:cubicBezTo>
                    <a:pt x="1172922" y="1036125"/>
                    <a:pt x="1175104" y="1036589"/>
                    <a:pt x="1177088" y="1037428"/>
                  </a:cubicBezTo>
                  <a:lnTo>
                    <a:pt x="1182359" y="1040982"/>
                  </a:lnTo>
                  <a:cubicBezTo>
                    <a:pt x="1185360" y="1043983"/>
                    <a:pt x="1187216" y="1048128"/>
                    <a:pt x="1187216" y="1052708"/>
                  </a:cubicBezTo>
                  <a:cubicBezTo>
                    <a:pt x="1187216" y="1057287"/>
                    <a:pt x="1185360" y="1061432"/>
                    <a:pt x="1182359" y="1064433"/>
                  </a:cubicBezTo>
                  <a:lnTo>
                    <a:pt x="1182012" y="1064667"/>
                  </a:lnTo>
                  <a:lnTo>
                    <a:pt x="1180808" y="1066480"/>
                  </a:lnTo>
                  <a:lnTo>
                    <a:pt x="1105809" y="1141479"/>
                  </a:lnTo>
                  <a:cubicBezTo>
                    <a:pt x="1102127" y="1145161"/>
                    <a:pt x="1097302" y="1147002"/>
                    <a:pt x="1092476" y="1147002"/>
                  </a:cubicBezTo>
                  <a:cubicBezTo>
                    <a:pt x="1087650" y="1147002"/>
                    <a:pt x="1082824" y="1145161"/>
                    <a:pt x="1079142" y="1141479"/>
                  </a:cubicBezTo>
                  <a:lnTo>
                    <a:pt x="1003615" y="1065952"/>
                  </a:lnTo>
                  <a:lnTo>
                    <a:pt x="1003066" y="1065125"/>
                  </a:lnTo>
                  <a:lnTo>
                    <a:pt x="1002041" y="1064433"/>
                  </a:lnTo>
                  <a:cubicBezTo>
                    <a:pt x="999040" y="1061432"/>
                    <a:pt x="997184" y="1057287"/>
                    <a:pt x="997184" y="1052708"/>
                  </a:cubicBezTo>
                  <a:cubicBezTo>
                    <a:pt x="997184" y="1048128"/>
                    <a:pt x="999040" y="1043983"/>
                    <a:pt x="1002041" y="1040982"/>
                  </a:cubicBezTo>
                  <a:cubicBezTo>
                    <a:pt x="1006240" y="1036748"/>
                    <a:pt x="1009277" y="1036581"/>
                    <a:pt x="1013767" y="1036125"/>
                  </a:cubicBezTo>
                  <a:cubicBezTo>
                    <a:pt x="1014889" y="1036010"/>
                    <a:pt x="1021986" y="1035953"/>
                    <a:pt x="1032818" y="1035932"/>
                  </a:cubicBezTo>
                  <a:cubicBezTo>
                    <a:pt x="1040942" y="1035916"/>
                    <a:pt x="1051166" y="1035920"/>
                    <a:pt x="1062546" y="1035935"/>
                  </a:cubicBezTo>
                  <a:lnTo>
                    <a:pt x="1066799" y="1035943"/>
                  </a:lnTo>
                  <a:lnTo>
                    <a:pt x="1066799" y="874889"/>
                  </a:lnTo>
                  <a:lnTo>
                    <a:pt x="352776" y="874889"/>
                  </a:lnTo>
                  <a:lnTo>
                    <a:pt x="352776" y="1036044"/>
                  </a:lnTo>
                  <a:lnTo>
                    <a:pt x="372301" y="1036085"/>
                  </a:lnTo>
                  <a:cubicBezTo>
                    <a:pt x="384521" y="1036109"/>
                    <a:pt x="396006" y="1036125"/>
                    <a:pt x="405810" y="1036125"/>
                  </a:cubicBezTo>
                  <a:cubicBezTo>
                    <a:pt x="408099" y="1036125"/>
                    <a:pt x="410281" y="1036589"/>
                    <a:pt x="412265" y="1037428"/>
                  </a:cubicBezTo>
                  <a:lnTo>
                    <a:pt x="417536" y="1040982"/>
                  </a:lnTo>
                  <a:cubicBezTo>
                    <a:pt x="420537" y="1043983"/>
                    <a:pt x="422393" y="1048128"/>
                    <a:pt x="422393" y="1052708"/>
                  </a:cubicBezTo>
                  <a:cubicBezTo>
                    <a:pt x="422393" y="1057287"/>
                    <a:pt x="420537" y="1061432"/>
                    <a:pt x="417536" y="1064433"/>
                  </a:cubicBezTo>
                  <a:lnTo>
                    <a:pt x="417189" y="1064667"/>
                  </a:lnTo>
                  <a:lnTo>
                    <a:pt x="415985" y="1066480"/>
                  </a:lnTo>
                  <a:lnTo>
                    <a:pt x="340986" y="1141479"/>
                  </a:lnTo>
                  <a:cubicBezTo>
                    <a:pt x="337304" y="1145161"/>
                    <a:pt x="332479" y="1147002"/>
                    <a:pt x="327653" y="1147002"/>
                  </a:cubicBezTo>
                  <a:cubicBezTo>
                    <a:pt x="322827" y="1147002"/>
                    <a:pt x="318001" y="1145161"/>
                    <a:pt x="314319" y="1141479"/>
                  </a:cubicBezTo>
                  <a:lnTo>
                    <a:pt x="238792" y="1065952"/>
                  </a:lnTo>
                  <a:lnTo>
                    <a:pt x="238243" y="1065125"/>
                  </a:lnTo>
                  <a:lnTo>
                    <a:pt x="237218" y="1064433"/>
                  </a:lnTo>
                  <a:cubicBezTo>
                    <a:pt x="234217" y="1061432"/>
                    <a:pt x="232361" y="1057287"/>
                    <a:pt x="232361" y="1052708"/>
                  </a:cubicBezTo>
                  <a:cubicBezTo>
                    <a:pt x="232361" y="1048128"/>
                    <a:pt x="234217" y="1043983"/>
                    <a:pt x="237218" y="1040982"/>
                  </a:cubicBezTo>
                  <a:cubicBezTo>
                    <a:pt x="241417" y="1036748"/>
                    <a:pt x="244454" y="1036581"/>
                    <a:pt x="248944" y="1036125"/>
                  </a:cubicBezTo>
                  <a:cubicBezTo>
                    <a:pt x="250066" y="1036010"/>
                    <a:pt x="257163" y="1035953"/>
                    <a:pt x="267995" y="1035932"/>
                  </a:cubicBezTo>
                  <a:cubicBezTo>
                    <a:pt x="276119" y="1035916"/>
                    <a:pt x="286343" y="1035920"/>
                    <a:pt x="297723" y="1035935"/>
                  </a:cubicBezTo>
                  <a:lnTo>
                    <a:pt x="301976" y="1035943"/>
                  </a:lnTo>
                  <a:lnTo>
                    <a:pt x="301976" y="824089"/>
                  </a:lnTo>
                  <a:lnTo>
                    <a:pt x="314958" y="824089"/>
                  </a:lnTo>
                  <a:lnTo>
                    <a:pt x="352776" y="824089"/>
                  </a:lnTo>
                  <a:lnTo>
                    <a:pt x="1066799" y="824089"/>
                  </a:lnTo>
                  <a:lnTo>
                    <a:pt x="1066799" y="656444"/>
                  </a:lnTo>
                  <a:lnTo>
                    <a:pt x="850356" y="656444"/>
                  </a:lnTo>
                  <a:cubicBezTo>
                    <a:pt x="784413" y="656444"/>
                    <a:pt x="730955" y="602986"/>
                    <a:pt x="730955" y="537043"/>
                  </a:cubicBezTo>
                  <a:lnTo>
                    <a:pt x="730955" y="119401"/>
                  </a:lnTo>
                  <a:cubicBezTo>
                    <a:pt x="730955" y="53458"/>
                    <a:pt x="784413" y="0"/>
                    <a:pt x="850356"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1200" dirty="0"/>
            </a:p>
          </p:txBody>
        </p:sp>
      </p:grpSp>
    </p:spTree>
    <p:extLst>
      <p:ext uri="{BB962C8B-B14F-4D97-AF65-F5344CB8AC3E}">
        <p14:creationId xmlns:p14="http://schemas.microsoft.com/office/powerpoint/2010/main" val="236320005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Best Video Experience</a:t>
            </a:r>
            <a:r>
              <a:rPr lang="en-US" sz="2800" dirty="0"/>
              <a:t/>
            </a:r>
            <a:br>
              <a:rPr lang="en-US" sz="2800" dirty="0"/>
            </a:br>
            <a:r>
              <a:rPr lang="en-US" sz="2400" dirty="0"/>
              <a:t>Smart </a:t>
            </a:r>
            <a:r>
              <a:rPr lang="en-US" sz="2400" dirty="0" smtClean="0"/>
              <a:t>Streaming: Video </a:t>
            </a:r>
            <a:r>
              <a:rPr lang="en-US" sz="2400" dirty="0" err="1" smtClean="0"/>
              <a:t>QoE</a:t>
            </a:r>
            <a:r>
              <a:rPr lang="en-US" sz="2400" dirty="0" smtClean="0"/>
              <a:t> at Scale</a:t>
            </a:r>
            <a:endParaRPr lang="en-US" sz="2400" dirty="0"/>
          </a:p>
        </p:txBody>
      </p:sp>
      <p:grpSp>
        <p:nvGrpSpPr>
          <p:cNvPr id="6" name="Group 5"/>
          <p:cNvGrpSpPr/>
          <p:nvPr/>
        </p:nvGrpSpPr>
        <p:grpSpPr>
          <a:xfrm>
            <a:off x="439803" y="1150436"/>
            <a:ext cx="8287877" cy="517651"/>
            <a:chOff x="439803" y="1150436"/>
            <a:chExt cx="8287877" cy="517651"/>
          </a:xfrm>
        </p:grpSpPr>
        <p:sp>
          <p:nvSpPr>
            <p:cNvPr id="63" name="Rectangle 62"/>
            <p:cNvSpPr/>
            <p:nvPr/>
          </p:nvSpPr>
          <p:spPr>
            <a:xfrm flipH="1">
              <a:off x="439803" y="1150436"/>
              <a:ext cx="8287877" cy="517651"/>
            </a:xfrm>
            <a:prstGeom prst="rect">
              <a:avLst/>
            </a:prstGeom>
            <a:solidFill>
              <a:schemeClr val="bg1">
                <a:lumMod val="95000"/>
              </a:schemeClr>
            </a:solidFill>
            <a:ln w="25400" cap="flat" cmpd="sng" algn="ctr">
              <a:no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sp>
          <p:nvSpPr>
            <p:cNvPr id="64" name="Rectangle 63"/>
            <p:cNvSpPr/>
            <p:nvPr/>
          </p:nvSpPr>
          <p:spPr>
            <a:xfrm>
              <a:off x="628774" y="1260759"/>
              <a:ext cx="2400176" cy="297004"/>
            </a:xfrm>
            <a:prstGeom prst="rect">
              <a:avLst/>
            </a:prstGeom>
          </p:spPr>
          <p:txBody>
            <a:bodyPr wrap="square" anchor="ctr">
              <a:spAutoFit/>
            </a:bodyPr>
            <a:lstStyle/>
            <a:p>
              <a:pPr algn="ctr">
                <a:lnSpc>
                  <a:spcPct val="95000"/>
                </a:lnSpc>
              </a:pPr>
              <a:r>
                <a:rPr lang="en-US" sz="1400" b="1" dirty="0" smtClean="0"/>
                <a:t>Differentiated Video </a:t>
              </a:r>
              <a:r>
                <a:rPr lang="en-US" sz="1400" b="1" dirty="0" err="1" smtClean="0"/>
                <a:t>QoE</a:t>
              </a:r>
              <a:endParaRPr lang="en-US" sz="1400" b="1" dirty="0" smtClean="0"/>
            </a:p>
          </p:txBody>
        </p:sp>
        <p:sp>
          <p:nvSpPr>
            <p:cNvPr id="65" name="Rectangle 64"/>
            <p:cNvSpPr/>
            <p:nvPr/>
          </p:nvSpPr>
          <p:spPr>
            <a:xfrm>
              <a:off x="3365903" y="1260759"/>
              <a:ext cx="2400176" cy="297004"/>
            </a:xfrm>
            <a:prstGeom prst="rect">
              <a:avLst/>
            </a:prstGeom>
          </p:spPr>
          <p:txBody>
            <a:bodyPr wrap="square" anchor="ctr">
              <a:spAutoFit/>
            </a:bodyPr>
            <a:lstStyle/>
            <a:p>
              <a:pPr algn="ctr">
                <a:lnSpc>
                  <a:spcPct val="95000"/>
                </a:lnSpc>
              </a:pPr>
              <a:r>
                <a:rPr lang="en-US" sz="1400" b="1" dirty="0" smtClean="0"/>
                <a:t>Keep Subs with </a:t>
              </a:r>
              <a:r>
                <a:rPr lang="en-US" sz="1400" b="1" dirty="0" err="1" smtClean="0"/>
                <a:t>QoS</a:t>
              </a:r>
              <a:endParaRPr lang="en-US" sz="1400" b="1" dirty="0" smtClean="0"/>
            </a:p>
          </p:txBody>
        </p:sp>
        <p:sp>
          <p:nvSpPr>
            <p:cNvPr id="66" name="Rectangle 65"/>
            <p:cNvSpPr/>
            <p:nvPr/>
          </p:nvSpPr>
          <p:spPr>
            <a:xfrm>
              <a:off x="6103032" y="1260759"/>
              <a:ext cx="2400176" cy="297004"/>
            </a:xfrm>
            <a:prstGeom prst="rect">
              <a:avLst/>
            </a:prstGeom>
          </p:spPr>
          <p:txBody>
            <a:bodyPr wrap="square" anchor="ctr">
              <a:spAutoFit/>
            </a:bodyPr>
            <a:lstStyle/>
            <a:p>
              <a:pPr algn="ctr">
                <a:lnSpc>
                  <a:spcPct val="95000"/>
                </a:lnSpc>
              </a:pPr>
              <a:r>
                <a:rPr lang="en-US" sz="1400" b="1" dirty="0" smtClean="0"/>
                <a:t>Optimize Network Cost</a:t>
              </a:r>
            </a:p>
          </p:txBody>
        </p:sp>
      </p:grpSp>
      <p:sp>
        <p:nvSpPr>
          <p:cNvPr id="67" name="Rectangle 66"/>
          <p:cNvSpPr/>
          <p:nvPr/>
        </p:nvSpPr>
        <p:spPr>
          <a:xfrm flipH="1">
            <a:off x="439796" y="1737293"/>
            <a:ext cx="8287877" cy="2166431"/>
          </a:xfrm>
          <a:prstGeom prst="rect">
            <a:avLst/>
          </a:prstGeom>
          <a:solidFill>
            <a:srgbClr val="C7C7C7"/>
          </a:solidFill>
          <a:ln w="25400" cap="flat" cmpd="sng" algn="ctr">
            <a:solidFill>
              <a:srgbClr val="FFFF00"/>
            </a:solid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grpSp>
        <p:nvGrpSpPr>
          <p:cNvPr id="13" name="Group 12"/>
          <p:cNvGrpSpPr/>
          <p:nvPr/>
        </p:nvGrpSpPr>
        <p:grpSpPr>
          <a:xfrm>
            <a:off x="3280811" y="4020733"/>
            <a:ext cx="2578730" cy="506731"/>
            <a:chOff x="3280811" y="4020733"/>
            <a:chExt cx="2578730" cy="506731"/>
          </a:xfrm>
        </p:grpSpPr>
        <p:sp>
          <p:nvSpPr>
            <p:cNvPr id="128" name="Rectangle 127"/>
            <p:cNvSpPr/>
            <p:nvPr/>
          </p:nvSpPr>
          <p:spPr>
            <a:xfrm>
              <a:off x="3280811" y="4020733"/>
              <a:ext cx="2578730" cy="50673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29" name="Group 128"/>
            <p:cNvGrpSpPr/>
            <p:nvPr/>
          </p:nvGrpSpPr>
          <p:grpSpPr>
            <a:xfrm>
              <a:off x="4106128" y="4095171"/>
              <a:ext cx="1068870" cy="357853"/>
              <a:chOff x="1364289" y="4095171"/>
              <a:chExt cx="1068870" cy="357853"/>
            </a:xfrm>
          </p:grpSpPr>
          <p:sp>
            <p:nvSpPr>
              <p:cNvPr id="130" name="TextBox 129"/>
              <p:cNvSpPr txBox="1"/>
              <p:nvPr/>
            </p:nvSpPr>
            <p:spPr>
              <a:xfrm>
                <a:off x="1759611" y="4144142"/>
                <a:ext cx="673548"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IP First</a:t>
                </a:r>
                <a:endParaRPr lang="en-US" sz="1200" dirty="0">
                  <a:solidFill>
                    <a:schemeClr val="bg1"/>
                  </a:solidFill>
                  <a:cs typeface="ＭＳ Ｐゴシック" charset="-128"/>
                </a:endParaRPr>
              </a:p>
            </p:txBody>
          </p:sp>
          <p:grpSp>
            <p:nvGrpSpPr>
              <p:cNvPr id="131" name="Group 130"/>
              <p:cNvGrpSpPr/>
              <p:nvPr/>
            </p:nvGrpSpPr>
            <p:grpSpPr>
              <a:xfrm>
                <a:off x="1364289" y="4095171"/>
                <a:ext cx="357853" cy="357853"/>
                <a:chOff x="3924454" y="1496369"/>
                <a:chExt cx="1303475" cy="1303475"/>
              </a:xfrm>
            </p:grpSpPr>
            <p:sp>
              <p:nvSpPr>
                <p:cNvPr id="141" name="Oval 140"/>
                <p:cNvSpPr/>
                <p:nvPr/>
              </p:nvSpPr>
              <p:spPr>
                <a:xfrm>
                  <a:off x="3924454" y="1496369"/>
                  <a:ext cx="1303475" cy="1303475"/>
                </a:xfrm>
                <a:prstGeom prst="ellipse">
                  <a:avLst/>
                </a:prstGeom>
                <a:solidFill>
                  <a:schemeClr val="accent4">
                    <a:lumMod val="7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142" name="Group 141"/>
                <p:cNvGrpSpPr/>
                <p:nvPr/>
              </p:nvGrpSpPr>
              <p:grpSpPr>
                <a:xfrm>
                  <a:off x="4183668" y="1805028"/>
                  <a:ext cx="785046" cy="718232"/>
                  <a:chOff x="2536918" y="2266086"/>
                  <a:chExt cx="412407" cy="412406"/>
                </a:xfrm>
                <a:solidFill>
                  <a:schemeClr val="bg1"/>
                </a:solidFill>
              </p:grpSpPr>
              <p:sp>
                <p:nvSpPr>
                  <p:cNvPr id="143" name="Freeform 104"/>
                  <p:cNvSpPr>
                    <a:spLocks/>
                  </p:cNvSpPr>
                  <p:nvPr/>
                </p:nvSpPr>
                <p:spPr bwMode="auto">
                  <a:xfrm>
                    <a:off x="2640020" y="2266086"/>
                    <a:ext cx="206203" cy="146404"/>
                  </a:xfrm>
                  <a:custGeom>
                    <a:avLst/>
                    <a:gdLst>
                      <a:gd name="T0" fmla="*/ 33 w 400"/>
                      <a:gd name="T1" fmla="*/ 284 h 284"/>
                      <a:gd name="T2" fmla="*/ 250 w 400"/>
                      <a:gd name="T3" fmla="*/ 284 h 284"/>
                      <a:gd name="T4" fmla="*/ 283 w 400"/>
                      <a:gd name="T5" fmla="*/ 250 h 284"/>
                      <a:gd name="T6" fmla="*/ 283 w 400"/>
                      <a:gd name="T7" fmla="*/ 175 h 284"/>
                      <a:gd name="T8" fmla="*/ 400 w 400"/>
                      <a:gd name="T9" fmla="*/ 247 h 284"/>
                      <a:gd name="T10" fmla="*/ 400 w 400"/>
                      <a:gd name="T11" fmla="*/ 34 h 284"/>
                      <a:gd name="T12" fmla="*/ 399 w 400"/>
                      <a:gd name="T13" fmla="*/ 34 h 284"/>
                      <a:gd name="T14" fmla="*/ 283 w 400"/>
                      <a:gd name="T15" fmla="*/ 105 h 284"/>
                      <a:gd name="T16" fmla="*/ 283 w 400"/>
                      <a:gd name="T17" fmla="*/ 34 h 284"/>
                      <a:gd name="T18" fmla="*/ 250 w 400"/>
                      <a:gd name="T19" fmla="*/ 0 h 284"/>
                      <a:gd name="T20" fmla="*/ 33 w 400"/>
                      <a:gd name="T21" fmla="*/ 0 h 284"/>
                      <a:gd name="T22" fmla="*/ 0 w 400"/>
                      <a:gd name="T23" fmla="*/ 34 h 284"/>
                      <a:gd name="T24" fmla="*/ 0 w 400"/>
                      <a:gd name="T25" fmla="*/ 250 h 284"/>
                      <a:gd name="T26" fmla="*/ 33 w 400"/>
                      <a:gd name="T27"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84">
                        <a:moveTo>
                          <a:pt x="33" y="284"/>
                        </a:moveTo>
                        <a:lnTo>
                          <a:pt x="250" y="284"/>
                        </a:lnTo>
                        <a:cubicBezTo>
                          <a:pt x="268" y="284"/>
                          <a:pt x="283" y="269"/>
                          <a:pt x="283" y="250"/>
                        </a:cubicBezTo>
                        <a:lnTo>
                          <a:pt x="283" y="175"/>
                        </a:lnTo>
                        <a:cubicBezTo>
                          <a:pt x="331" y="205"/>
                          <a:pt x="400" y="247"/>
                          <a:pt x="400" y="247"/>
                        </a:cubicBezTo>
                        <a:lnTo>
                          <a:pt x="400" y="34"/>
                        </a:lnTo>
                        <a:cubicBezTo>
                          <a:pt x="400" y="34"/>
                          <a:pt x="399" y="34"/>
                          <a:pt x="399" y="34"/>
                        </a:cubicBezTo>
                        <a:cubicBezTo>
                          <a:pt x="394" y="37"/>
                          <a:pt x="289" y="102"/>
                          <a:pt x="283" y="105"/>
                        </a:cubicBezTo>
                        <a:lnTo>
                          <a:pt x="283" y="34"/>
                        </a:lnTo>
                        <a:cubicBezTo>
                          <a:pt x="283" y="15"/>
                          <a:pt x="268" y="0"/>
                          <a:pt x="250" y="0"/>
                        </a:cubicBezTo>
                        <a:lnTo>
                          <a:pt x="33" y="0"/>
                        </a:lnTo>
                        <a:cubicBezTo>
                          <a:pt x="15" y="0"/>
                          <a:pt x="0" y="15"/>
                          <a:pt x="0" y="34"/>
                        </a:cubicBezTo>
                        <a:lnTo>
                          <a:pt x="0" y="250"/>
                        </a:lnTo>
                        <a:cubicBezTo>
                          <a:pt x="0" y="269"/>
                          <a:pt x="15" y="284"/>
                          <a:pt x="33" y="28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105"/>
                  <p:cNvSpPr>
                    <a:spLocks/>
                  </p:cNvSpPr>
                  <p:nvPr/>
                </p:nvSpPr>
                <p:spPr bwMode="auto">
                  <a:xfrm>
                    <a:off x="2536918" y="2350629"/>
                    <a:ext cx="266002" cy="327863"/>
                  </a:xfrm>
                  <a:custGeom>
                    <a:avLst/>
                    <a:gdLst>
                      <a:gd name="T0" fmla="*/ 299 w 516"/>
                      <a:gd name="T1" fmla="*/ 340 h 638"/>
                      <a:gd name="T2" fmla="*/ 298 w 516"/>
                      <a:gd name="T3" fmla="*/ 339 h 638"/>
                      <a:gd name="T4" fmla="*/ 295 w 516"/>
                      <a:gd name="T5" fmla="*/ 338 h 638"/>
                      <a:gd name="T6" fmla="*/ 294 w 516"/>
                      <a:gd name="T7" fmla="*/ 338 h 638"/>
                      <a:gd name="T8" fmla="*/ 293 w 516"/>
                      <a:gd name="T9" fmla="*/ 338 h 638"/>
                      <a:gd name="T10" fmla="*/ 290 w 516"/>
                      <a:gd name="T11" fmla="*/ 339 h 638"/>
                      <a:gd name="T12" fmla="*/ 289 w 516"/>
                      <a:gd name="T13" fmla="*/ 339 h 638"/>
                      <a:gd name="T14" fmla="*/ 286 w 516"/>
                      <a:gd name="T15" fmla="*/ 342 h 638"/>
                      <a:gd name="T16" fmla="*/ 286 w 516"/>
                      <a:gd name="T17" fmla="*/ 343 h 638"/>
                      <a:gd name="T18" fmla="*/ 284 w 516"/>
                      <a:gd name="T19" fmla="*/ 346 h 638"/>
                      <a:gd name="T20" fmla="*/ 284 w 516"/>
                      <a:gd name="T21" fmla="*/ 348 h 638"/>
                      <a:gd name="T22" fmla="*/ 283 w 516"/>
                      <a:gd name="T23" fmla="*/ 353 h 638"/>
                      <a:gd name="T24" fmla="*/ 283 w 516"/>
                      <a:gd name="T25" fmla="*/ 456 h 638"/>
                      <a:gd name="T26" fmla="*/ 216 w 516"/>
                      <a:gd name="T27" fmla="*/ 432 h 638"/>
                      <a:gd name="T28" fmla="*/ 66 w 516"/>
                      <a:gd name="T29" fmla="*/ 230 h 638"/>
                      <a:gd name="T30" fmla="*/ 133 w 516"/>
                      <a:gd name="T31" fmla="*/ 86 h 638"/>
                      <a:gd name="T32" fmla="*/ 133 w 516"/>
                      <a:gd name="T33" fmla="*/ 0 h 638"/>
                      <a:gd name="T34" fmla="*/ 0 w 516"/>
                      <a:gd name="T35" fmla="*/ 230 h 638"/>
                      <a:gd name="T36" fmla="*/ 216 w 516"/>
                      <a:gd name="T37" fmla="*/ 504 h 638"/>
                      <a:gd name="T38" fmla="*/ 283 w 516"/>
                      <a:gd name="T39" fmla="*/ 525 h 638"/>
                      <a:gd name="T40" fmla="*/ 283 w 516"/>
                      <a:gd name="T41" fmla="*/ 623 h 638"/>
                      <a:gd name="T42" fmla="*/ 284 w 516"/>
                      <a:gd name="T43" fmla="*/ 629 h 638"/>
                      <a:gd name="T44" fmla="*/ 284 w 516"/>
                      <a:gd name="T45" fmla="*/ 631 h 638"/>
                      <a:gd name="T46" fmla="*/ 286 w 516"/>
                      <a:gd name="T47" fmla="*/ 634 h 638"/>
                      <a:gd name="T48" fmla="*/ 286 w 516"/>
                      <a:gd name="T49" fmla="*/ 635 h 638"/>
                      <a:gd name="T50" fmla="*/ 289 w 516"/>
                      <a:gd name="T51" fmla="*/ 637 h 638"/>
                      <a:gd name="T52" fmla="*/ 290 w 516"/>
                      <a:gd name="T53" fmla="*/ 637 h 638"/>
                      <a:gd name="T54" fmla="*/ 293 w 516"/>
                      <a:gd name="T55" fmla="*/ 638 h 638"/>
                      <a:gd name="T56" fmla="*/ 294 w 516"/>
                      <a:gd name="T57" fmla="*/ 638 h 638"/>
                      <a:gd name="T58" fmla="*/ 295 w 516"/>
                      <a:gd name="T59" fmla="*/ 638 h 638"/>
                      <a:gd name="T60" fmla="*/ 298 w 516"/>
                      <a:gd name="T61" fmla="*/ 638 h 638"/>
                      <a:gd name="T62" fmla="*/ 299 w 516"/>
                      <a:gd name="T63" fmla="*/ 637 h 638"/>
                      <a:gd name="T64" fmla="*/ 304 w 516"/>
                      <a:gd name="T65" fmla="*/ 634 h 638"/>
                      <a:gd name="T66" fmla="*/ 516 w 516"/>
                      <a:gd name="T67" fmla="*/ 489 h 638"/>
                      <a:gd name="T68" fmla="*/ 304 w 516"/>
                      <a:gd name="T69" fmla="*/ 342 h 638"/>
                      <a:gd name="T70" fmla="*/ 299 w 516"/>
                      <a:gd name="T71" fmla="*/ 3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6" h="638">
                        <a:moveTo>
                          <a:pt x="299" y="340"/>
                        </a:moveTo>
                        <a:cubicBezTo>
                          <a:pt x="299" y="339"/>
                          <a:pt x="298" y="339"/>
                          <a:pt x="298" y="339"/>
                        </a:cubicBezTo>
                        <a:cubicBezTo>
                          <a:pt x="297" y="339"/>
                          <a:pt x="296" y="339"/>
                          <a:pt x="295" y="338"/>
                        </a:cubicBezTo>
                        <a:cubicBezTo>
                          <a:pt x="294" y="338"/>
                          <a:pt x="294" y="338"/>
                          <a:pt x="294" y="338"/>
                        </a:cubicBezTo>
                        <a:cubicBezTo>
                          <a:pt x="294" y="338"/>
                          <a:pt x="293" y="338"/>
                          <a:pt x="293" y="338"/>
                        </a:cubicBezTo>
                        <a:cubicBezTo>
                          <a:pt x="292" y="339"/>
                          <a:pt x="291" y="339"/>
                          <a:pt x="290" y="339"/>
                        </a:cubicBezTo>
                        <a:cubicBezTo>
                          <a:pt x="290" y="339"/>
                          <a:pt x="289" y="339"/>
                          <a:pt x="289" y="339"/>
                        </a:cubicBezTo>
                        <a:cubicBezTo>
                          <a:pt x="288" y="340"/>
                          <a:pt x="287" y="341"/>
                          <a:pt x="286" y="342"/>
                        </a:cubicBezTo>
                        <a:cubicBezTo>
                          <a:pt x="286" y="342"/>
                          <a:pt x="286" y="343"/>
                          <a:pt x="286" y="343"/>
                        </a:cubicBezTo>
                        <a:cubicBezTo>
                          <a:pt x="285" y="344"/>
                          <a:pt x="285" y="345"/>
                          <a:pt x="284" y="346"/>
                        </a:cubicBezTo>
                        <a:cubicBezTo>
                          <a:pt x="284" y="347"/>
                          <a:pt x="284" y="347"/>
                          <a:pt x="284" y="348"/>
                        </a:cubicBezTo>
                        <a:cubicBezTo>
                          <a:pt x="283" y="349"/>
                          <a:pt x="283" y="351"/>
                          <a:pt x="283" y="353"/>
                        </a:cubicBezTo>
                        <a:lnTo>
                          <a:pt x="283" y="456"/>
                        </a:lnTo>
                        <a:cubicBezTo>
                          <a:pt x="259" y="450"/>
                          <a:pt x="237" y="442"/>
                          <a:pt x="216" y="432"/>
                        </a:cubicBezTo>
                        <a:cubicBezTo>
                          <a:pt x="126" y="388"/>
                          <a:pt x="66" y="314"/>
                          <a:pt x="66" y="230"/>
                        </a:cubicBezTo>
                        <a:cubicBezTo>
                          <a:pt x="66" y="176"/>
                          <a:pt x="91" y="126"/>
                          <a:pt x="133" y="86"/>
                        </a:cubicBezTo>
                        <a:lnTo>
                          <a:pt x="133" y="0"/>
                        </a:lnTo>
                        <a:cubicBezTo>
                          <a:pt x="51" y="57"/>
                          <a:pt x="0" y="139"/>
                          <a:pt x="0" y="230"/>
                        </a:cubicBezTo>
                        <a:cubicBezTo>
                          <a:pt x="0" y="349"/>
                          <a:pt x="88" y="453"/>
                          <a:pt x="216" y="504"/>
                        </a:cubicBezTo>
                        <a:cubicBezTo>
                          <a:pt x="238" y="512"/>
                          <a:pt x="260" y="519"/>
                          <a:pt x="283" y="525"/>
                        </a:cubicBezTo>
                        <a:lnTo>
                          <a:pt x="283" y="623"/>
                        </a:lnTo>
                        <a:cubicBezTo>
                          <a:pt x="283" y="625"/>
                          <a:pt x="283" y="627"/>
                          <a:pt x="284" y="629"/>
                        </a:cubicBezTo>
                        <a:cubicBezTo>
                          <a:pt x="284" y="630"/>
                          <a:pt x="284" y="630"/>
                          <a:pt x="284" y="631"/>
                        </a:cubicBezTo>
                        <a:cubicBezTo>
                          <a:pt x="285" y="632"/>
                          <a:pt x="285" y="633"/>
                          <a:pt x="286" y="634"/>
                        </a:cubicBezTo>
                        <a:cubicBezTo>
                          <a:pt x="286" y="634"/>
                          <a:pt x="286" y="634"/>
                          <a:pt x="286" y="635"/>
                        </a:cubicBezTo>
                        <a:cubicBezTo>
                          <a:pt x="287" y="636"/>
                          <a:pt x="288" y="637"/>
                          <a:pt x="289" y="637"/>
                        </a:cubicBezTo>
                        <a:cubicBezTo>
                          <a:pt x="289" y="637"/>
                          <a:pt x="290" y="637"/>
                          <a:pt x="290" y="637"/>
                        </a:cubicBezTo>
                        <a:cubicBezTo>
                          <a:pt x="291" y="638"/>
                          <a:pt x="292" y="638"/>
                          <a:pt x="293" y="638"/>
                        </a:cubicBezTo>
                        <a:cubicBezTo>
                          <a:pt x="293" y="638"/>
                          <a:pt x="294" y="638"/>
                          <a:pt x="294" y="638"/>
                        </a:cubicBezTo>
                        <a:cubicBezTo>
                          <a:pt x="294" y="638"/>
                          <a:pt x="294" y="638"/>
                          <a:pt x="295" y="638"/>
                        </a:cubicBezTo>
                        <a:cubicBezTo>
                          <a:pt x="296" y="638"/>
                          <a:pt x="297" y="638"/>
                          <a:pt x="298" y="638"/>
                        </a:cubicBezTo>
                        <a:cubicBezTo>
                          <a:pt x="298" y="637"/>
                          <a:pt x="299" y="637"/>
                          <a:pt x="299" y="637"/>
                        </a:cubicBezTo>
                        <a:cubicBezTo>
                          <a:pt x="301" y="636"/>
                          <a:pt x="303" y="636"/>
                          <a:pt x="304" y="634"/>
                        </a:cubicBezTo>
                        <a:lnTo>
                          <a:pt x="516" y="489"/>
                        </a:lnTo>
                        <a:lnTo>
                          <a:pt x="304" y="342"/>
                        </a:lnTo>
                        <a:cubicBezTo>
                          <a:pt x="303" y="341"/>
                          <a:pt x="301" y="340"/>
                          <a:pt x="299" y="34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106"/>
                  <p:cNvSpPr>
                    <a:spLocks/>
                  </p:cNvSpPr>
                  <p:nvPr/>
                </p:nvSpPr>
                <p:spPr bwMode="auto">
                  <a:xfrm>
                    <a:off x="2827665" y="2350629"/>
                    <a:ext cx="121660" cy="247444"/>
                  </a:xfrm>
                  <a:custGeom>
                    <a:avLst/>
                    <a:gdLst>
                      <a:gd name="T0" fmla="*/ 102 w 236"/>
                      <a:gd name="T1" fmla="*/ 0 h 484"/>
                      <a:gd name="T2" fmla="*/ 102 w 236"/>
                      <a:gd name="T3" fmla="*/ 85 h 484"/>
                      <a:gd name="T4" fmla="*/ 102 w 236"/>
                      <a:gd name="T5" fmla="*/ 86 h 484"/>
                      <a:gd name="T6" fmla="*/ 169 w 236"/>
                      <a:gd name="T7" fmla="*/ 230 h 484"/>
                      <a:gd name="T8" fmla="*/ 0 w 236"/>
                      <a:gd name="T9" fmla="*/ 440 h 484"/>
                      <a:gd name="T10" fmla="*/ 63 w 236"/>
                      <a:gd name="T11" fmla="*/ 484 h 484"/>
                      <a:gd name="T12" fmla="*/ 236 w 236"/>
                      <a:gd name="T13" fmla="*/ 230 h 484"/>
                      <a:gd name="T14" fmla="*/ 102 w 236"/>
                      <a:gd name="T15" fmla="*/ 0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484">
                        <a:moveTo>
                          <a:pt x="102" y="0"/>
                        </a:moveTo>
                        <a:lnTo>
                          <a:pt x="102" y="85"/>
                        </a:lnTo>
                        <a:lnTo>
                          <a:pt x="102" y="86"/>
                        </a:lnTo>
                        <a:cubicBezTo>
                          <a:pt x="144" y="126"/>
                          <a:pt x="169" y="176"/>
                          <a:pt x="169" y="230"/>
                        </a:cubicBezTo>
                        <a:cubicBezTo>
                          <a:pt x="169" y="320"/>
                          <a:pt x="101" y="399"/>
                          <a:pt x="0" y="440"/>
                        </a:cubicBezTo>
                        <a:lnTo>
                          <a:pt x="63" y="484"/>
                        </a:lnTo>
                        <a:cubicBezTo>
                          <a:pt x="167" y="428"/>
                          <a:pt x="236" y="335"/>
                          <a:pt x="236" y="230"/>
                        </a:cubicBezTo>
                        <a:cubicBezTo>
                          <a:pt x="236" y="139"/>
                          <a:pt x="184" y="57"/>
                          <a:pt x="10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grpSp>
        <p:nvGrpSpPr>
          <p:cNvPr id="14" name="Group 13"/>
          <p:cNvGrpSpPr/>
          <p:nvPr/>
        </p:nvGrpSpPr>
        <p:grpSpPr>
          <a:xfrm>
            <a:off x="556752" y="4020733"/>
            <a:ext cx="2578730" cy="506731"/>
            <a:chOff x="556752" y="4020733"/>
            <a:chExt cx="2578730" cy="506731"/>
          </a:xfrm>
        </p:grpSpPr>
        <p:sp>
          <p:nvSpPr>
            <p:cNvPr id="88" name="Rectangle 87"/>
            <p:cNvSpPr/>
            <p:nvPr/>
          </p:nvSpPr>
          <p:spPr>
            <a:xfrm>
              <a:off x="556752" y="4020733"/>
              <a:ext cx="2578730" cy="506731"/>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 name="TextBox 88"/>
            <p:cNvSpPr txBox="1"/>
            <p:nvPr/>
          </p:nvSpPr>
          <p:spPr>
            <a:xfrm>
              <a:off x="1557011" y="4150401"/>
              <a:ext cx="1263047"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Content First</a:t>
              </a:r>
              <a:endParaRPr lang="en-US" sz="1200" dirty="0">
                <a:solidFill>
                  <a:schemeClr val="bg1"/>
                </a:solidFill>
                <a:cs typeface="ＭＳ Ｐゴシック" charset="-128"/>
              </a:endParaRPr>
            </a:p>
          </p:txBody>
        </p:sp>
        <p:grpSp>
          <p:nvGrpSpPr>
            <p:cNvPr id="70" name="Group 69"/>
            <p:cNvGrpSpPr/>
            <p:nvPr/>
          </p:nvGrpSpPr>
          <p:grpSpPr>
            <a:xfrm>
              <a:off x="1205785" y="4091219"/>
              <a:ext cx="376886" cy="376886"/>
              <a:chOff x="1810666" y="1496369"/>
              <a:chExt cx="1303476" cy="1303476"/>
            </a:xfrm>
          </p:grpSpPr>
          <p:sp>
            <p:nvSpPr>
              <p:cNvPr id="71" name="Oval 70"/>
              <p:cNvSpPr/>
              <p:nvPr/>
            </p:nvSpPr>
            <p:spPr>
              <a:xfrm>
                <a:off x="1810666" y="1496369"/>
                <a:ext cx="1303476" cy="1303476"/>
              </a:xfrm>
              <a:prstGeom prst="ellipse">
                <a:avLst/>
              </a:prstGeom>
              <a:solidFill>
                <a:schemeClr val="accent1"/>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72" name="Freeform 6"/>
              <p:cNvSpPr>
                <a:spLocks noEditPoints="1"/>
              </p:cNvSpPr>
              <p:nvPr/>
            </p:nvSpPr>
            <p:spPr bwMode="auto">
              <a:xfrm>
                <a:off x="2101641" y="1873966"/>
                <a:ext cx="721526" cy="597943"/>
              </a:xfrm>
              <a:custGeom>
                <a:avLst/>
                <a:gdLst>
                  <a:gd name="T0" fmla="*/ 733 w 800"/>
                  <a:gd name="T1" fmla="*/ 467 h 700"/>
                  <a:gd name="T2" fmla="*/ 484 w 800"/>
                  <a:gd name="T3" fmla="*/ 467 h 700"/>
                  <a:gd name="T4" fmla="*/ 483 w 800"/>
                  <a:gd name="T5" fmla="*/ 465 h 700"/>
                  <a:gd name="T6" fmla="*/ 463 w 800"/>
                  <a:gd name="T7" fmla="*/ 419 h 700"/>
                  <a:gd name="T8" fmla="*/ 511 w 800"/>
                  <a:gd name="T9" fmla="*/ 300 h 700"/>
                  <a:gd name="T10" fmla="*/ 511 w 800"/>
                  <a:gd name="T11" fmla="*/ 226 h 700"/>
                  <a:gd name="T12" fmla="*/ 400 w 800"/>
                  <a:gd name="T13" fmla="*/ 117 h 700"/>
                  <a:gd name="T14" fmla="*/ 290 w 800"/>
                  <a:gd name="T15" fmla="*/ 226 h 700"/>
                  <a:gd name="T16" fmla="*/ 290 w 800"/>
                  <a:gd name="T17" fmla="*/ 300 h 700"/>
                  <a:gd name="T18" fmla="*/ 336 w 800"/>
                  <a:gd name="T19" fmla="*/ 420 h 700"/>
                  <a:gd name="T20" fmla="*/ 316 w 800"/>
                  <a:gd name="T21" fmla="*/ 465 h 700"/>
                  <a:gd name="T22" fmla="*/ 315 w 800"/>
                  <a:gd name="T23" fmla="*/ 467 h 700"/>
                  <a:gd name="T24" fmla="*/ 66 w 800"/>
                  <a:gd name="T25" fmla="*/ 467 h 700"/>
                  <a:gd name="T26" fmla="*/ 66 w 800"/>
                  <a:gd name="T27" fmla="*/ 67 h 700"/>
                  <a:gd name="T28" fmla="*/ 733 w 800"/>
                  <a:gd name="T29" fmla="*/ 67 h 700"/>
                  <a:gd name="T30" fmla="*/ 733 w 800"/>
                  <a:gd name="T31" fmla="*/ 467 h 700"/>
                  <a:gd name="T32" fmla="*/ 766 w 800"/>
                  <a:gd name="T33" fmla="*/ 0 h 700"/>
                  <a:gd name="T34" fmla="*/ 33 w 800"/>
                  <a:gd name="T35" fmla="*/ 0 h 700"/>
                  <a:gd name="T36" fmla="*/ 0 w 800"/>
                  <a:gd name="T37" fmla="*/ 34 h 700"/>
                  <a:gd name="T38" fmla="*/ 0 w 800"/>
                  <a:gd name="T39" fmla="*/ 500 h 700"/>
                  <a:gd name="T40" fmla="*/ 33 w 800"/>
                  <a:gd name="T41" fmla="*/ 534 h 700"/>
                  <a:gd name="T42" fmla="*/ 209 w 800"/>
                  <a:gd name="T43" fmla="*/ 534 h 700"/>
                  <a:gd name="T44" fmla="*/ 136 w 800"/>
                  <a:gd name="T45" fmla="*/ 576 h 700"/>
                  <a:gd name="T46" fmla="*/ 126 w 800"/>
                  <a:gd name="T47" fmla="*/ 591 h 700"/>
                  <a:gd name="T48" fmla="*/ 108 w 800"/>
                  <a:gd name="T49" fmla="*/ 700 h 700"/>
                  <a:gd name="T50" fmla="*/ 691 w 800"/>
                  <a:gd name="T51" fmla="*/ 700 h 700"/>
                  <a:gd name="T52" fmla="*/ 673 w 800"/>
                  <a:gd name="T53" fmla="*/ 591 h 700"/>
                  <a:gd name="T54" fmla="*/ 663 w 800"/>
                  <a:gd name="T55" fmla="*/ 576 h 700"/>
                  <a:gd name="T56" fmla="*/ 590 w 800"/>
                  <a:gd name="T57" fmla="*/ 534 h 700"/>
                  <a:gd name="T58" fmla="*/ 766 w 800"/>
                  <a:gd name="T59" fmla="*/ 534 h 700"/>
                  <a:gd name="T60" fmla="*/ 800 w 800"/>
                  <a:gd name="T61" fmla="*/ 500 h 700"/>
                  <a:gd name="T62" fmla="*/ 800 w 800"/>
                  <a:gd name="T63" fmla="*/ 34 h 700"/>
                  <a:gd name="T64" fmla="*/ 766 w 800"/>
                  <a:gd name="T65"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0" h="700">
                    <a:moveTo>
                      <a:pt x="733" y="467"/>
                    </a:moveTo>
                    <a:lnTo>
                      <a:pt x="484" y="467"/>
                    </a:lnTo>
                    <a:cubicBezTo>
                      <a:pt x="484" y="466"/>
                      <a:pt x="484" y="465"/>
                      <a:pt x="483" y="465"/>
                    </a:cubicBezTo>
                    <a:lnTo>
                      <a:pt x="463" y="419"/>
                    </a:lnTo>
                    <a:cubicBezTo>
                      <a:pt x="490" y="399"/>
                      <a:pt x="511" y="336"/>
                      <a:pt x="511" y="300"/>
                    </a:cubicBezTo>
                    <a:lnTo>
                      <a:pt x="511" y="226"/>
                    </a:lnTo>
                    <a:cubicBezTo>
                      <a:pt x="511" y="166"/>
                      <a:pt x="460" y="117"/>
                      <a:pt x="400" y="117"/>
                    </a:cubicBezTo>
                    <a:cubicBezTo>
                      <a:pt x="339" y="117"/>
                      <a:pt x="290" y="166"/>
                      <a:pt x="290" y="226"/>
                    </a:cubicBezTo>
                    <a:lnTo>
                      <a:pt x="290" y="300"/>
                    </a:lnTo>
                    <a:cubicBezTo>
                      <a:pt x="290" y="337"/>
                      <a:pt x="308" y="401"/>
                      <a:pt x="336" y="420"/>
                    </a:cubicBezTo>
                    <a:lnTo>
                      <a:pt x="316" y="465"/>
                    </a:lnTo>
                    <a:cubicBezTo>
                      <a:pt x="316" y="465"/>
                      <a:pt x="315" y="466"/>
                      <a:pt x="315" y="467"/>
                    </a:cubicBezTo>
                    <a:lnTo>
                      <a:pt x="66" y="467"/>
                    </a:lnTo>
                    <a:lnTo>
                      <a:pt x="66" y="67"/>
                    </a:lnTo>
                    <a:lnTo>
                      <a:pt x="733" y="67"/>
                    </a:lnTo>
                    <a:lnTo>
                      <a:pt x="733" y="467"/>
                    </a:lnTo>
                    <a:close/>
                    <a:moveTo>
                      <a:pt x="766" y="0"/>
                    </a:moveTo>
                    <a:lnTo>
                      <a:pt x="33" y="0"/>
                    </a:lnTo>
                    <a:cubicBezTo>
                      <a:pt x="15" y="0"/>
                      <a:pt x="0" y="15"/>
                      <a:pt x="0" y="34"/>
                    </a:cubicBezTo>
                    <a:lnTo>
                      <a:pt x="0" y="500"/>
                    </a:lnTo>
                    <a:cubicBezTo>
                      <a:pt x="0" y="519"/>
                      <a:pt x="15" y="534"/>
                      <a:pt x="33" y="534"/>
                    </a:cubicBezTo>
                    <a:lnTo>
                      <a:pt x="209" y="534"/>
                    </a:lnTo>
                    <a:lnTo>
                      <a:pt x="136" y="576"/>
                    </a:lnTo>
                    <a:cubicBezTo>
                      <a:pt x="131" y="579"/>
                      <a:pt x="127" y="585"/>
                      <a:pt x="126" y="591"/>
                    </a:cubicBezTo>
                    <a:lnTo>
                      <a:pt x="108" y="700"/>
                    </a:lnTo>
                    <a:lnTo>
                      <a:pt x="691" y="700"/>
                    </a:lnTo>
                    <a:lnTo>
                      <a:pt x="673" y="591"/>
                    </a:lnTo>
                    <a:cubicBezTo>
                      <a:pt x="673" y="585"/>
                      <a:pt x="668" y="579"/>
                      <a:pt x="663" y="576"/>
                    </a:cubicBezTo>
                    <a:lnTo>
                      <a:pt x="590" y="534"/>
                    </a:lnTo>
                    <a:lnTo>
                      <a:pt x="766" y="534"/>
                    </a:lnTo>
                    <a:cubicBezTo>
                      <a:pt x="785" y="534"/>
                      <a:pt x="800" y="519"/>
                      <a:pt x="800" y="500"/>
                    </a:cubicBezTo>
                    <a:lnTo>
                      <a:pt x="800" y="34"/>
                    </a:lnTo>
                    <a:cubicBezTo>
                      <a:pt x="800" y="15"/>
                      <a:pt x="785" y="0"/>
                      <a:pt x="766"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p:cNvGrpSpPr/>
          <p:nvPr/>
        </p:nvGrpSpPr>
        <p:grpSpPr>
          <a:xfrm>
            <a:off x="6004870" y="4020733"/>
            <a:ext cx="2578730" cy="506731"/>
            <a:chOff x="6004870" y="4020733"/>
            <a:chExt cx="2578730" cy="506731"/>
          </a:xfrm>
        </p:grpSpPr>
        <p:sp>
          <p:nvSpPr>
            <p:cNvPr id="147" name="Rectangle 146"/>
            <p:cNvSpPr/>
            <p:nvPr/>
          </p:nvSpPr>
          <p:spPr>
            <a:xfrm>
              <a:off x="6004870" y="4020733"/>
              <a:ext cx="2578730" cy="506731"/>
            </a:xfrm>
            <a:prstGeom prst="rect">
              <a:avLst/>
            </a:prstGeom>
            <a:solidFill>
              <a:srgbClr val="10A1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9" name="TextBox 148"/>
            <p:cNvSpPr txBox="1"/>
            <p:nvPr/>
          </p:nvSpPr>
          <p:spPr>
            <a:xfrm>
              <a:off x="7062948" y="4144142"/>
              <a:ext cx="1000281"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Device First</a:t>
              </a:r>
              <a:endParaRPr lang="en-US" sz="1200" dirty="0">
                <a:solidFill>
                  <a:schemeClr val="bg1"/>
                </a:solidFill>
                <a:cs typeface="ＭＳ Ｐゴシック" charset="-128"/>
              </a:endParaRPr>
            </a:p>
          </p:txBody>
        </p:sp>
        <p:grpSp>
          <p:nvGrpSpPr>
            <p:cNvPr id="11" name="Group 10"/>
            <p:cNvGrpSpPr/>
            <p:nvPr/>
          </p:nvGrpSpPr>
          <p:grpSpPr>
            <a:xfrm>
              <a:off x="6667627" y="4095171"/>
              <a:ext cx="357853" cy="357853"/>
              <a:chOff x="6715887" y="4095171"/>
              <a:chExt cx="357853" cy="357853"/>
            </a:xfrm>
          </p:grpSpPr>
          <p:sp>
            <p:nvSpPr>
              <p:cNvPr id="151" name="Oval 150"/>
              <p:cNvSpPr/>
              <p:nvPr/>
            </p:nvSpPr>
            <p:spPr>
              <a:xfrm>
                <a:off x="6715887" y="4095171"/>
                <a:ext cx="357853" cy="357853"/>
              </a:xfrm>
              <a:prstGeom prst="ellipse">
                <a:avLst/>
              </a:prstGeom>
              <a:solidFill>
                <a:schemeClr val="accent6"/>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85" name="Freeform 20"/>
              <p:cNvSpPr>
                <a:spLocks noEditPoints="1"/>
              </p:cNvSpPr>
              <p:nvPr/>
            </p:nvSpPr>
            <p:spPr bwMode="auto">
              <a:xfrm>
                <a:off x="6824015" y="4151127"/>
                <a:ext cx="143152" cy="225965"/>
              </a:xfrm>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 name="Group 1"/>
          <p:cNvGrpSpPr/>
          <p:nvPr/>
        </p:nvGrpSpPr>
        <p:grpSpPr>
          <a:xfrm>
            <a:off x="566911" y="3348779"/>
            <a:ext cx="8016689" cy="462178"/>
            <a:chOff x="566911" y="3348779"/>
            <a:chExt cx="8016689" cy="462178"/>
          </a:xfrm>
        </p:grpSpPr>
        <p:sp>
          <p:nvSpPr>
            <p:cNvPr id="200" name="Rectangle 199"/>
            <p:cNvSpPr/>
            <p:nvPr/>
          </p:nvSpPr>
          <p:spPr>
            <a:xfrm>
              <a:off x="566911" y="3348779"/>
              <a:ext cx="2568571" cy="462178"/>
            </a:xfrm>
            <a:prstGeom prst="rect">
              <a:avLst/>
            </a:prstGeom>
            <a:ln w="9525">
              <a:solidFill>
                <a:schemeClr val="tx1"/>
              </a:solidFill>
            </a:ln>
          </p:spPr>
          <p:txBody>
            <a:bodyPr wrap="square" anchor="ctr">
              <a:spAutoFit/>
            </a:bodyPr>
            <a:lstStyle/>
            <a:p>
              <a:pPr algn="ctr">
                <a:lnSpc>
                  <a:spcPct val="90000"/>
                </a:lnSpc>
                <a:spcAft>
                  <a:spcPts val="400"/>
                </a:spcAft>
              </a:pPr>
              <a:r>
                <a:rPr lang="en-US" sz="1200" b="1" dirty="0" smtClean="0">
                  <a:solidFill>
                    <a:schemeClr val="accent1"/>
                  </a:solidFill>
                </a:rPr>
                <a:t>Encoders</a:t>
              </a:r>
              <a:endParaRPr lang="en-US" sz="1200" dirty="0">
                <a:solidFill>
                  <a:schemeClr val="accent1"/>
                </a:solidFill>
              </a:endParaRPr>
            </a:p>
            <a:p>
              <a:pPr algn="ctr">
                <a:lnSpc>
                  <a:spcPct val="90000"/>
                </a:lnSpc>
                <a:spcAft>
                  <a:spcPts val="400"/>
                </a:spcAft>
              </a:pPr>
              <a:r>
                <a:rPr lang="en-US" sz="1100" dirty="0" smtClean="0">
                  <a:solidFill>
                    <a:schemeClr val="accent1"/>
                  </a:solidFill>
                </a:rPr>
                <a:t>Perceptual </a:t>
              </a:r>
              <a:r>
                <a:rPr lang="en-US" sz="1100" dirty="0">
                  <a:solidFill>
                    <a:schemeClr val="accent1"/>
                  </a:solidFill>
                </a:rPr>
                <a:t>V</a:t>
              </a:r>
              <a:r>
                <a:rPr lang="en-US" sz="1100" dirty="0" smtClean="0">
                  <a:solidFill>
                    <a:schemeClr val="accent1"/>
                  </a:solidFill>
                </a:rPr>
                <a:t>ideo </a:t>
              </a:r>
              <a:r>
                <a:rPr lang="en-US" sz="1100" dirty="0">
                  <a:solidFill>
                    <a:schemeClr val="accent1"/>
                  </a:solidFill>
                </a:rPr>
                <a:t>Q</a:t>
              </a:r>
              <a:r>
                <a:rPr lang="en-US" sz="1100" dirty="0" smtClean="0">
                  <a:solidFill>
                    <a:schemeClr val="accent1"/>
                  </a:solidFill>
                </a:rPr>
                <a:t>uality </a:t>
              </a:r>
              <a:r>
                <a:rPr lang="en-US" sz="1100" dirty="0">
                  <a:solidFill>
                    <a:schemeClr val="accent1"/>
                  </a:solidFill>
                </a:rPr>
                <a:t>A</a:t>
              </a:r>
              <a:r>
                <a:rPr lang="en-US" sz="1100" dirty="0" smtClean="0">
                  <a:solidFill>
                    <a:schemeClr val="accent1"/>
                  </a:solidFill>
                </a:rPr>
                <a:t>ssessment</a:t>
              </a:r>
              <a:endParaRPr lang="en-US" sz="1100" dirty="0">
                <a:solidFill>
                  <a:schemeClr val="accent1"/>
                </a:solidFill>
              </a:endParaRPr>
            </a:p>
          </p:txBody>
        </p:sp>
        <p:sp>
          <p:nvSpPr>
            <p:cNvPr id="201" name="Rectangle 200"/>
            <p:cNvSpPr/>
            <p:nvPr/>
          </p:nvSpPr>
          <p:spPr>
            <a:xfrm>
              <a:off x="6004869" y="3348779"/>
              <a:ext cx="2578731" cy="462178"/>
            </a:xfrm>
            <a:prstGeom prst="rect">
              <a:avLst/>
            </a:prstGeom>
            <a:ln>
              <a:solidFill>
                <a:srgbClr val="349A97"/>
              </a:solidFill>
            </a:ln>
          </p:spPr>
          <p:txBody>
            <a:bodyPr wrap="square" anchor="ctr">
              <a:spAutoFit/>
            </a:bodyPr>
            <a:lstStyle/>
            <a:p>
              <a:pPr algn="ctr">
                <a:lnSpc>
                  <a:spcPct val="90000"/>
                </a:lnSpc>
                <a:spcAft>
                  <a:spcPts val="400"/>
                </a:spcAft>
              </a:pPr>
              <a:r>
                <a:rPr lang="en-US" sz="1200" b="1" dirty="0" smtClean="0">
                  <a:solidFill>
                    <a:schemeClr val="accent6"/>
                  </a:solidFill>
                </a:rPr>
                <a:t>Clients </a:t>
              </a:r>
              <a:endParaRPr lang="en-US" sz="1200" dirty="0">
                <a:solidFill>
                  <a:schemeClr val="accent6"/>
                </a:solidFill>
              </a:endParaRPr>
            </a:p>
            <a:p>
              <a:pPr algn="ctr">
                <a:lnSpc>
                  <a:spcPct val="90000"/>
                </a:lnSpc>
                <a:spcAft>
                  <a:spcPts val="400"/>
                </a:spcAft>
              </a:pPr>
              <a:r>
                <a:rPr lang="en-US" sz="1100" dirty="0" smtClean="0">
                  <a:solidFill>
                    <a:schemeClr val="accent6"/>
                  </a:solidFill>
                </a:rPr>
                <a:t>ABR Video Experience</a:t>
              </a:r>
              <a:endParaRPr lang="en-US" sz="1200" dirty="0">
                <a:solidFill>
                  <a:schemeClr val="accent6"/>
                </a:solidFill>
              </a:endParaRPr>
            </a:p>
          </p:txBody>
        </p:sp>
        <p:sp>
          <p:nvSpPr>
            <p:cNvPr id="202" name="Rectangle 201"/>
            <p:cNvSpPr/>
            <p:nvPr/>
          </p:nvSpPr>
          <p:spPr>
            <a:xfrm>
              <a:off x="3280811" y="3348779"/>
              <a:ext cx="2578730" cy="462178"/>
            </a:xfrm>
            <a:prstGeom prst="rect">
              <a:avLst/>
            </a:prstGeom>
            <a:ln>
              <a:solidFill>
                <a:srgbClr val="00B050"/>
              </a:solidFill>
            </a:ln>
          </p:spPr>
          <p:txBody>
            <a:bodyPr wrap="square" anchor="ctr">
              <a:spAutoFit/>
            </a:bodyPr>
            <a:lstStyle/>
            <a:p>
              <a:pPr algn="ctr">
                <a:lnSpc>
                  <a:spcPct val="90000"/>
                </a:lnSpc>
                <a:spcAft>
                  <a:spcPts val="400"/>
                </a:spcAft>
              </a:pPr>
              <a:r>
                <a:rPr lang="en-US" sz="1200" b="1" dirty="0" smtClean="0">
                  <a:solidFill>
                    <a:schemeClr val="accent4">
                      <a:lumMod val="75000"/>
                    </a:schemeClr>
                  </a:solidFill>
                </a:rPr>
                <a:t>Networks </a:t>
              </a:r>
            </a:p>
            <a:p>
              <a:pPr algn="ctr">
                <a:lnSpc>
                  <a:spcPct val="90000"/>
                </a:lnSpc>
                <a:spcAft>
                  <a:spcPts val="400"/>
                </a:spcAft>
              </a:pPr>
              <a:r>
                <a:rPr lang="en-US" sz="1100" dirty="0" smtClean="0">
                  <a:solidFill>
                    <a:schemeClr val="accent4">
                      <a:lumMod val="75000"/>
                    </a:schemeClr>
                  </a:solidFill>
                </a:rPr>
                <a:t>Multicast ABR Streaming</a:t>
              </a:r>
              <a:endParaRPr lang="en-US" sz="1100" dirty="0">
                <a:solidFill>
                  <a:schemeClr val="accent4">
                    <a:lumMod val="75000"/>
                  </a:schemeClr>
                </a:solidFill>
              </a:endParaRPr>
            </a:p>
          </p:txBody>
        </p:sp>
      </p:grpSp>
      <p:grpSp>
        <p:nvGrpSpPr>
          <p:cNvPr id="83" name="Group 82"/>
          <p:cNvGrpSpPr/>
          <p:nvPr/>
        </p:nvGrpSpPr>
        <p:grpSpPr>
          <a:xfrm>
            <a:off x="566911" y="1863555"/>
            <a:ext cx="8026848" cy="669846"/>
            <a:chOff x="566911" y="1863555"/>
            <a:chExt cx="8026848" cy="669846"/>
          </a:xfrm>
        </p:grpSpPr>
        <p:sp>
          <p:nvSpPr>
            <p:cNvPr id="87" name="Rectangle 86"/>
            <p:cNvSpPr/>
            <p:nvPr/>
          </p:nvSpPr>
          <p:spPr>
            <a:xfrm flipH="1">
              <a:off x="566911" y="1863555"/>
              <a:ext cx="8026848" cy="662024"/>
            </a:xfrm>
            <a:prstGeom prst="rect">
              <a:avLst/>
            </a:prstGeom>
            <a:solidFill>
              <a:schemeClr val="bg1"/>
            </a:solidFill>
            <a:ln w="25400" cap="flat" cmpd="sng" algn="ctr">
              <a:no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grpSp>
          <p:nvGrpSpPr>
            <p:cNvPr id="90" name="Group 89"/>
            <p:cNvGrpSpPr/>
            <p:nvPr/>
          </p:nvGrpSpPr>
          <p:grpSpPr>
            <a:xfrm>
              <a:off x="657582" y="2007274"/>
              <a:ext cx="1351403" cy="404725"/>
              <a:chOff x="3001740" y="777827"/>
              <a:chExt cx="4722969" cy="1056560"/>
            </a:xfrm>
          </p:grpSpPr>
          <p:pic>
            <p:nvPicPr>
              <p:cNvPr id="94" name="Picture 9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1740" y="1525126"/>
                <a:ext cx="607321" cy="137659"/>
              </a:xfrm>
              <a:prstGeom prst="rect">
                <a:avLst/>
              </a:prstGeom>
            </p:spPr>
          </p:pic>
          <p:pic>
            <p:nvPicPr>
              <p:cNvPr id="95" name="Picture 9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2600" y="1441896"/>
                <a:ext cx="422109" cy="322472"/>
              </a:xfrm>
              <a:prstGeom prst="rect">
                <a:avLst/>
              </a:prstGeom>
            </p:spPr>
          </p:pic>
          <p:pic>
            <p:nvPicPr>
              <p:cNvPr id="96" name="Picture 9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2523" y="1245662"/>
                <a:ext cx="578661" cy="187826"/>
              </a:xfrm>
              <a:prstGeom prst="rect">
                <a:avLst/>
              </a:prstGeom>
            </p:spPr>
          </p:pic>
          <p:pic>
            <p:nvPicPr>
              <p:cNvPr id="97" name="Picture 96" descr="smart_tv.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2604" y="781774"/>
                <a:ext cx="1792668" cy="939490"/>
              </a:xfrm>
              <a:prstGeom prst="rect">
                <a:avLst/>
              </a:prstGeom>
              <a:noFill/>
            </p:spPr>
          </p:pic>
          <p:pic>
            <p:nvPicPr>
              <p:cNvPr id="98" name="Picture 9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8964" y="1566509"/>
                <a:ext cx="692363" cy="267878"/>
              </a:xfrm>
              <a:prstGeom prst="rect">
                <a:avLst/>
              </a:prstGeom>
            </p:spPr>
          </p:pic>
          <p:pic>
            <p:nvPicPr>
              <p:cNvPr id="99" name="Picture 2" descr="Afficher l'image d'origine"/>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39796" y="792416"/>
                <a:ext cx="1382402" cy="782362"/>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p:cNvGrpSpPr/>
              <p:nvPr/>
            </p:nvGrpSpPr>
            <p:grpSpPr>
              <a:xfrm>
                <a:off x="7065551" y="777827"/>
                <a:ext cx="549000" cy="868462"/>
                <a:chOff x="6322629" y="542088"/>
                <a:chExt cx="552576" cy="874119"/>
              </a:xfrm>
            </p:grpSpPr>
            <p:pic>
              <p:nvPicPr>
                <p:cNvPr id="107" name="Picture 10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350898" y="1070000"/>
                  <a:ext cx="178113" cy="314200"/>
                </a:xfrm>
                <a:prstGeom prst="rect">
                  <a:avLst/>
                </a:prstGeom>
              </p:spPr>
            </p:pic>
            <p:pic>
              <p:nvPicPr>
                <p:cNvPr id="108" name="Picture 107"/>
                <p:cNvPicPr>
                  <a:picLocks noChangeAspect="1"/>
                </p:cNvPicPr>
                <p:nvPr/>
              </p:nvPicPr>
              <p:blipFill rotWithShape="1">
                <a:blip r:embed="rId10" cstate="screen">
                  <a:extLst>
                    <a:ext uri="{28A0092B-C50C-407E-A947-70E740481C1C}">
                      <a14:useLocalDpi xmlns:a14="http://schemas.microsoft.com/office/drawing/2010/main"/>
                    </a:ext>
                  </a:extLst>
                </a:blip>
                <a:srcRect l="-1"/>
                <a:stretch/>
              </p:blipFill>
              <p:spPr>
                <a:xfrm>
                  <a:off x="6373917" y="606535"/>
                  <a:ext cx="451935" cy="338439"/>
                </a:xfrm>
                <a:prstGeom prst="rect">
                  <a:avLst/>
                </a:prstGeom>
              </p:spPr>
            </p:pic>
            <p:pic>
              <p:nvPicPr>
                <p:cNvPr id="109" name="Picture 108" descr="ipad.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6383025" y="481692"/>
                  <a:ext cx="431784" cy="552576"/>
                </a:xfrm>
                <a:prstGeom prst="rect">
                  <a:avLst/>
                </a:prstGeom>
                <a:noFill/>
              </p:spPr>
            </p:pic>
            <p:pic>
              <p:nvPicPr>
                <p:cNvPr id="111" name="Picture 110" descr="android_phone_blank_207612796.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34962" y="1037994"/>
                  <a:ext cx="209988" cy="378213"/>
                </a:xfrm>
                <a:prstGeom prst="rect">
                  <a:avLst/>
                </a:prstGeom>
              </p:spPr>
            </p:pic>
          </p:grpSp>
          <p:grpSp>
            <p:nvGrpSpPr>
              <p:cNvPr id="101" name="Group 100"/>
              <p:cNvGrpSpPr/>
              <p:nvPr/>
            </p:nvGrpSpPr>
            <p:grpSpPr>
              <a:xfrm>
                <a:off x="3747543" y="785723"/>
                <a:ext cx="1792668" cy="939490"/>
                <a:chOff x="2983014" y="251668"/>
                <a:chExt cx="1804346" cy="945610"/>
              </a:xfrm>
            </p:grpSpPr>
            <p:pic>
              <p:nvPicPr>
                <p:cNvPr id="105" name="Picture 10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197297" y="260597"/>
                  <a:ext cx="1399470" cy="802933"/>
                </a:xfrm>
                <a:prstGeom prst="rect">
                  <a:avLst/>
                </a:prstGeom>
              </p:spPr>
            </p:pic>
            <p:pic>
              <p:nvPicPr>
                <p:cNvPr id="106" name="Picture 105" descr="smart_tv.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83014" y="251668"/>
                  <a:ext cx="1804346" cy="945610"/>
                </a:xfrm>
                <a:prstGeom prst="rect">
                  <a:avLst/>
                </a:prstGeom>
                <a:noFill/>
              </p:spPr>
            </p:pic>
          </p:grpSp>
          <p:grpSp>
            <p:nvGrpSpPr>
              <p:cNvPr id="102" name="Group 101"/>
              <p:cNvGrpSpPr/>
              <p:nvPr/>
            </p:nvGrpSpPr>
            <p:grpSpPr>
              <a:xfrm>
                <a:off x="3641734" y="1181146"/>
                <a:ext cx="221095" cy="398183"/>
                <a:chOff x="2876516" y="1114850"/>
                <a:chExt cx="222535" cy="400777"/>
              </a:xfrm>
            </p:grpSpPr>
            <p:pic>
              <p:nvPicPr>
                <p:cNvPr id="103" name="Picture 102"/>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904746" y="1169341"/>
                  <a:ext cx="161113" cy="284210"/>
                </a:xfrm>
                <a:prstGeom prst="rect">
                  <a:avLst/>
                </a:prstGeom>
              </p:spPr>
            </p:pic>
            <p:pic>
              <p:nvPicPr>
                <p:cNvPr id="104" name="Picture 103" descr="iphone_6S.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76516" y="1114850"/>
                  <a:ext cx="222535" cy="400777"/>
                </a:xfrm>
                <a:prstGeom prst="rect">
                  <a:avLst/>
                </a:prstGeom>
                <a:noFill/>
              </p:spPr>
            </p:pic>
          </p:grpSp>
        </p:grpSp>
        <p:sp>
          <p:nvSpPr>
            <p:cNvPr id="91" name="Rectangle 90"/>
            <p:cNvSpPr/>
            <p:nvPr/>
          </p:nvSpPr>
          <p:spPr>
            <a:xfrm>
              <a:off x="4106129" y="1885717"/>
              <a:ext cx="4477472" cy="307777"/>
            </a:xfrm>
            <a:prstGeom prst="rect">
              <a:avLst/>
            </a:prstGeom>
          </p:spPr>
          <p:txBody>
            <a:bodyPr wrap="square" anchor="ctr">
              <a:spAutoFit/>
            </a:bodyPr>
            <a:lstStyle/>
            <a:p>
              <a:r>
                <a:rPr lang="en-US" sz="1400" b="1" dirty="0" smtClean="0"/>
                <a:t>Smart ABR</a:t>
              </a:r>
              <a:r>
                <a:rPr lang="en-US" sz="1400" dirty="0" smtClean="0"/>
                <a:t>: quality aware ABR bit rate decisions</a:t>
              </a:r>
              <a:endParaRPr lang="en-US" sz="1400" dirty="0"/>
            </a:p>
          </p:txBody>
        </p:sp>
        <p:sp>
          <p:nvSpPr>
            <p:cNvPr id="92" name="Rectangle 91"/>
            <p:cNvSpPr/>
            <p:nvPr/>
          </p:nvSpPr>
          <p:spPr>
            <a:xfrm>
              <a:off x="4106129" y="2225624"/>
              <a:ext cx="4477472" cy="307777"/>
            </a:xfrm>
            <a:prstGeom prst="rect">
              <a:avLst/>
            </a:prstGeom>
          </p:spPr>
          <p:txBody>
            <a:bodyPr wrap="square" anchor="ctr">
              <a:spAutoFit/>
            </a:bodyPr>
            <a:lstStyle/>
            <a:p>
              <a:r>
                <a:rPr lang="en-US" sz="1400" b="1" dirty="0" smtClean="0"/>
                <a:t>ABR </a:t>
              </a:r>
              <a:r>
                <a:rPr lang="en-US" sz="1400" b="1" dirty="0" err="1" smtClean="0"/>
                <a:t>QoE</a:t>
              </a:r>
              <a:r>
                <a:rPr lang="en-US" sz="1400" dirty="0" smtClean="0"/>
                <a:t>: reduce latency for multicast ABR streaming</a:t>
              </a:r>
              <a:endParaRPr lang="en-US" sz="1400" dirty="0"/>
            </a:p>
          </p:txBody>
        </p:sp>
        <p:sp>
          <p:nvSpPr>
            <p:cNvPr id="93" name="Rectangle 92"/>
            <p:cNvSpPr/>
            <p:nvPr/>
          </p:nvSpPr>
          <p:spPr>
            <a:xfrm>
              <a:off x="2108963" y="2022397"/>
              <a:ext cx="2569620" cy="338554"/>
            </a:xfrm>
            <a:prstGeom prst="rect">
              <a:avLst/>
            </a:prstGeom>
          </p:spPr>
          <p:txBody>
            <a:bodyPr wrap="square" anchor="ctr">
              <a:spAutoFit/>
            </a:bodyPr>
            <a:lstStyle/>
            <a:p>
              <a:r>
                <a:rPr lang="en-US" sz="1600" dirty="0" err="1" smtClean="0"/>
                <a:t>QoE</a:t>
              </a:r>
              <a:r>
                <a:rPr lang="en-US" sz="1600" dirty="0" smtClean="0"/>
                <a:t> optimizations</a:t>
              </a:r>
              <a:endParaRPr lang="en-US" sz="1600" dirty="0"/>
            </a:p>
          </p:txBody>
        </p:sp>
      </p:grpSp>
      <p:grpSp>
        <p:nvGrpSpPr>
          <p:cNvPr id="4" name="Group 3"/>
          <p:cNvGrpSpPr/>
          <p:nvPr/>
        </p:nvGrpSpPr>
        <p:grpSpPr>
          <a:xfrm>
            <a:off x="566911" y="2724964"/>
            <a:ext cx="8026848" cy="424732"/>
            <a:chOff x="566911" y="2724964"/>
            <a:chExt cx="8026848" cy="424732"/>
          </a:xfrm>
        </p:grpSpPr>
        <p:grpSp>
          <p:nvGrpSpPr>
            <p:cNvPr id="7" name="Group 6"/>
            <p:cNvGrpSpPr/>
            <p:nvPr/>
          </p:nvGrpSpPr>
          <p:grpSpPr>
            <a:xfrm>
              <a:off x="566911" y="2724964"/>
              <a:ext cx="8026848" cy="424732"/>
              <a:chOff x="566911" y="2724964"/>
              <a:chExt cx="8026848" cy="424732"/>
            </a:xfrm>
          </p:grpSpPr>
          <p:sp>
            <p:nvSpPr>
              <p:cNvPr id="61" name="Rectangle 60"/>
              <p:cNvSpPr/>
              <p:nvPr/>
            </p:nvSpPr>
            <p:spPr>
              <a:xfrm>
                <a:off x="566911" y="2724964"/>
                <a:ext cx="2568571" cy="424732"/>
              </a:xfrm>
              <a:prstGeom prst="rect">
                <a:avLst/>
              </a:prstGeom>
            </p:spPr>
            <p:txBody>
              <a:bodyPr wrap="square" anchor="ctr">
                <a:spAutoFit/>
              </a:bodyPr>
              <a:lstStyle/>
              <a:p>
                <a:pPr algn="ctr">
                  <a:lnSpc>
                    <a:spcPct val="90000"/>
                  </a:lnSpc>
                  <a:spcAft>
                    <a:spcPts val="400"/>
                  </a:spcAft>
                </a:pPr>
                <a:r>
                  <a:rPr lang="en-US" sz="1200" dirty="0">
                    <a:solidFill>
                      <a:schemeClr val="accent1"/>
                    </a:solidFill>
                  </a:rPr>
                  <a:t>V</a:t>
                </a:r>
                <a:r>
                  <a:rPr lang="en-US" sz="1200" dirty="0" smtClean="0">
                    <a:solidFill>
                      <a:schemeClr val="accent1"/>
                    </a:solidFill>
                  </a:rPr>
                  <a:t>ideo quality for every ABR segment</a:t>
                </a:r>
                <a:endParaRPr lang="en-US" sz="1200" dirty="0">
                  <a:solidFill>
                    <a:schemeClr val="accent1"/>
                  </a:solidFill>
                </a:endParaRPr>
              </a:p>
            </p:txBody>
          </p:sp>
          <p:sp>
            <p:nvSpPr>
              <p:cNvPr id="62" name="Rectangle 61"/>
              <p:cNvSpPr/>
              <p:nvPr/>
            </p:nvSpPr>
            <p:spPr>
              <a:xfrm>
                <a:off x="3280811" y="2724964"/>
                <a:ext cx="2578730" cy="424732"/>
              </a:xfrm>
              <a:prstGeom prst="rect">
                <a:avLst/>
              </a:prstGeom>
            </p:spPr>
            <p:txBody>
              <a:bodyPr wrap="square" anchor="ctr">
                <a:spAutoFit/>
              </a:bodyPr>
              <a:lstStyle/>
              <a:p>
                <a:pPr algn="ctr">
                  <a:lnSpc>
                    <a:spcPct val="90000"/>
                  </a:lnSpc>
                  <a:spcAft>
                    <a:spcPts val="400"/>
                  </a:spcAft>
                </a:pPr>
                <a:r>
                  <a:rPr lang="en-US" sz="1200" dirty="0">
                    <a:solidFill>
                      <a:schemeClr val="accent4">
                        <a:lumMod val="75000"/>
                      </a:schemeClr>
                    </a:solidFill>
                  </a:rPr>
                  <a:t>N</a:t>
                </a:r>
                <a:r>
                  <a:rPr lang="en-US" sz="1200" dirty="0" smtClean="0">
                    <a:solidFill>
                      <a:schemeClr val="accent4">
                        <a:lumMod val="75000"/>
                      </a:schemeClr>
                    </a:solidFill>
                  </a:rPr>
                  <a:t>etwork resource utilization:</a:t>
                </a:r>
                <a:br>
                  <a:rPr lang="en-US" sz="1200" dirty="0" smtClean="0">
                    <a:solidFill>
                      <a:schemeClr val="accent4">
                        <a:lumMod val="75000"/>
                      </a:schemeClr>
                    </a:solidFill>
                  </a:rPr>
                </a:br>
                <a:r>
                  <a:rPr lang="en-US" sz="1200" dirty="0" smtClean="0">
                    <a:solidFill>
                      <a:schemeClr val="accent4">
                        <a:lumMod val="75000"/>
                      </a:schemeClr>
                    </a:solidFill>
                  </a:rPr>
                  <a:t>CDN, access networks</a:t>
                </a:r>
              </a:p>
            </p:txBody>
          </p:sp>
          <p:sp>
            <p:nvSpPr>
              <p:cNvPr id="68" name="Rectangle 67"/>
              <p:cNvSpPr/>
              <p:nvPr/>
            </p:nvSpPr>
            <p:spPr>
              <a:xfrm>
                <a:off x="6162595" y="2724964"/>
                <a:ext cx="2431164" cy="424732"/>
              </a:xfrm>
              <a:prstGeom prst="rect">
                <a:avLst/>
              </a:prstGeom>
            </p:spPr>
            <p:txBody>
              <a:bodyPr wrap="square" anchor="ctr">
                <a:spAutoFit/>
              </a:bodyPr>
              <a:lstStyle/>
              <a:p>
                <a:pPr algn="ctr">
                  <a:lnSpc>
                    <a:spcPct val="90000"/>
                  </a:lnSpc>
                  <a:spcAft>
                    <a:spcPts val="400"/>
                  </a:spcAft>
                </a:pPr>
                <a:r>
                  <a:rPr lang="en-US" sz="1200" dirty="0" smtClean="0">
                    <a:solidFill>
                      <a:schemeClr val="accent6"/>
                    </a:solidFill>
                  </a:rPr>
                  <a:t>Video </a:t>
                </a:r>
                <a:r>
                  <a:rPr lang="en-US" sz="1200" dirty="0" err="1" smtClean="0">
                    <a:solidFill>
                      <a:schemeClr val="accent6"/>
                    </a:solidFill>
                  </a:rPr>
                  <a:t>QoE</a:t>
                </a:r>
                <a:r>
                  <a:rPr lang="en-US" sz="1200" dirty="0" smtClean="0">
                    <a:solidFill>
                      <a:schemeClr val="accent6"/>
                    </a:solidFill>
                  </a:rPr>
                  <a:t> delivered:  </a:t>
                </a:r>
                <a:br>
                  <a:rPr lang="en-US" sz="1200" dirty="0" smtClean="0">
                    <a:solidFill>
                      <a:schemeClr val="accent6"/>
                    </a:solidFill>
                  </a:rPr>
                </a:br>
                <a:r>
                  <a:rPr lang="en-US" sz="1200" dirty="0" smtClean="0">
                    <a:solidFill>
                      <a:schemeClr val="accent6"/>
                    </a:solidFill>
                  </a:rPr>
                  <a:t>Quality, failures, stalls, ramp-ups</a:t>
                </a:r>
                <a:endParaRPr lang="en-US" sz="1400" dirty="0">
                  <a:solidFill>
                    <a:schemeClr val="accent6"/>
                  </a:solidFill>
                </a:endParaRPr>
              </a:p>
            </p:txBody>
          </p:sp>
        </p:grpSp>
        <p:grpSp>
          <p:nvGrpSpPr>
            <p:cNvPr id="3" name="Group 2"/>
            <p:cNvGrpSpPr/>
            <p:nvPr/>
          </p:nvGrpSpPr>
          <p:grpSpPr>
            <a:xfrm>
              <a:off x="3041062" y="2784742"/>
              <a:ext cx="3077657" cy="345142"/>
              <a:chOff x="3041062" y="2784742"/>
              <a:chExt cx="3077657" cy="345142"/>
            </a:xfrm>
          </p:grpSpPr>
          <p:sp>
            <p:nvSpPr>
              <p:cNvPr id="73" name="Freeform 125"/>
              <p:cNvSpPr>
                <a:spLocks noChangeAspect="1"/>
              </p:cNvSpPr>
              <p:nvPr/>
            </p:nvSpPr>
            <p:spPr>
              <a:xfrm>
                <a:off x="5773926" y="2784742"/>
                <a:ext cx="344793" cy="345142"/>
              </a:xfrm>
              <a:custGeom>
                <a:avLst/>
                <a:gdLst>
                  <a:gd name="connsiteX0" fmla="*/ 303419 w 686989"/>
                  <a:gd name="connsiteY0" fmla="*/ 323753 h 687683"/>
                  <a:gd name="connsiteX1" fmla="*/ 382129 w 686989"/>
                  <a:gd name="connsiteY1" fmla="*/ 323753 h 687683"/>
                  <a:gd name="connsiteX2" fmla="*/ 382129 w 686989"/>
                  <a:gd name="connsiteY2" fmla="*/ 483344 h 687683"/>
                  <a:gd name="connsiteX3" fmla="*/ 376043 w 686989"/>
                  <a:gd name="connsiteY3" fmla="*/ 486647 h 687683"/>
                  <a:gd name="connsiteX4" fmla="*/ 334502 w 686989"/>
                  <a:gd name="connsiteY4" fmla="*/ 499542 h 687683"/>
                  <a:gd name="connsiteX5" fmla="*/ 303419 w 686989"/>
                  <a:gd name="connsiteY5" fmla="*/ 502676 h 687683"/>
                  <a:gd name="connsiteX6" fmla="*/ 101175 w 686989"/>
                  <a:gd name="connsiteY6" fmla="*/ 273025 h 687683"/>
                  <a:gd name="connsiteX7" fmla="*/ 179885 w 686989"/>
                  <a:gd name="connsiteY7" fmla="*/ 273025 h 687683"/>
                  <a:gd name="connsiteX8" fmla="*/ 179885 w 686989"/>
                  <a:gd name="connsiteY8" fmla="*/ 473686 h 687683"/>
                  <a:gd name="connsiteX9" fmla="*/ 166172 w 686989"/>
                  <a:gd name="connsiteY9" fmla="*/ 466244 h 687683"/>
                  <a:gd name="connsiteX10" fmla="*/ 106398 w 686989"/>
                  <a:gd name="connsiteY10" fmla="*/ 406469 h 687683"/>
                  <a:gd name="connsiteX11" fmla="*/ 101175 w 686989"/>
                  <a:gd name="connsiteY11" fmla="*/ 396847 h 687683"/>
                  <a:gd name="connsiteX12" fmla="*/ 202297 w 686989"/>
                  <a:gd name="connsiteY12" fmla="*/ 229525 h 687683"/>
                  <a:gd name="connsiteX13" fmla="*/ 281007 w 686989"/>
                  <a:gd name="connsiteY13" fmla="*/ 229525 h 687683"/>
                  <a:gd name="connsiteX14" fmla="*/ 281007 w 686989"/>
                  <a:gd name="connsiteY14" fmla="*/ 503141 h 687683"/>
                  <a:gd name="connsiteX15" fmla="*/ 245304 w 686989"/>
                  <a:gd name="connsiteY15" fmla="*/ 499542 h 687683"/>
                  <a:gd name="connsiteX16" fmla="*/ 203763 w 686989"/>
                  <a:gd name="connsiteY16" fmla="*/ 486647 h 687683"/>
                  <a:gd name="connsiteX17" fmla="*/ 202297 w 686989"/>
                  <a:gd name="connsiteY17" fmla="*/ 485851 h 687683"/>
                  <a:gd name="connsiteX18" fmla="*/ 404541 w 686989"/>
                  <a:gd name="connsiteY18" fmla="*/ 198911 h 687683"/>
                  <a:gd name="connsiteX19" fmla="*/ 483251 w 686989"/>
                  <a:gd name="connsiteY19" fmla="*/ 198911 h 687683"/>
                  <a:gd name="connsiteX20" fmla="*/ 483251 w 686989"/>
                  <a:gd name="connsiteY20" fmla="*/ 388335 h 687683"/>
                  <a:gd name="connsiteX21" fmla="*/ 473408 w 686989"/>
                  <a:gd name="connsiteY21" fmla="*/ 406469 h 687683"/>
                  <a:gd name="connsiteX22" fmla="*/ 413633 w 686989"/>
                  <a:gd name="connsiteY22" fmla="*/ 466244 h 687683"/>
                  <a:gd name="connsiteX23" fmla="*/ 404541 w 686989"/>
                  <a:gd name="connsiteY23" fmla="*/ 471179 h 687683"/>
                  <a:gd name="connsiteX24" fmla="*/ 291547 w 686989"/>
                  <a:gd name="connsiteY24" fmla="*/ 48692 h 687683"/>
                  <a:gd name="connsiteX25" fmla="*/ 48692 w 686989"/>
                  <a:gd name="connsiteY25" fmla="*/ 291547 h 687683"/>
                  <a:gd name="connsiteX26" fmla="*/ 291547 w 686989"/>
                  <a:gd name="connsiteY26" fmla="*/ 534402 h 687683"/>
                  <a:gd name="connsiteX27" fmla="*/ 534402 w 686989"/>
                  <a:gd name="connsiteY27" fmla="*/ 291547 h 687683"/>
                  <a:gd name="connsiteX28" fmla="*/ 291547 w 686989"/>
                  <a:gd name="connsiteY28" fmla="*/ 48692 h 687683"/>
                  <a:gd name="connsiteX29" fmla="*/ 291547 w 686989"/>
                  <a:gd name="connsiteY29" fmla="*/ 0 h 687683"/>
                  <a:gd name="connsiteX30" fmla="*/ 583093 w 686989"/>
                  <a:gd name="connsiteY30" fmla="*/ 291547 h 687683"/>
                  <a:gd name="connsiteX31" fmla="*/ 533302 w 686989"/>
                  <a:gd name="connsiteY31" fmla="*/ 454553 h 687683"/>
                  <a:gd name="connsiteX32" fmla="*/ 521004 w 686989"/>
                  <a:gd name="connsiteY32" fmla="*/ 469459 h 687683"/>
                  <a:gd name="connsiteX33" fmla="*/ 676030 w 686989"/>
                  <a:gd name="connsiteY33" fmla="*/ 624006 h 687683"/>
                  <a:gd name="connsiteX34" fmla="*/ 676112 w 686989"/>
                  <a:gd name="connsiteY34" fmla="*/ 676725 h 687683"/>
                  <a:gd name="connsiteX35" fmla="*/ 623393 w 686989"/>
                  <a:gd name="connsiteY35" fmla="*/ 676806 h 687683"/>
                  <a:gd name="connsiteX36" fmla="*/ 468172 w 686989"/>
                  <a:gd name="connsiteY36" fmla="*/ 522065 h 687683"/>
                  <a:gd name="connsiteX37" fmla="*/ 454553 w 686989"/>
                  <a:gd name="connsiteY37" fmla="*/ 533301 h 687683"/>
                  <a:gd name="connsiteX38" fmla="*/ 291547 w 686989"/>
                  <a:gd name="connsiteY38" fmla="*/ 583093 h 687683"/>
                  <a:gd name="connsiteX39" fmla="*/ 0 w 686989"/>
                  <a:gd name="connsiteY39" fmla="*/ 291547 h 687683"/>
                  <a:gd name="connsiteX40" fmla="*/ 291547 w 686989"/>
                  <a:gd name="connsiteY40" fmla="*/ 0 h 6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89" h="687683">
                    <a:moveTo>
                      <a:pt x="303419" y="323753"/>
                    </a:moveTo>
                    <a:lnTo>
                      <a:pt x="382129" y="323753"/>
                    </a:lnTo>
                    <a:lnTo>
                      <a:pt x="382129" y="483344"/>
                    </a:lnTo>
                    <a:lnTo>
                      <a:pt x="376043" y="486647"/>
                    </a:lnTo>
                    <a:cubicBezTo>
                      <a:pt x="362805" y="492246"/>
                      <a:pt x="348909" y="496595"/>
                      <a:pt x="334502" y="499542"/>
                    </a:cubicBezTo>
                    <a:lnTo>
                      <a:pt x="303419" y="502676"/>
                    </a:lnTo>
                    <a:close/>
                    <a:moveTo>
                      <a:pt x="101175" y="273025"/>
                    </a:moveTo>
                    <a:lnTo>
                      <a:pt x="179885" y="273025"/>
                    </a:lnTo>
                    <a:lnTo>
                      <a:pt x="179885" y="473686"/>
                    </a:lnTo>
                    <a:lnTo>
                      <a:pt x="166172" y="466244"/>
                    </a:lnTo>
                    <a:cubicBezTo>
                      <a:pt x="142626" y="450336"/>
                      <a:pt x="122306" y="430015"/>
                      <a:pt x="106398" y="406469"/>
                    </a:cubicBezTo>
                    <a:lnTo>
                      <a:pt x="101175" y="396847"/>
                    </a:lnTo>
                    <a:close/>
                    <a:moveTo>
                      <a:pt x="202297" y="229525"/>
                    </a:moveTo>
                    <a:lnTo>
                      <a:pt x="281007" y="229525"/>
                    </a:lnTo>
                    <a:lnTo>
                      <a:pt x="281007" y="503141"/>
                    </a:lnTo>
                    <a:lnTo>
                      <a:pt x="245304" y="499542"/>
                    </a:lnTo>
                    <a:cubicBezTo>
                      <a:pt x="230897" y="496595"/>
                      <a:pt x="217001" y="492246"/>
                      <a:pt x="203763" y="486647"/>
                    </a:cubicBezTo>
                    <a:lnTo>
                      <a:pt x="202297" y="485851"/>
                    </a:lnTo>
                    <a:close/>
                    <a:moveTo>
                      <a:pt x="404541" y="198911"/>
                    </a:moveTo>
                    <a:lnTo>
                      <a:pt x="483251" y="198911"/>
                    </a:lnTo>
                    <a:lnTo>
                      <a:pt x="483251" y="388335"/>
                    </a:lnTo>
                    <a:lnTo>
                      <a:pt x="473408" y="406469"/>
                    </a:lnTo>
                    <a:cubicBezTo>
                      <a:pt x="457501" y="430015"/>
                      <a:pt x="437180" y="450336"/>
                      <a:pt x="413633" y="466244"/>
                    </a:cubicBezTo>
                    <a:lnTo>
                      <a:pt x="404541" y="471179"/>
                    </a:lnTo>
                    <a:close/>
                    <a:moveTo>
                      <a:pt x="291547" y="48692"/>
                    </a:moveTo>
                    <a:cubicBezTo>
                      <a:pt x="157422" y="48692"/>
                      <a:pt x="48692" y="157421"/>
                      <a:pt x="48692" y="291547"/>
                    </a:cubicBezTo>
                    <a:cubicBezTo>
                      <a:pt x="48692" y="425672"/>
                      <a:pt x="157422" y="534402"/>
                      <a:pt x="291547" y="534402"/>
                    </a:cubicBezTo>
                    <a:cubicBezTo>
                      <a:pt x="425673" y="534402"/>
                      <a:pt x="534402" y="425672"/>
                      <a:pt x="534402" y="291547"/>
                    </a:cubicBezTo>
                    <a:cubicBezTo>
                      <a:pt x="534402" y="157421"/>
                      <a:pt x="425673" y="48692"/>
                      <a:pt x="291547" y="48692"/>
                    </a:cubicBezTo>
                    <a:close/>
                    <a:moveTo>
                      <a:pt x="291547" y="0"/>
                    </a:moveTo>
                    <a:cubicBezTo>
                      <a:pt x="452563" y="0"/>
                      <a:pt x="583093" y="130530"/>
                      <a:pt x="583093" y="291547"/>
                    </a:cubicBezTo>
                    <a:cubicBezTo>
                      <a:pt x="583093" y="351928"/>
                      <a:pt x="564738" y="408022"/>
                      <a:pt x="533302" y="454553"/>
                    </a:cubicBezTo>
                    <a:lnTo>
                      <a:pt x="521004" y="469459"/>
                    </a:lnTo>
                    <a:lnTo>
                      <a:pt x="676030" y="624006"/>
                    </a:lnTo>
                    <a:cubicBezTo>
                      <a:pt x="690610" y="638541"/>
                      <a:pt x="690647" y="662144"/>
                      <a:pt x="676112" y="676725"/>
                    </a:cubicBezTo>
                    <a:cubicBezTo>
                      <a:pt x="661577" y="691305"/>
                      <a:pt x="637973" y="691341"/>
                      <a:pt x="623393" y="676806"/>
                    </a:cubicBezTo>
                    <a:lnTo>
                      <a:pt x="468172" y="522065"/>
                    </a:lnTo>
                    <a:lnTo>
                      <a:pt x="454553" y="533301"/>
                    </a:lnTo>
                    <a:cubicBezTo>
                      <a:pt x="408022" y="564737"/>
                      <a:pt x="351928" y="583093"/>
                      <a:pt x="291547" y="583093"/>
                    </a:cubicBezTo>
                    <a:cubicBezTo>
                      <a:pt x="130530" y="583093"/>
                      <a:pt x="0" y="452563"/>
                      <a:pt x="0" y="291547"/>
                    </a:cubicBezTo>
                    <a:cubicBezTo>
                      <a:pt x="0" y="130530"/>
                      <a:pt x="130530" y="0"/>
                      <a:pt x="291547"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wrap="square" lIns="91436" tIns="45718" rIns="91436" bIns="45718" rtlCol="0" anchor="ctr">
                <a:noAutofit/>
              </a:bodyPr>
              <a:lstStyle/>
              <a:p>
                <a:pPr algn="ctr"/>
                <a:endParaRPr lang="en-US" dirty="0"/>
              </a:p>
            </p:txBody>
          </p:sp>
          <p:sp>
            <p:nvSpPr>
              <p:cNvPr id="74" name="Freeform 125"/>
              <p:cNvSpPr>
                <a:spLocks noChangeAspect="1"/>
              </p:cNvSpPr>
              <p:nvPr/>
            </p:nvSpPr>
            <p:spPr>
              <a:xfrm>
                <a:off x="3041062" y="2784742"/>
                <a:ext cx="344793" cy="345142"/>
              </a:xfrm>
              <a:custGeom>
                <a:avLst/>
                <a:gdLst>
                  <a:gd name="connsiteX0" fmla="*/ 303419 w 686989"/>
                  <a:gd name="connsiteY0" fmla="*/ 323753 h 687683"/>
                  <a:gd name="connsiteX1" fmla="*/ 382129 w 686989"/>
                  <a:gd name="connsiteY1" fmla="*/ 323753 h 687683"/>
                  <a:gd name="connsiteX2" fmla="*/ 382129 w 686989"/>
                  <a:gd name="connsiteY2" fmla="*/ 483344 h 687683"/>
                  <a:gd name="connsiteX3" fmla="*/ 376043 w 686989"/>
                  <a:gd name="connsiteY3" fmla="*/ 486647 h 687683"/>
                  <a:gd name="connsiteX4" fmla="*/ 334502 w 686989"/>
                  <a:gd name="connsiteY4" fmla="*/ 499542 h 687683"/>
                  <a:gd name="connsiteX5" fmla="*/ 303419 w 686989"/>
                  <a:gd name="connsiteY5" fmla="*/ 502676 h 687683"/>
                  <a:gd name="connsiteX6" fmla="*/ 101175 w 686989"/>
                  <a:gd name="connsiteY6" fmla="*/ 273025 h 687683"/>
                  <a:gd name="connsiteX7" fmla="*/ 179885 w 686989"/>
                  <a:gd name="connsiteY7" fmla="*/ 273025 h 687683"/>
                  <a:gd name="connsiteX8" fmla="*/ 179885 w 686989"/>
                  <a:gd name="connsiteY8" fmla="*/ 473686 h 687683"/>
                  <a:gd name="connsiteX9" fmla="*/ 166172 w 686989"/>
                  <a:gd name="connsiteY9" fmla="*/ 466244 h 687683"/>
                  <a:gd name="connsiteX10" fmla="*/ 106398 w 686989"/>
                  <a:gd name="connsiteY10" fmla="*/ 406469 h 687683"/>
                  <a:gd name="connsiteX11" fmla="*/ 101175 w 686989"/>
                  <a:gd name="connsiteY11" fmla="*/ 396847 h 687683"/>
                  <a:gd name="connsiteX12" fmla="*/ 202297 w 686989"/>
                  <a:gd name="connsiteY12" fmla="*/ 229525 h 687683"/>
                  <a:gd name="connsiteX13" fmla="*/ 281007 w 686989"/>
                  <a:gd name="connsiteY13" fmla="*/ 229525 h 687683"/>
                  <a:gd name="connsiteX14" fmla="*/ 281007 w 686989"/>
                  <a:gd name="connsiteY14" fmla="*/ 503141 h 687683"/>
                  <a:gd name="connsiteX15" fmla="*/ 245304 w 686989"/>
                  <a:gd name="connsiteY15" fmla="*/ 499542 h 687683"/>
                  <a:gd name="connsiteX16" fmla="*/ 203763 w 686989"/>
                  <a:gd name="connsiteY16" fmla="*/ 486647 h 687683"/>
                  <a:gd name="connsiteX17" fmla="*/ 202297 w 686989"/>
                  <a:gd name="connsiteY17" fmla="*/ 485851 h 687683"/>
                  <a:gd name="connsiteX18" fmla="*/ 404541 w 686989"/>
                  <a:gd name="connsiteY18" fmla="*/ 198911 h 687683"/>
                  <a:gd name="connsiteX19" fmla="*/ 483251 w 686989"/>
                  <a:gd name="connsiteY19" fmla="*/ 198911 h 687683"/>
                  <a:gd name="connsiteX20" fmla="*/ 483251 w 686989"/>
                  <a:gd name="connsiteY20" fmla="*/ 388335 h 687683"/>
                  <a:gd name="connsiteX21" fmla="*/ 473408 w 686989"/>
                  <a:gd name="connsiteY21" fmla="*/ 406469 h 687683"/>
                  <a:gd name="connsiteX22" fmla="*/ 413633 w 686989"/>
                  <a:gd name="connsiteY22" fmla="*/ 466244 h 687683"/>
                  <a:gd name="connsiteX23" fmla="*/ 404541 w 686989"/>
                  <a:gd name="connsiteY23" fmla="*/ 471179 h 687683"/>
                  <a:gd name="connsiteX24" fmla="*/ 291547 w 686989"/>
                  <a:gd name="connsiteY24" fmla="*/ 48692 h 687683"/>
                  <a:gd name="connsiteX25" fmla="*/ 48692 w 686989"/>
                  <a:gd name="connsiteY25" fmla="*/ 291547 h 687683"/>
                  <a:gd name="connsiteX26" fmla="*/ 291547 w 686989"/>
                  <a:gd name="connsiteY26" fmla="*/ 534402 h 687683"/>
                  <a:gd name="connsiteX27" fmla="*/ 534402 w 686989"/>
                  <a:gd name="connsiteY27" fmla="*/ 291547 h 687683"/>
                  <a:gd name="connsiteX28" fmla="*/ 291547 w 686989"/>
                  <a:gd name="connsiteY28" fmla="*/ 48692 h 687683"/>
                  <a:gd name="connsiteX29" fmla="*/ 291547 w 686989"/>
                  <a:gd name="connsiteY29" fmla="*/ 0 h 687683"/>
                  <a:gd name="connsiteX30" fmla="*/ 583093 w 686989"/>
                  <a:gd name="connsiteY30" fmla="*/ 291547 h 687683"/>
                  <a:gd name="connsiteX31" fmla="*/ 533302 w 686989"/>
                  <a:gd name="connsiteY31" fmla="*/ 454553 h 687683"/>
                  <a:gd name="connsiteX32" fmla="*/ 521004 w 686989"/>
                  <a:gd name="connsiteY32" fmla="*/ 469459 h 687683"/>
                  <a:gd name="connsiteX33" fmla="*/ 676030 w 686989"/>
                  <a:gd name="connsiteY33" fmla="*/ 624006 h 687683"/>
                  <a:gd name="connsiteX34" fmla="*/ 676112 w 686989"/>
                  <a:gd name="connsiteY34" fmla="*/ 676725 h 687683"/>
                  <a:gd name="connsiteX35" fmla="*/ 623393 w 686989"/>
                  <a:gd name="connsiteY35" fmla="*/ 676806 h 687683"/>
                  <a:gd name="connsiteX36" fmla="*/ 468172 w 686989"/>
                  <a:gd name="connsiteY36" fmla="*/ 522065 h 687683"/>
                  <a:gd name="connsiteX37" fmla="*/ 454553 w 686989"/>
                  <a:gd name="connsiteY37" fmla="*/ 533301 h 687683"/>
                  <a:gd name="connsiteX38" fmla="*/ 291547 w 686989"/>
                  <a:gd name="connsiteY38" fmla="*/ 583093 h 687683"/>
                  <a:gd name="connsiteX39" fmla="*/ 0 w 686989"/>
                  <a:gd name="connsiteY39" fmla="*/ 291547 h 687683"/>
                  <a:gd name="connsiteX40" fmla="*/ 291547 w 686989"/>
                  <a:gd name="connsiteY40" fmla="*/ 0 h 6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89" h="687683">
                    <a:moveTo>
                      <a:pt x="303419" y="323753"/>
                    </a:moveTo>
                    <a:lnTo>
                      <a:pt x="382129" y="323753"/>
                    </a:lnTo>
                    <a:lnTo>
                      <a:pt x="382129" y="483344"/>
                    </a:lnTo>
                    <a:lnTo>
                      <a:pt x="376043" y="486647"/>
                    </a:lnTo>
                    <a:cubicBezTo>
                      <a:pt x="362805" y="492246"/>
                      <a:pt x="348909" y="496595"/>
                      <a:pt x="334502" y="499542"/>
                    </a:cubicBezTo>
                    <a:lnTo>
                      <a:pt x="303419" y="502676"/>
                    </a:lnTo>
                    <a:close/>
                    <a:moveTo>
                      <a:pt x="101175" y="273025"/>
                    </a:moveTo>
                    <a:lnTo>
                      <a:pt x="179885" y="273025"/>
                    </a:lnTo>
                    <a:lnTo>
                      <a:pt x="179885" y="473686"/>
                    </a:lnTo>
                    <a:lnTo>
                      <a:pt x="166172" y="466244"/>
                    </a:lnTo>
                    <a:cubicBezTo>
                      <a:pt x="142626" y="450336"/>
                      <a:pt x="122306" y="430015"/>
                      <a:pt x="106398" y="406469"/>
                    </a:cubicBezTo>
                    <a:lnTo>
                      <a:pt x="101175" y="396847"/>
                    </a:lnTo>
                    <a:close/>
                    <a:moveTo>
                      <a:pt x="202297" y="229525"/>
                    </a:moveTo>
                    <a:lnTo>
                      <a:pt x="281007" y="229525"/>
                    </a:lnTo>
                    <a:lnTo>
                      <a:pt x="281007" y="503141"/>
                    </a:lnTo>
                    <a:lnTo>
                      <a:pt x="245304" y="499542"/>
                    </a:lnTo>
                    <a:cubicBezTo>
                      <a:pt x="230897" y="496595"/>
                      <a:pt x="217001" y="492246"/>
                      <a:pt x="203763" y="486647"/>
                    </a:cubicBezTo>
                    <a:lnTo>
                      <a:pt x="202297" y="485851"/>
                    </a:lnTo>
                    <a:close/>
                    <a:moveTo>
                      <a:pt x="404541" y="198911"/>
                    </a:moveTo>
                    <a:lnTo>
                      <a:pt x="483251" y="198911"/>
                    </a:lnTo>
                    <a:lnTo>
                      <a:pt x="483251" y="388335"/>
                    </a:lnTo>
                    <a:lnTo>
                      <a:pt x="473408" y="406469"/>
                    </a:lnTo>
                    <a:cubicBezTo>
                      <a:pt x="457501" y="430015"/>
                      <a:pt x="437180" y="450336"/>
                      <a:pt x="413633" y="466244"/>
                    </a:cubicBezTo>
                    <a:lnTo>
                      <a:pt x="404541" y="471179"/>
                    </a:lnTo>
                    <a:close/>
                    <a:moveTo>
                      <a:pt x="291547" y="48692"/>
                    </a:moveTo>
                    <a:cubicBezTo>
                      <a:pt x="157422" y="48692"/>
                      <a:pt x="48692" y="157421"/>
                      <a:pt x="48692" y="291547"/>
                    </a:cubicBezTo>
                    <a:cubicBezTo>
                      <a:pt x="48692" y="425672"/>
                      <a:pt x="157422" y="534402"/>
                      <a:pt x="291547" y="534402"/>
                    </a:cubicBezTo>
                    <a:cubicBezTo>
                      <a:pt x="425673" y="534402"/>
                      <a:pt x="534402" y="425672"/>
                      <a:pt x="534402" y="291547"/>
                    </a:cubicBezTo>
                    <a:cubicBezTo>
                      <a:pt x="534402" y="157421"/>
                      <a:pt x="425673" y="48692"/>
                      <a:pt x="291547" y="48692"/>
                    </a:cubicBezTo>
                    <a:close/>
                    <a:moveTo>
                      <a:pt x="291547" y="0"/>
                    </a:moveTo>
                    <a:cubicBezTo>
                      <a:pt x="452563" y="0"/>
                      <a:pt x="583093" y="130530"/>
                      <a:pt x="583093" y="291547"/>
                    </a:cubicBezTo>
                    <a:cubicBezTo>
                      <a:pt x="583093" y="351928"/>
                      <a:pt x="564738" y="408022"/>
                      <a:pt x="533302" y="454553"/>
                    </a:cubicBezTo>
                    <a:lnTo>
                      <a:pt x="521004" y="469459"/>
                    </a:lnTo>
                    <a:lnTo>
                      <a:pt x="676030" y="624006"/>
                    </a:lnTo>
                    <a:cubicBezTo>
                      <a:pt x="690610" y="638541"/>
                      <a:pt x="690647" y="662144"/>
                      <a:pt x="676112" y="676725"/>
                    </a:cubicBezTo>
                    <a:cubicBezTo>
                      <a:pt x="661577" y="691305"/>
                      <a:pt x="637973" y="691341"/>
                      <a:pt x="623393" y="676806"/>
                    </a:cubicBezTo>
                    <a:lnTo>
                      <a:pt x="468172" y="522065"/>
                    </a:lnTo>
                    <a:lnTo>
                      <a:pt x="454553" y="533301"/>
                    </a:lnTo>
                    <a:cubicBezTo>
                      <a:pt x="408022" y="564737"/>
                      <a:pt x="351928" y="583093"/>
                      <a:pt x="291547" y="583093"/>
                    </a:cubicBezTo>
                    <a:cubicBezTo>
                      <a:pt x="130530" y="583093"/>
                      <a:pt x="0" y="452563"/>
                      <a:pt x="0" y="291547"/>
                    </a:cubicBezTo>
                    <a:cubicBezTo>
                      <a:pt x="0" y="130530"/>
                      <a:pt x="130530" y="0"/>
                      <a:pt x="291547"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wrap="square" lIns="91436" tIns="45718" rIns="91436" bIns="45718" rtlCol="0" anchor="ctr">
                <a:noAutofit/>
              </a:bodyPr>
              <a:lstStyle/>
              <a:p>
                <a:pPr algn="ctr"/>
                <a:endParaRPr lang="en-US" dirty="0"/>
              </a:p>
            </p:txBody>
          </p:sp>
        </p:grpSp>
      </p:grpSp>
      <p:grpSp>
        <p:nvGrpSpPr>
          <p:cNvPr id="69" name="Group 68"/>
          <p:cNvGrpSpPr/>
          <p:nvPr/>
        </p:nvGrpSpPr>
        <p:grpSpPr>
          <a:xfrm>
            <a:off x="8188434" y="285433"/>
            <a:ext cx="560969" cy="568775"/>
            <a:chOff x="8188434" y="285433"/>
            <a:chExt cx="560969" cy="568775"/>
          </a:xfrm>
        </p:grpSpPr>
        <p:sp>
          <p:nvSpPr>
            <p:cNvPr id="75" name="Oval 74"/>
            <p:cNvSpPr/>
            <p:nvPr/>
          </p:nvSpPr>
          <p:spPr>
            <a:xfrm>
              <a:off x="8188434" y="285433"/>
              <a:ext cx="560969" cy="568775"/>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76" name="Pie 4"/>
            <p:cNvSpPr/>
            <p:nvPr/>
          </p:nvSpPr>
          <p:spPr>
            <a:xfrm rot="900000">
              <a:off x="8260838" y="430933"/>
              <a:ext cx="373901" cy="314316"/>
            </a:xfrm>
            <a:custGeom>
              <a:avLst/>
              <a:gdLst/>
              <a:ahLst/>
              <a:cxnLst/>
              <a:rect l="l" t="t" r="r" b="b"/>
              <a:pathLst>
                <a:path w="1125291" h="932425">
                  <a:moveTo>
                    <a:pt x="283755" y="728110"/>
                  </a:moveTo>
                  <a:cubicBezTo>
                    <a:pt x="294161" y="767493"/>
                    <a:pt x="336220" y="794320"/>
                    <a:pt x="390378" y="796120"/>
                  </a:cubicBezTo>
                  <a:cubicBezTo>
                    <a:pt x="426299" y="797314"/>
                    <a:pt x="463722" y="787308"/>
                    <a:pt x="494265" y="768344"/>
                  </a:cubicBezTo>
                  <a:cubicBezTo>
                    <a:pt x="540270" y="739779"/>
                    <a:pt x="563367" y="695583"/>
                    <a:pt x="552834" y="656273"/>
                  </a:cubicBezTo>
                  <a:lnTo>
                    <a:pt x="418328" y="692314"/>
                  </a:lnTo>
                  <a:close/>
                  <a:moveTo>
                    <a:pt x="495188" y="410735"/>
                  </a:moveTo>
                  <a:cubicBezTo>
                    <a:pt x="472268" y="414410"/>
                    <a:pt x="452108" y="429118"/>
                    <a:pt x="441612" y="449825"/>
                  </a:cubicBezTo>
                  <a:cubicBezTo>
                    <a:pt x="430229" y="472282"/>
                    <a:pt x="431949" y="498327"/>
                    <a:pt x="446092" y="517677"/>
                  </a:cubicBezTo>
                  <a:lnTo>
                    <a:pt x="502224" y="476650"/>
                  </a:lnTo>
                  <a:lnTo>
                    <a:pt x="558432" y="435726"/>
                  </a:lnTo>
                  <a:cubicBezTo>
                    <a:pt x="544327" y="416342"/>
                    <a:pt x="520049" y="406750"/>
                    <a:pt x="495188" y="410735"/>
                  </a:cubicBezTo>
                  <a:close/>
                  <a:moveTo>
                    <a:pt x="210976" y="486889"/>
                  </a:moveTo>
                  <a:cubicBezTo>
                    <a:pt x="187452" y="495869"/>
                    <a:pt x="171223" y="516315"/>
                    <a:pt x="168700" y="540154"/>
                  </a:cubicBezTo>
                  <a:lnTo>
                    <a:pt x="237839" y="547492"/>
                  </a:lnTo>
                  <a:lnTo>
                    <a:pt x="306965" y="554956"/>
                  </a:lnTo>
                  <a:cubicBezTo>
                    <a:pt x="309538" y="531127"/>
                    <a:pt x="298005" y="507711"/>
                    <a:pt x="276919" y="493955"/>
                  </a:cubicBezTo>
                  <a:cubicBezTo>
                    <a:pt x="257475" y="481270"/>
                    <a:pt x="232663" y="478612"/>
                    <a:pt x="210976" y="486889"/>
                  </a:cubicBezTo>
                  <a:close/>
                  <a:moveTo>
                    <a:pt x="944579" y="210089"/>
                  </a:moveTo>
                  <a:cubicBezTo>
                    <a:pt x="933205" y="210997"/>
                    <a:pt x="922042" y="214532"/>
                    <a:pt x="912154" y="220609"/>
                  </a:cubicBezTo>
                  <a:cubicBezTo>
                    <a:pt x="890702" y="233791"/>
                    <a:pt x="878543" y="256891"/>
                    <a:pt x="880481" y="280785"/>
                  </a:cubicBezTo>
                  <a:lnTo>
                    <a:pt x="949783" y="275183"/>
                  </a:lnTo>
                  <a:lnTo>
                    <a:pt x="1019094" y="269708"/>
                  </a:lnTo>
                  <a:cubicBezTo>
                    <a:pt x="1017207" y="245814"/>
                    <a:pt x="1001534" y="224941"/>
                    <a:pt x="978264" y="215331"/>
                  </a:cubicBezTo>
                  <a:cubicBezTo>
                    <a:pt x="967535" y="210900"/>
                    <a:pt x="955952" y="209181"/>
                    <a:pt x="944579" y="210089"/>
                  </a:cubicBezTo>
                  <a:close/>
                  <a:moveTo>
                    <a:pt x="0" y="337980"/>
                  </a:moveTo>
                  <a:lnTo>
                    <a:pt x="103499" y="319645"/>
                  </a:lnTo>
                  <a:cubicBezTo>
                    <a:pt x="237873" y="291754"/>
                    <a:pt x="373480" y="255434"/>
                    <a:pt x="503824" y="212428"/>
                  </a:cubicBezTo>
                  <a:lnTo>
                    <a:pt x="603446" y="176300"/>
                  </a:lnTo>
                  <a:lnTo>
                    <a:pt x="626994" y="279107"/>
                  </a:lnTo>
                  <a:cubicBezTo>
                    <a:pt x="648345" y="391255"/>
                    <a:pt x="656268" y="501025"/>
                    <a:pt x="649642" y="598423"/>
                  </a:cubicBezTo>
                  <a:cubicBezTo>
                    <a:pt x="623368" y="984693"/>
                    <a:pt x="386089" y="1047688"/>
                    <a:pt x="170371" y="725666"/>
                  </a:cubicBezTo>
                  <a:cubicBezTo>
                    <a:pt x="116082" y="644622"/>
                    <a:pt x="68206" y="545700"/>
                    <a:pt x="30740" y="438067"/>
                  </a:cubicBezTo>
                  <a:close/>
                  <a:moveTo>
                    <a:pt x="500561" y="0"/>
                  </a:moveTo>
                  <a:lnTo>
                    <a:pt x="605279" y="9077"/>
                  </a:lnTo>
                  <a:cubicBezTo>
                    <a:pt x="742293" y="16915"/>
                    <a:pt x="882680" y="16931"/>
                    <a:pt x="1019713" y="9125"/>
                  </a:cubicBezTo>
                  <a:lnTo>
                    <a:pt x="1125291" y="12"/>
                  </a:lnTo>
                  <a:lnTo>
                    <a:pt x="1121429" y="105411"/>
                  </a:lnTo>
                  <a:cubicBezTo>
                    <a:pt x="1113026" y="219264"/>
                    <a:pt x="1092268" y="327344"/>
                    <a:pt x="1060660" y="419708"/>
                  </a:cubicBezTo>
                  <a:cubicBezTo>
                    <a:pt x="974480" y="671545"/>
                    <a:pt x="831513" y="749978"/>
                    <a:pt x="709948" y="655186"/>
                  </a:cubicBezTo>
                  <a:lnTo>
                    <a:pt x="698597" y="644678"/>
                  </a:lnTo>
                  <a:lnTo>
                    <a:pt x="703411" y="599688"/>
                  </a:lnTo>
                  <a:lnTo>
                    <a:pt x="702907" y="506415"/>
                  </a:lnTo>
                  <a:lnTo>
                    <a:pt x="812927" y="506214"/>
                  </a:lnTo>
                  <a:lnTo>
                    <a:pt x="952178" y="506214"/>
                  </a:lnTo>
                  <a:cubicBezTo>
                    <a:pt x="952178" y="472324"/>
                    <a:pt x="913251" y="442297"/>
                    <a:pt x="855791" y="431864"/>
                  </a:cubicBezTo>
                  <a:cubicBezTo>
                    <a:pt x="841830" y="429330"/>
                    <a:pt x="827334" y="428065"/>
                    <a:pt x="812840" y="428070"/>
                  </a:cubicBezTo>
                  <a:cubicBezTo>
                    <a:pt x="798345" y="428075"/>
                    <a:pt x="783852" y="429350"/>
                    <a:pt x="769896" y="431894"/>
                  </a:cubicBezTo>
                  <a:cubicBezTo>
                    <a:pt x="755512" y="434516"/>
                    <a:pt x="742294" y="438367"/>
                    <a:pt x="730561" y="443198"/>
                  </a:cubicBezTo>
                  <a:lnTo>
                    <a:pt x="702650" y="458964"/>
                  </a:lnTo>
                  <a:lnTo>
                    <a:pt x="702404" y="413453"/>
                  </a:lnTo>
                  <a:lnTo>
                    <a:pt x="684231" y="275843"/>
                  </a:lnTo>
                  <a:lnTo>
                    <a:pt x="745372" y="280785"/>
                  </a:lnTo>
                  <a:cubicBezTo>
                    <a:pt x="747310" y="256891"/>
                    <a:pt x="735151" y="233791"/>
                    <a:pt x="713700" y="220609"/>
                  </a:cubicBezTo>
                  <a:cubicBezTo>
                    <a:pt x="703811" y="214532"/>
                    <a:pt x="692648" y="210997"/>
                    <a:pt x="681275" y="210089"/>
                  </a:cubicBezTo>
                  <a:lnTo>
                    <a:pt x="675393" y="211004"/>
                  </a:lnTo>
                  <a:lnTo>
                    <a:pt x="647590" y="89627"/>
                  </a:lnTo>
                  <a:lnTo>
                    <a:pt x="527215" y="133282"/>
                  </a:lnTo>
                  <a:lnTo>
                    <a:pt x="508809" y="138774"/>
                  </a:lnTo>
                  <a:lnTo>
                    <a:pt x="504350" y="104633"/>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a:endParaRPr>
            </a:p>
          </p:txBody>
        </p:sp>
      </p:grpSp>
    </p:spTree>
    <p:extLst>
      <p:ext uri="{BB962C8B-B14F-4D97-AF65-F5344CB8AC3E}">
        <p14:creationId xmlns:p14="http://schemas.microsoft.com/office/powerpoint/2010/main" val="1095822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959976"/>
            <a:ext cx="9144000" cy="1592317"/>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ext Placeholder 6"/>
          <p:cNvSpPr>
            <a:spLocks noGrp="1"/>
          </p:cNvSpPr>
          <p:nvPr>
            <p:ph type="body" sz="quarter" idx="10"/>
          </p:nvPr>
        </p:nvSpPr>
        <p:spPr>
          <a:xfrm>
            <a:off x="437766" y="1095034"/>
            <a:ext cx="7788766" cy="1618366"/>
          </a:xfrm>
        </p:spPr>
        <p:txBody>
          <a:bodyPr/>
          <a:lstStyle/>
          <a:p>
            <a:pPr marL="57136" indent="0" algn="just">
              <a:buNone/>
            </a:pPr>
            <a:r>
              <a:rPr lang="en-GB" sz="1400" dirty="0" smtClean="0"/>
              <a:t>Standard </a:t>
            </a:r>
            <a:r>
              <a:rPr lang="en-GB" sz="1400" dirty="0"/>
              <a:t>ABR </a:t>
            </a:r>
            <a:r>
              <a:rPr lang="en-GB" sz="1400" dirty="0" smtClean="0"/>
              <a:t>clients, request segments by adapting to current </a:t>
            </a:r>
            <a:r>
              <a:rPr lang="en-GB" sz="1400" dirty="0"/>
              <a:t>bandwidth </a:t>
            </a:r>
            <a:r>
              <a:rPr lang="en-GB" sz="1400" dirty="0" smtClean="0"/>
              <a:t>estimates</a:t>
            </a:r>
            <a:endParaRPr lang="en-GB" sz="1400" dirty="0"/>
          </a:p>
          <a:p>
            <a:pPr marL="57136" indent="0">
              <a:buNone/>
            </a:pPr>
            <a:r>
              <a:rPr lang="en-US" sz="1400" dirty="0" smtClean="0"/>
              <a:t>Outcome:</a:t>
            </a:r>
          </a:p>
          <a:p>
            <a:pPr lvl="1"/>
            <a:r>
              <a:rPr lang="en-US" sz="1200" dirty="0" smtClean="0"/>
              <a:t>Wasted bandwidth: delivering ABR profiles that don’t necessarily improve video </a:t>
            </a:r>
            <a:r>
              <a:rPr lang="en-US" sz="1200" dirty="0" err="1" smtClean="0"/>
              <a:t>QoE</a:t>
            </a:r>
            <a:endParaRPr lang="en-US" sz="1200" dirty="0" smtClean="0"/>
          </a:p>
          <a:p>
            <a:pPr lvl="1"/>
            <a:r>
              <a:rPr lang="en-US" sz="1200" dirty="0" smtClean="0"/>
              <a:t>Poor video </a:t>
            </a:r>
            <a:r>
              <a:rPr lang="en-US" sz="1200" dirty="0" err="1" smtClean="0"/>
              <a:t>QoE</a:t>
            </a:r>
            <a:r>
              <a:rPr lang="en-US" sz="1200" dirty="0" smtClean="0"/>
              <a:t> consistency: low-quality ramp-up</a:t>
            </a:r>
          </a:p>
        </p:txBody>
      </p:sp>
      <p:sp>
        <p:nvSpPr>
          <p:cNvPr id="2" name="Title 1"/>
          <p:cNvSpPr>
            <a:spLocks noGrp="1"/>
          </p:cNvSpPr>
          <p:nvPr>
            <p:ph type="title"/>
          </p:nvPr>
        </p:nvSpPr>
        <p:spPr/>
        <p:txBody>
          <a:bodyPr/>
          <a:lstStyle/>
          <a:p>
            <a:r>
              <a:rPr lang="en-US" dirty="0" smtClean="0"/>
              <a:t>Traditional ABR: Inconsistent Video </a:t>
            </a:r>
            <a:r>
              <a:rPr lang="en-US" dirty="0" err="1" smtClean="0"/>
              <a:t>QoE</a:t>
            </a:r>
            <a:endParaRPr lang="en-US" dirty="0"/>
          </a:p>
        </p:txBody>
      </p:sp>
      <p:grpSp>
        <p:nvGrpSpPr>
          <p:cNvPr id="8" name="Group 7"/>
          <p:cNvGrpSpPr/>
          <p:nvPr/>
        </p:nvGrpSpPr>
        <p:grpSpPr>
          <a:xfrm>
            <a:off x="8188434" y="285433"/>
            <a:ext cx="560969" cy="568775"/>
            <a:chOff x="8188434" y="285433"/>
            <a:chExt cx="560969" cy="568775"/>
          </a:xfrm>
        </p:grpSpPr>
        <p:sp>
          <p:nvSpPr>
            <p:cNvPr id="9" name="Oval 8"/>
            <p:cNvSpPr/>
            <p:nvPr/>
          </p:nvSpPr>
          <p:spPr>
            <a:xfrm>
              <a:off x="8188434" y="285433"/>
              <a:ext cx="560969" cy="568775"/>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0" name="Pie 4"/>
            <p:cNvSpPr/>
            <p:nvPr/>
          </p:nvSpPr>
          <p:spPr>
            <a:xfrm rot="900000">
              <a:off x="8260838" y="430933"/>
              <a:ext cx="373901" cy="314316"/>
            </a:xfrm>
            <a:custGeom>
              <a:avLst/>
              <a:gdLst/>
              <a:ahLst/>
              <a:cxnLst/>
              <a:rect l="l" t="t" r="r" b="b"/>
              <a:pathLst>
                <a:path w="1125291" h="932425">
                  <a:moveTo>
                    <a:pt x="283755" y="728110"/>
                  </a:moveTo>
                  <a:cubicBezTo>
                    <a:pt x="294161" y="767493"/>
                    <a:pt x="336220" y="794320"/>
                    <a:pt x="390378" y="796120"/>
                  </a:cubicBezTo>
                  <a:cubicBezTo>
                    <a:pt x="426299" y="797314"/>
                    <a:pt x="463722" y="787308"/>
                    <a:pt x="494265" y="768344"/>
                  </a:cubicBezTo>
                  <a:cubicBezTo>
                    <a:pt x="540270" y="739779"/>
                    <a:pt x="563367" y="695583"/>
                    <a:pt x="552834" y="656273"/>
                  </a:cubicBezTo>
                  <a:lnTo>
                    <a:pt x="418328" y="692314"/>
                  </a:lnTo>
                  <a:close/>
                  <a:moveTo>
                    <a:pt x="495188" y="410735"/>
                  </a:moveTo>
                  <a:cubicBezTo>
                    <a:pt x="472268" y="414410"/>
                    <a:pt x="452108" y="429118"/>
                    <a:pt x="441612" y="449825"/>
                  </a:cubicBezTo>
                  <a:cubicBezTo>
                    <a:pt x="430229" y="472282"/>
                    <a:pt x="431949" y="498327"/>
                    <a:pt x="446092" y="517677"/>
                  </a:cubicBezTo>
                  <a:lnTo>
                    <a:pt x="502224" y="476650"/>
                  </a:lnTo>
                  <a:lnTo>
                    <a:pt x="558432" y="435726"/>
                  </a:lnTo>
                  <a:cubicBezTo>
                    <a:pt x="544327" y="416342"/>
                    <a:pt x="520049" y="406750"/>
                    <a:pt x="495188" y="410735"/>
                  </a:cubicBezTo>
                  <a:close/>
                  <a:moveTo>
                    <a:pt x="210976" y="486889"/>
                  </a:moveTo>
                  <a:cubicBezTo>
                    <a:pt x="187452" y="495869"/>
                    <a:pt x="171223" y="516315"/>
                    <a:pt x="168700" y="540154"/>
                  </a:cubicBezTo>
                  <a:lnTo>
                    <a:pt x="237839" y="547492"/>
                  </a:lnTo>
                  <a:lnTo>
                    <a:pt x="306965" y="554956"/>
                  </a:lnTo>
                  <a:cubicBezTo>
                    <a:pt x="309538" y="531127"/>
                    <a:pt x="298005" y="507711"/>
                    <a:pt x="276919" y="493955"/>
                  </a:cubicBezTo>
                  <a:cubicBezTo>
                    <a:pt x="257475" y="481270"/>
                    <a:pt x="232663" y="478612"/>
                    <a:pt x="210976" y="486889"/>
                  </a:cubicBezTo>
                  <a:close/>
                  <a:moveTo>
                    <a:pt x="944579" y="210089"/>
                  </a:moveTo>
                  <a:cubicBezTo>
                    <a:pt x="933205" y="210997"/>
                    <a:pt x="922042" y="214532"/>
                    <a:pt x="912154" y="220609"/>
                  </a:cubicBezTo>
                  <a:cubicBezTo>
                    <a:pt x="890702" y="233791"/>
                    <a:pt x="878543" y="256891"/>
                    <a:pt x="880481" y="280785"/>
                  </a:cubicBezTo>
                  <a:lnTo>
                    <a:pt x="949783" y="275183"/>
                  </a:lnTo>
                  <a:lnTo>
                    <a:pt x="1019094" y="269708"/>
                  </a:lnTo>
                  <a:cubicBezTo>
                    <a:pt x="1017207" y="245814"/>
                    <a:pt x="1001534" y="224941"/>
                    <a:pt x="978264" y="215331"/>
                  </a:cubicBezTo>
                  <a:cubicBezTo>
                    <a:pt x="967535" y="210900"/>
                    <a:pt x="955952" y="209181"/>
                    <a:pt x="944579" y="210089"/>
                  </a:cubicBezTo>
                  <a:close/>
                  <a:moveTo>
                    <a:pt x="0" y="337980"/>
                  </a:moveTo>
                  <a:lnTo>
                    <a:pt x="103499" y="319645"/>
                  </a:lnTo>
                  <a:cubicBezTo>
                    <a:pt x="237873" y="291754"/>
                    <a:pt x="373480" y="255434"/>
                    <a:pt x="503824" y="212428"/>
                  </a:cubicBezTo>
                  <a:lnTo>
                    <a:pt x="603446" y="176300"/>
                  </a:lnTo>
                  <a:lnTo>
                    <a:pt x="626994" y="279107"/>
                  </a:lnTo>
                  <a:cubicBezTo>
                    <a:pt x="648345" y="391255"/>
                    <a:pt x="656268" y="501025"/>
                    <a:pt x="649642" y="598423"/>
                  </a:cubicBezTo>
                  <a:cubicBezTo>
                    <a:pt x="623368" y="984693"/>
                    <a:pt x="386089" y="1047688"/>
                    <a:pt x="170371" y="725666"/>
                  </a:cubicBezTo>
                  <a:cubicBezTo>
                    <a:pt x="116082" y="644622"/>
                    <a:pt x="68206" y="545700"/>
                    <a:pt x="30740" y="438067"/>
                  </a:cubicBezTo>
                  <a:close/>
                  <a:moveTo>
                    <a:pt x="500561" y="0"/>
                  </a:moveTo>
                  <a:lnTo>
                    <a:pt x="605279" y="9077"/>
                  </a:lnTo>
                  <a:cubicBezTo>
                    <a:pt x="742293" y="16915"/>
                    <a:pt x="882680" y="16931"/>
                    <a:pt x="1019713" y="9125"/>
                  </a:cubicBezTo>
                  <a:lnTo>
                    <a:pt x="1125291" y="12"/>
                  </a:lnTo>
                  <a:lnTo>
                    <a:pt x="1121429" y="105411"/>
                  </a:lnTo>
                  <a:cubicBezTo>
                    <a:pt x="1113026" y="219264"/>
                    <a:pt x="1092268" y="327344"/>
                    <a:pt x="1060660" y="419708"/>
                  </a:cubicBezTo>
                  <a:cubicBezTo>
                    <a:pt x="974480" y="671545"/>
                    <a:pt x="831513" y="749978"/>
                    <a:pt x="709948" y="655186"/>
                  </a:cubicBezTo>
                  <a:lnTo>
                    <a:pt x="698597" y="644678"/>
                  </a:lnTo>
                  <a:lnTo>
                    <a:pt x="703411" y="599688"/>
                  </a:lnTo>
                  <a:lnTo>
                    <a:pt x="702907" y="506415"/>
                  </a:lnTo>
                  <a:lnTo>
                    <a:pt x="812927" y="506214"/>
                  </a:lnTo>
                  <a:lnTo>
                    <a:pt x="952178" y="506214"/>
                  </a:lnTo>
                  <a:cubicBezTo>
                    <a:pt x="952178" y="472324"/>
                    <a:pt x="913251" y="442297"/>
                    <a:pt x="855791" y="431864"/>
                  </a:cubicBezTo>
                  <a:cubicBezTo>
                    <a:pt x="841830" y="429330"/>
                    <a:pt x="827334" y="428065"/>
                    <a:pt x="812840" y="428070"/>
                  </a:cubicBezTo>
                  <a:cubicBezTo>
                    <a:pt x="798345" y="428075"/>
                    <a:pt x="783852" y="429350"/>
                    <a:pt x="769896" y="431894"/>
                  </a:cubicBezTo>
                  <a:cubicBezTo>
                    <a:pt x="755512" y="434516"/>
                    <a:pt x="742294" y="438367"/>
                    <a:pt x="730561" y="443198"/>
                  </a:cubicBezTo>
                  <a:lnTo>
                    <a:pt x="702650" y="458964"/>
                  </a:lnTo>
                  <a:lnTo>
                    <a:pt x="702404" y="413453"/>
                  </a:lnTo>
                  <a:lnTo>
                    <a:pt x="684231" y="275843"/>
                  </a:lnTo>
                  <a:lnTo>
                    <a:pt x="745372" y="280785"/>
                  </a:lnTo>
                  <a:cubicBezTo>
                    <a:pt x="747310" y="256891"/>
                    <a:pt x="735151" y="233791"/>
                    <a:pt x="713700" y="220609"/>
                  </a:cubicBezTo>
                  <a:cubicBezTo>
                    <a:pt x="703811" y="214532"/>
                    <a:pt x="692648" y="210997"/>
                    <a:pt x="681275" y="210089"/>
                  </a:cubicBezTo>
                  <a:lnTo>
                    <a:pt x="675393" y="211004"/>
                  </a:lnTo>
                  <a:lnTo>
                    <a:pt x="647590" y="89627"/>
                  </a:lnTo>
                  <a:lnTo>
                    <a:pt x="527215" y="133282"/>
                  </a:lnTo>
                  <a:lnTo>
                    <a:pt x="508809" y="138774"/>
                  </a:lnTo>
                  <a:lnTo>
                    <a:pt x="504350" y="104633"/>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a:endParaRPr>
            </a:p>
          </p:txBody>
        </p:sp>
      </p:grpSp>
      <p:grpSp>
        <p:nvGrpSpPr>
          <p:cNvPr id="5" name="Group 4"/>
          <p:cNvGrpSpPr/>
          <p:nvPr/>
        </p:nvGrpSpPr>
        <p:grpSpPr>
          <a:xfrm>
            <a:off x="328742" y="3364823"/>
            <a:ext cx="1328514" cy="1074024"/>
            <a:chOff x="286569" y="3330729"/>
            <a:chExt cx="1412860" cy="1142212"/>
          </a:xfrm>
        </p:grpSpPr>
        <p:sp>
          <p:nvSpPr>
            <p:cNvPr id="40" name="Rectangle 39"/>
            <p:cNvSpPr/>
            <p:nvPr/>
          </p:nvSpPr>
          <p:spPr>
            <a:xfrm>
              <a:off x="286569" y="3330729"/>
              <a:ext cx="1412860" cy="1142212"/>
            </a:xfrm>
            <a:prstGeom prst="rect">
              <a:avLst/>
            </a:prstGeom>
            <a:solidFill>
              <a:schemeClr val="bg1"/>
            </a:solidFill>
            <a:ln w="3810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3" name="Picture 42" descr="Capacity Planning Screen Shot 2016-07-25 at 4.56.58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3638" y="3364299"/>
              <a:ext cx="1295816" cy="1074548"/>
            </a:xfrm>
            <a:prstGeom prst="rect">
              <a:avLst/>
            </a:prstGeom>
          </p:spPr>
        </p:pic>
      </p:grpSp>
      <p:grpSp>
        <p:nvGrpSpPr>
          <p:cNvPr id="31" name="Group 30"/>
          <p:cNvGrpSpPr/>
          <p:nvPr/>
        </p:nvGrpSpPr>
        <p:grpSpPr>
          <a:xfrm>
            <a:off x="195544" y="3019122"/>
            <a:ext cx="1612004" cy="241282"/>
            <a:chOff x="5203960" y="1869830"/>
            <a:chExt cx="2882986" cy="316473"/>
          </a:xfrm>
        </p:grpSpPr>
        <p:sp>
          <p:nvSpPr>
            <p:cNvPr id="32" name="Rounded Rectangle 31"/>
            <p:cNvSpPr/>
            <p:nvPr/>
          </p:nvSpPr>
          <p:spPr>
            <a:xfrm>
              <a:off x="5203960" y="1869830"/>
              <a:ext cx="2882986" cy="316473"/>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p>
          </p:txBody>
        </p:sp>
        <p:sp>
          <p:nvSpPr>
            <p:cNvPr id="33" name="TextBox 32"/>
            <p:cNvSpPr txBox="1"/>
            <p:nvPr/>
          </p:nvSpPr>
          <p:spPr>
            <a:xfrm>
              <a:off x="5339002" y="1898534"/>
              <a:ext cx="2612903" cy="259066"/>
            </a:xfrm>
            <a:prstGeom prst="rect">
              <a:avLst/>
            </a:prstGeom>
            <a:noFill/>
          </p:spPr>
          <p:txBody>
            <a:bodyPr wrap="square" lIns="43204" tIns="21602" rIns="43204" bIns="21602" rtlCol="0" anchor="ctr">
              <a:spAutoFit/>
            </a:bodyPr>
            <a:lstStyle/>
            <a:p>
              <a:pPr algn="ctr"/>
              <a:r>
                <a:rPr lang="en-US" sz="1000" dirty="0" smtClean="0">
                  <a:solidFill>
                    <a:schemeClr val="bg1"/>
                  </a:solidFill>
                  <a:latin typeface="+mn-lt"/>
                </a:rPr>
                <a:t>Available Bandwidth</a:t>
              </a:r>
              <a:endParaRPr lang="en-US" sz="1000" dirty="0">
                <a:solidFill>
                  <a:schemeClr val="bg1"/>
                </a:solidFill>
                <a:latin typeface="+mn-lt"/>
              </a:endParaRPr>
            </a:p>
          </p:txBody>
        </p:sp>
      </p:grpSp>
      <p:grpSp>
        <p:nvGrpSpPr>
          <p:cNvPr id="34" name="Group 33"/>
          <p:cNvGrpSpPr/>
          <p:nvPr/>
        </p:nvGrpSpPr>
        <p:grpSpPr>
          <a:xfrm>
            <a:off x="3773782" y="3019122"/>
            <a:ext cx="1612004" cy="241282"/>
            <a:chOff x="5203960" y="1869830"/>
            <a:chExt cx="2882986" cy="316473"/>
          </a:xfrm>
        </p:grpSpPr>
        <p:sp>
          <p:nvSpPr>
            <p:cNvPr id="35" name="Rounded Rectangle 34"/>
            <p:cNvSpPr/>
            <p:nvPr/>
          </p:nvSpPr>
          <p:spPr>
            <a:xfrm>
              <a:off x="5203960" y="1869830"/>
              <a:ext cx="2882986" cy="316473"/>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p>
          </p:txBody>
        </p:sp>
        <p:sp>
          <p:nvSpPr>
            <p:cNvPr id="36" name="TextBox 35"/>
            <p:cNvSpPr txBox="1"/>
            <p:nvPr/>
          </p:nvSpPr>
          <p:spPr>
            <a:xfrm>
              <a:off x="5339002" y="1898534"/>
              <a:ext cx="2612903" cy="259066"/>
            </a:xfrm>
            <a:prstGeom prst="rect">
              <a:avLst/>
            </a:prstGeom>
            <a:noFill/>
          </p:spPr>
          <p:txBody>
            <a:bodyPr wrap="square" lIns="43204" tIns="21602" rIns="43204" bIns="21602" rtlCol="0" anchor="ctr">
              <a:spAutoFit/>
            </a:bodyPr>
            <a:lstStyle/>
            <a:p>
              <a:pPr algn="ctr"/>
              <a:r>
                <a:rPr lang="en-US" sz="1000" dirty="0" smtClean="0">
                  <a:solidFill>
                    <a:schemeClr val="bg1"/>
                  </a:solidFill>
                  <a:latin typeface="+mn-lt"/>
                </a:rPr>
                <a:t>ABR Segment Selection</a:t>
              </a:r>
              <a:endParaRPr lang="en-US" sz="1000" dirty="0">
                <a:solidFill>
                  <a:schemeClr val="bg1"/>
                </a:solidFill>
                <a:latin typeface="+mn-lt"/>
              </a:endParaRPr>
            </a:p>
          </p:txBody>
        </p:sp>
      </p:grpSp>
      <p:graphicFrame>
        <p:nvGraphicFramePr>
          <p:cNvPr id="42" name="Tableau 3"/>
          <p:cNvGraphicFramePr>
            <a:graphicFrameLocks noGrp="1"/>
          </p:cNvGraphicFramePr>
          <p:nvPr>
            <p:extLst/>
          </p:nvPr>
        </p:nvGraphicFramePr>
        <p:xfrm>
          <a:off x="1863636" y="3374061"/>
          <a:ext cx="5383385" cy="931656"/>
        </p:xfrm>
        <a:graphic>
          <a:graphicData uri="http://schemas.openxmlformats.org/drawingml/2006/table">
            <a:tbl>
              <a:tblPr firstRow="1" bandRow="1">
                <a:tableStyleId>{5940675A-B579-460E-94D1-54222C63F5DA}</a:tableStyleId>
              </a:tblPr>
              <a:tblGrid>
                <a:gridCol w="1076677">
                  <a:extLst>
                    <a:ext uri="{9D8B030D-6E8A-4147-A177-3AD203B41FA5}">
                      <a16:colId xmlns:a16="http://schemas.microsoft.com/office/drawing/2014/main" val="20000"/>
                    </a:ext>
                  </a:extLst>
                </a:gridCol>
                <a:gridCol w="1076677">
                  <a:extLst>
                    <a:ext uri="{9D8B030D-6E8A-4147-A177-3AD203B41FA5}">
                      <a16:colId xmlns:a16="http://schemas.microsoft.com/office/drawing/2014/main" val="20001"/>
                    </a:ext>
                  </a:extLst>
                </a:gridCol>
                <a:gridCol w="1076677">
                  <a:extLst>
                    <a:ext uri="{9D8B030D-6E8A-4147-A177-3AD203B41FA5}">
                      <a16:colId xmlns:a16="http://schemas.microsoft.com/office/drawing/2014/main" val="20002"/>
                    </a:ext>
                  </a:extLst>
                </a:gridCol>
                <a:gridCol w="1076677">
                  <a:extLst>
                    <a:ext uri="{9D8B030D-6E8A-4147-A177-3AD203B41FA5}">
                      <a16:colId xmlns:a16="http://schemas.microsoft.com/office/drawing/2014/main" val="20003"/>
                    </a:ext>
                  </a:extLst>
                </a:gridCol>
                <a:gridCol w="1076677">
                  <a:extLst>
                    <a:ext uri="{9D8B030D-6E8A-4147-A177-3AD203B41FA5}">
                      <a16:colId xmlns:a16="http://schemas.microsoft.com/office/drawing/2014/main" val="20004"/>
                    </a:ext>
                  </a:extLst>
                </a:gridCol>
              </a:tblGrid>
              <a:tr h="232914">
                <a:tc>
                  <a:txBody>
                    <a:bodyPr/>
                    <a:lstStyle/>
                    <a:p>
                      <a:r>
                        <a:rPr lang="en-GB" sz="900" dirty="0" smtClean="0"/>
                        <a:t>Profile</a:t>
                      </a:r>
                      <a:r>
                        <a:rPr lang="en-GB" sz="900" baseline="0" dirty="0" smtClean="0"/>
                        <a:t> 1 (8 Mb/s)</a:t>
                      </a:r>
                      <a:endParaRPr lang="en-GB" sz="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tcPr>
                </a:tc>
                <a:tc>
                  <a:txBody>
                    <a:bodyPr/>
                    <a:lstStyle/>
                    <a:p>
                      <a:endParaRPr lang="en-GB" sz="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endParaRPr lang="en-GB" sz="90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chemeClr val="accent2">
                        <a:lumMod val="60000"/>
                        <a:lumOff val="40000"/>
                      </a:schemeClr>
                    </a:solidFill>
                  </a:tcPr>
                </a:tc>
                <a:tc>
                  <a:txBody>
                    <a:bodyPr/>
                    <a:lstStyle/>
                    <a:p>
                      <a:endParaRPr lang="en-GB" sz="90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chemeClr val="accent2">
                        <a:lumMod val="60000"/>
                        <a:lumOff val="40000"/>
                      </a:schemeClr>
                    </a:solidFill>
                  </a:tcPr>
                </a:tc>
                <a:tc>
                  <a:txBody>
                    <a:bodyPr/>
                    <a:lstStyle/>
                    <a:p>
                      <a:endParaRPr lang="en-GB" sz="90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232914">
                <a:tc>
                  <a:txBody>
                    <a:bodyPr/>
                    <a:lstStyle/>
                    <a:p>
                      <a:r>
                        <a:rPr lang="en-GB" sz="900" dirty="0" smtClean="0"/>
                        <a:t>Profile 2 (6 Mb/s)</a:t>
                      </a:r>
                      <a:endParaRPr lang="en-GB" sz="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tcPr>
                </a:tc>
                <a:tc>
                  <a:txBody>
                    <a:bodyPr/>
                    <a:lstStyle/>
                    <a:p>
                      <a:endParaRPr lang="en-GB" sz="900"/>
                    </a:p>
                  </a:txBody>
                  <a:tcPr>
                    <a:lnL w="38100" cap="flat" cmpd="sng" algn="ctr">
                      <a:solidFill>
                        <a:srgbClr val="FFFFFF"/>
                      </a:solidFill>
                      <a:prstDash val="solid"/>
                      <a:round/>
                      <a:headEnd type="none" w="med" len="med"/>
                      <a:tailEnd type="none" w="med" len="med"/>
                    </a:lnL>
                    <a:lnR w="57150" cap="flat" cmpd="sng" algn="ctr">
                      <a:solidFill>
                        <a:srgbClr val="214794"/>
                      </a:solidFill>
                      <a:prstDash val="solid"/>
                      <a:round/>
                      <a:headEnd type="none" w="med" len="med"/>
                      <a:tailEnd type="none" w="med" len="med"/>
                    </a:lnR>
                    <a:lnT w="38100" cap="flat" cmpd="sng" algn="ctr">
                      <a:solidFill>
                        <a:srgbClr val="FFFFFF"/>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chemeClr val="accent2">
                        <a:lumMod val="60000"/>
                        <a:lumOff val="40000"/>
                      </a:schemeClr>
                    </a:solidFill>
                  </a:tcPr>
                </a:tc>
                <a:tc>
                  <a:txBody>
                    <a:bodyPr/>
                    <a:lstStyle/>
                    <a:p>
                      <a:endParaRPr lang="en-GB" sz="900" dirty="0"/>
                    </a:p>
                  </a:txBody>
                  <a:tcPr>
                    <a:lnL w="57150" cap="flat" cmpd="sng" algn="ctr">
                      <a:solidFill>
                        <a:srgbClr val="214794"/>
                      </a:solidFill>
                      <a:prstDash val="solid"/>
                      <a:round/>
                      <a:headEnd type="none" w="med" len="med"/>
                      <a:tailEnd type="none" w="med" len="med"/>
                    </a:lnL>
                    <a:lnR w="57150" cap="flat" cmpd="sng" algn="ctr">
                      <a:solidFill>
                        <a:srgbClr val="214794"/>
                      </a:solidFill>
                      <a:prstDash val="solid"/>
                      <a:round/>
                      <a:headEnd type="none" w="med" len="med"/>
                      <a:tailEnd type="none" w="med" len="med"/>
                    </a:lnR>
                    <a:lnT w="57150" cap="flat" cmpd="sng" algn="ctr">
                      <a:solidFill>
                        <a:srgbClr val="214794"/>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rgbClr val="BBD7EA"/>
                    </a:solidFill>
                  </a:tcPr>
                </a:tc>
                <a:tc>
                  <a:txBody>
                    <a:bodyPr/>
                    <a:lstStyle/>
                    <a:p>
                      <a:endParaRPr lang="en-GB" sz="900" dirty="0"/>
                    </a:p>
                  </a:txBody>
                  <a:tcPr>
                    <a:lnL w="57150" cap="flat" cmpd="sng" algn="ctr">
                      <a:solidFill>
                        <a:srgbClr val="214794"/>
                      </a:solidFill>
                      <a:prstDash val="solid"/>
                      <a:round/>
                      <a:headEnd type="none" w="med" len="med"/>
                      <a:tailEnd type="none" w="med" len="med"/>
                    </a:lnL>
                    <a:lnR w="57150" cap="flat" cmpd="sng" algn="ctr">
                      <a:solidFill>
                        <a:srgbClr val="214794"/>
                      </a:solidFill>
                      <a:prstDash val="solid"/>
                      <a:round/>
                      <a:headEnd type="none" w="med" len="med"/>
                      <a:tailEnd type="none" w="med" len="med"/>
                    </a:lnR>
                    <a:lnT w="57150" cap="flat" cmpd="sng" algn="ctr">
                      <a:solidFill>
                        <a:srgbClr val="214794"/>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rgbClr val="BBD7EA"/>
                    </a:solidFill>
                  </a:tcPr>
                </a:tc>
                <a:tc>
                  <a:txBody>
                    <a:bodyPr/>
                    <a:lstStyle/>
                    <a:p>
                      <a:endParaRPr lang="en-GB" sz="900" dirty="0"/>
                    </a:p>
                  </a:txBody>
                  <a:tcPr>
                    <a:lnL w="57150" cap="flat" cmpd="sng" algn="ctr">
                      <a:solidFill>
                        <a:srgbClr val="214794"/>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232914">
                <a:tc>
                  <a:txBody>
                    <a:bodyPr/>
                    <a:lstStyle/>
                    <a:p>
                      <a:r>
                        <a:rPr lang="en-GB" sz="900" dirty="0" smtClean="0"/>
                        <a:t>Profile 3 (4 Mb/s)</a:t>
                      </a:r>
                      <a:endParaRPr lang="en-GB" sz="900" dirty="0"/>
                    </a:p>
                  </a:txBody>
                  <a:tcPr>
                    <a:lnL w="38100" cap="flat" cmpd="sng" algn="ctr">
                      <a:solidFill>
                        <a:srgbClr val="FFFFFF"/>
                      </a:solidFill>
                      <a:prstDash val="solid"/>
                      <a:round/>
                      <a:headEnd type="none" w="med" len="med"/>
                      <a:tailEnd type="none" w="med" len="med"/>
                    </a:lnL>
                    <a:lnR w="57150" cap="flat" cmpd="sng" algn="ctr">
                      <a:solidFill>
                        <a:srgbClr val="214794"/>
                      </a:solidFill>
                      <a:prstDash val="solid"/>
                      <a:round/>
                      <a:headEnd type="none" w="med" len="med"/>
                      <a:tailEnd type="none" w="med" len="med"/>
                    </a:lnR>
                  </a:tcPr>
                </a:tc>
                <a:tc>
                  <a:txBody>
                    <a:bodyPr/>
                    <a:lstStyle/>
                    <a:p>
                      <a:endParaRPr lang="en-GB" sz="900" dirty="0"/>
                    </a:p>
                  </a:txBody>
                  <a:tcPr>
                    <a:lnL w="57150" cap="flat" cmpd="sng" algn="ctr">
                      <a:solidFill>
                        <a:srgbClr val="214794"/>
                      </a:solidFill>
                      <a:prstDash val="solid"/>
                      <a:round/>
                      <a:headEnd type="none" w="med" len="med"/>
                      <a:tailEnd type="none" w="med" len="med"/>
                    </a:lnL>
                    <a:lnR w="57150" cap="flat" cmpd="sng" algn="ctr">
                      <a:solidFill>
                        <a:srgbClr val="214794"/>
                      </a:solidFill>
                      <a:prstDash val="solid"/>
                      <a:round/>
                      <a:headEnd type="none" w="med" len="med"/>
                      <a:tailEnd type="none" w="med" len="med"/>
                    </a:lnR>
                    <a:lnT w="57150" cap="flat" cmpd="sng" algn="ctr">
                      <a:solidFill>
                        <a:srgbClr val="214794"/>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chemeClr val="accent2">
                        <a:lumMod val="60000"/>
                        <a:lumOff val="40000"/>
                      </a:schemeClr>
                    </a:solidFill>
                  </a:tcPr>
                </a:tc>
                <a:tc>
                  <a:txBody>
                    <a:bodyPr/>
                    <a:lstStyle/>
                    <a:p>
                      <a:endParaRPr lang="en-GB" sz="900" dirty="0"/>
                    </a:p>
                  </a:txBody>
                  <a:tcPr>
                    <a:lnL w="57150" cap="flat" cmpd="sng" algn="ctr">
                      <a:solidFill>
                        <a:srgbClr val="214794"/>
                      </a:solidFill>
                      <a:prstDash val="solid"/>
                      <a:round/>
                      <a:headEnd type="none" w="med" len="med"/>
                      <a:tailEnd type="none" w="med" len="med"/>
                    </a:lnL>
                    <a:lnR w="38100" cap="flat" cmpd="sng" algn="ctr">
                      <a:solidFill>
                        <a:srgbClr val="FFFFFF"/>
                      </a:solidFill>
                      <a:prstDash val="solid"/>
                      <a:round/>
                      <a:headEnd type="none" w="med" len="med"/>
                      <a:tailEnd type="none" w="med" len="med"/>
                    </a:lnR>
                    <a:lnT w="57150" cap="flat" cmpd="sng" algn="ctr">
                      <a:solidFill>
                        <a:srgbClr val="214794"/>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endParaRPr lang="en-GB" sz="900" dirty="0"/>
                    </a:p>
                  </a:txBody>
                  <a:tcPr>
                    <a:lnL w="38100" cap="flat" cmpd="sng" algn="ctr">
                      <a:solidFill>
                        <a:srgbClr val="FFFFFF"/>
                      </a:solidFill>
                      <a:prstDash val="solid"/>
                      <a:round/>
                      <a:headEnd type="none" w="med" len="med"/>
                      <a:tailEnd type="none" w="med" len="med"/>
                    </a:lnL>
                    <a:lnR w="57150" cap="flat" cmpd="sng" algn="ctr">
                      <a:solidFill>
                        <a:srgbClr val="214794"/>
                      </a:solidFill>
                      <a:prstDash val="solid"/>
                      <a:round/>
                      <a:headEnd type="none" w="med" len="med"/>
                      <a:tailEnd type="none" w="med" len="med"/>
                    </a:lnR>
                    <a:lnT w="57150" cap="flat" cmpd="sng" algn="ctr">
                      <a:solidFill>
                        <a:srgbClr val="214794"/>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endParaRPr lang="en-GB" sz="900" dirty="0"/>
                    </a:p>
                  </a:txBody>
                  <a:tcPr>
                    <a:lnL w="57150" cap="flat" cmpd="sng" algn="ctr">
                      <a:solidFill>
                        <a:srgbClr val="214794"/>
                      </a:solidFill>
                      <a:prstDash val="solid"/>
                      <a:round/>
                      <a:headEnd type="none" w="med" len="med"/>
                      <a:tailEnd type="none" w="med" len="med"/>
                    </a:lnL>
                    <a:lnR w="57150" cap="flat" cmpd="sng" algn="ctr">
                      <a:solidFill>
                        <a:srgbClr val="214794"/>
                      </a:solidFill>
                      <a:prstDash val="solid"/>
                      <a:round/>
                      <a:headEnd type="none" w="med" len="med"/>
                      <a:tailEnd type="none" w="med" len="med"/>
                    </a:lnR>
                    <a:lnT w="57150" cap="flat" cmpd="sng" algn="ctr">
                      <a:solidFill>
                        <a:srgbClr val="214794"/>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rgbClr val="BBD7EA"/>
                    </a:solidFill>
                  </a:tcPr>
                </a:tc>
                <a:extLst>
                  <a:ext uri="{0D108BD9-81ED-4DB2-BD59-A6C34878D82A}">
                    <a16:rowId xmlns:a16="http://schemas.microsoft.com/office/drawing/2014/main" val="10002"/>
                  </a:ext>
                </a:extLst>
              </a:tr>
              <a:tr h="232914">
                <a:tc>
                  <a:txBody>
                    <a:bodyPr/>
                    <a:lstStyle/>
                    <a:p>
                      <a:r>
                        <a:rPr lang="en-GB" sz="900" dirty="0" smtClean="0"/>
                        <a:t>Profile 4 (3 Mb/s)</a:t>
                      </a:r>
                      <a:endParaRPr lang="en-GB" sz="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B w="38100" cap="flat" cmpd="sng" algn="ctr">
                      <a:solidFill>
                        <a:srgbClr val="FFFFFF"/>
                      </a:solidFill>
                      <a:prstDash val="solid"/>
                      <a:round/>
                      <a:headEnd type="none" w="med" len="med"/>
                      <a:tailEnd type="none" w="med" len="med"/>
                    </a:lnB>
                  </a:tcPr>
                </a:tc>
                <a:tc>
                  <a:txBody>
                    <a:bodyPr/>
                    <a:lstStyle/>
                    <a:p>
                      <a:endParaRPr lang="en-GB" sz="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57150" cap="flat" cmpd="sng" algn="ctr">
                      <a:solidFill>
                        <a:srgbClr val="214794"/>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endParaRPr lang="en-GB" sz="90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endParaRPr lang="en-GB" sz="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endParaRPr lang="en-GB" sz="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57150" cap="flat" cmpd="sng" algn="ctr">
                      <a:solidFill>
                        <a:srgbClr val="214794"/>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9871319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959976"/>
            <a:ext cx="9144000" cy="1592317"/>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ext Placeholder 6"/>
          <p:cNvSpPr>
            <a:spLocks noGrp="1"/>
          </p:cNvSpPr>
          <p:nvPr>
            <p:ph type="body" sz="quarter" idx="10"/>
          </p:nvPr>
        </p:nvSpPr>
        <p:spPr>
          <a:xfrm>
            <a:off x="437766" y="968114"/>
            <a:ext cx="7788766" cy="1984870"/>
          </a:xfrm>
        </p:spPr>
        <p:txBody>
          <a:bodyPr/>
          <a:lstStyle/>
          <a:p>
            <a:pPr marL="57136" indent="0">
              <a:buNone/>
            </a:pPr>
            <a:r>
              <a:rPr lang="en-US" sz="1400" dirty="0" smtClean="0"/>
              <a:t>Influence client ABR segment selection to improve quality of video for delivered bit rate</a:t>
            </a:r>
          </a:p>
          <a:p>
            <a:pPr marL="57136" indent="0">
              <a:buNone/>
            </a:pPr>
            <a:r>
              <a:rPr lang="en-US" sz="1400" dirty="0" smtClean="0"/>
              <a:t>Use perceived video quality in addition to raw bit rate</a:t>
            </a:r>
          </a:p>
          <a:p>
            <a:pPr lvl="1"/>
            <a:r>
              <a:rPr lang="en-US" sz="1200" dirty="0" smtClean="0"/>
              <a:t>Improve video </a:t>
            </a:r>
            <a:r>
              <a:rPr lang="en-US" sz="1200" dirty="0" err="1" smtClean="0"/>
              <a:t>QoE</a:t>
            </a:r>
            <a:r>
              <a:rPr lang="en-US" sz="1200" dirty="0" smtClean="0"/>
              <a:t> for all ABR clients with available network bandwidth</a:t>
            </a:r>
          </a:p>
          <a:p>
            <a:pPr marL="57136" indent="0">
              <a:buNone/>
            </a:pPr>
            <a:r>
              <a:rPr lang="en-US" sz="1400" dirty="0" smtClean="0"/>
              <a:t>Outcomes:</a:t>
            </a:r>
          </a:p>
          <a:p>
            <a:pPr lvl="1"/>
            <a:r>
              <a:rPr lang="en-US" sz="1200" dirty="0" smtClean="0"/>
              <a:t>Improve video quality fulfillment: deliver better picture quality</a:t>
            </a:r>
          </a:p>
          <a:p>
            <a:pPr lvl="1"/>
            <a:r>
              <a:rPr lang="en-US" sz="1200" dirty="0" smtClean="0"/>
              <a:t>Increase video </a:t>
            </a:r>
            <a:r>
              <a:rPr lang="en-US" sz="1200" dirty="0" err="1" smtClean="0"/>
              <a:t>QoE</a:t>
            </a:r>
            <a:r>
              <a:rPr lang="en-US" sz="1200" dirty="0" smtClean="0"/>
              <a:t> consistency: Eliminate low-quality ramp-up, failures, stalls</a:t>
            </a:r>
          </a:p>
        </p:txBody>
      </p:sp>
      <p:sp>
        <p:nvSpPr>
          <p:cNvPr id="2" name="Title 1"/>
          <p:cNvSpPr>
            <a:spLocks noGrp="1"/>
          </p:cNvSpPr>
          <p:nvPr>
            <p:ph type="title"/>
          </p:nvPr>
        </p:nvSpPr>
        <p:spPr/>
        <p:txBody>
          <a:bodyPr/>
          <a:lstStyle/>
          <a:p>
            <a:r>
              <a:rPr lang="en-US" dirty="0" smtClean="0"/>
              <a:t>Smart ABR: Better Video </a:t>
            </a:r>
            <a:r>
              <a:rPr lang="en-US" dirty="0" err="1" smtClean="0"/>
              <a:t>QoE</a:t>
            </a:r>
            <a:endParaRPr lang="en-US" dirty="0"/>
          </a:p>
        </p:txBody>
      </p:sp>
      <p:grpSp>
        <p:nvGrpSpPr>
          <p:cNvPr id="8" name="Group 7"/>
          <p:cNvGrpSpPr/>
          <p:nvPr/>
        </p:nvGrpSpPr>
        <p:grpSpPr>
          <a:xfrm>
            <a:off x="8188434" y="285433"/>
            <a:ext cx="560969" cy="568775"/>
            <a:chOff x="8188434" y="285433"/>
            <a:chExt cx="560969" cy="568775"/>
          </a:xfrm>
        </p:grpSpPr>
        <p:sp>
          <p:nvSpPr>
            <p:cNvPr id="9" name="Oval 8"/>
            <p:cNvSpPr/>
            <p:nvPr/>
          </p:nvSpPr>
          <p:spPr>
            <a:xfrm>
              <a:off x="8188434" y="285433"/>
              <a:ext cx="560969" cy="568775"/>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0" name="Pie 4"/>
            <p:cNvSpPr/>
            <p:nvPr/>
          </p:nvSpPr>
          <p:spPr>
            <a:xfrm rot="900000">
              <a:off x="8260838" y="430933"/>
              <a:ext cx="373901" cy="314316"/>
            </a:xfrm>
            <a:custGeom>
              <a:avLst/>
              <a:gdLst/>
              <a:ahLst/>
              <a:cxnLst/>
              <a:rect l="l" t="t" r="r" b="b"/>
              <a:pathLst>
                <a:path w="1125291" h="932425">
                  <a:moveTo>
                    <a:pt x="283755" y="728110"/>
                  </a:moveTo>
                  <a:cubicBezTo>
                    <a:pt x="294161" y="767493"/>
                    <a:pt x="336220" y="794320"/>
                    <a:pt x="390378" y="796120"/>
                  </a:cubicBezTo>
                  <a:cubicBezTo>
                    <a:pt x="426299" y="797314"/>
                    <a:pt x="463722" y="787308"/>
                    <a:pt x="494265" y="768344"/>
                  </a:cubicBezTo>
                  <a:cubicBezTo>
                    <a:pt x="540270" y="739779"/>
                    <a:pt x="563367" y="695583"/>
                    <a:pt x="552834" y="656273"/>
                  </a:cubicBezTo>
                  <a:lnTo>
                    <a:pt x="418328" y="692314"/>
                  </a:lnTo>
                  <a:close/>
                  <a:moveTo>
                    <a:pt x="495188" y="410735"/>
                  </a:moveTo>
                  <a:cubicBezTo>
                    <a:pt x="472268" y="414410"/>
                    <a:pt x="452108" y="429118"/>
                    <a:pt x="441612" y="449825"/>
                  </a:cubicBezTo>
                  <a:cubicBezTo>
                    <a:pt x="430229" y="472282"/>
                    <a:pt x="431949" y="498327"/>
                    <a:pt x="446092" y="517677"/>
                  </a:cubicBezTo>
                  <a:lnTo>
                    <a:pt x="502224" y="476650"/>
                  </a:lnTo>
                  <a:lnTo>
                    <a:pt x="558432" y="435726"/>
                  </a:lnTo>
                  <a:cubicBezTo>
                    <a:pt x="544327" y="416342"/>
                    <a:pt x="520049" y="406750"/>
                    <a:pt x="495188" y="410735"/>
                  </a:cubicBezTo>
                  <a:close/>
                  <a:moveTo>
                    <a:pt x="210976" y="486889"/>
                  </a:moveTo>
                  <a:cubicBezTo>
                    <a:pt x="187452" y="495869"/>
                    <a:pt x="171223" y="516315"/>
                    <a:pt x="168700" y="540154"/>
                  </a:cubicBezTo>
                  <a:lnTo>
                    <a:pt x="237839" y="547492"/>
                  </a:lnTo>
                  <a:lnTo>
                    <a:pt x="306965" y="554956"/>
                  </a:lnTo>
                  <a:cubicBezTo>
                    <a:pt x="309538" y="531127"/>
                    <a:pt x="298005" y="507711"/>
                    <a:pt x="276919" y="493955"/>
                  </a:cubicBezTo>
                  <a:cubicBezTo>
                    <a:pt x="257475" y="481270"/>
                    <a:pt x="232663" y="478612"/>
                    <a:pt x="210976" y="486889"/>
                  </a:cubicBezTo>
                  <a:close/>
                  <a:moveTo>
                    <a:pt x="944579" y="210089"/>
                  </a:moveTo>
                  <a:cubicBezTo>
                    <a:pt x="933205" y="210997"/>
                    <a:pt x="922042" y="214532"/>
                    <a:pt x="912154" y="220609"/>
                  </a:cubicBezTo>
                  <a:cubicBezTo>
                    <a:pt x="890702" y="233791"/>
                    <a:pt x="878543" y="256891"/>
                    <a:pt x="880481" y="280785"/>
                  </a:cubicBezTo>
                  <a:lnTo>
                    <a:pt x="949783" y="275183"/>
                  </a:lnTo>
                  <a:lnTo>
                    <a:pt x="1019094" y="269708"/>
                  </a:lnTo>
                  <a:cubicBezTo>
                    <a:pt x="1017207" y="245814"/>
                    <a:pt x="1001534" y="224941"/>
                    <a:pt x="978264" y="215331"/>
                  </a:cubicBezTo>
                  <a:cubicBezTo>
                    <a:pt x="967535" y="210900"/>
                    <a:pt x="955952" y="209181"/>
                    <a:pt x="944579" y="210089"/>
                  </a:cubicBezTo>
                  <a:close/>
                  <a:moveTo>
                    <a:pt x="0" y="337980"/>
                  </a:moveTo>
                  <a:lnTo>
                    <a:pt x="103499" y="319645"/>
                  </a:lnTo>
                  <a:cubicBezTo>
                    <a:pt x="237873" y="291754"/>
                    <a:pt x="373480" y="255434"/>
                    <a:pt x="503824" y="212428"/>
                  </a:cubicBezTo>
                  <a:lnTo>
                    <a:pt x="603446" y="176300"/>
                  </a:lnTo>
                  <a:lnTo>
                    <a:pt x="626994" y="279107"/>
                  </a:lnTo>
                  <a:cubicBezTo>
                    <a:pt x="648345" y="391255"/>
                    <a:pt x="656268" y="501025"/>
                    <a:pt x="649642" y="598423"/>
                  </a:cubicBezTo>
                  <a:cubicBezTo>
                    <a:pt x="623368" y="984693"/>
                    <a:pt x="386089" y="1047688"/>
                    <a:pt x="170371" y="725666"/>
                  </a:cubicBezTo>
                  <a:cubicBezTo>
                    <a:pt x="116082" y="644622"/>
                    <a:pt x="68206" y="545700"/>
                    <a:pt x="30740" y="438067"/>
                  </a:cubicBezTo>
                  <a:close/>
                  <a:moveTo>
                    <a:pt x="500561" y="0"/>
                  </a:moveTo>
                  <a:lnTo>
                    <a:pt x="605279" y="9077"/>
                  </a:lnTo>
                  <a:cubicBezTo>
                    <a:pt x="742293" y="16915"/>
                    <a:pt x="882680" y="16931"/>
                    <a:pt x="1019713" y="9125"/>
                  </a:cubicBezTo>
                  <a:lnTo>
                    <a:pt x="1125291" y="12"/>
                  </a:lnTo>
                  <a:lnTo>
                    <a:pt x="1121429" y="105411"/>
                  </a:lnTo>
                  <a:cubicBezTo>
                    <a:pt x="1113026" y="219264"/>
                    <a:pt x="1092268" y="327344"/>
                    <a:pt x="1060660" y="419708"/>
                  </a:cubicBezTo>
                  <a:cubicBezTo>
                    <a:pt x="974480" y="671545"/>
                    <a:pt x="831513" y="749978"/>
                    <a:pt x="709948" y="655186"/>
                  </a:cubicBezTo>
                  <a:lnTo>
                    <a:pt x="698597" y="644678"/>
                  </a:lnTo>
                  <a:lnTo>
                    <a:pt x="703411" y="599688"/>
                  </a:lnTo>
                  <a:lnTo>
                    <a:pt x="702907" y="506415"/>
                  </a:lnTo>
                  <a:lnTo>
                    <a:pt x="812927" y="506214"/>
                  </a:lnTo>
                  <a:lnTo>
                    <a:pt x="952178" y="506214"/>
                  </a:lnTo>
                  <a:cubicBezTo>
                    <a:pt x="952178" y="472324"/>
                    <a:pt x="913251" y="442297"/>
                    <a:pt x="855791" y="431864"/>
                  </a:cubicBezTo>
                  <a:cubicBezTo>
                    <a:pt x="841830" y="429330"/>
                    <a:pt x="827334" y="428065"/>
                    <a:pt x="812840" y="428070"/>
                  </a:cubicBezTo>
                  <a:cubicBezTo>
                    <a:pt x="798345" y="428075"/>
                    <a:pt x="783852" y="429350"/>
                    <a:pt x="769896" y="431894"/>
                  </a:cubicBezTo>
                  <a:cubicBezTo>
                    <a:pt x="755512" y="434516"/>
                    <a:pt x="742294" y="438367"/>
                    <a:pt x="730561" y="443198"/>
                  </a:cubicBezTo>
                  <a:lnTo>
                    <a:pt x="702650" y="458964"/>
                  </a:lnTo>
                  <a:lnTo>
                    <a:pt x="702404" y="413453"/>
                  </a:lnTo>
                  <a:lnTo>
                    <a:pt x="684231" y="275843"/>
                  </a:lnTo>
                  <a:lnTo>
                    <a:pt x="745372" y="280785"/>
                  </a:lnTo>
                  <a:cubicBezTo>
                    <a:pt x="747310" y="256891"/>
                    <a:pt x="735151" y="233791"/>
                    <a:pt x="713700" y="220609"/>
                  </a:cubicBezTo>
                  <a:cubicBezTo>
                    <a:pt x="703811" y="214532"/>
                    <a:pt x="692648" y="210997"/>
                    <a:pt x="681275" y="210089"/>
                  </a:cubicBezTo>
                  <a:lnTo>
                    <a:pt x="675393" y="211004"/>
                  </a:lnTo>
                  <a:lnTo>
                    <a:pt x="647590" y="89627"/>
                  </a:lnTo>
                  <a:lnTo>
                    <a:pt x="527215" y="133282"/>
                  </a:lnTo>
                  <a:lnTo>
                    <a:pt x="508809" y="138774"/>
                  </a:lnTo>
                  <a:lnTo>
                    <a:pt x="504350" y="104633"/>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a:endParaRPr>
            </a:p>
          </p:txBody>
        </p:sp>
      </p:grpSp>
      <p:graphicFrame>
        <p:nvGraphicFramePr>
          <p:cNvPr id="20" name="Tableau 6"/>
          <p:cNvGraphicFramePr>
            <a:graphicFrameLocks noGrp="1"/>
          </p:cNvGraphicFramePr>
          <p:nvPr>
            <p:extLst/>
          </p:nvPr>
        </p:nvGraphicFramePr>
        <p:xfrm>
          <a:off x="1860869" y="3376390"/>
          <a:ext cx="5367315" cy="927664"/>
        </p:xfrm>
        <a:graphic>
          <a:graphicData uri="http://schemas.openxmlformats.org/drawingml/2006/table">
            <a:tbl>
              <a:tblPr firstRow="1" bandRow="1">
                <a:tableStyleId>{5940675A-B579-460E-94D1-54222C63F5DA}</a:tableStyleId>
              </a:tblPr>
              <a:tblGrid>
                <a:gridCol w="1073463">
                  <a:extLst>
                    <a:ext uri="{9D8B030D-6E8A-4147-A177-3AD203B41FA5}">
                      <a16:colId xmlns:a16="http://schemas.microsoft.com/office/drawing/2014/main" val="20000"/>
                    </a:ext>
                  </a:extLst>
                </a:gridCol>
                <a:gridCol w="1073463">
                  <a:extLst>
                    <a:ext uri="{9D8B030D-6E8A-4147-A177-3AD203B41FA5}">
                      <a16:colId xmlns:a16="http://schemas.microsoft.com/office/drawing/2014/main" val="20001"/>
                    </a:ext>
                  </a:extLst>
                </a:gridCol>
                <a:gridCol w="1073463">
                  <a:extLst>
                    <a:ext uri="{9D8B030D-6E8A-4147-A177-3AD203B41FA5}">
                      <a16:colId xmlns:a16="http://schemas.microsoft.com/office/drawing/2014/main" val="20002"/>
                    </a:ext>
                  </a:extLst>
                </a:gridCol>
                <a:gridCol w="1073463">
                  <a:extLst>
                    <a:ext uri="{9D8B030D-6E8A-4147-A177-3AD203B41FA5}">
                      <a16:colId xmlns:a16="http://schemas.microsoft.com/office/drawing/2014/main" val="20003"/>
                    </a:ext>
                  </a:extLst>
                </a:gridCol>
                <a:gridCol w="1073463">
                  <a:extLst>
                    <a:ext uri="{9D8B030D-6E8A-4147-A177-3AD203B41FA5}">
                      <a16:colId xmlns:a16="http://schemas.microsoft.com/office/drawing/2014/main" val="20004"/>
                    </a:ext>
                  </a:extLst>
                </a:gridCol>
              </a:tblGrid>
              <a:tr h="231916">
                <a:tc>
                  <a:txBody>
                    <a:bodyPr/>
                    <a:lstStyle/>
                    <a:p>
                      <a:r>
                        <a:rPr lang="en-GB" sz="900" dirty="0" smtClean="0"/>
                        <a:t>Profile</a:t>
                      </a:r>
                      <a:r>
                        <a:rPr lang="en-GB" sz="900" baseline="0" dirty="0" smtClean="0"/>
                        <a:t> 1 (8 Mb/s)</a:t>
                      </a:r>
                      <a:endParaRPr lang="en-GB" sz="900" dirty="0"/>
                    </a:p>
                  </a:txBody>
                  <a:tcPr>
                    <a:lnL w="38100" cap="flat" cmpd="sng" algn="ctr">
                      <a:solidFill>
                        <a:srgbClr val="FFFFFF"/>
                      </a:solidFill>
                      <a:prstDash val="solid"/>
                      <a:round/>
                      <a:headEnd type="none" w="med" len="med"/>
                      <a:tailEnd type="none" w="med" len="med"/>
                    </a:lnL>
                    <a:lnR w="57150" cap="flat" cmpd="sng" algn="ctr">
                      <a:solidFill>
                        <a:srgbClr val="214794"/>
                      </a:solidFill>
                      <a:prstDash val="solid"/>
                      <a:round/>
                      <a:headEnd type="none" w="med" len="med"/>
                      <a:tailEnd type="none" w="med" len="med"/>
                    </a:lnR>
                    <a:lnT w="38100" cap="flat" cmpd="sng" algn="ctr">
                      <a:solidFill>
                        <a:srgbClr val="FFFFFF"/>
                      </a:solidFill>
                      <a:prstDash val="solid"/>
                      <a:round/>
                      <a:headEnd type="none" w="med" len="med"/>
                      <a:tailEnd type="none" w="med" len="med"/>
                    </a:lnT>
                  </a:tcPr>
                </a:tc>
                <a:tc>
                  <a:txBody>
                    <a:bodyPr/>
                    <a:lstStyle/>
                    <a:p>
                      <a:pPr algn="r">
                        <a:spcBef>
                          <a:spcPts val="1200"/>
                        </a:spcBef>
                      </a:pPr>
                      <a:r>
                        <a:rPr lang="en-GB" sz="900" dirty="0" smtClean="0">
                          <a:solidFill>
                            <a:srgbClr val="214794"/>
                          </a:solidFill>
                        </a:rPr>
                        <a:t>9</a:t>
                      </a:r>
                      <a:endParaRPr lang="en-GB" sz="900" dirty="0">
                        <a:solidFill>
                          <a:srgbClr val="214794"/>
                        </a:solidFill>
                      </a:endParaRPr>
                    </a:p>
                  </a:txBody>
                  <a:tcPr>
                    <a:lnL w="57150" cap="flat" cmpd="sng" algn="ctr">
                      <a:solidFill>
                        <a:srgbClr val="214794"/>
                      </a:solidFill>
                      <a:prstDash val="solid"/>
                      <a:round/>
                      <a:headEnd type="none" w="med" len="med"/>
                      <a:tailEnd type="none" w="med" len="med"/>
                    </a:lnL>
                    <a:lnR w="57150" cap="flat" cmpd="sng" algn="ctr">
                      <a:solidFill>
                        <a:srgbClr val="214794"/>
                      </a:solidFill>
                      <a:prstDash val="solid"/>
                      <a:round/>
                      <a:headEnd type="none" w="med" len="med"/>
                      <a:tailEnd type="none" w="med" len="med"/>
                    </a:lnR>
                    <a:lnT w="57150" cap="flat" cmpd="sng" algn="ctr">
                      <a:solidFill>
                        <a:srgbClr val="214794"/>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chemeClr val="accent2">
                        <a:lumMod val="60000"/>
                        <a:lumOff val="40000"/>
                      </a:schemeClr>
                    </a:solidFill>
                  </a:tcPr>
                </a:tc>
                <a:tc>
                  <a:txBody>
                    <a:bodyPr/>
                    <a:lstStyle/>
                    <a:p>
                      <a:pPr algn="r">
                        <a:spcBef>
                          <a:spcPts val="1200"/>
                        </a:spcBef>
                      </a:pPr>
                      <a:r>
                        <a:rPr lang="en-GB" sz="900" dirty="0" smtClean="0">
                          <a:solidFill>
                            <a:srgbClr val="214794"/>
                          </a:solidFill>
                        </a:rPr>
                        <a:t>8.75</a:t>
                      </a:r>
                      <a:endParaRPr lang="en-GB" sz="900" dirty="0">
                        <a:solidFill>
                          <a:srgbClr val="214794"/>
                        </a:solidFill>
                      </a:endParaRPr>
                    </a:p>
                  </a:txBody>
                  <a:tcPr>
                    <a:lnL w="57150" cap="flat" cmpd="sng" algn="ctr">
                      <a:solidFill>
                        <a:srgbClr val="214794"/>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chemeClr val="accent2">
                        <a:lumMod val="60000"/>
                        <a:lumOff val="40000"/>
                      </a:schemeClr>
                    </a:solidFill>
                  </a:tcPr>
                </a:tc>
                <a:tc>
                  <a:txBody>
                    <a:bodyPr/>
                    <a:lstStyle/>
                    <a:p>
                      <a:pPr algn="r">
                        <a:spcBef>
                          <a:spcPts val="1200"/>
                        </a:spcBef>
                      </a:pPr>
                      <a:r>
                        <a:rPr lang="en-GB" sz="900" dirty="0" smtClean="0">
                          <a:solidFill>
                            <a:srgbClr val="214794"/>
                          </a:solidFill>
                        </a:rPr>
                        <a:t>8.45</a:t>
                      </a:r>
                      <a:endParaRPr lang="en-GB" sz="900" dirty="0">
                        <a:solidFill>
                          <a:srgbClr val="214794"/>
                        </a:solidFill>
                      </a:endParaRPr>
                    </a:p>
                  </a:txBody>
                  <a:tcPr>
                    <a:lnL w="38100" cap="flat" cmpd="sng" algn="ctr">
                      <a:solidFill>
                        <a:srgbClr val="FFFFFF"/>
                      </a:solidFill>
                      <a:prstDash val="solid"/>
                      <a:round/>
                      <a:headEnd type="none" w="med" len="med"/>
                      <a:tailEnd type="none" w="med" len="med"/>
                    </a:lnL>
                    <a:lnR w="57150" cap="flat" cmpd="sng" algn="ctr">
                      <a:solidFill>
                        <a:srgbClr val="214794"/>
                      </a:solidFill>
                      <a:prstDash val="solid"/>
                      <a:round/>
                      <a:headEnd type="none" w="med" len="med"/>
                      <a:tailEnd type="none" w="med" len="med"/>
                    </a:lnR>
                    <a:lnT w="38100" cap="flat" cmpd="sng" algn="ctr">
                      <a:solidFill>
                        <a:srgbClr val="FFFFFF"/>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chemeClr val="accent2">
                        <a:lumMod val="60000"/>
                        <a:lumOff val="40000"/>
                      </a:schemeClr>
                    </a:solidFill>
                  </a:tcPr>
                </a:tc>
                <a:tc>
                  <a:txBody>
                    <a:bodyPr/>
                    <a:lstStyle/>
                    <a:p>
                      <a:pPr algn="r">
                        <a:spcBef>
                          <a:spcPts val="1200"/>
                        </a:spcBef>
                      </a:pPr>
                      <a:r>
                        <a:rPr lang="en-GB" sz="900" dirty="0" smtClean="0">
                          <a:solidFill>
                            <a:srgbClr val="214794"/>
                          </a:solidFill>
                        </a:rPr>
                        <a:t>8.45</a:t>
                      </a:r>
                      <a:endParaRPr lang="en-GB" sz="900" dirty="0">
                        <a:solidFill>
                          <a:srgbClr val="214794"/>
                        </a:solidFill>
                      </a:endParaRPr>
                    </a:p>
                  </a:txBody>
                  <a:tcPr>
                    <a:lnL w="57150" cap="flat" cmpd="sng" algn="ctr">
                      <a:solidFill>
                        <a:srgbClr val="214794"/>
                      </a:solidFill>
                      <a:prstDash val="solid"/>
                      <a:round/>
                      <a:headEnd type="none" w="med" len="med"/>
                      <a:tailEnd type="none" w="med" len="med"/>
                    </a:lnL>
                    <a:lnR w="57150" cap="flat" cmpd="sng" algn="ctr">
                      <a:solidFill>
                        <a:srgbClr val="214794"/>
                      </a:solidFill>
                      <a:prstDash val="solid"/>
                      <a:round/>
                      <a:headEnd type="none" w="med" len="med"/>
                      <a:tailEnd type="none" w="med" len="med"/>
                    </a:lnR>
                    <a:lnT w="57150" cap="flat" cmpd="sng" algn="ctr">
                      <a:solidFill>
                        <a:srgbClr val="214794"/>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231916">
                <a:tc>
                  <a:txBody>
                    <a:bodyPr/>
                    <a:lstStyle/>
                    <a:p>
                      <a:r>
                        <a:rPr lang="en-GB" sz="900" dirty="0" smtClean="0"/>
                        <a:t>Profile 2 (6 Mb/s)</a:t>
                      </a:r>
                      <a:endParaRPr lang="en-GB" sz="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tcPr>
                </a:tc>
                <a:tc>
                  <a:txBody>
                    <a:bodyPr/>
                    <a:lstStyle/>
                    <a:p>
                      <a:pPr algn="r">
                        <a:spcBef>
                          <a:spcPts val="1200"/>
                        </a:spcBef>
                      </a:pPr>
                      <a:r>
                        <a:rPr lang="en-GB" sz="900" dirty="0" smtClean="0">
                          <a:solidFill>
                            <a:srgbClr val="214794"/>
                          </a:solidFill>
                        </a:rPr>
                        <a:t>8.6</a:t>
                      </a:r>
                      <a:endParaRPr lang="en-GB" sz="900" dirty="0">
                        <a:solidFill>
                          <a:srgbClr val="214794"/>
                        </a:solidFill>
                      </a:endParaRPr>
                    </a:p>
                  </a:txBody>
                  <a:tcPr>
                    <a:lnL w="38100" cap="flat" cmpd="sng" algn="ctr">
                      <a:solidFill>
                        <a:srgbClr val="FFFFFF"/>
                      </a:solidFill>
                      <a:prstDash val="solid"/>
                      <a:round/>
                      <a:headEnd type="none" w="med" len="med"/>
                      <a:tailEnd type="none" w="med" len="med"/>
                    </a:lnL>
                    <a:lnR w="57150" cap="flat" cmpd="sng" algn="ctr">
                      <a:solidFill>
                        <a:srgbClr val="214794"/>
                      </a:solidFill>
                      <a:prstDash val="solid"/>
                      <a:round/>
                      <a:headEnd type="none" w="med" len="med"/>
                      <a:tailEnd type="none" w="med" len="med"/>
                    </a:lnR>
                    <a:lnT w="57150" cap="flat" cmpd="sng" algn="ctr">
                      <a:solidFill>
                        <a:srgbClr val="214794"/>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algn="r">
                        <a:spcBef>
                          <a:spcPts val="1200"/>
                        </a:spcBef>
                      </a:pPr>
                      <a:r>
                        <a:rPr lang="en-GB" sz="900" dirty="0" smtClean="0">
                          <a:solidFill>
                            <a:srgbClr val="214794"/>
                          </a:solidFill>
                        </a:rPr>
                        <a:t>8.70</a:t>
                      </a:r>
                      <a:endParaRPr lang="en-GB" sz="900" dirty="0">
                        <a:solidFill>
                          <a:srgbClr val="214794"/>
                        </a:solidFill>
                      </a:endParaRPr>
                    </a:p>
                  </a:txBody>
                  <a:tcPr>
                    <a:lnL w="57150" cap="flat" cmpd="sng" algn="ctr">
                      <a:solidFill>
                        <a:srgbClr val="214794"/>
                      </a:solidFill>
                      <a:prstDash val="solid"/>
                      <a:round/>
                      <a:headEnd type="none" w="med" len="med"/>
                      <a:tailEnd type="none" w="med" len="med"/>
                    </a:lnL>
                    <a:lnR w="57150" cap="flat" cmpd="sng" algn="ctr">
                      <a:solidFill>
                        <a:srgbClr val="214794"/>
                      </a:solidFill>
                      <a:prstDash val="solid"/>
                      <a:round/>
                      <a:headEnd type="none" w="med" len="med"/>
                      <a:tailEnd type="none" w="med" len="med"/>
                    </a:lnR>
                    <a:lnT w="57150" cap="flat" cmpd="sng" algn="ctr">
                      <a:solidFill>
                        <a:srgbClr val="214794"/>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chemeClr val="accent2">
                        <a:lumMod val="60000"/>
                        <a:lumOff val="40000"/>
                      </a:schemeClr>
                    </a:solidFill>
                  </a:tcPr>
                </a:tc>
                <a:tc>
                  <a:txBody>
                    <a:bodyPr/>
                    <a:lstStyle/>
                    <a:p>
                      <a:pPr algn="r">
                        <a:spcBef>
                          <a:spcPts val="1200"/>
                        </a:spcBef>
                      </a:pPr>
                      <a:r>
                        <a:rPr lang="en-GB" sz="900" dirty="0" smtClean="0">
                          <a:solidFill>
                            <a:srgbClr val="214794"/>
                          </a:solidFill>
                        </a:rPr>
                        <a:t>8.40</a:t>
                      </a:r>
                      <a:endParaRPr lang="en-GB" sz="900" dirty="0">
                        <a:solidFill>
                          <a:srgbClr val="214794"/>
                        </a:solidFill>
                      </a:endParaRPr>
                    </a:p>
                  </a:txBody>
                  <a:tcPr>
                    <a:lnL w="57150" cap="flat" cmpd="sng" algn="ctr">
                      <a:solidFill>
                        <a:srgbClr val="214794"/>
                      </a:solidFill>
                      <a:prstDash val="solid"/>
                      <a:round/>
                      <a:headEnd type="none" w="med" len="med"/>
                      <a:tailEnd type="none" w="med" len="med"/>
                    </a:lnL>
                    <a:lnR w="57150" cap="flat" cmpd="sng" algn="ctr">
                      <a:solidFill>
                        <a:srgbClr val="214794"/>
                      </a:solidFill>
                      <a:prstDash val="solid"/>
                      <a:round/>
                      <a:headEnd type="none" w="med" len="med"/>
                      <a:tailEnd type="none" w="med" len="med"/>
                    </a:lnR>
                    <a:lnT w="57150" cap="flat" cmpd="sng" algn="ctr">
                      <a:solidFill>
                        <a:srgbClr val="214794"/>
                      </a:solidFill>
                      <a:prstDash val="solid"/>
                      <a:round/>
                      <a:headEnd type="none" w="med" len="med"/>
                      <a:tailEnd type="none" w="med" len="med"/>
                    </a:lnT>
                    <a:lnB w="57150" cap="flat" cmpd="sng" algn="ctr">
                      <a:solidFill>
                        <a:srgbClr val="214794"/>
                      </a:solidFill>
                      <a:prstDash val="solid"/>
                      <a:round/>
                      <a:headEnd type="none" w="med" len="med"/>
                      <a:tailEnd type="none" w="med" len="med"/>
                    </a:lnB>
                    <a:solidFill>
                      <a:srgbClr val="BBD7EA"/>
                    </a:solidFill>
                  </a:tcPr>
                </a:tc>
                <a:tc>
                  <a:txBody>
                    <a:bodyPr/>
                    <a:lstStyle/>
                    <a:p>
                      <a:pPr algn="r">
                        <a:spcBef>
                          <a:spcPts val="1200"/>
                        </a:spcBef>
                      </a:pPr>
                      <a:r>
                        <a:rPr lang="en-GB" sz="900" dirty="0" smtClean="0">
                          <a:solidFill>
                            <a:srgbClr val="214794"/>
                          </a:solidFill>
                        </a:rPr>
                        <a:t>8</a:t>
                      </a:r>
                      <a:endParaRPr lang="en-GB" sz="900" dirty="0">
                        <a:solidFill>
                          <a:srgbClr val="214794"/>
                        </a:solidFill>
                      </a:endParaRPr>
                    </a:p>
                  </a:txBody>
                  <a:tcPr>
                    <a:lnL w="57150" cap="flat" cmpd="sng" algn="ctr">
                      <a:solidFill>
                        <a:srgbClr val="214794"/>
                      </a:solidFill>
                      <a:prstDash val="solid"/>
                      <a:round/>
                      <a:headEnd type="none" w="med" len="med"/>
                      <a:tailEnd type="none" w="med" len="med"/>
                    </a:lnL>
                    <a:lnR w="38100" cap="flat" cmpd="sng" algn="ctr">
                      <a:solidFill>
                        <a:srgbClr val="FFFFFF"/>
                      </a:solidFill>
                      <a:prstDash val="solid"/>
                      <a:round/>
                      <a:headEnd type="none" w="med" len="med"/>
                      <a:tailEnd type="none" w="med" len="med"/>
                    </a:lnR>
                    <a:lnT w="57150" cap="flat" cmpd="sng" algn="ctr">
                      <a:solidFill>
                        <a:srgbClr val="214794"/>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BD7EA"/>
                    </a:solidFill>
                  </a:tcPr>
                </a:tc>
                <a:extLst>
                  <a:ext uri="{0D108BD9-81ED-4DB2-BD59-A6C34878D82A}">
                    <a16:rowId xmlns:a16="http://schemas.microsoft.com/office/drawing/2014/main" val="10001"/>
                  </a:ext>
                </a:extLst>
              </a:tr>
              <a:tr h="231916">
                <a:tc>
                  <a:txBody>
                    <a:bodyPr/>
                    <a:lstStyle/>
                    <a:p>
                      <a:r>
                        <a:rPr lang="en-GB" sz="900" dirty="0" smtClean="0"/>
                        <a:t>Profile 3 (4 Mb/s)</a:t>
                      </a:r>
                      <a:endParaRPr lang="en-GB" sz="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tcPr>
                </a:tc>
                <a:tc>
                  <a:txBody>
                    <a:bodyPr/>
                    <a:lstStyle/>
                    <a:p>
                      <a:pPr algn="r">
                        <a:spcBef>
                          <a:spcPts val="1200"/>
                        </a:spcBef>
                      </a:pPr>
                      <a:r>
                        <a:rPr lang="en-GB" sz="900" dirty="0" smtClean="0">
                          <a:solidFill>
                            <a:srgbClr val="214794"/>
                          </a:solidFill>
                        </a:rPr>
                        <a:t>7.5</a:t>
                      </a:r>
                      <a:endParaRPr lang="en-GB" sz="900" dirty="0">
                        <a:solidFill>
                          <a:srgbClr val="214794"/>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algn="r">
                        <a:spcBef>
                          <a:spcPts val="1200"/>
                        </a:spcBef>
                      </a:pPr>
                      <a:r>
                        <a:rPr lang="en-GB" sz="900" dirty="0" smtClean="0">
                          <a:solidFill>
                            <a:srgbClr val="214794"/>
                          </a:solidFill>
                        </a:rPr>
                        <a:t>7.8</a:t>
                      </a:r>
                      <a:endParaRPr lang="en-GB" sz="900" dirty="0">
                        <a:solidFill>
                          <a:srgbClr val="214794"/>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57150" cap="flat" cmpd="sng" algn="ctr">
                      <a:solidFill>
                        <a:srgbClr val="214794"/>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BD7EA"/>
                    </a:solidFill>
                  </a:tcPr>
                </a:tc>
                <a:tc>
                  <a:txBody>
                    <a:bodyPr/>
                    <a:lstStyle/>
                    <a:p>
                      <a:pPr algn="r">
                        <a:spcBef>
                          <a:spcPts val="1200"/>
                        </a:spcBef>
                      </a:pPr>
                      <a:r>
                        <a:rPr lang="en-GB" sz="900" dirty="0" smtClean="0">
                          <a:solidFill>
                            <a:srgbClr val="214794"/>
                          </a:solidFill>
                        </a:rPr>
                        <a:t>8</a:t>
                      </a:r>
                      <a:endParaRPr lang="en-GB" sz="900" dirty="0">
                        <a:solidFill>
                          <a:srgbClr val="214794"/>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57150" cap="flat" cmpd="sng" algn="ctr">
                      <a:solidFill>
                        <a:srgbClr val="214794"/>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algn="r">
                        <a:spcBef>
                          <a:spcPts val="1200"/>
                        </a:spcBef>
                      </a:pPr>
                      <a:r>
                        <a:rPr lang="en-GB" sz="900" dirty="0" smtClean="0">
                          <a:solidFill>
                            <a:srgbClr val="214794"/>
                          </a:solidFill>
                        </a:rPr>
                        <a:t>7.7</a:t>
                      </a:r>
                      <a:endParaRPr lang="en-GB" sz="900" dirty="0">
                        <a:solidFill>
                          <a:srgbClr val="214794"/>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2"/>
                  </a:ext>
                </a:extLst>
              </a:tr>
              <a:tr h="231916">
                <a:tc>
                  <a:txBody>
                    <a:bodyPr/>
                    <a:lstStyle/>
                    <a:p>
                      <a:r>
                        <a:rPr lang="en-GB" sz="900" dirty="0" smtClean="0"/>
                        <a:t>Profile 4 (3 Mb/s)</a:t>
                      </a:r>
                      <a:endParaRPr lang="en-GB" sz="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B w="38100" cap="flat" cmpd="sng" algn="ctr">
                      <a:solidFill>
                        <a:srgbClr val="FFFFFF"/>
                      </a:solidFill>
                      <a:prstDash val="solid"/>
                      <a:round/>
                      <a:headEnd type="none" w="med" len="med"/>
                      <a:tailEnd type="none" w="med" len="med"/>
                    </a:lnB>
                  </a:tcPr>
                </a:tc>
                <a:tc>
                  <a:txBody>
                    <a:bodyPr/>
                    <a:lstStyle/>
                    <a:p>
                      <a:pPr algn="r">
                        <a:spcBef>
                          <a:spcPts val="1200"/>
                        </a:spcBef>
                      </a:pPr>
                      <a:r>
                        <a:rPr lang="en-GB" sz="900" dirty="0" smtClean="0">
                          <a:solidFill>
                            <a:srgbClr val="214794"/>
                          </a:solidFill>
                        </a:rPr>
                        <a:t>6.4</a:t>
                      </a:r>
                      <a:endParaRPr lang="en-GB" sz="900" dirty="0">
                        <a:solidFill>
                          <a:srgbClr val="214794"/>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algn="r">
                        <a:spcBef>
                          <a:spcPts val="1200"/>
                        </a:spcBef>
                      </a:pPr>
                      <a:r>
                        <a:rPr lang="en-GB" sz="900" dirty="0" smtClean="0">
                          <a:solidFill>
                            <a:srgbClr val="214794"/>
                          </a:solidFill>
                        </a:rPr>
                        <a:t>6.7</a:t>
                      </a:r>
                      <a:endParaRPr lang="en-GB" sz="900" dirty="0">
                        <a:solidFill>
                          <a:srgbClr val="214794"/>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algn="r">
                        <a:spcBef>
                          <a:spcPts val="1200"/>
                        </a:spcBef>
                      </a:pPr>
                      <a:r>
                        <a:rPr lang="en-GB" sz="900" dirty="0" smtClean="0">
                          <a:solidFill>
                            <a:srgbClr val="214794"/>
                          </a:solidFill>
                        </a:rPr>
                        <a:t>7</a:t>
                      </a:r>
                      <a:endParaRPr lang="en-GB" sz="900" dirty="0">
                        <a:solidFill>
                          <a:srgbClr val="214794"/>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algn="r">
                        <a:spcBef>
                          <a:spcPts val="1200"/>
                        </a:spcBef>
                      </a:pPr>
                      <a:r>
                        <a:rPr lang="en-GB" sz="900" dirty="0" smtClean="0">
                          <a:solidFill>
                            <a:srgbClr val="214794"/>
                          </a:solidFill>
                        </a:rPr>
                        <a:t>6.8</a:t>
                      </a:r>
                      <a:endParaRPr lang="en-GB" sz="900" dirty="0">
                        <a:solidFill>
                          <a:srgbClr val="214794"/>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3"/>
                  </a:ext>
                </a:extLst>
              </a:tr>
            </a:tbl>
          </a:graphicData>
        </a:graphic>
      </p:graphicFrame>
      <p:sp>
        <p:nvSpPr>
          <p:cNvPr id="21" name="Ellipse 2"/>
          <p:cNvSpPr/>
          <p:nvPr/>
        </p:nvSpPr>
        <p:spPr>
          <a:xfrm>
            <a:off x="4561974" y="3312869"/>
            <a:ext cx="622361" cy="544453"/>
          </a:xfrm>
          <a:prstGeom prst="ellipse">
            <a:avLst/>
          </a:prstGeom>
          <a:no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smtClean="0"/>
          </a:p>
        </p:txBody>
      </p:sp>
      <p:sp>
        <p:nvSpPr>
          <p:cNvPr id="22" name="Ellipse 7"/>
          <p:cNvSpPr/>
          <p:nvPr/>
        </p:nvSpPr>
        <p:spPr>
          <a:xfrm>
            <a:off x="5628599" y="3312869"/>
            <a:ext cx="622361" cy="544453"/>
          </a:xfrm>
          <a:prstGeom prst="ellipse">
            <a:avLst/>
          </a:prstGeom>
          <a:no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smtClean="0"/>
          </a:p>
        </p:txBody>
      </p:sp>
      <p:grpSp>
        <p:nvGrpSpPr>
          <p:cNvPr id="24" name="Group 23"/>
          <p:cNvGrpSpPr/>
          <p:nvPr/>
        </p:nvGrpSpPr>
        <p:grpSpPr>
          <a:xfrm>
            <a:off x="7617419" y="3357512"/>
            <a:ext cx="1049886" cy="1096940"/>
            <a:chOff x="2271354" y="3268069"/>
            <a:chExt cx="1199969" cy="1356943"/>
          </a:xfrm>
        </p:grpSpPr>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4521" y="3268069"/>
              <a:ext cx="1175500" cy="645470"/>
            </a:xfrm>
            <a:prstGeom prst="rect">
              <a:avLst/>
            </a:prstGeom>
          </p:spPr>
        </p:pic>
        <p:sp>
          <p:nvSpPr>
            <p:cNvPr id="27" name="TextBox 26"/>
            <p:cNvSpPr txBox="1"/>
            <p:nvPr/>
          </p:nvSpPr>
          <p:spPr>
            <a:xfrm>
              <a:off x="2753328" y="3730294"/>
              <a:ext cx="693308" cy="218931"/>
            </a:xfrm>
            <a:prstGeom prst="rect">
              <a:avLst/>
            </a:prstGeom>
            <a:solidFill>
              <a:schemeClr val="bg2"/>
            </a:solidFill>
          </p:spPr>
          <p:txBody>
            <a:bodyPr wrap="none" lIns="68589" tIns="34295" rIns="68589" bIns="34295" rtlCol="0">
              <a:spAutoFit/>
            </a:bodyPr>
            <a:lstStyle/>
            <a:p>
              <a:r>
                <a:rPr lang="en-US" sz="700" dirty="0" smtClean="0"/>
                <a:t>SVQ = 8.70</a:t>
              </a:r>
              <a:endParaRPr lang="en-US" sz="700" dirty="0"/>
            </a:p>
          </p:txBody>
        </p:sp>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1354" y="3952048"/>
              <a:ext cx="1175500" cy="644968"/>
            </a:xfrm>
            <a:prstGeom prst="rect">
              <a:avLst/>
            </a:prstGeom>
          </p:spPr>
        </p:pic>
        <p:sp>
          <p:nvSpPr>
            <p:cNvPr id="29" name="TextBox 28"/>
            <p:cNvSpPr txBox="1"/>
            <p:nvPr/>
          </p:nvSpPr>
          <p:spPr>
            <a:xfrm>
              <a:off x="2778015" y="4406081"/>
              <a:ext cx="693308" cy="218931"/>
            </a:xfrm>
            <a:prstGeom prst="rect">
              <a:avLst/>
            </a:prstGeom>
            <a:solidFill>
              <a:schemeClr val="bg2"/>
            </a:solidFill>
          </p:spPr>
          <p:txBody>
            <a:bodyPr wrap="none" lIns="68589" tIns="34295" rIns="68589" bIns="34295" rtlCol="0">
              <a:spAutoFit/>
            </a:bodyPr>
            <a:lstStyle/>
            <a:p>
              <a:r>
                <a:rPr lang="en-US" sz="700" dirty="0" smtClean="0"/>
                <a:t>SVQ = 7.80</a:t>
              </a:r>
              <a:endParaRPr lang="en-US" sz="700" dirty="0"/>
            </a:p>
          </p:txBody>
        </p:sp>
      </p:grpSp>
      <p:sp>
        <p:nvSpPr>
          <p:cNvPr id="30" name="Rectangle 29"/>
          <p:cNvSpPr/>
          <p:nvPr/>
        </p:nvSpPr>
        <p:spPr>
          <a:xfrm>
            <a:off x="1888490" y="3403600"/>
            <a:ext cx="988337" cy="419100"/>
          </a:xfrm>
          <a:prstGeom prst="rect">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 name="Group 4"/>
          <p:cNvGrpSpPr/>
          <p:nvPr/>
        </p:nvGrpSpPr>
        <p:grpSpPr>
          <a:xfrm>
            <a:off x="328742" y="3364823"/>
            <a:ext cx="1328514" cy="1074024"/>
            <a:chOff x="286569" y="3330729"/>
            <a:chExt cx="1412860" cy="1142212"/>
          </a:xfrm>
        </p:grpSpPr>
        <p:sp>
          <p:nvSpPr>
            <p:cNvPr id="40" name="Rectangle 39"/>
            <p:cNvSpPr/>
            <p:nvPr/>
          </p:nvSpPr>
          <p:spPr>
            <a:xfrm>
              <a:off x="286569" y="3330729"/>
              <a:ext cx="1412860" cy="1142212"/>
            </a:xfrm>
            <a:prstGeom prst="rect">
              <a:avLst/>
            </a:prstGeom>
            <a:solidFill>
              <a:schemeClr val="bg1"/>
            </a:solidFill>
            <a:ln w="3810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3" name="Picture 42" descr="Capacity Planning Screen Shot 2016-07-25 at 4.56.58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3638" y="3364299"/>
              <a:ext cx="1295816" cy="1074548"/>
            </a:xfrm>
            <a:prstGeom prst="rect">
              <a:avLst/>
            </a:prstGeom>
          </p:spPr>
        </p:pic>
      </p:grpSp>
      <p:grpSp>
        <p:nvGrpSpPr>
          <p:cNvPr id="31" name="Group 30"/>
          <p:cNvGrpSpPr/>
          <p:nvPr/>
        </p:nvGrpSpPr>
        <p:grpSpPr>
          <a:xfrm>
            <a:off x="195544" y="3019122"/>
            <a:ext cx="1612004" cy="241282"/>
            <a:chOff x="5203960" y="1869830"/>
            <a:chExt cx="2882986" cy="316473"/>
          </a:xfrm>
        </p:grpSpPr>
        <p:sp>
          <p:nvSpPr>
            <p:cNvPr id="32" name="Rounded Rectangle 31"/>
            <p:cNvSpPr/>
            <p:nvPr/>
          </p:nvSpPr>
          <p:spPr>
            <a:xfrm>
              <a:off x="5203960" y="1869830"/>
              <a:ext cx="2882986" cy="316473"/>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p>
          </p:txBody>
        </p:sp>
        <p:sp>
          <p:nvSpPr>
            <p:cNvPr id="33" name="TextBox 32"/>
            <p:cNvSpPr txBox="1"/>
            <p:nvPr/>
          </p:nvSpPr>
          <p:spPr>
            <a:xfrm>
              <a:off x="5339002" y="1898534"/>
              <a:ext cx="2612903" cy="259066"/>
            </a:xfrm>
            <a:prstGeom prst="rect">
              <a:avLst/>
            </a:prstGeom>
            <a:noFill/>
          </p:spPr>
          <p:txBody>
            <a:bodyPr wrap="square" lIns="43204" tIns="21602" rIns="43204" bIns="21602" rtlCol="0" anchor="ctr">
              <a:spAutoFit/>
            </a:bodyPr>
            <a:lstStyle/>
            <a:p>
              <a:pPr algn="ctr"/>
              <a:r>
                <a:rPr lang="en-US" sz="1000" dirty="0" smtClean="0">
                  <a:solidFill>
                    <a:schemeClr val="bg1"/>
                  </a:solidFill>
                  <a:latin typeface="+mn-lt"/>
                </a:rPr>
                <a:t>Available Bandwidth</a:t>
              </a:r>
              <a:endParaRPr lang="en-US" sz="1000" dirty="0">
                <a:solidFill>
                  <a:schemeClr val="bg1"/>
                </a:solidFill>
                <a:latin typeface="+mn-lt"/>
              </a:endParaRPr>
            </a:p>
          </p:txBody>
        </p:sp>
      </p:grpSp>
      <p:grpSp>
        <p:nvGrpSpPr>
          <p:cNvPr id="34" name="Group 33"/>
          <p:cNvGrpSpPr/>
          <p:nvPr/>
        </p:nvGrpSpPr>
        <p:grpSpPr>
          <a:xfrm>
            <a:off x="3773782" y="3019122"/>
            <a:ext cx="1612004" cy="241282"/>
            <a:chOff x="5203960" y="1869830"/>
            <a:chExt cx="2882986" cy="316473"/>
          </a:xfrm>
        </p:grpSpPr>
        <p:sp>
          <p:nvSpPr>
            <p:cNvPr id="35" name="Rounded Rectangle 34"/>
            <p:cNvSpPr/>
            <p:nvPr/>
          </p:nvSpPr>
          <p:spPr>
            <a:xfrm>
              <a:off x="5203960" y="1869830"/>
              <a:ext cx="2882986" cy="316473"/>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p>
          </p:txBody>
        </p:sp>
        <p:sp>
          <p:nvSpPr>
            <p:cNvPr id="36" name="TextBox 35"/>
            <p:cNvSpPr txBox="1"/>
            <p:nvPr/>
          </p:nvSpPr>
          <p:spPr>
            <a:xfrm>
              <a:off x="5339002" y="1898534"/>
              <a:ext cx="2612903" cy="259066"/>
            </a:xfrm>
            <a:prstGeom prst="rect">
              <a:avLst/>
            </a:prstGeom>
            <a:noFill/>
          </p:spPr>
          <p:txBody>
            <a:bodyPr wrap="square" lIns="43204" tIns="21602" rIns="43204" bIns="21602" rtlCol="0" anchor="ctr">
              <a:spAutoFit/>
            </a:bodyPr>
            <a:lstStyle/>
            <a:p>
              <a:pPr algn="ctr"/>
              <a:r>
                <a:rPr lang="en-US" sz="1000" dirty="0" smtClean="0">
                  <a:solidFill>
                    <a:schemeClr val="bg1"/>
                  </a:solidFill>
                  <a:latin typeface="+mn-lt"/>
                </a:rPr>
                <a:t>ABR Segment Selection</a:t>
              </a:r>
              <a:endParaRPr lang="en-US" sz="1000" dirty="0">
                <a:solidFill>
                  <a:schemeClr val="bg1"/>
                </a:solidFill>
                <a:latin typeface="+mn-lt"/>
              </a:endParaRPr>
            </a:p>
          </p:txBody>
        </p:sp>
      </p:grpSp>
      <p:grpSp>
        <p:nvGrpSpPr>
          <p:cNvPr id="37" name="Group 36"/>
          <p:cNvGrpSpPr/>
          <p:nvPr/>
        </p:nvGrpSpPr>
        <p:grpSpPr>
          <a:xfrm>
            <a:off x="7327044" y="3019122"/>
            <a:ext cx="1612004" cy="241282"/>
            <a:chOff x="5203960" y="1869830"/>
            <a:chExt cx="2882986" cy="316473"/>
          </a:xfrm>
        </p:grpSpPr>
        <p:sp>
          <p:nvSpPr>
            <p:cNvPr id="38" name="Rounded Rectangle 37"/>
            <p:cNvSpPr/>
            <p:nvPr/>
          </p:nvSpPr>
          <p:spPr>
            <a:xfrm>
              <a:off x="5203960" y="1869830"/>
              <a:ext cx="2882986" cy="316473"/>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p>
          </p:txBody>
        </p:sp>
        <p:sp>
          <p:nvSpPr>
            <p:cNvPr id="39" name="TextBox 38"/>
            <p:cNvSpPr txBox="1"/>
            <p:nvPr/>
          </p:nvSpPr>
          <p:spPr>
            <a:xfrm>
              <a:off x="5339002" y="1898534"/>
              <a:ext cx="2612903" cy="259066"/>
            </a:xfrm>
            <a:prstGeom prst="rect">
              <a:avLst/>
            </a:prstGeom>
            <a:noFill/>
          </p:spPr>
          <p:txBody>
            <a:bodyPr wrap="square" lIns="43204" tIns="21602" rIns="43204" bIns="21602" rtlCol="0" anchor="ctr">
              <a:spAutoFit/>
            </a:bodyPr>
            <a:lstStyle/>
            <a:p>
              <a:pPr algn="ctr"/>
              <a:r>
                <a:rPr lang="en-US" sz="1000" dirty="0" smtClean="0">
                  <a:solidFill>
                    <a:schemeClr val="bg1"/>
                  </a:solidFill>
                  <a:latin typeface="+mn-lt"/>
                </a:rPr>
                <a:t>Perceived Video Quality</a:t>
              </a:r>
              <a:endParaRPr lang="en-US" sz="1000" dirty="0">
                <a:solidFill>
                  <a:schemeClr val="bg1"/>
                </a:solidFill>
                <a:latin typeface="+mn-lt"/>
              </a:endParaRPr>
            </a:p>
          </p:txBody>
        </p:sp>
      </p:grpSp>
      <p:sp>
        <p:nvSpPr>
          <p:cNvPr id="4" name="Rectangle 3"/>
          <p:cNvSpPr/>
          <p:nvPr/>
        </p:nvSpPr>
        <p:spPr>
          <a:xfrm>
            <a:off x="7617422" y="3357511"/>
            <a:ext cx="1031248" cy="1078796"/>
          </a:xfrm>
          <a:prstGeom prst="rect">
            <a:avLst/>
          </a:prstGeom>
          <a:no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193989370"/>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ABR </a:t>
            </a:r>
            <a:r>
              <a:rPr lang="en-US" dirty="0" err="1"/>
              <a:t>QoE</a:t>
            </a:r>
            <a:r>
              <a:rPr lang="en-US" dirty="0"/>
              <a:t>: Reduce Multicast ABR latency</a:t>
            </a:r>
          </a:p>
        </p:txBody>
      </p:sp>
      <p:sp>
        <p:nvSpPr>
          <p:cNvPr id="10" name="Rectangle 9"/>
          <p:cNvSpPr/>
          <p:nvPr/>
        </p:nvSpPr>
        <p:spPr>
          <a:xfrm>
            <a:off x="0" y="3003152"/>
            <a:ext cx="9144000" cy="1592317"/>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3" name="Group 22"/>
          <p:cNvGrpSpPr/>
          <p:nvPr/>
        </p:nvGrpSpPr>
        <p:grpSpPr>
          <a:xfrm>
            <a:off x="1026521" y="3065481"/>
            <a:ext cx="1612004" cy="241282"/>
            <a:chOff x="5203960" y="1869830"/>
            <a:chExt cx="2882986" cy="316473"/>
          </a:xfrm>
        </p:grpSpPr>
        <p:sp>
          <p:nvSpPr>
            <p:cNvPr id="24" name="Rounded Rectangle 23"/>
            <p:cNvSpPr/>
            <p:nvPr/>
          </p:nvSpPr>
          <p:spPr>
            <a:xfrm>
              <a:off x="5203960" y="1869830"/>
              <a:ext cx="2882986" cy="316473"/>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p>
          </p:txBody>
        </p:sp>
        <p:sp>
          <p:nvSpPr>
            <p:cNvPr id="25" name="TextBox 24"/>
            <p:cNvSpPr txBox="1"/>
            <p:nvPr/>
          </p:nvSpPr>
          <p:spPr>
            <a:xfrm>
              <a:off x="5339002" y="1898534"/>
              <a:ext cx="2747944" cy="259066"/>
            </a:xfrm>
            <a:prstGeom prst="rect">
              <a:avLst/>
            </a:prstGeom>
            <a:noFill/>
          </p:spPr>
          <p:txBody>
            <a:bodyPr wrap="square" lIns="43204" tIns="21602" rIns="43204" bIns="21602" rtlCol="0" anchor="ctr">
              <a:spAutoFit/>
            </a:bodyPr>
            <a:lstStyle/>
            <a:p>
              <a:pPr algn="ctr"/>
              <a:r>
                <a:rPr lang="en-US" sz="1000" dirty="0" smtClean="0">
                  <a:solidFill>
                    <a:schemeClr val="bg1"/>
                  </a:solidFill>
                  <a:latin typeface="+mn-lt"/>
                </a:rPr>
                <a:t>HTTP Chunked Encoding</a:t>
              </a:r>
              <a:endParaRPr lang="en-US" sz="1000" dirty="0">
                <a:solidFill>
                  <a:schemeClr val="bg1"/>
                </a:solidFill>
                <a:latin typeface="+mn-lt"/>
              </a:endParaRPr>
            </a:p>
          </p:txBody>
        </p:sp>
      </p:grpSp>
      <p:grpSp>
        <p:nvGrpSpPr>
          <p:cNvPr id="26" name="Group 25"/>
          <p:cNvGrpSpPr/>
          <p:nvPr/>
        </p:nvGrpSpPr>
        <p:grpSpPr>
          <a:xfrm>
            <a:off x="3773782" y="3065481"/>
            <a:ext cx="1612004" cy="241282"/>
            <a:chOff x="5203960" y="1869830"/>
            <a:chExt cx="2882986" cy="316473"/>
          </a:xfrm>
        </p:grpSpPr>
        <p:sp>
          <p:nvSpPr>
            <p:cNvPr id="27" name="Rounded Rectangle 26"/>
            <p:cNvSpPr/>
            <p:nvPr/>
          </p:nvSpPr>
          <p:spPr>
            <a:xfrm>
              <a:off x="5203960" y="1869830"/>
              <a:ext cx="2882986" cy="316473"/>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p>
          </p:txBody>
        </p:sp>
        <p:sp>
          <p:nvSpPr>
            <p:cNvPr id="28" name="TextBox 27"/>
            <p:cNvSpPr txBox="1"/>
            <p:nvPr/>
          </p:nvSpPr>
          <p:spPr>
            <a:xfrm>
              <a:off x="5339002" y="1898534"/>
              <a:ext cx="2612903" cy="259066"/>
            </a:xfrm>
            <a:prstGeom prst="rect">
              <a:avLst/>
            </a:prstGeom>
            <a:noFill/>
          </p:spPr>
          <p:txBody>
            <a:bodyPr wrap="square" lIns="43204" tIns="21602" rIns="43204" bIns="21602" rtlCol="0" anchor="ctr">
              <a:spAutoFit/>
            </a:bodyPr>
            <a:lstStyle/>
            <a:p>
              <a:pPr algn="ctr"/>
              <a:r>
                <a:rPr lang="en-US" sz="1000" dirty="0" smtClean="0">
                  <a:solidFill>
                    <a:schemeClr val="bg1"/>
                  </a:solidFill>
                  <a:latin typeface="+mn-lt"/>
                </a:rPr>
                <a:t>Multicast ABR</a:t>
              </a:r>
              <a:endParaRPr lang="en-US" sz="1000" dirty="0">
                <a:solidFill>
                  <a:schemeClr val="bg1"/>
                </a:solidFill>
                <a:latin typeface="+mn-lt"/>
              </a:endParaRPr>
            </a:p>
          </p:txBody>
        </p:sp>
      </p:grpSp>
      <p:grpSp>
        <p:nvGrpSpPr>
          <p:cNvPr id="29" name="Group 28"/>
          <p:cNvGrpSpPr/>
          <p:nvPr/>
        </p:nvGrpSpPr>
        <p:grpSpPr>
          <a:xfrm>
            <a:off x="6618612" y="3065481"/>
            <a:ext cx="1612004" cy="241282"/>
            <a:chOff x="5203960" y="1869830"/>
            <a:chExt cx="2882986" cy="316473"/>
          </a:xfrm>
        </p:grpSpPr>
        <p:sp>
          <p:nvSpPr>
            <p:cNvPr id="30" name="Rounded Rectangle 29"/>
            <p:cNvSpPr/>
            <p:nvPr/>
          </p:nvSpPr>
          <p:spPr>
            <a:xfrm>
              <a:off x="5203960" y="1869830"/>
              <a:ext cx="2882986" cy="316473"/>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p>
          </p:txBody>
        </p:sp>
        <p:sp>
          <p:nvSpPr>
            <p:cNvPr id="31" name="TextBox 30"/>
            <p:cNvSpPr txBox="1"/>
            <p:nvPr/>
          </p:nvSpPr>
          <p:spPr>
            <a:xfrm>
              <a:off x="5339002" y="1898534"/>
              <a:ext cx="2612903" cy="259066"/>
            </a:xfrm>
            <a:prstGeom prst="rect">
              <a:avLst/>
            </a:prstGeom>
            <a:noFill/>
          </p:spPr>
          <p:txBody>
            <a:bodyPr wrap="square" lIns="43204" tIns="21602" rIns="43204" bIns="21602" rtlCol="0" anchor="ctr">
              <a:spAutoFit/>
            </a:bodyPr>
            <a:lstStyle/>
            <a:p>
              <a:pPr algn="ctr"/>
              <a:r>
                <a:rPr lang="en-US" sz="1000" dirty="0" smtClean="0">
                  <a:solidFill>
                    <a:schemeClr val="bg1"/>
                  </a:solidFill>
                  <a:latin typeface="+mn-lt"/>
                </a:rPr>
                <a:t>Client Playback</a:t>
              </a:r>
              <a:endParaRPr lang="en-US" sz="1000" dirty="0">
                <a:solidFill>
                  <a:schemeClr val="bg1"/>
                </a:solidFill>
                <a:latin typeface="+mn-lt"/>
              </a:endParaRPr>
            </a:p>
          </p:txBody>
        </p:sp>
      </p:grpSp>
      <p:sp>
        <p:nvSpPr>
          <p:cNvPr id="8" name="Rectangle 7"/>
          <p:cNvSpPr/>
          <p:nvPr/>
        </p:nvSpPr>
        <p:spPr>
          <a:xfrm>
            <a:off x="556752" y="3463416"/>
            <a:ext cx="2578730" cy="424732"/>
          </a:xfrm>
          <a:prstGeom prst="rect">
            <a:avLst/>
          </a:prstGeom>
        </p:spPr>
        <p:txBody>
          <a:bodyPr wrap="square" anchor="ctr">
            <a:spAutoFit/>
          </a:bodyPr>
          <a:lstStyle/>
          <a:p>
            <a:pPr algn="ctr">
              <a:lnSpc>
                <a:spcPct val="90000"/>
              </a:lnSpc>
              <a:spcAft>
                <a:spcPts val="400"/>
              </a:spcAft>
            </a:pPr>
            <a:r>
              <a:rPr lang="en-US" sz="1200" dirty="0" smtClean="0">
                <a:solidFill>
                  <a:schemeClr val="accent1"/>
                </a:solidFill>
              </a:rPr>
              <a:t>Deliver segment before packaging completed</a:t>
            </a:r>
            <a:endParaRPr lang="en-US" sz="1200" dirty="0">
              <a:solidFill>
                <a:schemeClr val="accent1"/>
              </a:solidFill>
            </a:endParaRPr>
          </a:p>
        </p:txBody>
      </p:sp>
      <p:sp>
        <p:nvSpPr>
          <p:cNvPr id="9" name="Rectangle 8"/>
          <p:cNvSpPr/>
          <p:nvPr/>
        </p:nvSpPr>
        <p:spPr>
          <a:xfrm>
            <a:off x="5935049" y="3354669"/>
            <a:ext cx="2893650" cy="642227"/>
          </a:xfrm>
          <a:prstGeom prst="rect">
            <a:avLst/>
          </a:prstGeom>
        </p:spPr>
        <p:txBody>
          <a:bodyPr wrap="square" anchor="ctr">
            <a:spAutoFit/>
          </a:bodyPr>
          <a:lstStyle/>
          <a:p>
            <a:pPr algn="ctr">
              <a:lnSpc>
                <a:spcPct val="90000"/>
              </a:lnSpc>
              <a:spcAft>
                <a:spcPts val="400"/>
              </a:spcAft>
            </a:pPr>
            <a:r>
              <a:rPr lang="en-US" sz="1200" dirty="0" smtClean="0">
                <a:solidFill>
                  <a:schemeClr val="accent6"/>
                </a:solidFill>
              </a:rPr>
              <a:t>Start playing segment before receiving all packaged chunks</a:t>
            </a:r>
          </a:p>
          <a:p>
            <a:pPr algn="ctr">
              <a:lnSpc>
                <a:spcPct val="90000"/>
              </a:lnSpc>
              <a:spcAft>
                <a:spcPts val="400"/>
              </a:spcAft>
            </a:pPr>
            <a:r>
              <a:rPr lang="en-US" sz="1200" dirty="0" smtClean="0">
                <a:solidFill>
                  <a:schemeClr val="accent6"/>
                </a:solidFill>
              </a:rPr>
              <a:t>Request last ABR segment for playback</a:t>
            </a:r>
            <a:endParaRPr lang="en-US" sz="1400" dirty="0">
              <a:solidFill>
                <a:schemeClr val="accent6"/>
              </a:solidFill>
            </a:endParaRPr>
          </a:p>
        </p:txBody>
      </p:sp>
      <p:grpSp>
        <p:nvGrpSpPr>
          <p:cNvPr id="33" name="Group 32"/>
          <p:cNvGrpSpPr/>
          <p:nvPr/>
        </p:nvGrpSpPr>
        <p:grpSpPr>
          <a:xfrm>
            <a:off x="3280811" y="4084395"/>
            <a:ext cx="2578730" cy="506731"/>
            <a:chOff x="3280811" y="4020733"/>
            <a:chExt cx="2578730" cy="506731"/>
          </a:xfrm>
        </p:grpSpPr>
        <p:sp>
          <p:nvSpPr>
            <p:cNvPr id="34" name="Rectangle 33"/>
            <p:cNvSpPr/>
            <p:nvPr/>
          </p:nvSpPr>
          <p:spPr>
            <a:xfrm>
              <a:off x="3280811" y="4020733"/>
              <a:ext cx="2578730" cy="50673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5" name="Group 34"/>
            <p:cNvGrpSpPr/>
            <p:nvPr/>
          </p:nvGrpSpPr>
          <p:grpSpPr>
            <a:xfrm>
              <a:off x="4106128" y="4095171"/>
              <a:ext cx="1068870" cy="357853"/>
              <a:chOff x="1364289" y="4095171"/>
              <a:chExt cx="1068870" cy="357853"/>
            </a:xfrm>
          </p:grpSpPr>
          <p:sp>
            <p:nvSpPr>
              <p:cNvPr id="36" name="TextBox 35"/>
              <p:cNvSpPr txBox="1"/>
              <p:nvPr/>
            </p:nvSpPr>
            <p:spPr>
              <a:xfrm>
                <a:off x="1759611" y="4144142"/>
                <a:ext cx="673548"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IP First</a:t>
                </a:r>
                <a:endParaRPr lang="en-US" sz="1200" dirty="0">
                  <a:solidFill>
                    <a:schemeClr val="bg1"/>
                  </a:solidFill>
                  <a:cs typeface="ＭＳ Ｐゴシック" charset="-128"/>
                </a:endParaRPr>
              </a:p>
            </p:txBody>
          </p:sp>
          <p:grpSp>
            <p:nvGrpSpPr>
              <p:cNvPr id="37" name="Group 36"/>
              <p:cNvGrpSpPr/>
              <p:nvPr/>
            </p:nvGrpSpPr>
            <p:grpSpPr>
              <a:xfrm>
                <a:off x="1364289" y="4095171"/>
                <a:ext cx="357853" cy="357853"/>
                <a:chOff x="3924454" y="1496369"/>
                <a:chExt cx="1303475" cy="1303475"/>
              </a:xfrm>
            </p:grpSpPr>
            <p:sp>
              <p:nvSpPr>
                <p:cNvPr id="38" name="Oval 37"/>
                <p:cNvSpPr/>
                <p:nvPr/>
              </p:nvSpPr>
              <p:spPr>
                <a:xfrm>
                  <a:off x="3924454" y="1496369"/>
                  <a:ext cx="1303475" cy="1303475"/>
                </a:xfrm>
                <a:prstGeom prst="ellipse">
                  <a:avLst/>
                </a:prstGeom>
                <a:solidFill>
                  <a:schemeClr val="accent4">
                    <a:lumMod val="7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39" name="Group 38"/>
                <p:cNvGrpSpPr/>
                <p:nvPr/>
              </p:nvGrpSpPr>
              <p:grpSpPr>
                <a:xfrm>
                  <a:off x="4183668" y="1805028"/>
                  <a:ext cx="785046" cy="718232"/>
                  <a:chOff x="2536918" y="2266086"/>
                  <a:chExt cx="412407" cy="412406"/>
                </a:xfrm>
                <a:solidFill>
                  <a:schemeClr val="bg1"/>
                </a:solidFill>
              </p:grpSpPr>
              <p:sp>
                <p:nvSpPr>
                  <p:cNvPr id="40" name="Freeform 104"/>
                  <p:cNvSpPr>
                    <a:spLocks/>
                  </p:cNvSpPr>
                  <p:nvPr/>
                </p:nvSpPr>
                <p:spPr bwMode="auto">
                  <a:xfrm>
                    <a:off x="2640020" y="2266086"/>
                    <a:ext cx="206203" cy="146404"/>
                  </a:xfrm>
                  <a:custGeom>
                    <a:avLst/>
                    <a:gdLst>
                      <a:gd name="T0" fmla="*/ 33 w 400"/>
                      <a:gd name="T1" fmla="*/ 284 h 284"/>
                      <a:gd name="T2" fmla="*/ 250 w 400"/>
                      <a:gd name="T3" fmla="*/ 284 h 284"/>
                      <a:gd name="T4" fmla="*/ 283 w 400"/>
                      <a:gd name="T5" fmla="*/ 250 h 284"/>
                      <a:gd name="T6" fmla="*/ 283 w 400"/>
                      <a:gd name="T7" fmla="*/ 175 h 284"/>
                      <a:gd name="T8" fmla="*/ 400 w 400"/>
                      <a:gd name="T9" fmla="*/ 247 h 284"/>
                      <a:gd name="T10" fmla="*/ 400 w 400"/>
                      <a:gd name="T11" fmla="*/ 34 h 284"/>
                      <a:gd name="T12" fmla="*/ 399 w 400"/>
                      <a:gd name="T13" fmla="*/ 34 h 284"/>
                      <a:gd name="T14" fmla="*/ 283 w 400"/>
                      <a:gd name="T15" fmla="*/ 105 h 284"/>
                      <a:gd name="T16" fmla="*/ 283 w 400"/>
                      <a:gd name="T17" fmla="*/ 34 h 284"/>
                      <a:gd name="T18" fmla="*/ 250 w 400"/>
                      <a:gd name="T19" fmla="*/ 0 h 284"/>
                      <a:gd name="T20" fmla="*/ 33 w 400"/>
                      <a:gd name="T21" fmla="*/ 0 h 284"/>
                      <a:gd name="T22" fmla="*/ 0 w 400"/>
                      <a:gd name="T23" fmla="*/ 34 h 284"/>
                      <a:gd name="T24" fmla="*/ 0 w 400"/>
                      <a:gd name="T25" fmla="*/ 250 h 284"/>
                      <a:gd name="T26" fmla="*/ 33 w 400"/>
                      <a:gd name="T27"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84">
                        <a:moveTo>
                          <a:pt x="33" y="284"/>
                        </a:moveTo>
                        <a:lnTo>
                          <a:pt x="250" y="284"/>
                        </a:lnTo>
                        <a:cubicBezTo>
                          <a:pt x="268" y="284"/>
                          <a:pt x="283" y="269"/>
                          <a:pt x="283" y="250"/>
                        </a:cubicBezTo>
                        <a:lnTo>
                          <a:pt x="283" y="175"/>
                        </a:lnTo>
                        <a:cubicBezTo>
                          <a:pt x="331" y="205"/>
                          <a:pt x="400" y="247"/>
                          <a:pt x="400" y="247"/>
                        </a:cubicBezTo>
                        <a:lnTo>
                          <a:pt x="400" y="34"/>
                        </a:lnTo>
                        <a:cubicBezTo>
                          <a:pt x="400" y="34"/>
                          <a:pt x="399" y="34"/>
                          <a:pt x="399" y="34"/>
                        </a:cubicBezTo>
                        <a:cubicBezTo>
                          <a:pt x="394" y="37"/>
                          <a:pt x="289" y="102"/>
                          <a:pt x="283" y="105"/>
                        </a:cubicBezTo>
                        <a:lnTo>
                          <a:pt x="283" y="34"/>
                        </a:lnTo>
                        <a:cubicBezTo>
                          <a:pt x="283" y="15"/>
                          <a:pt x="268" y="0"/>
                          <a:pt x="250" y="0"/>
                        </a:cubicBezTo>
                        <a:lnTo>
                          <a:pt x="33" y="0"/>
                        </a:lnTo>
                        <a:cubicBezTo>
                          <a:pt x="15" y="0"/>
                          <a:pt x="0" y="15"/>
                          <a:pt x="0" y="34"/>
                        </a:cubicBezTo>
                        <a:lnTo>
                          <a:pt x="0" y="250"/>
                        </a:lnTo>
                        <a:cubicBezTo>
                          <a:pt x="0" y="269"/>
                          <a:pt x="15" y="284"/>
                          <a:pt x="33" y="28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05"/>
                  <p:cNvSpPr>
                    <a:spLocks/>
                  </p:cNvSpPr>
                  <p:nvPr/>
                </p:nvSpPr>
                <p:spPr bwMode="auto">
                  <a:xfrm>
                    <a:off x="2536918" y="2350629"/>
                    <a:ext cx="266002" cy="327863"/>
                  </a:xfrm>
                  <a:custGeom>
                    <a:avLst/>
                    <a:gdLst>
                      <a:gd name="T0" fmla="*/ 299 w 516"/>
                      <a:gd name="T1" fmla="*/ 340 h 638"/>
                      <a:gd name="T2" fmla="*/ 298 w 516"/>
                      <a:gd name="T3" fmla="*/ 339 h 638"/>
                      <a:gd name="T4" fmla="*/ 295 w 516"/>
                      <a:gd name="T5" fmla="*/ 338 h 638"/>
                      <a:gd name="T6" fmla="*/ 294 w 516"/>
                      <a:gd name="T7" fmla="*/ 338 h 638"/>
                      <a:gd name="T8" fmla="*/ 293 w 516"/>
                      <a:gd name="T9" fmla="*/ 338 h 638"/>
                      <a:gd name="T10" fmla="*/ 290 w 516"/>
                      <a:gd name="T11" fmla="*/ 339 h 638"/>
                      <a:gd name="T12" fmla="*/ 289 w 516"/>
                      <a:gd name="T13" fmla="*/ 339 h 638"/>
                      <a:gd name="T14" fmla="*/ 286 w 516"/>
                      <a:gd name="T15" fmla="*/ 342 h 638"/>
                      <a:gd name="T16" fmla="*/ 286 w 516"/>
                      <a:gd name="T17" fmla="*/ 343 h 638"/>
                      <a:gd name="T18" fmla="*/ 284 w 516"/>
                      <a:gd name="T19" fmla="*/ 346 h 638"/>
                      <a:gd name="T20" fmla="*/ 284 w 516"/>
                      <a:gd name="T21" fmla="*/ 348 h 638"/>
                      <a:gd name="T22" fmla="*/ 283 w 516"/>
                      <a:gd name="T23" fmla="*/ 353 h 638"/>
                      <a:gd name="T24" fmla="*/ 283 w 516"/>
                      <a:gd name="T25" fmla="*/ 456 h 638"/>
                      <a:gd name="T26" fmla="*/ 216 w 516"/>
                      <a:gd name="T27" fmla="*/ 432 h 638"/>
                      <a:gd name="T28" fmla="*/ 66 w 516"/>
                      <a:gd name="T29" fmla="*/ 230 h 638"/>
                      <a:gd name="T30" fmla="*/ 133 w 516"/>
                      <a:gd name="T31" fmla="*/ 86 h 638"/>
                      <a:gd name="T32" fmla="*/ 133 w 516"/>
                      <a:gd name="T33" fmla="*/ 0 h 638"/>
                      <a:gd name="T34" fmla="*/ 0 w 516"/>
                      <a:gd name="T35" fmla="*/ 230 h 638"/>
                      <a:gd name="T36" fmla="*/ 216 w 516"/>
                      <a:gd name="T37" fmla="*/ 504 h 638"/>
                      <a:gd name="T38" fmla="*/ 283 w 516"/>
                      <a:gd name="T39" fmla="*/ 525 h 638"/>
                      <a:gd name="T40" fmla="*/ 283 w 516"/>
                      <a:gd name="T41" fmla="*/ 623 h 638"/>
                      <a:gd name="T42" fmla="*/ 284 w 516"/>
                      <a:gd name="T43" fmla="*/ 629 h 638"/>
                      <a:gd name="T44" fmla="*/ 284 w 516"/>
                      <a:gd name="T45" fmla="*/ 631 h 638"/>
                      <a:gd name="T46" fmla="*/ 286 w 516"/>
                      <a:gd name="T47" fmla="*/ 634 h 638"/>
                      <a:gd name="T48" fmla="*/ 286 w 516"/>
                      <a:gd name="T49" fmla="*/ 635 h 638"/>
                      <a:gd name="T50" fmla="*/ 289 w 516"/>
                      <a:gd name="T51" fmla="*/ 637 h 638"/>
                      <a:gd name="T52" fmla="*/ 290 w 516"/>
                      <a:gd name="T53" fmla="*/ 637 h 638"/>
                      <a:gd name="T54" fmla="*/ 293 w 516"/>
                      <a:gd name="T55" fmla="*/ 638 h 638"/>
                      <a:gd name="T56" fmla="*/ 294 w 516"/>
                      <a:gd name="T57" fmla="*/ 638 h 638"/>
                      <a:gd name="T58" fmla="*/ 295 w 516"/>
                      <a:gd name="T59" fmla="*/ 638 h 638"/>
                      <a:gd name="T60" fmla="*/ 298 w 516"/>
                      <a:gd name="T61" fmla="*/ 638 h 638"/>
                      <a:gd name="T62" fmla="*/ 299 w 516"/>
                      <a:gd name="T63" fmla="*/ 637 h 638"/>
                      <a:gd name="T64" fmla="*/ 304 w 516"/>
                      <a:gd name="T65" fmla="*/ 634 h 638"/>
                      <a:gd name="T66" fmla="*/ 516 w 516"/>
                      <a:gd name="T67" fmla="*/ 489 h 638"/>
                      <a:gd name="T68" fmla="*/ 304 w 516"/>
                      <a:gd name="T69" fmla="*/ 342 h 638"/>
                      <a:gd name="T70" fmla="*/ 299 w 516"/>
                      <a:gd name="T71" fmla="*/ 3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6" h="638">
                        <a:moveTo>
                          <a:pt x="299" y="340"/>
                        </a:moveTo>
                        <a:cubicBezTo>
                          <a:pt x="299" y="339"/>
                          <a:pt x="298" y="339"/>
                          <a:pt x="298" y="339"/>
                        </a:cubicBezTo>
                        <a:cubicBezTo>
                          <a:pt x="297" y="339"/>
                          <a:pt x="296" y="339"/>
                          <a:pt x="295" y="338"/>
                        </a:cubicBezTo>
                        <a:cubicBezTo>
                          <a:pt x="294" y="338"/>
                          <a:pt x="294" y="338"/>
                          <a:pt x="294" y="338"/>
                        </a:cubicBezTo>
                        <a:cubicBezTo>
                          <a:pt x="294" y="338"/>
                          <a:pt x="293" y="338"/>
                          <a:pt x="293" y="338"/>
                        </a:cubicBezTo>
                        <a:cubicBezTo>
                          <a:pt x="292" y="339"/>
                          <a:pt x="291" y="339"/>
                          <a:pt x="290" y="339"/>
                        </a:cubicBezTo>
                        <a:cubicBezTo>
                          <a:pt x="290" y="339"/>
                          <a:pt x="289" y="339"/>
                          <a:pt x="289" y="339"/>
                        </a:cubicBezTo>
                        <a:cubicBezTo>
                          <a:pt x="288" y="340"/>
                          <a:pt x="287" y="341"/>
                          <a:pt x="286" y="342"/>
                        </a:cubicBezTo>
                        <a:cubicBezTo>
                          <a:pt x="286" y="342"/>
                          <a:pt x="286" y="343"/>
                          <a:pt x="286" y="343"/>
                        </a:cubicBezTo>
                        <a:cubicBezTo>
                          <a:pt x="285" y="344"/>
                          <a:pt x="285" y="345"/>
                          <a:pt x="284" y="346"/>
                        </a:cubicBezTo>
                        <a:cubicBezTo>
                          <a:pt x="284" y="347"/>
                          <a:pt x="284" y="347"/>
                          <a:pt x="284" y="348"/>
                        </a:cubicBezTo>
                        <a:cubicBezTo>
                          <a:pt x="283" y="349"/>
                          <a:pt x="283" y="351"/>
                          <a:pt x="283" y="353"/>
                        </a:cubicBezTo>
                        <a:lnTo>
                          <a:pt x="283" y="456"/>
                        </a:lnTo>
                        <a:cubicBezTo>
                          <a:pt x="259" y="450"/>
                          <a:pt x="237" y="442"/>
                          <a:pt x="216" y="432"/>
                        </a:cubicBezTo>
                        <a:cubicBezTo>
                          <a:pt x="126" y="388"/>
                          <a:pt x="66" y="314"/>
                          <a:pt x="66" y="230"/>
                        </a:cubicBezTo>
                        <a:cubicBezTo>
                          <a:pt x="66" y="176"/>
                          <a:pt x="91" y="126"/>
                          <a:pt x="133" y="86"/>
                        </a:cubicBezTo>
                        <a:lnTo>
                          <a:pt x="133" y="0"/>
                        </a:lnTo>
                        <a:cubicBezTo>
                          <a:pt x="51" y="57"/>
                          <a:pt x="0" y="139"/>
                          <a:pt x="0" y="230"/>
                        </a:cubicBezTo>
                        <a:cubicBezTo>
                          <a:pt x="0" y="349"/>
                          <a:pt x="88" y="453"/>
                          <a:pt x="216" y="504"/>
                        </a:cubicBezTo>
                        <a:cubicBezTo>
                          <a:pt x="238" y="512"/>
                          <a:pt x="260" y="519"/>
                          <a:pt x="283" y="525"/>
                        </a:cubicBezTo>
                        <a:lnTo>
                          <a:pt x="283" y="623"/>
                        </a:lnTo>
                        <a:cubicBezTo>
                          <a:pt x="283" y="625"/>
                          <a:pt x="283" y="627"/>
                          <a:pt x="284" y="629"/>
                        </a:cubicBezTo>
                        <a:cubicBezTo>
                          <a:pt x="284" y="630"/>
                          <a:pt x="284" y="630"/>
                          <a:pt x="284" y="631"/>
                        </a:cubicBezTo>
                        <a:cubicBezTo>
                          <a:pt x="285" y="632"/>
                          <a:pt x="285" y="633"/>
                          <a:pt x="286" y="634"/>
                        </a:cubicBezTo>
                        <a:cubicBezTo>
                          <a:pt x="286" y="634"/>
                          <a:pt x="286" y="634"/>
                          <a:pt x="286" y="635"/>
                        </a:cubicBezTo>
                        <a:cubicBezTo>
                          <a:pt x="287" y="636"/>
                          <a:pt x="288" y="637"/>
                          <a:pt x="289" y="637"/>
                        </a:cubicBezTo>
                        <a:cubicBezTo>
                          <a:pt x="289" y="637"/>
                          <a:pt x="290" y="637"/>
                          <a:pt x="290" y="637"/>
                        </a:cubicBezTo>
                        <a:cubicBezTo>
                          <a:pt x="291" y="638"/>
                          <a:pt x="292" y="638"/>
                          <a:pt x="293" y="638"/>
                        </a:cubicBezTo>
                        <a:cubicBezTo>
                          <a:pt x="293" y="638"/>
                          <a:pt x="294" y="638"/>
                          <a:pt x="294" y="638"/>
                        </a:cubicBezTo>
                        <a:cubicBezTo>
                          <a:pt x="294" y="638"/>
                          <a:pt x="294" y="638"/>
                          <a:pt x="295" y="638"/>
                        </a:cubicBezTo>
                        <a:cubicBezTo>
                          <a:pt x="296" y="638"/>
                          <a:pt x="297" y="638"/>
                          <a:pt x="298" y="638"/>
                        </a:cubicBezTo>
                        <a:cubicBezTo>
                          <a:pt x="298" y="637"/>
                          <a:pt x="299" y="637"/>
                          <a:pt x="299" y="637"/>
                        </a:cubicBezTo>
                        <a:cubicBezTo>
                          <a:pt x="301" y="636"/>
                          <a:pt x="303" y="636"/>
                          <a:pt x="304" y="634"/>
                        </a:cubicBezTo>
                        <a:lnTo>
                          <a:pt x="516" y="489"/>
                        </a:lnTo>
                        <a:lnTo>
                          <a:pt x="304" y="342"/>
                        </a:lnTo>
                        <a:cubicBezTo>
                          <a:pt x="303" y="341"/>
                          <a:pt x="301" y="340"/>
                          <a:pt x="299" y="34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06"/>
                  <p:cNvSpPr>
                    <a:spLocks/>
                  </p:cNvSpPr>
                  <p:nvPr/>
                </p:nvSpPr>
                <p:spPr bwMode="auto">
                  <a:xfrm>
                    <a:off x="2827665" y="2350629"/>
                    <a:ext cx="121660" cy="247444"/>
                  </a:xfrm>
                  <a:custGeom>
                    <a:avLst/>
                    <a:gdLst>
                      <a:gd name="T0" fmla="*/ 102 w 236"/>
                      <a:gd name="T1" fmla="*/ 0 h 484"/>
                      <a:gd name="T2" fmla="*/ 102 w 236"/>
                      <a:gd name="T3" fmla="*/ 85 h 484"/>
                      <a:gd name="T4" fmla="*/ 102 w 236"/>
                      <a:gd name="T5" fmla="*/ 86 h 484"/>
                      <a:gd name="T6" fmla="*/ 169 w 236"/>
                      <a:gd name="T7" fmla="*/ 230 h 484"/>
                      <a:gd name="T8" fmla="*/ 0 w 236"/>
                      <a:gd name="T9" fmla="*/ 440 h 484"/>
                      <a:gd name="T10" fmla="*/ 63 w 236"/>
                      <a:gd name="T11" fmla="*/ 484 h 484"/>
                      <a:gd name="T12" fmla="*/ 236 w 236"/>
                      <a:gd name="T13" fmla="*/ 230 h 484"/>
                      <a:gd name="T14" fmla="*/ 102 w 236"/>
                      <a:gd name="T15" fmla="*/ 0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484">
                        <a:moveTo>
                          <a:pt x="102" y="0"/>
                        </a:moveTo>
                        <a:lnTo>
                          <a:pt x="102" y="85"/>
                        </a:lnTo>
                        <a:lnTo>
                          <a:pt x="102" y="86"/>
                        </a:lnTo>
                        <a:cubicBezTo>
                          <a:pt x="144" y="126"/>
                          <a:pt x="169" y="176"/>
                          <a:pt x="169" y="230"/>
                        </a:cubicBezTo>
                        <a:cubicBezTo>
                          <a:pt x="169" y="320"/>
                          <a:pt x="101" y="399"/>
                          <a:pt x="0" y="440"/>
                        </a:cubicBezTo>
                        <a:lnTo>
                          <a:pt x="63" y="484"/>
                        </a:lnTo>
                        <a:cubicBezTo>
                          <a:pt x="167" y="428"/>
                          <a:pt x="236" y="335"/>
                          <a:pt x="236" y="230"/>
                        </a:cubicBezTo>
                        <a:cubicBezTo>
                          <a:pt x="236" y="139"/>
                          <a:pt x="184" y="57"/>
                          <a:pt x="10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grpSp>
        <p:nvGrpSpPr>
          <p:cNvPr id="43" name="Group 42"/>
          <p:cNvGrpSpPr/>
          <p:nvPr/>
        </p:nvGrpSpPr>
        <p:grpSpPr>
          <a:xfrm>
            <a:off x="556752" y="4084395"/>
            <a:ext cx="2578730" cy="506731"/>
            <a:chOff x="556752" y="4020733"/>
            <a:chExt cx="2578730" cy="506731"/>
          </a:xfrm>
        </p:grpSpPr>
        <p:sp>
          <p:nvSpPr>
            <p:cNvPr id="44" name="Rectangle 43"/>
            <p:cNvSpPr/>
            <p:nvPr/>
          </p:nvSpPr>
          <p:spPr>
            <a:xfrm>
              <a:off x="556752" y="4020733"/>
              <a:ext cx="2578730" cy="506731"/>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 name="TextBox 44"/>
            <p:cNvSpPr txBox="1"/>
            <p:nvPr/>
          </p:nvSpPr>
          <p:spPr>
            <a:xfrm>
              <a:off x="1557011" y="4150401"/>
              <a:ext cx="1263047"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Content First</a:t>
              </a:r>
              <a:endParaRPr lang="en-US" sz="1200" dirty="0">
                <a:solidFill>
                  <a:schemeClr val="bg1"/>
                </a:solidFill>
                <a:cs typeface="ＭＳ Ｐゴシック" charset="-128"/>
              </a:endParaRPr>
            </a:p>
          </p:txBody>
        </p:sp>
        <p:grpSp>
          <p:nvGrpSpPr>
            <p:cNvPr id="46" name="Group 45"/>
            <p:cNvGrpSpPr/>
            <p:nvPr/>
          </p:nvGrpSpPr>
          <p:grpSpPr>
            <a:xfrm>
              <a:off x="1205785" y="4091219"/>
              <a:ext cx="376886" cy="376886"/>
              <a:chOff x="1810666" y="1496369"/>
              <a:chExt cx="1303476" cy="1303476"/>
            </a:xfrm>
          </p:grpSpPr>
          <p:sp>
            <p:nvSpPr>
              <p:cNvPr id="47" name="Oval 46"/>
              <p:cNvSpPr/>
              <p:nvPr/>
            </p:nvSpPr>
            <p:spPr>
              <a:xfrm>
                <a:off x="1810666" y="1496369"/>
                <a:ext cx="1303476" cy="1303476"/>
              </a:xfrm>
              <a:prstGeom prst="ellipse">
                <a:avLst/>
              </a:prstGeom>
              <a:solidFill>
                <a:schemeClr val="accent1"/>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48" name="Freeform 6"/>
              <p:cNvSpPr>
                <a:spLocks noEditPoints="1"/>
              </p:cNvSpPr>
              <p:nvPr/>
            </p:nvSpPr>
            <p:spPr bwMode="auto">
              <a:xfrm>
                <a:off x="2101641" y="1873966"/>
                <a:ext cx="721526" cy="597943"/>
              </a:xfrm>
              <a:custGeom>
                <a:avLst/>
                <a:gdLst>
                  <a:gd name="T0" fmla="*/ 733 w 800"/>
                  <a:gd name="T1" fmla="*/ 467 h 700"/>
                  <a:gd name="T2" fmla="*/ 484 w 800"/>
                  <a:gd name="T3" fmla="*/ 467 h 700"/>
                  <a:gd name="T4" fmla="*/ 483 w 800"/>
                  <a:gd name="T5" fmla="*/ 465 h 700"/>
                  <a:gd name="T6" fmla="*/ 463 w 800"/>
                  <a:gd name="T7" fmla="*/ 419 h 700"/>
                  <a:gd name="T8" fmla="*/ 511 w 800"/>
                  <a:gd name="T9" fmla="*/ 300 h 700"/>
                  <a:gd name="T10" fmla="*/ 511 w 800"/>
                  <a:gd name="T11" fmla="*/ 226 h 700"/>
                  <a:gd name="T12" fmla="*/ 400 w 800"/>
                  <a:gd name="T13" fmla="*/ 117 h 700"/>
                  <a:gd name="T14" fmla="*/ 290 w 800"/>
                  <a:gd name="T15" fmla="*/ 226 h 700"/>
                  <a:gd name="T16" fmla="*/ 290 w 800"/>
                  <a:gd name="T17" fmla="*/ 300 h 700"/>
                  <a:gd name="T18" fmla="*/ 336 w 800"/>
                  <a:gd name="T19" fmla="*/ 420 h 700"/>
                  <a:gd name="T20" fmla="*/ 316 w 800"/>
                  <a:gd name="T21" fmla="*/ 465 h 700"/>
                  <a:gd name="T22" fmla="*/ 315 w 800"/>
                  <a:gd name="T23" fmla="*/ 467 h 700"/>
                  <a:gd name="T24" fmla="*/ 66 w 800"/>
                  <a:gd name="T25" fmla="*/ 467 h 700"/>
                  <a:gd name="T26" fmla="*/ 66 w 800"/>
                  <a:gd name="T27" fmla="*/ 67 h 700"/>
                  <a:gd name="T28" fmla="*/ 733 w 800"/>
                  <a:gd name="T29" fmla="*/ 67 h 700"/>
                  <a:gd name="T30" fmla="*/ 733 w 800"/>
                  <a:gd name="T31" fmla="*/ 467 h 700"/>
                  <a:gd name="T32" fmla="*/ 766 w 800"/>
                  <a:gd name="T33" fmla="*/ 0 h 700"/>
                  <a:gd name="T34" fmla="*/ 33 w 800"/>
                  <a:gd name="T35" fmla="*/ 0 h 700"/>
                  <a:gd name="T36" fmla="*/ 0 w 800"/>
                  <a:gd name="T37" fmla="*/ 34 h 700"/>
                  <a:gd name="T38" fmla="*/ 0 w 800"/>
                  <a:gd name="T39" fmla="*/ 500 h 700"/>
                  <a:gd name="T40" fmla="*/ 33 w 800"/>
                  <a:gd name="T41" fmla="*/ 534 h 700"/>
                  <a:gd name="T42" fmla="*/ 209 w 800"/>
                  <a:gd name="T43" fmla="*/ 534 h 700"/>
                  <a:gd name="T44" fmla="*/ 136 w 800"/>
                  <a:gd name="T45" fmla="*/ 576 h 700"/>
                  <a:gd name="T46" fmla="*/ 126 w 800"/>
                  <a:gd name="T47" fmla="*/ 591 h 700"/>
                  <a:gd name="T48" fmla="*/ 108 w 800"/>
                  <a:gd name="T49" fmla="*/ 700 h 700"/>
                  <a:gd name="T50" fmla="*/ 691 w 800"/>
                  <a:gd name="T51" fmla="*/ 700 h 700"/>
                  <a:gd name="T52" fmla="*/ 673 w 800"/>
                  <a:gd name="T53" fmla="*/ 591 h 700"/>
                  <a:gd name="T54" fmla="*/ 663 w 800"/>
                  <a:gd name="T55" fmla="*/ 576 h 700"/>
                  <a:gd name="T56" fmla="*/ 590 w 800"/>
                  <a:gd name="T57" fmla="*/ 534 h 700"/>
                  <a:gd name="T58" fmla="*/ 766 w 800"/>
                  <a:gd name="T59" fmla="*/ 534 h 700"/>
                  <a:gd name="T60" fmla="*/ 800 w 800"/>
                  <a:gd name="T61" fmla="*/ 500 h 700"/>
                  <a:gd name="T62" fmla="*/ 800 w 800"/>
                  <a:gd name="T63" fmla="*/ 34 h 700"/>
                  <a:gd name="T64" fmla="*/ 766 w 800"/>
                  <a:gd name="T65"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0" h="700">
                    <a:moveTo>
                      <a:pt x="733" y="467"/>
                    </a:moveTo>
                    <a:lnTo>
                      <a:pt x="484" y="467"/>
                    </a:lnTo>
                    <a:cubicBezTo>
                      <a:pt x="484" y="466"/>
                      <a:pt x="484" y="465"/>
                      <a:pt x="483" y="465"/>
                    </a:cubicBezTo>
                    <a:lnTo>
                      <a:pt x="463" y="419"/>
                    </a:lnTo>
                    <a:cubicBezTo>
                      <a:pt x="490" y="399"/>
                      <a:pt x="511" y="336"/>
                      <a:pt x="511" y="300"/>
                    </a:cubicBezTo>
                    <a:lnTo>
                      <a:pt x="511" y="226"/>
                    </a:lnTo>
                    <a:cubicBezTo>
                      <a:pt x="511" y="166"/>
                      <a:pt x="460" y="117"/>
                      <a:pt x="400" y="117"/>
                    </a:cubicBezTo>
                    <a:cubicBezTo>
                      <a:pt x="339" y="117"/>
                      <a:pt x="290" y="166"/>
                      <a:pt x="290" y="226"/>
                    </a:cubicBezTo>
                    <a:lnTo>
                      <a:pt x="290" y="300"/>
                    </a:lnTo>
                    <a:cubicBezTo>
                      <a:pt x="290" y="337"/>
                      <a:pt x="308" y="401"/>
                      <a:pt x="336" y="420"/>
                    </a:cubicBezTo>
                    <a:lnTo>
                      <a:pt x="316" y="465"/>
                    </a:lnTo>
                    <a:cubicBezTo>
                      <a:pt x="316" y="465"/>
                      <a:pt x="315" y="466"/>
                      <a:pt x="315" y="467"/>
                    </a:cubicBezTo>
                    <a:lnTo>
                      <a:pt x="66" y="467"/>
                    </a:lnTo>
                    <a:lnTo>
                      <a:pt x="66" y="67"/>
                    </a:lnTo>
                    <a:lnTo>
                      <a:pt x="733" y="67"/>
                    </a:lnTo>
                    <a:lnTo>
                      <a:pt x="733" y="467"/>
                    </a:lnTo>
                    <a:close/>
                    <a:moveTo>
                      <a:pt x="766" y="0"/>
                    </a:moveTo>
                    <a:lnTo>
                      <a:pt x="33" y="0"/>
                    </a:lnTo>
                    <a:cubicBezTo>
                      <a:pt x="15" y="0"/>
                      <a:pt x="0" y="15"/>
                      <a:pt x="0" y="34"/>
                    </a:cubicBezTo>
                    <a:lnTo>
                      <a:pt x="0" y="500"/>
                    </a:lnTo>
                    <a:cubicBezTo>
                      <a:pt x="0" y="519"/>
                      <a:pt x="15" y="534"/>
                      <a:pt x="33" y="534"/>
                    </a:cubicBezTo>
                    <a:lnTo>
                      <a:pt x="209" y="534"/>
                    </a:lnTo>
                    <a:lnTo>
                      <a:pt x="136" y="576"/>
                    </a:lnTo>
                    <a:cubicBezTo>
                      <a:pt x="131" y="579"/>
                      <a:pt x="127" y="585"/>
                      <a:pt x="126" y="591"/>
                    </a:cubicBezTo>
                    <a:lnTo>
                      <a:pt x="108" y="700"/>
                    </a:lnTo>
                    <a:lnTo>
                      <a:pt x="691" y="700"/>
                    </a:lnTo>
                    <a:lnTo>
                      <a:pt x="673" y="591"/>
                    </a:lnTo>
                    <a:cubicBezTo>
                      <a:pt x="673" y="585"/>
                      <a:pt x="668" y="579"/>
                      <a:pt x="663" y="576"/>
                    </a:cubicBezTo>
                    <a:lnTo>
                      <a:pt x="590" y="534"/>
                    </a:lnTo>
                    <a:lnTo>
                      <a:pt x="766" y="534"/>
                    </a:lnTo>
                    <a:cubicBezTo>
                      <a:pt x="785" y="534"/>
                      <a:pt x="800" y="519"/>
                      <a:pt x="800" y="500"/>
                    </a:cubicBezTo>
                    <a:lnTo>
                      <a:pt x="800" y="34"/>
                    </a:lnTo>
                    <a:cubicBezTo>
                      <a:pt x="800" y="15"/>
                      <a:pt x="785" y="0"/>
                      <a:pt x="766"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9" name="Group 48"/>
          <p:cNvGrpSpPr/>
          <p:nvPr/>
        </p:nvGrpSpPr>
        <p:grpSpPr>
          <a:xfrm>
            <a:off x="6004870" y="4084395"/>
            <a:ext cx="2578730" cy="506731"/>
            <a:chOff x="6004870" y="4020733"/>
            <a:chExt cx="2578730" cy="506731"/>
          </a:xfrm>
        </p:grpSpPr>
        <p:sp>
          <p:nvSpPr>
            <p:cNvPr id="50" name="Rectangle 49"/>
            <p:cNvSpPr/>
            <p:nvPr/>
          </p:nvSpPr>
          <p:spPr>
            <a:xfrm>
              <a:off x="6004870" y="4020733"/>
              <a:ext cx="2578730" cy="506731"/>
            </a:xfrm>
            <a:prstGeom prst="rect">
              <a:avLst/>
            </a:prstGeom>
            <a:solidFill>
              <a:srgbClr val="10A1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 name="TextBox 50"/>
            <p:cNvSpPr txBox="1"/>
            <p:nvPr/>
          </p:nvSpPr>
          <p:spPr>
            <a:xfrm>
              <a:off x="7062948" y="4144142"/>
              <a:ext cx="1000281"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Device First</a:t>
              </a:r>
              <a:endParaRPr lang="en-US" sz="1200" dirty="0">
                <a:solidFill>
                  <a:schemeClr val="bg1"/>
                </a:solidFill>
                <a:cs typeface="ＭＳ Ｐゴシック" charset="-128"/>
              </a:endParaRPr>
            </a:p>
          </p:txBody>
        </p:sp>
        <p:grpSp>
          <p:nvGrpSpPr>
            <p:cNvPr id="52" name="Group 51"/>
            <p:cNvGrpSpPr/>
            <p:nvPr/>
          </p:nvGrpSpPr>
          <p:grpSpPr>
            <a:xfrm>
              <a:off x="6667627" y="4095171"/>
              <a:ext cx="357853" cy="357853"/>
              <a:chOff x="6715887" y="4095171"/>
              <a:chExt cx="357853" cy="357853"/>
            </a:xfrm>
          </p:grpSpPr>
          <p:sp>
            <p:nvSpPr>
              <p:cNvPr id="53" name="Oval 52"/>
              <p:cNvSpPr/>
              <p:nvPr/>
            </p:nvSpPr>
            <p:spPr>
              <a:xfrm>
                <a:off x="6715887" y="4095171"/>
                <a:ext cx="357853" cy="357853"/>
              </a:xfrm>
              <a:prstGeom prst="ellipse">
                <a:avLst/>
              </a:prstGeom>
              <a:solidFill>
                <a:schemeClr val="accent6"/>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54" name="Freeform 20"/>
              <p:cNvSpPr>
                <a:spLocks noEditPoints="1"/>
              </p:cNvSpPr>
              <p:nvPr/>
            </p:nvSpPr>
            <p:spPr bwMode="auto">
              <a:xfrm>
                <a:off x="6824015" y="4151127"/>
                <a:ext cx="143152" cy="225965"/>
              </a:xfrm>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sp>
        <p:nvSpPr>
          <p:cNvPr id="55" name="Rectangle 54"/>
          <p:cNvSpPr/>
          <p:nvPr/>
        </p:nvSpPr>
        <p:spPr>
          <a:xfrm>
            <a:off x="3280811" y="3463416"/>
            <a:ext cx="2578730" cy="590931"/>
          </a:xfrm>
          <a:prstGeom prst="rect">
            <a:avLst/>
          </a:prstGeom>
        </p:spPr>
        <p:txBody>
          <a:bodyPr wrap="square" anchor="ctr">
            <a:spAutoFit/>
          </a:bodyPr>
          <a:lstStyle/>
          <a:p>
            <a:pPr algn="ctr">
              <a:lnSpc>
                <a:spcPct val="90000"/>
              </a:lnSpc>
              <a:spcAft>
                <a:spcPts val="400"/>
              </a:spcAft>
            </a:pPr>
            <a:r>
              <a:rPr lang="en-US" sz="1200" dirty="0" smtClean="0">
                <a:solidFill>
                  <a:schemeClr val="accent4">
                    <a:lumMod val="75000"/>
                  </a:schemeClr>
                </a:solidFill>
              </a:rPr>
              <a:t>Optimize network bandwidth utilization with Multicast ABR streaming</a:t>
            </a:r>
          </a:p>
        </p:txBody>
      </p:sp>
      <p:sp>
        <p:nvSpPr>
          <p:cNvPr id="56" name="Text Placeholder 6"/>
          <p:cNvSpPr>
            <a:spLocks noGrp="1"/>
          </p:cNvSpPr>
          <p:nvPr>
            <p:ph type="body" sz="quarter" idx="10"/>
          </p:nvPr>
        </p:nvSpPr>
        <p:spPr>
          <a:xfrm>
            <a:off x="507747" y="1059104"/>
            <a:ext cx="5014984" cy="1909719"/>
          </a:xfrm>
        </p:spPr>
        <p:txBody>
          <a:bodyPr/>
          <a:lstStyle/>
          <a:p>
            <a:pPr marL="57136" indent="0">
              <a:buNone/>
            </a:pPr>
            <a:r>
              <a:rPr lang="en-US" sz="1600" dirty="0" smtClean="0"/>
              <a:t>Accelerate delivery and playback of ABR segments to </a:t>
            </a:r>
            <a:r>
              <a:rPr lang="en-US" sz="1600" dirty="0"/>
              <a:t>reduce latency </a:t>
            </a:r>
            <a:r>
              <a:rPr lang="en-US" sz="1600" dirty="0" smtClean="0"/>
              <a:t>with </a:t>
            </a:r>
            <a:r>
              <a:rPr lang="en-US" sz="1600" dirty="0"/>
              <a:t>broadcast</a:t>
            </a:r>
            <a:endParaRPr lang="en-US" sz="1600" dirty="0" smtClean="0"/>
          </a:p>
          <a:p>
            <a:pPr marL="57136" indent="0">
              <a:buNone/>
            </a:pPr>
            <a:r>
              <a:rPr lang="en-US" sz="1600" dirty="0" smtClean="0"/>
              <a:t>Differentiate with better </a:t>
            </a:r>
            <a:r>
              <a:rPr lang="en-US" sz="1600" dirty="0" err="1" smtClean="0"/>
              <a:t>QoE</a:t>
            </a:r>
            <a:r>
              <a:rPr lang="en-US" sz="1600" dirty="0" smtClean="0"/>
              <a:t> for ABR delivery</a:t>
            </a:r>
          </a:p>
          <a:p>
            <a:pPr marL="57136" indent="0">
              <a:buNone/>
            </a:pPr>
            <a:r>
              <a:rPr lang="en-US" sz="1600" dirty="0" smtClean="0"/>
              <a:t>Examples:</a:t>
            </a:r>
          </a:p>
          <a:p>
            <a:pPr lvl="1"/>
            <a:r>
              <a:rPr lang="en-US" sz="1600" dirty="0"/>
              <a:t>Low latency with broadcast</a:t>
            </a:r>
          </a:p>
          <a:p>
            <a:pPr lvl="1"/>
            <a:r>
              <a:rPr lang="en-US" sz="1600" dirty="0" smtClean="0"/>
              <a:t>Rapid channel change</a:t>
            </a:r>
          </a:p>
        </p:txBody>
      </p:sp>
      <p:grpSp>
        <p:nvGrpSpPr>
          <p:cNvPr id="57" name="Group 56"/>
          <p:cNvGrpSpPr/>
          <p:nvPr/>
        </p:nvGrpSpPr>
        <p:grpSpPr>
          <a:xfrm>
            <a:off x="8188434" y="285433"/>
            <a:ext cx="560969" cy="568775"/>
            <a:chOff x="8188434" y="285433"/>
            <a:chExt cx="560969" cy="568775"/>
          </a:xfrm>
        </p:grpSpPr>
        <p:sp>
          <p:nvSpPr>
            <p:cNvPr id="58" name="Oval 57"/>
            <p:cNvSpPr/>
            <p:nvPr/>
          </p:nvSpPr>
          <p:spPr>
            <a:xfrm>
              <a:off x="8188434" y="285433"/>
              <a:ext cx="560969" cy="568775"/>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59" name="Pie 4"/>
            <p:cNvSpPr/>
            <p:nvPr/>
          </p:nvSpPr>
          <p:spPr>
            <a:xfrm rot="900000">
              <a:off x="8260838" y="430933"/>
              <a:ext cx="373901" cy="314316"/>
            </a:xfrm>
            <a:custGeom>
              <a:avLst/>
              <a:gdLst/>
              <a:ahLst/>
              <a:cxnLst/>
              <a:rect l="l" t="t" r="r" b="b"/>
              <a:pathLst>
                <a:path w="1125291" h="932425">
                  <a:moveTo>
                    <a:pt x="283755" y="728110"/>
                  </a:moveTo>
                  <a:cubicBezTo>
                    <a:pt x="294161" y="767493"/>
                    <a:pt x="336220" y="794320"/>
                    <a:pt x="390378" y="796120"/>
                  </a:cubicBezTo>
                  <a:cubicBezTo>
                    <a:pt x="426299" y="797314"/>
                    <a:pt x="463722" y="787308"/>
                    <a:pt x="494265" y="768344"/>
                  </a:cubicBezTo>
                  <a:cubicBezTo>
                    <a:pt x="540270" y="739779"/>
                    <a:pt x="563367" y="695583"/>
                    <a:pt x="552834" y="656273"/>
                  </a:cubicBezTo>
                  <a:lnTo>
                    <a:pt x="418328" y="692314"/>
                  </a:lnTo>
                  <a:close/>
                  <a:moveTo>
                    <a:pt x="495188" y="410735"/>
                  </a:moveTo>
                  <a:cubicBezTo>
                    <a:pt x="472268" y="414410"/>
                    <a:pt x="452108" y="429118"/>
                    <a:pt x="441612" y="449825"/>
                  </a:cubicBezTo>
                  <a:cubicBezTo>
                    <a:pt x="430229" y="472282"/>
                    <a:pt x="431949" y="498327"/>
                    <a:pt x="446092" y="517677"/>
                  </a:cubicBezTo>
                  <a:lnTo>
                    <a:pt x="502224" y="476650"/>
                  </a:lnTo>
                  <a:lnTo>
                    <a:pt x="558432" y="435726"/>
                  </a:lnTo>
                  <a:cubicBezTo>
                    <a:pt x="544327" y="416342"/>
                    <a:pt x="520049" y="406750"/>
                    <a:pt x="495188" y="410735"/>
                  </a:cubicBezTo>
                  <a:close/>
                  <a:moveTo>
                    <a:pt x="210976" y="486889"/>
                  </a:moveTo>
                  <a:cubicBezTo>
                    <a:pt x="187452" y="495869"/>
                    <a:pt x="171223" y="516315"/>
                    <a:pt x="168700" y="540154"/>
                  </a:cubicBezTo>
                  <a:lnTo>
                    <a:pt x="237839" y="547492"/>
                  </a:lnTo>
                  <a:lnTo>
                    <a:pt x="306965" y="554956"/>
                  </a:lnTo>
                  <a:cubicBezTo>
                    <a:pt x="309538" y="531127"/>
                    <a:pt x="298005" y="507711"/>
                    <a:pt x="276919" y="493955"/>
                  </a:cubicBezTo>
                  <a:cubicBezTo>
                    <a:pt x="257475" y="481270"/>
                    <a:pt x="232663" y="478612"/>
                    <a:pt x="210976" y="486889"/>
                  </a:cubicBezTo>
                  <a:close/>
                  <a:moveTo>
                    <a:pt x="944579" y="210089"/>
                  </a:moveTo>
                  <a:cubicBezTo>
                    <a:pt x="933205" y="210997"/>
                    <a:pt x="922042" y="214532"/>
                    <a:pt x="912154" y="220609"/>
                  </a:cubicBezTo>
                  <a:cubicBezTo>
                    <a:pt x="890702" y="233791"/>
                    <a:pt x="878543" y="256891"/>
                    <a:pt x="880481" y="280785"/>
                  </a:cubicBezTo>
                  <a:lnTo>
                    <a:pt x="949783" y="275183"/>
                  </a:lnTo>
                  <a:lnTo>
                    <a:pt x="1019094" y="269708"/>
                  </a:lnTo>
                  <a:cubicBezTo>
                    <a:pt x="1017207" y="245814"/>
                    <a:pt x="1001534" y="224941"/>
                    <a:pt x="978264" y="215331"/>
                  </a:cubicBezTo>
                  <a:cubicBezTo>
                    <a:pt x="967535" y="210900"/>
                    <a:pt x="955952" y="209181"/>
                    <a:pt x="944579" y="210089"/>
                  </a:cubicBezTo>
                  <a:close/>
                  <a:moveTo>
                    <a:pt x="0" y="337980"/>
                  </a:moveTo>
                  <a:lnTo>
                    <a:pt x="103499" y="319645"/>
                  </a:lnTo>
                  <a:cubicBezTo>
                    <a:pt x="237873" y="291754"/>
                    <a:pt x="373480" y="255434"/>
                    <a:pt x="503824" y="212428"/>
                  </a:cubicBezTo>
                  <a:lnTo>
                    <a:pt x="603446" y="176300"/>
                  </a:lnTo>
                  <a:lnTo>
                    <a:pt x="626994" y="279107"/>
                  </a:lnTo>
                  <a:cubicBezTo>
                    <a:pt x="648345" y="391255"/>
                    <a:pt x="656268" y="501025"/>
                    <a:pt x="649642" y="598423"/>
                  </a:cubicBezTo>
                  <a:cubicBezTo>
                    <a:pt x="623368" y="984693"/>
                    <a:pt x="386089" y="1047688"/>
                    <a:pt x="170371" y="725666"/>
                  </a:cubicBezTo>
                  <a:cubicBezTo>
                    <a:pt x="116082" y="644622"/>
                    <a:pt x="68206" y="545700"/>
                    <a:pt x="30740" y="438067"/>
                  </a:cubicBezTo>
                  <a:close/>
                  <a:moveTo>
                    <a:pt x="500561" y="0"/>
                  </a:moveTo>
                  <a:lnTo>
                    <a:pt x="605279" y="9077"/>
                  </a:lnTo>
                  <a:cubicBezTo>
                    <a:pt x="742293" y="16915"/>
                    <a:pt x="882680" y="16931"/>
                    <a:pt x="1019713" y="9125"/>
                  </a:cubicBezTo>
                  <a:lnTo>
                    <a:pt x="1125291" y="12"/>
                  </a:lnTo>
                  <a:lnTo>
                    <a:pt x="1121429" y="105411"/>
                  </a:lnTo>
                  <a:cubicBezTo>
                    <a:pt x="1113026" y="219264"/>
                    <a:pt x="1092268" y="327344"/>
                    <a:pt x="1060660" y="419708"/>
                  </a:cubicBezTo>
                  <a:cubicBezTo>
                    <a:pt x="974480" y="671545"/>
                    <a:pt x="831513" y="749978"/>
                    <a:pt x="709948" y="655186"/>
                  </a:cubicBezTo>
                  <a:lnTo>
                    <a:pt x="698597" y="644678"/>
                  </a:lnTo>
                  <a:lnTo>
                    <a:pt x="703411" y="599688"/>
                  </a:lnTo>
                  <a:lnTo>
                    <a:pt x="702907" y="506415"/>
                  </a:lnTo>
                  <a:lnTo>
                    <a:pt x="812927" y="506214"/>
                  </a:lnTo>
                  <a:lnTo>
                    <a:pt x="952178" y="506214"/>
                  </a:lnTo>
                  <a:cubicBezTo>
                    <a:pt x="952178" y="472324"/>
                    <a:pt x="913251" y="442297"/>
                    <a:pt x="855791" y="431864"/>
                  </a:cubicBezTo>
                  <a:cubicBezTo>
                    <a:pt x="841830" y="429330"/>
                    <a:pt x="827334" y="428065"/>
                    <a:pt x="812840" y="428070"/>
                  </a:cubicBezTo>
                  <a:cubicBezTo>
                    <a:pt x="798345" y="428075"/>
                    <a:pt x="783852" y="429350"/>
                    <a:pt x="769896" y="431894"/>
                  </a:cubicBezTo>
                  <a:cubicBezTo>
                    <a:pt x="755512" y="434516"/>
                    <a:pt x="742294" y="438367"/>
                    <a:pt x="730561" y="443198"/>
                  </a:cubicBezTo>
                  <a:lnTo>
                    <a:pt x="702650" y="458964"/>
                  </a:lnTo>
                  <a:lnTo>
                    <a:pt x="702404" y="413453"/>
                  </a:lnTo>
                  <a:lnTo>
                    <a:pt x="684231" y="275843"/>
                  </a:lnTo>
                  <a:lnTo>
                    <a:pt x="745372" y="280785"/>
                  </a:lnTo>
                  <a:cubicBezTo>
                    <a:pt x="747310" y="256891"/>
                    <a:pt x="735151" y="233791"/>
                    <a:pt x="713700" y="220609"/>
                  </a:cubicBezTo>
                  <a:cubicBezTo>
                    <a:pt x="703811" y="214532"/>
                    <a:pt x="692648" y="210997"/>
                    <a:pt x="681275" y="210089"/>
                  </a:cubicBezTo>
                  <a:lnTo>
                    <a:pt x="675393" y="211004"/>
                  </a:lnTo>
                  <a:lnTo>
                    <a:pt x="647590" y="89627"/>
                  </a:lnTo>
                  <a:lnTo>
                    <a:pt x="527215" y="133282"/>
                  </a:lnTo>
                  <a:lnTo>
                    <a:pt x="508809" y="138774"/>
                  </a:lnTo>
                  <a:lnTo>
                    <a:pt x="504350" y="104633"/>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a:endParaRPr>
            </a:p>
          </p:txBody>
        </p:sp>
      </p:grpSp>
      <p:graphicFrame>
        <p:nvGraphicFramePr>
          <p:cNvPr id="62" name="Chart 61"/>
          <p:cNvGraphicFramePr/>
          <p:nvPr>
            <p:extLst/>
          </p:nvPr>
        </p:nvGraphicFramePr>
        <p:xfrm>
          <a:off x="5522730" y="1398562"/>
          <a:ext cx="3543010" cy="1590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907263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766" y="1347788"/>
            <a:ext cx="6164072" cy="3168210"/>
          </a:xfrm>
        </p:spPr>
        <p:txBody>
          <a:bodyPr/>
          <a:lstStyle/>
          <a:p>
            <a:r>
              <a:rPr lang="en-GB" sz="2800" dirty="0" smtClean="0"/>
              <a:t>Convergence</a:t>
            </a:r>
          </a:p>
          <a:p>
            <a:r>
              <a:rPr lang="en-GB" sz="2800" dirty="0" smtClean="0"/>
              <a:t>Screen technology</a:t>
            </a:r>
          </a:p>
          <a:p>
            <a:r>
              <a:rPr lang="en-GB" sz="2800" dirty="0" smtClean="0"/>
              <a:t>Voice Control</a:t>
            </a:r>
          </a:p>
          <a:p>
            <a:r>
              <a:rPr lang="en-GB" sz="2800" dirty="0" smtClean="0"/>
              <a:t>Automotive</a:t>
            </a:r>
          </a:p>
          <a:p>
            <a:r>
              <a:rPr lang="en-GB" sz="2800" dirty="0" smtClean="0"/>
              <a:t>VR/AR</a:t>
            </a:r>
          </a:p>
          <a:p>
            <a:endParaRPr lang="en-GB" dirty="0"/>
          </a:p>
        </p:txBody>
      </p:sp>
      <p:sp>
        <p:nvSpPr>
          <p:cNvPr id="3" name="Title 2"/>
          <p:cNvSpPr>
            <a:spLocks noGrp="1"/>
          </p:cNvSpPr>
          <p:nvPr>
            <p:ph type="title"/>
          </p:nvPr>
        </p:nvSpPr>
        <p:spPr/>
        <p:txBody>
          <a:bodyPr/>
          <a:lstStyle/>
          <a:p>
            <a:r>
              <a:rPr lang="en-GB" dirty="0" smtClean="0"/>
              <a:t>Video Trends @ CES 2017</a:t>
            </a:r>
            <a:endParaRPr lang="en-GB" dirty="0"/>
          </a:p>
        </p:txBody>
      </p:sp>
      <p:pic>
        <p:nvPicPr>
          <p:cNvPr id="1026" name="Picture 2" descr="a01e16cc-9634-4a23-b64d-e6c8ba88a88a@namprd10"/>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5400000">
            <a:off x="5369262" y="1368765"/>
            <a:ext cx="5143501" cy="240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227139"/>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201"/>
          <p:cNvSpPr/>
          <p:nvPr/>
        </p:nvSpPr>
        <p:spPr>
          <a:xfrm flipH="1">
            <a:off x="439802" y="1749183"/>
            <a:ext cx="8287877" cy="2792798"/>
          </a:xfrm>
          <a:prstGeom prst="rect">
            <a:avLst/>
          </a:prstGeom>
          <a:solidFill>
            <a:schemeClr val="bg1">
              <a:lumMod val="95000"/>
            </a:schemeClr>
          </a:solidFill>
          <a:ln w="25400" cap="flat" cmpd="sng" algn="ctr">
            <a:no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grpSp>
        <p:nvGrpSpPr>
          <p:cNvPr id="11" name="Group 10"/>
          <p:cNvGrpSpPr/>
          <p:nvPr/>
        </p:nvGrpSpPr>
        <p:grpSpPr>
          <a:xfrm>
            <a:off x="7838958" y="1816966"/>
            <a:ext cx="743570" cy="753916"/>
            <a:chOff x="8777251" y="2031619"/>
            <a:chExt cx="743570" cy="753916"/>
          </a:xfrm>
        </p:grpSpPr>
        <p:sp>
          <p:nvSpPr>
            <p:cNvPr id="164" name="Oval 163"/>
            <p:cNvSpPr/>
            <p:nvPr/>
          </p:nvSpPr>
          <p:spPr>
            <a:xfrm>
              <a:off x="8777251" y="2031619"/>
              <a:ext cx="743570" cy="753916"/>
            </a:xfrm>
            <a:prstGeom prst="ellipse">
              <a:avLst/>
            </a:prstGeom>
            <a:solidFill>
              <a:schemeClr val="tx1">
                <a:lumMod val="60000"/>
                <a:lumOff val="40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75" name="TextBox 174"/>
            <p:cNvSpPr txBox="1"/>
            <p:nvPr/>
          </p:nvSpPr>
          <p:spPr>
            <a:xfrm>
              <a:off x="8816478" y="2122905"/>
              <a:ext cx="665117" cy="602473"/>
            </a:xfrm>
            <a:prstGeom prst="rect">
              <a:avLst/>
            </a:prstGeom>
            <a:noFill/>
          </p:spPr>
          <p:txBody>
            <a:bodyPr wrap="square" rtlCol="0" anchor="ctr">
              <a:spAutoFit/>
            </a:bodyPr>
            <a:lstStyle/>
            <a:p>
              <a:pPr algn="ctr">
                <a:lnSpc>
                  <a:spcPct val="85000"/>
                </a:lnSpc>
              </a:pPr>
              <a:r>
                <a:rPr lang="en-US" sz="1300" dirty="0" smtClean="0">
                  <a:solidFill>
                    <a:schemeClr val="bg1"/>
                  </a:solidFill>
                </a:rPr>
                <a:t>Cable &amp; Telco</a:t>
              </a:r>
              <a:endParaRPr lang="en-US" sz="1300" dirty="0">
                <a:solidFill>
                  <a:schemeClr val="bg1"/>
                </a:solidFill>
              </a:endParaRPr>
            </a:p>
          </p:txBody>
        </p:sp>
      </p:grpSp>
      <p:grpSp>
        <p:nvGrpSpPr>
          <p:cNvPr id="176" name="Group 175"/>
          <p:cNvGrpSpPr/>
          <p:nvPr/>
        </p:nvGrpSpPr>
        <p:grpSpPr>
          <a:xfrm>
            <a:off x="7803758" y="2577673"/>
            <a:ext cx="813970" cy="753916"/>
            <a:chOff x="8742052" y="1913081"/>
            <a:chExt cx="813970" cy="753916"/>
          </a:xfrm>
        </p:grpSpPr>
        <p:sp>
          <p:nvSpPr>
            <p:cNvPr id="177" name="Oval 176"/>
            <p:cNvSpPr/>
            <p:nvPr/>
          </p:nvSpPr>
          <p:spPr>
            <a:xfrm>
              <a:off x="8777251" y="1913081"/>
              <a:ext cx="743570" cy="753916"/>
            </a:xfrm>
            <a:prstGeom prst="ellipse">
              <a:avLst/>
            </a:prstGeom>
            <a:solidFill>
              <a:schemeClr val="tx1">
                <a:lumMod val="60000"/>
                <a:lumOff val="40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78" name="TextBox 177"/>
            <p:cNvSpPr txBox="1"/>
            <p:nvPr/>
          </p:nvSpPr>
          <p:spPr>
            <a:xfrm>
              <a:off x="8742052" y="2174413"/>
              <a:ext cx="813970" cy="262380"/>
            </a:xfrm>
            <a:prstGeom prst="rect">
              <a:avLst/>
            </a:prstGeom>
            <a:noFill/>
          </p:spPr>
          <p:txBody>
            <a:bodyPr wrap="square" rtlCol="0" anchor="ctr">
              <a:spAutoFit/>
            </a:bodyPr>
            <a:lstStyle/>
            <a:p>
              <a:pPr algn="ctr">
                <a:lnSpc>
                  <a:spcPct val="85000"/>
                </a:lnSpc>
              </a:pPr>
              <a:r>
                <a:rPr lang="en-US" sz="1300" dirty="0" smtClean="0">
                  <a:solidFill>
                    <a:schemeClr val="bg1"/>
                  </a:solidFill>
                </a:rPr>
                <a:t>Satellite</a:t>
              </a:r>
              <a:endParaRPr lang="en-US" sz="1300" dirty="0">
                <a:solidFill>
                  <a:schemeClr val="bg1"/>
                </a:solidFill>
              </a:endParaRPr>
            </a:p>
          </p:txBody>
        </p:sp>
      </p:grpSp>
      <p:sp>
        <p:nvSpPr>
          <p:cNvPr id="157" name="Rectangle 156"/>
          <p:cNvSpPr/>
          <p:nvPr/>
        </p:nvSpPr>
        <p:spPr>
          <a:xfrm flipH="1">
            <a:off x="439801" y="1156421"/>
            <a:ext cx="8287877" cy="504204"/>
          </a:xfrm>
          <a:prstGeom prst="rect">
            <a:avLst/>
          </a:prstGeom>
          <a:solidFill>
            <a:schemeClr val="bg1">
              <a:lumMod val="95000"/>
            </a:schemeClr>
          </a:solidFill>
          <a:ln w="25400" cap="flat" cmpd="sng" algn="ctr">
            <a:no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sp>
        <p:nvSpPr>
          <p:cNvPr id="166" name="Rectangle 165"/>
          <p:cNvSpPr/>
          <p:nvPr/>
        </p:nvSpPr>
        <p:spPr>
          <a:xfrm>
            <a:off x="1737360" y="1230782"/>
            <a:ext cx="5668832" cy="355482"/>
          </a:xfrm>
          <a:prstGeom prst="rect">
            <a:avLst/>
          </a:prstGeom>
        </p:spPr>
        <p:txBody>
          <a:bodyPr wrap="square" anchor="ctr">
            <a:spAutoFit/>
          </a:bodyPr>
          <a:lstStyle/>
          <a:p>
            <a:pPr algn="ctr">
              <a:lnSpc>
                <a:spcPct val="95000"/>
              </a:lnSpc>
            </a:pPr>
            <a:r>
              <a:rPr lang="en-US" dirty="0" smtClean="0"/>
              <a:t>Existing Investments </a:t>
            </a:r>
            <a:r>
              <a:rPr lang="en-US" dirty="0"/>
              <a:t>L</a:t>
            </a:r>
            <a:r>
              <a:rPr lang="en-US" dirty="0" smtClean="0"/>
              <a:t>imit the Advantages of IP</a:t>
            </a:r>
          </a:p>
        </p:txBody>
      </p:sp>
      <p:grpSp>
        <p:nvGrpSpPr>
          <p:cNvPr id="10" name="Group 9"/>
          <p:cNvGrpSpPr/>
          <p:nvPr/>
        </p:nvGrpSpPr>
        <p:grpSpPr>
          <a:xfrm>
            <a:off x="4393772" y="1823646"/>
            <a:ext cx="1093192" cy="1954096"/>
            <a:chOff x="4393772" y="1823646"/>
            <a:chExt cx="1093192" cy="1954096"/>
          </a:xfrm>
        </p:grpSpPr>
        <p:sp>
          <p:nvSpPr>
            <p:cNvPr id="180" name="Rectangle 179"/>
            <p:cNvSpPr/>
            <p:nvPr/>
          </p:nvSpPr>
          <p:spPr>
            <a:xfrm>
              <a:off x="4393772" y="1823646"/>
              <a:ext cx="1070332" cy="19540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181" name="TextBox 180"/>
            <p:cNvSpPr txBox="1"/>
            <p:nvPr/>
          </p:nvSpPr>
          <p:spPr>
            <a:xfrm>
              <a:off x="4415248" y="1877607"/>
              <a:ext cx="1071716" cy="1861279"/>
            </a:xfrm>
            <a:prstGeom prst="rect">
              <a:avLst/>
            </a:prstGeom>
            <a:noFill/>
          </p:spPr>
          <p:txBody>
            <a:bodyPr wrap="square" rtlCol="0" anchor="ctr">
              <a:spAutoFit/>
            </a:bodyPr>
            <a:lstStyle/>
            <a:p>
              <a:pPr algn="ctr">
                <a:lnSpc>
                  <a:spcPct val="95000"/>
                </a:lnSpc>
              </a:pPr>
              <a:r>
                <a:rPr lang="en-US" sz="1100" dirty="0" smtClean="0">
                  <a:solidFill>
                    <a:schemeClr val="bg1"/>
                  </a:solidFill>
                </a:rPr>
                <a:t>Video infrastructure duplicated across ABR and legacy</a:t>
              </a:r>
            </a:p>
            <a:p>
              <a:pPr algn="ctr">
                <a:lnSpc>
                  <a:spcPct val="95000"/>
                </a:lnSpc>
              </a:pPr>
              <a:endParaRPr lang="en-US" sz="1100" dirty="0">
                <a:solidFill>
                  <a:schemeClr val="bg1"/>
                </a:solidFill>
              </a:endParaRPr>
            </a:p>
            <a:p>
              <a:pPr algn="ctr">
                <a:lnSpc>
                  <a:spcPct val="95000"/>
                </a:lnSpc>
              </a:pPr>
              <a:r>
                <a:rPr lang="en-US" sz="1100" dirty="0" smtClean="0">
                  <a:solidFill>
                    <a:schemeClr val="bg1"/>
                  </a:solidFill>
                </a:rPr>
                <a:t>Limited visibility across silos to ensure video quality</a:t>
              </a:r>
              <a:endParaRPr lang="en-US" sz="1100" dirty="0">
                <a:solidFill>
                  <a:schemeClr val="bg1"/>
                </a:solidFill>
              </a:endParaRPr>
            </a:p>
          </p:txBody>
        </p:sp>
      </p:grpSp>
      <p:grpSp>
        <p:nvGrpSpPr>
          <p:cNvPr id="9" name="Group 8"/>
          <p:cNvGrpSpPr/>
          <p:nvPr/>
        </p:nvGrpSpPr>
        <p:grpSpPr>
          <a:xfrm>
            <a:off x="5496405" y="1823646"/>
            <a:ext cx="1109944" cy="1954096"/>
            <a:chOff x="5496405" y="1823646"/>
            <a:chExt cx="1109944" cy="1954096"/>
          </a:xfrm>
        </p:grpSpPr>
        <p:sp>
          <p:nvSpPr>
            <p:cNvPr id="183" name="Rectangle 182"/>
            <p:cNvSpPr/>
            <p:nvPr/>
          </p:nvSpPr>
          <p:spPr>
            <a:xfrm>
              <a:off x="5521228" y="1823646"/>
              <a:ext cx="1070332" cy="19540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84" name="TextBox 183"/>
            <p:cNvSpPr txBox="1"/>
            <p:nvPr/>
          </p:nvSpPr>
          <p:spPr>
            <a:xfrm>
              <a:off x="5496405" y="2076495"/>
              <a:ext cx="1109944" cy="1378839"/>
            </a:xfrm>
            <a:prstGeom prst="rect">
              <a:avLst/>
            </a:prstGeom>
            <a:noFill/>
          </p:spPr>
          <p:txBody>
            <a:bodyPr wrap="square" rtlCol="0" anchor="ctr">
              <a:spAutoFit/>
            </a:bodyPr>
            <a:lstStyle/>
            <a:p>
              <a:pPr algn="ctr">
                <a:lnSpc>
                  <a:spcPct val="95000"/>
                </a:lnSpc>
              </a:pPr>
              <a:r>
                <a:rPr lang="en-US" sz="1100" dirty="0">
                  <a:solidFill>
                    <a:schemeClr val="bg1"/>
                  </a:solidFill>
                </a:rPr>
                <a:t>ABR networks </a:t>
              </a:r>
              <a:r>
                <a:rPr lang="en-US" sz="1100" dirty="0" smtClean="0">
                  <a:solidFill>
                    <a:schemeClr val="bg1"/>
                  </a:solidFill>
                </a:rPr>
                <a:t>scale inefficiently</a:t>
              </a:r>
            </a:p>
            <a:p>
              <a:pPr algn="ctr">
                <a:lnSpc>
                  <a:spcPct val="95000"/>
                </a:lnSpc>
              </a:pPr>
              <a:endParaRPr lang="en-US" sz="1100" dirty="0">
                <a:solidFill>
                  <a:schemeClr val="bg1"/>
                </a:solidFill>
              </a:endParaRPr>
            </a:p>
            <a:p>
              <a:pPr algn="ctr">
                <a:lnSpc>
                  <a:spcPct val="95000"/>
                </a:lnSpc>
              </a:pPr>
              <a:r>
                <a:rPr lang="en-US" sz="1100" dirty="0" smtClean="0">
                  <a:solidFill>
                    <a:schemeClr val="bg1"/>
                  </a:solidFill>
                </a:rPr>
                <a:t>Existing access </a:t>
              </a:r>
              <a:r>
                <a:rPr lang="en-US" sz="1100" dirty="0">
                  <a:solidFill>
                    <a:schemeClr val="bg1"/>
                  </a:solidFill>
                </a:rPr>
                <a:t>networks can’t flexibly </a:t>
              </a:r>
              <a:r>
                <a:rPr lang="en-US" sz="1100" dirty="0" smtClean="0">
                  <a:solidFill>
                    <a:schemeClr val="bg1"/>
                  </a:solidFill>
                </a:rPr>
                <a:t>scale</a:t>
              </a:r>
              <a:endParaRPr lang="en-US" sz="1100" dirty="0">
                <a:solidFill>
                  <a:schemeClr val="bg1"/>
                </a:solidFill>
              </a:endParaRPr>
            </a:p>
          </p:txBody>
        </p:sp>
      </p:grpSp>
      <p:grpSp>
        <p:nvGrpSpPr>
          <p:cNvPr id="8" name="Group 7"/>
          <p:cNvGrpSpPr/>
          <p:nvPr/>
        </p:nvGrpSpPr>
        <p:grpSpPr>
          <a:xfrm>
            <a:off x="6646538" y="1823646"/>
            <a:ext cx="1077350" cy="1954096"/>
            <a:chOff x="6646538" y="1823646"/>
            <a:chExt cx="1077350" cy="1954096"/>
          </a:xfrm>
        </p:grpSpPr>
        <p:sp>
          <p:nvSpPr>
            <p:cNvPr id="186" name="Rectangle 185"/>
            <p:cNvSpPr/>
            <p:nvPr/>
          </p:nvSpPr>
          <p:spPr>
            <a:xfrm>
              <a:off x="6648685" y="1823646"/>
              <a:ext cx="1070332" cy="19540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87" name="TextBox 186"/>
            <p:cNvSpPr txBox="1"/>
            <p:nvPr/>
          </p:nvSpPr>
          <p:spPr>
            <a:xfrm>
              <a:off x="6646538" y="2118833"/>
              <a:ext cx="1077350" cy="1378839"/>
            </a:xfrm>
            <a:prstGeom prst="rect">
              <a:avLst/>
            </a:prstGeom>
            <a:noFill/>
          </p:spPr>
          <p:txBody>
            <a:bodyPr wrap="square" rtlCol="0" anchor="ctr">
              <a:spAutoFit/>
            </a:bodyPr>
            <a:lstStyle/>
            <a:p>
              <a:pPr algn="ctr">
                <a:lnSpc>
                  <a:spcPct val="95000"/>
                </a:lnSpc>
              </a:pPr>
              <a:r>
                <a:rPr lang="en-US" sz="1100" dirty="0" smtClean="0">
                  <a:solidFill>
                    <a:schemeClr val="bg1"/>
                  </a:solidFill>
                </a:rPr>
                <a:t>Deployed </a:t>
              </a:r>
              <a:r>
                <a:rPr lang="en-US" sz="1100" dirty="0">
                  <a:solidFill>
                    <a:schemeClr val="bg1"/>
                  </a:solidFill>
                </a:rPr>
                <a:t>STBs can’t receive </a:t>
              </a:r>
              <a:r>
                <a:rPr lang="en-US" sz="1100" dirty="0" smtClean="0">
                  <a:solidFill>
                    <a:schemeClr val="bg1"/>
                  </a:solidFill>
                </a:rPr>
                <a:t>ABR</a:t>
              </a:r>
            </a:p>
            <a:p>
              <a:pPr algn="ctr">
                <a:lnSpc>
                  <a:spcPct val="95000"/>
                </a:lnSpc>
              </a:pPr>
              <a:endParaRPr lang="en-US" sz="1100" dirty="0">
                <a:solidFill>
                  <a:schemeClr val="bg1"/>
                </a:solidFill>
              </a:endParaRPr>
            </a:p>
            <a:p>
              <a:pPr algn="ctr">
                <a:lnSpc>
                  <a:spcPct val="95000"/>
                </a:lnSpc>
              </a:pPr>
              <a:r>
                <a:rPr lang="en-US" sz="1100" dirty="0" smtClean="0">
                  <a:solidFill>
                    <a:schemeClr val="bg1"/>
                  </a:solidFill>
                </a:rPr>
                <a:t>Device-based business models don’t extend to IP</a:t>
              </a:r>
              <a:endParaRPr lang="en-US" sz="1100" dirty="0">
                <a:solidFill>
                  <a:schemeClr val="bg1"/>
                </a:solidFill>
              </a:endParaRPr>
            </a:p>
          </p:txBody>
        </p:sp>
      </p:grpSp>
      <p:grpSp>
        <p:nvGrpSpPr>
          <p:cNvPr id="7" name="Group 6"/>
          <p:cNvGrpSpPr/>
          <p:nvPr/>
        </p:nvGrpSpPr>
        <p:grpSpPr>
          <a:xfrm>
            <a:off x="7803758" y="3338380"/>
            <a:ext cx="813970" cy="753916"/>
            <a:chOff x="7839228" y="3338380"/>
            <a:chExt cx="813970" cy="753916"/>
          </a:xfrm>
        </p:grpSpPr>
        <p:sp>
          <p:nvSpPr>
            <p:cNvPr id="292" name="Oval 291"/>
            <p:cNvSpPr/>
            <p:nvPr/>
          </p:nvSpPr>
          <p:spPr>
            <a:xfrm>
              <a:off x="7874427" y="3338380"/>
              <a:ext cx="743570" cy="753916"/>
            </a:xfrm>
            <a:prstGeom prst="ellipse">
              <a:avLst/>
            </a:prstGeom>
            <a:solidFill>
              <a:schemeClr val="tx1">
                <a:lumMod val="60000"/>
                <a:lumOff val="40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293" name="TextBox 292"/>
            <p:cNvSpPr txBox="1"/>
            <p:nvPr/>
          </p:nvSpPr>
          <p:spPr>
            <a:xfrm>
              <a:off x="7839228" y="3599387"/>
              <a:ext cx="813970" cy="262380"/>
            </a:xfrm>
            <a:prstGeom prst="rect">
              <a:avLst/>
            </a:prstGeom>
            <a:noFill/>
          </p:spPr>
          <p:txBody>
            <a:bodyPr wrap="square" rtlCol="0" anchor="ctr">
              <a:spAutoFit/>
            </a:bodyPr>
            <a:lstStyle/>
            <a:p>
              <a:pPr algn="ctr">
                <a:lnSpc>
                  <a:spcPct val="85000"/>
                </a:lnSpc>
              </a:pPr>
              <a:r>
                <a:rPr lang="en-US" sz="1300" dirty="0" smtClean="0">
                  <a:solidFill>
                    <a:schemeClr val="bg1"/>
                  </a:solidFill>
                </a:rPr>
                <a:t>Mobile</a:t>
              </a:r>
              <a:endParaRPr lang="en-US" sz="1300" dirty="0">
                <a:solidFill>
                  <a:schemeClr val="bg1"/>
                </a:solidFill>
              </a:endParaRPr>
            </a:p>
          </p:txBody>
        </p:sp>
      </p:grpSp>
      <p:grpSp>
        <p:nvGrpSpPr>
          <p:cNvPr id="15" name="Group 14"/>
          <p:cNvGrpSpPr/>
          <p:nvPr/>
        </p:nvGrpSpPr>
        <p:grpSpPr>
          <a:xfrm>
            <a:off x="580210" y="1823646"/>
            <a:ext cx="3666669" cy="1189040"/>
            <a:chOff x="580210" y="1823646"/>
            <a:chExt cx="3666669" cy="1189040"/>
          </a:xfrm>
        </p:grpSpPr>
        <p:sp>
          <p:nvSpPr>
            <p:cNvPr id="122" name="Rectangle 121"/>
            <p:cNvSpPr/>
            <p:nvPr/>
          </p:nvSpPr>
          <p:spPr bwMode="auto">
            <a:xfrm rot="5400000">
              <a:off x="1819025" y="584831"/>
              <a:ext cx="1189040" cy="3666669"/>
            </a:xfrm>
            <a:prstGeom prst="rect">
              <a:avLst/>
            </a:prstGeom>
            <a:solidFill>
              <a:srgbClr val="DCDCDC"/>
            </a:solidFill>
            <a:ln w="12700" cap="flat">
              <a:noFill/>
              <a:miter lim="800000"/>
              <a:headEnd type="none" w="med" len="med"/>
              <a:tailEnd type="none" w="med" len="med"/>
            </a:ln>
          </p:spPr>
          <p:txBody>
            <a:bodyPr vert="vert270" lIns="91440" tIns="45720" rIns="91440" bIns="45720" rtlCol="0" anchor="ctr"/>
            <a:lstStyle/>
            <a:p>
              <a:pPr algn="ctr" defTabSz="385763"/>
              <a:endParaRPr lang="en-GB" sz="700" dirty="0">
                <a:solidFill>
                  <a:schemeClr val="bg1"/>
                </a:solidFill>
                <a:latin typeface="Avenir Book" charset="0"/>
                <a:ea typeface="Avenir Book" charset="0"/>
                <a:cs typeface="Avenir Book" charset="0"/>
                <a:sym typeface="Arial" pitchFamily="-107" charset="0"/>
              </a:endParaRPr>
            </a:p>
          </p:txBody>
        </p:sp>
        <p:cxnSp>
          <p:nvCxnSpPr>
            <p:cNvPr id="126" name="Straight Arrow Connector 125"/>
            <p:cNvCxnSpPr/>
            <p:nvPr/>
          </p:nvCxnSpPr>
          <p:spPr bwMode="auto">
            <a:xfrm>
              <a:off x="1301167" y="2406124"/>
              <a:ext cx="200814" cy="0"/>
            </a:xfrm>
            <a:prstGeom prst="straightConnector1">
              <a:avLst/>
            </a:prstGeom>
            <a:solidFill>
              <a:srgbClr val="0183B7"/>
            </a:solidFill>
            <a:ln w="19050" cap="flat" cmpd="sng" algn="ctr">
              <a:solidFill>
                <a:schemeClr val="accent1"/>
              </a:solidFill>
              <a:prstDash val="solid"/>
              <a:round/>
              <a:headEnd type="none" w="med" len="med"/>
              <a:tailEnd type="triangle"/>
            </a:ln>
            <a:effectLst/>
          </p:spPr>
        </p:cxnSp>
        <p:grpSp>
          <p:nvGrpSpPr>
            <p:cNvPr id="3" name="Group 2"/>
            <p:cNvGrpSpPr/>
            <p:nvPr/>
          </p:nvGrpSpPr>
          <p:grpSpPr>
            <a:xfrm>
              <a:off x="667576" y="1928398"/>
              <a:ext cx="607504" cy="981567"/>
              <a:chOff x="626936" y="2000470"/>
              <a:chExt cx="607504" cy="981567"/>
            </a:xfrm>
          </p:grpSpPr>
          <p:sp>
            <p:nvSpPr>
              <p:cNvPr id="128" name="Rectangle 127"/>
              <p:cNvSpPr/>
              <p:nvPr/>
            </p:nvSpPr>
            <p:spPr bwMode="auto">
              <a:xfrm rot="5400000">
                <a:off x="782315" y="2187502"/>
                <a:ext cx="296745" cy="607504"/>
              </a:xfrm>
              <a:prstGeom prst="rect">
                <a:avLst/>
              </a:prstGeom>
              <a:solidFill>
                <a:schemeClr val="accent1"/>
              </a:solidFill>
              <a:ln w="12700" cap="flat">
                <a:noFill/>
                <a:miter lim="800000"/>
                <a:headEnd type="none" w="med" len="med"/>
                <a:tailEnd type="none" w="med" len="med"/>
              </a:ln>
            </p:spPr>
            <p:txBody>
              <a:bodyPr vert="vert270" lIns="91440" tIns="45720" rIns="91440" bIns="45720" rtlCol="0" anchor="ctr"/>
              <a:lstStyle/>
              <a:p>
                <a:pPr algn="ctr" defTabSz="385763"/>
                <a:r>
                  <a:rPr lang="en-GB" sz="800" dirty="0" smtClean="0">
                    <a:solidFill>
                      <a:schemeClr val="bg1"/>
                    </a:solidFill>
                    <a:latin typeface="Avenir Book" charset="0"/>
                    <a:ea typeface="Avenir Book" charset="0"/>
                    <a:cs typeface="Avenir Book" charset="0"/>
                    <a:sym typeface="Arial" pitchFamily="-107" charset="0"/>
                  </a:rPr>
                  <a:t>Stat Mux</a:t>
                </a:r>
                <a:endParaRPr lang="en-GB" sz="800" dirty="0">
                  <a:solidFill>
                    <a:schemeClr val="bg1"/>
                  </a:solidFill>
                  <a:latin typeface="Avenir Book" charset="0"/>
                  <a:ea typeface="Avenir Book" charset="0"/>
                  <a:cs typeface="Avenir Book" charset="0"/>
                  <a:sym typeface="Arial" pitchFamily="-107" charset="0"/>
                </a:endParaRPr>
              </a:p>
            </p:txBody>
          </p:sp>
          <p:sp>
            <p:nvSpPr>
              <p:cNvPr id="129" name="Rectangle 128"/>
              <p:cNvSpPr/>
              <p:nvPr/>
            </p:nvSpPr>
            <p:spPr bwMode="auto">
              <a:xfrm rot="5400000">
                <a:off x="782315" y="2529912"/>
                <a:ext cx="296746" cy="607504"/>
              </a:xfrm>
              <a:prstGeom prst="rect">
                <a:avLst/>
              </a:prstGeom>
              <a:solidFill>
                <a:schemeClr val="accent1"/>
              </a:solidFill>
              <a:ln w="12700" cap="flat">
                <a:noFill/>
                <a:miter lim="800000"/>
                <a:headEnd type="none" w="med" len="med"/>
                <a:tailEnd type="none" w="med" len="med"/>
              </a:ln>
            </p:spPr>
            <p:txBody>
              <a:bodyPr vert="vert270" lIns="91440" tIns="45720" rIns="91440" bIns="45720" rtlCol="0" anchor="ctr"/>
              <a:lstStyle/>
              <a:p>
                <a:pPr algn="ctr" defTabSz="385763"/>
                <a:r>
                  <a:rPr lang="en-GB" sz="800" dirty="0" smtClean="0">
                    <a:solidFill>
                      <a:schemeClr val="bg1"/>
                    </a:solidFill>
                    <a:latin typeface="Avenir Book" charset="0"/>
                    <a:ea typeface="Avenir Book" charset="0"/>
                    <a:cs typeface="Avenir Book" charset="0"/>
                    <a:sym typeface="Arial" pitchFamily="-107" charset="0"/>
                  </a:rPr>
                  <a:t>Scramble</a:t>
                </a:r>
                <a:endParaRPr lang="en-GB" sz="800" dirty="0">
                  <a:solidFill>
                    <a:schemeClr val="bg1"/>
                  </a:solidFill>
                  <a:latin typeface="Avenir Book" charset="0"/>
                  <a:ea typeface="Avenir Book" charset="0"/>
                  <a:cs typeface="Avenir Book" charset="0"/>
                  <a:sym typeface="Arial" pitchFamily="-107" charset="0"/>
                </a:endParaRPr>
              </a:p>
            </p:txBody>
          </p:sp>
          <p:sp>
            <p:nvSpPr>
              <p:cNvPr id="130" name="Rectangle 129"/>
              <p:cNvSpPr/>
              <p:nvPr/>
            </p:nvSpPr>
            <p:spPr bwMode="auto">
              <a:xfrm rot="5400000">
                <a:off x="782315" y="1845091"/>
                <a:ext cx="296745" cy="607504"/>
              </a:xfrm>
              <a:prstGeom prst="rect">
                <a:avLst/>
              </a:prstGeom>
              <a:solidFill>
                <a:schemeClr val="accent1"/>
              </a:solidFill>
              <a:ln w="12700" cap="flat">
                <a:noFill/>
                <a:miter lim="800000"/>
                <a:headEnd type="none" w="med" len="med"/>
                <a:tailEnd type="none" w="med" len="med"/>
              </a:ln>
            </p:spPr>
            <p:txBody>
              <a:bodyPr vert="vert270" lIns="91440" tIns="45720" rIns="91440" bIns="45720" rtlCol="0" anchor="ctr"/>
              <a:lstStyle/>
              <a:p>
                <a:pPr algn="ctr" defTabSz="385763"/>
                <a:r>
                  <a:rPr lang="en-GB" sz="800" dirty="0" smtClean="0">
                    <a:solidFill>
                      <a:schemeClr val="bg1"/>
                    </a:solidFill>
                    <a:latin typeface="Avenir Book" charset="0"/>
                    <a:ea typeface="Avenir Book" charset="0"/>
                    <a:cs typeface="Avenir Book" charset="0"/>
                    <a:sym typeface="Arial" pitchFamily="-107" charset="0"/>
                  </a:rPr>
                  <a:t>Encode</a:t>
                </a:r>
                <a:endParaRPr lang="en-GB" sz="800" dirty="0">
                  <a:solidFill>
                    <a:schemeClr val="bg1"/>
                  </a:solidFill>
                  <a:latin typeface="Avenir Book" charset="0"/>
                  <a:ea typeface="Avenir Book" charset="0"/>
                  <a:cs typeface="Avenir Book" charset="0"/>
                  <a:sym typeface="Arial" pitchFamily="-107" charset="0"/>
                </a:endParaRPr>
              </a:p>
            </p:txBody>
          </p:sp>
        </p:grpSp>
        <p:sp>
          <p:nvSpPr>
            <p:cNvPr id="132" name="Rectangle 131"/>
            <p:cNvSpPr/>
            <p:nvPr/>
          </p:nvSpPr>
          <p:spPr bwMode="auto">
            <a:xfrm rot="5400000">
              <a:off x="3682130" y="2141687"/>
              <a:ext cx="335085" cy="537814"/>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lIns="91440" tIns="45720" rIns="91440" bIns="45720" rtlCol="0" anchor="ctr"/>
            <a:lstStyle/>
            <a:p>
              <a:pPr algn="ctr" defTabSz="385763"/>
              <a:r>
                <a:rPr lang="en-GB" sz="800" dirty="0" smtClean="0">
                  <a:solidFill>
                    <a:schemeClr val="tx1"/>
                  </a:solidFill>
                  <a:ea typeface="Avenir Book" charset="0"/>
                  <a:cs typeface="Avenir Book" charset="0"/>
                  <a:sym typeface="Arial" pitchFamily="-107" charset="0"/>
                </a:rPr>
                <a:t>Legacy STB</a:t>
              </a:r>
              <a:endParaRPr lang="en-GB" sz="800" dirty="0">
                <a:solidFill>
                  <a:schemeClr val="tx1"/>
                </a:solidFill>
                <a:ea typeface="Avenir Book" charset="0"/>
                <a:cs typeface="Avenir Book" charset="0"/>
                <a:sym typeface="Arial" pitchFamily="-107" charset="0"/>
              </a:endParaRPr>
            </a:p>
          </p:txBody>
        </p:sp>
        <p:grpSp>
          <p:nvGrpSpPr>
            <p:cNvPr id="5" name="Group 4"/>
            <p:cNvGrpSpPr/>
            <p:nvPr/>
          </p:nvGrpSpPr>
          <p:grpSpPr>
            <a:xfrm>
              <a:off x="1529110" y="2135035"/>
              <a:ext cx="755440" cy="465150"/>
              <a:chOff x="1441178" y="2207107"/>
              <a:chExt cx="755440" cy="465150"/>
            </a:xfrm>
          </p:grpSpPr>
          <p:sp>
            <p:nvSpPr>
              <p:cNvPr id="60" name="Freeform 27"/>
              <p:cNvSpPr>
                <a:spLocks noChangeAspect="1"/>
              </p:cNvSpPr>
              <p:nvPr/>
            </p:nvSpPr>
            <p:spPr bwMode="auto">
              <a:xfrm>
                <a:off x="1441178" y="2207107"/>
                <a:ext cx="755440" cy="46515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5"/>
              </a:solidFill>
              <a:ln>
                <a:noFill/>
              </a:ln>
              <a:effectLst/>
            </p:spPr>
            <p:txBody>
              <a:bodyPr vert="horz" wrap="square" lIns="21221" tIns="10632" rIns="21221" bIns="10632" numCol="1" anchor="t" anchorCtr="0" compatLnSpc="1">
                <a:prstTxWarp prst="textNoShape">
                  <a:avLst/>
                </a:prstTxWarp>
              </a:bodyPr>
              <a:lstStyle/>
              <a:p>
                <a:pPr defTabSz="212262"/>
                <a:endParaRPr lang="en-US" sz="1600" dirty="0">
                  <a:solidFill>
                    <a:srgbClr val="2C2C2C"/>
                  </a:solidFill>
                  <a:latin typeface="CiscoSans" pitchFamily="34" charset="0"/>
                </a:endParaRPr>
              </a:p>
            </p:txBody>
          </p:sp>
          <p:sp>
            <p:nvSpPr>
              <p:cNvPr id="4" name="TextBox 3"/>
              <p:cNvSpPr txBox="1"/>
              <p:nvPr/>
            </p:nvSpPr>
            <p:spPr>
              <a:xfrm>
                <a:off x="1465434" y="2331387"/>
                <a:ext cx="684864" cy="313932"/>
              </a:xfrm>
              <a:prstGeom prst="rect">
                <a:avLst/>
              </a:prstGeom>
              <a:noFill/>
            </p:spPr>
            <p:txBody>
              <a:bodyPr wrap="square" rtlCol="0" anchor="ctr">
                <a:spAutoFit/>
              </a:bodyPr>
              <a:lstStyle/>
              <a:p>
                <a:pPr algn="ctr">
                  <a:lnSpc>
                    <a:spcPct val="90000"/>
                  </a:lnSpc>
                </a:pPr>
                <a:r>
                  <a:rPr lang="en-US" sz="800" dirty="0" smtClean="0">
                    <a:solidFill>
                      <a:schemeClr val="bg1"/>
                    </a:solidFill>
                  </a:rPr>
                  <a:t>Multicast Network</a:t>
                </a:r>
                <a:endParaRPr lang="en-US" sz="800" dirty="0">
                  <a:solidFill>
                    <a:schemeClr val="bg1"/>
                  </a:solidFill>
                </a:endParaRPr>
              </a:p>
            </p:txBody>
          </p:sp>
        </p:grpSp>
        <p:cxnSp>
          <p:nvCxnSpPr>
            <p:cNvPr id="61" name="Straight Arrow Connector 60"/>
            <p:cNvCxnSpPr/>
            <p:nvPr/>
          </p:nvCxnSpPr>
          <p:spPr bwMode="auto">
            <a:xfrm>
              <a:off x="2319206" y="2406124"/>
              <a:ext cx="200814" cy="0"/>
            </a:xfrm>
            <a:prstGeom prst="straightConnector1">
              <a:avLst/>
            </a:prstGeom>
            <a:solidFill>
              <a:srgbClr val="0183B7"/>
            </a:solidFill>
            <a:ln w="19050" cap="flat" cmpd="sng" algn="ctr">
              <a:solidFill>
                <a:schemeClr val="accent1"/>
              </a:solidFill>
              <a:prstDash val="solid"/>
              <a:round/>
              <a:headEnd type="none" w="med" len="med"/>
              <a:tailEnd type="triangle"/>
            </a:ln>
            <a:effectLst/>
          </p:spPr>
        </p:cxnSp>
        <p:grpSp>
          <p:nvGrpSpPr>
            <p:cNvPr id="62" name="Group 61"/>
            <p:cNvGrpSpPr/>
            <p:nvPr/>
          </p:nvGrpSpPr>
          <p:grpSpPr>
            <a:xfrm>
              <a:off x="2547149" y="2131094"/>
              <a:ext cx="755440" cy="494505"/>
              <a:chOff x="1441178" y="2203166"/>
              <a:chExt cx="755440" cy="494505"/>
            </a:xfrm>
          </p:grpSpPr>
          <p:sp>
            <p:nvSpPr>
              <p:cNvPr id="63" name="Freeform 27"/>
              <p:cNvSpPr>
                <a:spLocks noChangeAspect="1"/>
              </p:cNvSpPr>
              <p:nvPr/>
            </p:nvSpPr>
            <p:spPr bwMode="auto">
              <a:xfrm>
                <a:off x="1441178" y="2203166"/>
                <a:ext cx="755440" cy="46515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tx1"/>
              </a:solidFill>
              <a:ln>
                <a:noFill/>
              </a:ln>
              <a:effectLst/>
            </p:spPr>
            <p:txBody>
              <a:bodyPr vert="horz" wrap="square" lIns="21221" tIns="10632" rIns="21221" bIns="10632" numCol="1" anchor="t" anchorCtr="0" compatLnSpc="1">
                <a:prstTxWarp prst="textNoShape">
                  <a:avLst/>
                </a:prstTxWarp>
              </a:bodyPr>
              <a:lstStyle/>
              <a:p>
                <a:pPr defTabSz="212262"/>
                <a:endParaRPr lang="en-US" sz="1600" dirty="0">
                  <a:solidFill>
                    <a:srgbClr val="2C2C2C"/>
                  </a:solidFill>
                  <a:latin typeface="CiscoSans" pitchFamily="34" charset="0"/>
                </a:endParaRPr>
              </a:p>
            </p:txBody>
          </p:sp>
          <p:sp>
            <p:nvSpPr>
              <p:cNvPr id="64" name="TextBox 63"/>
              <p:cNvSpPr txBox="1"/>
              <p:nvPr/>
            </p:nvSpPr>
            <p:spPr>
              <a:xfrm>
                <a:off x="1465434" y="2272939"/>
                <a:ext cx="684864" cy="424732"/>
              </a:xfrm>
              <a:prstGeom prst="rect">
                <a:avLst/>
              </a:prstGeom>
              <a:noFill/>
            </p:spPr>
            <p:txBody>
              <a:bodyPr wrap="square" rtlCol="0" anchor="ctr">
                <a:spAutoFit/>
              </a:bodyPr>
              <a:lstStyle/>
              <a:p>
                <a:pPr algn="ctr">
                  <a:lnSpc>
                    <a:spcPct val="90000"/>
                  </a:lnSpc>
                </a:pPr>
                <a:r>
                  <a:rPr lang="en-US" sz="800" dirty="0" smtClean="0">
                    <a:solidFill>
                      <a:schemeClr val="bg1"/>
                    </a:solidFill>
                  </a:rPr>
                  <a:t>Legacy Access Network</a:t>
                </a:r>
                <a:endParaRPr lang="en-US" sz="800" dirty="0">
                  <a:solidFill>
                    <a:schemeClr val="bg1"/>
                  </a:solidFill>
                </a:endParaRPr>
              </a:p>
            </p:txBody>
          </p:sp>
        </p:grpSp>
        <p:cxnSp>
          <p:nvCxnSpPr>
            <p:cNvPr id="65" name="Straight Arrow Connector 64"/>
            <p:cNvCxnSpPr/>
            <p:nvPr/>
          </p:nvCxnSpPr>
          <p:spPr bwMode="auto">
            <a:xfrm>
              <a:off x="3328094" y="2406124"/>
              <a:ext cx="200814" cy="0"/>
            </a:xfrm>
            <a:prstGeom prst="straightConnector1">
              <a:avLst/>
            </a:prstGeom>
            <a:solidFill>
              <a:srgbClr val="0183B7"/>
            </a:solidFill>
            <a:ln w="19050" cap="flat" cmpd="sng" algn="ctr">
              <a:solidFill>
                <a:schemeClr val="accent1"/>
              </a:solidFill>
              <a:prstDash val="solid"/>
              <a:round/>
              <a:headEnd type="none" w="med" len="med"/>
              <a:tailEnd type="triangle"/>
            </a:ln>
            <a:effectLst/>
          </p:spPr>
        </p:cxnSp>
      </p:grpSp>
      <p:grpSp>
        <p:nvGrpSpPr>
          <p:cNvPr id="16" name="Group 15"/>
          <p:cNvGrpSpPr/>
          <p:nvPr/>
        </p:nvGrpSpPr>
        <p:grpSpPr>
          <a:xfrm>
            <a:off x="580210" y="3124419"/>
            <a:ext cx="3666669" cy="1189040"/>
            <a:chOff x="580210" y="3124419"/>
            <a:chExt cx="3666669" cy="1189040"/>
          </a:xfrm>
        </p:grpSpPr>
        <p:sp>
          <p:nvSpPr>
            <p:cNvPr id="80" name="Rectangle 79"/>
            <p:cNvSpPr/>
            <p:nvPr/>
          </p:nvSpPr>
          <p:spPr bwMode="auto">
            <a:xfrm rot="5400000">
              <a:off x="1819025" y="1885604"/>
              <a:ext cx="1189040" cy="3666669"/>
            </a:xfrm>
            <a:prstGeom prst="rect">
              <a:avLst/>
            </a:prstGeom>
            <a:solidFill>
              <a:srgbClr val="CBE0F5"/>
            </a:solidFill>
            <a:ln w="12700" cap="flat">
              <a:noFill/>
              <a:miter lim="800000"/>
              <a:headEnd type="none" w="med" len="med"/>
              <a:tailEnd type="none" w="med" len="med"/>
            </a:ln>
          </p:spPr>
          <p:txBody>
            <a:bodyPr vert="vert270" lIns="91440" tIns="45720" rIns="91440" bIns="45720" rtlCol="0" anchor="ctr"/>
            <a:lstStyle/>
            <a:p>
              <a:pPr algn="ctr" defTabSz="385763"/>
              <a:endParaRPr lang="en-GB" sz="700" dirty="0">
                <a:solidFill>
                  <a:schemeClr val="bg1"/>
                </a:solidFill>
                <a:latin typeface="Avenir Book" charset="0"/>
                <a:ea typeface="Avenir Book" charset="0"/>
                <a:cs typeface="Avenir Book" charset="0"/>
                <a:sym typeface="Arial" pitchFamily="-107" charset="0"/>
              </a:endParaRPr>
            </a:p>
          </p:txBody>
        </p:sp>
        <p:cxnSp>
          <p:nvCxnSpPr>
            <p:cNvPr id="66" name="Straight Arrow Connector 65"/>
            <p:cNvCxnSpPr/>
            <p:nvPr/>
          </p:nvCxnSpPr>
          <p:spPr bwMode="auto">
            <a:xfrm>
              <a:off x="1301167" y="3704389"/>
              <a:ext cx="200814" cy="0"/>
            </a:xfrm>
            <a:prstGeom prst="straightConnector1">
              <a:avLst/>
            </a:prstGeom>
            <a:solidFill>
              <a:srgbClr val="0183B7"/>
            </a:solidFill>
            <a:ln w="19050" cap="flat" cmpd="sng" algn="ctr">
              <a:solidFill>
                <a:schemeClr val="accent1"/>
              </a:solidFill>
              <a:prstDash val="solid"/>
              <a:round/>
              <a:headEnd type="none" w="med" len="med"/>
              <a:tailEnd type="triangle"/>
            </a:ln>
            <a:effectLst/>
          </p:spPr>
        </p:cxnSp>
        <p:grpSp>
          <p:nvGrpSpPr>
            <p:cNvPr id="67" name="Group 66"/>
            <p:cNvGrpSpPr/>
            <p:nvPr/>
          </p:nvGrpSpPr>
          <p:grpSpPr>
            <a:xfrm>
              <a:off x="667576" y="3226663"/>
              <a:ext cx="607504" cy="981567"/>
              <a:chOff x="626936" y="2000470"/>
              <a:chExt cx="607504" cy="981567"/>
            </a:xfrm>
          </p:grpSpPr>
          <p:sp>
            <p:nvSpPr>
              <p:cNvPr id="68" name="Rectangle 67"/>
              <p:cNvSpPr/>
              <p:nvPr/>
            </p:nvSpPr>
            <p:spPr bwMode="auto">
              <a:xfrm rot="5400000">
                <a:off x="782315" y="2187502"/>
                <a:ext cx="296745" cy="607504"/>
              </a:xfrm>
              <a:prstGeom prst="rect">
                <a:avLst/>
              </a:prstGeom>
              <a:solidFill>
                <a:schemeClr val="accent1"/>
              </a:solidFill>
              <a:ln w="12700" cap="flat">
                <a:noFill/>
                <a:miter lim="800000"/>
                <a:headEnd type="none" w="med" len="med"/>
                <a:tailEnd type="none" w="med" len="med"/>
              </a:ln>
            </p:spPr>
            <p:txBody>
              <a:bodyPr vert="vert270" lIns="91440" tIns="45720" rIns="91440" bIns="45720" rtlCol="0" anchor="ctr"/>
              <a:lstStyle/>
              <a:p>
                <a:pPr algn="ctr" defTabSz="385763"/>
                <a:r>
                  <a:rPr lang="en-GB" sz="800" dirty="0" smtClean="0">
                    <a:solidFill>
                      <a:schemeClr val="bg1"/>
                    </a:solidFill>
                    <a:latin typeface="Avenir Book" charset="0"/>
                    <a:ea typeface="Avenir Book" charset="0"/>
                    <a:cs typeface="Avenir Book" charset="0"/>
                    <a:sym typeface="Arial" pitchFamily="-107" charset="0"/>
                  </a:rPr>
                  <a:t>Package</a:t>
                </a:r>
                <a:endParaRPr lang="en-GB" sz="800" dirty="0">
                  <a:solidFill>
                    <a:schemeClr val="bg1"/>
                  </a:solidFill>
                  <a:latin typeface="Avenir Book" charset="0"/>
                  <a:ea typeface="Avenir Book" charset="0"/>
                  <a:cs typeface="Avenir Book" charset="0"/>
                  <a:sym typeface="Arial" pitchFamily="-107" charset="0"/>
                </a:endParaRPr>
              </a:p>
            </p:txBody>
          </p:sp>
          <p:sp>
            <p:nvSpPr>
              <p:cNvPr id="69" name="Rectangle 68"/>
              <p:cNvSpPr/>
              <p:nvPr/>
            </p:nvSpPr>
            <p:spPr bwMode="auto">
              <a:xfrm rot="5400000">
                <a:off x="782315" y="2529912"/>
                <a:ext cx="296746" cy="607504"/>
              </a:xfrm>
              <a:prstGeom prst="rect">
                <a:avLst/>
              </a:prstGeom>
              <a:solidFill>
                <a:schemeClr val="accent1"/>
              </a:solidFill>
              <a:ln w="12700" cap="flat">
                <a:noFill/>
                <a:miter lim="800000"/>
                <a:headEnd type="none" w="med" len="med"/>
                <a:tailEnd type="none" w="med" len="med"/>
              </a:ln>
            </p:spPr>
            <p:txBody>
              <a:bodyPr vert="vert270" lIns="91440" tIns="45720" rIns="91440" bIns="45720" rtlCol="0" anchor="ctr"/>
              <a:lstStyle/>
              <a:p>
                <a:pPr algn="ctr" defTabSz="385763"/>
                <a:r>
                  <a:rPr lang="en-GB" sz="800" dirty="0" smtClean="0">
                    <a:solidFill>
                      <a:schemeClr val="bg1"/>
                    </a:solidFill>
                    <a:latin typeface="Avenir Book" charset="0"/>
                    <a:ea typeface="Avenir Book" charset="0"/>
                    <a:cs typeface="Avenir Book" charset="0"/>
                    <a:sym typeface="Arial" pitchFamily="-107" charset="0"/>
                  </a:rPr>
                  <a:t>Encrypt</a:t>
                </a:r>
                <a:endParaRPr lang="en-GB" sz="800" dirty="0">
                  <a:solidFill>
                    <a:schemeClr val="bg1"/>
                  </a:solidFill>
                  <a:latin typeface="Avenir Book" charset="0"/>
                  <a:ea typeface="Avenir Book" charset="0"/>
                  <a:cs typeface="Avenir Book" charset="0"/>
                  <a:sym typeface="Arial" pitchFamily="-107" charset="0"/>
                </a:endParaRPr>
              </a:p>
            </p:txBody>
          </p:sp>
          <p:sp>
            <p:nvSpPr>
              <p:cNvPr id="70" name="Rectangle 69"/>
              <p:cNvSpPr/>
              <p:nvPr/>
            </p:nvSpPr>
            <p:spPr bwMode="auto">
              <a:xfrm rot="5400000">
                <a:off x="782315" y="1845091"/>
                <a:ext cx="296745" cy="607504"/>
              </a:xfrm>
              <a:prstGeom prst="rect">
                <a:avLst/>
              </a:prstGeom>
              <a:solidFill>
                <a:schemeClr val="accent1"/>
              </a:solidFill>
              <a:ln w="12700" cap="flat">
                <a:noFill/>
                <a:miter lim="800000"/>
                <a:headEnd type="none" w="med" len="med"/>
                <a:tailEnd type="none" w="med" len="med"/>
              </a:ln>
            </p:spPr>
            <p:txBody>
              <a:bodyPr vert="vert270" lIns="91440" tIns="45720" rIns="91440" bIns="45720" rtlCol="0" anchor="ctr"/>
              <a:lstStyle/>
              <a:p>
                <a:pPr algn="ctr" defTabSz="385763"/>
                <a:r>
                  <a:rPr lang="en-GB" sz="800" dirty="0" smtClean="0">
                    <a:solidFill>
                      <a:schemeClr val="bg1"/>
                    </a:solidFill>
                    <a:latin typeface="Avenir Book" charset="0"/>
                    <a:ea typeface="Avenir Book" charset="0"/>
                    <a:cs typeface="Avenir Book" charset="0"/>
                    <a:sym typeface="Arial" pitchFamily="-107" charset="0"/>
                  </a:rPr>
                  <a:t>Transcode</a:t>
                </a:r>
                <a:endParaRPr lang="en-GB" sz="800" dirty="0">
                  <a:solidFill>
                    <a:schemeClr val="bg1"/>
                  </a:solidFill>
                  <a:latin typeface="Avenir Book" charset="0"/>
                  <a:ea typeface="Avenir Book" charset="0"/>
                  <a:cs typeface="Avenir Book" charset="0"/>
                  <a:sym typeface="Arial" pitchFamily="-107" charset="0"/>
                </a:endParaRPr>
              </a:p>
            </p:txBody>
          </p:sp>
        </p:grpSp>
        <p:sp>
          <p:nvSpPr>
            <p:cNvPr id="71" name="Rectangle 70"/>
            <p:cNvSpPr/>
            <p:nvPr/>
          </p:nvSpPr>
          <p:spPr bwMode="auto">
            <a:xfrm rot="5400000">
              <a:off x="3682130" y="3439952"/>
              <a:ext cx="335085" cy="537814"/>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lIns="91440" tIns="45720" rIns="91440" bIns="45720" rtlCol="0" anchor="ctr"/>
            <a:lstStyle/>
            <a:p>
              <a:pPr algn="ctr" defTabSz="385763"/>
              <a:r>
                <a:rPr lang="en-GB" sz="800" dirty="0" smtClean="0">
                  <a:solidFill>
                    <a:schemeClr val="tx1"/>
                  </a:solidFill>
                  <a:ea typeface="Avenir Book" charset="0"/>
                  <a:cs typeface="Avenir Book" charset="0"/>
                  <a:sym typeface="Arial" pitchFamily="-107" charset="0"/>
                </a:rPr>
                <a:t>ABR Client</a:t>
              </a:r>
              <a:endParaRPr lang="en-GB" sz="800" dirty="0">
                <a:solidFill>
                  <a:schemeClr val="tx1"/>
                </a:solidFill>
                <a:ea typeface="Avenir Book" charset="0"/>
                <a:cs typeface="Avenir Book" charset="0"/>
                <a:sym typeface="Arial" pitchFamily="-107" charset="0"/>
              </a:endParaRPr>
            </a:p>
          </p:txBody>
        </p:sp>
        <p:grpSp>
          <p:nvGrpSpPr>
            <p:cNvPr id="72" name="Group 71"/>
            <p:cNvGrpSpPr/>
            <p:nvPr/>
          </p:nvGrpSpPr>
          <p:grpSpPr>
            <a:xfrm>
              <a:off x="1529110" y="3433300"/>
              <a:ext cx="755440" cy="465150"/>
              <a:chOff x="1441178" y="2207107"/>
              <a:chExt cx="755440" cy="465150"/>
            </a:xfrm>
          </p:grpSpPr>
          <p:sp>
            <p:nvSpPr>
              <p:cNvPr id="73" name="Freeform 27"/>
              <p:cNvSpPr>
                <a:spLocks noChangeAspect="1"/>
              </p:cNvSpPr>
              <p:nvPr/>
            </p:nvSpPr>
            <p:spPr bwMode="auto">
              <a:xfrm>
                <a:off x="1441178" y="2207107"/>
                <a:ext cx="755440" cy="46515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5"/>
              </a:solidFill>
              <a:ln>
                <a:noFill/>
              </a:ln>
              <a:effectLst/>
            </p:spPr>
            <p:txBody>
              <a:bodyPr vert="horz" wrap="square" lIns="21221" tIns="10632" rIns="21221" bIns="10632" numCol="1" anchor="t" anchorCtr="0" compatLnSpc="1">
                <a:prstTxWarp prst="textNoShape">
                  <a:avLst/>
                </a:prstTxWarp>
              </a:bodyPr>
              <a:lstStyle/>
              <a:p>
                <a:pPr defTabSz="212262"/>
                <a:endParaRPr lang="en-US" sz="1600" dirty="0">
                  <a:solidFill>
                    <a:srgbClr val="2C2C2C"/>
                  </a:solidFill>
                  <a:latin typeface="CiscoSans" pitchFamily="34" charset="0"/>
                </a:endParaRPr>
              </a:p>
            </p:txBody>
          </p:sp>
          <p:sp>
            <p:nvSpPr>
              <p:cNvPr id="74" name="TextBox 73"/>
              <p:cNvSpPr txBox="1"/>
              <p:nvPr/>
            </p:nvSpPr>
            <p:spPr>
              <a:xfrm>
                <a:off x="1465434" y="2331387"/>
                <a:ext cx="684864" cy="313932"/>
              </a:xfrm>
              <a:prstGeom prst="rect">
                <a:avLst/>
              </a:prstGeom>
              <a:noFill/>
            </p:spPr>
            <p:txBody>
              <a:bodyPr wrap="square" rtlCol="0" anchor="ctr">
                <a:spAutoFit/>
              </a:bodyPr>
              <a:lstStyle/>
              <a:p>
                <a:pPr algn="ctr">
                  <a:lnSpc>
                    <a:spcPct val="90000"/>
                  </a:lnSpc>
                </a:pPr>
                <a:r>
                  <a:rPr lang="en-US" sz="800" dirty="0" smtClean="0">
                    <a:solidFill>
                      <a:schemeClr val="bg1"/>
                    </a:solidFill>
                  </a:rPr>
                  <a:t>Unicast CDN</a:t>
                </a:r>
                <a:endParaRPr lang="en-US" sz="800" dirty="0">
                  <a:solidFill>
                    <a:schemeClr val="bg1"/>
                  </a:solidFill>
                </a:endParaRPr>
              </a:p>
            </p:txBody>
          </p:sp>
        </p:grpSp>
        <p:cxnSp>
          <p:nvCxnSpPr>
            <p:cNvPr id="75" name="Straight Arrow Connector 74"/>
            <p:cNvCxnSpPr/>
            <p:nvPr/>
          </p:nvCxnSpPr>
          <p:spPr bwMode="auto">
            <a:xfrm>
              <a:off x="2319206" y="3704389"/>
              <a:ext cx="200814" cy="0"/>
            </a:xfrm>
            <a:prstGeom prst="straightConnector1">
              <a:avLst/>
            </a:prstGeom>
            <a:solidFill>
              <a:srgbClr val="0183B7"/>
            </a:solidFill>
            <a:ln w="19050" cap="flat" cmpd="sng" algn="ctr">
              <a:solidFill>
                <a:schemeClr val="accent1"/>
              </a:solidFill>
              <a:prstDash val="solid"/>
              <a:round/>
              <a:headEnd type="none" w="med" len="med"/>
              <a:tailEnd type="triangle"/>
            </a:ln>
            <a:effectLst/>
          </p:spPr>
        </p:cxnSp>
        <p:grpSp>
          <p:nvGrpSpPr>
            <p:cNvPr id="76" name="Group 75"/>
            <p:cNvGrpSpPr/>
            <p:nvPr/>
          </p:nvGrpSpPr>
          <p:grpSpPr>
            <a:xfrm>
              <a:off x="2547149" y="3429359"/>
              <a:ext cx="755440" cy="494505"/>
              <a:chOff x="1441178" y="2203166"/>
              <a:chExt cx="755440" cy="494505"/>
            </a:xfrm>
          </p:grpSpPr>
          <p:sp>
            <p:nvSpPr>
              <p:cNvPr id="77" name="Freeform 27"/>
              <p:cNvSpPr>
                <a:spLocks noChangeAspect="1"/>
              </p:cNvSpPr>
              <p:nvPr/>
            </p:nvSpPr>
            <p:spPr bwMode="auto">
              <a:xfrm>
                <a:off x="1441178" y="2203166"/>
                <a:ext cx="755440" cy="46515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tx1"/>
              </a:solidFill>
              <a:ln>
                <a:noFill/>
              </a:ln>
              <a:effectLst/>
            </p:spPr>
            <p:txBody>
              <a:bodyPr vert="horz" wrap="square" lIns="21221" tIns="10632" rIns="21221" bIns="10632" numCol="1" anchor="t" anchorCtr="0" compatLnSpc="1">
                <a:prstTxWarp prst="textNoShape">
                  <a:avLst/>
                </a:prstTxWarp>
              </a:bodyPr>
              <a:lstStyle/>
              <a:p>
                <a:pPr defTabSz="212262"/>
                <a:endParaRPr lang="en-US" sz="1600" dirty="0">
                  <a:solidFill>
                    <a:srgbClr val="2C2C2C"/>
                  </a:solidFill>
                  <a:latin typeface="CiscoSans" pitchFamily="34" charset="0"/>
                </a:endParaRPr>
              </a:p>
            </p:txBody>
          </p:sp>
          <p:sp>
            <p:nvSpPr>
              <p:cNvPr id="78" name="TextBox 77"/>
              <p:cNvSpPr txBox="1"/>
              <p:nvPr/>
            </p:nvSpPr>
            <p:spPr>
              <a:xfrm>
                <a:off x="1465434" y="2272939"/>
                <a:ext cx="684864" cy="424732"/>
              </a:xfrm>
              <a:prstGeom prst="rect">
                <a:avLst/>
              </a:prstGeom>
              <a:noFill/>
            </p:spPr>
            <p:txBody>
              <a:bodyPr wrap="square" rtlCol="0" anchor="ctr">
                <a:spAutoFit/>
              </a:bodyPr>
              <a:lstStyle/>
              <a:p>
                <a:pPr algn="ctr">
                  <a:lnSpc>
                    <a:spcPct val="90000"/>
                  </a:lnSpc>
                </a:pPr>
                <a:r>
                  <a:rPr lang="en-US" sz="800" dirty="0" smtClean="0">
                    <a:solidFill>
                      <a:schemeClr val="bg1"/>
                    </a:solidFill>
                  </a:rPr>
                  <a:t>IP/ABR Access Network</a:t>
                </a:r>
                <a:endParaRPr lang="en-US" sz="800" dirty="0">
                  <a:solidFill>
                    <a:schemeClr val="bg1"/>
                  </a:solidFill>
                </a:endParaRPr>
              </a:p>
            </p:txBody>
          </p:sp>
        </p:grpSp>
        <p:cxnSp>
          <p:nvCxnSpPr>
            <p:cNvPr id="79" name="Straight Arrow Connector 78"/>
            <p:cNvCxnSpPr/>
            <p:nvPr/>
          </p:nvCxnSpPr>
          <p:spPr bwMode="auto">
            <a:xfrm>
              <a:off x="3328094" y="3704389"/>
              <a:ext cx="200814" cy="0"/>
            </a:xfrm>
            <a:prstGeom prst="straightConnector1">
              <a:avLst/>
            </a:prstGeom>
            <a:solidFill>
              <a:srgbClr val="0183B7"/>
            </a:solidFill>
            <a:ln w="19050" cap="flat" cmpd="sng" algn="ctr">
              <a:solidFill>
                <a:schemeClr val="accent1"/>
              </a:solidFill>
              <a:prstDash val="solid"/>
              <a:round/>
              <a:headEnd type="none" w="med" len="med"/>
              <a:tailEnd type="triangle"/>
            </a:ln>
            <a:effectLst/>
          </p:spPr>
        </p:cxnSp>
      </p:grpSp>
      <p:sp>
        <p:nvSpPr>
          <p:cNvPr id="12" name="Title 11"/>
          <p:cNvSpPr>
            <a:spLocks noGrp="1"/>
          </p:cNvSpPr>
          <p:nvPr>
            <p:ph type="title"/>
          </p:nvPr>
        </p:nvSpPr>
        <p:spPr/>
        <p:txBody>
          <a:bodyPr/>
          <a:lstStyle/>
          <a:p>
            <a:r>
              <a:rPr lang="en-US" dirty="0"/>
              <a:t>World-Class Scale</a:t>
            </a:r>
            <a:br>
              <a:rPr lang="en-US" dirty="0"/>
            </a:br>
            <a:r>
              <a:rPr lang="en-US" sz="2400" dirty="0"/>
              <a:t>Converged IP Video </a:t>
            </a:r>
            <a:r>
              <a:rPr lang="en-US" sz="2400" dirty="0" smtClean="0"/>
              <a:t>Core</a:t>
            </a:r>
            <a:endParaRPr lang="en-US" sz="2400" dirty="0"/>
          </a:p>
        </p:txBody>
      </p:sp>
      <p:grpSp>
        <p:nvGrpSpPr>
          <p:cNvPr id="59" name="Group 58"/>
          <p:cNvGrpSpPr/>
          <p:nvPr/>
        </p:nvGrpSpPr>
        <p:grpSpPr>
          <a:xfrm>
            <a:off x="8188434" y="285433"/>
            <a:ext cx="560969" cy="568775"/>
            <a:chOff x="8188434" y="285433"/>
            <a:chExt cx="560969" cy="568775"/>
          </a:xfrm>
        </p:grpSpPr>
        <p:sp>
          <p:nvSpPr>
            <p:cNvPr id="81" name="Oval 80"/>
            <p:cNvSpPr/>
            <p:nvPr/>
          </p:nvSpPr>
          <p:spPr>
            <a:xfrm>
              <a:off x="8188434" y="285433"/>
              <a:ext cx="560969" cy="56877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82" name="Oval 11"/>
            <p:cNvSpPr/>
            <p:nvPr/>
          </p:nvSpPr>
          <p:spPr>
            <a:xfrm flipH="1">
              <a:off x="8288784" y="384764"/>
              <a:ext cx="363430" cy="366728"/>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1200" dirty="0"/>
            </a:p>
          </p:txBody>
        </p:sp>
      </p:grpSp>
    </p:spTree>
    <p:extLst>
      <p:ext uri="{BB962C8B-B14F-4D97-AF65-F5344CB8AC3E}">
        <p14:creationId xmlns:p14="http://schemas.microsoft.com/office/powerpoint/2010/main" val="337748128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flipH="1">
            <a:off x="439802" y="1749183"/>
            <a:ext cx="8287877" cy="2792798"/>
          </a:xfrm>
          <a:prstGeom prst="rect">
            <a:avLst/>
          </a:prstGeom>
          <a:solidFill>
            <a:schemeClr val="bg1">
              <a:lumMod val="95000"/>
            </a:schemeClr>
          </a:solidFill>
          <a:ln w="25400" cap="flat" cmpd="sng" algn="ctr">
            <a:no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grpSp>
        <p:nvGrpSpPr>
          <p:cNvPr id="158" name="Group 157"/>
          <p:cNvGrpSpPr/>
          <p:nvPr/>
        </p:nvGrpSpPr>
        <p:grpSpPr>
          <a:xfrm>
            <a:off x="4373295" y="1819068"/>
            <a:ext cx="3359253" cy="2505940"/>
            <a:chOff x="4456059" y="1886071"/>
            <a:chExt cx="3359253" cy="2505940"/>
          </a:xfrm>
        </p:grpSpPr>
        <p:grpSp>
          <p:nvGrpSpPr>
            <p:cNvPr id="159" name="Group 158"/>
            <p:cNvGrpSpPr/>
            <p:nvPr/>
          </p:nvGrpSpPr>
          <p:grpSpPr>
            <a:xfrm>
              <a:off x="4456059" y="1886071"/>
              <a:ext cx="3351192" cy="1954096"/>
              <a:chOff x="4456059" y="1886071"/>
              <a:chExt cx="3351192" cy="1954096"/>
            </a:xfrm>
          </p:grpSpPr>
          <p:grpSp>
            <p:nvGrpSpPr>
              <p:cNvPr id="191" name="Group 190"/>
              <p:cNvGrpSpPr/>
              <p:nvPr/>
            </p:nvGrpSpPr>
            <p:grpSpPr>
              <a:xfrm>
                <a:off x="4456059" y="1886071"/>
                <a:ext cx="1114268" cy="1954096"/>
                <a:chOff x="4456059" y="1886071"/>
                <a:chExt cx="1114268" cy="1954096"/>
              </a:xfrm>
            </p:grpSpPr>
            <p:sp>
              <p:nvSpPr>
                <p:cNvPr id="198" name="Rectangle 197"/>
                <p:cNvSpPr/>
                <p:nvPr/>
              </p:nvSpPr>
              <p:spPr>
                <a:xfrm>
                  <a:off x="4477135" y="1886071"/>
                  <a:ext cx="1070332" cy="195409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9" name="TextBox 198"/>
                <p:cNvSpPr txBox="1"/>
                <p:nvPr/>
              </p:nvSpPr>
              <p:spPr>
                <a:xfrm>
                  <a:off x="4456059" y="2181253"/>
                  <a:ext cx="1114268" cy="1378839"/>
                </a:xfrm>
                <a:prstGeom prst="rect">
                  <a:avLst/>
                </a:prstGeom>
                <a:noFill/>
              </p:spPr>
              <p:txBody>
                <a:bodyPr wrap="square" rtlCol="0" anchor="ctr">
                  <a:spAutoFit/>
                </a:bodyPr>
                <a:lstStyle/>
                <a:p>
                  <a:pPr algn="ctr">
                    <a:lnSpc>
                      <a:spcPct val="95000"/>
                    </a:lnSpc>
                  </a:pPr>
                  <a:r>
                    <a:rPr lang="en-US" sz="1100" dirty="0" smtClean="0">
                      <a:solidFill>
                        <a:schemeClr val="bg1"/>
                      </a:solidFill>
                    </a:rPr>
                    <a:t>Cloud native software architecture </a:t>
                  </a:r>
                  <a:br>
                    <a:rPr lang="en-US" sz="1100" dirty="0" smtClean="0">
                      <a:solidFill>
                        <a:schemeClr val="bg1"/>
                      </a:solidFill>
                    </a:rPr>
                  </a:br>
                  <a:r>
                    <a:rPr lang="en-US" sz="1100" dirty="0" smtClean="0">
                      <a:solidFill>
                        <a:schemeClr val="bg1"/>
                      </a:solidFill>
                    </a:rPr>
                    <a:t>for video</a:t>
                  </a:r>
                </a:p>
                <a:p>
                  <a:pPr algn="ctr">
                    <a:lnSpc>
                      <a:spcPct val="95000"/>
                    </a:lnSpc>
                  </a:pPr>
                  <a:endParaRPr lang="en-US" sz="1100" dirty="0">
                    <a:solidFill>
                      <a:schemeClr val="bg1"/>
                    </a:solidFill>
                  </a:endParaRPr>
                </a:p>
                <a:p>
                  <a:pPr algn="ctr">
                    <a:lnSpc>
                      <a:spcPct val="95000"/>
                    </a:lnSpc>
                  </a:pPr>
                  <a:r>
                    <a:rPr lang="en-US" sz="1100" dirty="0" smtClean="0">
                      <a:solidFill>
                        <a:schemeClr val="bg1"/>
                      </a:solidFill>
                    </a:rPr>
                    <a:t>End-to-end video quality awareness</a:t>
                  </a:r>
                  <a:endParaRPr lang="en-US" sz="1100" dirty="0">
                    <a:solidFill>
                      <a:schemeClr val="bg1"/>
                    </a:solidFill>
                  </a:endParaRPr>
                </a:p>
              </p:txBody>
            </p:sp>
          </p:grpSp>
          <p:grpSp>
            <p:nvGrpSpPr>
              <p:cNvPr id="192" name="Group 191"/>
              <p:cNvGrpSpPr/>
              <p:nvPr/>
            </p:nvGrpSpPr>
            <p:grpSpPr>
              <a:xfrm>
                <a:off x="5604591" y="1886071"/>
                <a:ext cx="1077382" cy="1954096"/>
                <a:chOff x="5604591" y="1886071"/>
                <a:chExt cx="1077382" cy="1954096"/>
              </a:xfrm>
            </p:grpSpPr>
            <p:sp>
              <p:nvSpPr>
                <p:cNvPr id="196" name="Rectangle 195"/>
                <p:cNvSpPr/>
                <p:nvPr/>
              </p:nvSpPr>
              <p:spPr>
                <a:xfrm>
                  <a:off x="5604591" y="1886071"/>
                  <a:ext cx="1070332" cy="1954096"/>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7" name="TextBox 196"/>
                <p:cNvSpPr txBox="1"/>
                <p:nvPr/>
              </p:nvSpPr>
              <p:spPr>
                <a:xfrm>
                  <a:off x="5604623" y="2181253"/>
                  <a:ext cx="1077350" cy="1378839"/>
                </a:xfrm>
                <a:prstGeom prst="rect">
                  <a:avLst/>
                </a:prstGeom>
                <a:noFill/>
              </p:spPr>
              <p:txBody>
                <a:bodyPr wrap="square" rtlCol="0" anchor="ctr">
                  <a:spAutoFit/>
                </a:bodyPr>
                <a:lstStyle/>
                <a:p>
                  <a:pPr algn="ctr">
                    <a:lnSpc>
                      <a:spcPct val="95000"/>
                    </a:lnSpc>
                  </a:pPr>
                  <a:r>
                    <a:rPr lang="en-US" sz="1100" dirty="0" smtClean="0">
                      <a:solidFill>
                        <a:schemeClr val="bg1"/>
                      </a:solidFill>
                    </a:rPr>
                    <a:t>Resilient multicast ABR distribution</a:t>
                  </a:r>
                </a:p>
                <a:p>
                  <a:pPr algn="ctr">
                    <a:lnSpc>
                      <a:spcPct val="95000"/>
                    </a:lnSpc>
                  </a:pPr>
                  <a:endParaRPr lang="en-US" sz="1100" dirty="0">
                    <a:solidFill>
                      <a:schemeClr val="bg1"/>
                    </a:solidFill>
                  </a:endParaRPr>
                </a:p>
                <a:p>
                  <a:pPr algn="ctr">
                    <a:lnSpc>
                      <a:spcPct val="95000"/>
                    </a:lnSpc>
                  </a:pPr>
                  <a:r>
                    <a:rPr lang="en-US" sz="1100" dirty="0" smtClean="0">
                      <a:solidFill>
                        <a:schemeClr val="bg1"/>
                      </a:solidFill>
                    </a:rPr>
                    <a:t>Dynamically scalable access network VNFs</a:t>
                  </a:r>
                </a:p>
              </p:txBody>
            </p:sp>
          </p:grpSp>
          <p:grpSp>
            <p:nvGrpSpPr>
              <p:cNvPr id="193" name="Group 192"/>
              <p:cNvGrpSpPr/>
              <p:nvPr/>
            </p:nvGrpSpPr>
            <p:grpSpPr>
              <a:xfrm>
                <a:off x="6681973" y="1886071"/>
                <a:ext cx="1125278" cy="1954096"/>
                <a:chOff x="6681973" y="1886071"/>
                <a:chExt cx="1125278" cy="1954096"/>
              </a:xfrm>
            </p:grpSpPr>
            <p:sp>
              <p:nvSpPr>
                <p:cNvPr id="194" name="Rectangle 193"/>
                <p:cNvSpPr/>
                <p:nvPr/>
              </p:nvSpPr>
              <p:spPr>
                <a:xfrm>
                  <a:off x="6732048" y="1886071"/>
                  <a:ext cx="1070332" cy="195409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5" name="TextBox 194"/>
                <p:cNvSpPr txBox="1"/>
                <p:nvPr/>
              </p:nvSpPr>
              <p:spPr>
                <a:xfrm>
                  <a:off x="6681973" y="2100846"/>
                  <a:ext cx="1125278" cy="1539652"/>
                </a:xfrm>
                <a:prstGeom prst="rect">
                  <a:avLst/>
                </a:prstGeom>
                <a:noFill/>
              </p:spPr>
              <p:txBody>
                <a:bodyPr wrap="square" rtlCol="0" anchor="ctr">
                  <a:spAutoFit/>
                </a:bodyPr>
                <a:lstStyle/>
                <a:p>
                  <a:pPr algn="ctr">
                    <a:lnSpc>
                      <a:spcPct val="95000"/>
                    </a:lnSpc>
                  </a:pPr>
                  <a:r>
                    <a:rPr lang="en-US" sz="1100" dirty="0" smtClean="0">
                      <a:solidFill>
                        <a:schemeClr val="bg1"/>
                      </a:solidFill>
                    </a:rPr>
                    <a:t>ABR conversion to MPEG</a:t>
                  </a:r>
                </a:p>
                <a:p>
                  <a:pPr algn="ctr">
                    <a:lnSpc>
                      <a:spcPct val="95000"/>
                    </a:lnSpc>
                  </a:pPr>
                  <a:endParaRPr lang="en-US" sz="1100" dirty="0">
                    <a:solidFill>
                      <a:schemeClr val="bg1"/>
                    </a:solidFill>
                  </a:endParaRPr>
                </a:p>
                <a:p>
                  <a:pPr algn="ctr">
                    <a:lnSpc>
                      <a:spcPct val="95000"/>
                    </a:lnSpc>
                  </a:pPr>
                  <a:r>
                    <a:rPr lang="en-US" sz="1100" dirty="0" smtClean="0">
                      <a:solidFill>
                        <a:schemeClr val="bg1"/>
                      </a:solidFill>
                    </a:rPr>
                    <a:t>Advanced watermarking</a:t>
                  </a:r>
                </a:p>
                <a:p>
                  <a:pPr algn="ctr">
                    <a:lnSpc>
                      <a:spcPct val="95000"/>
                    </a:lnSpc>
                  </a:pPr>
                  <a:endParaRPr lang="en-US" sz="1100" dirty="0">
                    <a:solidFill>
                      <a:schemeClr val="bg1"/>
                    </a:solidFill>
                  </a:endParaRPr>
                </a:p>
                <a:p>
                  <a:pPr algn="ctr">
                    <a:lnSpc>
                      <a:spcPct val="95000"/>
                    </a:lnSpc>
                  </a:pPr>
                  <a:r>
                    <a:rPr lang="en-US" sz="1100" dirty="0" smtClean="0">
                      <a:solidFill>
                        <a:schemeClr val="bg1"/>
                      </a:solidFill>
                    </a:rPr>
                    <a:t>Mobile policy integration</a:t>
                  </a:r>
                  <a:endParaRPr lang="en-US" sz="1100" dirty="0">
                    <a:solidFill>
                      <a:schemeClr val="bg1"/>
                    </a:solidFill>
                  </a:endParaRPr>
                </a:p>
              </p:txBody>
            </p:sp>
          </p:grpSp>
        </p:grpSp>
        <p:grpSp>
          <p:nvGrpSpPr>
            <p:cNvPr id="160" name="Group 159"/>
            <p:cNvGrpSpPr/>
            <p:nvPr/>
          </p:nvGrpSpPr>
          <p:grpSpPr>
            <a:xfrm>
              <a:off x="4477135" y="3885280"/>
              <a:ext cx="3338177" cy="506731"/>
              <a:chOff x="4477135" y="3885280"/>
              <a:chExt cx="3338177" cy="506731"/>
            </a:xfrm>
          </p:grpSpPr>
          <p:grpSp>
            <p:nvGrpSpPr>
              <p:cNvPr id="161" name="Group 160"/>
              <p:cNvGrpSpPr/>
              <p:nvPr/>
            </p:nvGrpSpPr>
            <p:grpSpPr>
              <a:xfrm>
                <a:off x="5600807" y="3885280"/>
                <a:ext cx="1070332" cy="506731"/>
                <a:chOff x="4477135" y="3890010"/>
                <a:chExt cx="1070332" cy="506731"/>
              </a:xfrm>
            </p:grpSpPr>
            <p:sp>
              <p:nvSpPr>
                <p:cNvPr id="183" name="Rectangle 182"/>
                <p:cNvSpPr/>
                <p:nvPr/>
              </p:nvSpPr>
              <p:spPr>
                <a:xfrm>
                  <a:off x="4477135" y="3890010"/>
                  <a:ext cx="1070332" cy="50673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4" name="TextBox 183"/>
                <p:cNvSpPr txBox="1"/>
                <p:nvPr/>
              </p:nvSpPr>
              <p:spPr>
                <a:xfrm>
                  <a:off x="4953661" y="3930319"/>
                  <a:ext cx="550824" cy="424722"/>
                </a:xfrm>
                <a:prstGeom prst="rect">
                  <a:avLst/>
                </a:prstGeom>
                <a:noFill/>
              </p:spPr>
              <p:txBody>
                <a:bodyPr wrap="square" lIns="91430" tIns="45715" rIns="91430" bIns="45715" rtlCol="0" anchor="ctr">
                  <a:spAutoFit/>
                </a:bodyPr>
                <a:lstStyle/>
                <a:p>
                  <a:pPr algn="ctr" defTabSz="685800">
                    <a:lnSpc>
                      <a:spcPct val="90000"/>
                    </a:lnSpc>
                  </a:pPr>
                  <a:r>
                    <a:rPr lang="en-US" sz="1200" dirty="0" smtClean="0">
                      <a:solidFill>
                        <a:schemeClr val="bg1"/>
                      </a:solidFill>
                      <a:cs typeface="ＭＳ Ｐゴシック" charset="-128"/>
                    </a:rPr>
                    <a:t>IP First</a:t>
                  </a:r>
                  <a:endParaRPr lang="en-US" sz="1200" dirty="0">
                    <a:solidFill>
                      <a:schemeClr val="bg1"/>
                    </a:solidFill>
                    <a:cs typeface="ＭＳ Ｐゴシック" charset="-128"/>
                  </a:endParaRPr>
                </a:p>
              </p:txBody>
            </p:sp>
            <p:grpSp>
              <p:nvGrpSpPr>
                <p:cNvPr id="185" name="Group 184"/>
                <p:cNvGrpSpPr/>
                <p:nvPr/>
              </p:nvGrpSpPr>
              <p:grpSpPr>
                <a:xfrm>
                  <a:off x="4583739" y="3964448"/>
                  <a:ext cx="357853" cy="357853"/>
                  <a:chOff x="3924454" y="1496369"/>
                  <a:chExt cx="1303475" cy="1303475"/>
                </a:xfrm>
              </p:grpSpPr>
              <p:sp>
                <p:nvSpPr>
                  <p:cNvPr id="186" name="Oval 185"/>
                  <p:cNvSpPr/>
                  <p:nvPr/>
                </p:nvSpPr>
                <p:spPr>
                  <a:xfrm>
                    <a:off x="3924454" y="1496369"/>
                    <a:ext cx="1303475" cy="1303475"/>
                  </a:xfrm>
                  <a:prstGeom prst="ellipse">
                    <a:avLst/>
                  </a:prstGeom>
                  <a:solidFill>
                    <a:schemeClr val="accent4">
                      <a:lumMod val="7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187" name="Group 186"/>
                  <p:cNvGrpSpPr/>
                  <p:nvPr/>
                </p:nvGrpSpPr>
                <p:grpSpPr>
                  <a:xfrm>
                    <a:off x="4183668" y="1805028"/>
                    <a:ext cx="785046" cy="718232"/>
                    <a:chOff x="2536918" y="2266086"/>
                    <a:chExt cx="412407" cy="412406"/>
                  </a:xfrm>
                  <a:solidFill>
                    <a:schemeClr val="bg1"/>
                  </a:solidFill>
                </p:grpSpPr>
                <p:sp>
                  <p:nvSpPr>
                    <p:cNvPr id="188" name="Freeform 104"/>
                    <p:cNvSpPr>
                      <a:spLocks/>
                    </p:cNvSpPr>
                    <p:nvPr/>
                  </p:nvSpPr>
                  <p:spPr bwMode="auto">
                    <a:xfrm>
                      <a:off x="2640020" y="2266086"/>
                      <a:ext cx="206203" cy="146404"/>
                    </a:xfrm>
                    <a:custGeom>
                      <a:avLst/>
                      <a:gdLst>
                        <a:gd name="T0" fmla="*/ 33 w 400"/>
                        <a:gd name="T1" fmla="*/ 284 h 284"/>
                        <a:gd name="T2" fmla="*/ 250 w 400"/>
                        <a:gd name="T3" fmla="*/ 284 h 284"/>
                        <a:gd name="T4" fmla="*/ 283 w 400"/>
                        <a:gd name="T5" fmla="*/ 250 h 284"/>
                        <a:gd name="T6" fmla="*/ 283 w 400"/>
                        <a:gd name="T7" fmla="*/ 175 h 284"/>
                        <a:gd name="T8" fmla="*/ 400 w 400"/>
                        <a:gd name="T9" fmla="*/ 247 h 284"/>
                        <a:gd name="T10" fmla="*/ 400 w 400"/>
                        <a:gd name="T11" fmla="*/ 34 h 284"/>
                        <a:gd name="T12" fmla="*/ 399 w 400"/>
                        <a:gd name="T13" fmla="*/ 34 h 284"/>
                        <a:gd name="T14" fmla="*/ 283 w 400"/>
                        <a:gd name="T15" fmla="*/ 105 h 284"/>
                        <a:gd name="T16" fmla="*/ 283 w 400"/>
                        <a:gd name="T17" fmla="*/ 34 h 284"/>
                        <a:gd name="T18" fmla="*/ 250 w 400"/>
                        <a:gd name="T19" fmla="*/ 0 h 284"/>
                        <a:gd name="T20" fmla="*/ 33 w 400"/>
                        <a:gd name="T21" fmla="*/ 0 h 284"/>
                        <a:gd name="T22" fmla="*/ 0 w 400"/>
                        <a:gd name="T23" fmla="*/ 34 h 284"/>
                        <a:gd name="T24" fmla="*/ 0 w 400"/>
                        <a:gd name="T25" fmla="*/ 250 h 284"/>
                        <a:gd name="T26" fmla="*/ 33 w 400"/>
                        <a:gd name="T27"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84">
                          <a:moveTo>
                            <a:pt x="33" y="284"/>
                          </a:moveTo>
                          <a:lnTo>
                            <a:pt x="250" y="284"/>
                          </a:lnTo>
                          <a:cubicBezTo>
                            <a:pt x="268" y="284"/>
                            <a:pt x="283" y="269"/>
                            <a:pt x="283" y="250"/>
                          </a:cubicBezTo>
                          <a:lnTo>
                            <a:pt x="283" y="175"/>
                          </a:lnTo>
                          <a:cubicBezTo>
                            <a:pt x="331" y="205"/>
                            <a:pt x="400" y="247"/>
                            <a:pt x="400" y="247"/>
                          </a:cubicBezTo>
                          <a:lnTo>
                            <a:pt x="400" y="34"/>
                          </a:lnTo>
                          <a:cubicBezTo>
                            <a:pt x="400" y="34"/>
                            <a:pt x="399" y="34"/>
                            <a:pt x="399" y="34"/>
                          </a:cubicBezTo>
                          <a:cubicBezTo>
                            <a:pt x="394" y="37"/>
                            <a:pt x="289" y="102"/>
                            <a:pt x="283" y="105"/>
                          </a:cubicBezTo>
                          <a:lnTo>
                            <a:pt x="283" y="34"/>
                          </a:lnTo>
                          <a:cubicBezTo>
                            <a:pt x="283" y="15"/>
                            <a:pt x="268" y="0"/>
                            <a:pt x="250" y="0"/>
                          </a:cubicBezTo>
                          <a:lnTo>
                            <a:pt x="33" y="0"/>
                          </a:lnTo>
                          <a:cubicBezTo>
                            <a:pt x="15" y="0"/>
                            <a:pt x="0" y="15"/>
                            <a:pt x="0" y="34"/>
                          </a:cubicBezTo>
                          <a:lnTo>
                            <a:pt x="0" y="250"/>
                          </a:lnTo>
                          <a:cubicBezTo>
                            <a:pt x="0" y="269"/>
                            <a:pt x="15" y="284"/>
                            <a:pt x="33" y="28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Freeform 105"/>
                    <p:cNvSpPr>
                      <a:spLocks/>
                    </p:cNvSpPr>
                    <p:nvPr/>
                  </p:nvSpPr>
                  <p:spPr bwMode="auto">
                    <a:xfrm>
                      <a:off x="2536918" y="2350629"/>
                      <a:ext cx="266002" cy="327863"/>
                    </a:xfrm>
                    <a:custGeom>
                      <a:avLst/>
                      <a:gdLst>
                        <a:gd name="T0" fmla="*/ 299 w 516"/>
                        <a:gd name="T1" fmla="*/ 340 h 638"/>
                        <a:gd name="T2" fmla="*/ 298 w 516"/>
                        <a:gd name="T3" fmla="*/ 339 h 638"/>
                        <a:gd name="T4" fmla="*/ 295 w 516"/>
                        <a:gd name="T5" fmla="*/ 338 h 638"/>
                        <a:gd name="T6" fmla="*/ 294 w 516"/>
                        <a:gd name="T7" fmla="*/ 338 h 638"/>
                        <a:gd name="T8" fmla="*/ 293 w 516"/>
                        <a:gd name="T9" fmla="*/ 338 h 638"/>
                        <a:gd name="T10" fmla="*/ 290 w 516"/>
                        <a:gd name="T11" fmla="*/ 339 h 638"/>
                        <a:gd name="T12" fmla="*/ 289 w 516"/>
                        <a:gd name="T13" fmla="*/ 339 h 638"/>
                        <a:gd name="T14" fmla="*/ 286 w 516"/>
                        <a:gd name="T15" fmla="*/ 342 h 638"/>
                        <a:gd name="T16" fmla="*/ 286 w 516"/>
                        <a:gd name="T17" fmla="*/ 343 h 638"/>
                        <a:gd name="T18" fmla="*/ 284 w 516"/>
                        <a:gd name="T19" fmla="*/ 346 h 638"/>
                        <a:gd name="T20" fmla="*/ 284 w 516"/>
                        <a:gd name="T21" fmla="*/ 348 h 638"/>
                        <a:gd name="T22" fmla="*/ 283 w 516"/>
                        <a:gd name="T23" fmla="*/ 353 h 638"/>
                        <a:gd name="T24" fmla="*/ 283 w 516"/>
                        <a:gd name="T25" fmla="*/ 456 h 638"/>
                        <a:gd name="T26" fmla="*/ 216 w 516"/>
                        <a:gd name="T27" fmla="*/ 432 h 638"/>
                        <a:gd name="T28" fmla="*/ 66 w 516"/>
                        <a:gd name="T29" fmla="*/ 230 h 638"/>
                        <a:gd name="T30" fmla="*/ 133 w 516"/>
                        <a:gd name="T31" fmla="*/ 86 h 638"/>
                        <a:gd name="T32" fmla="*/ 133 w 516"/>
                        <a:gd name="T33" fmla="*/ 0 h 638"/>
                        <a:gd name="T34" fmla="*/ 0 w 516"/>
                        <a:gd name="T35" fmla="*/ 230 h 638"/>
                        <a:gd name="T36" fmla="*/ 216 w 516"/>
                        <a:gd name="T37" fmla="*/ 504 h 638"/>
                        <a:gd name="T38" fmla="*/ 283 w 516"/>
                        <a:gd name="T39" fmla="*/ 525 h 638"/>
                        <a:gd name="T40" fmla="*/ 283 w 516"/>
                        <a:gd name="T41" fmla="*/ 623 h 638"/>
                        <a:gd name="T42" fmla="*/ 284 w 516"/>
                        <a:gd name="T43" fmla="*/ 629 h 638"/>
                        <a:gd name="T44" fmla="*/ 284 w 516"/>
                        <a:gd name="T45" fmla="*/ 631 h 638"/>
                        <a:gd name="T46" fmla="*/ 286 w 516"/>
                        <a:gd name="T47" fmla="*/ 634 h 638"/>
                        <a:gd name="T48" fmla="*/ 286 w 516"/>
                        <a:gd name="T49" fmla="*/ 635 h 638"/>
                        <a:gd name="T50" fmla="*/ 289 w 516"/>
                        <a:gd name="T51" fmla="*/ 637 h 638"/>
                        <a:gd name="T52" fmla="*/ 290 w 516"/>
                        <a:gd name="T53" fmla="*/ 637 h 638"/>
                        <a:gd name="T54" fmla="*/ 293 w 516"/>
                        <a:gd name="T55" fmla="*/ 638 h 638"/>
                        <a:gd name="T56" fmla="*/ 294 w 516"/>
                        <a:gd name="T57" fmla="*/ 638 h 638"/>
                        <a:gd name="T58" fmla="*/ 295 w 516"/>
                        <a:gd name="T59" fmla="*/ 638 h 638"/>
                        <a:gd name="T60" fmla="*/ 298 w 516"/>
                        <a:gd name="T61" fmla="*/ 638 h 638"/>
                        <a:gd name="T62" fmla="*/ 299 w 516"/>
                        <a:gd name="T63" fmla="*/ 637 h 638"/>
                        <a:gd name="T64" fmla="*/ 304 w 516"/>
                        <a:gd name="T65" fmla="*/ 634 h 638"/>
                        <a:gd name="T66" fmla="*/ 516 w 516"/>
                        <a:gd name="T67" fmla="*/ 489 h 638"/>
                        <a:gd name="T68" fmla="*/ 304 w 516"/>
                        <a:gd name="T69" fmla="*/ 342 h 638"/>
                        <a:gd name="T70" fmla="*/ 299 w 516"/>
                        <a:gd name="T71" fmla="*/ 3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6" h="638">
                          <a:moveTo>
                            <a:pt x="299" y="340"/>
                          </a:moveTo>
                          <a:cubicBezTo>
                            <a:pt x="299" y="339"/>
                            <a:pt x="298" y="339"/>
                            <a:pt x="298" y="339"/>
                          </a:cubicBezTo>
                          <a:cubicBezTo>
                            <a:pt x="297" y="339"/>
                            <a:pt x="296" y="339"/>
                            <a:pt x="295" y="338"/>
                          </a:cubicBezTo>
                          <a:cubicBezTo>
                            <a:pt x="294" y="338"/>
                            <a:pt x="294" y="338"/>
                            <a:pt x="294" y="338"/>
                          </a:cubicBezTo>
                          <a:cubicBezTo>
                            <a:pt x="294" y="338"/>
                            <a:pt x="293" y="338"/>
                            <a:pt x="293" y="338"/>
                          </a:cubicBezTo>
                          <a:cubicBezTo>
                            <a:pt x="292" y="339"/>
                            <a:pt x="291" y="339"/>
                            <a:pt x="290" y="339"/>
                          </a:cubicBezTo>
                          <a:cubicBezTo>
                            <a:pt x="290" y="339"/>
                            <a:pt x="289" y="339"/>
                            <a:pt x="289" y="339"/>
                          </a:cubicBezTo>
                          <a:cubicBezTo>
                            <a:pt x="288" y="340"/>
                            <a:pt x="287" y="341"/>
                            <a:pt x="286" y="342"/>
                          </a:cubicBezTo>
                          <a:cubicBezTo>
                            <a:pt x="286" y="342"/>
                            <a:pt x="286" y="343"/>
                            <a:pt x="286" y="343"/>
                          </a:cubicBezTo>
                          <a:cubicBezTo>
                            <a:pt x="285" y="344"/>
                            <a:pt x="285" y="345"/>
                            <a:pt x="284" y="346"/>
                          </a:cubicBezTo>
                          <a:cubicBezTo>
                            <a:pt x="284" y="347"/>
                            <a:pt x="284" y="347"/>
                            <a:pt x="284" y="348"/>
                          </a:cubicBezTo>
                          <a:cubicBezTo>
                            <a:pt x="283" y="349"/>
                            <a:pt x="283" y="351"/>
                            <a:pt x="283" y="353"/>
                          </a:cubicBezTo>
                          <a:lnTo>
                            <a:pt x="283" y="456"/>
                          </a:lnTo>
                          <a:cubicBezTo>
                            <a:pt x="259" y="450"/>
                            <a:pt x="237" y="442"/>
                            <a:pt x="216" y="432"/>
                          </a:cubicBezTo>
                          <a:cubicBezTo>
                            <a:pt x="126" y="388"/>
                            <a:pt x="66" y="314"/>
                            <a:pt x="66" y="230"/>
                          </a:cubicBezTo>
                          <a:cubicBezTo>
                            <a:pt x="66" y="176"/>
                            <a:pt x="91" y="126"/>
                            <a:pt x="133" y="86"/>
                          </a:cubicBezTo>
                          <a:lnTo>
                            <a:pt x="133" y="0"/>
                          </a:lnTo>
                          <a:cubicBezTo>
                            <a:pt x="51" y="57"/>
                            <a:pt x="0" y="139"/>
                            <a:pt x="0" y="230"/>
                          </a:cubicBezTo>
                          <a:cubicBezTo>
                            <a:pt x="0" y="349"/>
                            <a:pt x="88" y="453"/>
                            <a:pt x="216" y="504"/>
                          </a:cubicBezTo>
                          <a:cubicBezTo>
                            <a:pt x="238" y="512"/>
                            <a:pt x="260" y="519"/>
                            <a:pt x="283" y="525"/>
                          </a:cubicBezTo>
                          <a:lnTo>
                            <a:pt x="283" y="623"/>
                          </a:lnTo>
                          <a:cubicBezTo>
                            <a:pt x="283" y="625"/>
                            <a:pt x="283" y="627"/>
                            <a:pt x="284" y="629"/>
                          </a:cubicBezTo>
                          <a:cubicBezTo>
                            <a:pt x="284" y="630"/>
                            <a:pt x="284" y="630"/>
                            <a:pt x="284" y="631"/>
                          </a:cubicBezTo>
                          <a:cubicBezTo>
                            <a:pt x="285" y="632"/>
                            <a:pt x="285" y="633"/>
                            <a:pt x="286" y="634"/>
                          </a:cubicBezTo>
                          <a:cubicBezTo>
                            <a:pt x="286" y="634"/>
                            <a:pt x="286" y="634"/>
                            <a:pt x="286" y="635"/>
                          </a:cubicBezTo>
                          <a:cubicBezTo>
                            <a:pt x="287" y="636"/>
                            <a:pt x="288" y="637"/>
                            <a:pt x="289" y="637"/>
                          </a:cubicBezTo>
                          <a:cubicBezTo>
                            <a:pt x="289" y="637"/>
                            <a:pt x="290" y="637"/>
                            <a:pt x="290" y="637"/>
                          </a:cubicBezTo>
                          <a:cubicBezTo>
                            <a:pt x="291" y="638"/>
                            <a:pt x="292" y="638"/>
                            <a:pt x="293" y="638"/>
                          </a:cubicBezTo>
                          <a:cubicBezTo>
                            <a:pt x="293" y="638"/>
                            <a:pt x="294" y="638"/>
                            <a:pt x="294" y="638"/>
                          </a:cubicBezTo>
                          <a:cubicBezTo>
                            <a:pt x="294" y="638"/>
                            <a:pt x="294" y="638"/>
                            <a:pt x="295" y="638"/>
                          </a:cubicBezTo>
                          <a:cubicBezTo>
                            <a:pt x="296" y="638"/>
                            <a:pt x="297" y="638"/>
                            <a:pt x="298" y="638"/>
                          </a:cubicBezTo>
                          <a:cubicBezTo>
                            <a:pt x="298" y="637"/>
                            <a:pt x="299" y="637"/>
                            <a:pt x="299" y="637"/>
                          </a:cubicBezTo>
                          <a:cubicBezTo>
                            <a:pt x="301" y="636"/>
                            <a:pt x="303" y="636"/>
                            <a:pt x="304" y="634"/>
                          </a:cubicBezTo>
                          <a:lnTo>
                            <a:pt x="516" y="489"/>
                          </a:lnTo>
                          <a:lnTo>
                            <a:pt x="304" y="342"/>
                          </a:lnTo>
                          <a:cubicBezTo>
                            <a:pt x="303" y="341"/>
                            <a:pt x="301" y="340"/>
                            <a:pt x="299" y="34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Freeform 106"/>
                    <p:cNvSpPr>
                      <a:spLocks/>
                    </p:cNvSpPr>
                    <p:nvPr/>
                  </p:nvSpPr>
                  <p:spPr bwMode="auto">
                    <a:xfrm>
                      <a:off x="2827665" y="2350629"/>
                      <a:ext cx="121660" cy="247444"/>
                    </a:xfrm>
                    <a:custGeom>
                      <a:avLst/>
                      <a:gdLst>
                        <a:gd name="T0" fmla="*/ 102 w 236"/>
                        <a:gd name="T1" fmla="*/ 0 h 484"/>
                        <a:gd name="T2" fmla="*/ 102 w 236"/>
                        <a:gd name="T3" fmla="*/ 85 h 484"/>
                        <a:gd name="T4" fmla="*/ 102 w 236"/>
                        <a:gd name="T5" fmla="*/ 86 h 484"/>
                        <a:gd name="T6" fmla="*/ 169 w 236"/>
                        <a:gd name="T7" fmla="*/ 230 h 484"/>
                        <a:gd name="T8" fmla="*/ 0 w 236"/>
                        <a:gd name="T9" fmla="*/ 440 h 484"/>
                        <a:gd name="T10" fmla="*/ 63 w 236"/>
                        <a:gd name="T11" fmla="*/ 484 h 484"/>
                        <a:gd name="T12" fmla="*/ 236 w 236"/>
                        <a:gd name="T13" fmla="*/ 230 h 484"/>
                        <a:gd name="T14" fmla="*/ 102 w 236"/>
                        <a:gd name="T15" fmla="*/ 0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484">
                          <a:moveTo>
                            <a:pt x="102" y="0"/>
                          </a:moveTo>
                          <a:lnTo>
                            <a:pt x="102" y="85"/>
                          </a:lnTo>
                          <a:lnTo>
                            <a:pt x="102" y="86"/>
                          </a:lnTo>
                          <a:cubicBezTo>
                            <a:pt x="144" y="126"/>
                            <a:pt x="169" y="176"/>
                            <a:pt x="169" y="230"/>
                          </a:cubicBezTo>
                          <a:cubicBezTo>
                            <a:pt x="169" y="320"/>
                            <a:pt x="101" y="399"/>
                            <a:pt x="0" y="440"/>
                          </a:cubicBezTo>
                          <a:lnTo>
                            <a:pt x="63" y="484"/>
                          </a:lnTo>
                          <a:cubicBezTo>
                            <a:pt x="167" y="428"/>
                            <a:pt x="236" y="335"/>
                            <a:pt x="236" y="230"/>
                          </a:cubicBezTo>
                          <a:cubicBezTo>
                            <a:pt x="236" y="139"/>
                            <a:pt x="184" y="57"/>
                            <a:pt x="10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62" name="Group 161"/>
              <p:cNvGrpSpPr/>
              <p:nvPr/>
            </p:nvGrpSpPr>
            <p:grpSpPr>
              <a:xfrm>
                <a:off x="4477135" y="3885280"/>
                <a:ext cx="1103983" cy="506731"/>
                <a:chOff x="4477135" y="3885280"/>
                <a:chExt cx="1103983" cy="506731"/>
              </a:xfrm>
            </p:grpSpPr>
            <p:sp>
              <p:nvSpPr>
                <p:cNvPr id="178" name="Rectangle 177"/>
                <p:cNvSpPr/>
                <p:nvPr/>
              </p:nvSpPr>
              <p:spPr>
                <a:xfrm>
                  <a:off x="4477135" y="3885280"/>
                  <a:ext cx="1070332" cy="506731"/>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9" name="TextBox 178"/>
                <p:cNvSpPr txBox="1"/>
                <p:nvPr/>
              </p:nvSpPr>
              <p:spPr>
                <a:xfrm>
                  <a:off x="4861788" y="3925589"/>
                  <a:ext cx="719330" cy="424722"/>
                </a:xfrm>
                <a:prstGeom prst="rect">
                  <a:avLst/>
                </a:prstGeom>
                <a:noFill/>
              </p:spPr>
              <p:txBody>
                <a:bodyPr wrap="square" lIns="91430" tIns="45715" rIns="91430" bIns="45715" rtlCol="0" anchor="ctr">
                  <a:spAutoFit/>
                </a:bodyPr>
                <a:lstStyle/>
                <a:p>
                  <a:pPr algn="ctr" defTabSz="685800">
                    <a:lnSpc>
                      <a:spcPct val="90000"/>
                    </a:lnSpc>
                  </a:pPr>
                  <a:r>
                    <a:rPr lang="en-US" sz="1200" dirty="0" smtClean="0">
                      <a:solidFill>
                        <a:schemeClr val="bg1"/>
                      </a:solidFill>
                      <a:cs typeface="ＭＳ Ｐゴシック" charset="-128"/>
                    </a:rPr>
                    <a:t>Content First</a:t>
                  </a:r>
                  <a:endParaRPr lang="en-US" sz="1200" dirty="0">
                    <a:solidFill>
                      <a:schemeClr val="bg1"/>
                    </a:solidFill>
                    <a:cs typeface="ＭＳ Ｐゴシック" charset="-128"/>
                  </a:endParaRPr>
                </a:p>
              </p:txBody>
            </p:sp>
            <p:grpSp>
              <p:nvGrpSpPr>
                <p:cNvPr id="180" name="Group 179"/>
                <p:cNvGrpSpPr/>
                <p:nvPr/>
              </p:nvGrpSpPr>
              <p:grpSpPr>
                <a:xfrm>
                  <a:off x="4560879" y="3959718"/>
                  <a:ext cx="357853" cy="357853"/>
                  <a:chOff x="4560879" y="3959718"/>
                  <a:chExt cx="357853" cy="357853"/>
                </a:xfrm>
              </p:grpSpPr>
              <p:sp>
                <p:nvSpPr>
                  <p:cNvPr id="181" name="Oval 180"/>
                  <p:cNvSpPr/>
                  <p:nvPr/>
                </p:nvSpPr>
                <p:spPr>
                  <a:xfrm>
                    <a:off x="4560879" y="3959718"/>
                    <a:ext cx="357853" cy="357853"/>
                  </a:xfrm>
                  <a:prstGeom prst="ellipse">
                    <a:avLst/>
                  </a:prstGeom>
                  <a:solidFill>
                    <a:schemeClr val="accent1"/>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182" name="Freeform 6"/>
                  <p:cNvSpPr>
                    <a:spLocks noEditPoints="1"/>
                  </p:cNvSpPr>
                  <p:nvPr/>
                </p:nvSpPr>
                <p:spPr bwMode="auto">
                  <a:xfrm>
                    <a:off x="4640918" y="4058590"/>
                    <a:ext cx="208621" cy="172889"/>
                  </a:xfrm>
                  <a:custGeom>
                    <a:avLst/>
                    <a:gdLst>
                      <a:gd name="T0" fmla="*/ 733 w 800"/>
                      <a:gd name="T1" fmla="*/ 467 h 700"/>
                      <a:gd name="T2" fmla="*/ 484 w 800"/>
                      <a:gd name="T3" fmla="*/ 467 h 700"/>
                      <a:gd name="T4" fmla="*/ 483 w 800"/>
                      <a:gd name="T5" fmla="*/ 465 h 700"/>
                      <a:gd name="T6" fmla="*/ 463 w 800"/>
                      <a:gd name="T7" fmla="*/ 419 h 700"/>
                      <a:gd name="T8" fmla="*/ 511 w 800"/>
                      <a:gd name="T9" fmla="*/ 300 h 700"/>
                      <a:gd name="T10" fmla="*/ 511 w 800"/>
                      <a:gd name="T11" fmla="*/ 226 h 700"/>
                      <a:gd name="T12" fmla="*/ 400 w 800"/>
                      <a:gd name="T13" fmla="*/ 117 h 700"/>
                      <a:gd name="T14" fmla="*/ 290 w 800"/>
                      <a:gd name="T15" fmla="*/ 226 h 700"/>
                      <a:gd name="T16" fmla="*/ 290 w 800"/>
                      <a:gd name="T17" fmla="*/ 300 h 700"/>
                      <a:gd name="T18" fmla="*/ 336 w 800"/>
                      <a:gd name="T19" fmla="*/ 420 h 700"/>
                      <a:gd name="T20" fmla="*/ 316 w 800"/>
                      <a:gd name="T21" fmla="*/ 465 h 700"/>
                      <a:gd name="T22" fmla="*/ 315 w 800"/>
                      <a:gd name="T23" fmla="*/ 467 h 700"/>
                      <a:gd name="T24" fmla="*/ 66 w 800"/>
                      <a:gd name="T25" fmla="*/ 467 h 700"/>
                      <a:gd name="T26" fmla="*/ 66 w 800"/>
                      <a:gd name="T27" fmla="*/ 67 h 700"/>
                      <a:gd name="T28" fmla="*/ 733 w 800"/>
                      <a:gd name="T29" fmla="*/ 67 h 700"/>
                      <a:gd name="T30" fmla="*/ 733 w 800"/>
                      <a:gd name="T31" fmla="*/ 467 h 700"/>
                      <a:gd name="T32" fmla="*/ 766 w 800"/>
                      <a:gd name="T33" fmla="*/ 0 h 700"/>
                      <a:gd name="T34" fmla="*/ 33 w 800"/>
                      <a:gd name="T35" fmla="*/ 0 h 700"/>
                      <a:gd name="T36" fmla="*/ 0 w 800"/>
                      <a:gd name="T37" fmla="*/ 34 h 700"/>
                      <a:gd name="T38" fmla="*/ 0 w 800"/>
                      <a:gd name="T39" fmla="*/ 500 h 700"/>
                      <a:gd name="T40" fmla="*/ 33 w 800"/>
                      <a:gd name="T41" fmla="*/ 534 h 700"/>
                      <a:gd name="T42" fmla="*/ 209 w 800"/>
                      <a:gd name="T43" fmla="*/ 534 h 700"/>
                      <a:gd name="T44" fmla="*/ 136 w 800"/>
                      <a:gd name="T45" fmla="*/ 576 h 700"/>
                      <a:gd name="T46" fmla="*/ 126 w 800"/>
                      <a:gd name="T47" fmla="*/ 591 h 700"/>
                      <a:gd name="T48" fmla="*/ 108 w 800"/>
                      <a:gd name="T49" fmla="*/ 700 h 700"/>
                      <a:gd name="T50" fmla="*/ 691 w 800"/>
                      <a:gd name="T51" fmla="*/ 700 h 700"/>
                      <a:gd name="T52" fmla="*/ 673 w 800"/>
                      <a:gd name="T53" fmla="*/ 591 h 700"/>
                      <a:gd name="T54" fmla="*/ 663 w 800"/>
                      <a:gd name="T55" fmla="*/ 576 h 700"/>
                      <a:gd name="T56" fmla="*/ 590 w 800"/>
                      <a:gd name="T57" fmla="*/ 534 h 700"/>
                      <a:gd name="T58" fmla="*/ 766 w 800"/>
                      <a:gd name="T59" fmla="*/ 534 h 700"/>
                      <a:gd name="T60" fmla="*/ 800 w 800"/>
                      <a:gd name="T61" fmla="*/ 500 h 700"/>
                      <a:gd name="T62" fmla="*/ 800 w 800"/>
                      <a:gd name="T63" fmla="*/ 34 h 700"/>
                      <a:gd name="T64" fmla="*/ 766 w 800"/>
                      <a:gd name="T65"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0" h="700">
                        <a:moveTo>
                          <a:pt x="733" y="467"/>
                        </a:moveTo>
                        <a:lnTo>
                          <a:pt x="484" y="467"/>
                        </a:lnTo>
                        <a:cubicBezTo>
                          <a:pt x="484" y="466"/>
                          <a:pt x="484" y="465"/>
                          <a:pt x="483" y="465"/>
                        </a:cubicBezTo>
                        <a:lnTo>
                          <a:pt x="463" y="419"/>
                        </a:lnTo>
                        <a:cubicBezTo>
                          <a:pt x="490" y="399"/>
                          <a:pt x="511" y="336"/>
                          <a:pt x="511" y="300"/>
                        </a:cubicBezTo>
                        <a:lnTo>
                          <a:pt x="511" y="226"/>
                        </a:lnTo>
                        <a:cubicBezTo>
                          <a:pt x="511" y="166"/>
                          <a:pt x="460" y="117"/>
                          <a:pt x="400" y="117"/>
                        </a:cubicBezTo>
                        <a:cubicBezTo>
                          <a:pt x="339" y="117"/>
                          <a:pt x="290" y="166"/>
                          <a:pt x="290" y="226"/>
                        </a:cubicBezTo>
                        <a:lnTo>
                          <a:pt x="290" y="300"/>
                        </a:lnTo>
                        <a:cubicBezTo>
                          <a:pt x="290" y="337"/>
                          <a:pt x="308" y="401"/>
                          <a:pt x="336" y="420"/>
                        </a:cubicBezTo>
                        <a:lnTo>
                          <a:pt x="316" y="465"/>
                        </a:lnTo>
                        <a:cubicBezTo>
                          <a:pt x="316" y="465"/>
                          <a:pt x="315" y="466"/>
                          <a:pt x="315" y="467"/>
                        </a:cubicBezTo>
                        <a:lnTo>
                          <a:pt x="66" y="467"/>
                        </a:lnTo>
                        <a:lnTo>
                          <a:pt x="66" y="67"/>
                        </a:lnTo>
                        <a:lnTo>
                          <a:pt x="733" y="67"/>
                        </a:lnTo>
                        <a:lnTo>
                          <a:pt x="733" y="467"/>
                        </a:lnTo>
                        <a:close/>
                        <a:moveTo>
                          <a:pt x="766" y="0"/>
                        </a:moveTo>
                        <a:lnTo>
                          <a:pt x="33" y="0"/>
                        </a:lnTo>
                        <a:cubicBezTo>
                          <a:pt x="15" y="0"/>
                          <a:pt x="0" y="15"/>
                          <a:pt x="0" y="34"/>
                        </a:cubicBezTo>
                        <a:lnTo>
                          <a:pt x="0" y="500"/>
                        </a:lnTo>
                        <a:cubicBezTo>
                          <a:pt x="0" y="519"/>
                          <a:pt x="15" y="534"/>
                          <a:pt x="33" y="534"/>
                        </a:cubicBezTo>
                        <a:lnTo>
                          <a:pt x="209" y="534"/>
                        </a:lnTo>
                        <a:lnTo>
                          <a:pt x="136" y="576"/>
                        </a:lnTo>
                        <a:cubicBezTo>
                          <a:pt x="131" y="579"/>
                          <a:pt x="127" y="585"/>
                          <a:pt x="126" y="591"/>
                        </a:cubicBezTo>
                        <a:lnTo>
                          <a:pt x="108" y="700"/>
                        </a:lnTo>
                        <a:lnTo>
                          <a:pt x="691" y="700"/>
                        </a:lnTo>
                        <a:lnTo>
                          <a:pt x="673" y="591"/>
                        </a:lnTo>
                        <a:cubicBezTo>
                          <a:pt x="673" y="585"/>
                          <a:pt x="668" y="579"/>
                          <a:pt x="663" y="576"/>
                        </a:cubicBezTo>
                        <a:lnTo>
                          <a:pt x="590" y="534"/>
                        </a:lnTo>
                        <a:lnTo>
                          <a:pt x="766" y="534"/>
                        </a:lnTo>
                        <a:cubicBezTo>
                          <a:pt x="785" y="534"/>
                          <a:pt x="800" y="519"/>
                          <a:pt x="800" y="500"/>
                        </a:cubicBezTo>
                        <a:lnTo>
                          <a:pt x="800" y="34"/>
                        </a:lnTo>
                        <a:cubicBezTo>
                          <a:pt x="800" y="15"/>
                          <a:pt x="785" y="0"/>
                          <a:pt x="766"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63" name="Group 162"/>
              <p:cNvGrpSpPr/>
              <p:nvPr/>
            </p:nvGrpSpPr>
            <p:grpSpPr>
              <a:xfrm>
                <a:off x="6729901" y="3885280"/>
                <a:ext cx="1085411" cy="506731"/>
                <a:chOff x="6729901" y="3885280"/>
                <a:chExt cx="1085411" cy="506731"/>
              </a:xfrm>
            </p:grpSpPr>
            <p:sp>
              <p:nvSpPr>
                <p:cNvPr id="165" name="Rectangle 164"/>
                <p:cNvSpPr/>
                <p:nvPr/>
              </p:nvSpPr>
              <p:spPr>
                <a:xfrm>
                  <a:off x="6729901" y="3885280"/>
                  <a:ext cx="1070332" cy="506731"/>
                </a:xfrm>
                <a:prstGeom prst="rect">
                  <a:avLst/>
                </a:prstGeom>
                <a:solidFill>
                  <a:srgbClr val="10A1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8" name="TextBox 167"/>
                <p:cNvSpPr txBox="1"/>
                <p:nvPr/>
              </p:nvSpPr>
              <p:spPr>
                <a:xfrm>
                  <a:off x="7148366" y="3925589"/>
                  <a:ext cx="666946" cy="424722"/>
                </a:xfrm>
                <a:prstGeom prst="rect">
                  <a:avLst/>
                </a:prstGeom>
                <a:noFill/>
              </p:spPr>
              <p:txBody>
                <a:bodyPr wrap="square" lIns="91430" tIns="45715" rIns="91430" bIns="45715" rtlCol="0" anchor="ctr">
                  <a:spAutoFit/>
                </a:bodyPr>
                <a:lstStyle/>
                <a:p>
                  <a:pPr algn="ctr" defTabSz="685800">
                    <a:lnSpc>
                      <a:spcPct val="90000"/>
                    </a:lnSpc>
                  </a:pPr>
                  <a:r>
                    <a:rPr lang="en-US" sz="1200" dirty="0" smtClean="0">
                      <a:solidFill>
                        <a:schemeClr val="bg1"/>
                      </a:solidFill>
                      <a:cs typeface="ＭＳ Ｐゴシック" charset="-128"/>
                    </a:rPr>
                    <a:t>Device First</a:t>
                  </a:r>
                  <a:endParaRPr lang="en-US" sz="1200" dirty="0">
                    <a:solidFill>
                      <a:schemeClr val="bg1"/>
                    </a:solidFill>
                    <a:cs typeface="ＭＳ Ｐゴシック" charset="-128"/>
                  </a:endParaRPr>
                </a:p>
              </p:txBody>
            </p:sp>
            <p:grpSp>
              <p:nvGrpSpPr>
                <p:cNvPr id="169" name="Group 168"/>
                <p:cNvGrpSpPr/>
                <p:nvPr/>
              </p:nvGrpSpPr>
              <p:grpSpPr>
                <a:xfrm>
                  <a:off x="6836505" y="3959718"/>
                  <a:ext cx="357853" cy="357853"/>
                  <a:chOff x="6836505" y="3959718"/>
                  <a:chExt cx="357853" cy="357853"/>
                </a:xfrm>
              </p:grpSpPr>
              <p:sp>
                <p:nvSpPr>
                  <p:cNvPr id="172" name="Oval 171"/>
                  <p:cNvSpPr/>
                  <p:nvPr/>
                </p:nvSpPr>
                <p:spPr>
                  <a:xfrm>
                    <a:off x="6836505" y="3959718"/>
                    <a:ext cx="357853" cy="357853"/>
                  </a:xfrm>
                  <a:prstGeom prst="ellipse">
                    <a:avLst/>
                  </a:prstGeom>
                  <a:solidFill>
                    <a:schemeClr val="accent6"/>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177" name="Freeform 20"/>
                  <p:cNvSpPr>
                    <a:spLocks noEditPoints="1"/>
                  </p:cNvSpPr>
                  <p:nvPr/>
                </p:nvSpPr>
                <p:spPr bwMode="auto">
                  <a:xfrm>
                    <a:off x="6943855" y="4016714"/>
                    <a:ext cx="143152" cy="225965"/>
                  </a:xfrm>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grpSp>
      <p:sp>
        <p:nvSpPr>
          <p:cNvPr id="124" name="Rectangle 123"/>
          <p:cNvSpPr/>
          <p:nvPr/>
        </p:nvSpPr>
        <p:spPr bwMode="auto">
          <a:xfrm rot="5400000">
            <a:off x="1168638" y="1235218"/>
            <a:ext cx="2489813" cy="3666669"/>
          </a:xfrm>
          <a:prstGeom prst="rect">
            <a:avLst/>
          </a:prstGeom>
          <a:solidFill>
            <a:srgbClr val="CBE0F5"/>
          </a:solidFill>
          <a:ln w="12700" cap="flat">
            <a:noFill/>
            <a:miter lim="800000"/>
            <a:headEnd type="none" w="med" len="med"/>
            <a:tailEnd type="none" w="med" len="med"/>
          </a:ln>
        </p:spPr>
        <p:txBody>
          <a:bodyPr vert="vert270" lIns="91440" tIns="45720" rIns="91440" bIns="45720" rtlCol="0" anchor="ctr"/>
          <a:lstStyle/>
          <a:p>
            <a:pPr algn="ctr" defTabSz="385763"/>
            <a:endParaRPr lang="en-GB" sz="700" dirty="0">
              <a:solidFill>
                <a:schemeClr val="bg1"/>
              </a:solidFill>
              <a:latin typeface="Avenir Book" charset="0"/>
              <a:ea typeface="Avenir Book" charset="0"/>
              <a:cs typeface="Avenir Book" charset="0"/>
              <a:sym typeface="Arial" pitchFamily="-107" charset="0"/>
            </a:endParaRPr>
          </a:p>
        </p:txBody>
      </p:sp>
      <p:sp>
        <p:nvSpPr>
          <p:cNvPr id="4" name="Title 3"/>
          <p:cNvSpPr>
            <a:spLocks noGrp="1"/>
          </p:cNvSpPr>
          <p:nvPr>
            <p:ph type="title"/>
          </p:nvPr>
        </p:nvSpPr>
        <p:spPr/>
        <p:txBody>
          <a:bodyPr/>
          <a:lstStyle/>
          <a:p>
            <a:r>
              <a:rPr lang="en-US" dirty="0" smtClean="0"/>
              <a:t>World-Class Scale</a:t>
            </a:r>
            <a:br>
              <a:rPr lang="en-US" dirty="0" smtClean="0"/>
            </a:br>
            <a:r>
              <a:rPr lang="en-US" sz="2400" dirty="0" smtClean="0"/>
              <a:t>Converged IP Video Core</a:t>
            </a:r>
            <a:r>
              <a:rPr lang="en-US" sz="2400" dirty="0" smtClean="0">
                <a:latin typeface="Arial" panose="020B0604020202020204" pitchFamily="34" charset="0"/>
                <a:cs typeface="Arial" panose="020B0604020202020204" pitchFamily="34" charset="0"/>
              </a:rPr>
              <a:t>—</a:t>
            </a:r>
            <a:r>
              <a:rPr lang="en-US" sz="2400" dirty="0" smtClean="0"/>
              <a:t>Innovations </a:t>
            </a:r>
            <a:endParaRPr lang="en-US" dirty="0"/>
          </a:p>
        </p:txBody>
      </p:sp>
      <p:grpSp>
        <p:nvGrpSpPr>
          <p:cNvPr id="72" name="Group 71"/>
          <p:cNvGrpSpPr/>
          <p:nvPr/>
        </p:nvGrpSpPr>
        <p:grpSpPr>
          <a:xfrm>
            <a:off x="7722863" y="2542771"/>
            <a:ext cx="959996" cy="823720"/>
            <a:chOff x="8661157" y="1878179"/>
            <a:chExt cx="959996" cy="823720"/>
          </a:xfrm>
        </p:grpSpPr>
        <p:sp>
          <p:nvSpPr>
            <p:cNvPr id="73" name="Oval 72"/>
            <p:cNvSpPr/>
            <p:nvPr/>
          </p:nvSpPr>
          <p:spPr>
            <a:xfrm>
              <a:off x="8742828" y="1878179"/>
              <a:ext cx="812416" cy="823720"/>
            </a:xfrm>
            <a:prstGeom prst="ellipse">
              <a:avLst/>
            </a:prstGeom>
            <a:solidFill>
              <a:schemeClr val="tx1">
                <a:lumMod val="60000"/>
                <a:lumOff val="40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74" name="TextBox 73"/>
            <p:cNvSpPr txBox="1"/>
            <p:nvPr/>
          </p:nvSpPr>
          <p:spPr>
            <a:xfrm>
              <a:off x="8661157" y="2047548"/>
              <a:ext cx="959996" cy="523990"/>
            </a:xfrm>
            <a:prstGeom prst="rect">
              <a:avLst/>
            </a:prstGeom>
            <a:noFill/>
          </p:spPr>
          <p:txBody>
            <a:bodyPr wrap="square" rtlCol="0" anchor="ctr">
              <a:spAutoFit/>
            </a:bodyPr>
            <a:lstStyle/>
            <a:p>
              <a:pPr algn="ctr">
                <a:lnSpc>
                  <a:spcPct val="85000"/>
                </a:lnSpc>
              </a:pPr>
              <a:r>
                <a:rPr lang="en-US" sz="1100" spc="-50" dirty="0" smtClean="0">
                  <a:solidFill>
                    <a:schemeClr val="bg1"/>
                  </a:solidFill>
                </a:rPr>
                <a:t>Converged Service Provider</a:t>
              </a:r>
              <a:endParaRPr lang="en-US" sz="1100" spc="-50" dirty="0">
                <a:solidFill>
                  <a:schemeClr val="bg1"/>
                </a:solidFill>
              </a:endParaRPr>
            </a:p>
          </p:txBody>
        </p:sp>
      </p:grpSp>
      <p:sp>
        <p:nvSpPr>
          <p:cNvPr id="75" name="Rectangle 74"/>
          <p:cNvSpPr/>
          <p:nvPr/>
        </p:nvSpPr>
        <p:spPr>
          <a:xfrm flipH="1">
            <a:off x="439801" y="1156421"/>
            <a:ext cx="8287877" cy="504204"/>
          </a:xfrm>
          <a:prstGeom prst="rect">
            <a:avLst/>
          </a:prstGeom>
          <a:solidFill>
            <a:schemeClr val="bg1">
              <a:lumMod val="95000"/>
            </a:schemeClr>
          </a:solidFill>
          <a:ln w="25400" cap="flat" cmpd="sng" algn="ctr">
            <a:noFill/>
            <a:prstDash val="solid"/>
          </a:ln>
          <a:effectLst/>
        </p:spPr>
        <p:txBody>
          <a:bodyPr lIns="91434" tIns="45717" rIns="91434" bIns="45717" rtlCol="0" anchor="ctr"/>
          <a:lstStyle/>
          <a:p>
            <a:pPr algn="ctr" defTabSz="457166" fontAlgn="base">
              <a:spcBef>
                <a:spcPct val="0"/>
              </a:spcBef>
              <a:spcAft>
                <a:spcPct val="0"/>
              </a:spcAft>
              <a:defRPr/>
            </a:pPr>
            <a:endParaRPr lang="en-US" sz="1200" kern="0" dirty="0">
              <a:solidFill>
                <a:srgbClr val="FFFFFF"/>
              </a:solidFill>
              <a:latin typeface="Arial"/>
            </a:endParaRPr>
          </a:p>
        </p:txBody>
      </p:sp>
      <p:sp>
        <p:nvSpPr>
          <p:cNvPr id="76" name="Rectangle 75"/>
          <p:cNvSpPr/>
          <p:nvPr/>
        </p:nvSpPr>
        <p:spPr>
          <a:xfrm>
            <a:off x="605254" y="1230782"/>
            <a:ext cx="2581088" cy="355482"/>
          </a:xfrm>
          <a:prstGeom prst="rect">
            <a:avLst/>
          </a:prstGeom>
        </p:spPr>
        <p:txBody>
          <a:bodyPr wrap="square" anchor="ctr">
            <a:spAutoFit/>
          </a:bodyPr>
          <a:lstStyle/>
          <a:p>
            <a:pPr algn="ctr">
              <a:lnSpc>
                <a:spcPct val="95000"/>
              </a:lnSpc>
            </a:pPr>
            <a:r>
              <a:rPr lang="en-US" dirty="0" smtClean="0"/>
              <a:t>End-to-End Visibility</a:t>
            </a:r>
          </a:p>
        </p:txBody>
      </p:sp>
      <p:sp>
        <p:nvSpPr>
          <p:cNvPr id="99" name="Rectangle 98"/>
          <p:cNvSpPr/>
          <p:nvPr/>
        </p:nvSpPr>
        <p:spPr bwMode="auto">
          <a:xfrm rot="5400000">
            <a:off x="3682130" y="1924912"/>
            <a:ext cx="335085" cy="537814"/>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lIns="91440" tIns="45720" rIns="91440" bIns="45720" rtlCol="0" anchor="ctr"/>
          <a:lstStyle/>
          <a:p>
            <a:pPr algn="ctr" defTabSz="385763"/>
            <a:r>
              <a:rPr lang="en-GB" sz="800" dirty="0" smtClean="0">
                <a:solidFill>
                  <a:schemeClr val="tx1"/>
                </a:solidFill>
                <a:ea typeface="Avenir Book" charset="0"/>
                <a:cs typeface="Avenir Book" charset="0"/>
                <a:sym typeface="Arial" pitchFamily="-107" charset="0"/>
              </a:rPr>
              <a:t>Legacy STB</a:t>
            </a:r>
            <a:endParaRPr lang="en-GB" sz="800" dirty="0">
              <a:solidFill>
                <a:schemeClr val="tx1"/>
              </a:solidFill>
              <a:ea typeface="Avenir Book" charset="0"/>
              <a:cs typeface="Avenir Book" charset="0"/>
              <a:sym typeface="Arial" pitchFamily="-107" charset="0"/>
            </a:endParaRPr>
          </a:p>
        </p:txBody>
      </p:sp>
      <p:grpSp>
        <p:nvGrpSpPr>
          <p:cNvPr id="100" name="Group 99"/>
          <p:cNvGrpSpPr/>
          <p:nvPr/>
        </p:nvGrpSpPr>
        <p:grpSpPr>
          <a:xfrm>
            <a:off x="982002" y="2135035"/>
            <a:ext cx="755440" cy="465150"/>
            <a:chOff x="1441178" y="2207107"/>
            <a:chExt cx="755440" cy="465150"/>
          </a:xfrm>
        </p:grpSpPr>
        <p:sp>
          <p:nvSpPr>
            <p:cNvPr id="118" name="Freeform 27"/>
            <p:cNvSpPr>
              <a:spLocks noChangeAspect="1"/>
            </p:cNvSpPr>
            <p:nvPr/>
          </p:nvSpPr>
          <p:spPr bwMode="auto">
            <a:xfrm>
              <a:off x="1441178" y="2207107"/>
              <a:ext cx="755440" cy="46515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5"/>
            </a:solidFill>
            <a:ln>
              <a:noFill/>
            </a:ln>
            <a:effectLst/>
          </p:spPr>
          <p:txBody>
            <a:bodyPr vert="horz" wrap="square" lIns="21221" tIns="10632" rIns="21221" bIns="10632" numCol="1" anchor="t" anchorCtr="0" compatLnSpc="1">
              <a:prstTxWarp prst="textNoShape">
                <a:avLst/>
              </a:prstTxWarp>
            </a:bodyPr>
            <a:lstStyle/>
            <a:p>
              <a:pPr defTabSz="212262"/>
              <a:endParaRPr lang="en-US" sz="1600" dirty="0">
                <a:solidFill>
                  <a:srgbClr val="2C2C2C"/>
                </a:solidFill>
                <a:latin typeface="CiscoSans" pitchFamily="34" charset="0"/>
              </a:endParaRPr>
            </a:p>
          </p:txBody>
        </p:sp>
        <p:sp>
          <p:nvSpPr>
            <p:cNvPr id="119" name="TextBox 118"/>
            <p:cNvSpPr txBox="1"/>
            <p:nvPr/>
          </p:nvSpPr>
          <p:spPr>
            <a:xfrm>
              <a:off x="1465434" y="2331387"/>
              <a:ext cx="684864" cy="313932"/>
            </a:xfrm>
            <a:prstGeom prst="rect">
              <a:avLst/>
            </a:prstGeom>
            <a:noFill/>
          </p:spPr>
          <p:txBody>
            <a:bodyPr wrap="square" rtlCol="0" anchor="ctr">
              <a:spAutoFit/>
            </a:bodyPr>
            <a:lstStyle/>
            <a:p>
              <a:pPr algn="ctr">
                <a:lnSpc>
                  <a:spcPct val="90000"/>
                </a:lnSpc>
              </a:pPr>
              <a:r>
                <a:rPr lang="en-US" sz="800" dirty="0" smtClean="0">
                  <a:solidFill>
                    <a:schemeClr val="bg1"/>
                  </a:solidFill>
                </a:rPr>
                <a:t>Unicast CDN</a:t>
              </a:r>
              <a:endParaRPr lang="en-US" sz="800" dirty="0">
                <a:solidFill>
                  <a:schemeClr val="bg1"/>
                </a:solidFill>
              </a:endParaRPr>
            </a:p>
          </p:txBody>
        </p:sp>
      </p:grpSp>
      <p:cxnSp>
        <p:nvCxnSpPr>
          <p:cNvPr id="101" name="Straight Arrow Connector 100"/>
          <p:cNvCxnSpPr/>
          <p:nvPr/>
        </p:nvCxnSpPr>
        <p:spPr bwMode="auto">
          <a:xfrm>
            <a:off x="1836685" y="2406124"/>
            <a:ext cx="616334" cy="0"/>
          </a:xfrm>
          <a:prstGeom prst="straightConnector1">
            <a:avLst/>
          </a:prstGeom>
          <a:solidFill>
            <a:srgbClr val="0183B7"/>
          </a:solidFill>
          <a:ln w="19050" cap="flat" cmpd="sng" algn="ctr">
            <a:solidFill>
              <a:schemeClr val="accent1"/>
            </a:solidFill>
            <a:prstDash val="solid"/>
            <a:round/>
            <a:headEnd type="none" w="med" len="med"/>
            <a:tailEnd type="triangle"/>
          </a:ln>
          <a:effectLst/>
        </p:spPr>
      </p:cxnSp>
      <p:grpSp>
        <p:nvGrpSpPr>
          <p:cNvPr id="102" name="Group 101"/>
          <p:cNvGrpSpPr/>
          <p:nvPr/>
        </p:nvGrpSpPr>
        <p:grpSpPr>
          <a:xfrm>
            <a:off x="2547149" y="2131094"/>
            <a:ext cx="755440" cy="465150"/>
            <a:chOff x="1441178" y="2203166"/>
            <a:chExt cx="755440" cy="465150"/>
          </a:xfrm>
        </p:grpSpPr>
        <p:sp>
          <p:nvSpPr>
            <p:cNvPr id="106" name="Freeform 27"/>
            <p:cNvSpPr>
              <a:spLocks noChangeAspect="1"/>
            </p:cNvSpPr>
            <p:nvPr/>
          </p:nvSpPr>
          <p:spPr bwMode="auto">
            <a:xfrm>
              <a:off x="1441178" y="2203166"/>
              <a:ext cx="755440" cy="46515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00B050"/>
            </a:solidFill>
            <a:ln>
              <a:noFill/>
            </a:ln>
            <a:effectLst/>
          </p:spPr>
          <p:txBody>
            <a:bodyPr vert="horz" wrap="square" lIns="21221" tIns="10632" rIns="21221" bIns="10632" numCol="1" anchor="t" anchorCtr="0" compatLnSpc="1">
              <a:prstTxWarp prst="textNoShape">
                <a:avLst/>
              </a:prstTxWarp>
            </a:bodyPr>
            <a:lstStyle/>
            <a:p>
              <a:pPr defTabSz="212262"/>
              <a:endParaRPr lang="en-US" sz="1600" dirty="0">
                <a:solidFill>
                  <a:srgbClr val="2C2C2C"/>
                </a:solidFill>
                <a:latin typeface="CiscoSans" pitchFamily="34" charset="0"/>
              </a:endParaRPr>
            </a:p>
          </p:txBody>
        </p:sp>
        <p:sp>
          <p:nvSpPr>
            <p:cNvPr id="117" name="TextBox 116"/>
            <p:cNvSpPr txBox="1"/>
            <p:nvPr/>
          </p:nvSpPr>
          <p:spPr>
            <a:xfrm>
              <a:off x="1465434" y="2328339"/>
              <a:ext cx="684864" cy="313932"/>
            </a:xfrm>
            <a:prstGeom prst="rect">
              <a:avLst/>
            </a:prstGeom>
            <a:noFill/>
          </p:spPr>
          <p:txBody>
            <a:bodyPr wrap="square" rtlCol="0" anchor="ctr">
              <a:spAutoFit/>
            </a:bodyPr>
            <a:lstStyle/>
            <a:p>
              <a:pPr algn="ctr">
                <a:lnSpc>
                  <a:spcPct val="90000"/>
                </a:lnSpc>
              </a:pPr>
              <a:r>
                <a:rPr lang="en-US" sz="800" dirty="0" smtClean="0">
                  <a:solidFill>
                    <a:schemeClr val="bg1"/>
                  </a:solidFill>
                </a:rPr>
                <a:t>Access Networks</a:t>
              </a:r>
              <a:endParaRPr lang="en-US" sz="800" dirty="0">
                <a:solidFill>
                  <a:schemeClr val="bg1"/>
                </a:solidFill>
              </a:endParaRPr>
            </a:p>
          </p:txBody>
        </p:sp>
      </p:grpSp>
      <p:cxnSp>
        <p:nvCxnSpPr>
          <p:cNvPr id="103" name="Straight Arrow Connector 102"/>
          <p:cNvCxnSpPr/>
          <p:nvPr/>
        </p:nvCxnSpPr>
        <p:spPr bwMode="auto">
          <a:xfrm>
            <a:off x="3328094" y="2189349"/>
            <a:ext cx="200814" cy="0"/>
          </a:xfrm>
          <a:prstGeom prst="straightConnector1">
            <a:avLst/>
          </a:prstGeom>
          <a:solidFill>
            <a:srgbClr val="0183B7"/>
          </a:solidFill>
          <a:ln w="19050" cap="flat" cmpd="sng" algn="ctr">
            <a:solidFill>
              <a:schemeClr val="accent1"/>
            </a:solidFill>
            <a:prstDash val="solid"/>
            <a:round/>
            <a:headEnd type="none" w="med" len="med"/>
            <a:tailEnd type="triangle"/>
          </a:ln>
          <a:effectLst/>
        </p:spPr>
      </p:cxnSp>
      <p:sp>
        <p:nvSpPr>
          <p:cNvPr id="127" name="Rectangle 126"/>
          <p:cNvSpPr/>
          <p:nvPr/>
        </p:nvSpPr>
        <p:spPr bwMode="auto">
          <a:xfrm rot="5400000">
            <a:off x="3682130" y="2317854"/>
            <a:ext cx="335085" cy="537814"/>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lIns="91440" tIns="45720" rIns="91440" bIns="45720" rtlCol="0" anchor="ctr"/>
          <a:lstStyle/>
          <a:p>
            <a:pPr algn="ctr" defTabSz="385763"/>
            <a:r>
              <a:rPr lang="en-GB" sz="800" dirty="0" smtClean="0">
                <a:solidFill>
                  <a:schemeClr val="tx1"/>
                </a:solidFill>
                <a:ea typeface="Avenir Book" charset="0"/>
                <a:cs typeface="Avenir Book" charset="0"/>
                <a:sym typeface="Arial" pitchFamily="-107" charset="0"/>
              </a:rPr>
              <a:t>ABR Client</a:t>
            </a:r>
            <a:endParaRPr lang="en-GB" sz="800" dirty="0">
              <a:solidFill>
                <a:schemeClr val="tx1"/>
              </a:solidFill>
              <a:ea typeface="Avenir Book" charset="0"/>
              <a:cs typeface="Avenir Book" charset="0"/>
              <a:sym typeface="Arial" pitchFamily="-107" charset="0"/>
            </a:endParaRPr>
          </a:p>
        </p:txBody>
      </p:sp>
      <p:cxnSp>
        <p:nvCxnSpPr>
          <p:cNvPr id="131" name="Straight Arrow Connector 130"/>
          <p:cNvCxnSpPr/>
          <p:nvPr/>
        </p:nvCxnSpPr>
        <p:spPr bwMode="auto">
          <a:xfrm>
            <a:off x="3328094" y="2582291"/>
            <a:ext cx="200814" cy="0"/>
          </a:xfrm>
          <a:prstGeom prst="straightConnector1">
            <a:avLst/>
          </a:prstGeom>
          <a:solidFill>
            <a:srgbClr val="0183B7"/>
          </a:solidFill>
          <a:ln w="19050" cap="flat" cmpd="sng" algn="ctr">
            <a:solidFill>
              <a:schemeClr val="accent1"/>
            </a:solidFill>
            <a:prstDash val="solid"/>
            <a:round/>
            <a:headEnd type="none" w="med" len="med"/>
            <a:tailEnd type="triangle"/>
          </a:ln>
          <a:effectLst/>
        </p:spPr>
      </p:cxnSp>
      <p:sp>
        <p:nvSpPr>
          <p:cNvPr id="142" name="Rectangle 141"/>
          <p:cNvSpPr/>
          <p:nvPr/>
        </p:nvSpPr>
        <p:spPr>
          <a:xfrm>
            <a:off x="3470289" y="1230782"/>
            <a:ext cx="2581088" cy="355482"/>
          </a:xfrm>
          <a:prstGeom prst="rect">
            <a:avLst/>
          </a:prstGeom>
        </p:spPr>
        <p:txBody>
          <a:bodyPr wrap="square" anchor="ctr">
            <a:spAutoFit/>
          </a:bodyPr>
          <a:lstStyle/>
          <a:p>
            <a:pPr algn="ctr">
              <a:lnSpc>
                <a:spcPct val="95000"/>
              </a:lnSpc>
            </a:pPr>
            <a:r>
              <a:rPr lang="en-US" dirty="0" smtClean="0"/>
              <a:t>Cost-Efficiently Scale</a:t>
            </a:r>
          </a:p>
        </p:txBody>
      </p:sp>
      <p:sp>
        <p:nvSpPr>
          <p:cNvPr id="143" name="Rectangle 142"/>
          <p:cNvSpPr/>
          <p:nvPr/>
        </p:nvSpPr>
        <p:spPr>
          <a:xfrm>
            <a:off x="6508518" y="1230782"/>
            <a:ext cx="1853162" cy="355482"/>
          </a:xfrm>
          <a:prstGeom prst="rect">
            <a:avLst/>
          </a:prstGeom>
        </p:spPr>
        <p:txBody>
          <a:bodyPr wrap="square" anchor="ctr">
            <a:spAutoFit/>
          </a:bodyPr>
          <a:lstStyle/>
          <a:p>
            <a:pPr algn="ctr">
              <a:lnSpc>
                <a:spcPct val="95000"/>
              </a:lnSpc>
            </a:pPr>
            <a:r>
              <a:rPr lang="en-US" dirty="0" smtClean="0"/>
              <a:t>Evolution to IP</a:t>
            </a:r>
          </a:p>
        </p:txBody>
      </p:sp>
      <p:grpSp>
        <p:nvGrpSpPr>
          <p:cNvPr id="13" name="Group 12"/>
          <p:cNvGrpSpPr/>
          <p:nvPr/>
        </p:nvGrpSpPr>
        <p:grpSpPr>
          <a:xfrm>
            <a:off x="2177098" y="2867171"/>
            <a:ext cx="1610574" cy="687247"/>
            <a:chOff x="2177098" y="2867171"/>
            <a:chExt cx="1610574" cy="687247"/>
          </a:xfrm>
        </p:grpSpPr>
        <p:sp>
          <p:nvSpPr>
            <p:cNvPr id="144" name="Rectangle 143"/>
            <p:cNvSpPr/>
            <p:nvPr/>
          </p:nvSpPr>
          <p:spPr bwMode="auto">
            <a:xfrm rot="5400000">
              <a:off x="2470797" y="2573473"/>
              <a:ext cx="194402" cy="781799"/>
            </a:xfrm>
            <a:prstGeom prst="rect">
              <a:avLst/>
            </a:prstGeom>
            <a:solidFill>
              <a:srgbClr val="00B050"/>
            </a:solid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lIns="91440" tIns="45720" rIns="91440" bIns="45720" rtlCol="0" anchor="ctr"/>
            <a:lstStyle/>
            <a:p>
              <a:pPr algn="ctr" defTabSz="385763"/>
              <a:r>
                <a:rPr lang="en-GB" sz="800" dirty="0" smtClean="0">
                  <a:solidFill>
                    <a:schemeClr val="bg1"/>
                  </a:solidFill>
                  <a:ea typeface="Avenir Book" charset="0"/>
                  <a:cs typeface="Avenir Book" charset="0"/>
                  <a:sym typeface="Arial" pitchFamily="-107" charset="0"/>
                </a:rPr>
                <a:t>ABR 2 TS</a:t>
              </a:r>
              <a:endParaRPr lang="en-GB" sz="800" dirty="0">
                <a:solidFill>
                  <a:schemeClr val="bg1"/>
                </a:solidFill>
                <a:ea typeface="Avenir Book" charset="0"/>
                <a:cs typeface="Avenir Book" charset="0"/>
                <a:sym typeface="Arial" pitchFamily="-107" charset="0"/>
              </a:endParaRPr>
            </a:p>
          </p:txBody>
        </p:sp>
        <p:sp>
          <p:nvSpPr>
            <p:cNvPr id="145" name="Rectangle 144"/>
            <p:cNvSpPr/>
            <p:nvPr/>
          </p:nvSpPr>
          <p:spPr bwMode="auto">
            <a:xfrm rot="5400000">
              <a:off x="3299571" y="2573473"/>
              <a:ext cx="194403" cy="781799"/>
            </a:xfrm>
            <a:prstGeom prst="rect">
              <a:avLst/>
            </a:prstGeom>
            <a:solidFill>
              <a:srgbClr val="00B050"/>
            </a:solid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lIns="91440" tIns="45720" rIns="91440" bIns="45720" rtlCol="0" anchor="ctr"/>
            <a:lstStyle/>
            <a:p>
              <a:pPr algn="ctr" defTabSz="385763"/>
              <a:r>
                <a:rPr lang="en-GB" sz="800" dirty="0" smtClean="0">
                  <a:solidFill>
                    <a:schemeClr val="bg1"/>
                  </a:solidFill>
                  <a:ea typeface="Avenir Book" charset="0"/>
                  <a:cs typeface="Avenir Book" charset="0"/>
                  <a:sym typeface="Arial" pitchFamily="-107" charset="0"/>
                </a:rPr>
                <a:t>Multicast ABR</a:t>
              </a:r>
              <a:endParaRPr lang="en-GB" sz="800" dirty="0">
                <a:solidFill>
                  <a:schemeClr val="bg1"/>
                </a:solidFill>
                <a:ea typeface="Avenir Book" charset="0"/>
                <a:cs typeface="Avenir Book" charset="0"/>
                <a:sym typeface="Arial" pitchFamily="-107" charset="0"/>
              </a:endParaRPr>
            </a:p>
          </p:txBody>
        </p:sp>
        <p:sp>
          <p:nvSpPr>
            <p:cNvPr id="146" name="Rectangle 145"/>
            <p:cNvSpPr/>
            <p:nvPr/>
          </p:nvSpPr>
          <p:spPr bwMode="auto">
            <a:xfrm rot="5400000">
              <a:off x="2470797" y="2819895"/>
              <a:ext cx="194402" cy="781799"/>
            </a:xfrm>
            <a:prstGeom prst="rect">
              <a:avLst/>
            </a:prstGeom>
            <a:solidFill>
              <a:srgbClr val="00B050"/>
            </a:solid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lIns="91440" tIns="45720" rIns="91440" bIns="45720" rtlCol="0" anchor="ctr"/>
            <a:lstStyle/>
            <a:p>
              <a:pPr algn="ctr" defTabSz="385763"/>
              <a:r>
                <a:rPr lang="en-GB" sz="800" dirty="0" smtClean="0">
                  <a:solidFill>
                    <a:schemeClr val="bg1"/>
                  </a:solidFill>
                  <a:ea typeface="Avenir Book" charset="0"/>
                  <a:cs typeface="Avenir Book" charset="0"/>
                  <a:sym typeface="Arial" pitchFamily="-107" charset="0"/>
                </a:rPr>
                <a:t>Stat Mux</a:t>
              </a:r>
              <a:endParaRPr lang="en-GB" sz="800" dirty="0">
                <a:solidFill>
                  <a:schemeClr val="bg1"/>
                </a:solidFill>
                <a:ea typeface="Avenir Book" charset="0"/>
                <a:cs typeface="Avenir Book" charset="0"/>
                <a:sym typeface="Arial" pitchFamily="-107" charset="0"/>
              </a:endParaRPr>
            </a:p>
          </p:txBody>
        </p:sp>
        <p:sp>
          <p:nvSpPr>
            <p:cNvPr id="147" name="Rectangle 146"/>
            <p:cNvSpPr/>
            <p:nvPr/>
          </p:nvSpPr>
          <p:spPr bwMode="auto">
            <a:xfrm rot="5400000">
              <a:off x="3299572" y="2819895"/>
              <a:ext cx="194402" cy="781799"/>
            </a:xfrm>
            <a:prstGeom prst="rect">
              <a:avLst/>
            </a:prstGeom>
            <a:solidFill>
              <a:srgbClr val="00B050"/>
            </a:solid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lIns="91440" tIns="45720" rIns="91440" bIns="45720" rtlCol="0" anchor="ctr"/>
            <a:lstStyle/>
            <a:p>
              <a:pPr algn="ctr" defTabSz="385763"/>
              <a:r>
                <a:rPr lang="en-GB" sz="800" dirty="0" smtClean="0">
                  <a:solidFill>
                    <a:schemeClr val="bg1"/>
                  </a:solidFill>
                  <a:ea typeface="Avenir Book" charset="0"/>
                  <a:cs typeface="Avenir Book" charset="0"/>
                  <a:sym typeface="Arial" pitchFamily="-107" charset="0"/>
                </a:rPr>
                <a:t>Scramble</a:t>
              </a:r>
              <a:endParaRPr lang="en-GB" sz="800" dirty="0">
                <a:solidFill>
                  <a:schemeClr val="bg1"/>
                </a:solidFill>
                <a:ea typeface="Avenir Book" charset="0"/>
                <a:cs typeface="Avenir Book" charset="0"/>
                <a:sym typeface="Arial" pitchFamily="-107" charset="0"/>
              </a:endParaRPr>
            </a:p>
          </p:txBody>
        </p:sp>
        <p:sp>
          <p:nvSpPr>
            <p:cNvPr id="148" name="Rectangle 147"/>
            <p:cNvSpPr/>
            <p:nvPr/>
          </p:nvSpPr>
          <p:spPr bwMode="auto">
            <a:xfrm rot="5400000">
              <a:off x="2470797" y="3066317"/>
              <a:ext cx="194402" cy="781799"/>
            </a:xfrm>
            <a:prstGeom prst="rect">
              <a:avLst/>
            </a:prstGeom>
            <a:solidFill>
              <a:srgbClr val="00B050"/>
            </a:solid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lIns="91440" tIns="45720" rIns="91440" bIns="45720" rtlCol="0" anchor="ctr"/>
            <a:lstStyle/>
            <a:p>
              <a:pPr algn="ctr" defTabSz="385763"/>
              <a:r>
                <a:rPr lang="en-GB" sz="800" dirty="0" smtClean="0">
                  <a:solidFill>
                    <a:schemeClr val="bg1"/>
                  </a:solidFill>
                  <a:ea typeface="Avenir Book" charset="0"/>
                  <a:cs typeface="Avenir Book" charset="0"/>
                  <a:sym typeface="Arial" pitchFamily="-107" charset="0"/>
                </a:rPr>
                <a:t>Virtual CMTS</a:t>
              </a:r>
              <a:endParaRPr lang="en-GB" sz="800" dirty="0">
                <a:solidFill>
                  <a:schemeClr val="bg1"/>
                </a:solidFill>
                <a:ea typeface="Avenir Book" charset="0"/>
                <a:cs typeface="Avenir Book" charset="0"/>
                <a:sym typeface="Arial" pitchFamily="-107" charset="0"/>
              </a:endParaRPr>
            </a:p>
          </p:txBody>
        </p:sp>
        <p:sp>
          <p:nvSpPr>
            <p:cNvPr id="149" name="Rectangle 148"/>
            <p:cNvSpPr/>
            <p:nvPr/>
          </p:nvSpPr>
          <p:spPr bwMode="auto">
            <a:xfrm rot="5400000">
              <a:off x="3299572" y="3066317"/>
              <a:ext cx="194402" cy="781799"/>
            </a:xfrm>
            <a:prstGeom prst="rect">
              <a:avLst/>
            </a:prstGeom>
            <a:solidFill>
              <a:srgbClr val="00B050"/>
            </a:solid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270" lIns="91440" tIns="45720" rIns="91440" bIns="45720" rtlCol="0" anchor="ctr"/>
            <a:lstStyle/>
            <a:p>
              <a:pPr algn="ctr" defTabSz="385763"/>
              <a:r>
                <a:rPr lang="en-GB" sz="800" dirty="0" smtClean="0">
                  <a:solidFill>
                    <a:schemeClr val="bg1"/>
                  </a:solidFill>
                  <a:ea typeface="Avenir Book" charset="0"/>
                  <a:cs typeface="Avenir Book" charset="0"/>
                  <a:sym typeface="Arial" pitchFamily="-107" charset="0"/>
                </a:rPr>
                <a:t>Virtual EPC</a:t>
              </a:r>
              <a:endParaRPr lang="en-GB" sz="800" dirty="0">
                <a:solidFill>
                  <a:schemeClr val="bg1"/>
                </a:solidFill>
                <a:ea typeface="Avenir Book" charset="0"/>
                <a:cs typeface="Avenir Book" charset="0"/>
                <a:sym typeface="Arial" pitchFamily="-107" charset="0"/>
              </a:endParaRPr>
            </a:p>
          </p:txBody>
        </p:sp>
      </p:grpSp>
      <p:grpSp>
        <p:nvGrpSpPr>
          <p:cNvPr id="8" name="Group 7"/>
          <p:cNvGrpSpPr/>
          <p:nvPr/>
        </p:nvGrpSpPr>
        <p:grpSpPr>
          <a:xfrm>
            <a:off x="861850" y="2855842"/>
            <a:ext cx="1026890" cy="723089"/>
            <a:chOff x="649018" y="2855842"/>
            <a:chExt cx="1026890" cy="723089"/>
          </a:xfrm>
        </p:grpSpPr>
        <p:sp>
          <p:nvSpPr>
            <p:cNvPr id="150" name="Rectangle 149"/>
            <p:cNvSpPr/>
            <p:nvPr/>
          </p:nvSpPr>
          <p:spPr bwMode="auto">
            <a:xfrm rot="5400000">
              <a:off x="1051167" y="2453694"/>
              <a:ext cx="222593" cy="1026889"/>
            </a:xfrm>
            <a:prstGeom prst="rect">
              <a:avLst/>
            </a:prstGeom>
            <a:solidFill>
              <a:schemeClr val="accent1"/>
            </a:solidFill>
            <a:ln w="12700" cap="flat">
              <a:noFill/>
              <a:miter lim="800000"/>
              <a:headEnd type="none" w="med" len="med"/>
              <a:tailEnd type="none" w="med" len="med"/>
            </a:ln>
          </p:spPr>
          <p:txBody>
            <a:bodyPr vert="vert270" lIns="91440" tIns="45720" rIns="91440" bIns="45720" rtlCol="0" anchor="ctr"/>
            <a:lstStyle/>
            <a:p>
              <a:pPr algn="ctr" defTabSz="385763"/>
              <a:r>
                <a:rPr lang="en-GB" sz="800" dirty="0" smtClean="0">
                  <a:solidFill>
                    <a:schemeClr val="bg1"/>
                  </a:solidFill>
                  <a:latin typeface="+mn-lt"/>
                  <a:ea typeface="Avenir Book" charset="0"/>
                  <a:cs typeface="Avenir Book" charset="0"/>
                  <a:sym typeface="Arial" pitchFamily="-107" charset="0"/>
                </a:rPr>
                <a:t>ABR Transcode</a:t>
              </a:r>
              <a:endParaRPr lang="en-GB" sz="800" dirty="0">
                <a:solidFill>
                  <a:schemeClr val="bg1"/>
                </a:solidFill>
                <a:latin typeface="+mn-lt"/>
                <a:ea typeface="Avenir Book" charset="0"/>
                <a:cs typeface="Avenir Book" charset="0"/>
                <a:sym typeface="Arial" pitchFamily="-107" charset="0"/>
              </a:endParaRPr>
            </a:p>
          </p:txBody>
        </p:sp>
        <p:sp>
          <p:nvSpPr>
            <p:cNvPr id="151" name="Rectangle 150"/>
            <p:cNvSpPr/>
            <p:nvPr/>
          </p:nvSpPr>
          <p:spPr bwMode="auto">
            <a:xfrm rot="5400000">
              <a:off x="1051167" y="2703944"/>
              <a:ext cx="222593" cy="1026889"/>
            </a:xfrm>
            <a:prstGeom prst="rect">
              <a:avLst/>
            </a:prstGeom>
            <a:solidFill>
              <a:schemeClr val="accent1"/>
            </a:solidFill>
            <a:ln w="12700" cap="flat">
              <a:noFill/>
              <a:miter lim="800000"/>
              <a:headEnd type="none" w="med" len="med"/>
              <a:tailEnd type="none" w="med" len="med"/>
            </a:ln>
          </p:spPr>
          <p:txBody>
            <a:bodyPr vert="vert270" lIns="91440" tIns="45720" rIns="91440" bIns="45720" rtlCol="0" anchor="ctr"/>
            <a:lstStyle/>
            <a:p>
              <a:pPr algn="ctr" defTabSz="385763"/>
              <a:r>
                <a:rPr lang="en-GB" sz="800" dirty="0" smtClean="0">
                  <a:solidFill>
                    <a:schemeClr val="bg1"/>
                  </a:solidFill>
                  <a:latin typeface="+mn-lt"/>
                  <a:ea typeface="Avenir Book" charset="0"/>
                  <a:cs typeface="Avenir Book" charset="0"/>
                  <a:sym typeface="Arial" pitchFamily="-107" charset="0"/>
                </a:rPr>
                <a:t>ABR Package</a:t>
              </a:r>
              <a:endParaRPr lang="en-GB" sz="800" dirty="0">
                <a:solidFill>
                  <a:schemeClr val="bg1"/>
                </a:solidFill>
                <a:latin typeface="+mn-lt"/>
                <a:ea typeface="Avenir Book" charset="0"/>
                <a:cs typeface="Avenir Book" charset="0"/>
                <a:sym typeface="Arial" pitchFamily="-107" charset="0"/>
              </a:endParaRPr>
            </a:p>
          </p:txBody>
        </p:sp>
        <p:sp>
          <p:nvSpPr>
            <p:cNvPr id="152" name="Rectangle 151"/>
            <p:cNvSpPr/>
            <p:nvPr/>
          </p:nvSpPr>
          <p:spPr bwMode="auto">
            <a:xfrm rot="5400000">
              <a:off x="1051168" y="2954191"/>
              <a:ext cx="222590" cy="1026889"/>
            </a:xfrm>
            <a:prstGeom prst="rect">
              <a:avLst/>
            </a:prstGeom>
            <a:solidFill>
              <a:schemeClr val="accent1"/>
            </a:solidFill>
            <a:ln w="12700" cap="flat">
              <a:noFill/>
              <a:miter lim="800000"/>
              <a:headEnd type="none" w="med" len="med"/>
              <a:tailEnd type="none" w="med" len="med"/>
            </a:ln>
          </p:spPr>
          <p:txBody>
            <a:bodyPr vert="vert270" lIns="91440" tIns="45720" rIns="91440" bIns="45720" rtlCol="0" anchor="ctr"/>
            <a:lstStyle/>
            <a:p>
              <a:pPr algn="ctr" defTabSz="385763"/>
              <a:r>
                <a:rPr lang="en-GB" sz="800" dirty="0" smtClean="0">
                  <a:solidFill>
                    <a:schemeClr val="bg1"/>
                  </a:solidFill>
                  <a:latin typeface="+mn-lt"/>
                  <a:ea typeface="Avenir Book" charset="0"/>
                  <a:cs typeface="Avenir Book" charset="0"/>
                  <a:sym typeface="Arial" pitchFamily="-107" charset="0"/>
                </a:rPr>
                <a:t>ABR Encrypt</a:t>
              </a:r>
              <a:endParaRPr lang="en-GB" sz="800" dirty="0">
                <a:solidFill>
                  <a:schemeClr val="bg1"/>
                </a:solidFill>
                <a:latin typeface="+mn-lt"/>
                <a:ea typeface="Avenir Book" charset="0"/>
                <a:cs typeface="Avenir Book" charset="0"/>
                <a:sym typeface="Arial" pitchFamily="-107" charset="0"/>
              </a:endParaRPr>
            </a:p>
          </p:txBody>
        </p:sp>
      </p:grpSp>
      <p:grpSp>
        <p:nvGrpSpPr>
          <p:cNvPr id="14" name="Group 13"/>
          <p:cNvGrpSpPr/>
          <p:nvPr/>
        </p:nvGrpSpPr>
        <p:grpSpPr>
          <a:xfrm>
            <a:off x="861850" y="3673371"/>
            <a:ext cx="3067703" cy="542789"/>
            <a:chOff x="861850" y="3673371"/>
            <a:chExt cx="3067703" cy="542789"/>
          </a:xfrm>
        </p:grpSpPr>
        <p:sp>
          <p:nvSpPr>
            <p:cNvPr id="153" name="Rectangle 152"/>
            <p:cNvSpPr/>
            <p:nvPr/>
          </p:nvSpPr>
          <p:spPr bwMode="auto">
            <a:xfrm rot="5400000">
              <a:off x="2124307" y="2410914"/>
              <a:ext cx="542789" cy="3067703"/>
            </a:xfrm>
            <a:prstGeom prst="rect">
              <a:avLst/>
            </a:prstGeom>
            <a:solidFill>
              <a:schemeClr val="bg1"/>
            </a:solidFill>
            <a:ln w="12700" cap="flat">
              <a:solidFill>
                <a:schemeClr val="tx2"/>
              </a:solidFill>
              <a:miter lim="800000"/>
              <a:headEnd type="none" w="med" len="med"/>
              <a:tailEnd type="none" w="med" len="med"/>
            </a:ln>
          </p:spPr>
          <p:txBody>
            <a:bodyPr vert="vert270" lIns="91440" tIns="45720" rIns="91440" bIns="45720" rtlCol="0" anchor="ctr"/>
            <a:lstStyle/>
            <a:p>
              <a:pPr algn="r" defTabSz="385763"/>
              <a:endParaRPr lang="en-GB" sz="700" dirty="0" smtClean="0">
                <a:latin typeface="Avenir Book" charset="0"/>
                <a:ea typeface="Avenir Book" charset="0"/>
                <a:cs typeface="Avenir Book" charset="0"/>
                <a:sym typeface="Arial" pitchFamily="-107" charset="0"/>
              </a:endParaRPr>
            </a:p>
            <a:p>
              <a:pPr algn="r" defTabSz="385763"/>
              <a:endParaRPr lang="en-GB" sz="700" dirty="0">
                <a:latin typeface="Avenir Book" charset="0"/>
                <a:ea typeface="Avenir Book" charset="0"/>
                <a:cs typeface="Avenir Book" charset="0"/>
                <a:sym typeface="Arial" pitchFamily="-107" charset="0"/>
              </a:endParaRPr>
            </a:p>
            <a:p>
              <a:pPr algn="r" defTabSz="385763"/>
              <a:endParaRPr lang="en-GB" sz="700" dirty="0" smtClean="0">
                <a:latin typeface="Avenir Book" charset="0"/>
                <a:ea typeface="Avenir Book" charset="0"/>
                <a:cs typeface="Avenir Book" charset="0"/>
                <a:sym typeface="Arial" pitchFamily="-107" charset="0"/>
              </a:endParaRPr>
            </a:p>
            <a:p>
              <a:pPr algn="ctr" defTabSz="385763"/>
              <a:r>
                <a:rPr lang="en-GB" sz="800" dirty="0" smtClean="0">
                  <a:latin typeface="Avenir Book" charset="0"/>
                  <a:ea typeface="Avenir Book" charset="0"/>
                  <a:cs typeface="Avenir Book" charset="0"/>
                  <a:sym typeface="Arial" pitchFamily="-107" charset="0"/>
                </a:rPr>
                <a:t>General Purpose Cloud Compute</a:t>
              </a:r>
              <a:endParaRPr lang="en-GB" sz="800" dirty="0">
                <a:latin typeface="Avenir Book" charset="0"/>
                <a:ea typeface="Avenir Book" charset="0"/>
                <a:cs typeface="Avenir Book" charset="0"/>
                <a:sym typeface="Arial" pitchFamily="-107" charset="0"/>
              </a:endParaRPr>
            </a:p>
          </p:txBody>
        </p:sp>
        <p:pic>
          <p:nvPicPr>
            <p:cNvPr id="154" name="Picture 15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4012" y="3757904"/>
              <a:ext cx="249265" cy="219051"/>
            </a:xfrm>
            <a:prstGeom prst="rect">
              <a:avLst/>
            </a:prstGeom>
          </p:spPr>
        </p:pic>
        <p:pic>
          <p:nvPicPr>
            <p:cNvPr id="155" name="Picture 1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4544" y="3737607"/>
              <a:ext cx="282955" cy="254502"/>
            </a:xfrm>
            <a:prstGeom prst="rect">
              <a:avLst/>
            </a:prstGeom>
          </p:spPr>
        </p:pic>
      </p:grpSp>
      <p:grpSp>
        <p:nvGrpSpPr>
          <p:cNvPr id="77" name="Group 76"/>
          <p:cNvGrpSpPr/>
          <p:nvPr/>
        </p:nvGrpSpPr>
        <p:grpSpPr>
          <a:xfrm>
            <a:off x="8188434" y="285433"/>
            <a:ext cx="560969" cy="568775"/>
            <a:chOff x="8188434" y="285433"/>
            <a:chExt cx="560969" cy="568775"/>
          </a:xfrm>
        </p:grpSpPr>
        <p:sp>
          <p:nvSpPr>
            <p:cNvPr id="78" name="Oval 77"/>
            <p:cNvSpPr/>
            <p:nvPr/>
          </p:nvSpPr>
          <p:spPr>
            <a:xfrm>
              <a:off x="8188434" y="285433"/>
              <a:ext cx="560969" cy="56877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79" name="Oval 11"/>
            <p:cNvSpPr/>
            <p:nvPr/>
          </p:nvSpPr>
          <p:spPr>
            <a:xfrm flipH="1">
              <a:off x="8288784" y="384764"/>
              <a:ext cx="363430" cy="366728"/>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1200" dirty="0"/>
            </a:p>
          </p:txBody>
        </p:sp>
      </p:grpSp>
    </p:spTree>
    <p:extLst>
      <p:ext uri="{BB962C8B-B14F-4D97-AF65-F5344CB8AC3E}">
        <p14:creationId xmlns:p14="http://schemas.microsoft.com/office/powerpoint/2010/main" val="548995401"/>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73150"/>
            <a:ext cx="9144000" cy="4070350"/>
          </a:xfrm>
          <a:prstGeom prst="rect">
            <a:avLst/>
          </a:prstGeom>
        </p:spPr>
      </p:pic>
      <p:sp>
        <p:nvSpPr>
          <p:cNvPr id="6" name="Rectangular Callout 5"/>
          <p:cNvSpPr/>
          <p:nvPr/>
        </p:nvSpPr>
        <p:spPr>
          <a:xfrm>
            <a:off x="975360" y="4221480"/>
            <a:ext cx="1386840" cy="769620"/>
          </a:xfrm>
          <a:prstGeom prst="wedgeRectCallout">
            <a:avLst>
              <a:gd name="adj1" fmla="val -18539"/>
              <a:gd name="adj2" fmla="val -81064"/>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Content Preparation</a:t>
            </a:r>
          </a:p>
        </p:txBody>
      </p:sp>
      <p:sp>
        <p:nvSpPr>
          <p:cNvPr id="7" name="Rectangular Callout 6"/>
          <p:cNvSpPr/>
          <p:nvPr/>
        </p:nvSpPr>
        <p:spPr>
          <a:xfrm>
            <a:off x="4046220" y="4221480"/>
            <a:ext cx="1386840" cy="769620"/>
          </a:xfrm>
          <a:prstGeom prst="wedgeRectCallout">
            <a:avLst>
              <a:gd name="adj1" fmla="val -18539"/>
              <a:gd name="adj2" fmla="val -81064"/>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Integrated Policy Management</a:t>
            </a:r>
          </a:p>
        </p:txBody>
      </p:sp>
      <p:sp>
        <p:nvSpPr>
          <p:cNvPr id="8" name="Rectangular Callout 7"/>
          <p:cNvSpPr/>
          <p:nvPr/>
        </p:nvSpPr>
        <p:spPr>
          <a:xfrm>
            <a:off x="6687754" y="2129155"/>
            <a:ext cx="2095500" cy="769620"/>
          </a:xfrm>
          <a:prstGeom prst="wedgeRectCallout">
            <a:avLst>
              <a:gd name="adj1" fmla="val -65129"/>
              <a:gd name="adj2" fmla="val 110025"/>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Fast</a:t>
            </a:r>
          </a:p>
          <a:p>
            <a:pPr algn="ctr"/>
            <a:r>
              <a:rPr lang="en-GB" sz="1400" dirty="0" smtClean="0"/>
              <a:t>Application</a:t>
            </a:r>
          </a:p>
          <a:p>
            <a:pPr algn="ctr"/>
            <a:r>
              <a:rPr lang="en-GB" sz="1400" dirty="0" smtClean="0"/>
              <a:t>Creation &amp; Deployment</a:t>
            </a:r>
          </a:p>
        </p:txBody>
      </p:sp>
      <p:sp>
        <p:nvSpPr>
          <p:cNvPr id="9" name="Rectangular Callout 8"/>
          <p:cNvSpPr/>
          <p:nvPr/>
        </p:nvSpPr>
        <p:spPr>
          <a:xfrm>
            <a:off x="7216140" y="4221480"/>
            <a:ext cx="1386840" cy="769620"/>
          </a:xfrm>
          <a:prstGeom prst="wedgeRectCallout">
            <a:avLst>
              <a:gd name="adj1" fmla="val -47110"/>
              <a:gd name="adj2" fmla="val -10779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Proactive Network Management</a:t>
            </a:r>
          </a:p>
        </p:txBody>
      </p:sp>
      <p:sp>
        <p:nvSpPr>
          <p:cNvPr id="10" name="Rectangular Callout 9"/>
          <p:cNvSpPr/>
          <p:nvPr/>
        </p:nvSpPr>
        <p:spPr>
          <a:xfrm>
            <a:off x="2362200" y="2817653"/>
            <a:ext cx="1386840" cy="769620"/>
          </a:xfrm>
          <a:prstGeom prst="wedgeRectCallout">
            <a:avLst>
              <a:gd name="adj1" fmla="val -78429"/>
              <a:gd name="adj2" fmla="val -56312"/>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Customer</a:t>
            </a:r>
          </a:p>
          <a:p>
            <a:pPr algn="ctr"/>
            <a:r>
              <a:rPr lang="en-GB" sz="1400" dirty="0" smtClean="0"/>
              <a:t>Insight</a:t>
            </a:r>
          </a:p>
        </p:txBody>
      </p:sp>
      <p:sp>
        <p:nvSpPr>
          <p:cNvPr id="11" name="Rectangular Callout 10"/>
          <p:cNvSpPr/>
          <p:nvPr/>
        </p:nvSpPr>
        <p:spPr>
          <a:xfrm>
            <a:off x="4366260" y="2358706"/>
            <a:ext cx="1386840" cy="769620"/>
          </a:xfrm>
          <a:prstGeom prst="wedgeRectCallout">
            <a:avLst>
              <a:gd name="adj1" fmla="val -131176"/>
              <a:gd name="adj2" fmla="val -116048"/>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Quality Assured Network</a:t>
            </a:r>
          </a:p>
        </p:txBody>
      </p:sp>
      <p:sp>
        <p:nvSpPr>
          <p:cNvPr id="14" name="Title 3"/>
          <p:cNvSpPr>
            <a:spLocks noGrp="1"/>
          </p:cNvSpPr>
          <p:nvPr>
            <p:ph type="title"/>
          </p:nvPr>
        </p:nvSpPr>
        <p:spPr>
          <a:xfrm>
            <a:off x="437766" y="325945"/>
            <a:ext cx="8345488" cy="731837"/>
          </a:xfrm>
        </p:spPr>
        <p:txBody>
          <a:bodyPr/>
          <a:lstStyle/>
          <a:p>
            <a:r>
              <a:rPr lang="en-US" dirty="0" smtClean="0"/>
              <a:t>World-Class Scale</a:t>
            </a:r>
            <a:br>
              <a:rPr lang="en-US" dirty="0" smtClean="0"/>
            </a:br>
            <a:r>
              <a:rPr lang="en-US" sz="2400" dirty="0" smtClean="0"/>
              <a:t>Converged Mobile Video</a:t>
            </a:r>
            <a:endParaRPr lang="en-US" dirty="0"/>
          </a:p>
        </p:txBody>
      </p:sp>
    </p:spTree>
    <p:extLst>
      <p:ext uri="{BB962C8B-B14F-4D97-AF65-F5344CB8AC3E}">
        <p14:creationId xmlns:p14="http://schemas.microsoft.com/office/powerpoint/2010/main" val="38042527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U-Turn Arrow 78"/>
          <p:cNvSpPr/>
          <p:nvPr/>
        </p:nvSpPr>
        <p:spPr>
          <a:xfrm rot="5400000" flipH="1">
            <a:off x="8297404" y="1239815"/>
            <a:ext cx="709619" cy="457200"/>
          </a:xfrm>
          <a:prstGeom prst="uturnArrow">
            <a:avLst>
              <a:gd name="adj1" fmla="val 20962"/>
              <a:gd name="adj2" fmla="val 25000"/>
              <a:gd name="adj3" fmla="val 25582"/>
              <a:gd name="adj4" fmla="val 43750"/>
              <a:gd name="adj5" fmla="val 10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a:solidFill>
                <a:srgbClr val="000000"/>
              </a:solidFill>
              <a:latin typeface="+mj-lt"/>
            </a:endParaRPr>
          </a:p>
        </p:txBody>
      </p:sp>
      <p:grpSp>
        <p:nvGrpSpPr>
          <p:cNvPr id="117" name="Group 116"/>
          <p:cNvGrpSpPr/>
          <p:nvPr/>
        </p:nvGrpSpPr>
        <p:grpSpPr>
          <a:xfrm>
            <a:off x="640699" y="2009177"/>
            <a:ext cx="2399914" cy="1993183"/>
            <a:chOff x="6094278" y="2027550"/>
            <a:chExt cx="2399914" cy="1993183"/>
          </a:xfrm>
        </p:grpSpPr>
        <p:cxnSp>
          <p:nvCxnSpPr>
            <p:cNvPr id="118" name="Straight Connector 117"/>
            <p:cNvCxnSpPr/>
            <p:nvPr/>
          </p:nvCxnSpPr>
          <p:spPr>
            <a:xfrm>
              <a:off x="6094278" y="2027550"/>
              <a:ext cx="0" cy="19931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8494192" y="2027550"/>
              <a:ext cx="0" cy="19931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3276135" y="4002360"/>
            <a:ext cx="2578730" cy="506731"/>
            <a:chOff x="556752" y="4020733"/>
            <a:chExt cx="2578730" cy="506731"/>
          </a:xfrm>
        </p:grpSpPr>
        <p:sp>
          <p:nvSpPr>
            <p:cNvPr id="54" name="Rectangle 53"/>
            <p:cNvSpPr/>
            <p:nvPr/>
          </p:nvSpPr>
          <p:spPr>
            <a:xfrm>
              <a:off x="556752" y="4020733"/>
              <a:ext cx="2578730" cy="506731"/>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TextBox 54"/>
            <p:cNvSpPr txBox="1"/>
            <p:nvPr/>
          </p:nvSpPr>
          <p:spPr>
            <a:xfrm>
              <a:off x="1557011" y="4150401"/>
              <a:ext cx="1263047"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Content First</a:t>
              </a:r>
              <a:endParaRPr lang="en-US" sz="1200" dirty="0">
                <a:solidFill>
                  <a:schemeClr val="bg1"/>
                </a:solidFill>
                <a:cs typeface="ＭＳ Ｐゴシック" charset="-128"/>
              </a:endParaRPr>
            </a:p>
          </p:txBody>
        </p:sp>
        <p:grpSp>
          <p:nvGrpSpPr>
            <p:cNvPr id="56" name="Group 55"/>
            <p:cNvGrpSpPr/>
            <p:nvPr/>
          </p:nvGrpSpPr>
          <p:grpSpPr>
            <a:xfrm>
              <a:off x="1205785" y="4091219"/>
              <a:ext cx="376886" cy="376886"/>
              <a:chOff x="1810666" y="1496369"/>
              <a:chExt cx="1303476" cy="1303476"/>
            </a:xfrm>
          </p:grpSpPr>
          <p:sp>
            <p:nvSpPr>
              <p:cNvPr id="57" name="Oval 56"/>
              <p:cNvSpPr/>
              <p:nvPr/>
            </p:nvSpPr>
            <p:spPr>
              <a:xfrm>
                <a:off x="1810666" y="1496369"/>
                <a:ext cx="1303476" cy="1303476"/>
              </a:xfrm>
              <a:prstGeom prst="ellipse">
                <a:avLst/>
              </a:prstGeom>
              <a:solidFill>
                <a:schemeClr val="accent1"/>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58" name="Freeform 6"/>
              <p:cNvSpPr>
                <a:spLocks noEditPoints="1"/>
              </p:cNvSpPr>
              <p:nvPr/>
            </p:nvSpPr>
            <p:spPr bwMode="auto">
              <a:xfrm>
                <a:off x="2101641" y="1873966"/>
                <a:ext cx="721526" cy="597943"/>
              </a:xfrm>
              <a:custGeom>
                <a:avLst/>
                <a:gdLst>
                  <a:gd name="T0" fmla="*/ 733 w 800"/>
                  <a:gd name="T1" fmla="*/ 467 h 700"/>
                  <a:gd name="T2" fmla="*/ 484 w 800"/>
                  <a:gd name="T3" fmla="*/ 467 h 700"/>
                  <a:gd name="T4" fmla="*/ 483 w 800"/>
                  <a:gd name="T5" fmla="*/ 465 h 700"/>
                  <a:gd name="T6" fmla="*/ 463 w 800"/>
                  <a:gd name="T7" fmla="*/ 419 h 700"/>
                  <a:gd name="T8" fmla="*/ 511 w 800"/>
                  <a:gd name="T9" fmla="*/ 300 h 700"/>
                  <a:gd name="T10" fmla="*/ 511 w 800"/>
                  <a:gd name="T11" fmla="*/ 226 h 700"/>
                  <a:gd name="T12" fmla="*/ 400 w 800"/>
                  <a:gd name="T13" fmla="*/ 117 h 700"/>
                  <a:gd name="T14" fmla="*/ 290 w 800"/>
                  <a:gd name="T15" fmla="*/ 226 h 700"/>
                  <a:gd name="T16" fmla="*/ 290 w 800"/>
                  <a:gd name="T17" fmla="*/ 300 h 700"/>
                  <a:gd name="T18" fmla="*/ 336 w 800"/>
                  <a:gd name="T19" fmla="*/ 420 h 700"/>
                  <a:gd name="T20" fmla="*/ 316 w 800"/>
                  <a:gd name="T21" fmla="*/ 465 h 700"/>
                  <a:gd name="T22" fmla="*/ 315 w 800"/>
                  <a:gd name="T23" fmla="*/ 467 h 700"/>
                  <a:gd name="T24" fmla="*/ 66 w 800"/>
                  <a:gd name="T25" fmla="*/ 467 h 700"/>
                  <a:gd name="T26" fmla="*/ 66 w 800"/>
                  <a:gd name="T27" fmla="*/ 67 h 700"/>
                  <a:gd name="T28" fmla="*/ 733 w 800"/>
                  <a:gd name="T29" fmla="*/ 67 h 700"/>
                  <a:gd name="T30" fmla="*/ 733 w 800"/>
                  <a:gd name="T31" fmla="*/ 467 h 700"/>
                  <a:gd name="T32" fmla="*/ 766 w 800"/>
                  <a:gd name="T33" fmla="*/ 0 h 700"/>
                  <a:gd name="T34" fmla="*/ 33 w 800"/>
                  <a:gd name="T35" fmla="*/ 0 h 700"/>
                  <a:gd name="T36" fmla="*/ 0 w 800"/>
                  <a:gd name="T37" fmla="*/ 34 h 700"/>
                  <a:gd name="T38" fmla="*/ 0 w 800"/>
                  <a:gd name="T39" fmla="*/ 500 h 700"/>
                  <a:gd name="T40" fmla="*/ 33 w 800"/>
                  <a:gd name="T41" fmla="*/ 534 h 700"/>
                  <a:gd name="T42" fmla="*/ 209 w 800"/>
                  <a:gd name="T43" fmla="*/ 534 h 700"/>
                  <a:gd name="T44" fmla="*/ 136 w 800"/>
                  <a:gd name="T45" fmla="*/ 576 h 700"/>
                  <a:gd name="T46" fmla="*/ 126 w 800"/>
                  <a:gd name="T47" fmla="*/ 591 h 700"/>
                  <a:gd name="T48" fmla="*/ 108 w 800"/>
                  <a:gd name="T49" fmla="*/ 700 h 700"/>
                  <a:gd name="T50" fmla="*/ 691 w 800"/>
                  <a:gd name="T51" fmla="*/ 700 h 700"/>
                  <a:gd name="T52" fmla="*/ 673 w 800"/>
                  <a:gd name="T53" fmla="*/ 591 h 700"/>
                  <a:gd name="T54" fmla="*/ 663 w 800"/>
                  <a:gd name="T55" fmla="*/ 576 h 700"/>
                  <a:gd name="T56" fmla="*/ 590 w 800"/>
                  <a:gd name="T57" fmla="*/ 534 h 700"/>
                  <a:gd name="T58" fmla="*/ 766 w 800"/>
                  <a:gd name="T59" fmla="*/ 534 h 700"/>
                  <a:gd name="T60" fmla="*/ 800 w 800"/>
                  <a:gd name="T61" fmla="*/ 500 h 700"/>
                  <a:gd name="T62" fmla="*/ 800 w 800"/>
                  <a:gd name="T63" fmla="*/ 34 h 700"/>
                  <a:gd name="T64" fmla="*/ 766 w 800"/>
                  <a:gd name="T65"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0" h="700">
                    <a:moveTo>
                      <a:pt x="733" y="467"/>
                    </a:moveTo>
                    <a:lnTo>
                      <a:pt x="484" y="467"/>
                    </a:lnTo>
                    <a:cubicBezTo>
                      <a:pt x="484" y="466"/>
                      <a:pt x="484" y="465"/>
                      <a:pt x="483" y="465"/>
                    </a:cubicBezTo>
                    <a:lnTo>
                      <a:pt x="463" y="419"/>
                    </a:lnTo>
                    <a:cubicBezTo>
                      <a:pt x="490" y="399"/>
                      <a:pt x="511" y="336"/>
                      <a:pt x="511" y="300"/>
                    </a:cubicBezTo>
                    <a:lnTo>
                      <a:pt x="511" y="226"/>
                    </a:lnTo>
                    <a:cubicBezTo>
                      <a:pt x="511" y="166"/>
                      <a:pt x="460" y="117"/>
                      <a:pt x="400" y="117"/>
                    </a:cubicBezTo>
                    <a:cubicBezTo>
                      <a:pt x="339" y="117"/>
                      <a:pt x="290" y="166"/>
                      <a:pt x="290" y="226"/>
                    </a:cubicBezTo>
                    <a:lnTo>
                      <a:pt x="290" y="300"/>
                    </a:lnTo>
                    <a:cubicBezTo>
                      <a:pt x="290" y="337"/>
                      <a:pt x="308" y="401"/>
                      <a:pt x="336" y="420"/>
                    </a:cubicBezTo>
                    <a:lnTo>
                      <a:pt x="316" y="465"/>
                    </a:lnTo>
                    <a:cubicBezTo>
                      <a:pt x="316" y="465"/>
                      <a:pt x="315" y="466"/>
                      <a:pt x="315" y="467"/>
                    </a:cubicBezTo>
                    <a:lnTo>
                      <a:pt x="66" y="467"/>
                    </a:lnTo>
                    <a:lnTo>
                      <a:pt x="66" y="67"/>
                    </a:lnTo>
                    <a:lnTo>
                      <a:pt x="733" y="67"/>
                    </a:lnTo>
                    <a:lnTo>
                      <a:pt x="733" y="467"/>
                    </a:lnTo>
                    <a:close/>
                    <a:moveTo>
                      <a:pt x="766" y="0"/>
                    </a:moveTo>
                    <a:lnTo>
                      <a:pt x="33" y="0"/>
                    </a:lnTo>
                    <a:cubicBezTo>
                      <a:pt x="15" y="0"/>
                      <a:pt x="0" y="15"/>
                      <a:pt x="0" y="34"/>
                    </a:cubicBezTo>
                    <a:lnTo>
                      <a:pt x="0" y="500"/>
                    </a:lnTo>
                    <a:cubicBezTo>
                      <a:pt x="0" y="519"/>
                      <a:pt x="15" y="534"/>
                      <a:pt x="33" y="534"/>
                    </a:cubicBezTo>
                    <a:lnTo>
                      <a:pt x="209" y="534"/>
                    </a:lnTo>
                    <a:lnTo>
                      <a:pt x="136" y="576"/>
                    </a:lnTo>
                    <a:cubicBezTo>
                      <a:pt x="131" y="579"/>
                      <a:pt x="127" y="585"/>
                      <a:pt x="126" y="591"/>
                    </a:cubicBezTo>
                    <a:lnTo>
                      <a:pt x="108" y="700"/>
                    </a:lnTo>
                    <a:lnTo>
                      <a:pt x="691" y="700"/>
                    </a:lnTo>
                    <a:lnTo>
                      <a:pt x="673" y="591"/>
                    </a:lnTo>
                    <a:cubicBezTo>
                      <a:pt x="673" y="585"/>
                      <a:pt x="668" y="579"/>
                      <a:pt x="663" y="576"/>
                    </a:cubicBezTo>
                    <a:lnTo>
                      <a:pt x="590" y="534"/>
                    </a:lnTo>
                    <a:lnTo>
                      <a:pt x="766" y="534"/>
                    </a:lnTo>
                    <a:cubicBezTo>
                      <a:pt x="785" y="534"/>
                      <a:pt x="800" y="519"/>
                      <a:pt x="800" y="500"/>
                    </a:cubicBezTo>
                    <a:lnTo>
                      <a:pt x="800" y="34"/>
                    </a:lnTo>
                    <a:cubicBezTo>
                      <a:pt x="800" y="15"/>
                      <a:pt x="785" y="0"/>
                      <a:pt x="766"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5" name="Group 64"/>
          <p:cNvGrpSpPr/>
          <p:nvPr/>
        </p:nvGrpSpPr>
        <p:grpSpPr>
          <a:xfrm>
            <a:off x="556752" y="4002360"/>
            <a:ext cx="2578730" cy="506731"/>
            <a:chOff x="3280811" y="4020733"/>
            <a:chExt cx="2578730" cy="506731"/>
          </a:xfrm>
        </p:grpSpPr>
        <p:sp>
          <p:nvSpPr>
            <p:cNvPr id="66" name="Rectangle 65"/>
            <p:cNvSpPr/>
            <p:nvPr/>
          </p:nvSpPr>
          <p:spPr>
            <a:xfrm>
              <a:off x="3280811" y="4020733"/>
              <a:ext cx="2578730" cy="50673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7" name="Group 66"/>
            <p:cNvGrpSpPr/>
            <p:nvPr/>
          </p:nvGrpSpPr>
          <p:grpSpPr>
            <a:xfrm>
              <a:off x="4106128" y="4095171"/>
              <a:ext cx="1068870" cy="357853"/>
              <a:chOff x="1364289" y="4095171"/>
              <a:chExt cx="1068870" cy="357853"/>
            </a:xfrm>
          </p:grpSpPr>
          <p:sp>
            <p:nvSpPr>
              <p:cNvPr id="68" name="TextBox 67"/>
              <p:cNvSpPr txBox="1"/>
              <p:nvPr/>
            </p:nvSpPr>
            <p:spPr>
              <a:xfrm>
                <a:off x="1759611" y="4144142"/>
                <a:ext cx="673548"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IP First</a:t>
                </a:r>
                <a:endParaRPr lang="en-US" sz="1200" dirty="0">
                  <a:solidFill>
                    <a:schemeClr val="bg1"/>
                  </a:solidFill>
                  <a:cs typeface="ＭＳ Ｐゴシック" charset="-128"/>
                </a:endParaRPr>
              </a:p>
            </p:txBody>
          </p:sp>
          <p:grpSp>
            <p:nvGrpSpPr>
              <p:cNvPr id="69" name="Group 68"/>
              <p:cNvGrpSpPr/>
              <p:nvPr/>
            </p:nvGrpSpPr>
            <p:grpSpPr>
              <a:xfrm>
                <a:off x="1364289" y="4095171"/>
                <a:ext cx="357853" cy="357853"/>
                <a:chOff x="3924454" y="1496369"/>
                <a:chExt cx="1303475" cy="1303475"/>
              </a:xfrm>
            </p:grpSpPr>
            <p:sp>
              <p:nvSpPr>
                <p:cNvPr id="70" name="Oval 69"/>
                <p:cNvSpPr/>
                <p:nvPr/>
              </p:nvSpPr>
              <p:spPr>
                <a:xfrm>
                  <a:off x="3924454" y="1496369"/>
                  <a:ext cx="1303475" cy="1303475"/>
                </a:xfrm>
                <a:prstGeom prst="ellipse">
                  <a:avLst/>
                </a:prstGeom>
                <a:solidFill>
                  <a:schemeClr val="accent4">
                    <a:lumMod val="7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71" name="Group 70"/>
                <p:cNvGrpSpPr/>
                <p:nvPr/>
              </p:nvGrpSpPr>
              <p:grpSpPr>
                <a:xfrm>
                  <a:off x="4183668" y="1805028"/>
                  <a:ext cx="785046" cy="718232"/>
                  <a:chOff x="2536918" y="2266086"/>
                  <a:chExt cx="412407" cy="412406"/>
                </a:xfrm>
                <a:solidFill>
                  <a:schemeClr val="bg1"/>
                </a:solidFill>
              </p:grpSpPr>
              <p:sp>
                <p:nvSpPr>
                  <p:cNvPr id="72" name="Freeform 104"/>
                  <p:cNvSpPr>
                    <a:spLocks/>
                  </p:cNvSpPr>
                  <p:nvPr/>
                </p:nvSpPr>
                <p:spPr bwMode="auto">
                  <a:xfrm>
                    <a:off x="2640020" y="2266086"/>
                    <a:ext cx="206203" cy="146404"/>
                  </a:xfrm>
                  <a:custGeom>
                    <a:avLst/>
                    <a:gdLst>
                      <a:gd name="T0" fmla="*/ 33 w 400"/>
                      <a:gd name="T1" fmla="*/ 284 h 284"/>
                      <a:gd name="T2" fmla="*/ 250 w 400"/>
                      <a:gd name="T3" fmla="*/ 284 h 284"/>
                      <a:gd name="T4" fmla="*/ 283 w 400"/>
                      <a:gd name="T5" fmla="*/ 250 h 284"/>
                      <a:gd name="T6" fmla="*/ 283 w 400"/>
                      <a:gd name="T7" fmla="*/ 175 h 284"/>
                      <a:gd name="T8" fmla="*/ 400 w 400"/>
                      <a:gd name="T9" fmla="*/ 247 h 284"/>
                      <a:gd name="T10" fmla="*/ 400 w 400"/>
                      <a:gd name="T11" fmla="*/ 34 h 284"/>
                      <a:gd name="T12" fmla="*/ 399 w 400"/>
                      <a:gd name="T13" fmla="*/ 34 h 284"/>
                      <a:gd name="T14" fmla="*/ 283 w 400"/>
                      <a:gd name="T15" fmla="*/ 105 h 284"/>
                      <a:gd name="T16" fmla="*/ 283 w 400"/>
                      <a:gd name="T17" fmla="*/ 34 h 284"/>
                      <a:gd name="T18" fmla="*/ 250 w 400"/>
                      <a:gd name="T19" fmla="*/ 0 h 284"/>
                      <a:gd name="T20" fmla="*/ 33 w 400"/>
                      <a:gd name="T21" fmla="*/ 0 h 284"/>
                      <a:gd name="T22" fmla="*/ 0 w 400"/>
                      <a:gd name="T23" fmla="*/ 34 h 284"/>
                      <a:gd name="T24" fmla="*/ 0 w 400"/>
                      <a:gd name="T25" fmla="*/ 250 h 284"/>
                      <a:gd name="T26" fmla="*/ 33 w 400"/>
                      <a:gd name="T27"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84">
                        <a:moveTo>
                          <a:pt x="33" y="284"/>
                        </a:moveTo>
                        <a:lnTo>
                          <a:pt x="250" y="284"/>
                        </a:lnTo>
                        <a:cubicBezTo>
                          <a:pt x="268" y="284"/>
                          <a:pt x="283" y="269"/>
                          <a:pt x="283" y="250"/>
                        </a:cubicBezTo>
                        <a:lnTo>
                          <a:pt x="283" y="175"/>
                        </a:lnTo>
                        <a:cubicBezTo>
                          <a:pt x="331" y="205"/>
                          <a:pt x="400" y="247"/>
                          <a:pt x="400" y="247"/>
                        </a:cubicBezTo>
                        <a:lnTo>
                          <a:pt x="400" y="34"/>
                        </a:lnTo>
                        <a:cubicBezTo>
                          <a:pt x="400" y="34"/>
                          <a:pt x="399" y="34"/>
                          <a:pt x="399" y="34"/>
                        </a:cubicBezTo>
                        <a:cubicBezTo>
                          <a:pt x="394" y="37"/>
                          <a:pt x="289" y="102"/>
                          <a:pt x="283" y="105"/>
                        </a:cubicBezTo>
                        <a:lnTo>
                          <a:pt x="283" y="34"/>
                        </a:lnTo>
                        <a:cubicBezTo>
                          <a:pt x="283" y="15"/>
                          <a:pt x="268" y="0"/>
                          <a:pt x="250" y="0"/>
                        </a:cubicBezTo>
                        <a:lnTo>
                          <a:pt x="33" y="0"/>
                        </a:lnTo>
                        <a:cubicBezTo>
                          <a:pt x="15" y="0"/>
                          <a:pt x="0" y="15"/>
                          <a:pt x="0" y="34"/>
                        </a:cubicBezTo>
                        <a:lnTo>
                          <a:pt x="0" y="250"/>
                        </a:lnTo>
                        <a:cubicBezTo>
                          <a:pt x="0" y="269"/>
                          <a:pt x="15" y="284"/>
                          <a:pt x="33" y="28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05"/>
                  <p:cNvSpPr>
                    <a:spLocks/>
                  </p:cNvSpPr>
                  <p:nvPr/>
                </p:nvSpPr>
                <p:spPr bwMode="auto">
                  <a:xfrm>
                    <a:off x="2536918" y="2350629"/>
                    <a:ext cx="266002" cy="327863"/>
                  </a:xfrm>
                  <a:custGeom>
                    <a:avLst/>
                    <a:gdLst>
                      <a:gd name="T0" fmla="*/ 299 w 516"/>
                      <a:gd name="T1" fmla="*/ 340 h 638"/>
                      <a:gd name="T2" fmla="*/ 298 w 516"/>
                      <a:gd name="T3" fmla="*/ 339 h 638"/>
                      <a:gd name="T4" fmla="*/ 295 w 516"/>
                      <a:gd name="T5" fmla="*/ 338 h 638"/>
                      <a:gd name="T6" fmla="*/ 294 w 516"/>
                      <a:gd name="T7" fmla="*/ 338 h 638"/>
                      <a:gd name="T8" fmla="*/ 293 w 516"/>
                      <a:gd name="T9" fmla="*/ 338 h 638"/>
                      <a:gd name="T10" fmla="*/ 290 w 516"/>
                      <a:gd name="T11" fmla="*/ 339 h 638"/>
                      <a:gd name="T12" fmla="*/ 289 w 516"/>
                      <a:gd name="T13" fmla="*/ 339 h 638"/>
                      <a:gd name="T14" fmla="*/ 286 w 516"/>
                      <a:gd name="T15" fmla="*/ 342 h 638"/>
                      <a:gd name="T16" fmla="*/ 286 w 516"/>
                      <a:gd name="T17" fmla="*/ 343 h 638"/>
                      <a:gd name="T18" fmla="*/ 284 w 516"/>
                      <a:gd name="T19" fmla="*/ 346 h 638"/>
                      <a:gd name="T20" fmla="*/ 284 w 516"/>
                      <a:gd name="T21" fmla="*/ 348 h 638"/>
                      <a:gd name="T22" fmla="*/ 283 w 516"/>
                      <a:gd name="T23" fmla="*/ 353 h 638"/>
                      <a:gd name="T24" fmla="*/ 283 w 516"/>
                      <a:gd name="T25" fmla="*/ 456 h 638"/>
                      <a:gd name="T26" fmla="*/ 216 w 516"/>
                      <a:gd name="T27" fmla="*/ 432 h 638"/>
                      <a:gd name="T28" fmla="*/ 66 w 516"/>
                      <a:gd name="T29" fmla="*/ 230 h 638"/>
                      <a:gd name="T30" fmla="*/ 133 w 516"/>
                      <a:gd name="T31" fmla="*/ 86 h 638"/>
                      <a:gd name="T32" fmla="*/ 133 w 516"/>
                      <a:gd name="T33" fmla="*/ 0 h 638"/>
                      <a:gd name="T34" fmla="*/ 0 w 516"/>
                      <a:gd name="T35" fmla="*/ 230 h 638"/>
                      <a:gd name="T36" fmla="*/ 216 w 516"/>
                      <a:gd name="T37" fmla="*/ 504 h 638"/>
                      <a:gd name="T38" fmla="*/ 283 w 516"/>
                      <a:gd name="T39" fmla="*/ 525 h 638"/>
                      <a:gd name="T40" fmla="*/ 283 w 516"/>
                      <a:gd name="T41" fmla="*/ 623 h 638"/>
                      <a:gd name="T42" fmla="*/ 284 w 516"/>
                      <a:gd name="T43" fmla="*/ 629 h 638"/>
                      <a:gd name="T44" fmla="*/ 284 w 516"/>
                      <a:gd name="T45" fmla="*/ 631 h 638"/>
                      <a:gd name="T46" fmla="*/ 286 w 516"/>
                      <a:gd name="T47" fmla="*/ 634 h 638"/>
                      <a:gd name="T48" fmla="*/ 286 w 516"/>
                      <a:gd name="T49" fmla="*/ 635 h 638"/>
                      <a:gd name="T50" fmla="*/ 289 w 516"/>
                      <a:gd name="T51" fmla="*/ 637 h 638"/>
                      <a:gd name="T52" fmla="*/ 290 w 516"/>
                      <a:gd name="T53" fmla="*/ 637 h 638"/>
                      <a:gd name="T54" fmla="*/ 293 w 516"/>
                      <a:gd name="T55" fmla="*/ 638 h 638"/>
                      <a:gd name="T56" fmla="*/ 294 w 516"/>
                      <a:gd name="T57" fmla="*/ 638 h 638"/>
                      <a:gd name="T58" fmla="*/ 295 w 516"/>
                      <a:gd name="T59" fmla="*/ 638 h 638"/>
                      <a:gd name="T60" fmla="*/ 298 w 516"/>
                      <a:gd name="T61" fmla="*/ 638 h 638"/>
                      <a:gd name="T62" fmla="*/ 299 w 516"/>
                      <a:gd name="T63" fmla="*/ 637 h 638"/>
                      <a:gd name="T64" fmla="*/ 304 w 516"/>
                      <a:gd name="T65" fmla="*/ 634 h 638"/>
                      <a:gd name="T66" fmla="*/ 516 w 516"/>
                      <a:gd name="T67" fmla="*/ 489 h 638"/>
                      <a:gd name="T68" fmla="*/ 304 w 516"/>
                      <a:gd name="T69" fmla="*/ 342 h 638"/>
                      <a:gd name="T70" fmla="*/ 299 w 516"/>
                      <a:gd name="T71" fmla="*/ 3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6" h="638">
                        <a:moveTo>
                          <a:pt x="299" y="340"/>
                        </a:moveTo>
                        <a:cubicBezTo>
                          <a:pt x="299" y="339"/>
                          <a:pt x="298" y="339"/>
                          <a:pt x="298" y="339"/>
                        </a:cubicBezTo>
                        <a:cubicBezTo>
                          <a:pt x="297" y="339"/>
                          <a:pt x="296" y="339"/>
                          <a:pt x="295" y="338"/>
                        </a:cubicBezTo>
                        <a:cubicBezTo>
                          <a:pt x="294" y="338"/>
                          <a:pt x="294" y="338"/>
                          <a:pt x="294" y="338"/>
                        </a:cubicBezTo>
                        <a:cubicBezTo>
                          <a:pt x="294" y="338"/>
                          <a:pt x="293" y="338"/>
                          <a:pt x="293" y="338"/>
                        </a:cubicBezTo>
                        <a:cubicBezTo>
                          <a:pt x="292" y="339"/>
                          <a:pt x="291" y="339"/>
                          <a:pt x="290" y="339"/>
                        </a:cubicBezTo>
                        <a:cubicBezTo>
                          <a:pt x="290" y="339"/>
                          <a:pt x="289" y="339"/>
                          <a:pt x="289" y="339"/>
                        </a:cubicBezTo>
                        <a:cubicBezTo>
                          <a:pt x="288" y="340"/>
                          <a:pt x="287" y="341"/>
                          <a:pt x="286" y="342"/>
                        </a:cubicBezTo>
                        <a:cubicBezTo>
                          <a:pt x="286" y="342"/>
                          <a:pt x="286" y="343"/>
                          <a:pt x="286" y="343"/>
                        </a:cubicBezTo>
                        <a:cubicBezTo>
                          <a:pt x="285" y="344"/>
                          <a:pt x="285" y="345"/>
                          <a:pt x="284" y="346"/>
                        </a:cubicBezTo>
                        <a:cubicBezTo>
                          <a:pt x="284" y="347"/>
                          <a:pt x="284" y="347"/>
                          <a:pt x="284" y="348"/>
                        </a:cubicBezTo>
                        <a:cubicBezTo>
                          <a:pt x="283" y="349"/>
                          <a:pt x="283" y="351"/>
                          <a:pt x="283" y="353"/>
                        </a:cubicBezTo>
                        <a:lnTo>
                          <a:pt x="283" y="456"/>
                        </a:lnTo>
                        <a:cubicBezTo>
                          <a:pt x="259" y="450"/>
                          <a:pt x="237" y="442"/>
                          <a:pt x="216" y="432"/>
                        </a:cubicBezTo>
                        <a:cubicBezTo>
                          <a:pt x="126" y="388"/>
                          <a:pt x="66" y="314"/>
                          <a:pt x="66" y="230"/>
                        </a:cubicBezTo>
                        <a:cubicBezTo>
                          <a:pt x="66" y="176"/>
                          <a:pt x="91" y="126"/>
                          <a:pt x="133" y="86"/>
                        </a:cubicBezTo>
                        <a:lnTo>
                          <a:pt x="133" y="0"/>
                        </a:lnTo>
                        <a:cubicBezTo>
                          <a:pt x="51" y="57"/>
                          <a:pt x="0" y="139"/>
                          <a:pt x="0" y="230"/>
                        </a:cubicBezTo>
                        <a:cubicBezTo>
                          <a:pt x="0" y="349"/>
                          <a:pt x="88" y="453"/>
                          <a:pt x="216" y="504"/>
                        </a:cubicBezTo>
                        <a:cubicBezTo>
                          <a:pt x="238" y="512"/>
                          <a:pt x="260" y="519"/>
                          <a:pt x="283" y="525"/>
                        </a:cubicBezTo>
                        <a:lnTo>
                          <a:pt x="283" y="623"/>
                        </a:lnTo>
                        <a:cubicBezTo>
                          <a:pt x="283" y="625"/>
                          <a:pt x="283" y="627"/>
                          <a:pt x="284" y="629"/>
                        </a:cubicBezTo>
                        <a:cubicBezTo>
                          <a:pt x="284" y="630"/>
                          <a:pt x="284" y="630"/>
                          <a:pt x="284" y="631"/>
                        </a:cubicBezTo>
                        <a:cubicBezTo>
                          <a:pt x="285" y="632"/>
                          <a:pt x="285" y="633"/>
                          <a:pt x="286" y="634"/>
                        </a:cubicBezTo>
                        <a:cubicBezTo>
                          <a:pt x="286" y="634"/>
                          <a:pt x="286" y="634"/>
                          <a:pt x="286" y="635"/>
                        </a:cubicBezTo>
                        <a:cubicBezTo>
                          <a:pt x="287" y="636"/>
                          <a:pt x="288" y="637"/>
                          <a:pt x="289" y="637"/>
                        </a:cubicBezTo>
                        <a:cubicBezTo>
                          <a:pt x="289" y="637"/>
                          <a:pt x="290" y="637"/>
                          <a:pt x="290" y="637"/>
                        </a:cubicBezTo>
                        <a:cubicBezTo>
                          <a:pt x="291" y="638"/>
                          <a:pt x="292" y="638"/>
                          <a:pt x="293" y="638"/>
                        </a:cubicBezTo>
                        <a:cubicBezTo>
                          <a:pt x="293" y="638"/>
                          <a:pt x="294" y="638"/>
                          <a:pt x="294" y="638"/>
                        </a:cubicBezTo>
                        <a:cubicBezTo>
                          <a:pt x="294" y="638"/>
                          <a:pt x="294" y="638"/>
                          <a:pt x="295" y="638"/>
                        </a:cubicBezTo>
                        <a:cubicBezTo>
                          <a:pt x="296" y="638"/>
                          <a:pt x="297" y="638"/>
                          <a:pt x="298" y="638"/>
                        </a:cubicBezTo>
                        <a:cubicBezTo>
                          <a:pt x="298" y="637"/>
                          <a:pt x="299" y="637"/>
                          <a:pt x="299" y="637"/>
                        </a:cubicBezTo>
                        <a:cubicBezTo>
                          <a:pt x="301" y="636"/>
                          <a:pt x="303" y="636"/>
                          <a:pt x="304" y="634"/>
                        </a:cubicBezTo>
                        <a:lnTo>
                          <a:pt x="516" y="489"/>
                        </a:lnTo>
                        <a:lnTo>
                          <a:pt x="304" y="342"/>
                        </a:lnTo>
                        <a:cubicBezTo>
                          <a:pt x="303" y="341"/>
                          <a:pt x="301" y="340"/>
                          <a:pt x="299" y="34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06"/>
                  <p:cNvSpPr>
                    <a:spLocks/>
                  </p:cNvSpPr>
                  <p:nvPr/>
                </p:nvSpPr>
                <p:spPr bwMode="auto">
                  <a:xfrm>
                    <a:off x="2827665" y="2350629"/>
                    <a:ext cx="121660" cy="247444"/>
                  </a:xfrm>
                  <a:custGeom>
                    <a:avLst/>
                    <a:gdLst>
                      <a:gd name="T0" fmla="*/ 102 w 236"/>
                      <a:gd name="T1" fmla="*/ 0 h 484"/>
                      <a:gd name="T2" fmla="*/ 102 w 236"/>
                      <a:gd name="T3" fmla="*/ 85 h 484"/>
                      <a:gd name="T4" fmla="*/ 102 w 236"/>
                      <a:gd name="T5" fmla="*/ 86 h 484"/>
                      <a:gd name="T6" fmla="*/ 169 w 236"/>
                      <a:gd name="T7" fmla="*/ 230 h 484"/>
                      <a:gd name="T8" fmla="*/ 0 w 236"/>
                      <a:gd name="T9" fmla="*/ 440 h 484"/>
                      <a:gd name="T10" fmla="*/ 63 w 236"/>
                      <a:gd name="T11" fmla="*/ 484 h 484"/>
                      <a:gd name="T12" fmla="*/ 236 w 236"/>
                      <a:gd name="T13" fmla="*/ 230 h 484"/>
                      <a:gd name="T14" fmla="*/ 102 w 236"/>
                      <a:gd name="T15" fmla="*/ 0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484">
                        <a:moveTo>
                          <a:pt x="102" y="0"/>
                        </a:moveTo>
                        <a:lnTo>
                          <a:pt x="102" y="85"/>
                        </a:lnTo>
                        <a:lnTo>
                          <a:pt x="102" y="86"/>
                        </a:lnTo>
                        <a:cubicBezTo>
                          <a:pt x="144" y="126"/>
                          <a:pt x="169" y="176"/>
                          <a:pt x="169" y="230"/>
                        </a:cubicBezTo>
                        <a:cubicBezTo>
                          <a:pt x="169" y="320"/>
                          <a:pt x="101" y="399"/>
                          <a:pt x="0" y="440"/>
                        </a:cubicBezTo>
                        <a:lnTo>
                          <a:pt x="63" y="484"/>
                        </a:lnTo>
                        <a:cubicBezTo>
                          <a:pt x="167" y="428"/>
                          <a:pt x="236" y="335"/>
                          <a:pt x="236" y="230"/>
                        </a:cubicBezTo>
                        <a:cubicBezTo>
                          <a:pt x="236" y="139"/>
                          <a:pt x="184" y="57"/>
                          <a:pt x="10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sp>
        <p:nvSpPr>
          <p:cNvPr id="2" name="Title 1"/>
          <p:cNvSpPr>
            <a:spLocks noGrp="1"/>
          </p:cNvSpPr>
          <p:nvPr>
            <p:ph type="title"/>
          </p:nvPr>
        </p:nvSpPr>
        <p:spPr/>
        <p:txBody>
          <a:bodyPr/>
          <a:lstStyle/>
          <a:p>
            <a:r>
              <a:rPr lang="en-US" dirty="0" smtClean="0"/>
              <a:t>World-Class Scale</a:t>
            </a:r>
            <a:br>
              <a:rPr lang="en-US" dirty="0" smtClean="0"/>
            </a:br>
            <a:r>
              <a:rPr lang="en-US" sz="2400" dirty="0" smtClean="0"/>
              <a:t>Reinvent Service Creation</a:t>
            </a:r>
            <a:endParaRPr lang="en-US" sz="2400" dirty="0"/>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9" name="Group 38"/>
          <p:cNvGrpSpPr/>
          <p:nvPr/>
        </p:nvGrpSpPr>
        <p:grpSpPr>
          <a:xfrm>
            <a:off x="8188434" y="285433"/>
            <a:ext cx="560969" cy="568775"/>
            <a:chOff x="8188434" y="285433"/>
            <a:chExt cx="560969" cy="568775"/>
          </a:xfrm>
        </p:grpSpPr>
        <p:sp>
          <p:nvSpPr>
            <p:cNvPr id="37" name="Oval 36"/>
            <p:cNvSpPr/>
            <p:nvPr/>
          </p:nvSpPr>
          <p:spPr>
            <a:xfrm>
              <a:off x="8188434" y="285433"/>
              <a:ext cx="560969" cy="56877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9" name="Oval 11"/>
            <p:cNvSpPr/>
            <p:nvPr/>
          </p:nvSpPr>
          <p:spPr>
            <a:xfrm flipH="1">
              <a:off x="8288784" y="384764"/>
              <a:ext cx="363430" cy="366728"/>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1200" dirty="0"/>
            </a:p>
          </p:txBody>
        </p:sp>
      </p:grpSp>
      <p:grpSp>
        <p:nvGrpSpPr>
          <p:cNvPr id="59" name="Group 58"/>
          <p:cNvGrpSpPr/>
          <p:nvPr/>
        </p:nvGrpSpPr>
        <p:grpSpPr>
          <a:xfrm>
            <a:off x="6004870" y="4002360"/>
            <a:ext cx="2578730" cy="506731"/>
            <a:chOff x="6004870" y="4020733"/>
            <a:chExt cx="2578730" cy="506731"/>
          </a:xfrm>
        </p:grpSpPr>
        <p:sp>
          <p:nvSpPr>
            <p:cNvPr id="60" name="Rectangle 59"/>
            <p:cNvSpPr/>
            <p:nvPr/>
          </p:nvSpPr>
          <p:spPr>
            <a:xfrm>
              <a:off x="6004870" y="4020733"/>
              <a:ext cx="2578730" cy="506731"/>
            </a:xfrm>
            <a:prstGeom prst="rect">
              <a:avLst/>
            </a:prstGeom>
            <a:solidFill>
              <a:srgbClr val="10A1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1" name="TextBox 60"/>
            <p:cNvSpPr txBox="1"/>
            <p:nvPr/>
          </p:nvSpPr>
          <p:spPr>
            <a:xfrm>
              <a:off x="7062948" y="4144142"/>
              <a:ext cx="1000281"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Device First</a:t>
              </a:r>
              <a:endParaRPr lang="en-US" sz="1200" dirty="0">
                <a:solidFill>
                  <a:schemeClr val="bg1"/>
                </a:solidFill>
                <a:cs typeface="ＭＳ Ｐゴシック" charset="-128"/>
              </a:endParaRPr>
            </a:p>
          </p:txBody>
        </p:sp>
        <p:grpSp>
          <p:nvGrpSpPr>
            <p:cNvPr id="62" name="Group 61"/>
            <p:cNvGrpSpPr/>
            <p:nvPr/>
          </p:nvGrpSpPr>
          <p:grpSpPr>
            <a:xfrm>
              <a:off x="6667627" y="4095171"/>
              <a:ext cx="357853" cy="357853"/>
              <a:chOff x="6715887" y="4095171"/>
              <a:chExt cx="357853" cy="357853"/>
            </a:xfrm>
          </p:grpSpPr>
          <p:sp>
            <p:nvSpPr>
              <p:cNvPr id="63" name="Oval 62"/>
              <p:cNvSpPr/>
              <p:nvPr/>
            </p:nvSpPr>
            <p:spPr>
              <a:xfrm>
                <a:off x="6715887" y="4095171"/>
                <a:ext cx="357853" cy="357853"/>
              </a:xfrm>
              <a:prstGeom prst="ellipse">
                <a:avLst/>
              </a:prstGeom>
              <a:solidFill>
                <a:schemeClr val="accent6"/>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64" name="Freeform 20"/>
              <p:cNvSpPr>
                <a:spLocks noEditPoints="1"/>
              </p:cNvSpPr>
              <p:nvPr/>
            </p:nvSpPr>
            <p:spPr bwMode="auto">
              <a:xfrm>
                <a:off x="6824015" y="4151127"/>
                <a:ext cx="143152" cy="225965"/>
              </a:xfrm>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sp>
        <p:nvSpPr>
          <p:cNvPr id="77" name="TextBox 76"/>
          <p:cNvSpPr txBox="1"/>
          <p:nvPr/>
        </p:nvSpPr>
        <p:spPr>
          <a:xfrm>
            <a:off x="810553" y="3247755"/>
            <a:ext cx="2265956" cy="677108"/>
          </a:xfrm>
          <a:prstGeom prst="rect">
            <a:avLst/>
          </a:prstGeom>
          <a:noFill/>
        </p:spPr>
        <p:txBody>
          <a:bodyPr wrap="square" rtlCol="0">
            <a:spAutoFit/>
          </a:bodyPr>
          <a:lstStyle/>
          <a:p>
            <a:pPr defTabSz="457033">
              <a:spcBef>
                <a:spcPts val="300"/>
              </a:spcBef>
              <a:buSzPct val="90000"/>
              <a:defRPr/>
            </a:pPr>
            <a:r>
              <a:rPr lang="en-US" sz="1200" kern="0" dirty="0">
                <a:latin typeface="Arial"/>
              </a:rPr>
              <a:t>Data driven and </a:t>
            </a:r>
            <a:r>
              <a:rPr lang="en-US" sz="1200" kern="0" dirty="0" smtClean="0">
                <a:latin typeface="Arial"/>
              </a:rPr>
              <a:t>personalized</a:t>
            </a:r>
            <a:endParaRPr lang="en-US" sz="1200" kern="0" dirty="0">
              <a:latin typeface="Arial"/>
            </a:endParaRPr>
          </a:p>
          <a:p>
            <a:pPr marL="114297" indent="-114297" defTabSz="457033">
              <a:spcBef>
                <a:spcPts val="300"/>
              </a:spcBef>
              <a:buSzPct val="90000"/>
              <a:buFont typeface="Arial"/>
              <a:buChar char="•"/>
              <a:defRPr/>
            </a:pPr>
            <a:r>
              <a:rPr lang="en-US" sz="1050" kern="0" dirty="0">
                <a:latin typeface="Arial"/>
              </a:rPr>
              <a:t>Content preference</a:t>
            </a:r>
          </a:p>
          <a:p>
            <a:pPr marL="114297" indent="-114297" defTabSz="457033">
              <a:spcBef>
                <a:spcPts val="300"/>
              </a:spcBef>
              <a:buSzPct val="90000"/>
              <a:buFont typeface="Arial"/>
              <a:buChar char="•"/>
              <a:defRPr/>
            </a:pPr>
            <a:r>
              <a:rPr lang="en-US" sz="1050" kern="0" dirty="0">
                <a:latin typeface="Arial"/>
              </a:rPr>
              <a:t>Target audience</a:t>
            </a:r>
          </a:p>
        </p:txBody>
      </p:sp>
      <p:pic>
        <p:nvPicPr>
          <p:cNvPr id="78" name="Picture 7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142" y="2114271"/>
            <a:ext cx="1801950" cy="1075070"/>
          </a:xfrm>
          <a:prstGeom prst="rect">
            <a:avLst/>
          </a:prstGeom>
          <a:ln>
            <a:solidFill>
              <a:schemeClr val="bg1">
                <a:lumMod val="85000"/>
              </a:schemeClr>
            </a:solidFill>
          </a:ln>
        </p:spPr>
      </p:pic>
      <p:sp>
        <p:nvSpPr>
          <p:cNvPr id="80" name="Rectangle 79"/>
          <p:cNvSpPr/>
          <p:nvPr/>
        </p:nvSpPr>
        <p:spPr>
          <a:xfrm>
            <a:off x="3276135" y="1522801"/>
            <a:ext cx="2578730" cy="506731"/>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1" name="TextBox 80"/>
          <p:cNvSpPr txBox="1"/>
          <p:nvPr/>
        </p:nvSpPr>
        <p:spPr>
          <a:xfrm>
            <a:off x="3512308" y="1624769"/>
            <a:ext cx="2106384" cy="313922"/>
          </a:xfrm>
          <a:prstGeom prst="rect">
            <a:avLst/>
          </a:prstGeom>
          <a:noFill/>
        </p:spPr>
        <p:txBody>
          <a:bodyPr wrap="square" lIns="91430" tIns="45715" rIns="91430" bIns="45715" rtlCol="0" anchor="ctr">
            <a:spAutoFit/>
          </a:bodyPr>
          <a:lstStyle/>
          <a:p>
            <a:pPr algn="ctr" defTabSz="685800">
              <a:lnSpc>
                <a:spcPct val="90000"/>
              </a:lnSpc>
            </a:pPr>
            <a:r>
              <a:rPr lang="en-US" sz="1600" dirty="0" smtClean="0">
                <a:solidFill>
                  <a:schemeClr val="bg1"/>
                </a:solidFill>
                <a:cs typeface="ＭＳ Ｐゴシック" charset="-128"/>
              </a:rPr>
              <a:t>Create Experience</a:t>
            </a:r>
            <a:endParaRPr lang="en-US" sz="1600" dirty="0">
              <a:solidFill>
                <a:schemeClr val="bg1"/>
              </a:solidFill>
              <a:cs typeface="ＭＳ Ｐゴシック" charset="-128"/>
            </a:endParaRPr>
          </a:p>
        </p:txBody>
      </p:sp>
      <p:sp>
        <p:nvSpPr>
          <p:cNvPr id="86" name="Rectangle 85"/>
          <p:cNvSpPr/>
          <p:nvPr/>
        </p:nvSpPr>
        <p:spPr>
          <a:xfrm>
            <a:off x="556752" y="1522801"/>
            <a:ext cx="2578730" cy="50673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 name="TextBox 87"/>
          <p:cNvSpPr txBox="1"/>
          <p:nvPr/>
        </p:nvSpPr>
        <p:spPr>
          <a:xfrm>
            <a:off x="785174" y="1618511"/>
            <a:ext cx="2121886" cy="313922"/>
          </a:xfrm>
          <a:prstGeom prst="rect">
            <a:avLst/>
          </a:prstGeom>
          <a:noFill/>
        </p:spPr>
        <p:txBody>
          <a:bodyPr wrap="square" lIns="91430" tIns="45715" rIns="91430" bIns="45715" rtlCol="0" anchor="ctr">
            <a:spAutoFit/>
          </a:bodyPr>
          <a:lstStyle/>
          <a:p>
            <a:pPr algn="ctr" defTabSz="685800">
              <a:lnSpc>
                <a:spcPct val="90000"/>
              </a:lnSpc>
            </a:pPr>
            <a:r>
              <a:rPr lang="en-US" sz="1600" dirty="0" smtClean="0">
                <a:solidFill>
                  <a:schemeClr val="bg1"/>
                </a:solidFill>
                <a:cs typeface="ＭＳ Ｐゴシック" charset="-128"/>
              </a:rPr>
              <a:t>Identify Opportunity</a:t>
            </a:r>
            <a:endParaRPr lang="en-US" sz="1600" dirty="0">
              <a:solidFill>
                <a:schemeClr val="bg1"/>
              </a:solidFill>
              <a:cs typeface="ＭＳ Ｐゴシック" charset="-128"/>
            </a:endParaRPr>
          </a:p>
        </p:txBody>
      </p:sp>
      <p:sp>
        <p:nvSpPr>
          <p:cNvPr id="96" name="Rectangle 95"/>
          <p:cNvSpPr/>
          <p:nvPr/>
        </p:nvSpPr>
        <p:spPr>
          <a:xfrm>
            <a:off x="6004870" y="1522801"/>
            <a:ext cx="2578730" cy="506731"/>
          </a:xfrm>
          <a:prstGeom prst="rect">
            <a:avLst/>
          </a:prstGeom>
          <a:solidFill>
            <a:srgbClr val="10A1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7" name="TextBox 96"/>
          <p:cNvSpPr txBox="1"/>
          <p:nvPr/>
        </p:nvSpPr>
        <p:spPr>
          <a:xfrm>
            <a:off x="6261146" y="1618510"/>
            <a:ext cx="2066178" cy="313922"/>
          </a:xfrm>
          <a:prstGeom prst="rect">
            <a:avLst/>
          </a:prstGeom>
          <a:noFill/>
        </p:spPr>
        <p:txBody>
          <a:bodyPr wrap="square" lIns="91430" tIns="45715" rIns="91430" bIns="45715" rtlCol="0" anchor="ctr">
            <a:spAutoFit/>
          </a:bodyPr>
          <a:lstStyle/>
          <a:p>
            <a:pPr algn="ctr" defTabSz="685800">
              <a:lnSpc>
                <a:spcPct val="90000"/>
              </a:lnSpc>
            </a:pPr>
            <a:r>
              <a:rPr lang="en-US" sz="1600" dirty="0" smtClean="0">
                <a:solidFill>
                  <a:schemeClr val="bg1"/>
                </a:solidFill>
                <a:cs typeface="ＭＳ Ｐゴシック" charset="-128"/>
              </a:rPr>
              <a:t>Deploy the Service</a:t>
            </a:r>
            <a:endParaRPr lang="en-US" sz="1600" dirty="0">
              <a:solidFill>
                <a:schemeClr val="bg1"/>
              </a:solidFill>
              <a:cs typeface="ＭＳ Ｐゴシック" charset="-128"/>
            </a:endParaRPr>
          </a:p>
        </p:txBody>
      </p:sp>
      <p:sp>
        <p:nvSpPr>
          <p:cNvPr id="104" name="TextBox 103"/>
          <p:cNvSpPr txBox="1"/>
          <p:nvPr/>
        </p:nvSpPr>
        <p:spPr>
          <a:xfrm>
            <a:off x="3512308" y="3247755"/>
            <a:ext cx="2107660" cy="677108"/>
          </a:xfrm>
          <a:prstGeom prst="rect">
            <a:avLst/>
          </a:prstGeom>
          <a:noFill/>
        </p:spPr>
        <p:txBody>
          <a:bodyPr wrap="square" rtlCol="0">
            <a:spAutoFit/>
          </a:bodyPr>
          <a:lstStyle/>
          <a:p>
            <a:pPr defTabSz="457033">
              <a:spcBef>
                <a:spcPts val="300"/>
              </a:spcBef>
              <a:buSzPct val="90000"/>
              <a:defRPr/>
            </a:pPr>
            <a:r>
              <a:rPr lang="en-US" sz="1200" kern="0" dirty="0" smtClean="0">
                <a:latin typeface="Arial"/>
              </a:rPr>
              <a:t>Premium and on demand</a:t>
            </a:r>
            <a:endParaRPr lang="en-US" sz="1200" kern="0" dirty="0">
              <a:latin typeface="Arial"/>
            </a:endParaRPr>
          </a:p>
          <a:p>
            <a:pPr marL="114297" indent="-114297" defTabSz="457033">
              <a:spcBef>
                <a:spcPts val="300"/>
              </a:spcBef>
              <a:buSzPct val="90000"/>
              <a:buFont typeface="Arial"/>
              <a:buChar char="•"/>
              <a:defRPr/>
            </a:pPr>
            <a:r>
              <a:rPr lang="en-US" sz="1050" kern="0" dirty="0" smtClean="0">
                <a:latin typeface="Arial"/>
              </a:rPr>
              <a:t>Modular functionality </a:t>
            </a:r>
            <a:r>
              <a:rPr lang="en-US" sz="1050" kern="0" dirty="0" err="1" smtClean="0">
                <a:latin typeface="Arial"/>
              </a:rPr>
              <a:t>aaS</a:t>
            </a:r>
            <a:endParaRPr lang="en-US" sz="1050" kern="0" dirty="0">
              <a:latin typeface="Arial"/>
            </a:endParaRPr>
          </a:p>
          <a:p>
            <a:pPr marL="114297" indent="-114297" defTabSz="457033">
              <a:spcBef>
                <a:spcPts val="300"/>
              </a:spcBef>
              <a:buSzPct val="90000"/>
              <a:buFont typeface="Arial"/>
              <a:buChar char="•"/>
              <a:defRPr/>
            </a:pPr>
            <a:r>
              <a:rPr lang="en-US" sz="1050" kern="0" dirty="0" smtClean="0">
                <a:latin typeface="Arial"/>
              </a:rPr>
              <a:t>UI, streams, third party</a:t>
            </a:r>
            <a:endParaRPr lang="en-US" sz="1050" kern="0" dirty="0">
              <a:latin typeface="Arial"/>
            </a:endParaRPr>
          </a:p>
        </p:txBody>
      </p:sp>
      <p:sp>
        <p:nvSpPr>
          <p:cNvPr id="105" name="TextBox 104"/>
          <p:cNvSpPr txBox="1"/>
          <p:nvPr/>
        </p:nvSpPr>
        <p:spPr>
          <a:xfrm>
            <a:off x="6240405" y="3247755"/>
            <a:ext cx="2107660" cy="677108"/>
          </a:xfrm>
          <a:prstGeom prst="rect">
            <a:avLst/>
          </a:prstGeom>
          <a:noFill/>
        </p:spPr>
        <p:txBody>
          <a:bodyPr wrap="square" rtlCol="0">
            <a:spAutoFit/>
          </a:bodyPr>
          <a:lstStyle/>
          <a:p>
            <a:pPr defTabSz="457033">
              <a:spcBef>
                <a:spcPts val="300"/>
              </a:spcBef>
              <a:buSzPct val="90000"/>
              <a:defRPr/>
            </a:pPr>
            <a:r>
              <a:rPr lang="en-US" sz="1200" kern="0" dirty="0" smtClean="0">
                <a:latin typeface="Arial"/>
              </a:rPr>
              <a:t>Quality, speed, proved</a:t>
            </a:r>
            <a:endParaRPr lang="en-US" sz="1200" kern="0" dirty="0">
              <a:latin typeface="Arial"/>
            </a:endParaRPr>
          </a:p>
          <a:p>
            <a:pPr marL="114297" indent="-114297" defTabSz="457033">
              <a:spcBef>
                <a:spcPts val="300"/>
              </a:spcBef>
              <a:buSzPct val="90000"/>
              <a:buFont typeface="Arial"/>
              <a:buChar char="•"/>
              <a:defRPr/>
            </a:pPr>
            <a:r>
              <a:rPr lang="en-US" sz="1050" kern="0" dirty="0" smtClean="0">
                <a:latin typeface="Arial"/>
              </a:rPr>
              <a:t>Cloud design</a:t>
            </a:r>
          </a:p>
          <a:p>
            <a:pPr marL="114297" indent="-114297" defTabSz="457033">
              <a:spcBef>
                <a:spcPts val="300"/>
              </a:spcBef>
              <a:buSzPct val="90000"/>
              <a:buFont typeface="Arial"/>
              <a:buChar char="•"/>
              <a:defRPr/>
            </a:pPr>
            <a:r>
              <a:rPr lang="en-US" sz="1050" kern="0" dirty="0" smtClean="0">
                <a:latin typeface="Arial"/>
              </a:rPr>
              <a:t>DevOps, A/B testing</a:t>
            </a:r>
            <a:endParaRPr lang="en-US" sz="1050" kern="0" dirty="0">
              <a:latin typeface="Arial"/>
            </a:endParaRPr>
          </a:p>
        </p:txBody>
      </p:sp>
      <p:graphicFrame>
        <p:nvGraphicFramePr>
          <p:cNvPr id="108" name="Object 107"/>
          <p:cNvGraphicFramePr>
            <a:graphicFrameLocks noChangeAspect="1"/>
          </p:cNvGraphicFramePr>
          <p:nvPr>
            <p:extLst>
              <p:ext uri="{D42A27DB-BD31-4B8C-83A1-F6EECF244321}">
                <p14:modId xmlns:p14="http://schemas.microsoft.com/office/powerpoint/2010/main" val="2426380321"/>
              </p:ext>
            </p:extLst>
          </p:nvPr>
        </p:nvGraphicFramePr>
        <p:xfrm>
          <a:off x="3667578" y="2112146"/>
          <a:ext cx="1795844" cy="1077195"/>
        </p:xfrm>
        <a:graphic>
          <a:graphicData uri="http://schemas.openxmlformats.org/presentationml/2006/ole">
            <mc:AlternateContent xmlns:mc="http://schemas.openxmlformats.org/markup-compatibility/2006">
              <mc:Choice xmlns:v="urn:schemas-microsoft-com:vml" Requires="v">
                <p:oleObj spid="_x0000_s3406" name="Bitmap Image" r:id="rId5" imgW="14593565" imgH="8215072" progId="Paint.Picture">
                  <p:embed/>
                </p:oleObj>
              </mc:Choice>
              <mc:Fallback>
                <p:oleObj name="Bitmap Image" r:id="rId5" imgW="14593565" imgH="8215072" progId="Paint.Picture">
                  <p:embed/>
                  <p:pic>
                    <p:nvPicPr>
                      <p:cNvPr id="16"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578" y="2112146"/>
                        <a:ext cx="1795844" cy="1077195"/>
                      </a:xfrm>
                      <a:prstGeom prst="rect">
                        <a:avLst/>
                      </a:prstGeom>
                      <a:noFill/>
                    </p:spPr>
                  </p:pic>
                </p:oleObj>
              </mc:Fallback>
            </mc:AlternateContent>
          </a:graphicData>
        </a:graphic>
      </p:graphicFrame>
      <p:pic>
        <p:nvPicPr>
          <p:cNvPr id="109" name="Picture 108"/>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36967" y="2116616"/>
            <a:ext cx="1195744" cy="1200447"/>
          </a:xfrm>
          <a:prstGeom prst="rect">
            <a:avLst/>
          </a:prstGeom>
          <a:noFill/>
        </p:spPr>
      </p:pic>
      <p:grpSp>
        <p:nvGrpSpPr>
          <p:cNvPr id="113" name="Group 112"/>
          <p:cNvGrpSpPr/>
          <p:nvPr/>
        </p:nvGrpSpPr>
        <p:grpSpPr>
          <a:xfrm>
            <a:off x="6094278" y="2009177"/>
            <a:ext cx="2399914" cy="1993183"/>
            <a:chOff x="6094278" y="2027550"/>
            <a:chExt cx="2399914" cy="1993183"/>
          </a:xfrm>
        </p:grpSpPr>
        <p:cxnSp>
          <p:nvCxnSpPr>
            <p:cNvPr id="111" name="Straight Connector 110"/>
            <p:cNvCxnSpPr/>
            <p:nvPr/>
          </p:nvCxnSpPr>
          <p:spPr>
            <a:xfrm>
              <a:off x="6094278" y="2027550"/>
              <a:ext cx="0" cy="1993183"/>
            </a:xfrm>
            <a:prstGeom prst="line">
              <a:avLst/>
            </a:prstGeom>
            <a:ln w="19050">
              <a:solidFill>
                <a:srgbClr val="10A1AC"/>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8494192" y="2027550"/>
              <a:ext cx="0" cy="1993183"/>
            </a:xfrm>
            <a:prstGeom prst="line">
              <a:avLst/>
            </a:prstGeom>
            <a:ln w="19050">
              <a:solidFill>
                <a:srgbClr val="10A1AC"/>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3372043" y="2009177"/>
            <a:ext cx="2399914" cy="1993183"/>
            <a:chOff x="6094278" y="2027550"/>
            <a:chExt cx="2399914" cy="1993183"/>
          </a:xfrm>
        </p:grpSpPr>
        <p:cxnSp>
          <p:nvCxnSpPr>
            <p:cNvPr id="115" name="Straight Connector 114"/>
            <p:cNvCxnSpPr/>
            <p:nvPr/>
          </p:nvCxnSpPr>
          <p:spPr>
            <a:xfrm>
              <a:off x="6094278" y="2027550"/>
              <a:ext cx="0" cy="199318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494192" y="2027550"/>
              <a:ext cx="0" cy="199318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5" name="U-Turn Arrow 74"/>
          <p:cNvSpPr/>
          <p:nvPr/>
        </p:nvSpPr>
        <p:spPr>
          <a:xfrm rot="5400000" flipV="1">
            <a:off x="153799" y="1306806"/>
            <a:ext cx="709619" cy="457200"/>
          </a:xfrm>
          <a:prstGeom prst="uturnArrow">
            <a:avLst>
              <a:gd name="adj1" fmla="val 20753"/>
              <a:gd name="adj2" fmla="val 25000"/>
              <a:gd name="adj3" fmla="val 25582"/>
              <a:gd name="adj4" fmla="val 45834"/>
              <a:gd name="adj5" fmla="val 10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a:solidFill>
                <a:srgbClr val="000000"/>
              </a:solidFill>
              <a:latin typeface="+mj-lt"/>
            </a:endParaRPr>
          </a:p>
        </p:txBody>
      </p:sp>
      <p:sp>
        <p:nvSpPr>
          <p:cNvPr id="4" name="Right Arrow 3"/>
          <p:cNvSpPr/>
          <p:nvPr/>
        </p:nvSpPr>
        <p:spPr>
          <a:xfrm>
            <a:off x="3125993" y="1658480"/>
            <a:ext cx="409452" cy="239772"/>
          </a:xfrm>
          <a:prstGeom prst="rightArrow">
            <a:avLst>
              <a:gd name="adj1" fmla="val 40465"/>
              <a:gd name="adj2"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 name="Right Arrow 75"/>
          <p:cNvSpPr/>
          <p:nvPr/>
        </p:nvSpPr>
        <p:spPr>
          <a:xfrm>
            <a:off x="5849584" y="1658480"/>
            <a:ext cx="409452" cy="239772"/>
          </a:xfrm>
          <a:prstGeom prst="rightArrow">
            <a:avLst>
              <a:gd name="adj1" fmla="val 40465"/>
              <a:gd name="adj2"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ectangle 4"/>
          <p:cNvSpPr/>
          <p:nvPr/>
        </p:nvSpPr>
        <p:spPr>
          <a:xfrm>
            <a:off x="719138" y="1180596"/>
            <a:ext cx="7704145" cy="93849"/>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37372301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766" y="1347788"/>
            <a:ext cx="4955644" cy="3168210"/>
          </a:xfrm>
        </p:spPr>
        <p:txBody>
          <a:bodyPr/>
          <a:lstStyle/>
          <a:p>
            <a:r>
              <a:rPr lang="en-US" sz="1800" dirty="0" smtClean="0"/>
              <a:t>Agile development approach</a:t>
            </a:r>
          </a:p>
          <a:p>
            <a:r>
              <a:rPr lang="en-US" sz="1800" dirty="0" smtClean="0"/>
              <a:t>Enable our customers to participate in defining </a:t>
            </a:r>
            <a:r>
              <a:rPr lang="en-US" sz="1800" dirty="0"/>
              <a:t>the future of </a:t>
            </a:r>
            <a:r>
              <a:rPr lang="en-US" sz="1800" dirty="0" smtClean="0"/>
              <a:t>video</a:t>
            </a:r>
          </a:p>
          <a:p>
            <a:r>
              <a:rPr lang="en-US" sz="1800" dirty="0" smtClean="0"/>
              <a:t>Showcased one of the first participating service providers: Yes</a:t>
            </a:r>
          </a:p>
          <a:p>
            <a:r>
              <a:rPr lang="en-US" sz="1800" dirty="0" err="1" smtClean="0"/>
              <a:t>YesBOT</a:t>
            </a:r>
            <a:r>
              <a:rPr lang="en-US" sz="1800" dirty="0" smtClean="0"/>
              <a:t> </a:t>
            </a:r>
          </a:p>
          <a:p>
            <a:pPr lvl="1"/>
            <a:r>
              <a:rPr lang="en-US" sz="1400" dirty="0" smtClean="0"/>
              <a:t>Enables </a:t>
            </a:r>
            <a:r>
              <a:rPr lang="en-US" sz="1400" dirty="0"/>
              <a:t>subscribers to chat in natural language </a:t>
            </a:r>
            <a:endParaRPr lang="en-US" sz="1400" dirty="0" smtClean="0"/>
          </a:p>
          <a:p>
            <a:pPr lvl="1"/>
            <a:r>
              <a:rPr lang="en-US" sz="1400" dirty="0" smtClean="0"/>
              <a:t>Personal </a:t>
            </a:r>
            <a:r>
              <a:rPr lang="en-US" sz="1400" dirty="0"/>
              <a:t>viewing recommendations based on </a:t>
            </a:r>
            <a:r>
              <a:rPr lang="en-US" sz="1400" dirty="0" smtClean="0"/>
              <a:t>interest</a:t>
            </a:r>
          </a:p>
          <a:p>
            <a:pPr lvl="1"/>
            <a:r>
              <a:rPr lang="en-US" sz="1400" dirty="0" smtClean="0"/>
              <a:t>Tightly integrated with the big screen experience</a:t>
            </a:r>
            <a:endParaRPr lang="en-US" sz="1400" dirty="0"/>
          </a:p>
        </p:txBody>
      </p:sp>
      <p:sp>
        <p:nvSpPr>
          <p:cNvPr id="3" name="Title 2"/>
          <p:cNvSpPr>
            <a:spLocks noGrp="1"/>
          </p:cNvSpPr>
          <p:nvPr>
            <p:ph type="title"/>
          </p:nvPr>
        </p:nvSpPr>
        <p:spPr/>
        <p:txBody>
          <a:bodyPr/>
          <a:lstStyle/>
          <a:p>
            <a:r>
              <a:rPr lang="en-US" dirty="0" smtClean="0"/>
              <a:t>Infinite Video Platform Labs Program</a:t>
            </a:r>
            <a:endParaRPr lang="en-US" dirty="0"/>
          </a:p>
        </p:txBody>
      </p:sp>
      <p:grpSp>
        <p:nvGrpSpPr>
          <p:cNvPr id="6" name="Group 5"/>
          <p:cNvGrpSpPr/>
          <p:nvPr/>
        </p:nvGrpSpPr>
        <p:grpSpPr>
          <a:xfrm>
            <a:off x="5804115" y="1347788"/>
            <a:ext cx="3069249" cy="2226927"/>
            <a:chOff x="6330950" y="1270456"/>
            <a:chExt cx="2087753" cy="1401730"/>
          </a:xfrm>
        </p:grpSpPr>
        <p:pic>
          <p:nvPicPr>
            <p:cNvPr id="7" name="Picture 6"/>
            <p:cNvPicPr/>
            <p:nvPr/>
          </p:nvPicPr>
          <p:blipFill>
            <a:blip r:embed="rId3" cstate="screen">
              <a:extLst>
                <a:ext uri="{28A0092B-C50C-407E-A947-70E740481C1C}">
                  <a14:useLocalDpi xmlns:a14="http://schemas.microsoft.com/office/drawing/2010/main"/>
                </a:ext>
              </a:extLst>
            </a:blip>
            <a:stretch>
              <a:fillRect/>
            </a:stretch>
          </p:blipFill>
          <p:spPr>
            <a:xfrm>
              <a:off x="6359143" y="1301114"/>
              <a:ext cx="2031365" cy="1133475"/>
            </a:xfrm>
            <a:prstGeom prst="rect">
              <a:avLst/>
            </a:prstGeom>
          </p:spPr>
        </p:pic>
        <p:pic>
          <p:nvPicPr>
            <p:cNvPr id="1028" name="Picture 4" descr="תוצאת תמונה עבור ‪tv frame transpar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0950" y="1270456"/>
              <a:ext cx="2087753" cy="1401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5531888" y="2559894"/>
            <a:ext cx="1024862" cy="1956103"/>
            <a:chOff x="3144520" y="2573231"/>
            <a:chExt cx="886460" cy="1754506"/>
          </a:xfrm>
        </p:grpSpPr>
        <p:pic>
          <p:nvPicPr>
            <p:cNvPr id="4" name="Picture 3" descr="cid:F8D958EF-8FB7-4822-84C2-D4391FAA7F12"/>
            <p:cNvPicPr/>
            <p:nvPr/>
          </p:nvPicPr>
          <p:blipFill>
            <a:blip r:embed="rId5" r:link="rId6" cstate="screen">
              <a:extLst>
                <a:ext uri="{28A0092B-C50C-407E-A947-70E740481C1C}">
                  <a14:useLocalDpi xmlns:a14="http://schemas.microsoft.com/office/drawing/2010/main"/>
                </a:ext>
              </a:extLst>
            </a:blip>
            <a:srcRect/>
            <a:stretch>
              <a:fillRect/>
            </a:stretch>
          </p:blipFill>
          <p:spPr bwMode="auto">
            <a:xfrm>
              <a:off x="3202940" y="2771140"/>
              <a:ext cx="784860" cy="1363979"/>
            </a:xfrm>
            <a:prstGeom prst="rect">
              <a:avLst/>
            </a:prstGeom>
            <a:noFill/>
            <a:ln>
              <a:noFill/>
            </a:ln>
          </p:spPr>
        </p:pic>
        <p:pic>
          <p:nvPicPr>
            <p:cNvPr id="1026" name="Picture 2" descr="תוצאת תמונה עבור ‪iphone 7 plus frame transparent‬‏"/>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144520" y="2573231"/>
              <a:ext cx="886460" cy="1754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188434" y="285433"/>
            <a:ext cx="560969" cy="568775"/>
            <a:chOff x="8188434" y="285433"/>
            <a:chExt cx="560969" cy="568775"/>
          </a:xfrm>
        </p:grpSpPr>
        <p:sp>
          <p:nvSpPr>
            <p:cNvPr id="12" name="Oval 11"/>
            <p:cNvSpPr/>
            <p:nvPr/>
          </p:nvSpPr>
          <p:spPr>
            <a:xfrm>
              <a:off x="8188434" y="285433"/>
              <a:ext cx="560969" cy="56877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3" name="Oval 11"/>
            <p:cNvSpPr/>
            <p:nvPr/>
          </p:nvSpPr>
          <p:spPr>
            <a:xfrm flipH="1">
              <a:off x="8288784" y="384764"/>
              <a:ext cx="363430" cy="366728"/>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1200" dirty="0"/>
            </a:p>
          </p:txBody>
        </p:sp>
      </p:grpSp>
    </p:spTree>
    <p:extLst>
      <p:ext uri="{BB962C8B-B14F-4D97-AF65-F5344CB8AC3E}">
        <p14:creationId xmlns:p14="http://schemas.microsoft.com/office/powerpoint/2010/main" val="188352483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4440477" y="1002474"/>
            <a:ext cx="4653012" cy="860411"/>
          </a:xfrm>
          <a:prstGeom prst="rect">
            <a:avLst/>
          </a:prstGeom>
          <a:solidFill>
            <a:schemeClr val="accent5">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4440477" y="1919125"/>
            <a:ext cx="4653012" cy="860411"/>
          </a:xfrm>
          <a:prstGeom prst="rect">
            <a:avLst/>
          </a:prstGeom>
          <a:solidFill>
            <a:schemeClr val="accent5">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424770" y="2855816"/>
            <a:ext cx="4653012" cy="860411"/>
          </a:xfrm>
          <a:prstGeom prst="rect">
            <a:avLst/>
          </a:prstGeom>
          <a:solidFill>
            <a:schemeClr val="accent5">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424770" y="3801638"/>
            <a:ext cx="4653012" cy="860411"/>
          </a:xfrm>
          <a:prstGeom prst="rect">
            <a:avLst/>
          </a:prstGeom>
          <a:solidFill>
            <a:schemeClr val="accent5">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chor="t"/>
          <a:lstStyle/>
          <a:p>
            <a:r>
              <a:rPr lang="en-US" dirty="0" smtClean="0"/>
              <a:t>Uncompromising Security for Video</a:t>
            </a:r>
            <a:endParaRPr lang="en-US" dirty="0"/>
          </a:p>
        </p:txBody>
      </p:sp>
      <p:sp>
        <p:nvSpPr>
          <p:cNvPr id="33" name="Freeform: Shape 32"/>
          <p:cNvSpPr/>
          <p:nvPr/>
        </p:nvSpPr>
        <p:spPr>
          <a:xfrm>
            <a:off x="419460" y="1145764"/>
            <a:ext cx="3762868" cy="1619360"/>
          </a:xfrm>
          <a:custGeom>
            <a:avLst/>
            <a:gdLst>
              <a:gd name="connsiteX0" fmla="*/ 116302 w 3635761"/>
              <a:gd name="connsiteY0" fmla="*/ 0 h 1619360"/>
              <a:gd name="connsiteX1" fmla="*/ 3635761 w 3635761"/>
              <a:gd name="connsiteY1" fmla="*/ 0 h 1619360"/>
              <a:gd name="connsiteX2" fmla="*/ 3635761 w 3635761"/>
              <a:gd name="connsiteY2" fmla="*/ 1619360 h 1619360"/>
              <a:gd name="connsiteX3" fmla="*/ 0 w 3635761"/>
              <a:gd name="connsiteY3" fmla="*/ 1619360 h 1619360"/>
              <a:gd name="connsiteX4" fmla="*/ 0 w 3635761"/>
              <a:gd name="connsiteY4" fmla="*/ 116302 h 1619360"/>
              <a:gd name="connsiteX5" fmla="*/ 116302 w 3635761"/>
              <a:gd name="connsiteY5" fmla="*/ 0 h 16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5761" h="1619360">
                <a:moveTo>
                  <a:pt x="116302" y="0"/>
                </a:moveTo>
                <a:lnTo>
                  <a:pt x="3635761" y="0"/>
                </a:lnTo>
                <a:lnTo>
                  <a:pt x="3635761" y="1619360"/>
                </a:lnTo>
                <a:lnTo>
                  <a:pt x="0" y="1619360"/>
                </a:lnTo>
                <a:lnTo>
                  <a:pt x="0" y="116302"/>
                </a:lnTo>
                <a:cubicBezTo>
                  <a:pt x="0" y="52070"/>
                  <a:pt x="52070" y="0"/>
                  <a:pt x="116302"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p:cNvSpPr/>
          <p:nvPr/>
        </p:nvSpPr>
        <p:spPr>
          <a:xfrm rot="10800000">
            <a:off x="419454" y="2763623"/>
            <a:ext cx="3762871" cy="1619360"/>
          </a:xfrm>
          <a:custGeom>
            <a:avLst/>
            <a:gdLst>
              <a:gd name="connsiteX0" fmla="*/ 3635764 w 3635764"/>
              <a:gd name="connsiteY0" fmla="*/ 1619360 h 1619360"/>
              <a:gd name="connsiteX1" fmla="*/ 0 w 3635764"/>
              <a:gd name="connsiteY1" fmla="*/ 1619360 h 1619360"/>
              <a:gd name="connsiteX2" fmla="*/ 0 w 3635764"/>
              <a:gd name="connsiteY2" fmla="*/ 0 h 1619360"/>
              <a:gd name="connsiteX3" fmla="*/ 3519462 w 3635764"/>
              <a:gd name="connsiteY3" fmla="*/ 0 h 1619360"/>
              <a:gd name="connsiteX4" fmla="*/ 3635764 w 3635764"/>
              <a:gd name="connsiteY4" fmla="*/ 116302 h 161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764" h="1619360">
                <a:moveTo>
                  <a:pt x="3635764" y="1619360"/>
                </a:moveTo>
                <a:lnTo>
                  <a:pt x="0" y="1619360"/>
                </a:lnTo>
                <a:lnTo>
                  <a:pt x="0" y="0"/>
                </a:lnTo>
                <a:lnTo>
                  <a:pt x="3519462" y="0"/>
                </a:lnTo>
                <a:cubicBezTo>
                  <a:pt x="3583694" y="0"/>
                  <a:pt x="3635764" y="52070"/>
                  <a:pt x="3635764" y="116302"/>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Top Corners Rounded 34"/>
          <p:cNvSpPr/>
          <p:nvPr/>
        </p:nvSpPr>
        <p:spPr>
          <a:xfrm rot="16200000">
            <a:off x="-837131" y="2398087"/>
            <a:ext cx="3237219" cy="732574"/>
          </a:xfrm>
          <a:prstGeom prst="round2SameRect">
            <a:avLst>
              <a:gd name="adj1" fmla="val 15105"/>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p:cNvGrpSpPr/>
          <p:nvPr/>
        </p:nvGrpSpPr>
        <p:grpSpPr>
          <a:xfrm>
            <a:off x="1198832" y="1233489"/>
            <a:ext cx="903823" cy="3061772"/>
            <a:chOff x="2309731" y="1221953"/>
            <a:chExt cx="1047145" cy="2953999"/>
          </a:xfrm>
        </p:grpSpPr>
        <p:sp>
          <p:nvSpPr>
            <p:cNvPr id="37" name="Arrow: Up-Down 36"/>
            <p:cNvSpPr/>
            <p:nvPr/>
          </p:nvSpPr>
          <p:spPr>
            <a:xfrm>
              <a:off x="2354563" y="1221953"/>
              <a:ext cx="306102" cy="2953999"/>
            </a:xfrm>
            <a:prstGeom prst="upDownArrow">
              <a:avLst>
                <a:gd name="adj1" fmla="val 100000"/>
                <a:gd name="adj2" fmla="val 50000"/>
              </a:avLst>
            </a:prstGeom>
            <a:solidFill>
              <a:schemeClr val="bg1">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Arrow: Up-Down 37"/>
            <p:cNvSpPr/>
            <p:nvPr/>
          </p:nvSpPr>
          <p:spPr>
            <a:xfrm>
              <a:off x="2701208" y="1221953"/>
              <a:ext cx="306102" cy="2953999"/>
            </a:xfrm>
            <a:prstGeom prst="upDownArrow">
              <a:avLst>
                <a:gd name="adj1" fmla="val 100000"/>
                <a:gd name="adj2" fmla="val 50000"/>
              </a:avLst>
            </a:prstGeom>
            <a:solidFill>
              <a:schemeClr val="bg1">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Rectangle 38"/>
            <p:cNvSpPr/>
            <p:nvPr/>
          </p:nvSpPr>
          <p:spPr>
            <a:xfrm rot="16200000">
              <a:off x="1831344" y="2520661"/>
              <a:ext cx="1313355" cy="356582"/>
            </a:xfrm>
            <a:prstGeom prst="rect">
              <a:avLst/>
            </a:prstGeom>
          </p:spPr>
          <p:txBody>
            <a:bodyPr wrap="none">
              <a:spAutoFit/>
            </a:bodyPr>
            <a:lstStyle/>
            <a:p>
              <a:pPr algn="ctr"/>
              <a:r>
                <a:rPr lang="en-US" sz="1400" dirty="0">
                  <a:solidFill>
                    <a:schemeClr val="bg1"/>
                  </a:solidFill>
                </a:rPr>
                <a:t>Security Policy</a:t>
              </a:r>
            </a:p>
          </p:txBody>
        </p:sp>
        <p:sp>
          <p:nvSpPr>
            <p:cNvPr id="40" name="Rectangle 39"/>
            <p:cNvSpPr/>
            <p:nvPr/>
          </p:nvSpPr>
          <p:spPr>
            <a:xfrm rot="16200000">
              <a:off x="2093938" y="2520661"/>
              <a:ext cx="1534268" cy="356582"/>
            </a:xfrm>
            <a:prstGeom prst="rect">
              <a:avLst/>
            </a:prstGeom>
          </p:spPr>
          <p:txBody>
            <a:bodyPr wrap="none">
              <a:spAutoFit/>
            </a:bodyPr>
            <a:lstStyle/>
            <a:p>
              <a:pPr algn="ctr"/>
              <a:r>
                <a:rPr lang="en-US" sz="1400" dirty="0">
                  <a:solidFill>
                    <a:schemeClr val="bg1"/>
                  </a:solidFill>
                </a:rPr>
                <a:t>Security Analytics</a:t>
              </a:r>
            </a:p>
          </p:txBody>
        </p:sp>
        <p:sp>
          <p:nvSpPr>
            <p:cNvPr id="42" name="Arrow: Up-Down 41"/>
            <p:cNvSpPr/>
            <p:nvPr/>
          </p:nvSpPr>
          <p:spPr>
            <a:xfrm>
              <a:off x="3045126" y="1221953"/>
              <a:ext cx="306102" cy="2953999"/>
            </a:xfrm>
            <a:prstGeom prst="upDownArrow">
              <a:avLst>
                <a:gd name="adj1" fmla="val 100000"/>
                <a:gd name="adj2" fmla="val 50000"/>
              </a:avLst>
            </a:prstGeom>
            <a:solidFill>
              <a:schemeClr val="bg1">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Rectangle 43"/>
            <p:cNvSpPr/>
            <p:nvPr/>
          </p:nvSpPr>
          <p:spPr>
            <a:xfrm rot="16200000">
              <a:off x="1898667" y="2520661"/>
              <a:ext cx="2559835" cy="356582"/>
            </a:xfrm>
            <a:prstGeom prst="rect">
              <a:avLst/>
            </a:prstGeom>
          </p:spPr>
          <p:txBody>
            <a:bodyPr wrap="none">
              <a:spAutoFit/>
            </a:bodyPr>
            <a:lstStyle/>
            <a:p>
              <a:pPr algn="ctr"/>
              <a:r>
                <a:rPr lang="en-US" sz="1400" dirty="0">
                  <a:solidFill>
                    <a:schemeClr val="bg1"/>
                  </a:solidFill>
                </a:rPr>
                <a:t>Security Intelligence &amp; Visibility</a:t>
              </a:r>
            </a:p>
          </p:txBody>
        </p:sp>
      </p:grpSp>
      <p:sp>
        <p:nvSpPr>
          <p:cNvPr id="47" name="Up-Down Arrow 14"/>
          <p:cNvSpPr/>
          <p:nvPr/>
        </p:nvSpPr>
        <p:spPr>
          <a:xfrm>
            <a:off x="428975" y="1167714"/>
            <a:ext cx="623349" cy="3115932"/>
          </a:xfrm>
          <a:prstGeom prst="upDownArrow">
            <a:avLst>
              <a:gd name="adj1" fmla="val 100000"/>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91440" rIns="0" rtlCol="0" anchor="ctr"/>
          <a:lstStyle/>
          <a:p>
            <a:pPr algn="ctr"/>
            <a:r>
              <a:rPr lang="en-US" sz="1600" b="1" dirty="0"/>
              <a:t>Security Services</a:t>
            </a:r>
          </a:p>
          <a:p>
            <a:pPr algn="ctr"/>
            <a:r>
              <a:rPr lang="en-US" sz="900" dirty="0"/>
              <a:t>Advisory | Implementation | Managed | Operational</a:t>
            </a:r>
            <a:endParaRPr lang="en-US" sz="1050" dirty="0"/>
          </a:p>
        </p:txBody>
      </p:sp>
      <p:sp>
        <p:nvSpPr>
          <p:cNvPr id="48" name="Rectangle 47"/>
          <p:cNvSpPr/>
          <p:nvPr/>
        </p:nvSpPr>
        <p:spPr>
          <a:xfrm>
            <a:off x="2111169" y="2761816"/>
            <a:ext cx="2151320" cy="14646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600" b="1" dirty="0"/>
              <a:t>Infrastructure Security</a:t>
            </a:r>
          </a:p>
        </p:txBody>
      </p:sp>
      <p:sp>
        <p:nvSpPr>
          <p:cNvPr id="49" name="Rectangle 48"/>
          <p:cNvSpPr/>
          <p:nvPr/>
        </p:nvSpPr>
        <p:spPr>
          <a:xfrm>
            <a:off x="2111169" y="1145764"/>
            <a:ext cx="2151320" cy="16160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t"/>
          <a:lstStyle/>
          <a:p>
            <a:pPr algn="ctr">
              <a:lnSpc>
                <a:spcPct val="90000"/>
              </a:lnSpc>
            </a:pPr>
            <a:r>
              <a:rPr lang="en-US" sz="1600" b="1" dirty="0"/>
              <a:t>Video Content &amp; Revenue Security</a:t>
            </a:r>
          </a:p>
          <a:p>
            <a:pPr algn="ctr">
              <a:spcBef>
                <a:spcPts val="500"/>
              </a:spcBef>
            </a:pPr>
            <a:r>
              <a:rPr lang="en-US" sz="1100" b="1" dirty="0"/>
              <a:t>VideoGuard™ Everywhere</a:t>
            </a:r>
          </a:p>
        </p:txBody>
      </p:sp>
      <p:sp>
        <p:nvSpPr>
          <p:cNvPr id="50" name="Rectangle 49"/>
          <p:cNvSpPr/>
          <p:nvPr/>
        </p:nvSpPr>
        <p:spPr>
          <a:xfrm>
            <a:off x="2190855" y="1945713"/>
            <a:ext cx="914400" cy="772540"/>
          </a:xfrm>
          <a:prstGeom prst="rect">
            <a:avLst/>
          </a:prstGeom>
          <a:solidFill>
            <a:srgbClr val="FFFFFF">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r>
              <a:rPr lang="en-US" sz="800" dirty="0">
                <a:solidFill>
                  <a:schemeClr val="bg1"/>
                </a:solidFill>
              </a:rPr>
              <a:t>Video Service Protection</a:t>
            </a:r>
          </a:p>
        </p:txBody>
      </p:sp>
      <p:sp>
        <p:nvSpPr>
          <p:cNvPr id="51" name="Rectangle 50"/>
          <p:cNvSpPr/>
          <p:nvPr/>
        </p:nvSpPr>
        <p:spPr>
          <a:xfrm>
            <a:off x="3223105" y="1945712"/>
            <a:ext cx="914400" cy="772540"/>
          </a:xfrm>
          <a:prstGeom prst="rect">
            <a:avLst/>
          </a:prstGeom>
          <a:solidFill>
            <a:srgbClr val="FFFFFF">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r>
              <a:rPr lang="en-US" sz="800" dirty="0">
                <a:solidFill>
                  <a:schemeClr val="bg1"/>
                </a:solidFill>
              </a:rPr>
              <a:t>Anti-piracy Solutions</a:t>
            </a:r>
          </a:p>
        </p:txBody>
      </p:sp>
      <p:sp>
        <p:nvSpPr>
          <p:cNvPr id="52" name="Rectangle 51"/>
          <p:cNvSpPr/>
          <p:nvPr/>
        </p:nvSpPr>
        <p:spPr>
          <a:xfrm>
            <a:off x="2231629" y="2215804"/>
            <a:ext cx="822960" cy="219456"/>
          </a:xfrm>
          <a:prstGeom prst="rect">
            <a:avLst/>
          </a:prstGeom>
          <a:solidFill>
            <a:schemeClr val="accent4">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4008" rtlCol="0" anchor="ctr"/>
          <a:lstStyle/>
          <a:p>
            <a:pPr algn="ctr">
              <a:lnSpc>
                <a:spcPct val="80000"/>
              </a:lnSpc>
            </a:pPr>
            <a:r>
              <a:rPr lang="en-US" sz="800" dirty="0"/>
              <a:t>Conditional Access</a:t>
            </a:r>
          </a:p>
        </p:txBody>
      </p:sp>
      <p:sp>
        <p:nvSpPr>
          <p:cNvPr id="54" name="Rectangle 53"/>
          <p:cNvSpPr/>
          <p:nvPr/>
        </p:nvSpPr>
        <p:spPr>
          <a:xfrm>
            <a:off x="2234733" y="2461002"/>
            <a:ext cx="822960" cy="219456"/>
          </a:xfrm>
          <a:prstGeom prst="rect">
            <a:avLst/>
          </a:prstGeom>
          <a:solidFill>
            <a:schemeClr val="accent4">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Multi-DRM</a:t>
            </a:r>
          </a:p>
        </p:txBody>
      </p:sp>
      <p:sp>
        <p:nvSpPr>
          <p:cNvPr id="55" name="Rectangle 54"/>
          <p:cNvSpPr/>
          <p:nvPr/>
        </p:nvSpPr>
        <p:spPr>
          <a:xfrm>
            <a:off x="3268825" y="2215803"/>
            <a:ext cx="822960" cy="462915"/>
          </a:xfrm>
          <a:prstGeom prst="rect">
            <a:avLst/>
          </a:prstGeom>
          <a:solidFill>
            <a:schemeClr val="accent4">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Streaming Piracy Prevention</a:t>
            </a:r>
          </a:p>
        </p:txBody>
      </p:sp>
      <p:grpSp>
        <p:nvGrpSpPr>
          <p:cNvPr id="2" name="Group 1"/>
          <p:cNvGrpSpPr/>
          <p:nvPr/>
        </p:nvGrpSpPr>
        <p:grpSpPr>
          <a:xfrm>
            <a:off x="2165372" y="3334490"/>
            <a:ext cx="1946650" cy="982990"/>
            <a:chOff x="2108417" y="3367831"/>
            <a:chExt cx="2002940" cy="982990"/>
          </a:xfrm>
        </p:grpSpPr>
        <p:sp>
          <p:nvSpPr>
            <p:cNvPr id="65" name="Rectangle 64"/>
            <p:cNvSpPr/>
            <p:nvPr/>
          </p:nvSpPr>
          <p:spPr>
            <a:xfrm>
              <a:off x="2108417" y="3622342"/>
              <a:ext cx="975250" cy="219456"/>
            </a:xfrm>
            <a:prstGeom prst="rect">
              <a:avLst/>
            </a:prstGeom>
            <a:solidFill>
              <a:srgbClr val="FFFFFF">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800" dirty="0"/>
                <a:t>Next Gen Intrusion Prevention</a:t>
              </a:r>
            </a:p>
          </p:txBody>
        </p:sp>
        <p:sp>
          <p:nvSpPr>
            <p:cNvPr id="66" name="Rectangle 65"/>
            <p:cNvSpPr/>
            <p:nvPr/>
          </p:nvSpPr>
          <p:spPr>
            <a:xfrm>
              <a:off x="2108417" y="3876853"/>
              <a:ext cx="975250" cy="219456"/>
            </a:xfrm>
            <a:prstGeom prst="rect">
              <a:avLst/>
            </a:prstGeom>
            <a:solidFill>
              <a:srgbClr val="FFFFFF">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lnSpc>
                  <a:spcPct val="80000"/>
                </a:lnSpc>
              </a:pPr>
              <a:r>
                <a:rPr lang="en-US" sz="800" dirty="0"/>
                <a:t>Policy and Access</a:t>
              </a:r>
            </a:p>
          </p:txBody>
        </p:sp>
        <p:sp>
          <p:nvSpPr>
            <p:cNvPr id="67" name="Rectangle 66"/>
            <p:cNvSpPr/>
            <p:nvPr/>
          </p:nvSpPr>
          <p:spPr>
            <a:xfrm>
              <a:off x="3136107" y="4131365"/>
              <a:ext cx="975250" cy="219456"/>
            </a:xfrm>
            <a:prstGeom prst="rect">
              <a:avLst/>
            </a:prstGeom>
            <a:solidFill>
              <a:srgbClr val="FFFFFF">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800" dirty="0"/>
                <a:t>Network Behavior Analysis</a:t>
              </a:r>
            </a:p>
          </p:txBody>
        </p:sp>
        <p:sp>
          <p:nvSpPr>
            <p:cNvPr id="68" name="Rectangle 67"/>
            <p:cNvSpPr/>
            <p:nvPr/>
          </p:nvSpPr>
          <p:spPr>
            <a:xfrm>
              <a:off x="3136107" y="3622342"/>
              <a:ext cx="975250" cy="219456"/>
            </a:xfrm>
            <a:prstGeom prst="rect">
              <a:avLst/>
            </a:prstGeom>
            <a:solidFill>
              <a:srgbClr val="FFFFFF">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800" dirty="0"/>
                <a:t>Email Security</a:t>
              </a:r>
            </a:p>
          </p:txBody>
        </p:sp>
        <p:sp>
          <p:nvSpPr>
            <p:cNvPr id="69" name="Rectangle 68"/>
            <p:cNvSpPr/>
            <p:nvPr/>
          </p:nvSpPr>
          <p:spPr>
            <a:xfrm>
              <a:off x="3136107" y="3876853"/>
              <a:ext cx="975250" cy="219456"/>
            </a:xfrm>
            <a:prstGeom prst="rect">
              <a:avLst/>
            </a:prstGeom>
            <a:solidFill>
              <a:srgbClr val="FFFFFF">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800" dirty="0"/>
                <a:t>Web Security</a:t>
              </a:r>
            </a:p>
          </p:txBody>
        </p:sp>
        <p:sp>
          <p:nvSpPr>
            <p:cNvPr id="75" name="Rectangle 74"/>
            <p:cNvSpPr/>
            <p:nvPr/>
          </p:nvSpPr>
          <p:spPr>
            <a:xfrm>
              <a:off x="2108417" y="4131365"/>
              <a:ext cx="975250" cy="219456"/>
            </a:xfrm>
            <a:prstGeom prst="rect">
              <a:avLst/>
            </a:prstGeom>
            <a:solidFill>
              <a:srgbClr val="FFFFFF">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800" dirty="0"/>
                <a:t>Advanced Malware</a:t>
              </a:r>
            </a:p>
          </p:txBody>
        </p:sp>
        <p:sp>
          <p:nvSpPr>
            <p:cNvPr id="76" name="Rectangle 75"/>
            <p:cNvSpPr/>
            <p:nvPr/>
          </p:nvSpPr>
          <p:spPr>
            <a:xfrm>
              <a:off x="3136107" y="3367831"/>
              <a:ext cx="975250" cy="219456"/>
            </a:xfrm>
            <a:prstGeom prst="rect">
              <a:avLst/>
            </a:prstGeom>
            <a:solidFill>
              <a:srgbClr val="FFFFFF">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800" dirty="0"/>
                <a:t>DDoS Protection</a:t>
              </a:r>
            </a:p>
          </p:txBody>
        </p:sp>
        <p:sp>
          <p:nvSpPr>
            <p:cNvPr id="77" name="Rectangle 76"/>
            <p:cNvSpPr/>
            <p:nvPr/>
          </p:nvSpPr>
          <p:spPr>
            <a:xfrm>
              <a:off x="2108417" y="3367831"/>
              <a:ext cx="975250" cy="219456"/>
            </a:xfrm>
            <a:prstGeom prst="rect">
              <a:avLst/>
            </a:prstGeom>
            <a:solidFill>
              <a:srgbClr val="FFFFFF">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800" dirty="0"/>
                <a:t>Next Gen Firewall</a:t>
              </a:r>
            </a:p>
          </p:txBody>
        </p:sp>
      </p:grpSp>
      <p:sp>
        <p:nvSpPr>
          <p:cNvPr id="53" name="Rectangle 52"/>
          <p:cNvSpPr/>
          <p:nvPr/>
        </p:nvSpPr>
        <p:spPr>
          <a:xfrm>
            <a:off x="4156707" y="1255390"/>
            <a:ext cx="2138370" cy="338554"/>
          </a:xfrm>
          <a:prstGeom prst="rect">
            <a:avLst/>
          </a:prstGeom>
        </p:spPr>
        <p:txBody>
          <a:bodyPr wrap="square" anchor="t">
            <a:spAutoFit/>
          </a:bodyPr>
          <a:lstStyle/>
          <a:p>
            <a:pPr algn="ctr" defTabSz="457044">
              <a:buSzPct val="90000"/>
              <a:defRPr/>
            </a:pPr>
            <a:r>
              <a:rPr lang="en-US" sz="1600" kern="0" dirty="0">
                <a:solidFill>
                  <a:srgbClr val="002060"/>
                </a:solidFill>
                <a:latin typeface="Arial"/>
              </a:rPr>
              <a:t>Comprehensive</a:t>
            </a:r>
          </a:p>
        </p:txBody>
      </p:sp>
      <p:sp>
        <p:nvSpPr>
          <p:cNvPr id="56" name="Rectangle 55"/>
          <p:cNvSpPr/>
          <p:nvPr/>
        </p:nvSpPr>
        <p:spPr>
          <a:xfrm>
            <a:off x="4110490" y="2170203"/>
            <a:ext cx="2138368" cy="338554"/>
          </a:xfrm>
          <a:prstGeom prst="rect">
            <a:avLst/>
          </a:prstGeom>
        </p:spPr>
        <p:txBody>
          <a:bodyPr wrap="square" anchor="t">
            <a:spAutoFit/>
          </a:bodyPr>
          <a:lstStyle/>
          <a:p>
            <a:pPr algn="ctr" defTabSz="457044">
              <a:buSzPct val="90000"/>
              <a:defRPr/>
            </a:pPr>
            <a:r>
              <a:rPr lang="en-US" sz="1600" kern="0" dirty="0">
                <a:solidFill>
                  <a:schemeClr val="accent4"/>
                </a:solidFill>
                <a:latin typeface="Arial"/>
              </a:rPr>
              <a:t>Integrated</a:t>
            </a:r>
          </a:p>
        </p:txBody>
      </p:sp>
      <p:sp>
        <p:nvSpPr>
          <p:cNvPr id="57" name="Rectangle 56"/>
          <p:cNvSpPr/>
          <p:nvPr/>
        </p:nvSpPr>
        <p:spPr>
          <a:xfrm>
            <a:off x="4093756" y="3094961"/>
            <a:ext cx="2122378" cy="338554"/>
          </a:xfrm>
          <a:prstGeom prst="rect">
            <a:avLst/>
          </a:prstGeom>
        </p:spPr>
        <p:txBody>
          <a:bodyPr wrap="square" anchor="t">
            <a:spAutoFit/>
          </a:bodyPr>
          <a:lstStyle/>
          <a:p>
            <a:pPr algn="ctr" defTabSz="457044">
              <a:buSzPct val="90000"/>
              <a:defRPr/>
            </a:pPr>
            <a:r>
              <a:rPr lang="en-US" sz="1600" kern="0" dirty="0">
                <a:solidFill>
                  <a:schemeClr val="accent6"/>
                </a:solidFill>
                <a:latin typeface="Arial"/>
              </a:rPr>
              <a:t>Open</a:t>
            </a:r>
          </a:p>
        </p:txBody>
      </p:sp>
      <p:sp>
        <p:nvSpPr>
          <p:cNvPr id="58" name="Rectangle 57"/>
          <p:cNvSpPr/>
          <p:nvPr/>
        </p:nvSpPr>
        <p:spPr>
          <a:xfrm>
            <a:off x="4093756" y="4014766"/>
            <a:ext cx="2138369" cy="338554"/>
          </a:xfrm>
          <a:prstGeom prst="rect">
            <a:avLst/>
          </a:prstGeom>
        </p:spPr>
        <p:txBody>
          <a:bodyPr wrap="square" anchor="t">
            <a:spAutoFit/>
          </a:bodyPr>
          <a:lstStyle/>
          <a:p>
            <a:pPr algn="ctr" defTabSz="457044">
              <a:buSzPct val="90000"/>
              <a:defRPr/>
            </a:pPr>
            <a:r>
              <a:rPr lang="en-US" sz="1600" kern="0" dirty="0">
                <a:solidFill>
                  <a:schemeClr val="accent1"/>
                </a:solidFill>
                <a:latin typeface="Arial"/>
              </a:rPr>
              <a:t>Simple</a:t>
            </a:r>
          </a:p>
        </p:txBody>
      </p:sp>
      <p:sp>
        <p:nvSpPr>
          <p:cNvPr id="59" name="Rectangle 58"/>
          <p:cNvSpPr/>
          <p:nvPr/>
        </p:nvSpPr>
        <p:spPr>
          <a:xfrm>
            <a:off x="6118672" y="1149323"/>
            <a:ext cx="3025328" cy="667875"/>
          </a:xfrm>
          <a:prstGeom prst="rect">
            <a:avLst/>
          </a:prstGeom>
        </p:spPr>
        <p:txBody>
          <a:bodyPr wrap="square">
            <a:spAutoFit/>
          </a:bodyPr>
          <a:lstStyle/>
          <a:p>
            <a:pPr marL="114300" indent="-114300">
              <a:lnSpc>
                <a:spcPct val="90000"/>
              </a:lnSpc>
              <a:spcBef>
                <a:spcPts val="300"/>
              </a:spcBef>
              <a:buFont typeface="Arial" panose="020B0604020202020204" pitchFamily="34" charset="0"/>
              <a:buChar char="•"/>
            </a:pPr>
            <a:r>
              <a:rPr lang="en-US" sz="1200" dirty="0"/>
              <a:t>Best-of-breed products </a:t>
            </a:r>
            <a:r>
              <a:rPr lang="en-US" sz="1200" dirty="0" smtClean="0"/>
              <a:t>and </a:t>
            </a:r>
            <a:r>
              <a:rPr lang="en-US" sz="1200" dirty="0"/>
              <a:t>services</a:t>
            </a:r>
          </a:p>
          <a:p>
            <a:pPr marL="114300" indent="-114300">
              <a:lnSpc>
                <a:spcPct val="90000"/>
              </a:lnSpc>
              <a:spcBef>
                <a:spcPts val="300"/>
              </a:spcBef>
              <a:buFont typeface="Arial" panose="020B0604020202020204" pitchFamily="34" charset="0"/>
              <a:buChar char="•"/>
            </a:pPr>
            <a:r>
              <a:rPr lang="en-US" sz="1200" dirty="0"/>
              <a:t>Holistic architectural approach</a:t>
            </a:r>
          </a:p>
          <a:p>
            <a:pPr marL="114300" indent="-114300">
              <a:lnSpc>
                <a:spcPct val="90000"/>
              </a:lnSpc>
              <a:spcBef>
                <a:spcPts val="300"/>
              </a:spcBef>
              <a:buFont typeface="Arial" panose="020B0604020202020204" pitchFamily="34" charset="0"/>
              <a:buChar char="•"/>
            </a:pPr>
            <a:r>
              <a:rPr lang="en-US" sz="1200" dirty="0"/>
              <a:t>Industry leading </a:t>
            </a:r>
            <a:r>
              <a:rPr lang="en-US" sz="1200" dirty="0" smtClean="0"/>
              <a:t>security </a:t>
            </a:r>
            <a:r>
              <a:rPr lang="en-US" sz="1200" dirty="0"/>
              <a:t>intelligence</a:t>
            </a:r>
          </a:p>
        </p:txBody>
      </p:sp>
      <p:sp>
        <p:nvSpPr>
          <p:cNvPr id="60" name="Rectangle 59"/>
          <p:cNvSpPr/>
          <p:nvPr/>
        </p:nvSpPr>
        <p:spPr>
          <a:xfrm>
            <a:off x="6118672" y="2087031"/>
            <a:ext cx="3025328" cy="629403"/>
          </a:xfrm>
          <a:prstGeom prst="rect">
            <a:avLst/>
          </a:prstGeom>
        </p:spPr>
        <p:txBody>
          <a:bodyPr wrap="square">
            <a:spAutoFit/>
          </a:bodyPr>
          <a:lstStyle/>
          <a:p>
            <a:pPr marL="114300" indent="-114300">
              <a:lnSpc>
                <a:spcPct val="90000"/>
              </a:lnSpc>
              <a:spcBef>
                <a:spcPts val="300"/>
              </a:spcBef>
              <a:buFont typeface="Arial" panose="020B0604020202020204" pitchFamily="34" charset="0"/>
              <a:buChar char="•"/>
            </a:pPr>
            <a:r>
              <a:rPr lang="en-US" sz="1200" dirty="0"/>
              <a:t>Combined video security and cybersecurity capabilities</a:t>
            </a:r>
          </a:p>
          <a:p>
            <a:pPr marL="114300" indent="-114300">
              <a:lnSpc>
                <a:spcPct val="90000"/>
              </a:lnSpc>
              <a:spcBef>
                <a:spcPts val="300"/>
              </a:spcBef>
              <a:buFont typeface="Arial" panose="020B0604020202020204" pitchFamily="34" charset="0"/>
              <a:buChar char="•"/>
            </a:pPr>
            <a:r>
              <a:rPr lang="en-US" sz="1200" dirty="0"/>
              <a:t>Unified threat visibility </a:t>
            </a:r>
            <a:r>
              <a:rPr lang="en-US" sz="1200" dirty="0" smtClean="0"/>
              <a:t>and </a:t>
            </a:r>
            <a:r>
              <a:rPr lang="en-US" sz="1200" dirty="0"/>
              <a:t>intelligence</a:t>
            </a:r>
          </a:p>
        </p:txBody>
      </p:sp>
      <p:sp>
        <p:nvSpPr>
          <p:cNvPr id="61" name="Rectangle 60"/>
          <p:cNvSpPr/>
          <p:nvPr/>
        </p:nvSpPr>
        <p:spPr>
          <a:xfrm>
            <a:off x="6118672" y="2868227"/>
            <a:ext cx="3023778" cy="834074"/>
          </a:xfrm>
          <a:prstGeom prst="rect">
            <a:avLst/>
          </a:prstGeom>
        </p:spPr>
        <p:txBody>
          <a:bodyPr wrap="square">
            <a:spAutoFit/>
          </a:bodyPr>
          <a:lstStyle/>
          <a:p>
            <a:pPr marL="114300" indent="-114300">
              <a:lnSpc>
                <a:spcPct val="90000"/>
              </a:lnSpc>
              <a:spcBef>
                <a:spcPts val="300"/>
              </a:spcBef>
              <a:buFont typeface="Arial" panose="020B0604020202020204" pitchFamily="34" charset="0"/>
              <a:buChar char="•"/>
            </a:pPr>
            <a:r>
              <a:rPr lang="en-US" sz="1200" dirty="0"/>
              <a:t>Ecosystem support for partners across broadcast, media and service provider</a:t>
            </a:r>
          </a:p>
          <a:p>
            <a:pPr marL="114300" indent="-114300">
              <a:lnSpc>
                <a:spcPct val="90000"/>
              </a:lnSpc>
              <a:spcBef>
                <a:spcPts val="300"/>
              </a:spcBef>
              <a:buFont typeface="Arial" panose="020B0604020202020204" pitchFamily="34" charset="0"/>
              <a:buChar char="•"/>
            </a:pPr>
            <a:r>
              <a:rPr lang="en-US" sz="1200" dirty="0"/>
              <a:t>Easy integration with open APIs </a:t>
            </a:r>
          </a:p>
          <a:p>
            <a:pPr marL="114300" indent="-114300">
              <a:lnSpc>
                <a:spcPct val="90000"/>
              </a:lnSpc>
              <a:spcBef>
                <a:spcPts val="300"/>
              </a:spcBef>
              <a:buFont typeface="Arial" panose="020B0604020202020204" pitchFamily="34" charset="0"/>
              <a:buChar char="•"/>
            </a:pPr>
            <a:r>
              <a:rPr lang="en-US" sz="1200" dirty="0"/>
              <a:t>Open standards and open </a:t>
            </a:r>
            <a:r>
              <a:rPr lang="en-US" sz="1200" dirty="0" smtClean="0"/>
              <a:t>source</a:t>
            </a:r>
            <a:endParaRPr lang="en-US" sz="1200" dirty="0"/>
          </a:p>
        </p:txBody>
      </p:sp>
      <p:sp>
        <p:nvSpPr>
          <p:cNvPr id="62" name="Rectangle 61"/>
          <p:cNvSpPr/>
          <p:nvPr/>
        </p:nvSpPr>
        <p:spPr>
          <a:xfrm>
            <a:off x="6118672" y="3823203"/>
            <a:ext cx="3025328" cy="834074"/>
          </a:xfrm>
          <a:prstGeom prst="rect">
            <a:avLst/>
          </a:prstGeom>
        </p:spPr>
        <p:txBody>
          <a:bodyPr wrap="square">
            <a:spAutoFit/>
          </a:bodyPr>
          <a:lstStyle/>
          <a:p>
            <a:pPr marL="114300" indent="-114300">
              <a:lnSpc>
                <a:spcPct val="90000"/>
              </a:lnSpc>
              <a:spcBef>
                <a:spcPts val="300"/>
              </a:spcBef>
              <a:buFont typeface="Arial" panose="020B0604020202020204" pitchFamily="34" charset="0"/>
              <a:buChar char="•"/>
            </a:pPr>
            <a:r>
              <a:rPr lang="en-US" sz="1200" dirty="0"/>
              <a:t>Cloud-based operations</a:t>
            </a:r>
          </a:p>
          <a:p>
            <a:pPr marL="114300" indent="-114300">
              <a:lnSpc>
                <a:spcPct val="90000"/>
              </a:lnSpc>
              <a:spcBef>
                <a:spcPts val="300"/>
              </a:spcBef>
              <a:buFont typeface="Arial" panose="020B0604020202020204" pitchFamily="34" charset="0"/>
              <a:buChar char="•"/>
            </a:pPr>
            <a:r>
              <a:rPr lang="en-US" sz="1200" dirty="0"/>
              <a:t>Unified solution for any </a:t>
            </a:r>
            <a:r>
              <a:rPr lang="en-US" sz="1200" dirty="0" smtClean="0"/>
              <a:t>network / screen</a:t>
            </a:r>
            <a:endParaRPr lang="en-US" sz="1200" dirty="0"/>
          </a:p>
          <a:p>
            <a:pPr marL="114300" indent="-114300">
              <a:lnSpc>
                <a:spcPct val="90000"/>
              </a:lnSpc>
              <a:spcBef>
                <a:spcPts val="300"/>
              </a:spcBef>
              <a:buFont typeface="Arial" panose="020B0604020202020204" pitchFamily="34" charset="0"/>
              <a:buChar char="•"/>
            </a:pPr>
            <a:r>
              <a:rPr lang="en-US" sz="1200" dirty="0"/>
              <a:t>Full life cycle services support from advisory </a:t>
            </a:r>
            <a:r>
              <a:rPr lang="en-US" sz="1200" dirty="0" smtClean="0"/>
              <a:t>to </a:t>
            </a:r>
            <a:r>
              <a:rPr lang="en-US" sz="1200" dirty="0"/>
              <a:t>operations</a:t>
            </a:r>
          </a:p>
        </p:txBody>
      </p:sp>
      <p:grpSp>
        <p:nvGrpSpPr>
          <p:cNvPr id="43" name="Group 42"/>
          <p:cNvGrpSpPr/>
          <p:nvPr/>
        </p:nvGrpSpPr>
        <p:grpSpPr>
          <a:xfrm>
            <a:off x="8188434" y="285433"/>
            <a:ext cx="560969" cy="568775"/>
            <a:chOff x="8188434" y="285433"/>
            <a:chExt cx="560969" cy="568775"/>
          </a:xfrm>
        </p:grpSpPr>
        <p:sp>
          <p:nvSpPr>
            <p:cNvPr id="45" name="Oval 44"/>
            <p:cNvSpPr/>
            <p:nvPr/>
          </p:nvSpPr>
          <p:spPr>
            <a:xfrm>
              <a:off x="8188434" y="285433"/>
              <a:ext cx="560969" cy="5687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nvGrpSpPr>
            <p:cNvPr id="46" name="Group 45"/>
            <p:cNvGrpSpPr/>
            <p:nvPr/>
          </p:nvGrpSpPr>
          <p:grpSpPr>
            <a:xfrm>
              <a:off x="8259862" y="382460"/>
              <a:ext cx="418112" cy="374721"/>
              <a:chOff x="9339882" y="722628"/>
              <a:chExt cx="418112" cy="374721"/>
            </a:xfrm>
          </p:grpSpPr>
          <p:sp>
            <p:nvSpPr>
              <p:cNvPr id="72" name="Rounded Rectangle 123"/>
              <p:cNvSpPr>
                <a:spLocks noChangeAspect="1"/>
              </p:cNvSpPr>
              <p:nvPr/>
            </p:nvSpPr>
            <p:spPr>
              <a:xfrm>
                <a:off x="9488972" y="825994"/>
                <a:ext cx="123946" cy="153349"/>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endParaRPr lang="en-US" sz="1200" dirty="0">
                  <a:ea typeface="ＭＳ Ｐゴシック" charset="0"/>
                  <a:cs typeface="ＭＳ Ｐゴシック" charset="0"/>
                </a:endParaRPr>
              </a:p>
            </p:txBody>
          </p:sp>
          <p:sp>
            <p:nvSpPr>
              <p:cNvPr id="73" name="Freeform 43"/>
              <p:cNvSpPr/>
              <p:nvPr/>
            </p:nvSpPr>
            <p:spPr>
              <a:xfrm rot="3600000">
                <a:off x="9361577" y="700933"/>
                <a:ext cx="374721" cy="418112"/>
              </a:xfrm>
              <a:custGeom>
                <a:avLst/>
                <a:gdLst>
                  <a:gd name="connsiteX0" fmla="*/ 258189 w 1263126"/>
                  <a:gd name="connsiteY0" fmla="*/ 851493 h 1429853"/>
                  <a:gd name="connsiteX1" fmla="*/ 261520 w 1263126"/>
                  <a:gd name="connsiteY1" fmla="*/ 863338 h 1429853"/>
                  <a:gd name="connsiteX2" fmla="*/ 296111 w 1263126"/>
                  <a:gd name="connsiteY2" fmla="*/ 931369 h 1429853"/>
                  <a:gd name="connsiteX3" fmla="*/ 318187 w 1263126"/>
                  <a:gd name="connsiteY3" fmla="*/ 959181 h 1429853"/>
                  <a:gd name="connsiteX4" fmla="*/ 219188 w 1263126"/>
                  <a:gd name="connsiteY4" fmla="*/ 1015561 h 1429853"/>
                  <a:gd name="connsiteX5" fmla="*/ 268585 w 1263126"/>
                  <a:gd name="connsiteY5" fmla="*/ 1029544 h 1429853"/>
                  <a:gd name="connsiteX6" fmla="*/ 311105 w 1263126"/>
                  <a:gd name="connsiteY6" fmla="*/ 1105633 h 1429853"/>
                  <a:gd name="connsiteX7" fmla="*/ 235016 w 1263126"/>
                  <a:gd name="connsiteY7" fmla="*/ 1148153 h 1429853"/>
                  <a:gd name="connsiteX8" fmla="*/ 45148 w 1263126"/>
                  <a:gd name="connsiteY8" fmla="*/ 1094415 h 1429853"/>
                  <a:gd name="connsiteX9" fmla="*/ 31172 w 1263126"/>
                  <a:gd name="connsiteY9" fmla="*/ 1087227 h 1429853"/>
                  <a:gd name="connsiteX10" fmla="*/ 23746 w 1263126"/>
                  <a:gd name="connsiteY10" fmla="*/ 1083549 h 1429853"/>
                  <a:gd name="connsiteX11" fmla="*/ 23410 w 1263126"/>
                  <a:gd name="connsiteY11" fmla="*/ 1083235 h 1429853"/>
                  <a:gd name="connsiteX12" fmla="*/ 23382 w 1263126"/>
                  <a:gd name="connsiteY12" fmla="*/ 1083221 h 1429853"/>
                  <a:gd name="connsiteX13" fmla="*/ 23337 w 1263126"/>
                  <a:gd name="connsiteY13" fmla="*/ 1083169 h 1429853"/>
                  <a:gd name="connsiteX14" fmla="*/ 14898 w 1263126"/>
                  <a:gd name="connsiteY14" fmla="*/ 1075273 h 1429853"/>
                  <a:gd name="connsiteX15" fmla="*/ 7663 w 1263126"/>
                  <a:gd name="connsiteY15" fmla="*/ 1065099 h 1429853"/>
                  <a:gd name="connsiteX16" fmla="*/ 2604 w 1263126"/>
                  <a:gd name="connsiteY16" fmla="*/ 1053686 h 1429853"/>
                  <a:gd name="connsiteX17" fmla="*/ 120 w 1263126"/>
                  <a:gd name="connsiteY17" fmla="*/ 1042399 h 1429853"/>
                  <a:gd name="connsiteX18" fmla="*/ 98 w 1263126"/>
                  <a:gd name="connsiteY18" fmla="*/ 1042334 h 1429853"/>
                  <a:gd name="connsiteX19" fmla="*/ 99 w 1263126"/>
                  <a:gd name="connsiteY19" fmla="*/ 1042304 h 1429853"/>
                  <a:gd name="connsiteX20" fmla="*/ 0 w 1263126"/>
                  <a:gd name="connsiteY20" fmla="*/ 1041855 h 1429853"/>
                  <a:gd name="connsiteX21" fmla="*/ 628 w 1263126"/>
                  <a:gd name="connsiteY21" fmla="*/ 1033558 h 1429853"/>
                  <a:gd name="connsiteX22" fmla="*/ 1575 w 1263126"/>
                  <a:gd name="connsiteY22" fmla="*/ 1017904 h 1429853"/>
                  <a:gd name="connsiteX23" fmla="*/ 52224 w 1263126"/>
                  <a:gd name="connsiteY23" fmla="*/ 827189 h 1429853"/>
                  <a:gd name="connsiteX24" fmla="*/ 127614 w 1263126"/>
                  <a:gd name="connsiteY24" fmla="*/ 783440 h 1429853"/>
                  <a:gd name="connsiteX25" fmla="*/ 171363 w 1263126"/>
                  <a:gd name="connsiteY25" fmla="*/ 858831 h 1429853"/>
                  <a:gd name="connsiteX26" fmla="*/ 158186 w 1263126"/>
                  <a:gd name="connsiteY26" fmla="*/ 908445 h 1429853"/>
                  <a:gd name="connsiteX27" fmla="*/ 815994 w 1263126"/>
                  <a:gd name="connsiteY27" fmla="*/ 1184737 h 1429853"/>
                  <a:gd name="connsiteX28" fmla="*/ 815994 w 1263126"/>
                  <a:gd name="connsiteY28" fmla="*/ 1271901 h 1429853"/>
                  <a:gd name="connsiteX29" fmla="*/ 676462 w 1263126"/>
                  <a:gd name="connsiteY29" fmla="*/ 1411431 h 1429853"/>
                  <a:gd name="connsiteX30" fmla="*/ 663371 w 1263126"/>
                  <a:gd name="connsiteY30" fmla="*/ 1420125 h 1429853"/>
                  <a:gd name="connsiteX31" fmla="*/ 656537 w 1263126"/>
                  <a:gd name="connsiteY31" fmla="*/ 1424814 h 1429853"/>
                  <a:gd name="connsiteX32" fmla="*/ 656099 w 1263126"/>
                  <a:gd name="connsiteY32" fmla="*/ 1424953 h 1429853"/>
                  <a:gd name="connsiteX33" fmla="*/ 656073 w 1263126"/>
                  <a:gd name="connsiteY33" fmla="*/ 1424970 h 1429853"/>
                  <a:gd name="connsiteX34" fmla="*/ 656006 w 1263126"/>
                  <a:gd name="connsiteY34" fmla="*/ 1424984 h 1429853"/>
                  <a:gd name="connsiteX35" fmla="*/ 644996 w 1263126"/>
                  <a:gd name="connsiteY35" fmla="*/ 1428500 h 1429853"/>
                  <a:gd name="connsiteX36" fmla="*/ 632586 w 1263126"/>
                  <a:gd name="connsiteY36" fmla="*/ 1429852 h 1429853"/>
                  <a:gd name="connsiteX37" fmla="*/ 620154 w 1263126"/>
                  <a:gd name="connsiteY37" fmla="*/ 1428701 h 1429853"/>
                  <a:gd name="connsiteX38" fmla="*/ 609090 w 1263126"/>
                  <a:gd name="connsiteY38" fmla="*/ 1425364 h 1429853"/>
                  <a:gd name="connsiteX39" fmla="*/ 609022 w 1263126"/>
                  <a:gd name="connsiteY39" fmla="*/ 1425351 h 1429853"/>
                  <a:gd name="connsiteX40" fmla="*/ 608997 w 1263126"/>
                  <a:gd name="connsiteY40" fmla="*/ 1425336 h 1429853"/>
                  <a:gd name="connsiteX41" fmla="*/ 608557 w 1263126"/>
                  <a:gd name="connsiteY41" fmla="*/ 1425203 h 1429853"/>
                  <a:gd name="connsiteX42" fmla="*/ 601620 w 1263126"/>
                  <a:gd name="connsiteY42" fmla="*/ 1420608 h 1429853"/>
                  <a:gd name="connsiteX43" fmla="*/ 588416 w 1263126"/>
                  <a:gd name="connsiteY43" fmla="*/ 1412145 h 1429853"/>
                  <a:gd name="connsiteX44" fmla="*/ 446641 w 1263126"/>
                  <a:gd name="connsiteY44" fmla="*/ 1274896 h 1429853"/>
                  <a:gd name="connsiteX45" fmla="*/ 445228 w 1263126"/>
                  <a:gd name="connsiteY45" fmla="*/ 1187743 h 1429853"/>
                  <a:gd name="connsiteX46" fmla="*/ 532381 w 1263126"/>
                  <a:gd name="connsiteY46" fmla="*/ 1186330 h 1429853"/>
                  <a:gd name="connsiteX47" fmla="*/ 569263 w 1263126"/>
                  <a:gd name="connsiteY47" fmla="*/ 1222035 h 1429853"/>
                  <a:gd name="connsiteX48" fmla="*/ 568315 w 1263126"/>
                  <a:gd name="connsiteY48" fmla="*/ 1105080 h 1429853"/>
                  <a:gd name="connsiteX49" fmla="*/ 617964 w 1263126"/>
                  <a:gd name="connsiteY49" fmla="*/ 1110542 h 1429853"/>
                  <a:gd name="connsiteX50" fmla="*/ 691582 w 1263126"/>
                  <a:gd name="connsiteY50" fmla="*/ 1104525 h 1429853"/>
                  <a:gd name="connsiteX51" fmla="*/ 692527 w 1263126"/>
                  <a:gd name="connsiteY51" fmla="*/ 1221037 h 1429853"/>
                  <a:gd name="connsiteX52" fmla="*/ 728830 w 1263126"/>
                  <a:gd name="connsiteY52" fmla="*/ 1184737 h 1429853"/>
                  <a:gd name="connsiteX53" fmla="*/ 815994 w 1263126"/>
                  <a:gd name="connsiteY53" fmla="*/ 1184737 h 1429853"/>
                  <a:gd name="connsiteX54" fmla="*/ 309018 w 1263126"/>
                  <a:gd name="connsiteY54" fmla="*/ 291377 h 1429853"/>
                  <a:gd name="connsiteX55" fmla="*/ 319953 w 1263126"/>
                  <a:gd name="connsiteY55" fmla="*/ 313273 h 1429853"/>
                  <a:gd name="connsiteX56" fmla="*/ 276538 w 1263126"/>
                  <a:gd name="connsiteY56" fmla="*/ 388856 h 1429853"/>
                  <a:gd name="connsiteX57" fmla="*/ 226983 w 1263126"/>
                  <a:gd name="connsiteY57" fmla="*/ 402251 h 1429853"/>
                  <a:gd name="connsiteX58" fmla="*/ 334706 w 1263126"/>
                  <a:gd name="connsiteY58" fmla="*/ 465296 h 1429853"/>
                  <a:gd name="connsiteX59" fmla="*/ 302097 w 1263126"/>
                  <a:gd name="connsiteY59" fmla="*/ 504094 h 1429853"/>
                  <a:gd name="connsiteX60" fmla="*/ 267034 w 1263126"/>
                  <a:gd name="connsiteY60" fmla="*/ 568518 h 1429853"/>
                  <a:gd name="connsiteX61" fmla="*/ 164718 w 1263126"/>
                  <a:gd name="connsiteY61" fmla="*/ 508638 h 1429853"/>
                  <a:gd name="connsiteX62" fmla="*/ 177307 w 1263126"/>
                  <a:gd name="connsiteY62" fmla="*/ 558408 h 1429853"/>
                  <a:gd name="connsiteX63" fmla="*/ 132672 w 1263126"/>
                  <a:gd name="connsiteY63" fmla="*/ 633276 h 1429853"/>
                  <a:gd name="connsiteX64" fmla="*/ 57804 w 1263126"/>
                  <a:gd name="connsiteY64" fmla="*/ 588641 h 1429853"/>
                  <a:gd name="connsiteX65" fmla="*/ 9408 w 1263126"/>
                  <a:gd name="connsiteY65" fmla="*/ 397341 h 1429853"/>
                  <a:gd name="connsiteX66" fmla="*/ 8645 w 1263126"/>
                  <a:gd name="connsiteY66" fmla="*/ 381645 h 1429853"/>
                  <a:gd name="connsiteX67" fmla="*/ 8117 w 1263126"/>
                  <a:gd name="connsiteY67" fmla="*/ 373374 h 1429853"/>
                  <a:gd name="connsiteX68" fmla="*/ 8222 w 1263126"/>
                  <a:gd name="connsiteY68" fmla="*/ 372926 h 1429853"/>
                  <a:gd name="connsiteX69" fmla="*/ 8220 w 1263126"/>
                  <a:gd name="connsiteY69" fmla="*/ 372895 h 1429853"/>
                  <a:gd name="connsiteX70" fmla="*/ 8243 w 1263126"/>
                  <a:gd name="connsiteY70" fmla="*/ 372830 h 1429853"/>
                  <a:gd name="connsiteX71" fmla="*/ 10861 w 1263126"/>
                  <a:gd name="connsiteY71" fmla="*/ 361574 h 1429853"/>
                  <a:gd name="connsiteX72" fmla="*/ 16054 w 1263126"/>
                  <a:gd name="connsiteY72" fmla="*/ 350221 h 1429853"/>
                  <a:gd name="connsiteX73" fmla="*/ 23408 w 1263126"/>
                  <a:gd name="connsiteY73" fmla="*/ 340133 h 1429853"/>
                  <a:gd name="connsiteX74" fmla="*/ 31942 w 1263126"/>
                  <a:gd name="connsiteY74" fmla="*/ 332338 h 1429853"/>
                  <a:gd name="connsiteX75" fmla="*/ 31987 w 1263126"/>
                  <a:gd name="connsiteY75" fmla="*/ 332287 h 1429853"/>
                  <a:gd name="connsiteX76" fmla="*/ 32013 w 1263126"/>
                  <a:gd name="connsiteY76" fmla="*/ 332273 h 1429853"/>
                  <a:gd name="connsiteX77" fmla="*/ 32352 w 1263126"/>
                  <a:gd name="connsiteY77" fmla="*/ 331963 h 1429853"/>
                  <a:gd name="connsiteX78" fmla="*/ 39852 w 1263126"/>
                  <a:gd name="connsiteY78" fmla="*/ 328358 h 1429853"/>
                  <a:gd name="connsiteX79" fmla="*/ 53882 w 1263126"/>
                  <a:gd name="connsiteY79" fmla="*/ 321350 h 1429853"/>
                  <a:gd name="connsiteX80" fmla="*/ 244371 w 1263126"/>
                  <a:gd name="connsiteY80" fmla="*/ 269857 h 1429853"/>
                  <a:gd name="connsiteX81" fmla="*/ 309018 w 1263126"/>
                  <a:gd name="connsiteY81" fmla="*/ 291377 h 1429853"/>
                  <a:gd name="connsiteX82" fmla="*/ 1196103 w 1263126"/>
                  <a:gd name="connsiteY82" fmla="*/ 821119 h 1429853"/>
                  <a:gd name="connsiteX83" fmla="*/ 1206324 w 1263126"/>
                  <a:gd name="connsiteY83" fmla="*/ 843357 h 1429853"/>
                  <a:gd name="connsiteX84" fmla="*/ 1251612 w 1263126"/>
                  <a:gd name="connsiteY84" fmla="*/ 1035417 h 1429853"/>
                  <a:gd name="connsiteX85" fmla="*/ 1252120 w 1263126"/>
                  <a:gd name="connsiteY85" fmla="*/ 1051091 h 1429853"/>
                  <a:gd name="connsiteX86" fmla="*/ 1252515 w 1263126"/>
                  <a:gd name="connsiteY86" fmla="*/ 1059404 h 1429853"/>
                  <a:gd name="connsiteX87" fmla="*/ 1252402 w 1263126"/>
                  <a:gd name="connsiteY87" fmla="*/ 1059848 h 1429853"/>
                  <a:gd name="connsiteX88" fmla="*/ 1252404 w 1263126"/>
                  <a:gd name="connsiteY88" fmla="*/ 1059879 h 1429853"/>
                  <a:gd name="connsiteX89" fmla="*/ 1252378 w 1263126"/>
                  <a:gd name="connsiteY89" fmla="*/ 1059942 h 1429853"/>
                  <a:gd name="connsiteX90" fmla="*/ 1249579 w 1263126"/>
                  <a:gd name="connsiteY90" fmla="*/ 1071155 h 1429853"/>
                  <a:gd name="connsiteX91" fmla="*/ 1244204 w 1263126"/>
                  <a:gd name="connsiteY91" fmla="*/ 1082423 h 1429853"/>
                  <a:gd name="connsiteX92" fmla="*/ 1236685 w 1263126"/>
                  <a:gd name="connsiteY92" fmla="*/ 1092390 h 1429853"/>
                  <a:gd name="connsiteX93" fmla="*/ 1228028 w 1263126"/>
                  <a:gd name="connsiteY93" fmla="*/ 1100046 h 1429853"/>
                  <a:gd name="connsiteX94" fmla="*/ 1227983 w 1263126"/>
                  <a:gd name="connsiteY94" fmla="*/ 1100097 h 1429853"/>
                  <a:gd name="connsiteX95" fmla="*/ 1227955 w 1263126"/>
                  <a:gd name="connsiteY95" fmla="*/ 1100111 h 1429853"/>
                  <a:gd name="connsiteX96" fmla="*/ 1227610 w 1263126"/>
                  <a:gd name="connsiteY96" fmla="*/ 1100413 h 1429853"/>
                  <a:gd name="connsiteX97" fmla="*/ 1220084 w 1263126"/>
                  <a:gd name="connsiteY97" fmla="*/ 1103884 h 1429853"/>
                  <a:gd name="connsiteX98" fmla="*/ 1205912 w 1263126"/>
                  <a:gd name="connsiteY98" fmla="*/ 1110678 h 1429853"/>
                  <a:gd name="connsiteX99" fmla="*/ 1014612 w 1263126"/>
                  <a:gd name="connsiteY99" fmla="*/ 1159074 h 1429853"/>
                  <a:gd name="connsiteX100" fmla="*/ 939744 w 1263126"/>
                  <a:gd name="connsiteY100" fmla="*/ 1114439 h 1429853"/>
                  <a:gd name="connsiteX101" fmla="*/ 984380 w 1263126"/>
                  <a:gd name="connsiteY101" fmla="*/ 1039570 h 1429853"/>
                  <a:gd name="connsiteX102" fmla="*/ 1034149 w 1263126"/>
                  <a:gd name="connsiteY102" fmla="*/ 1026980 h 1429853"/>
                  <a:gd name="connsiteX103" fmla="*/ 926783 w 1263126"/>
                  <a:gd name="connsiteY103" fmla="*/ 961784 h 1429853"/>
                  <a:gd name="connsiteX104" fmla="*/ 944708 w 1263126"/>
                  <a:gd name="connsiteY104" fmla="*/ 940457 h 1429853"/>
                  <a:gd name="connsiteX105" fmla="*/ 981192 w 1263126"/>
                  <a:gd name="connsiteY105" fmla="*/ 873422 h 1429853"/>
                  <a:gd name="connsiteX106" fmla="*/ 987172 w 1263126"/>
                  <a:gd name="connsiteY106" fmla="*/ 854238 h 1429853"/>
                  <a:gd name="connsiteX107" fmla="*/ 1098130 w 1263126"/>
                  <a:gd name="connsiteY107" fmla="*/ 921614 h 1429853"/>
                  <a:gd name="connsiteX108" fmla="*/ 1086345 w 1263126"/>
                  <a:gd name="connsiteY108" fmla="*/ 871649 h 1429853"/>
                  <a:gd name="connsiteX109" fmla="*/ 1132188 w 1263126"/>
                  <a:gd name="connsiteY109" fmla="*/ 797514 h 1429853"/>
                  <a:gd name="connsiteX110" fmla="*/ 1196103 w 1263126"/>
                  <a:gd name="connsiteY110" fmla="*/ 821119 h 1429853"/>
                  <a:gd name="connsiteX111" fmla="*/ 815994 w 1263126"/>
                  <a:gd name="connsiteY111" fmla="*/ 157955 h 1429853"/>
                  <a:gd name="connsiteX112" fmla="*/ 815994 w 1263126"/>
                  <a:gd name="connsiteY112" fmla="*/ 245119 h 1429853"/>
                  <a:gd name="connsiteX113" fmla="*/ 728829 w 1263126"/>
                  <a:gd name="connsiteY113" fmla="*/ 245119 h 1429853"/>
                  <a:gd name="connsiteX114" fmla="*/ 692529 w 1263126"/>
                  <a:gd name="connsiteY114" fmla="*/ 208818 h 1429853"/>
                  <a:gd name="connsiteX115" fmla="*/ 691458 w 1263126"/>
                  <a:gd name="connsiteY115" fmla="*/ 340897 h 1429853"/>
                  <a:gd name="connsiteX116" fmla="*/ 628842 w 1263126"/>
                  <a:gd name="connsiteY116" fmla="*/ 334009 h 1429853"/>
                  <a:gd name="connsiteX117" fmla="*/ 568199 w 1263126"/>
                  <a:gd name="connsiteY117" fmla="*/ 338965 h 1429853"/>
                  <a:gd name="connsiteX118" fmla="*/ 569263 w 1263126"/>
                  <a:gd name="connsiteY118" fmla="*/ 207818 h 1429853"/>
                  <a:gd name="connsiteX119" fmla="*/ 532381 w 1263126"/>
                  <a:gd name="connsiteY119" fmla="*/ 243526 h 1429853"/>
                  <a:gd name="connsiteX120" fmla="*/ 445228 w 1263126"/>
                  <a:gd name="connsiteY120" fmla="*/ 242113 h 1429853"/>
                  <a:gd name="connsiteX121" fmla="*/ 446641 w 1263126"/>
                  <a:gd name="connsiteY121" fmla="*/ 154960 h 1429853"/>
                  <a:gd name="connsiteX122" fmla="*/ 588416 w 1263126"/>
                  <a:gd name="connsiteY122" fmla="*/ 17710 h 1429853"/>
                  <a:gd name="connsiteX123" fmla="*/ 601620 w 1263126"/>
                  <a:gd name="connsiteY123" fmla="*/ 9248 h 1429853"/>
                  <a:gd name="connsiteX124" fmla="*/ 608557 w 1263126"/>
                  <a:gd name="connsiteY124" fmla="*/ 4652 h 1429853"/>
                  <a:gd name="connsiteX125" fmla="*/ 608997 w 1263126"/>
                  <a:gd name="connsiteY125" fmla="*/ 4521 h 1429853"/>
                  <a:gd name="connsiteX126" fmla="*/ 609022 w 1263126"/>
                  <a:gd name="connsiteY126" fmla="*/ 4504 h 1429853"/>
                  <a:gd name="connsiteX127" fmla="*/ 609090 w 1263126"/>
                  <a:gd name="connsiteY127" fmla="*/ 4493 h 1429853"/>
                  <a:gd name="connsiteX128" fmla="*/ 620154 w 1263126"/>
                  <a:gd name="connsiteY128" fmla="*/ 1155 h 1429853"/>
                  <a:gd name="connsiteX129" fmla="*/ 632585 w 1263126"/>
                  <a:gd name="connsiteY129" fmla="*/ 2 h 1429853"/>
                  <a:gd name="connsiteX130" fmla="*/ 644996 w 1263126"/>
                  <a:gd name="connsiteY130" fmla="*/ 1357 h 1429853"/>
                  <a:gd name="connsiteX131" fmla="*/ 656006 w 1263126"/>
                  <a:gd name="connsiteY131" fmla="*/ 4872 h 1429853"/>
                  <a:gd name="connsiteX132" fmla="*/ 656073 w 1263126"/>
                  <a:gd name="connsiteY132" fmla="*/ 4884 h 1429853"/>
                  <a:gd name="connsiteX133" fmla="*/ 656099 w 1263126"/>
                  <a:gd name="connsiteY133" fmla="*/ 4901 h 1429853"/>
                  <a:gd name="connsiteX134" fmla="*/ 656535 w 1263126"/>
                  <a:gd name="connsiteY134" fmla="*/ 5043 h 1429853"/>
                  <a:gd name="connsiteX135" fmla="*/ 663371 w 1263126"/>
                  <a:gd name="connsiteY135" fmla="*/ 9730 h 1429853"/>
                  <a:gd name="connsiteX136" fmla="*/ 676463 w 1263126"/>
                  <a:gd name="connsiteY136" fmla="*/ 18423 h 1429853"/>
                  <a:gd name="connsiteX137" fmla="*/ 1248773 w 1263126"/>
                  <a:gd name="connsiteY137" fmla="*/ 357302 h 1429853"/>
                  <a:gd name="connsiteX138" fmla="*/ 1255843 w 1263126"/>
                  <a:gd name="connsiteY138" fmla="*/ 367591 h 1429853"/>
                  <a:gd name="connsiteX139" fmla="*/ 1260715 w 1263126"/>
                  <a:gd name="connsiteY139" fmla="*/ 379086 h 1429853"/>
                  <a:gd name="connsiteX140" fmla="*/ 1263017 w 1263126"/>
                  <a:gd name="connsiteY140" fmla="*/ 390412 h 1429853"/>
                  <a:gd name="connsiteX141" fmla="*/ 1263039 w 1263126"/>
                  <a:gd name="connsiteY141" fmla="*/ 390476 h 1429853"/>
                  <a:gd name="connsiteX142" fmla="*/ 1263037 w 1263126"/>
                  <a:gd name="connsiteY142" fmla="*/ 390507 h 1429853"/>
                  <a:gd name="connsiteX143" fmla="*/ 1263126 w 1263126"/>
                  <a:gd name="connsiteY143" fmla="*/ 390957 h 1429853"/>
                  <a:gd name="connsiteX144" fmla="*/ 1262369 w 1263126"/>
                  <a:gd name="connsiteY144" fmla="*/ 399210 h 1429853"/>
                  <a:gd name="connsiteX145" fmla="*/ 1261167 w 1263126"/>
                  <a:gd name="connsiteY145" fmla="*/ 414881 h 1429853"/>
                  <a:gd name="connsiteX146" fmla="*/ 1207429 w 1263126"/>
                  <a:gd name="connsiteY146" fmla="*/ 604749 h 1429853"/>
                  <a:gd name="connsiteX147" fmla="*/ 1131340 w 1263126"/>
                  <a:gd name="connsiteY147" fmla="*/ 647269 h 1429853"/>
                  <a:gd name="connsiteX148" fmla="*/ 1088819 w 1263126"/>
                  <a:gd name="connsiteY148" fmla="*/ 571179 h 1429853"/>
                  <a:gd name="connsiteX149" fmla="*/ 1102801 w 1263126"/>
                  <a:gd name="connsiteY149" fmla="*/ 521783 h 1429853"/>
                  <a:gd name="connsiteX150" fmla="*/ 986503 w 1263126"/>
                  <a:gd name="connsiteY150" fmla="*/ 585540 h 1429853"/>
                  <a:gd name="connsiteX151" fmla="*/ 985286 w 1263126"/>
                  <a:gd name="connsiteY151" fmla="*/ 581212 h 1429853"/>
                  <a:gd name="connsiteX152" fmla="*/ 950694 w 1263126"/>
                  <a:gd name="connsiteY152" fmla="*/ 513182 h 1429853"/>
                  <a:gd name="connsiteX153" fmla="*/ 923821 w 1263126"/>
                  <a:gd name="connsiteY153" fmla="*/ 479326 h 1429853"/>
                  <a:gd name="connsiteX154" fmla="*/ 1043542 w 1263126"/>
                  <a:gd name="connsiteY154" fmla="*/ 413691 h 1429853"/>
                  <a:gd name="connsiteX155" fmla="*/ 994378 w 1263126"/>
                  <a:gd name="connsiteY155" fmla="*/ 398914 h 1429853"/>
                  <a:gd name="connsiteX156" fmla="*/ 953097 w 1263126"/>
                  <a:gd name="connsiteY156" fmla="*/ 322145 h 1429853"/>
                  <a:gd name="connsiteX157" fmla="*/ 1029866 w 1263126"/>
                  <a:gd name="connsiteY157" fmla="*/ 280863 h 1429853"/>
                  <a:gd name="connsiteX158" fmla="*/ 1218839 w 1263126"/>
                  <a:gd name="connsiteY158" fmla="*/ 337672 h 1429853"/>
                  <a:gd name="connsiteX159" fmla="*/ 1232667 w 1263126"/>
                  <a:gd name="connsiteY159" fmla="*/ 345070 h 1429853"/>
                  <a:gd name="connsiteX160" fmla="*/ 1240064 w 1263126"/>
                  <a:gd name="connsiteY160" fmla="*/ 348884 h 1429853"/>
                  <a:gd name="connsiteX161" fmla="*/ 1240392 w 1263126"/>
                  <a:gd name="connsiteY161" fmla="*/ 349204 h 1429853"/>
                  <a:gd name="connsiteX162" fmla="*/ 1240419 w 1263126"/>
                  <a:gd name="connsiteY162" fmla="*/ 349218 h 1429853"/>
                  <a:gd name="connsiteX163" fmla="*/ 1240461 w 1263126"/>
                  <a:gd name="connsiteY163" fmla="*/ 349271 h 14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263126" h="1429853">
                    <a:moveTo>
                      <a:pt x="258189" y="851493"/>
                    </a:moveTo>
                    <a:lnTo>
                      <a:pt x="261520" y="863338"/>
                    </a:lnTo>
                    <a:cubicBezTo>
                      <a:pt x="270669" y="886841"/>
                      <a:pt x="282198" y="909640"/>
                      <a:pt x="296111" y="931369"/>
                    </a:cubicBezTo>
                    <a:lnTo>
                      <a:pt x="318187" y="959181"/>
                    </a:lnTo>
                    <a:lnTo>
                      <a:pt x="219188" y="1015561"/>
                    </a:lnTo>
                    <a:lnTo>
                      <a:pt x="268585" y="1029544"/>
                    </a:lnTo>
                    <a:cubicBezTo>
                      <a:pt x="301338" y="1038814"/>
                      <a:pt x="320375" y="1072879"/>
                      <a:pt x="311105" y="1105633"/>
                    </a:cubicBezTo>
                    <a:cubicBezTo>
                      <a:pt x="301835" y="1138386"/>
                      <a:pt x="267769" y="1157423"/>
                      <a:pt x="235016" y="1148153"/>
                    </a:cubicBezTo>
                    <a:lnTo>
                      <a:pt x="45148" y="1094415"/>
                    </a:lnTo>
                    <a:lnTo>
                      <a:pt x="31172" y="1087227"/>
                    </a:lnTo>
                    <a:lnTo>
                      <a:pt x="23746" y="1083549"/>
                    </a:lnTo>
                    <a:lnTo>
                      <a:pt x="23410" y="1083235"/>
                    </a:lnTo>
                    <a:lnTo>
                      <a:pt x="23382" y="1083221"/>
                    </a:lnTo>
                    <a:lnTo>
                      <a:pt x="23337" y="1083169"/>
                    </a:lnTo>
                    <a:lnTo>
                      <a:pt x="14898" y="1075273"/>
                    </a:lnTo>
                    <a:cubicBezTo>
                      <a:pt x="12200" y="1072193"/>
                      <a:pt x="9769" y="1068796"/>
                      <a:pt x="7663" y="1065099"/>
                    </a:cubicBezTo>
                    <a:cubicBezTo>
                      <a:pt x="5559" y="1061401"/>
                      <a:pt x="3877" y="1057578"/>
                      <a:pt x="2604" y="1053686"/>
                    </a:cubicBezTo>
                    <a:lnTo>
                      <a:pt x="120" y="1042399"/>
                    </a:lnTo>
                    <a:lnTo>
                      <a:pt x="98" y="1042334"/>
                    </a:lnTo>
                    <a:lnTo>
                      <a:pt x="99" y="1042304"/>
                    </a:lnTo>
                    <a:lnTo>
                      <a:pt x="0" y="1041855"/>
                    </a:lnTo>
                    <a:lnTo>
                      <a:pt x="628" y="1033558"/>
                    </a:lnTo>
                    <a:lnTo>
                      <a:pt x="1575" y="1017904"/>
                    </a:lnTo>
                    <a:lnTo>
                      <a:pt x="52224" y="827189"/>
                    </a:lnTo>
                    <a:cubicBezTo>
                      <a:pt x="60963" y="794290"/>
                      <a:pt x="94716" y="774702"/>
                      <a:pt x="127614" y="783440"/>
                    </a:cubicBezTo>
                    <a:cubicBezTo>
                      <a:pt x="160513" y="792178"/>
                      <a:pt x="180101" y="825931"/>
                      <a:pt x="171363" y="858831"/>
                    </a:cubicBezTo>
                    <a:lnTo>
                      <a:pt x="158186" y="908445"/>
                    </a:lnTo>
                    <a:close/>
                    <a:moveTo>
                      <a:pt x="815994" y="1184737"/>
                    </a:moveTo>
                    <a:cubicBezTo>
                      <a:pt x="840064" y="1208807"/>
                      <a:pt x="840064" y="1247831"/>
                      <a:pt x="815994" y="1271901"/>
                    </a:cubicBezTo>
                    <a:lnTo>
                      <a:pt x="676462" y="1411431"/>
                    </a:lnTo>
                    <a:lnTo>
                      <a:pt x="663371" y="1420125"/>
                    </a:lnTo>
                    <a:lnTo>
                      <a:pt x="656537" y="1424814"/>
                    </a:lnTo>
                    <a:lnTo>
                      <a:pt x="656099" y="1424953"/>
                    </a:lnTo>
                    <a:lnTo>
                      <a:pt x="656073" y="1424970"/>
                    </a:lnTo>
                    <a:lnTo>
                      <a:pt x="656006" y="1424984"/>
                    </a:lnTo>
                    <a:lnTo>
                      <a:pt x="644996" y="1428500"/>
                    </a:lnTo>
                    <a:cubicBezTo>
                      <a:pt x="640991" y="1429353"/>
                      <a:pt x="636840" y="1429818"/>
                      <a:pt x="632586" y="1429852"/>
                    </a:cubicBezTo>
                    <a:cubicBezTo>
                      <a:pt x="628331" y="1429885"/>
                      <a:pt x="624173" y="1429489"/>
                      <a:pt x="620154" y="1428701"/>
                    </a:cubicBezTo>
                    <a:lnTo>
                      <a:pt x="609090" y="1425364"/>
                    </a:lnTo>
                    <a:lnTo>
                      <a:pt x="609022" y="1425351"/>
                    </a:lnTo>
                    <a:lnTo>
                      <a:pt x="608997" y="1425336"/>
                    </a:lnTo>
                    <a:lnTo>
                      <a:pt x="608557" y="1425203"/>
                    </a:lnTo>
                    <a:lnTo>
                      <a:pt x="601620" y="1420608"/>
                    </a:lnTo>
                    <a:lnTo>
                      <a:pt x="588416" y="1412145"/>
                    </a:lnTo>
                    <a:lnTo>
                      <a:pt x="446641" y="1274896"/>
                    </a:lnTo>
                    <a:cubicBezTo>
                      <a:pt x="422185" y="1251219"/>
                      <a:pt x="421551" y="1212199"/>
                      <a:pt x="445228" y="1187743"/>
                    </a:cubicBezTo>
                    <a:cubicBezTo>
                      <a:pt x="468903" y="1163287"/>
                      <a:pt x="507923" y="1162653"/>
                      <a:pt x="532381" y="1186330"/>
                    </a:cubicBezTo>
                    <a:lnTo>
                      <a:pt x="569263" y="1222035"/>
                    </a:lnTo>
                    <a:lnTo>
                      <a:pt x="568315" y="1105080"/>
                    </a:lnTo>
                    <a:lnTo>
                      <a:pt x="617964" y="1110542"/>
                    </a:lnTo>
                    <a:lnTo>
                      <a:pt x="691582" y="1104525"/>
                    </a:lnTo>
                    <a:lnTo>
                      <a:pt x="692527" y="1221037"/>
                    </a:lnTo>
                    <a:lnTo>
                      <a:pt x="728830" y="1184737"/>
                    </a:lnTo>
                    <a:cubicBezTo>
                      <a:pt x="752900" y="1160667"/>
                      <a:pt x="791924" y="1160668"/>
                      <a:pt x="815994" y="1184737"/>
                    </a:cubicBezTo>
                    <a:close/>
                    <a:moveTo>
                      <a:pt x="309018" y="291377"/>
                    </a:moveTo>
                    <a:cubicBezTo>
                      <a:pt x="313953" y="297682"/>
                      <a:pt x="317733" y="305058"/>
                      <a:pt x="319953" y="313273"/>
                    </a:cubicBezTo>
                    <a:cubicBezTo>
                      <a:pt x="328836" y="346132"/>
                      <a:pt x="309399" y="379973"/>
                      <a:pt x="276538" y="388856"/>
                    </a:cubicBezTo>
                    <a:lnTo>
                      <a:pt x="226983" y="402251"/>
                    </a:lnTo>
                    <a:lnTo>
                      <a:pt x="334706" y="465296"/>
                    </a:lnTo>
                    <a:lnTo>
                      <a:pt x="302097" y="504094"/>
                    </a:lnTo>
                    <a:lnTo>
                      <a:pt x="267034" y="568518"/>
                    </a:lnTo>
                    <a:lnTo>
                      <a:pt x="164718" y="508638"/>
                    </a:lnTo>
                    <a:lnTo>
                      <a:pt x="177307" y="558408"/>
                    </a:lnTo>
                    <a:cubicBezTo>
                      <a:pt x="185656" y="591409"/>
                      <a:pt x="165672" y="624928"/>
                      <a:pt x="132672" y="633276"/>
                    </a:cubicBezTo>
                    <a:cubicBezTo>
                      <a:pt x="99672" y="641625"/>
                      <a:pt x="66153" y="621642"/>
                      <a:pt x="57804" y="588641"/>
                    </a:cubicBezTo>
                    <a:lnTo>
                      <a:pt x="9408" y="397341"/>
                    </a:lnTo>
                    <a:lnTo>
                      <a:pt x="8645" y="381645"/>
                    </a:lnTo>
                    <a:lnTo>
                      <a:pt x="8117" y="373374"/>
                    </a:lnTo>
                    <a:lnTo>
                      <a:pt x="8222" y="372926"/>
                    </a:lnTo>
                    <a:lnTo>
                      <a:pt x="8220" y="372895"/>
                    </a:lnTo>
                    <a:lnTo>
                      <a:pt x="8243" y="372830"/>
                    </a:lnTo>
                    <a:lnTo>
                      <a:pt x="10861" y="361574"/>
                    </a:lnTo>
                    <a:cubicBezTo>
                      <a:pt x="12179" y="357697"/>
                      <a:pt x="13905" y="353894"/>
                      <a:pt x="16054" y="350221"/>
                    </a:cubicBezTo>
                    <a:cubicBezTo>
                      <a:pt x="18205" y="346550"/>
                      <a:pt x="20674" y="343181"/>
                      <a:pt x="23408" y="340133"/>
                    </a:cubicBezTo>
                    <a:lnTo>
                      <a:pt x="31942" y="332338"/>
                    </a:lnTo>
                    <a:lnTo>
                      <a:pt x="31987" y="332287"/>
                    </a:lnTo>
                    <a:lnTo>
                      <a:pt x="32013" y="332273"/>
                    </a:lnTo>
                    <a:lnTo>
                      <a:pt x="32352" y="331963"/>
                    </a:lnTo>
                    <a:lnTo>
                      <a:pt x="39852" y="328358"/>
                    </a:lnTo>
                    <a:lnTo>
                      <a:pt x="53882" y="321350"/>
                    </a:lnTo>
                    <a:lnTo>
                      <a:pt x="244371" y="269857"/>
                    </a:lnTo>
                    <a:cubicBezTo>
                      <a:pt x="269016" y="263196"/>
                      <a:pt x="294213" y="272464"/>
                      <a:pt x="309018" y="291377"/>
                    </a:cubicBezTo>
                    <a:close/>
                    <a:moveTo>
                      <a:pt x="1196103" y="821119"/>
                    </a:moveTo>
                    <a:cubicBezTo>
                      <a:pt x="1200832" y="827580"/>
                      <a:pt x="1204371" y="835075"/>
                      <a:pt x="1206324" y="843357"/>
                    </a:cubicBezTo>
                    <a:lnTo>
                      <a:pt x="1251612" y="1035417"/>
                    </a:lnTo>
                    <a:lnTo>
                      <a:pt x="1252120" y="1051091"/>
                    </a:lnTo>
                    <a:lnTo>
                      <a:pt x="1252515" y="1059404"/>
                    </a:lnTo>
                    <a:lnTo>
                      <a:pt x="1252402" y="1059848"/>
                    </a:lnTo>
                    <a:lnTo>
                      <a:pt x="1252404" y="1059879"/>
                    </a:lnTo>
                    <a:lnTo>
                      <a:pt x="1252378" y="1059942"/>
                    </a:lnTo>
                    <a:lnTo>
                      <a:pt x="1249579" y="1071155"/>
                    </a:lnTo>
                    <a:cubicBezTo>
                      <a:pt x="1248199" y="1075011"/>
                      <a:pt x="1246412" y="1078787"/>
                      <a:pt x="1244204" y="1082423"/>
                    </a:cubicBezTo>
                    <a:cubicBezTo>
                      <a:pt x="1241995" y="1086060"/>
                      <a:pt x="1239469" y="1089386"/>
                      <a:pt x="1236685" y="1092390"/>
                    </a:cubicBezTo>
                    <a:lnTo>
                      <a:pt x="1228028" y="1100046"/>
                    </a:lnTo>
                    <a:lnTo>
                      <a:pt x="1227983" y="1100097"/>
                    </a:lnTo>
                    <a:lnTo>
                      <a:pt x="1227955" y="1100111"/>
                    </a:lnTo>
                    <a:lnTo>
                      <a:pt x="1227610" y="1100413"/>
                    </a:lnTo>
                    <a:lnTo>
                      <a:pt x="1220084" y="1103884"/>
                    </a:lnTo>
                    <a:lnTo>
                      <a:pt x="1205912" y="1110678"/>
                    </a:lnTo>
                    <a:lnTo>
                      <a:pt x="1014612" y="1159074"/>
                    </a:lnTo>
                    <a:cubicBezTo>
                      <a:pt x="981612" y="1167423"/>
                      <a:pt x="948093" y="1147439"/>
                      <a:pt x="939744" y="1114439"/>
                    </a:cubicBezTo>
                    <a:cubicBezTo>
                      <a:pt x="931395" y="1081439"/>
                      <a:pt x="951380" y="1047919"/>
                      <a:pt x="984380" y="1039570"/>
                    </a:cubicBezTo>
                    <a:lnTo>
                      <a:pt x="1034149" y="1026980"/>
                    </a:lnTo>
                    <a:lnTo>
                      <a:pt x="926783" y="961784"/>
                    </a:lnTo>
                    <a:lnTo>
                      <a:pt x="944708" y="940457"/>
                    </a:lnTo>
                    <a:cubicBezTo>
                      <a:pt x="959225" y="919127"/>
                      <a:pt x="971388" y="896659"/>
                      <a:pt x="981192" y="873422"/>
                    </a:cubicBezTo>
                    <a:lnTo>
                      <a:pt x="987172" y="854238"/>
                    </a:lnTo>
                    <a:lnTo>
                      <a:pt x="1098130" y="921614"/>
                    </a:lnTo>
                    <a:lnTo>
                      <a:pt x="1086345" y="871649"/>
                    </a:lnTo>
                    <a:cubicBezTo>
                      <a:pt x="1078534" y="838518"/>
                      <a:pt x="1099058" y="805327"/>
                      <a:pt x="1132188" y="797514"/>
                    </a:cubicBezTo>
                    <a:cubicBezTo>
                      <a:pt x="1157037" y="791654"/>
                      <a:pt x="1181920" y="801736"/>
                      <a:pt x="1196103" y="821119"/>
                    </a:cubicBezTo>
                    <a:close/>
                    <a:moveTo>
                      <a:pt x="815994" y="157955"/>
                    </a:moveTo>
                    <a:cubicBezTo>
                      <a:pt x="840064" y="182025"/>
                      <a:pt x="840064" y="221049"/>
                      <a:pt x="815994" y="245119"/>
                    </a:cubicBezTo>
                    <a:cubicBezTo>
                      <a:pt x="791924" y="269188"/>
                      <a:pt x="752898" y="269188"/>
                      <a:pt x="728829" y="245119"/>
                    </a:cubicBezTo>
                    <a:lnTo>
                      <a:pt x="692529" y="208818"/>
                    </a:lnTo>
                    <a:lnTo>
                      <a:pt x="691458" y="340897"/>
                    </a:lnTo>
                    <a:lnTo>
                      <a:pt x="628842" y="334009"/>
                    </a:lnTo>
                    <a:lnTo>
                      <a:pt x="568199" y="338965"/>
                    </a:lnTo>
                    <a:lnTo>
                      <a:pt x="569263" y="207818"/>
                    </a:lnTo>
                    <a:lnTo>
                      <a:pt x="532381" y="243526"/>
                    </a:lnTo>
                    <a:cubicBezTo>
                      <a:pt x="507923" y="267202"/>
                      <a:pt x="468904" y="266569"/>
                      <a:pt x="445228" y="242113"/>
                    </a:cubicBezTo>
                    <a:cubicBezTo>
                      <a:pt x="421550" y="217656"/>
                      <a:pt x="422185" y="178636"/>
                      <a:pt x="446641" y="154960"/>
                    </a:cubicBezTo>
                    <a:lnTo>
                      <a:pt x="588416" y="17710"/>
                    </a:lnTo>
                    <a:lnTo>
                      <a:pt x="601620" y="9248"/>
                    </a:lnTo>
                    <a:lnTo>
                      <a:pt x="608557" y="4652"/>
                    </a:lnTo>
                    <a:lnTo>
                      <a:pt x="608997" y="4521"/>
                    </a:lnTo>
                    <a:lnTo>
                      <a:pt x="609022" y="4504"/>
                    </a:lnTo>
                    <a:lnTo>
                      <a:pt x="609090" y="4493"/>
                    </a:lnTo>
                    <a:lnTo>
                      <a:pt x="620154" y="1155"/>
                    </a:lnTo>
                    <a:cubicBezTo>
                      <a:pt x="624173" y="366"/>
                      <a:pt x="628331" y="-32"/>
                      <a:pt x="632585" y="2"/>
                    </a:cubicBezTo>
                    <a:cubicBezTo>
                      <a:pt x="636840" y="37"/>
                      <a:pt x="640991" y="504"/>
                      <a:pt x="644996" y="1357"/>
                    </a:cubicBezTo>
                    <a:lnTo>
                      <a:pt x="656006" y="4872"/>
                    </a:lnTo>
                    <a:lnTo>
                      <a:pt x="656073" y="4884"/>
                    </a:lnTo>
                    <a:lnTo>
                      <a:pt x="656099" y="4901"/>
                    </a:lnTo>
                    <a:lnTo>
                      <a:pt x="656535" y="5043"/>
                    </a:lnTo>
                    <a:lnTo>
                      <a:pt x="663371" y="9730"/>
                    </a:lnTo>
                    <a:lnTo>
                      <a:pt x="676463" y="18423"/>
                    </a:lnTo>
                    <a:close/>
                    <a:moveTo>
                      <a:pt x="1248773" y="357302"/>
                    </a:moveTo>
                    <a:cubicBezTo>
                      <a:pt x="1251422" y="360425"/>
                      <a:pt x="1253798" y="363861"/>
                      <a:pt x="1255843" y="367591"/>
                    </a:cubicBezTo>
                    <a:cubicBezTo>
                      <a:pt x="1257889" y="371322"/>
                      <a:pt x="1259506" y="375174"/>
                      <a:pt x="1260715" y="379086"/>
                    </a:cubicBezTo>
                    <a:lnTo>
                      <a:pt x="1263017" y="390412"/>
                    </a:lnTo>
                    <a:lnTo>
                      <a:pt x="1263039" y="390476"/>
                    </a:lnTo>
                    <a:lnTo>
                      <a:pt x="1263037" y="390507"/>
                    </a:lnTo>
                    <a:lnTo>
                      <a:pt x="1263126" y="390957"/>
                    </a:lnTo>
                    <a:lnTo>
                      <a:pt x="1262369" y="399210"/>
                    </a:lnTo>
                    <a:lnTo>
                      <a:pt x="1261167" y="414881"/>
                    </a:lnTo>
                    <a:lnTo>
                      <a:pt x="1207429" y="604749"/>
                    </a:lnTo>
                    <a:cubicBezTo>
                      <a:pt x="1198159" y="637502"/>
                      <a:pt x="1164093" y="656539"/>
                      <a:pt x="1131340" y="647269"/>
                    </a:cubicBezTo>
                    <a:cubicBezTo>
                      <a:pt x="1098587" y="637999"/>
                      <a:pt x="1079549" y="603932"/>
                      <a:pt x="1088819" y="571179"/>
                    </a:cubicBezTo>
                    <a:lnTo>
                      <a:pt x="1102801" y="521783"/>
                    </a:lnTo>
                    <a:lnTo>
                      <a:pt x="986503" y="585540"/>
                    </a:lnTo>
                    <a:lnTo>
                      <a:pt x="985286" y="581212"/>
                    </a:lnTo>
                    <a:cubicBezTo>
                      <a:pt x="976137" y="557710"/>
                      <a:pt x="964608" y="534911"/>
                      <a:pt x="950694" y="513182"/>
                    </a:cubicBezTo>
                    <a:lnTo>
                      <a:pt x="923821" y="479326"/>
                    </a:lnTo>
                    <a:lnTo>
                      <a:pt x="1043542" y="413691"/>
                    </a:lnTo>
                    <a:lnTo>
                      <a:pt x="994378" y="398914"/>
                    </a:lnTo>
                    <a:cubicBezTo>
                      <a:pt x="961780" y="389113"/>
                      <a:pt x="943299" y="354743"/>
                      <a:pt x="953097" y="322145"/>
                    </a:cubicBezTo>
                    <a:cubicBezTo>
                      <a:pt x="962897" y="289545"/>
                      <a:pt x="997269" y="271064"/>
                      <a:pt x="1029866" y="280863"/>
                    </a:cubicBezTo>
                    <a:lnTo>
                      <a:pt x="1218839" y="337672"/>
                    </a:lnTo>
                    <a:lnTo>
                      <a:pt x="1232667" y="345070"/>
                    </a:lnTo>
                    <a:lnTo>
                      <a:pt x="1240064" y="348884"/>
                    </a:lnTo>
                    <a:lnTo>
                      <a:pt x="1240392" y="349204"/>
                    </a:lnTo>
                    <a:lnTo>
                      <a:pt x="1240419" y="349218"/>
                    </a:lnTo>
                    <a:lnTo>
                      <a:pt x="1240461" y="349271"/>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grpSp>
    </p:spTree>
    <p:extLst>
      <p:ext uri="{BB962C8B-B14F-4D97-AF65-F5344CB8AC3E}">
        <p14:creationId xmlns:p14="http://schemas.microsoft.com/office/powerpoint/2010/main" val="52107905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Uncompromising Security</a:t>
            </a:r>
            <a:br>
              <a:rPr lang="en-US" dirty="0" smtClean="0"/>
            </a:br>
            <a:r>
              <a:rPr lang="en-US" sz="2000" dirty="0" smtClean="0"/>
              <a:t>Advanced Watermarking Solution</a:t>
            </a:r>
            <a:endParaRPr lang="en-US" sz="2000" dirty="0"/>
          </a:p>
        </p:txBody>
      </p:sp>
      <p:sp>
        <p:nvSpPr>
          <p:cNvPr id="8" name="Rectangle 7"/>
          <p:cNvSpPr/>
          <p:nvPr/>
        </p:nvSpPr>
        <p:spPr>
          <a:xfrm>
            <a:off x="2390475" y="1426812"/>
            <a:ext cx="2138367" cy="2581720"/>
          </a:xfrm>
          <a:prstGeom prst="rect">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9" name="Group 8"/>
          <p:cNvGrpSpPr/>
          <p:nvPr/>
        </p:nvGrpSpPr>
        <p:grpSpPr>
          <a:xfrm>
            <a:off x="197451" y="3023137"/>
            <a:ext cx="8709501" cy="948290"/>
            <a:chOff x="646481" y="2458499"/>
            <a:chExt cx="8059372" cy="877504"/>
          </a:xfrm>
        </p:grpSpPr>
        <p:grpSp>
          <p:nvGrpSpPr>
            <p:cNvPr id="10" name="Group 9"/>
            <p:cNvGrpSpPr/>
            <p:nvPr/>
          </p:nvGrpSpPr>
          <p:grpSpPr>
            <a:xfrm>
              <a:off x="646481" y="2458499"/>
              <a:ext cx="1982420" cy="877502"/>
              <a:chOff x="646481" y="2458499"/>
              <a:chExt cx="1982420" cy="877502"/>
            </a:xfrm>
          </p:grpSpPr>
          <p:sp>
            <p:nvSpPr>
              <p:cNvPr id="20" name="Rectangle 19"/>
              <p:cNvSpPr/>
              <p:nvPr/>
            </p:nvSpPr>
            <p:spPr>
              <a:xfrm>
                <a:off x="650155" y="2458499"/>
                <a:ext cx="1978745" cy="877502"/>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200" dirty="0">
                  <a:solidFill>
                    <a:srgbClr val="FFFFFF"/>
                  </a:solidFill>
                </a:endParaRPr>
              </a:p>
            </p:txBody>
          </p:sp>
          <p:sp>
            <p:nvSpPr>
              <p:cNvPr id="21" name="Rectangle 20"/>
              <p:cNvSpPr/>
              <p:nvPr/>
            </p:nvSpPr>
            <p:spPr>
              <a:xfrm>
                <a:off x="646481" y="2573557"/>
                <a:ext cx="1982420" cy="598085"/>
              </a:xfrm>
              <a:prstGeom prst="rect">
                <a:avLst/>
              </a:prstGeom>
            </p:spPr>
            <p:txBody>
              <a:bodyPr wrap="square">
                <a:spAutoFit/>
              </a:bodyPr>
              <a:lstStyle/>
              <a:p>
                <a:pPr algn="ctr"/>
                <a:r>
                  <a:rPr lang="en-US" sz="1200" dirty="0"/>
                  <a:t>Locate illegal streams </a:t>
                </a:r>
                <a:br>
                  <a:rPr lang="en-US" sz="1200" dirty="0"/>
                </a:br>
                <a:r>
                  <a:rPr lang="en-US" sz="1200" dirty="0"/>
                  <a:t>automatically and/or</a:t>
                </a:r>
                <a:br>
                  <a:rPr lang="en-US" sz="1200" dirty="0"/>
                </a:br>
                <a:r>
                  <a:rPr lang="en-US" sz="1200" dirty="0"/>
                  <a:t>with </a:t>
                </a:r>
                <a:r>
                  <a:rPr lang="en-US" sz="1200" dirty="0" err="1"/>
                  <a:t>OpSec</a:t>
                </a:r>
                <a:endParaRPr lang="en-US" sz="1200" dirty="0"/>
              </a:p>
            </p:txBody>
          </p:sp>
        </p:grpSp>
        <p:grpSp>
          <p:nvGrpSpPr>
            <p:cNvPr id="11" name="Group 10"/>
            <p:cNvGrpSpPr/>
            <p:nvPr/>
          </p:nvGrpSpPr>
          <p:grpSpPr>
            <a:xfrm>
              <a:off x="2649558" y="2458499"/>
              <a:ext cx="1978746" cy="877502"/>
              <a:chOff x="623908" y="2458499"/>
              <a:chExt cx="1978746" cy="877502"/>
            </a:xfrm>
          </p:grpSpPr>
          <p:sp>
            <p:nvSpPr>
              <p:cNvPr id="18" name="Rectangle 17"/>
              <p:cNvSpPr/>
              <p:nvPr/>
            </p:nvSpPr>
            <p:spPr>
              <a:xfrm>
                <a:off x="717374" y="2458499"/>
                <a:ext cx="1849711" cy="877502"/>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200" dirty="0">
                  <a:solidFill>
                    <a:srgbClr val="FFFFFF"/>
                  </a:solidFill>
                </a:endParaRPr>
              </a:p>
            </p:txBody>
          </p:sp>
          <p:sp>
            <p:nvSpPr>
              <p:cNvPr id="19" name="Rectangle 18"/>
              <p:cNvSpPr/>
              <p:nvPr/>
            </p:nvSpPr>
            <p:spPr>
              <a:xfrm>
                <a:off x="623908" y="2573557"/>
                <a:ext cx="1978746" cy="546820"/>
              </a:xfrm>
              <a:prstGeom prst="rect">
                <a:avLst/>
              </a:prstGeom>
            </p:spPr>
            <p:txBody>
              <a:bodyPr wrap="square">
                <a:spAutoFit/>
              </a:bodyPr>
              <a:lstStyle/>
              <a:p>
                <a:pPr algn="ctr">
                  <a:lnSpc>
                    <a:spcPct val="90000"/>
                  </a:lnSpc>
                </a:pPr>
                <a:r>
                  <a:rPr lang="en-US" sz="1200" dirty="0"/>
                  <a:t>Identify piracy </a:t>
                </a:r>
                <a:r>
                  <a:rPr lang="en-US" sz="1200" dirty="0" smtClean="0"/>
                  <a:t>sources </a:t>
                </a:r>
                <a:r>
                  <a:rPr lang="en-US" sz="1200" dirty="0"/>
                  <a:t/>
                </a:r>
                <a:br>
                  <a:rPr lang="en-US" sz="1200" dirty="0"/>
                </a:br>
                <a:r>
                  <a:rPr lang="en-US" sz="1200" dirty="0" smtClean="0"/>
                  <a:t>with advanced</a:t>
                </a:r>
                <a:br>
                  <a:rPr lang="en-US" sz="1200" dirty="0" smtClean="0"/>
                </a:br>
                <a:r>
                  <a:rPr lang="en-US" sz="1200" dirty="0" smtClean="0"/>
                  <a:t>watermarking techniques </a:t>
                </a:r>
                <a:endParaRPr lang="en-US" sz="1200" dirty="0"/>
              </a:p>
            </p:txBody>
          </p:sp>
        </p:grpSp>
        <p:grpSp>
          <p:nvGrpSpPr>
            <p:cNvPr id="12" name="Group 11"/>
            <p:cNvGrpSpPr/>
            <p:nvPr/>
          </p:nvGrpSpPr>
          <p:grpSpPr>
            <a:xfrm>
              <a:off x="4701454" y="2458500"/>
              <a:ext cx="1978749" cy="877503"/>
              <a:chOff x="650154" y="2458500"/>
              <a:chExt cx="1978749" cy="877503"/>
            </a:xfrm>
          </p:grpSpPr>
          <p:sp>
            <p:nvSpPr>
              <p:cNvPr id="16" name="Rectangle 15"/>
              <p:cNvSpPr/>
              <p:nvPr/>
            </p:nvSpPr>
            <p:spPr>
              <a:xfrm>
                <a:off x="650155" y="2458500"/>
                <a:ext cx="1978748" cy="877503"/>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200" dirty="0">
                  <a:solidFill>
                    <a:srgbClr val="FFFFFF"/>
                  </a:solidFill>
                </a:endParaRPr>
              </a:p>
            </p:txBody>
          </p:sp>
          <p:sp>
            <p:nvSpPr>
              <p:cNvPr id="17" name="Rectangle 16"/>
              <p:cNvSpPr/>
              <p:nvPr/>
            </p:nvSpPr>
            <p:spPr>
              <a:xfrm>
                <a:off x="650154" y="2573558"/>
                <a:ext cx="1978746" cy="700613"/>
              </a:xfrm>
              <a:prstGeom prst="rect">
                <a:avLst/>
              </a:prstGeom>
            </p:spPr>
            <p:txBody>
              <a:bodyPr wrap="square">
                <a:spAutoFit/>
              </a:bodyPr>
              <a:lstStyle/>
              <a:p>
                <a:pPr algn="ctr">
                  <a:lnSpc>
                    <a:spcPct val="90000"/>
                  </a:lnSpc>
                </a:pPr>
                <a:r>
                  <a:rPr lang="en-US" sz="1200" dirty="0"/>
                  <a:t>Verify </a:t>
                </a:r>
                <a:r>
                  <a:rPr lang="en-US" sz="1200" dirty="0" smtClean="0"/>
                  <a:t>pirates’ IDs </a:t>
                </a:r>
                <a:r>
                  <a:rPr lang="en-US" sz="1200" dirty="0"/>
                  <a:t/>
                </a:r>
                <a:br>
                  <a:rPr lang="en-US" sz="1200" dirty="0"/>
                </a:br>
                <a:r>
                  <a:rPr lang="en-US" sz="1200" dirty="0"/>
                  <a:t>by </a:t>
                </a:r>
                <a:r>
                  <a:rPr lang="en-US" sz="1200" dirty="0" smtClean="0"/>
                  <a:t>sending </a:t>
                </a:r>
                <a:r>
                  <a:rPr lang="en-US" sz="1200" dirty="0"/>
                  <a:t>unique </a:t>
                </a:r>
                <a:br>
                  <a:rPr lang="en-US" sz="1200" dirty="0"/>
                </a:br>
                <a:r>
                  <a:rPr lang="en-US" sz="1200" dirty="0" smtClean="0"/>
                  <a:t>commands to</a:t>
                </a:r>
                <a:r>
                  <a:rPr lang="en-US" sz="1200" dirty="0"/>
                  <a:t/>
                </a:r>
                <a:br>
                  <a:rPr lang="en-US" sz="1200" dirty="0"/>
                </a:br>
                <a:r>
                  <a:rPr lang="en-US" sz="1200" dirty="0"/>
                  <a:t>suspicious </a:t>
                </a:r>
                <a:r>
                  <a:rPr lang="en-US" sz="1200" dirty="0" smtClean="0"/>
                  <a:t>sources</a:t>
                </a:r>
                <a:endParaRPr lang="en-US" sz="1200" dirty="0"/>
              </a:p>
            </p:txBody>
          </p:sp>
        </p:grpSp>
        <p:grpSp>
          <p:nvGrpSpPr>
            <p:cNvPr id="13" name="Group 12"/>
            <p:cNvGrpSpPr/>
            <p:nvPr/>
          </p:nvGrpSpPr>
          <p:grpSpPr>
            <a:xfrm>
              <a:off x="6727104" y="2458499"/>
              <a:ext cx="1978749" cy="877502"/>
              <a:chOff x="650154" y="2458499"/>
              <a:chExt cx="1978749" cy="877502"/>
            </a:xfrm>
          </p:grpSpPr>
          <p:sp>
            <p:nvSpPr>
              <p:cNvPr id="14" name="Rectangle 13"/>
              <p:cNvSpPr/>
              <p:nvPr/>
            </p:nvSpPr>
            <p:spPr>
              <a:xfrm>
                <a:off x="650155" y="2458499"/>
                <a:ext cx="1978748" cy="877502"/>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200" dirty="0">
                  <a:solidFill>
                    <a:srgbClr val="FFFFFF"/>
                  </a:solidFill>
                </a:endParaRPr>
              </a:p>
            </p:txBody>
          </p:sp>
          <p:sp>
            <p:nvSpPr>
              <p:cNvPr id="15" name="Rectangle 14"/>
              <p:cNvSpPr/>
              <p:nvPr/>
            </p:nvSpPr>
            <p:spPr>
              <a:xfrm>
                <a:off x="650154" y="2573557"/>
                <a:ext cx="1978746" cy="598085"/>
              </a:xfrm>
              <a:prstGeom prst="rect">
                <a:avLst/>
              </a:prstGeom>
            </p:spPr>
            <p:txBody>
              <a:bodyPr wrap="square">
                <a:spAutoFit/>
              </a:bodyPr>
              <a:lstStyle/>
              <a:p>
                <a:pPr algn="ctr"/>
                <a:r>
                  <a:rPr lang="en-US" sz="1200" dirty="0"/>
                  <a:t>Eliminate the piracy </a:t>
                </a:r>
                <a:br>
                  <a:rPr lang="en-US" sz="1200" dirty="0"/>
                </a:br>
                <a:r>
                  <a:rPr lang="en-US" sz="1200" dirty="0"/>
                  <a:t>by deactivating subscriber </a:t>
                </a:r>
                <a:br>
                  <a:rPr lang="en-US" sz="1200" dirty="0"/>
                </a:br>
                <a:r>
                  <a:rPr lang="en-US" sz="1200" dirty="0"/>
                  <a:t>access to content</a:t>
                </a:r>
              </a:p>
            </p:txBody>
          </p:sp>
        </p:grpSp>
      </p:grpSp>
      <p:grpSp>
        <p:nvGrpSpPr>
          <p:cNvPr id="22" name="Group 603"/>
          <p:cNvGrpSpPr>
            <a:grpSpLocks noChangeAspect="1"/>
          </p:cNvGrpSpPr>
          <p:nvPr/>
        </p:nvGrpSpPr>
        <p:grpSpPr bwMode="auto">
          <a:xfrm>
            <a:off x="3230316" y="1601115"/>
            <a:ext cx="456110" cy="654120"/>
            <a:chOff x="6556" y="492"/>
            <a:chExt cx="2551" cy="3655"/>
          </a:xfrm>
          <a:solidFill>
            <a:schemeClr val="accent4"/>
          </a:solidFill>
          <a:effectLst/>
        </p:grpSpPr>
        <p:sp>
          <p:nvSpPr>
            <p:cNvPr id="2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2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2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2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2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2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2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3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3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3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3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3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3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3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3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3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3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4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4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4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4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4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4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sp>
          <p:nvSpPr>
            <p:cNvPr id="4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eaLnBrk="0" hangingPunct="0">
                <a:lnSpc>
                  <a:spcPct val="90000"/>
                </a:lnSpc>
                <a:defRPr/>
              </a:pPr>
              <a:endParaRPr lang="en-US" dirty="0">
                <a:solidFill>
                  <a:schemeClr val="bg1"/>
                </a:solidFill>
                <a:ea typeface="ＭＳ Ｐゴシック" pitchFamily="34" charset="-128"/>
              </a:endParaRPr>
            </a:p>
          </p:txBody>
        </p:sp>
      </p:grpSp>
      <p:grpSp>
        <p:nvGrpSpPr>
          <p:cNvPr id="47" name="Group 46"/>
          <p:cNvGrpSpPr/>
          <p:nvPr/>
        </p:nvGrpSpPr>
        <p:grpSpPr>
          <a:xfrm>
            <a:off x="5409854" y="1568592"/>
            <a:ext cx="463676" cy="688292"/>
            <a:chOff x="8104245" y="1777991"/>
            <a:chExt cx="413782" cy="558249"/>
          </a:xfrm>
          <a:solidFill>
            <a:schemeClr val="accent6"/>
          </a:solidFill>
        </p:grpSpPr>
        <p:sp>
          <p:nvSpPr>
            <p:cNvPr id="48" name="Freeform 52"/>
            <p:cNvSpPr>
              <a:spLocks noEditPoints="1"/>
            </p:cNvSpPr>
            <p:nvPr/>
          </p:nvSpPr>
          <p:spPr bwMode="auto">
            <a:xfrm>
              <a:off x="8182253" y="1924908"/>
              <a:ext cx="257766" cy="224597"/>
            </a:xfrm>
            <a:custGeom>
              <a:avLst/>
              <a:gdLst>
                <a:gd name="T0" fmla="*/ 2707 w 4958"/>
                <a:gd name="T1" fmla="*/ 2593 h 4320"/>
                <a:gd name="T2" fmla="*/ 2672 w 4958"/>
                <a:gd name="T3" fmla="*/ 2675 h 4320"/>
                <a:gd name="T4" fmla="*/ 2609 w 4958"/>
                <a:gd name="T5" fmla="*/ 2738 h 4320"/>
                <a:gd name="T6" fmla="*/ 2526 w 4958"/>
                <a:gd name="T7" fmla="*/ 2773 h 4320"/>
                <a:gd name="T8" fmla="*/ 2455 w 4958"/>
                <a:gd name="T9" fmla="*/ 2776 h 4320"/>
                <a:gd name="T10" fmla="*/ 2368 w 4958"/>
                <a:gd name="T11" fmla="*/ 2749 h 4320"/>
                <a:gd name="T12" fmla="*/ 2299 w 4958"/>
                <a:gd name="T13" fmla="*/ 2692 h 4320"/>
                <a:gd name="T14" fmla="*/ 2256 w 4958"/>
                <a:gd name="T15" fmla="*/ 2615 h 4320"/>
                <a:gd name="T16" fmla="*/ 2247 w 4958"/>
                <a:gd name="T17" fmla="*/ 1620 h 4320"/>
                <a:gd name="T18" fmla="*/ 2256 w 4958"/>
                <a:gd name="T19" fmla="*/ 1552 h 4320"/>
                <a:gd name="T20" fmla="*/ 2299 w 4958"/>
                <a:gd name="T21" fmla="*/ 1473 h 4320"/>
                <a:gd name="T22" fmla="*/ 2368 w 4958"/>
                <a:gd name="T23" fmla="*/ 1417 h 4320"/>
                <a:gd name="T24" fmla="*/ 2455 w 4958"/>
                <a:gd name="T25" fmla="*/ 1390 h 4320"/>
                <a:gd name="T26" fmla="*/ 2526 w 4958"/>
                <a:gd name="T27" fmla="*/ 1394 h 4320"/>
                <a:gd name="T28" fmla="*/ 2609 w 4958"/>
                <a:gd name="T29" fmla="*/ 1428 h 4320"/>
                <a:gd name="T30" fmla="*/ 2672 w 4958"/>
                <a:gd name="T31" fmla="*/ 1492 h 4320"/>
                <a:gd name="T32" fmla="*/ 2707 w 4958"/>
                <a:gd name="T33" fmla="*/ 1574 h 4320"/>
                <a:gd name="T34" fmla="*/ 2479 w 4958"/>
                <a:gd name="T35" fmla="*/ 3780 h 4320"/>
                <a:gd name="T36" fmla="*/ 2387 w 4958"/>
                <a:gd name="T37" fmla="*/ 3767 h 4320"/>
                <a:gd name="T38" fmla="*/ 2282 w 4958"/>
                <a:gd name="T39" fmla="*/ 3710 h 4320"/>
                <a:gd name="T40" fmla="*/ 2206 w 4958"/>
                <a:gd name="T41" fmla="*/ 3618 h 4320"/>
                <a:gd name="T42" fmla="*/ 2171 w 4958"/>
                <a:gd name="T43" fmla="*/ 3503 h 4320"/>
                <a:gd name="T44" fmla="*/ 2176 w 4958"/>
                <a:gd name="T45" fmla="*/ 3410 h 4320"/>
                <a:gd name="T46" fmla="*/ 2221 w 4958"/>
                <a:gd name="T47" fmla="*/ 3299 h 4320"/>
                <a:gd name="T48" fmla="*/ 2305 w 4958"/>
                <a:gd name="T49" fmla="*/ 3216 h 4320"/>
                <a:gd name="T50" fmla="*/ 2416 w 4958"/>
                <a:gd name="T51" fmla="*/ 3170 h 4320"/>
                <a:gd name="T52" fmla="*/ 2511 w 4958"/>
                <a:gd name="T53" fmla="*/ 3165 h 4320"/>
                <a:gd name="T54" fmla="*/ 2626 w 4958"/>
                <a:gd name="T55" fmla="*/ 3200 h 4320"/>
                <a:gd name="T56" fmla="*/ 2718 w 4958"/>
                <a:gd name="T57" fmla="*/ 3276 h 4320"/>
                <a:gd name="T58" fmla="*/ 2774 w 4958"/>
                <a:gd name="T59" fmla="*/ 3380 h 4320"/>
                <a:gd name="T60" fmla="*/ 2789 w 4958"/>
                <a:gd name="T61" fmla="*/ 3471 h 4320"/>
                <a:gd name="T62" fmla="*/ 2765 w 4958"/>
                <a:gd name="T63" fmla="*/ 3592 h 4320"/>
                <a:gd name="T64" fmla="*/ 2699 w 4958"/>
                <a:gd name="T65" fmla="*/ 3690 h 4320"/>
                <a:gd name="T66" fmla="*/ 2599 w 4958"/>
                <a:gd name="T67" fmla="*/ 3756 h 4320"/>
                <a:gd name="T68" fmla="*/ 2479 w 4958"/>
                <a:gd name="T69" fmla="*/ 3780 h 4320"/>
                <a:gd name="T70" fmla="*/ 4901 w 4958"/>
                <a:gd name="T71" fmla="*/ 3776 h 4320"/>
                <a:gd name="T72" fmla="*/ 2786 w 4958"/>
                <a:gd name="T73" fmla="*/ 180 h 4320"/>
                <a:gd name="T74" fmla="*/ 2730 w 4958"/>
                <a:gd name="T75" fmla="*/ 106 h 4320"/>
                <a:gd name="T76" fmla="*/ 2659 w 4958"/>
                <a:gd name="T77" fmla="*/ 51 h 4320"/>
                <a:gd name="T78" fmla="*/ 2574 w 4958"/>
                <a:gd name="T79" fmla="*/ 13 h 4320"/>
                <a:gd name="T80" fmla="*/ 2479 w 4958"/>
                <a:gd name="T81" fmla="*/ 0 h 4320"/>
                <a:gd name="T82" fmla="*/ 2398 w 4958"/>
                <a:gd name="T83" fmla="*/ 9 h 4320"/>
                <a:gd name="T84" fmla="*/ 2300 w 4958"/>
                <a:gd name="T85" fmla="*/ 47 h 4320"/>
                <a:gd name="T86" fmla="*/ 2221 w 4958"/>
                <a:gd name="T87" fmla="*/ 112 h 4320"/>
                <a:gd name="T88" fmla="*/ 2161 w 4958"/>
                <a:gd name="T89" fmla="*/ 196 h 4320"/>
                <a:gd name="T90" fmla="*/ 58 w 4958"/>
                <a:gd name="T91" fmla="*/ 3775 h 4320"/>
                <a:gd name="T92" fmla="*/ 11 w 4958"/>
                <a:gd name="T93" fmla="*/ 3879 h 4320"/>
                <a:gd name="T94" fmla="*/ 0 w 4958"/>
                <a:gd name="T95" fmla="*/ 3968 h 4320"/>
                <a:gd name="T96" fmla="*/ 27 w 4958"/>
                <a:gd name="T97" fmla="*/ 4105 h 4320"/>
                <a:gd name="T98" fmla="*/ 103 w 4958"/>
                <a:gd name="T99" fmla="*/ 4217 h 4320"/>
                <a:gd name="T100" fmla="*/ 216 w 4958"/>
                <a:gd name="T101" fmla="*/ 4293 h 4320"/>
                <a:gd name="T102" fmla="*/ 354 w 4958"/>
                <a:gd name="T103" fmla="*/ 4320 h 4320"/>
                <a:gd name="T104" fmla="*/ 4675 w 4958"/>
                <a:gd name="T105" fmla="*/ 4314 h 4320"/>
                <a:gd name="T106" fmla="*/ 4802 w 4958"/>
                <a:gd name="T107" fmla="*/ 4260 h 4320"/>
                <a:gd name="T108" fmla="*/ 4898 w 4958"/>
                <a:gd name="T109" fmla="*/ 4165 h 4320"/>
                <a:gd name="T110" fmla="*/ 4952 w 4958"/>
                <a:gd name="T111" fmla="*/ 4039 h 4320"/>
                <a:gd name="T112" fmla="*/ 4958 w 4958"/>
                <a:gd name="T113" fmla="*/ 3946 h 4320"/>
                <a:gd name="T114" fmla="*/ 4941 w 4958"/>
                <a:gd name="T115" fmla="*/ 386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8" h="4320">
                  <a:moveTo>
                    <a:pt x="2711" y="2546"/>
                  </a:moveTo>
                  <a:lnTo>
                    <a:pt x="2711" y="2546"/>
                  </a:lnTo>
                  <a:lnTo>
                    <a:pt x="2710" y="2569"/>
                  </a:lnTo>
                  <a:lnTo>
                    <a:pt x="2707" y="2593"/>
                  </a:lnTo>
                  <a:lnTo>
                    <a:pt x="2700" y="2615"/>
                  </a:lnTo>
                  <a:lnTo>
                    <a:pt x="2692" y="2636"/>
                  </a:lnTo>
                  <a:lnTo>
                    <a:pt x="2683" y="2656"/>
                  </a:lnTo>
                  <a:lnTo>
                    <a:pt x="2672" y="2675"/>
                  </a:lnTo>
                  <a:lnTo>
                    <a:pt x="2658" y="2692"/>
                  </a:lnTo>
                  <a:lnTo>
                    <a:pt x="2643" y="2710"/>
                  </a:lnTo>
                  <a:lnTo>
                    <a:pt x="2626" y="2724"/>
                  </a:lnTo>
                  <a:lnTo>
                    <a:pt x="2609" y="2738"/>
                  </a:lnTo>
                  <a:lnTo>
                    <a:pt x="2590" y="2749"/>
                  </a:lnTo>
                  <a:lnTo>
                    <a:pt x="2569" y="2759"/>
                  </a:lnTo>
                  <a:lnTo>
                    <a:pt x="2549" y="2767"/>
                  </a:lnTo>
                  <a:lnTo>
                    <a:pt x="2526" y="2773"/>
                  </a:lnTo>
                  <a:lnTo>
                    <a:pt x="2503" y="2776"/>
                  </a:lnTo>
                  <a:lnTo>
                    <a:pt x="2479" y="2778"/>
                  </a:lnTo>
                  <a:lnTo>
                    <a:pt x="2479" y="2778"/>
                  </a:lnTo>
                  <a:lnTo>
                    <a:pt x="2455" y="2776"/>
                  </a:lnTo>
                  <a:lnTo>
                    <a:pt x="2432" y="2773"/>
                  </a:lnTo>
                  <a:lnTo>
                    <a:pt x="2409" y="2767"/>
                  </a:lnTo>
                  <a:lnTo>
                    <a:pt x="2389" y="2759"/>
                  </a:lnTo>
                  <a:lnTo>
                    <a:pt x="2368" y="2749"/>
                  </a:lnTo>
                  <a:lnTo>
                    <a:pt x="2349" y="2738"/>
                  </a:lnTo>
                  <a:lnTo>
                    <a:pt x="2330" y="2724"/>
                  </a:lnTo>
                  <a:lnTo>
                    <a:pt x="2315" y="2710"/>
                  </a:lnTo>
                  <a:lnTo>
                    <a:pt x="2299" y="2692"/>
                  </a:lnTo>
                  <a:lnTo>
                    <a:pt x="2286" y="2675"/>
                  </a:lnTo>
                  <a:lnTo>
                    <a:pt x="2275" y="2656"/>
                  </a:lnTo>
                  <a:lnTo>
                    <a:pt x="2264" y="2636"/>
                  </a:lnTo>
                  <a:lnTo>
                    <a:pt x="2256" y="2615"/>
                  </a:lnTo>
                  <a:lnTo>
                    <a:pt x="2251" y="2593"/>
                  </a:lnTo>
                  <a:lnTo>
                    <a:pt x="2248" y="2569"/>
                  </a:lnTo>
                  <a:lnTo>
                    <a:pt x="2247" y="2546"/>
                  </a:lnTo>
                  <a:lnTo>
                    <a:pt x="2247" y="1620"/>
                  </a:lnTo>
                  <a:lnTo>
                    <a:pt x="2247" y="1620"/>
                  </a:lnTo>
                  <a:lnTo>
                    <a:pt x="2248" y="1596"/>
                  </a:lnTo>
                  <a:lnTo>
                    <a:pt x="2251" y="1574"/>
                  </a:lnTo>
                  <a:lnTo>
                    <a:pt x="2256" y="1552"/>
                  </a:lnTo>
                  <a:lnTo>
                    <a:pt x="2264" y="1530"/>
                  </a:lnTo>
                  <a:lnTo>
                    <a:pt x="2275" y="1511"/>
                  </a:lnTo>
                  <a:lnTo>
                    <a:pt x="2286" y="1492"/>
                  </a:lnTo>
                  <a:lnTo>
                    <a:pt x="2299" y="1473"/>
                  </a:lnTo>
                  <a:lnTo>
                    <a:pt x="2315" y="1457"/>
                  </a:lnTo>
                  <a:lnTo>
                    <a:pt x="2330" y="1441"/>
                  </a:lnTo>
                  <a:lnTo>
                    <a:pt x="2349" y="1428"/>
                  </a:lnTo>
                  <a:lnTo>
                    <a:pt x="2368" y="1417"/>
                  </a:lnTo>
                  <a:lnTo>
                    <a:pt x="2389" y="1406"/>
                  </a:lnTo>
                  <a:lnTo>
                    <a:pt x="2409" y="1400"/>
                  </a:lnTo>
                  <a:lnTo>
                    <a:pt x="2432" y="1394"/>
                  </a:lnTo>
                  <a:lnTo>
                    <a:pt x="2455" y="1390"/>
                  </a:lnTo>
                  <a:lnTo>
                    <a:pt x="2479" y="1389"/>
                  </a:lnTo>
                  <a:lnTo>
                    <a:pt x="2479" y="1389"/>
                  </a:lnTo>
                  <a:lnTo>
                    <a:pt x="2503" y="1390"/>
                  </a:lnTo>
                  <a:lnTo>
                    <a:pt x="2526" y="1394"/>
                  </a:lnTo>
                  <a:lnTo>
                    <a:pt x="2549" y="1400"/>
                  </a:lnTo>
                  <a:lnTo>
                    <a:pt x="2569" y="1406"/>
                  </a:lnTo>
                  <a:lnTo>
                    <a:pt x="2590" y="1417"/>
                  </a:lnTo>
                  <a:lnTo>
                    <a:pt x="2609" y="1428"/>
                  </a:lnTo>
                  <a:lnTo>
                    <a:pt x="2626" y="1441"/>
                  </a:lnTo>
                  <a:lnTo>
                    <a:pt x="2643" y="1457"/>
                  </a:lnTo>
                  <a:lnTo>
                    <a:pt x="2658" y="1473"/>
                  </a:lnTo>
                  <a:lnTo>
                    <a:pt x="2672" y="1492"/>
                  </a:lnTo>
                  <a:lnTo>
                    <a:pt x="2683" y="1511"/>
                  </a:lnTo>
                  <a:lnTo>
                    <a:pt x="2692" y="1530"/>
                  </a:lnTo>
                  <a:lnTo>
                    <a:pt x="2700" y="1552"/>
                  </a:lnTo>
                  <a:lnTo>
                    <a:pt x="2707" y="1574"/>
                  </a:lnTo>
                  <a:lnTo>
                    <a:pt x="2710" y="1596"/>
                  </a:lnTo>
                  <a:lnTo>
                    <a:pt x="2711" y="1620"/>
                  </a:lnTo>
                  <a:lnTo>
                    <a:pt x="2711" y="2546"/>
                  </a:lnTo>
                  <a:close/>
                  <a:moveTo>
                    <a:pt x="2479" y="3780"/>
                  </a:moveTo>
                  <a:lnTo>
                    <a:pt x="2479" y="3780"/>
                  </a:lnTo>
                  <a:lnTo>
                    <a:pt x="2447" y="3778"/>
                  </a:lnTo>
                  <a:lnTo>
                    <a:pt x="2416" y="3773"/>
                  </a:lnTo>
                  <a:lnTo>
                    <a:pt x="2387" y="3767"/>
                  </a:lnTo>
                  <a:lnTo>
                    <a:pt x="2359" y="3756"/>
                  </a:lnTo>
                  <a:lnTo>
                    <a:pt x="2330" y="3743"/>
                  </a:lnTo>
                  <a:lnTo>
                    <a:pt x="2305" y="3727"/>
                  </a:lnTo>
                  <a:lnTo>
                    <a:pt x="2282" y="3710"/>
                  </a:lnTo>
                  <a:lnTo>
                    <a:pt x="2259" y="3690"/>
                  </a:lnTo>
                  <a:lnTo>
                    <a:pt x="2240" y="3667"/>
                  </a:lnTo>
                  <a:lnTo>
                    <a:pt x="2221" y="3644"/>
                  </a:lnTo>
                  <a:lnTo>
                    <a:pt x="2206" y="3618"/>
                  </a:lnTo>
                  <a:lnTo>
                    <a:pt x="2193" y="3592"/>
                  </a:lnTo>
                  <a:lnTo>
                    <a:pt x="2184" y="3563"/>
                  </a:lnTo>
                  <a:lnTo>
                    <a:pt x="2176" y="3533"/>
                  </a:lnTo>
                  <a:lnTo>
                    <a:pt x="2171" y="3503"/>
                  </a:lnTo>
                  <a:lnTo>
                    <a:pt x="2169" y="3471"/>
                  </a:lnTo>
                  <a:lnTo>
                    <a:pt x="2169" y="3471"/>
                  </a:lnTo>
                  <a:lnTo>
                    <a:pt x="2171" y="3440"/>
                  </a:lnTo>
                  <a:lnTo>
                    <a:pt x="2176" y="3410"/>
                  </a:lnTo>
                  <a:lnTo>
                    <a:pt x="2184" y="3380"/>
                  </a:lnTo>
                  <a:lnTo>
                    <a:pt x="2193" y="3351"/>
                  </a:lnTo>
                  <a:lnTo>
                    <a:pt x="2206" y="3325"/>
                  </a:lnTo>
                  <a:lnTo>
                    <a:pt x="2221" y="3299"/>
                  </a:lnTo>
                  <a:lnTo>
                    <a:pt x="2240" y="3276"/>
                  </a:lnTo>
                  <a:lnTo>
                    <a:pt x="2259" y="3253"/>
                  </a:lnTo>
                  <a:lnTo>
                    <a:pt x="2282" y="3233"/>
                  </a:lnTo>
                  <a:lnTo>
                    <a:pt x="2305" y="3216"/>
                  </a:lnTo>
                  <a:lnTo>
                    <a:pt x="2330" y="3200"/>
                  </a:lnTo>
                  <a:lnTo>
                    <a:pt x="2359" y="3187"/>
                  </a:lnTo>
                  <a:lnTo>
                    <a:pt x="2387" y="3178"/>
                  </a:lnTo>
                  <a:lnTo>
                    <a:pt x="2416" y="3170"/>
                  </a:lnTo>
                  <a:lnTo>
                    <a:pt x="2447" y="3165"/>
                  </a:lnTo>
                  <a:lnTo>
                    <a:pt x="2479" y="3163"/>
                  </a:lnTo>
                  <a:lnTo>
                    <a:pt x="2479" y="3163"/>
                  </a:lnTo>
                  <a:lnTo>
                    <a:pt x="2511" y="3165"/>
                  </a:lnTo>
                  <a:lnTo>
                    <a:pt x="2541" y="3170"/>
                  </a:lnTo>
                  <a:lnTo>
                    <a:pt x="2571" y="3178"/>
                  </a:lnTo>
                  <a:lnTo>
                    <a:pt x="2599" y="3187"/>
                  </a:lnTo>
                  <a:lnTo>
                    <a:pt x="2626" y="3200"/>
                  </a:lnTo>
                  <a:lnTo>
                    <a:pt x="2653" y="3216"/>
                  </a:lnTo>
                  <a:lnTo>
                    <a:pt x="2676" y="3233"/>
                  </a:lnTo>
                  <a:lnTo>
                    <a:pt x="2699" y="3253"/>
                  </a:lnTo>
                  <a:lnTo>
                    <a:pt x="2718" y="3276"/>
                  </a:lnTo>
                  <a:lnTo>
                    <a:pt x="2737" y="3299"/>
                  </a:lnTo>
                  <a:lnTo>
                    <a:pt x="2751" y="3325"/>
                  </a:lnTo>
                  <a:lnTo>
                    <a:pt x="2765" y="3351"/>
                  </a:lnTo>
                  <a:lnTo>
                    <a:pt x="2774" y="3380"/>
                  </a:lnTo>
                  <a:lnTo>
                    <a:pt x="2782" y="3410"/>
                  </a:lnTo>
                  <a:lnTo>
                    <a:pt x="2787" y="3440"/>
                  </a:lnTo>
                  <a:lnTo>
                    <a:pt x="2789" y="3471"/>
                  </a:lnTo>
                  <a:lnTo>
                    <a:pt x="2789" y="3471"/>
                  </a:lnTo>
                  <a:lnTo>
                    <a:pt x="2787" y="3503"/>
                  </a:lnTo>
                  <a:lnTo>
                    <a:pt x="2782" y="3533"/>
                  </a:lnTo>
                  <a:lnTo>
                    <a:pt x="2774" y="3563"/>
                  </a:lnTo>
                  <a:lnTo>
                    <a:pt x="2765" y="3592"/>
                  </a:lnTo>
                  <a:lnTo>
                    <a:pt x="2751" y="3618"/>
                  </a:lnTo>
                  <a:lnTo>
                    <a:pt x="2737" y="3644"/>
                  </a:lnTo>
                  <a:lnTo>
                    <a:pt x="2718" y="3667"/>
                  </a:lnTo>
                  <a:lnTo>
                    <a:pt x="2699" y="3690"/>
                  </a:lnTo>
                  <a:lnTo>
                    <a:pt x="2676" y="3710"/>
                  </a:lnTo>
                  <a:lnTo>
                    <a:pt x="2653" y="3727"/>
                  </a:lnTo>
                  <a:lnTo>
                    <a:pt x="2626" y="3743"/>
                  </a:lnTo>
                  <a:lnTo>
                    <a:pt x="2599" y="3756"/>
                  </a:lnTo>
                  <a:lnTo>
                    <a:pt x="2571" y="3767"/>
                  </a:lnTo>
                  <a:lnTo>
                    <a:pt x="2541" y="3773"/>
                  </a:lnTo>
                  <a:lnTo>
                    <a:pt x="2511" y="3778"/>
                  </a:lnTo>
                  <a:lnTo>
                    <a:pt x="2479" y="3780"/>
                  </a:lnTo>
                  <a:close/>
                  <a:moveTo>
                    <a:pt x="4917" y="3805"/>
                  </a:moveTo>
                  <a:lnTo>
                    <a:pt x="4917" y="3805"/>
                  </a:lnTo>
                  <a:lnTo>
                    <a:pt x="4901" y="3776"/>
                  </a:lnTo>
                  <a:lnTo>
                    <a:pt x="4901" y="3776"/>
                  </a:lnTo>
                  <a:lnTo>
                    <a:pt x="4896" y="3769"/>
                  </a:lnTo>
                  <a:lnTo>
                    <a:pt x="2786" y="180"/>
                  </a:lnTo>
                  <a:lnTo>
                    <a:pt x="2786" y="180"/>
                  </a:lnTo>
                  <a:lnTo>
                    <a:pt x="2786" y="180"/>
                  </a:lnTo>
                  <a:lnTo>
                    <a:pt x="2773" y="160"/>
                  </a:lnTo>
                  <a:lnTo>
                    <a:pt x="2760" y="141"/>
                  </a:lnTo>
                  <a:lnTo>
                    <a:pt x="2746" y="123"/>
                  </a:lnTo>
                  <a:lnTo>
                    <a:pt x="2730" y="106"/>
                  </a:lnTo>
                  <a:lnTo>
                    <a:pt x="2714" y="90"/>
                  </a:lnTo>
                  <a:lnTo>
                    <a:pt x="2697" y="76"/>
                  </a:lnTo>
                  <a:lnTo>
                    <a:pt x="2678" y="62"/>
                  </a:lnTo>
                  <a:lnTo>
                    <a:pt x="2659" y="51"/>
                  </a:lnTo>
                  <a:lnTo>
                    <a:pt x="2639" y="40"/>
                  </a:lnTo>
                  <a:lnTo>
                    <a:pt x="2618" y="28"/>
                  </a:lnTo>
                  <a:lnTo>
                    <a:pt x="2596" y="21"/>
                  </a:lnTo>
                  <a:lnTo>
                    <a:pt x="2574" y="13"/>
                  </a:lnTo>
                  <a:lnTo>
                    <a:pt x="2552" y="8"/>
                  </a:lnTo>
                  <a:lnTo>
                    <a:pt x="2528" y="3"/>
                  </a:lnTo>
                  <a:lnTo>
                    <a:pt x="2503" y="2"/>
                  </a:lnTo>
                  <a:lnTo>
                    <a:pt x="2479" y="0"/>
                  </a:lnTo>
                  <a:lnTo>
                    <a:pt x="2479" y="0"/>
                  </a:lnTo>
                  <a:lnTo>
                    <a:pt x="2452" y="2"/>
                  </a:lnTo>
                  <a:lnTo>
                    <a:pt x="2424" y="5"/>
                  </a:lnTo>
                  <a:lnTo>
                    <a:pt x="2398" y="9"/>
                  </a:lnTo>
                  <a:lnTo>
                    <a:pt x="2373" y="16"/>
                  </a:lnTo>
                  <a:lnTo>
                    <a:pt x="2348" y="25"/>
                  </a:lnTo>
                  <a:lnTo>
                    <a:pt x="2324" y="36"/>
                  </a:lnTo>
                  <a:lnTo>
                    <a:pt x="2300" y="47"/>
                  </a:lnTo>
                  <a:lnTo>
                    <a:pt x="2280" y="62"/>
                  </a:lnTo>
                  <a:lnTo>
                    <a:pt x="2258" y="77"/>
                  </a:lnTo>
                  <a:lnTo>
                    <a:pt x="2239" y="93"/>
                  </a:lnTo>
                  <a:lnTo>
                    <a:pt x="2221" y="112"/>
                  </a:lnTo>
                  <a:lnTo>
                    <a:pt x="2204" y="131"/>
                  </a:lnTo>
                  <a:lnTo>
                    <a:pt x="2188" y="152"/>
                  </a:lnTo>
                  <a:lnTo>
                    <a:pt x="2174" y="174"/>
                  </a:lnTo>
                  <a:lnTo>
                    <a:pt x="2161" y="196"/>
                  </a:lnTo>
                  <a:lnTo>
                    <a:pt x="2150" y="220"/>
                  </a:lnTo>
                  <a:lnTo>
                    <a:pt x="76" y="3751"/>
                  </a:lnTo>
                  <a:lnTo>
                    <a:pt x="76" y="3751"/>
                  </a:lnTo>
                  <a:lnTo>
                    <a:pt x="58" y="3775"/>
                  </a:lnTo>
                  <a:lnTo>
                    <a:pt x="44" y="3799"/>
                  </a:lnTo>
                  <a:lnTo>
                    <a:pt x="30" y="3824"/>
                  </a:lnTo>
                  <a:lnTo>
                    <a:pt x="21" y="3851"/>
                  </a:lnTo>
                  <a:lnTo>
                    <a:pt x="11" y="3879"/>
                  </a:lnTo>
                  <a:lnTo>
                    <a:pt x="5" y="3908"/>
                  </a:lnTo>
                  <a:lnTo>
                    <a:pt x="2" y="3938"/>
                  </a:lnTo>
                  <a:lnTo>
                    <a:pt x="0" y="3968"/>
                  </a:lnTo>
                  <a:lnTo>
                    <a:pt x="0" y="3968"/>
                  </a:lnTo>
                  <a:lnTo>
                    <a:pt x="2" y="4004"/>
                  </a:lnTo>
                  <a:lnTo>
                    <a:pt x="6" y="4039"/>
                  </a:lnTo>
                  <a:lnTo>
                    <a:pt x="16" y="4072"/>
                  </a:lnTo>
                  <a:lnTo>
                    <a:pt x="27" y="4105"/>
                  </a:lnTo>
                  <a:lnTo>
                    <a:pt x="43" y="4135"/>
                  </a:lnTo>
                  <a:lnTo>
                    <a:pt x="60" y="4165"/>
                  </a:lnTo>
                  <a:lnTo>
                    <a:pt x="81" y="4192"/>
                  </a:lnTo>
                  <a:lnTo>
                    <a:pt x="103" y="4217"/>
                  </a:lnTo>
                  <a:lnTo>
                    <a:pt x="128" y="4239"/>
                  </a:lnTo>
                  <a:lnTo>
                    <a:pt x="156" y="4260"/>
                  </a:lnTo>
                  <a:lnTo>
                    <a:pt x="185" y="4277"/>
                  </a:lnTo>
                  <a:lnTo>
                    <a:pt x="216" y="4293"/>
                  </a:lnTo>
                  <a:lnTo>
                    <a:pt x="248" y="4304"/>
                  </a:lnTo>
                  <a:lnTo>
                    <a:pt x="283" y="4314"/>
                  </a:lnTo>
                  <a:lnTo>
                    <a:pt x="318" y="4318"/>
                  </a:lnTo>
                  <a:lnTo>
                    <a:pt x="354" y="4320"/>
                  </a:lnTo>
                  <a:lnTo>
                    <a:pt x="4604" y="4320"/>
                  </a:lnTo>
                  <a:lnTo>
                    <a:pt x="4604" y="4320"/>
                  </a:lnTo>
                  <a:lnTo>
                    <a:pt x="4640" y="4318"/>
                  </a:lnTo>
                  <a:lnTo>
                    <a:pt x="4675" y="4314"/>
                  </a:lnTo>
                  <a:lnTo>
                    <a:pt x="4710" y="4304"/>
                  </a:lnTo>
                  <a:lnTo>
                    <a:pt x="4742" y="4293"/>
                  </a:lnTo>
                  <a:lnTo>
                    <a:pt x="4773" y="4277"/>
                  </a:lnTo>
                  <a:lnTo>
                    <a:pt x="4802" y="4260"/>
                  </a:lnTo>
                  <a:lnTo>
                    <a:pt x="4828" y="4239"/>
                  </a:lnTo>
                  <a:lnTo>
                    <a:pt x="4854" y="4217"/>
                  </a:lnTo>
                  <a:lnTo>
                    <a:pt x="4877" y="4192"/>
                  </a:lnTo>
                  <a:lnTo>
                    <a:pt x="4898" y="4165"/>
                  </a:lnTo>
                  <a:lnTo>
                    <a:pt x="4915" y="4135"/>
                  </a:lnTo>
                  <a:lnTo>
                    <a:pt x="4931" y="4105"/>
                  </a:lnTo>
                  <a:lnTo>
                    <a:pt x="4942" y="4072"/>
                  </a:lnTo>
                  <a:lnTo>
                    <a:pt x="4952" y="4039"/>
                  </a:lnTo>
                  <a:lnTo>
                    <a:pt x="4956" y="4004"/>
                  </a:lnTo>
                  <a:lnTo>
                    <a:pt x="4958" y="3968"/>
                  </a:lnTo>
                  <a:lnTo>
                    <a:pt x="4958" y="3968"/>
                  </a:lnTo>
                  <a:lnTo>
                    <a:pt x="4958" y="3946"/>
                  </a:lnTo>
                  <a:lnTo>
                    <a:pt x="4955" y="3923"/>
                  </a:lnTo>
                  <a:lnTo>
                    <a:pt x="4952" y="3903"/>
                  </a:lnTo>
                  <a:lnTo>
                    <a:pt x="4947" y="3882"/>
                  </a:lnTo>
                  <a:lnTo>
                    <a:pt x="4941" y="3862"/>
                  </a:lnTo>
                  <a:lnTo>
                    <a:pt x="4934" y="3843"/>
                  </a:lnTo>
                  <a:lnTo>
                    <a:pt x="4926" y="3824"/>
                  </a:lnTo>
                  <a:lnTo>
                    <a:pt x="4917" y="380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9" name="Freeform 113"/>
            <p:cNvSpPr>
              <a:spLocks noEditPoints="1"/>
            </p:cNvSpPr>
            <p:nvPr/>
          </p:nvSpPr>
          <p:spPr bwMode="auto">
            <a:xfrm>
              <a:off x="8104245" y="1777991"/>
              <a:ext cx="413782" cy="558249"/>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50" name="Group 49"/>
          <p:cNvGrpSpPr/>
          <p:nvPr/>
        </p:nvGrpSpPr>
        <p:grpSpPr>
          <a:xfrm>
            <a:off x="906732" y="1581705"/>
            <a:ext cx="721130" cy="721128"/>
            <a:chOff x="7488303" y="4720640"/>
            <a:chExt cx="457201" cy="457200"/>
          </a:xfrm>
          <a:solidFill>
            <a:schemeClr val="accent5"/>
          </a:solidFill>
        </p:grpSpPr>
        <p:sp>
          <p:nvSpPr>
            <p:cNvPr id="51" name="Freeform 12"/>
            <p:cNvSpPr>
              <a:spLocks/>
            </p:cNvSpPr>
            <p:nvPr/>
          </p:nvSpPr>
          <p:spPr bwMode="auto">
            <a:xfrm>
              <a:off x="7717504" y="4734999"/>
              <a:ext cx="216706" cy="216293"/>
            </a:xfrm>
            <a:custGeom>
              <a:avLst/>
              <a:gdLst>
                <a:gd name="T0" fmla="*/ 3 w 1576"/>
                <a:gd name="T1" fmla="*/ 0 h 1573"/>
                <a:gd name="T2" fmla="*/ 103 w 1576"/>
                <a:gd name="T3" fmla="*/ 3 h 1573"/>
                <a:gd name="T4" fmla="*/ 201 w 1576"/>
                <a:gd name="T5" fmla="*/ 12 h 1573"/>
                <a:gd name="T6" fmla="*/ 297 w 1576"/>
                <a:gd name="T7" fmla="*/ 27 h 1573"/>
                <a:gd name="T8" fmla="*/ 390 w 1576"/>
                <a:gd name="T9" fmla="*/ 48 h 1573"/>
                <a:gd name="T10" fmla="*/ 482 w 1576"/>
                <a:gd name="T11" fmla="*/ 75 h 1573"/>
                <a:gd name="T12" fmla="*/ 572 w 1576"/>
                <a:gd name="T13" fmla="*/ 106 h 1573"/>
                <a:gd name="T14" fmla="*/ 659 w 1576"/>
                <a:gd name="T15" fmla="*/ 142 h 1573"/>
                <a:gd name="T16" fmla="*/ 743 w 1576"/>
                <a:gd name="T17" fmla="*/ 185 h 1573"/>
                <a:gd name="T18" fmla="*/ 824 w 1576"/>
                <a:gd name="T19" fmla="*/ 231 h 1573"/>
                <a:gd name="T20" fmla="*/ 902 w 1576"/>
                <a:gd name="T21" fmla="*/ 281 h 1573"/>
                <a:gd name="T22" fmla="*/ 977 w 1576"/>
                <a:gd name="T23" fmla="*/ 337 h 1573"/>
                <a:gd name="T24" fmla="*/ 1048 w 1576"/>
                <a:gd name="T25" fmla="*/ 396 h 1573"/>
                <a:gd name="T26" fmla="*/ 1116 w 1576"/>
                <a:gd name="T27" fmla="*/ 460 h 1573"/>
                <a:gd name="T28" fmla="*/ 1180 w 1576"/>
                <a:gd name="T29" fmla="*/ 528 h 1573"/>
                <a:gd name="T30" fmla="*/ 1239 w 1576"/>
                <a:gd name="T31" fmla="*/ 599 h 1573"/>
                <a:gd name="T32" fmla="*/ 1295 w 1576"/>
                <a:gd name="T33" fmla="*/ 674 h 1573"/>
                <a:gd name="T34" fmla="*/ 1345 w 1576"/>
                <a:gd name="T35" fmla="*/ 752 h 1573"/>
                <a:gd name="T36" fmla="*/ 1391 w 1576"/>
                <a:gd name="T37" fmla="*/ 833 h 1573"/>
                <a:gd name="T38" fmla="*/ 1434 w 1576"/>
                <a:gd name="T39" fmla="*/ 917 h 1573"/>
                <a:gd name="T40" fmla="*/ 1470 w 1576"/>
                <a:gd name="T41" fmla="*/ 1004 h 1573"/>
                <a:gd name="T42" fmla="*/ 1501 w 1576"/>
                <a:gd name="T43" fmla="*/ 1094 h 1573"/>
                <a:gd name="T44" fmla="*/ 1528 w 1576"/>
                <a:gd name="T45" fmla="*/ 1186 h 1573"/>
                <a:gd name="T46" fmla="*/ 1549 w 1576"/>
                <a:gd name="T47" fmla="*/ 1279 h 1573"/>
                <a:gd name="T48" fmla="*/ 1564 w 1576"/>
                <a:gd name="T49" fmla="*/ 1375 h 1573"/>
                <a:gd name="T50" fmla="*/ 1573 w 1576"/>
                <a:gd name="T51" fmla="*/ 1473 h 1573"/>
                <a:gd name="T52" fmla="*/ 1576 w 1576"/>
                <a:gd name="T53" fmla="*/ 1573 h 1573"/>
                <a:gd name="T54" fmla="*/ 1087 w 1576"/>
                <a:gd name="T55" fmla="*/ 1573 h 1573"/>
                <a:gd name="T56" fmla="*/ 1084 w 1576"/>
                <a:gd name="T57" fmla="*/ 1492 h 1573"/>
                <a:gd name="T58" fmla="*/ 1075 w 1576"/>
                <a:gd name="T59" fmla="*/ 1413 h 1573"/>
                <a:gd name="T60" fmla="*/ 1061 w 1576"/>
                <a:gd name="T61" fmla="*/ 1335 h 1573"/>
                <a:gd name="T62" fmla="*/ 1040 w 1576"/>
                <a:gd name="T63" fmla="*/ 1260 h 1573"/>
                <a:gd name="T64" fmla="*/ 1016 w 1576"/>
                <a:gd name="T65" fmla="*/ 1187 h 1573"/>
                <a:gd name="T66" fmla="*/ 986 w 1576"/>
                <a:gd name="T67" fmla="*/ 1116 h 1573"/>
                <a:gd name="T68" fmla="*/ 952 w 1576"/>
                <a:gd name="T69" fmla="*/ 1048 h 1573"/>
                <a:gd name="T70" fmla="*/ 912 w 1576"/>
                <a:gd name="T71" fmla="*/ 983 h 1573"/>
                <a:gd name="T72" fmla="*/ 869 w 1576"/>
                <a:gd name="T73" fmla="*/ 921 h 1573"/>
                <a:gd name="T74" fmla="*/ 821 w 1576"/>
                <a:gd name="T75" fmla="*/ 862 h 1573"/>
                <a:gd name="T76" fmla="*/ 769 w 1576"/>
                <a:gd name="T77" fmla="*/ 807 h 1573"/>
                <a:gd name="T78" fmla="*/ 714 w 1576"/>
                <a:gd name="T79" fmla="*/ 755 h 1573"/>
                <a:gd name="T80" fmla="*/ 655 w 1576"/>
                <a:gd name="T81" fmla="*/ 707 h 1573"/>
                <a:gd name="T82" fmla="*/ 593 w 1576"/>
                <a:gd name="T83" fmla="*/ 664 h 1573"/>
                <a:gd name="T84" fmla="*/ 528 w 1576"/>
                <a:gd name="T85" fmla="*/ 624 h 1573"/>
                <a:gd name="T86" fmla="*/ 460 w 1576"/>
                <a:gd name="T87" fmla="*/ 590 h 1573"/>
                <a:gd name="T88" fmla="*/ 389 w 1576"/>
                <a:gd name="T89" fmla="*/ 560 h 1573"/>
                <a:gd name="T90" fmla="*/ 316 w 1576"/>
                <a:gd name="T91" fmla="*/ 536 h 1573"/>
                <a:gd name="T92" fmla="*/ 241 w 1576"/>
                <a:gd name="T93" fmla="*/ 516 h 1573"/>
                <a:gd name="T94" fmla="*/ 163 w 1576"/>
                <a:gd name="T95" fmla="*/ 501 h 1573"/>
                <a:gd name="T96" fmla="*/ 84 w 1576"/>
                <a:gd name="T97" fmla="*/ 492 h 1573"/>
                <a:gd name="T98" fmla="*/ 3 w 1576"/>
                <a:gd name="T99" fmla="*/ 489 h 1573"/>
                <a:gd name="T100" fmla="*/ 0 w 1576"/>
                <a:gd name="T101" fmla="*/ 489 h 1573"/>
                <a:gd name="T102" fmla="*/ 0 w 1576"/>
                <a:gd name="T103" fmla="*/ 0 h 1573"/>
                <a:gd name="T104" fmla="*/ 3 w 1576"/>
                <a:gd name="T105"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6" h="1573">
                  <a:moveTo>
                    <a:pt x="3" y="0"/>
                  </a:moveTo>
                  <a:lnTo>
                    <a:pt x="103" y="3"/>
                  </a:lnTo>
                  <a:lnTo>
                    <a:pt x="201" y="12"/>
                  </a:lnTo>
                  <a:lnTo>
                    <a:pt x="297" y="27"/>
                  </a:lnTo>
                  <a:lnTo>
                    <a:pt x="390" y="48"/>
                  </a:lnTo>
                  <a:lnTo>
                    <a:pt x="482" y="75"/>
                  </a:lnTo>
                  <a:lnTo>
                    <a:pt x="572" y="106"/>
                  </a:lnTo>
                  <a:lnTo>
                    <a:pt x="659" y="142"/>
                  </a:lnTo>
                  <a:lnTo>
                    <a:pt x="743" y="185"/>
                  </a:lnTo>
                  <a:lnTo>
                    <a:pt x="824" y="231"/>
                  </a:lnTo>
                  <a:lnTo>
                    <a:pt x="902" y="281"/>
                  </a:lnTo>
                  <a:lnTo>
                    <a:pt x="977" y="337"/>
                  </a:lnTo>
                  <a:lnTo>
                    <a:pt x="1048" y="396"/>
                  </a:lnTo>
                  <a:lnTo>
                    <a:pt x="1116" y="460"/>
                  </a:lnTo>
                  <a:lnTo>
                    <a:pt x="1180" y="528"/>
                  </a:lnTo>
                  <a:lnTo>
                    <a:pt x="1239" y="599"/>
                  </a:lnTo>
                  <a:lnTo>
                    <a:pt x="1295" y="674"/>
                  </a:lnTo>
                  <a:lnTo>
                    <a:pt x="1345" y="752"/>
                  </a:lnTo>
                  <a:lnTo>
                    <a:pt x="1391" y="833"/>
                  </a:lnTo>
                  <a:lnTo>
                    <a:pt x="1434" y="917"/>
                  </a:lnTo>
                  <a:lnTo>
                    <a:pt x="1470" y="1004"/>
                  </a:lnTo>
                  <a:lnTo>
                    <a:pt x="1501" y="1094"/>
                  </a:lnTo>
                  <a:lnTo>
                    <a:pt x="1528" y="1186"/>
                  </a:lnTo>
                  <a:lnTo>
                    <a:pt x="1549" y="1279"/>
                  </a:lnTo>
                  <a:lnTo>
                    <a:pt x="1564" y="1375"/>
                  </a:lnTo>
                  <a:lnTo>
                    <a:pt x="1573" y="1473"/>
                  </a:lnTo>
                  <a:lnTo>
                    <a:pt x="1576" y="1573"/>
                  </a:lnTo>
                  <a:lnTo>
                    <a:pt x="1087" y="1573"/>
                  </a:lnTo>
                  <a:lnTo>
                    <a:pt x="1084" y="1492"/>
                  </a:lnTo>
                  <a:lnTo>
                    <a:pt x="1075" y="1413"/>
                  </a:lnTo>
                  <a:lnTo>
                    <a:pt x="1061" y="1335"/>
                  </a:lnTo>
                  <a:lnTo>
                    <a:pt x="1040" y="1260"/>
                  </a:lnTo>
                  <a:lnTo>
                    <a:pt x="1016" y="1187"/>
                  </a:lnTo>
                  <a:lnTo>
                    <a:pt x="986" y="1116"/>
                  </a:lnTo>
                  <a:lnTo>
                    <a:pt x="952" y="1048"/>
                  </a:lnTo>
                  <a:lnTo>
                    <a:pt x="912" y="983"/>
                  </a:lnTo>
                  <a:lnTo>
                    <a:pt x="869" y="921"/>
                  </a:lnTo>
                  <a:lnTo>
                    <a:pt x="821" y="862"/>
                  </a:lnTo>
                  <a:lnTo>
                    <a:pt x="769" y="807"/>
                  </a:lnTo>
                  <a:lnTo>
                    <a:pt x="714" y="755"/>
                  </a:lnTo>
                  <a:lnTo>
                    <a:pt x="655" y="707"/>
                  </a:lnTo>
                  <a:lnTo>
                    <a:pt x="593" y="664"/>
                  </a:lnTo>
                  <a:lnTo>
                    <a:pt x="528" y="624"/>
                  </a:lnTo>
                  <a:lnTo>
                    <a:pt x="460" y="590"/>
                  </a:lnTo>
                  <a:lnTo>
                    <a:pt x="389" y="560"/>
                  </a:lnTo>
                  <a:lnTo>
                    <a:pt x="316" y="536"/>
                  </a:lnTo>
                  <a:lnTo>
                    <a:pt x="241" y="516"/>
                  </a:lnTo>
                  <a:lnTo>
                    <a:pt x="163" y="501"/>
                  </a:lnTo>
                  <a:lnTo>
                    <a:pt x="84" y="492"/>
                  </a:lnTo>
                  <a:lnTo>
                    <a:pt x="3" y="489"/>
                  </a:lnTo>
                  <a:lnTo>
                    <a:pt x="0" y="489"/>
                  </a:lnTo>
                  <a:lnTo>
                    <a:pt x="0" y="0"/>
                  </a:lnTo>
                  <a:lnTo>
                    <a:pt x="3" y="0"/>
                  </a:lnTo>
                  <a:close/>
                </a:path>
              </a:pathLst>
            </a:custGeom>
            <a:grpFill/>
            <a:ln w="0">
              <a:noFill/>
              <a:prstDash val="solid"/>
              <a:round/>
              <a:headEnd/>
              <a:tailEnd/>
            </a:ln>
          </p:spPr>
          <p:txBody>
            <a:bodyPr vert="horz" wrap="none" lIns="91416" tIns="45708" rIns="91416" bIns="45708" numCol="1" anchor="t" anchorCtr="0" compatLnSpc="1">
              <a:prstTxWarp prst="textNoShape">
                <a:avLst/>
              </a:prstTxWarp>
              <a:noAutofit/>
            </a:bodyPr>
            <a:lstStyle/>
            <a:p>
              <a:pPr algn="ctr"/>
              <a:endParaRPr lang="en-US" sz="1799" dirty="0">
                <a:solidFill>
                  <a:schemeClr val="bg1"/>
                </a:solidFill>
              </a:endParaRPr>
            </a:p>
          </p:txBody>
        </p:sp>
        <p:sp>
          <p:nvSpPr>
            <p:cNvPr id="52" name="Freeform 13"/>
            <p:cNvSpPr>
              <a:spLocks noEditPoints="1"/>
            </p:cNvSpPr>
            <p:nvPr/>
          </p:nvSpPr>
          <p:spPr bwMode="auto">
            <a:xfrm>
              <a:off x="7488303" y="4720640"/>
              <a:ext cx="457201" cy="457200"/>
            </a:xfrm>
            <a:custGeom>
              <a:avLst/>
              <a:gdLst>
                <a:gd name="T0" fmla="*/ 1347 w 3325"/>
                <a:gd name="T1" fmla="*/ 3204 h 3325"/>
                <a:gd name="T2" fmla="*/ 1418 w 3325"/>
                <a:gd name="T3" fmla="*/ 2719 h 3325"/>
                <a:gd name="T4" fmla="*/ 2061 w 3325"/>
                <a:gd name="T5" fmla="*/ 2670 h 3325"/>
                <a:gd name="T6" fmla="*/ 1771 w 3325"/>
                <a:gd name="T7" fmla="*/ 3232 h 3325"/>
                <a:gd name="T8" fmla="*/ 2365 w 3325"/>
                <a:gd name="T9" fmla="*/ 3070 h 3325"/>
                <a:gd name="T10" fmla="*/ 464 w 3325"/>
                <a:gd name="T11" fmla="*/ 2681 h 3325"/>
                <a:gd name="T12" fmla="*/ 1111 w 3325"/>
                <a:gd name="T13" fmla="*/ 2595 h 3325"/>
                <a:gd name="T14" fmla="*/ 735 w 3325"/>
                <a:gd name="T15" fmla="*/ 2222 h 3325"/>
                <a:gd name="T16" fmla="*/ 2293 w 3325"/>
                <a:gd name="T17" fmla="*/ 2544 h 3325"/>
                <a:gd name="T18" fmla="*/ 2817 w 3325"/>
                <a:gd name="T19" fmla="*/ 2731 h 3325"/>
                <a:gd name="T20" fmla="*/ 1171 w 3325"/>
                <a:gd name="T21" fmla="*/ 2562 h 3325"/>
                <a:gd name="T22" fmla="*/ 1645 w 3325"/>
                <a:gd name="T23" fmla="*/ 2687 h 3325"/>
                <a:gd name="T24" fmla="*/ 1074 w 3325"/>
                <a:gd name="T25" fmla="*/ 2109 h 3325"/>
                <a:gd name="T26" fmla="*/ 997 w 3325"/>
                <a:gd name="T27" fmla="*/ 2208 h 3325"/>
                <a:gd name="T28" fmla="*/ 918 w 3325"/>
                <a:gd name="T29" fmla="*/ 2122 h 3325"/>
                <a:gd name="T30" fmla="*/ 1021 w 3325"/>
                <a:gd name="T31" fmla="*/ 2463 h 3325"/>
                <a:gd name="T32" fmla="*/ 1828 w 3325"/>
                <a:gd name="T33" fmla="*/ 2674 h 3325"/>
                <a:gd name="T34" fmla="*/ 1700 w 3325"/>
                <a:gd name="T35" fmla="*/ 1675 h 3325"/>
                <a:gd name="T36" fmla="*/ 2516 w 3325"/>
                <a:gd name="T37" fmla="*/ 2231 h 3325"/>
                <a:gd name="T38" fmla="*/ 681 w 3325"/>
                <a:gd name="T39" fmla="*/ 1962 h 3325"/>
                <a:gd name="T40" fmla="*/ 92 w 3325"/>
                <a:gd name="T41" fmla="*/ 1756 h 3325"/>
                <a:gd name="T42" fmla="*/ 252 w 3325"/>
                <a:gd name="T43" fmla="*/ 2359 h 3325"/>
                <a:gd name="T44" fmla="*/ 591 w 3325"/>
                <a:gd name="T45" fmla="*/ 1824 h 3325"/>
                <a:gd name="T46" fmla="*/ 687 w 3325"/>
                <a:gd name="T47" fmla="*/ 1346 h 3325"/>
                <a:gd name="T48" fmla="*/ 2367 w 3325"/>
                <a:gd name="T49" fmla="*/ 1150 h 3325"/>
                <a:gd name="T50" fmla="*/ 2292 w 3325"/>
                <a:gd name="T51" fmla="*/ 1250 h 3325"/>
                <a:gd name="T52" fmla="*/ 2408 w 3325"/>
                <a:gd name="T53" fmla="*/ 1298 h 3325"/>
                <a:gd name="T54" fmla="*/ 2424 w 3325"/>
                <a:gd name="T55" fmla="*/ 1174 h 3325"/>
                <a:gd name="T56" fmla="*/ 178 w 3325"/>
                <a:gd name="T57" fmla="*/ 1143 h 3325"/>
                <a:gd name="T58" fmla="*/ 585 w 3325"/>
                <a:gd name="T59" fmla="*/ 1551 h 3325"/>
                <a:gd name="T60" fmla="*/ 297 w 3325"/>
                <a:gd name="T61" fmla="*/ 881 h 3325"/>
                <a:gd name="T62" fmla="*/ 828 w 3325"/>
                <a:gd name="T63" fmla="*/ 1067 h 3325"/>
                <a:gd name="T64" fmla="*/ 651 w 3325"/>
                <a:gd name="T65" fmla="*/ 458 h 3325"/>
                <a:gd name="T66" fmla="*/ 739 w 3325"/>
                <a:gd name="T67" fmla="*/ 1096 h 3325"/>
                <a:gd name="T68" fmla="*/ 1108 w 3325"/>
                <a:gd name="T69" fmla="*/ 732 h 3325"/>
                <a:gd name="T70" fmla="*/ 1008 w 3325"/>
                <a:gd name="T71" fmla="*/ 677 h 3325"/>
                <a:gd name="T72" fmla="*/ 1659 w 3325"/>
                <a:gd name="T73" fmla="*/ 0 h 3325"/>
                <a:gd name="T74" fmla="*/ 1130 w 3325"/>
                <a:gd name="T75" fmla="*/ 182 h 3325"/>
                <a:gd name="T76" fmla="*/ 1097 w 3325"/>
                <a:gd name="T77" fmla="*/ 561 h 3325"/>
                <a:gd name="T78" fmla="*/ 1148 w 3325"/>
                <a:gd name="T79" fmla="*/ 671 h 3325"/>
                <a:gd name="T80" fmla="*/ 1423 w 3325"/>
                <a:gd name="T81" fmla="*/ 606 h 3325"/>
                <a:gd name="T82" fmla="*/ 1437 w 3325"/>
                <a:gd name="T83" fmla="*/ 663 h 3325"/>
                <a:gd name="T84" fmla="*/ 1662 w 3325"/>
                <a:gd name="T85" fmla="*/ 638 h 3325"/>
                <a:gd name="T86" fmla="*/ 2180 w 3325"/>
                <a:gd name="T87" fmla="*/ 778 h 3325"/>
                <a:gd name="T88" fmla="*/ 2547 w 3325"/>
                <a:gd name="T89" fmla="*/ 1145 h 3325"/>
                <a:gd name="T90" fmla="*/ 2687 w 3325"/>
                <a:gd name="T91" fmla="*/ 1663 h 3325"/>
                <a:gd name="T92" fmla="*/ 2677 w 3325"/>
                <a:gd name="T93" fmla="*/ 1807 h 3325"/>
                <a:gd name="T94" fmla="*/ 2703 w 3325"/>
                <a:gd name="T95" fmla="*/ 1963 h 3325"/>
                <a:gd name="T96" fmla="*/ 3158 w 3325"/>
                <a:gd name="T97" fmla="*/ 2148 h 3325"/>
                <a:gd name="T98" fmla="*/ 3322 w 3325"/>
                <a:gd name="T99" fmla="*/ 1764 h 3325"/>
                <a:gd name="T100" fmla="*/ 3143 w 3325"/>
                <a:gd name="T101" fmla="*/ 2418 h 3325"/>
                <a:gd name="T102" fmla="*/ 2734 w 3325"/>
                <a:gd name="T103" fmla="*/ 2934 h 3325"/>
                <a:gd name="T104" fmla="*/ 2150 w 3325"/>
                <a:gd name="T105" fmla="*/ 3252 h 3325"/>
                <a:gd name="T106" fmla="*/ 1461 w 3325"/>
                <a:gd name="T107" fmla="*/ 3313 h 3325"/>
                <a:gd name="T108" fmla="*/ 823 w 3325"/>
                <a:gd name="T109" fmla="*/ 3098 h 3325"/>
                <a:gd name="T110" fmla="*/ 332 w 3325"/>
                <a:gd name="T111" fmla="*/ 2660 h 3325"/>
                <a:gd name="T112" fmla="*/ 47 w 3325"/>
                <a:gd name="T113" fmla="*/ 2058 h 3325"/>
                <a:gd name="T114" fmla="*/ 26 w 3325"/>
                <a:gd name="T115" fmla="*/ 1364 h 3325"/>
                <a:gd name="T116" fmla="*/ 276 w 3325"/>
                <a:gd name="T117" fmla="*/ 744 h 3325"/>
                <a:gd name="T118" fmla="*/ 741 w 3325"/>
                <a:gd name="T119" fmla="*/ 279 h 3325"/>
                <a:gd name="T120" fmla="*/ 1360 w 3325"/>
                <a:gd name="T121" fmla="*/ 27 h 3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5" h="3325">
                  <a:moveTo>
                    <a:pt x="1141" y="2613"/>
                  </a:moveTo>
                  <a:lnTo>
                    <a:pt x="896" y="3036"/>
                  </a:lnTo>
                  <a:lnTo>
                    <a:pt x="981" y="3081"/>
                  </a:lnTo>
                  <a:lnTo>
                    <a:pt x="1069" y="3119"/>
                  </a:lnTo>
                  <a:lnTo>
                    <a:pt x="1159" y="3153"/>
                  </a:lnTo>
                  <a:lnTo>
                    <a:pt x="1252" y="3182"/>
                  </a:lnTo>
                  <a:lnTo>
                    <a:pt x="1347" y="3204"/>
                  </a:lnTo>
                  <a:lnTo>
                    <a:pt x="1445" y="3220"/>
                  </a:lnTo>
                  <a:lnTo>
                    <a:pt x="1544" y="3231"/>
                  </a:lnTo>
                  <a:lnTo>
                    <a:pt x="1645" y="3235"/>
                  </a:lnTo>
                  <a:lnTo>
                    <a:pt x="1645" y="2746"/>
                  </a:lnTo>
                  <a:lnTo>
                    <a:pt x="1567" y="2742"/>
                  </a:lnTo>
                  <a:lnTo>
                    <a:pt x="1491" y="2733"/>
                  </a:lnTo>
                  <a:lnTo>
                    <a:pt x="1418" y="2719"/>
                  </a:lnTo>
                  <a:lnTo>
                    <a:pt x="1345" y="2698"/>
                  </a:lnTo>
                  <a:lnTo>
                    <a:pt x="1274" y="2674"/>
                  </a:lnTo>
                  <a:lnTo>
                    <a:pt x="1207" y="2646"/>
                  </a:lnTo>
                  <a:lnTo>
                    <a:pt x="1141" y="2613"/>
                  </a:lnTo>
                  <a:close/>
                  <a:moveTo>
                    <a:pt x="2197" y="2605"/>
                  </a:moveTo>
                  <a:lnTo>
                    <a:pt x="2130" y="2640"/>
                  </a:lnTo>
                  <a:lnTo>
                    <a:pt x="2061" y="2670"/>
                  </a:lnTo>
                  <a:lnTo>
                    <a:pt x="1988" y="2696"/>
                  </a:lnTo>
                  <a:lnTo>
                    <a:pt x="1914" y="2717"/>
                  </a:lnTo>
                  <a:lnTo>
                    <a:pt x="1838" y="2732"/>
                  </a:lnTo>
                  <a:lnTo>
                    <a:pt x="1760" y="2742"/>
                  </a:lnTo>
                  <a:lnTo>
                    <a:pt x="1680" y="2746"/>
                  </a:lnTo>
                  <a:lnTo>
                    <a:pt x="1680" y="3235"/>
                  </a:lnTo>
                  <a:lnTo>
                    <a:pt x="1771" y="3232"/>
                  </a:lnTo>
                  <a:lnTo>
                    <a:pt x="1862" y="3223"/>
                  </a:lnTo>
                  <a:lnTo>
                    <a:pt x="1951" y="3209"/>
                  </a:lnTo>
                  <a:lnTo>
                    <a:pt x="2037" y="3191"/>
                  </a:lnTo>
                  <a:lnTo>
                    <a:pt x="2123" y="3167"/>
                  </a:lnTo>
                  <a:lnTo>
                    <a:pt x="2206" y="3139"/>
                  </a:lnTo>
                  <a:lnTo>
                    <a:pt x="2287" y="3107"/>
                  </a:lnTo>
                  <a:lnTo>
                    <a:pt x="2365" y="3070"/>
                  </a:lnTo>
                  <a:lnTo>
                    <a:pt x="2442" y="3029"/>
                  </a:lnTo>
                  <a:lnTo>
                    <a:pt x="2197" y="2605"/>
                  </a:lnTo>
                  <a:close/>
                  <a:moveTo>
                    <a:pt x="735" y="2222"/>
                  </a:moveTo>
                  <a:lnTo>
                    <a:pt x="311" y="2467"/>
                  </a:lnTo>
                  <a:lnTo>
                    <a:pt x="358" y="2542"/>
                  </a:lnTo>
                  <a:lnTo>
                    <a:pt x="409" y="2614"/>
                  </a:lnTo>
                  <a:lnTo>
                    <a:pt x="464" y="2681"/>
                  </a:lnTo>
                  <a:lnTo>
                    <a:pt x="523" y="2747"/>
                  </a:lnTo>
                  <a:lnTo>
                    <a:pt x="585" y="2808"/>
                  </a:lnTo>
                  <a:lnTo>
                    <a:pt x="651" y="2867"/>
                  </a:lnTo>
                  <a:lnTo>
                    <a:pt x="719" y="2921"/>
                  </a:lnTo>
                  <a:lnTo>
                    <a:pt x="791" y="2973"/>
                  </a:lnTo>
                  <a:lnTo>
                    <a:pt x="867" y="3019"/>
                  </a:lnTo>
                  <a:lnTo>
                    <a:pt x="1111" y="2595"/>
                  </a:lnTo>
                  <a:lnTo>
                    <a:pt x="1046" y="2554"/>
                  </a:lnTo>
                  <a:lnTo>
                    <a:pt x="985" y="2509"/>
                  </a:lnTo>
                  <a:lnTo>
                    <a:pt x="927" y="2458"/>
                  </a:lnTo>
                  <a:lnTo>
                    <a:pt x="873" y="2405"/>
                  </a:lnTo>
                  <a:lnTo>
                    <a:pt x="822" y="2347"/>
                  </a:lnTo>
                  <a:lnTo>
                    <a:pt x="777" y="2287"/>
                  </a:lnTo>
                  <a:lnTo>
                    <a:pt x="735" y="2222"/>
                  </a:lnTo>
                  <a:close/>
                  <a:moveTo>
                    <a:pt x="2604" y="2198"/>
                  </a:moveTo>
                  <a:lnTo>
                    <a:pt x="2563" y="2264"/>
                  </a:lnTo>
                  <a:lnTo>
                    <a:pt x="2518" y="2328"/>
                  </a:lnTo>
                  <a:lnTo>
                    <a:pt x="2467" y="2388"/>
                  </a:lnTo>
                  <a:lnTo>
                    <a:pt x="2413" y="2444"/>
                  </a:lnTo>
                  <a:lnTo>
                    <a:pt x="2354" y="2497"/>
                  </a:lnTo>
                  <a:lnTo>
                    <a:pt x="2293" y="2544"/>
                  </a:lnTo>
                  <a:lnTo>
                    <a:pt x="2227" y="2587"/>
                  </a:lnTo>
                  <a:lnTo>
                    <a:pt x="2472" y="3011"/>
                  </a:lnTo>
                  <a:lnTo>
                    <a:pt x="2547" y="2963"/>
                  </a:lnTo>
                  <a:lnTo>
                    <a:pt x="2620" y="2910"/>
                  </a:lnTo>
                  <a:lnTo>
                    <a:pt x="2689" y="2854"/>
                  </a:lnTo>
                  <a:lnTo>
                    <a:pt x="2755" y="2794"/>
                  </a:lnTo>
                  <a:lnTo>
                    <a:pt x="2817" y="2731"/>
                  </a:lnTo>
                  <a:lnTo>
                    <a:pt x="2876" y="2663"/>
                  </a:lnTo>
                  <a:lnTo>
                    <a:pt x="2931" y="2592"/>
                  </a:lnTo>
                  <a:lnTo>
                    <a:pt x="2982" y="2519"/>
                  </a:lnTo>
                  <a:lnTo>
                    <a:pt x="3028" y="2442"/>
                  </a:lnTo>
                  <a:lnTo>
                    <a:pt x="2604" y="2198"/>
                  </a:lnTo>
                  <a:close/>
                  <a:moveTo>
                    <a:pt x="1645" y="1740"/>
                  </a:moveTo>
                  <a:lnTo>
                    <a:pt x="1171" y="2562"/>
                  </a:lnTo>
                  <a:lnTo>
                    <a:pt x="1232" y="2593"/>
                  </a:lnTo>
                  <a:lnTo>
                    <a:pt x="1297" y="2621"/>
                  </a:lnTo>
                  <a:lnTo>
                    <a:pt x="1362" y="2643"/>
                  </a:lnTo>
                  <a:lnTo>
                    <a:pt x="1431" y="2661"/>
                  </a:lnTo>
                  <a:lnTo>
                    <a:pt x="1501" y="2675"/>
                  </a:lnTo>
                  <a:lnTo>
                    <a:pt x="1572" y="2683"/>
                  </a:lnTo>
                  <a:lnTo>
                    <a:pt x="1645" y="2687"/>
                  </a:lnTo>
                  <a:lnTo>
                    <a:pt x="1645" y="1740"/>
                  </a:lnTo>
                  <a:close/>
                  <a:moveTo>
                    <a:pt x="1623" y="1709"/>
                  </a:moveTo>
                  <a:lnTo>
                    <a:pt x="1025" y="2055"/>
                  </a:lnTo>
                  <a:lnTo>
                    <a:pt x="1041" y="2064"/>
                  </a:lnTo>
                  <a:lnTo>
                    <a:pt x="1056" y="2076"/>
                  </a:lnTo>
                  <a:lnTo>
                    <a:pt x="1067" y="2092"/>
                  </a:lnTo>
                  <a:lnTo>
                    <a:pt x="1074" y="2109"/>
                  </a:lnTo>
                  <a:lnTo>
                    <a:pt x="1077" y="2129"/>
                  </a:lnTo>
                  <a:lnTo>
                    <a:pt x="1074" y="2150"/>
                  </a:lnTo>
                  <a:lnTo>
                    <a:pt x="1066" y="2169"/>
                  </a:lnTo>
                  <a:lnTo>
                    <a:pt x="1053" y="2185"/>
                  </a:lnTo>
                  <a:lnTo>
                    <a:pt x="1037" y="2198"/>
                  </a:lnTo>
                  <a:lnTo>
                    <a:pt x="1018" y="2206"/>
                  </a:lnTo>
                  <a:lnTo>
                    <a:pt x="997" y="2208"/>
                  </a:lnTo>
                  <a:lnTo>
                    <a:pt x="976" y="2206"/>
                  </a:lnTo>
                  <a:lnTo>
                    <a:pt x="957" y="2198"/>
                  </a:lnTo>
                  <a:lnTo>
                    <a:pt x="941" y="2185"/>
                  </a:lnTo>
                  <a:lnTo>
                    <a:pt x="928" y="2169"/>
                  </a:lnTo>
                  <a:lnTo>
                    <a:pt x="920" y="2150"/>
                  </a:lnTo>
                  <a:lnTo>
                    <a:pt x="918" y="2129"/>
                  </a:lnTo>
                  <a:lnTo>
                    <a:pt x="918" y="2122"/>
                  </a:lnTo>
                  <a:lnTo>
                    <a:pt x="919" y="2116"/>
                  </a:lnTo>
                  <a:lnTo>
                    <a:pt x="785" y="2193"/>
                  </a:lnTo>
                  <a:lnTo>
                    <a:pt x="824" y="2253"/>
                  </a:lnTo>
                  <a:lnTo>
                    <a:pt x="869" y="2311"/>
                  </a:lnTo>
                  <a:lnTo>
                    <a:pt x="916" y="2365"/>
                  </a:lnTo>
                  <a:lnTo>
                    <a:pt x="967" y="2416"/>
                  </a:lnTo>
                  <a:lnTo>
                    <a:pt x="1021" y="2463"/>
                  </a:lnTo>
                  <a:lnTo>
                    <a:pt x="1080" y="2506"/>
                  </a:lnTo>
                  <a:lnTo>
                    <a:pt x="1140" y="2545"/>
                  </a:lnTo>
                  <a:lnTo>
                    <a:pt x="1623" y="1709"/>
                  </a:lnTo>
                  <a:close/>
                  <a:moveTo>
                    <a:pt x="1680" y="1708"/>
                  </a:moveTo>
                  <a:lnTo>
                    <a:pt x="1680" y="2687"/>
                  </a:lnTo>
                  <a:lnTo>
                    <a:pt x="1755" y="2683"/>
                  </a:lnTo>
                  <a:lnTo>
                    <a:pt x="1828" y="2674"/>
                  </a:lnTo>
                  <a:lnTo>
                    <a:pt x="1901" y="2660"/>
                  </a:lnTo>
                  <a:lnTo>
                    <a:pt x="1971" y="2641"/>
                  </a:lnTo>
                  <a:lnTo>
                    <a:pt x="2039" y="2617"/>
                  </a:lnTo>
                  <a:lnTo>
                    <a:pt x="2105" y="2587"/>
                  </a:lnTo>
                  <a:lnTo>
                    <a:pt x="2168" y="2554"/>
                  </a:lnTo>
                  <a:lnTo>
                    <a:pt x="1680" y="1708"/>
                  </a:lnTo>
                  <a:close/>
                  <a:moveTo>
                    <a:pt x="1700" y="1675"/>
                  </a:moveTo>
                  <a:lnTo>
                    <a:pt x="2198" y="2537"/>
                  </a:lnTo>
                  <a:lnTo>
                    <a:pt x="2259" y="2496"/>
                  </a:lnTo>
                  <a:lnTo>
                    <a:pt x="2318" y="2450"/>
                  </a:lnTo>
                  <a:lnTo>
                    <a:pt x="2373" y="2402"/>
                  </a:lnTo>
                  <a:lnTo>
                    <a:pt x="2425" y="2348"/>
                  </a:lnTo>
                  <a:lnTo>
                    <a:pt x="2472" y="2292"/>
                  </a:lnTo>
                  <a:lnTo>
                    <a:pt x="2516" y="2231"/>
                  </a:lnTo>
                  <a:lnTo>
                    <a:pt x="2554" y="2169"/>
                  </a:lnTo>
                  <a:lnTo>
                    <a:pt x="1700" y="1675"/>
                  </a:lnTo>
                  <a:close/>
                  <a:moveTo>
                    <a:pt x="638" y="1663"/>
                  </a:moveTo>
                  <a:lnTo>
                    <a:pt x="640" y="1740"/>
                  </a:lnTo>
                  <a:lnTo>
                    <a:pt x="649" y="1815"/>
                  </a:lnTo>
                  <a:lnTo>
                    <a:pt x="663" y="1889"/>
                  </a:lnTo>
                  <a:lnTo>
                    <a:pt x="681" y="1962"/>
                  </a:lnTo>
                  <a:lnTo>
                    <a:pt x="705" y="2031"/>
                  </a:lnTo>
                  <a:lnTo>
                    <a:pt x="735" y="2098"/>
                  </a:lnTo>
                  <a:lnTo>
                    <a:pt x="768" y="2164"/>
                  </a:lnTo>
                  <a:lnTo>
                    <a:pt x="1635" y="1663"/>
                  </a:lnTo>
                  <a:lnTo>
                    <a:pt x="638" y="1663"/>
                  </a:lnTo>
                  <a:close/>
                  <a:moveTo>
                    <a:pt x="90" y="1663"/>
                  </a:moveTo>
                  <a:lnTo>
                    <a:pt x="92" y="1756"/>
                  </a:lnTo>
                  <a:lnTo>
                    <a:pt x="100" y="1848"/>
                  </a:lnTo>
                  <a:lnTo>
                    <a:pt x="113" y="1938"/>
                  </a:lnTo>
                  <a:lnTo>
                    <a:pt x="132" y="2026"/>
                  </a:lnTo>
                  <a:lnTo>
                    <a:pt x="154" y="2113"/>
                  </a:lnTo>
                  <a:lnTo>
                    <a:pt x="183" y="2198"/>
                  </a:lnTo>
                  <a:lnTo>
                    <a:pt x="215" y="2280"/>
                  </a:lnTo>
                  <a:lnTo>
                    <a:pt x="252" y="2359"/>
                  </a:lnTo>
                  <a:lnTo>
                    <a:pt x="294" y="2437"/>
                  </a:lnTo>
                  <a:lnTo>
                    <a:pt x="717" y="2193"/>
                  </a:lnTo>
                  <a:lnTo>
                    <a:pt x="682" y="2124"/>
                  </a:lnTo>
                  <a:lnTo>
                    <a:pt x="651" y="2053"/>
                  </a:lnTo>
                  <a:lnTo>
                    <a:pt x="626" y="1979"/>
                  </a:lnTo>
                  <a:lnTo>
                    <a:pt x="605" y="1902"/>
                  </a:lnTo>
                  <a:lnTo>
                    <a:pt x="591" y="1824"/>
                  </a:lnTo>
                  <a:lnTo>
                    <a:pt x="582" y="1745"/>
                  </a:lnTo>
                  <a:lnTo>
                    <a:pt x="579" y="1663"/>
                  </a:lnTo>
                  <a:lnTo>
                    <a:pt x="90" y="1663"/>
                  </a:lnTo>
                  <a:close/>
                  <a:moveTo>
                    <a:pt x="772" y="1155"/>
                  </a:moveTo>
                  <a:lnTo>
                    <a:pt x="740" y="1216"/>
                  </a:lnTo>
                  <a:lnTo>
                    <a:pt x="711" y="1281"/>
                  </a:lnTo>
                  <a:lnTo>
                    <a:pt x="687" y="1346"/>
                  </a:lnTo>
                  <a:lnTo>
                    <a:pt x="668" y="1414"/>
                  </a:lnTo>
                  <a:lnTo>
                    <a:pt x="653" y="1483"/>
                  </a:lnTo>
                  <a:lnTo>
                    <a:pt x="643" y="1555"/>
                  </a:lnTo>
                  <a:lnTo>
                    <a:pt x="638" y="1628"/>
                  </a:lnTo>
                  <a:lnTo>
                    <a:pt x="1590" y="1628"/>
                  </a:lnTo>
                  <a:lnTo>
                    <a:pt x="772" y="1155"/>
                  </a:lnTo>
                  <a:close/>
                  <a:moveTo>
                    <a:pt x="2367" y="1150"/>
                  </a:moveTo>
                  <a:lnTo>
                    <a:pt x="2347" y="1153"/>
                  </a:lnTo>
                  <a:lnTo>
                    <a:pt x="2328" y="1161"/>
                  </a:lnTo>
                  <a:lnTo>
                    <a:pt x="2312" y="1174"/>
                  </a:lnTo>
                  <a:lnTo>
                    <a:pt x="2300" y="1190"/>
                  </a:lnTo>
                  <a:lnTo>
                    <a:pt x="2292" y="1208"/>
                  </a:lnTo>
                  <a:lnTo>
                    <a:pt x="2289" y="1229"/>
                  </a:lnTo>
                  <a:lnTo>
                    <a:pt x="2292" y="1250"/>
                  </a:lnTo>
                  <a:lnTo>
                    <a:pt x="2300" y="1269"/>
                  </a:lnTo>
                  <a:lnTo>
                    <a:pt x="2312" y="1286"/>
                  </a:lnTo>
                  <a:lnTo>
                    <a:pt x="2328" y="1298"/>
                  </a:lnTo>
                  <a:lnTo>
                    <a:pt x="2347" y="1306"/>
                  </a:lnTo>
                  <a:lnTo>
                    <a:pt x="2367" y="1309"/>
                  </a:lnTo>
                  <a:lnTo>
                    <a:pt x="2389" y="1306"/>
                  </a:lnTo>
                  <a:lnTo>
                    <a:pt x="2408" y="1298"/>
                  </a:lnTo>
                  <a:lnTo>
                    <a:pt x="2424" y="1286"/>
                  </a:lnTo>
                  <a:lnTo>
                    <a:pt x="2436" y="1269"/>
                  </a:lnTo>
                  <a:lnTo>
                    <a:pt x="2444" y="1250"/>
                  </a:lnTo>
                  <a:lnTo>
                    <a:pt x="2447" y="1229"/>
                  </a:lnTo>
                  <a:lnTo>
                    <a:pt x="2444" y="1208"/>
                  </a:lnTo>
                  <a:lnTo>
                    <a:pt x="2436" y="1190"/>
                  </a:lnTo>
                  <a:lnTo>
                    <a:pt x="2424" y="1174"/>
                  </a:lnTo>
                  <a:lnTo>
                    <a:pt x="2408" y="1161"/>
                  </a:lnTo>
                  <a:lnTo>
                    <a:pt x="2389" y="1153"/>
                  </a:lnTo>
                  <a:lnTo>
                    <a:pt x="2367" y="1150"/>
                  </a:lnTo>
                  <a:close/>
                  <a:moveTo>
                    <a:pt x="297" y="881"/>
                  </a:moveTo>
                  <a:lnTo>
                    <a:pt x="252" y="966"/>
                  </a:lnTo>
                  <a:lnTo>
                    <a:pt x="212" y="1053"/>
                  </a:lnTo>
                  <a:lnTo>
                    <a:pt x="178" y="1143"/>
                  </a:lnTo>
                  <a:lnTo>
                    <a:pt x="148" y="1235"/>
                  </a:lnTo>
                  <a:lnTo>
                    <a:pt x="124" y="1331"/>
                  </a:lnTo>
                  <a:lnTo>
                    <a:pt x="107" y="1428"/>
                  </a:lnTo>
                  <a:lnTo>
                    <a:pt x="95" y="1527"/>
                  </a:lnTo>
                  <a:lnTo>
                    <a:pt x="90" y="1628"/>
                  </a:lnTo>
                  <a:lnTo>
                    <a:pt x="579" y="1628"/>
                  </a:lnTo>
                  <a:lnTo>
                    <a:pt x="585" y="1551"/>
                  </a:lnTo>
                  <a:lnTo>
                    <a:pt x="595" y="1474"/>
                  </a:lnTo>
                  <a:lnTo>
                    <a:pt x="611" y="1401"/>
                  </a:lnTo>
                  <a:lnTo>
                    <a:pt x="632" y="1329"/>
                  </a:lnTo>
                  <a:lnTo>
                    <a:pt x="657" y="1258"/>
                  </a:lnTo>
                  <a:lnTo>
                    <a:pt x="687" y="1191"/>
                  </a:lnTo>
                  <a:lnTo>
                    <a:pt x="722" y="1126"/>
                  </a:lnTo>
                  <a:lnTo>
                    <a:pt x="297" y="881"/>
                  </a:lnTo>
                  <a:close/>
                  <a:moveTo>
                    <a:pt x="1137" y="782"/>
                  </a:moveTo>
                  <a:lnTo>
                    <a:pt x="1078" y="820"/>
                  </a:lnTo>
                  <a:lnTo>
                    <a:pt x="1021" y="863"/>
                  </a:lnTo>
                  <a:lnTo>
                    <a:pt x="968" y="908"/>
                  </a:lnTo>
                  <a:lnTo>
                    <a:pt x="918" y="958"/>
                  </a:lnTo>
                  <a:lnTo>
                    <a:pt x="872" y="1011"/>
                  </a:lnTo>
                  <a:lnTo>
                    <a:pt x="828" y="1067"/>
                  </a:lnTo>
                  <a:lnTo>
                    <a:pt x="789" y="1125"/>
                  </a:lnTo>
                  <a:lnTo>
                    <a:pt x="1608" y="1598"/>
                  </a:lnTo>
                  <a:lnTo>
                    <a:pt x="1137" y="782"/>
                  </a:lnTo>
                  <a:close/>
                  <a:moveTo>
                    <a:pt x="864" y="308"/>
                  </a:moveTo>
                  <a:lnTo>
                    <a:pt x="790" y="354"/>
                  </a:lnTo>
                  <a:lnTo>
                    <a:pt x="718" y="404"/>
                  </a:lnTo>
                  <a:lnTo>
                    <a:pt x="651" y="458"/>
                  </a:lnTo>
                  <a:lnTo>
                    <a:pt x="586" y="516"/>
                  </a:lnTo>
                  <a:lnTo>
                    <a:pt x="525" y="576"/>
                  </a:lnTo>
                  <a:lnTo>
                    <a:pt x="467" y="641"/>
                  </a:lnTo>
                  <a:lnTo>
                    <a:pt x="413" y="707"/>
                  </a:lnTo>
                  <a:lnTo>
                    <a:pt x="361" y="778"/>
                  </a:lnTo>
                  <a:lnTo>
                    <a:pt x="315" y="851"/>
                  </a:lnTo>
                  <a:lnTo>
                    <a:pt x="739" y="1096"/>
                  </a:lnTo>
                  <a:lnTo>
                    <a:pt x="780" y="1033"/>
                  </a:lnTo>
                  <a:lnTo>
                    <a:pt x="825" y="974"/>
                  </a:lnTo>
                  <a:lnTo>
                    <a:pt x="875" y="918"/>
                  </a:lnTo>
                  <a:lnTo>
                    <a:pt x="928" y="866"/>
                  </a:lnTo>
                  <a:lnTo>
                    <a:pt x="985" y="817"/>
                  </a:lnTo>
                  <a:lnTo>
                    <a:pt x="1045" y="772"/>
                  </a:lnTo>
                  <a:lnTo>
                    <a:pt x="1108" y="732"/>
                  </a:lnTo>
                  <a:lnTo>
                    <a:pt x="1098" y="713"/>
                  </a:lnTo>
                  <a:lnTo>
                    <a:pt x="1087" y="717"/>
                  </a:lnTo>
                  <a:lnTo>
                    <a:pt x="1077" y="717"/>
                  </a:lnTo>
                  <a:lnTo>
                    <a:pt x="1056" y="714"/>
                  </a:lnTo>
                  <a:lnTo>
                    <a:pt x="1036" y="706"/>
                  </a:lnTo>
                  <a:lnTo>
                    <a:pt x="1020" y="693"/>
                  </a:lnTo>
                  <a:lnTo>
                    <a:pt x="1008" y="677"/>
                  </a:lnTo>
                  <a:lnTo>
                    <a:pt x="1000" y="659"/>
                  </a:lnTo>
                  <a:lnTo>
                    <a:pt x="997" y="638"/>
                  </a:lnTo>
                  <a:lnTo>
                    <a:pt x="1000" y="617"/>
                  </a:lnTo>
                  <a:lnTo>
                    <a:pt x="1008" y="597"/>
                  </a:lnTo>
                  <a:lnTo>
                    <a:pt x="1021" y="581"/>
                  </a:lnTo>
                  <a:lnTo>
                    <a:pt x="864" y="308"/>
                  </a:lnTo>
                  <a:close/>
                  <a:moveTo>
                    <a:pt x="1659" y="0"/>
                  </a:moveTo>
                  <a:lnTo>
                    <a:pt x="1659" y="90"/>
                  </a:lnTo>
                  <a:lnTo>
                    <a:pt x="1567" y="93"/>
                  </a:lnTo>
                  <a:lnTo>
                    <a:pt x="1476" y="101"/>
                  </a:lnTo>
                  <a:lnTo>
                    <a:pt x="1388" y="114"/>
                  </a:lnTo>
                  <a:lnTo>
                    <a:pt x="1300" y="132"/>
                  </a:lnTo>
                  <a:lnTo>
                    <a:pt x="1214" y="154"/>
                  </a:lnTo>
                  <a:lnTo>
                    <a:pt x="1130" y="182"/>
                  </a:lnTo>
                  <a:lnTo>
                    <a:pt x="1049" y="214"/>
                  </a:lnTo>
                  <a:lnTo>
                    <a:pt x="970" y="250"/>
                  </a:lnTo>
                  <a:lnTo>
                    <a:pt x="893" y="291"/>
                  </a:lnTo>
                  <a:lnTo>
                    <a:pt x="1050" y="563"/>
                  </a:lnTo>
                  <a:lnTo>
                    <a:pt x="1064" y="559"/>
                  </a:lnTo>
                  <a:lnTo>
                    <a:pt x="1077" y="558"/>
                  </a:lnTo>
                  <a:lnTo>
                    <a:pt x="1097" y="561"/>
                  </a:lnTo>
                  <a:lnTo>
                    <a:pt x="1116" y="569"/>
                  </a:lnTo>
                  <a:lnTo>
                    <a:pt x="1132" y="581"/>
                  </a:lnTo>
                  <a:lnTo>
                    <a:pt x="1144" y="597"/>
                  </a:lnTo>
                  <a:lnTo>
                    <a:pt x="1152" y="617"/>
                  </a:lnTo>
                  <a:lnTo>
                    <a:pt x="1155" y="638"/>
                  </a:lnTo>
                  <a:lnTo>
                    <a:pt x="1153" y="655"/>
                  </a:lnTo>
                  <a:lnTo>
                    <a:pt x="1148" y="671"/>
                  </a:lnTo>
                  <a:lnTo>
                    <a:pt x="1139" y="685"/>
                  </a:lnTo>
                  <a:lnTo>
                    <a:pt x="1128" y="697"/>
                  </a:lnTo>
                  <a:lnTo>
                    <a:pt x="1138" y="714"/>
                  </a:lnTo>
                  <a:lnTo>
                    <a:pt x="1206" y="680"/>
                  </a:lnTo>
                  <a:lnTo>
                    <a:pt x="1275" y="650"/>
                  </a:lnTo>
                  <a:lnTo>
                    <a:pt x="1348" y="626"/>
                  </a:lnTo>
                  <a:lnTo>
                    <a:pt x="1423" y="606"/>
                  </a:lnTo>
                  <a:lnTo>
                    <a:pt x="1500" y="591"/>
                  </a:lnTo>
                  <a:lnTo>
                    <a:pt x="1578" y="582"/>
                  </a:lnTo>
                  <a:lnTo>
                    <a:pt x="1659" y="579"/>
                  </a:lnTo>
                  <a:lnTo>
                    <a:pt x="1659" y="638"/>
                  </a:lnTo>
                  <a:lnTo>
                    <a:pt x="1583" y="641"/>
                  </a:lnTo>
                  <a:lnTo>
                    <a:pt x="1509" y="649"/>
                  </a:lnTo>
                  <a:lnTo>
                    <a:pt x="1437" y="663"/>
                  </a:lnTo>
                  <a:lnTo>
                    <a:pt x="1366" y="681"/>
                  </a:lnTo>
                  <a:lnTo>
                    <a:pt x="1298" y="704"/>
                  </a:lnTo>
                  <a:lnTo>
                    <a:pt x="1231" y="733"/>
                  </a:lnTo>
                  <a:lnTo>
                    <a:pt x="1168" y="765"/>
                  </a:lnTo>
                  <a:lnTo>
                    <a:pt x="1659" y="1616"/>
                  </a:lnTo>
                  <a:lnTo>
                    <a:pt x="1659" y="638"/>
                  </a:lnTo>
                  <a:lnTo>
                    <a:pt x="1662" y="638"/>
                  </a:lnTo>
                  <a:lnTo>
                    <a:pt x="1743" y="641"/>
                  </a:lnTo>
                  <a:lnTo>
                    <a:pt x="1820" y="650"/>
                  </a:lnTo>
                  <a:lnTo>
                    <a:pt x="1897" y="665"/>
                  </a:lnTo>
                  <a:lnTo>
                    <a:pt x="1972" y="685"/>
                  </a:lnTo>
                  <a:lnTo>
                    <a:pt x="2043" y="710"/>
                  </a:lnTo>
                  <a:lnTo>
                    <a:pt x="2113" y="742"/>
                  </a:lnTo>
                  <a:lnTo>
                    <a:pt x="2180" y="778"/>
                  </a:lnTo>
                  <a:lnTo>
                    <a:pt x="2243" y="818"/>
                  </a:lnTo>
                  <a:lnTo>
                    <a:pt x="2304" y="863"/>
                  </a:lnTo>
                  <a:lnTo>
                    <a:pt x="2360" y="912"/>
                  </a:lnTo>
                  <a:lnTo>
                    <a:pt x="2413" y="965"/>
                  </a:lnTo>
                  <a:lnTo>
                    <a:pt x="2462" y="1021"/>
                  </a:lnTo>
                  <a:lnTo>
                    <a:pt x="2507" y="1082"/>
                  </a:lnTo>
                  <a:lnTo>
                    <a:pt x="2547" y="1145"/>
                  </a:lnTo>
                  <a:lnTo>
                    <a:pt x="2583" y="1212"/>
                  </a:lnTo>
                  <a:lnTo>
                    <a:pt x="2615" y="1282"/>
                  </a:lnTo>
                  <a:lnTo>
                    <a:pt x="2640" y="1353"/>
                  </a:lnTo>
                  <a:lnTo>
                    <a:pt x="2660" y="1428"/>
                  </a:lnTo>
                  <a:lnTo>
                    <a:pt x="2675" y="1505"/>
                  </a:lnTo>
                  <a:lnTo>
                    <a:pt x="2684" y="1582"/>
                  </a:lnTo>
                  <a:lnTo>
                    <a:pt x="2687" y="1663"/>
                  </a:lnTo>
                  <a:lnTo>
                    <a:pt x="1748" y="1663"/>
                  </a:lnTo>
                  <a:lnTo>
                    <a:pt x="2571" y="2137"/>
                  </a:lnTo>
                  <a:lnTo>
                    <a:pt x="2600" y="2076"/>
                  </a:lnTo>
                  <a:lnTo>
                    <a:pt x="2627" y="2011"/>
                  </a:lnTo>
                  <a:lnTo>
                    <a:pt x="2648" y="1946"/>
                  </a:lnTo>
                  <a:lnTo>
                    <a:pt x="2665" y="1877"/>
                  </a:lnTo>
                  <a:lnTo>
                    <a:pt x="2677" y="1807"/>
                  </a:lnTo>
                  <a:lnTo>
                    <a:pt x="2685" y="1736"/>
                  </a:lnTo>
                  <a:lnTo>
                    <a:pt x="2687" y="1663"/>
                  </a:lnTo>
                  <a:lnTo>
                    <a:pt x="2746" y="1663"/>
                  </a:lnTo>
                  <a:lnTo>
                    <a:pt x="2743" y="1740"/>
                  </a:lnTo>
                  <a:lnTo>
                    <a:pt x="2735" y="1815"/>
                  </a:lnTo>
                  <a:lnTo>
                    <a:pt x="2722" y="1890"/>
                  </a:lnTo>
                  <a:lnTo>
                    <a:pt x="2703" y="1963"/>
                  </a:lnTo>
                  <a:lnTo>
                    <a:pt x="2681" y="2033"/>
                  </a:lnTo>
                  <a:lnTo>
                    <a:pt x="2653" y="2101"/>
                  </a:lnTo>
                  <a:lnTo>
                    <a:pt x="2622" y="2167"/>
                  </a:lnTo>
                  <a:lnTo>
                    <a:pt x="3045" y="2412"/>
                  </a:lnTo>
                  <a:lnTo>
                    <a:pt x="3089" y="2327"/>
                  </a:lnTo>
                  <a:lnTo>
                    <a:pt x="3126" y="2239"/>
                  </a:lnTo>
                  <a:lnTo>
                    <a:pt x="3158" y="2148"/>
                  </a:lnTo>
                  <a:lnTo>
                    <a:pt x="3186" y="2056"/>
                  </a:lnTo>
                  <a:lnTo>
                    <a:pt x="3207" y="1960"/>
                  </a:lnTo>
                  <a:lnTo>
                    <a:pt x="3223" y="1863"/>
                  </a:lnTo>
                  <a:lnTo>
                    <a:pt x="3232" y="1764"/>
                  </a:lnTo>
                  <a:lnTo>
                    <a:pt x="3235" y="1663"/>
                  </a:lnTo>
                  <a:lnTo>
                    <a:pt x="3325" y="1663"/>
                  </a:lnTo>
                  <a:lnTo>
                    <a:pt x="3322" y="1764"/>
                  </a:lnTo>
                  <a:lnTo>
                    <a:pt x="3313" y="1864"/>
                  </a:lnTo>
                  <a:lnTo>
                    <a:pt x="3298" y="1962"/>
                  </a:lnTo>
                  <a:lnTo>
                    <a:pt x="3278" y="2058"/>
                  </a:lnTo>
                  <a:lnTo>
                    <a:pt x="3251" y="2151"/>
                  </a:lnTo>
                  <a:lnTo>
                    <a:pt x="3221" y="2242"/>
                  </a:lnTo>
                  <a:lnTo>
                    <a:pt x="3185" y="2332"/>
                  </a:lnTo>
                  <a:lnTo>
                    <a:pt x="3143" y="2418"/>
                  </a:lnTo>
                  <a:lnTo>
                    <a:pt x="3098" y="2502"/>
                  </a:lnTo>
                  <a:lnTo>
                    <a:pt x="3047" y="2582"/>
                  </a:lnTo>
                  <a:lnTo>
                    <a:pt x="2993" y="2660"/>
                  </a:lnTo>
                  <a:lnTo>
                    <a:pt x="2933" y="2734"/>
                  </a:lnTo>
                  <a:lnTo>
                    <a:pt x="2871" y="2804"/>
                  </a:lnTo>
                  <a:lnTo>
                    <a:pt x="2804" y="2871"/>
                  </a:lnTo>
                  <a:lnTo>
                    <a:pt x="2734" y="2934"/>
                  </a:lnTo>
                  <a:lnTo>
                    <a:pt x="2659" y="2993"/>
                  </a:lnTo>
                  <a:lnTo>
                    <a:pt x="2582" y="3048"/>
                  </a:lnTo>
                  <a:lnTo>
                    <a:pt x="2502" y="3098"/>
                  </a:lnTo>
                  <a:lnTo>
                    <a:pt x="2418" y="3143"/>
                  </a:lnTo>
                  <a:lnTo>
                    <a:pt x="2331" y="3185"/>
                  </a:lnTo>
                  <a:lnTo>
                    <a:pt x="2242" y="3221"/>
                  </a:lnTo>
                  <a:lnTo>
                    <a:pt x="2150" y="3252"/>
                  </a:lnTo>
                  <a:lnTo>
                    <a:pt x="2058" y="3278"/>
                  </a:lnTo>
                  <a:lnTo>
                    <a:pt x="1961" y="3298"/>
                  </a:lnTo>
                  <a:lnTo>
                    <a:pt x="1863" y="3313"/>
                  </a:lnTo>
                  <a:lnTo>
                    <a:pt x="1764" y="3322"/>
                  </a:lnTo>
                  <a:lnTo>
                    <a:pt x="1662" y="3325"/>
                  </a:lnTo>
                  <a:lnTo>
                    <a:pt x="1561" y="3322"/>
                  </a:lnTo>
                  <a:lnTo>
                    <a:pt x="1461" y="3313"/>
                  </a:lnTo>
                  <a:lnTo>
                    <a:pt x="1363" y="3298"/>
                  </a:lnTo>
                  <a:lnTo>
                    <a:pt x="1267" y="3278"/>
                  </a:lnTo>
                  <a:lnTo>
                    <a:pt x="1174" y="3252"/>
                  </a:lnTo>
                  <a:lnTo>
                    <a:pt x="1083" y="3221"/>
                  </a:lnTo>
                  <a:lnTo>
                    <a:pt x="993" y="3185"/>
                  </a:lnTo>
                  <a:lnTo>
                    <a:pt x="907" y="3143"/>
                  </a:lnTo>
                  <a:lnTo>
                    <a:pt x="823" y="3098"/>
                  </a:lnTo>
                  <a:lnTo>
                    <a:pt x="743" y="3048"/>
                  </a:lnTo>
                  <a:lnTo>
                    <a:pt x="665" y="2993"/>
                  </a:lnTo>
                  <a:lnTo>
                    <a:pt x="591" y="2934"/>
                  </a:lnTo>
                  <a:lnTo>
                    <a:pt x="521" y="2871"/>
                  </a:lnTo>
                  <a:lnTo>
                    <a:pt x="454" y="2804"/>
                  </a:lnTo>
                  <a:lnTo>
                    <a:pt x="391" y="2734"/>
                  </a:lnTo>
                  <a:lnTo>
                    <a:pt x="332" y="2660"/>
                  </a:lnTo>
                  <a:lnTo>
                    <a:pt x="278" y="2582"/>
                  </a:lnTo>
                  <a:lnTo>
                    <a:pt x="227" y="2502"/>
                  </a:lnTo>
                  <a:lnTo>
                    <a:pt x="182" y="2418"/>
                  </a:lnTo>
                  <a:lnTo>
                    <a:pt x="140" y="2332"/>
                  </a:lnTo>
                  <a:lnTo>
                    <a:pt x="104" y="2242"/>
                  </a:lnTo>
                  <a:lnTo>
                    <a:pt x="73" y="2151"/>
                  </a:lnTo>
                  <a:lnTo>
                    <a:pt x="47" y="2058"/>
                  </a:lnTo>
                  <a:lnTo>
                    <a:pt x="27" y="1962"/>
                  </a:lnTo>
                  <a:lnTo>
                    <a:pt x="12" y="1864"/>
                  </a:lnTo>
                  <a:lnTo>
                    <a:pt x="3" y="1764"/>
                  </a:lnTo>
                  <a:lnTo>
                    <a:pt x="0" y="1663"/>
                  </a:lnTo>
                  <a:lnTo>
                    <a:pt x="3" y="1561"/>
                  </a:lnTo>
                  <a:lnTo>
                    <a:pt x="12" y="1462"/>
                  </a:lnTo>
                  <a:lnTo>
                    <a:pt x="26" y="1364"/>
                  </a:lnTo>
                  <a:lnTo>
                    <a:pt x="47" y="1268"/>
                  </a:lnTo>
                  <a:lnTo>
                    <a:pt x="73" y="1175"/>
                  </a:lnTo>
                  <a:lnTo>
                    <a:pt x="104" y="1084"/>
                  </a:lnTo>
                  <a:lnTo>
                    <a:pt x="140" y="994"/>
                  </a:lnTo>
                  <a:lnTo>
                    <a:pt x="181" y="908"/>
                  </a:lnTo>
                  <a:lnTo>
                    <a:pt x="226" y="824"/>
                  </a:lnTo>
                  <a:lnTo>
                    <a:pt x="276" y="744"/>
                  </a:lnTo>
                  <a:lnTo>
                    <a:pt x="331" y="667"/>
                  </a:lnTo>
                  <a:lnTo>
                    <a:pt x="390" y="592"/>
                  </a:lnTo>
                  <a:lnTo>
                    <a:pt x="453" y="523"/>
                  </a:lnTo>
                  <a:lnTo>
                    <a:pt x="520" y="455"/>
                  </a:lnTo>
                  <a:lnTo>
                    <a:pt x="590" y="393"/>
                  </a:lnTo>
                  <a:lnTo>
                    <a:pt x="664" y="334"/>
                  </a:lnTo>
                  <a:lnTo>
                    <a:pt x="741" y="279"/>
                  </a:lnTo>
                  <a:lnTo>
                    <a:pt x="821" y="228"/>
                  </a:lnTo>
                  <a:lnTo>
                    <a:pt x="905" y="183"/>
                  </a:lnTo>
                  <a:lnTo>
                    <a:pt x="991" y="141"/>
                  </a:lnTo>
                  <a:lnTo>
                    <a:pt x="1080" y="105"/>
                  </a:lnTo>
                  <a:lnTo>
                    <a:pt x="1172" y="74"/>
                  </a:lnTo>
                  <a:lnTo>
                    <a:pt x="1264" y="48"/>
                  </a:lnTo>
                  <a:lnTo>
                    <a:pt x="1360" y="27"/>
                  </a:lnTo>
                  <a:lnTo>
                    <a:pt x="1458" y="13"/>
                  </a:lnTo>
                  <a:lnTo>
                    <a:pt x="1558" y="4"/>
                  </a:lnTo>
                  <a:lnTo>
                    <a:pt x="1659" y="0"/>
                  </a:lnTo>
                  <a:close/>
                </a:path>
              </a:pathLst>
            </a:custGeom>
            <a:grpFill/>
            <a:ln w="0">
              <a:noFill/>
              <a:prstDash val="solid"/>
              <a:round/>
              <a:headEnd/>
              <a:tailEnd/>
            </a:ln>
          </p:spPr>
          <p:txBody>
            <a:bodyPr vert="horz" wrap="none" lIns="91416" tIns="45708" rIns="91416" bIns="45708" numCol="1" anchor="t" anchorCtr="0" compatLnSpc="1">
              <a:prstTxWarp prst="textNoShape">
                <a:avLst/>
              </a:prstTxWarp>
              <a:noAutofit/>
            </a:bodyPr>
            <a:lstStyle/>
            <a:p>
              <a:pPr algn="ctr"/>
              <a:endParaRPr lang="en-US" sz="1799" dirty="0">
                <a:solidFill>
                  <a:schemeClr val="bg1"/>
                </a:solidFill>
              </a:endParaRPr>
            </a:p>
          </p:txBody>
        </p:sp>
        <p:sp>
          <p:nvSpPr>
            <p:cNvPr id="53" name="Freeform 14"/>
            <p:cNvSpPr>
              <a:spLocks/>
            </p:cNvSpPr>
            <p:nvPr/>
          </p:nvSpPr>
          <p:spPr bwMode="auto">
            <a:xfrm>
              <a:off x="7777319" y="5129223"/>
              <a:ext cx="21726" cy="21726"/>
            </a:xfrm>
            <a:custGeom>
              <a:avLst/>
              <a:gdLst>
                <a:gd name="T0" fmla="*/ 79 w 158"/>
                <a:gd name="T1" fmla="*/ 0 h 158"/>
                <a:gd name="T2" fmla="*/ 100 w 158"/>
                <a:gd name="T3" fmla="*/ 3 h 158"/>
                <a:gd name="T4" fmla="*/ 119 w 158"/>
                <a:gd name="T5" fmla="*/ 11 h 158"/>
                <a:gd name="T6" fmla="*/ 135 w 158"/>
                <a:gd name="T7" fmla="*/ 23 h 158"/>
                <a:gd name="T8" fmla="*/ 147 w 158"/>
                <a:gd name="T9" fmla="*/ 39 h 158"/>
                <a:gd name="T10" fmla="*/ 155 w 158"/>
                <a:gd name="T11" fmla="*/ 58 h 158"/>
                <a:gd name="T12" fmla="*/ 158 w 158"/>
                <a:gd name="T13" fmla="*/ 78 h 158"/>
                <a:gd name="T14" fmla="*/ 155 w 158"/>
                <a:gd name="T15" fmla="*/ 100 h 158"/>
                <a:gd name="T16" fmla="*/ 147 w 158"/>
                <a:gd name="T17" fmla="*/ 119 h 158"/>
                <a:gd name="T18" fmla="*/ 135 w 158"/>
                <a:gd name="T19" fmla="*/ 135 h 158"/>
                <a:gd name="T20" fmla="*/ 119 w 158"/>
                <a:gd name="T21" fmla="*/ 147 h 158"/>
                <a:gd name="T22" fmla="*/ 100 w 158"/>
                <a:gd name="T23" fmla="*/ 155 h 158"/>
                <a:gd name="T24" fmla="*/ 79 w 158"/>
                <a:gd name="T25" fmla="*/ 158 h 158"/>
                <a:gd name="T26" fmla="*/ 58 w 158"/>
                <a:gd name="T27" fmla="*/ 155 h 158"/>
                <a:gd name="T28" fmla="*/ 39 w 158"/>
                <a:gd name="T29" fmla="*/ 147 h 158"/>
                <a:gd name="T30" fmla="*/ 23 w 158"/>
                <a:gd name="T31" fmla="*/ 135 h 158"/>
                <a:gd name="T32" fmla="*/ 11 w 158"/>
                <a:gd name="T33" fmla="*/ 119 h 158"/>
                <a:gd name="T34" fmla="*/ 3 w 158"/>
                <a:gd name="T35" fmla="*/ 100 h 158"/>
                <a:gd name="T36" fmla="*/ 0 w 158"/>
                <a:gd name="T37" fmla="*/ 78 h 158"/>
                <a:gd name="T38" fmla="*/ 3 w 158"/>
                <a:gd name="T39" fmla="*/ 58 h 158"/>
                <a:gd name="T40" fmla="*/ 11 w 158"/>
                <a:gd name="T41" fmla="*/ 39 h 158"/>
                <a:gd name="T42" fmla="*/ 23 w 158"/>
                <a:gd name="T43" fmla="*/ 23 h 158"/>
                <a:gd name="T44" fmla="*/ 39 w 158"/>
                <a:gd name="T45" fmla="*/ 11 h 158"/>
                <a:gd name="T46" fmla="*/ 58 w 158"/>
                <a:gd name="T47" fmla="*/ 3 h 158"/>
                <a:gd name="T48" fmla="*/ 79 w 158"/>
                <a:gd name="T4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158">
                  <a:moveTo>
                    <a:pt x="79" y="0"/>
                  </a:moveTo>
                  <a:lnTo>
                    <a:pt x="100" y="3"/>
                  </a:lnTo>
                  <a:lnTo>
                    <a:pt x="119" y="11"/>
                  </a:lnTo>
                  <a:lnTo>
                    <a:pt x="135" y="23"/>
                  </a:lnTo>
                  <a:lnTo>
                    <a:pt x="147" y="39"/>
                  </a:lnTo>
                  <a:lnTo>
                    <a:pt x="155" y="58"/>
                  </a:lnTo>
                  <a:lnTo>
                    <a:pt x="158" y="78"/>
                  </a:lnTo>
                  <a:lnTo>
                    <a:pt x="155" y="100"/>
                  </a:lnTo>
                  <a:lnTo>
                    <a:pt x="147" y="119"/>
                  </a:lnTo>
                  <a:lnTo>
                    <a:pt x="135" y="135"/>
                  </a:lnTo>
                  <a:lnTo>
                    <a:pt x="119" y="147"/>
                  </a:lnTo>
                  <a:lnTo>
                    <a:pt x="100" y="155"/>
                  </a:lnTo>
                  <a:lnTo>
                    <a:pt x="79" y="158"/>
                  </a:lnTo>
                  <a:lnTo>
                    <a:pt x="58" y="155"/>
                  </a:lnTo>
                  <a:lnTo>
                    <a:pt x="39" y="147"/>
                  </a:lnTo>
                  <a:lnTo>
                    <a:pt x="23" y="135"/>
                  </a:lnTo>
                  <a:lnTo>
                    <a:pt x="11" y="119"/>
                  </a:lnTo>
                  <a:lnTo>
                    <a:pt x="3" y="100"/>
                  </a:lnTo>
                  <a:lnTo>
                    <a:pt x="0" y="78"/>
                  </a:lnTo>
                  <a:lnTo>
                    <a:pt x="3" y="58"/>
                  </a:lnTo>
                  <a:lnTo>
                    <a:pt x="11" y="39"/>
                  </a:lnTo>
                  <a:lnTo>
                    <a:pt x="23" y="23"/>
                  </a:lnTo>
                  <a:lnTo>
                    <a:pt x="39" y="11"/>
                  </a:lnTo>
                  <a:lnTo>
                    <a:pt x="58" y="3"/>
                  </a:lnTo>
                  <a:lnTo>
                    <a:pt x="79" y="0"/>
                  </a:lnTo>
                  <a:close/>
                </a:path>
              </a:pathLst>
            </a:custGeom>
            <a:grpFill/>
            <a:ln w="0">
              <a:noFill/>
              <a:prstDash val="solid"/>
              <a:round/>
              <a:headEnd/>
              <a:tailEnd/>
            </a:ln>
          </p:spPr>
          <p:txBody>
            <a:bodyPr vert="horz" wrap="none" lIns="91416" tIns="45708" rIns="91416" bIns="45708" numCol="1" anchor="t" anchorCtr="0" compatLnSpc="1">
              <a:prstTxWarp prst="textNoShape">
                <a:avLst/>
              </a:prstTxWarp>
              <a:noAutofit/>
            </a:bodyPr>
            <a:lstStyle/>
            <a:p>
              <a:pPr algn="ctr"/>
              <a:endParaRPr lang="en-US" sz="1799" dirty="0">
                <a:solidFill>
                  <a:schemeClr val="bg1"/>
                </a:solidFill>
              </a:endParaRPr>
            </a:p>
          </p:txBody>
        </p:sp>
      </p:grpSp>
      <p:grpSp>
        <p:nvGrpSpPr>
          <p:cNvPr id="54" name="Group 53"/>
          <p:cNvGrpSpPr>
            <a:grpSpLocks noChangeAspect="1"/>
          </p:cNvGrpSpPr>
          <p:nvPr/>
        </p:nvGrpSpPr>
        <p:grpSpPr>
          <a:xfrm>
            <a:off x="7527120" y="1668003"/>
            <a:ext cx="620456" cy="560108"/>
            <a:chOff x="5057775" y="1287462"/>
            <a:chExt cx="522288" cy="471488"/>
          </a:xfrm>
          <a:solidFill>
            <a:schemeClr val="accent1"/>
          </a:solidFill>
        </p:grpSpPr>
        <p:sp>
          <p:nvSpPr>
            <p:cNvPr id="55" name="Freeform 171"/>
            <p:cNvSpPr>
              <a:spLocks/>
            </p:cNvSpPr>
            <p:nvPr/>
          </p:nvSpPr>
          <p:spPr bwMode="auto">
            <a:xfrm>
              <a:off x="5057775" y="1465262"/>
              <a:ext cx="522288" cy="293688"/>
            </a:xfrm>
            <a:custGeom>
              <a:avLst/>
              <a:gdLst>
                <a:gd name="T0" fmla="*/ 459 w 660"/>
                <a:gd name="T1" fmla="*/ 77 h 371"/>
                <a:gd name="T2" fmla="*/ 130 w 660"/>
                <a:gd name="T3" fmla="*/ 144 h 371"/>
                <a:gd name="T4" fmla="*/ 29 w 660"/>
                <a:gd name="T5" fmla="*/ 113 h 371"/>
                <a:gd name="T6" fmla="*/ 22 w 660"/>
                <a:gd name="T7" fmla="*/ 113 h 371"/>
                <a:gd name="T8" fmla="*/ 22 w 660"/>
                <a:gd name="T9" fmla="*/ 115 h 371"/>
                <a:gd name="T10" fmla="*/ 0 w 660"/>
                <a:gd name="T11" fmla="*/ 117 h 371"/>
                <a:gd name="T12" fmla="*/ 0 w 660"/>
                <a:gd name="T13" fmla="*/ 259 h 371"/>
                <a:gd name="T14" fmla="*/ 3 w 660"/>
                <a:gd name="T15" fmla="*/ 272 h 371"/>
                <a:gd name="T16" fmla="*/ 10 w 660"/>
                <a:gd name="T17" fmla="*/ 283 h 371"/>
                <a:gd name="T18" fmla="*/ 22 w 660"/>
                <a:gd name="T19" fmla="*/ 291 h 371"/>
                <a:gd name="T20" fmla="*/ 35 w 660"/>
                <a:gd name="T21" fmla="*/ 294 h 371"/>
                <a:gd name="T22" fmla="*/ 261 w 660"/>
                <a:gd name="T23" fmla="*/ 318 h 371"/>
                <a:gd name="T24" fmla="*/ 211 w 660"/>
                <a:gd name="T25" fmla="*/ 318 h 371"/>
                <a:gd name="T26" fmla="*/ 200 w 660"/>
                <a:gd name="T27" fmla="*/ 321 h 371"/>
                <a:gd name="T28" fmla="*/ 192 w 660"/>
                <a:gd name="T29" fmla="*/ 326 h 371"/>
                <a:gd name="T30" fmla="*/ 186 w 660"/>
                <a:gd name="T31" fmla="*/ 334 h 371"/>
                <a:gd name="T32" fmla="*/ 184 w 660"/>
                <a:gd name="T33" fmla="*/ 344 h 371"/>
                <a:gd name="T34" fmla="*/ 185 w 660"/>
                <a:gd name="T35" fmla="*/ 349 h 371"/>
                <a:gd name="T36" fmla="*/ 189 w 660"/>
                <a:gd name="T37" fmla="*/ 359 h 371"/>
                <a:gd name="T38" fmla="*/ 196 w 660"/>
                <a:gd name="T39" fmla="*/ 365 h 371"/>
                <a:gd name="T40" fmla="*/ 205 w 660"/>
                <a:gd name="T41" fmla="*/ 369 h 371"/>
                <a:gd name="T42" fmla="*/ 448 w 660"/>
                <a:gd name="T43" fmla="*/ 371 h 371"/>
                <a:gd name="T44" fmla="*/ 453 w 660"/>
                <a:gd name="T45" fmla="*/ 369 h 371"/>
                <a:gd name="T46" fmla="*/ 464 w 660"/>
                <a:gd name="T47" fmla="*/ 365 h 371"/>
                <a:gd name="T48" fmla="*/ 471 w 660"/>
                <a:gd name="T49" fmla="*/ 359 h 371"/>
                <a:gd name="T50" fmla="*/ 475 w 660"/>
                <a:gd name="T51" fmla="*/ 349 h 371"/>
                <a:gd name="T52" fmla="*/ 475 w 660"/>
                <a:gd name="T53" fmla="*/ 344 h 371"/>
                <a:gd name="T54" fmla="*/ 474 w 660"/>
                <a:gd name="T55" fmla="*/ 334 h 371"/>
                <a:gd name="T56" fmla="*/ 467 w 660"/>
                <a:gd name="T57" fmla="*/ 326 h 371"/>
                <a:gd name="T58" fmla="*/ 459 w 660"/>
                <a:gd name="T59" fmla="*/ 321 h 371"/>
                <a:gd name="T60" fmla="*/ 448 w 660"/>
                <a:gd name="T61" fmla="*/ 318 h 371"/>
                <a:gd name="T62" fmla="*/ 395 w 660"/>
                <a:gd name="T63" fmla="*/ 294 h 371"/>
                <a:gd name="T64" fmla="*/ 625 w 660"/>
                <a:gd name="T65" fmla="*/ 294 h 371"/>
                <a:gd name="T66" fmla="*/ 638 w 660"/>
                <a:gd name="T67" fmla="*/ 291 h 371"/>
                <a:gd name="T68" fmla="*/ 649 w 660"/>
                <a:gd name="T69" fmla="*/ 283 h 371"/>
                <a:gd name="T70" fmla="*/ 657 w 660"/>
                <a:gd name="T71" fmla="*/ 272 h 371"/>
                <a:gd name="T72" fmla="*/ 660 w 660"/>
                <a:gd name="T73" fmla="*/ 259 h 371"/>
                <a:gd name="T74" fmla="*/ 660 w 660"/>
                <a:gd name="T75" fmla="*/ 0 h 371"/>
                <a:gd name="T76" fmla="*/ 631 w 660"/>
                <a:gd name="T77" fmla="*/ 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0" h="371">
                  <a:moveTo>
                    <a:pt x="631" y="5"/>
                  </a:moveTo>
                  <a:lnTo>
                    <a:pt x="459" y="77"/>
                  </a:lnTo>
                  <a:lnTo>
                    <a:pt x="285" y="28"/>
                  </a:lnTo>
                  <a:lnTo>
                    <a:pt x="130" y="144"/>
                  </a:lnTo>
                  <a:lnTo>
                    <a:pt x="29" y="116"/>
                  </a:lnTo>
                  <a:lnTo>
                    <a:pt x="29" y="113"/>
                  </a:lnTo>
                  <a:lnTo>
                    <a:pt x="29" y="113"/>
                  </a:lnTo>
                  <a:lnTo>
                    <a:pt x="22" y="113"/>
                  </a:lnTo>
                  <a:lnTo>
                    <a:pt x="22" y="113"/>
                  </a:lnTo>
                  <a:lnTo>
                    <a:pt x="22" y="115"/>
                  </a:lnTo>
                  <a:lnTo>
                    <a:pt x="22" y="115"/>
                  </a:lnTo>
                  <a:lnTo>
                    <a:pt x="0" y="117"/>
                  </a:lnTo>
                  <a:lnTo>
                    <a:pt x="0" y="259"/>
                  </a:lnTo>
                  <a:lnTo>
                    <a:pt x="0" y="259"/>
                  </a:lnTo>
                  <a:lnTo>
                    <a:pt x="0" y="266"/>
                  </a:lnTo>
                  <a:lnTo>
                    <a:pt x="3" y="272"/>
                  </a:lnTo>
                  <a:lnTo>
                    <a:pt x="6" y="278"/>
                  </a:lnTo>
                  <a:lnTo>
                    <a:pt x="10" y="283"/>
                  </a:lnTo>
                  <a:lnTo>
                    <a:pt x="15" y="287"/>
                  </a:lnTo>
                  <a:lnTo>
                    <a:pt x="22" y="291"/>
                  </a:lnTo>
                  <a:lnTo>
                    <a:pt x="29" y="293"/>
                  </a:lnTo>
                  <a:lnTo>
                    <a:pt x="35" y="294"/>
                  </a:lnTo>
                  <a:lnTo>
                    <a:pt x="261" y="294"/>
                  </a:lnTo>
                  <a:lnTo>
                    <a:pt x="261" y="318"/>
                  </a:lnTo>
                  <a:lnTo>
                    <a:pt x="211" y="318"/>
                  </a:lnTo>
                  <a:lnTo>
                    <a:pt x="211" y="318"/>
                  </a:lnTo>
                  <a:lnTo>
                    <a:pt x="205" y="318"/>
                  </a:lnTo>
                  <a:lnTo>
                    <a:pt x="200" y="321"/>
                  </a:lnTo>
                  <a:lnTo>
                    <a:pt x="196" y="322"/>
                  </a:lnTo>
                  <a:lnTo>
                    <a:pt x="192" y="326"/>
                  </a:lnTo>
                  <a:lnTo>
                    <a:pt x="189" y="330"/>
                  </a:lnTo>
                  <a:lnTo>
                    <a:pt x="186" y="334"/>
                  </a:lnTo>
                  <a:lnTo>
                    <a:pt x="185" y="338"/>
                  </a:lnTo>
                  <a:lnTo>
                    <a:pt x="184" y="344"/>
                  </a:lnTo>
                  <a:lnTo>
                    <a:pt x="184" y="344"/>
                  </a:lnTo>
                  <a:lnTo>
                    <a:pt x="185" y="349"/>
                  </a:lnTo>
                  <a:lnTo>
                    <a:pt x="186" y="355"/>
                  </a:lnTo>
                  <a:lnTo>
                    <a:pt x="189" y="359"/>
                  </a:lnTo>
                  <a:lnTo>
                    <a:pt x="192" y="363"/>
                  </a:lnTo>
                  <a:lnTo>
                    <a:pt x="196" y="365"/>
                  </a:lnTo>
                  <a:lnTo>
                    <a:pt x="200" y="368"/>
                  </a:lnTo>
                  <a:lnTo>
                    <a:pt x="205" y="369"/>
                  </a:lnTo>
                  <a:lnTo>
                    <a:pt x="211" y="371"/>
                  </a:lnTo>
                  <a:lnTo>
                    <a:pt x="448" y="371"/>
                  </a:lnTo>
                  <a:lnTo>
                    <a:pt x="448" y="371"/>
                  </a:lnTo>
                  <a:lnTo>
                    <a:pt x="453" y="369"/>
                  </a:lnTo>
                  <a:lnTo>
                    <a:pt x="459" y="368"/>
                  </a:lnTo>
                  <a:lnTo>
                    <a:pt x="464" y="365"/>
                  </a:lnTo>
                  <a:lnTo>
                    <a:pt x="467" y="363"/>
                  </a:lnTo>
                  <a:lnTo>
                    <a:pt x="471" y="359"/>
                  </a:lnTo>
                  <a:lnTo>
                    <a:pt x="474" y="355"/>
                  </a:lnTo>
                  <a:lnTo>
                    <a:pt x="475" y="349"/>
                  </a:lnTo>
                  <a:lnTo>
                    <a:pt x="475" y="344"/>
                  </a:lnTo>
                  <a:lnTo>
                    <a:pt x="475" y="344"/>
                  </a:lnTo>
                  <a:lnTo>
                    <a:pt x="475" y="338"/>
                  </a:lnTo>
                  <a:lnTo>
                    <a:pt x="474" y="334"/>
                  </a:lnTo>
                  <a:lnTo>
                    <a:pt x="471" y="330"/>
                  </a:lnTo>
                  <a:lnTo>
                    <a:pt x="467" y="326"/>
                  </a:lnTo>
                  <a:lnTo>
                    <a:pt x="464" y="322"/>
                  </a:lnTo>
                  <a:lnTo>
                    <a:pt x="459" y="321"/>
                  </a:lnTo>
                  <a:lnTo>
                    <a:pt x="453" y="318"/>
                  </a:lnTo>
                  <a:lnTo>
                    <a:pt x="448" y="318"/>
                  </a:lnTo>
                  <a:lnTo>
                    <a:pt x="395" y="318"/>
                  </a:lnTo>
                  <a:lnTo>
                    <a:pt x="395" y="294"/>
                  </a:lnTo>
                  <a:lnTo>
                    <a:pt x="625" y="294"/>
                  </a:lnTo>
                  <a:lnTo>
                    <a:pt x="625" y="294"/>
                  </a:lnTo>
                  <a:lnTo>
                    <a:pt x="631" y="293"/>
                  </a:lnTo>
                  <a:lnTo>
                    <a:pt x="638" y="291"/>
                  </a:lnTo>
                  <a:lnTo>
                    <a:pt x="643" y="287"/>
                  </a:lnTo>
                  <a:lnTo>
                    <a:pt x="649" y="283"/>
                  </a:lnTo>
                  <a:lnTo>
                    <a:pt x="654" y="278"/>
                  </a:lnTo>
                  <a:lnTo>
                    <a:pt x="657" y="272"/>
                  </a:lnTo>
                  <a:lnTo>
                    <a:pt x="660" y="266"/>
                  </a:lnTo>
                  <a:lnTo>
                    <a:pt x="660" y="259"/>
                  </a:lnTo>
                  <a:lnTo>
                    <a:pt x="660" y="0"/>
                  </a:lnTo>
                  <a:lnTo>
                    <a:pt x="660" y="0"/>
                  </a:lnTo>
                  <a:lnTo>
                    <a:pt x="631" y="4"/>
                  </a:lnTo>
                  <a:lnTo>
                    <a:pt x="63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6" name="Freeform 172"/>
            <p:cNvSpPr>
              <a:spLocks/>
            </p:cNvSpPr>
            <p:nvPr/>
          </p:nvSpPr>
          <p:spPr bwMode="auto">
            <a:xfrm>
              <a:off x="5057775" y="1287462"/>
              <a:ext cx="522288" cy="241300"/>
            </a:xfrm>
            <a:custGeom>
              <a:avLst/>
              <a:gdLst>
                <a:gd name="T0" fmla="*/ 625 w 660"/>
                <a:gd name="T1" fmla="*/ 0 h 304"/>
                <a:gd name="T2" fmla="*/ 35 w 660"/>
                <a:gd name="T3" fmla="*/ 0 h 304"/>
                <a:gd name="T4" fmla="*/ 35 w 660"/>
                <a:gd name="T5" fmla="*/ 0 h 304"/>
                <a:gd name="T6" fmla="*/ 29 w 660"/>
                <a:gd name="T7" fmla="*/ 0 h 304"/>
                <a:gd name="T8" fmla="*/ 22 w 660"/>
                <a:gd name="T9" fmla="*/ 3 h 304"/>
                <a:gd name="T10" fmla="*/ 15 w 660"/>
                <a:gd name="T11" fmla="*/ 6 h 304"/>
                <a:gd name="T12" fmla="*/ 10 w 660"/>
                <a:gd name="T13" fmla="*/ 10 h 304"/>
                <a:gd name="T14" fmla="*/ 6 w 660"/>
                <a:gd name="T15" fmla="*/ 15 h 304"/>
                <a:gd name="T16" fmla="*/ 3 w 660"/>
                <a:gd name="T17" fmla="*/ 20 h 304"/>
                <a:gd name="T18" fmla="*/ 0 w 660"/>
                <a:gd name="T19" fmla="*/ 27 h 304"/>
                <a:gd name="T20" fmla="*/ 0 w 660"/>
                <a:gd name="T21" fmla="*/ 34 h 304"/>
                <a:gd name="T22" fmla="*/ 0 w 660"/>
                <a:gd name="T23" fmla="*/ 278 h 304"/>
                <a:gd name="T24" fmla="*/ 0 w 660"/>
                <a:gd name="T25" fmla="*/ 278 h 304"/>
                <a:gd name="T26" fmla="*/ 29 w 660"/>
                <a:gd name="T27" fmla="*/ 273 h 304"/>
                <a:gd name="T28" fmla="*/ 29 w 660"/>
                <a:gd name="T29" fmla="*/ 273 h 304"/>
                <a:gd name="T30" fmla="*/ 136 w 660"/>
                <a:gd name="T31" fmla="*/ 304 h 304"/>
                <a:gd name="T32" fmla="*/ 293 w 660"/>
                <a:gd name="T33" fmla="*/ 188 h 304"/>
                <a:gd name="T34" fmla="*/ 463 w 660"/>
                <a:gd name="T35" fmla="*/ 233 h 304"/>
                <a:gd name="T36" fmla="*/ 635 w 660"/>
                <a:gd name="T37" fmla="*/ 163 h 304"/>
                <a:gd name="T38" fmla="*/ 635 w 660"/>
                <a:gd name="T39" fmla="*/ 163 h 304"/>
                <a:gd name="T40" fmla="*/ 660 w 660"/>
                <a:gd name="T41" fmla="*/ 161 h 304"/>
                <a:gd name="T42" fmla="*/ 660 w 660"/>
                <a:gd name="T43" fmla="*/ 34 h 304"/>
                <a:gd name="T44" fmla="*/ 660 w 660"/>
                <a:gd name="T45" fmla="*/ 34 h 304"/>
                <a:gd name="T46" fmla="*/ 660 w 660"/>
                <a:gd name="T47" fmla="*/ 27 h 304"/>
                <a:gd name="T48" fmla="*/ 657 w 660"/>
                <a:gd name="T49" fmla="*/ 20 h 304"/>
                <a:gd name="T50" fmla="*/ 654 w 660"/>
                <a:gd name="T51" fmla="*/ 15 h 304"/>
                <a:gd name="T52" fmla="*/ 649 w 660"/>
                <a:gd name="T53" fmla="*/ 10 h 304"/>
                <a:gd name="T54" fmla="*/ 643 w 660"/>
                <a:gd name="T55" fmla="*/ 6 h 304"/>
                <a:gd name="T56" fmla="*/ 638 w 660"/>
                <a:gd name="T57" fmla="*/ 3 h 304"/>
                <a:gd name="T58" fmla="*/ 631 w 660"/>
                <a:gd name="T59" fmla="*/ 0 h 304"/>
                <a:gd name="T60" fmla="*/ 625 w 660"/>
                <a:gd name="T61" fmla="*/ 0 h 304"/>
                <a:gd name="T62" fmla="*/ 625 w 660"/>
                <a:gd name="T6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0" h="304">
                  <a:moveTo>
                    <a:pt x="625" y="0"/>
                  </a:moveTo>
                  <a:lnTo>
                    <a:pt x="35" y="0"/>
                  </a:lnTo>
                  <a:lnTo>
                    <a:pt x="35" y="0"/>
                  </a:lnTo>
                  <a:lnTo>
                    <a:pt x="29" y="0"/>
                  </a:lnTo>
                  <a:lnTo>
                    <a:pt x="22" y="3"/>
                  </a:lnTo>
                  <a:lnTo>
                    <a:pt x="15" y="6"/>
                  </a:lnTo>
                  <a:lnTo>
                    <a:pt x="10" y="10"/>
                  </a:lnTo>
                  <a:lnTo>
                    <a:pt x="6" y="15"/>
                  </a:lnTo>
                  <a:lnTo>
                    <a:pt x="3" y="20"/>
                  </a:lnTo>
                  <a:lnTo>
                    <a:pt x="0" y="27"/>
                  </a:lnTo>
                  <a:lnTo>
                    <a:pt x="0" y="34"/>
                  </a:lnTo>
                  <a:lnTo>
                    <a:pt x="0" y="278"/>
                  </a:lnTo>
                  <a:lnTo>
                    <a:pt x="0" y="278"/>
                  </a:lnTo>
                  <a:lnTo>
                    <a:pt x="29" y="273"/>
                  </a:lnTo>
                  <a:lnTo>
                    <a:pt x="29" y="273"/>
                  </a:lnTo>
                  <a:lnTo>
                    <a:pt x="136" y="304"/>
                  </a:lnTo>
                  <a:lnTo>
                    <a:pt x="293" y="188"/>
                  </a:lnTo>
                  <a:lnTo>
                    <a:pt x="463" y="233"/>
                  </a:lnTo>
                  <a:lnTo>
                    <a:pt x="635" y="163"/>
                  </a:lnTo>
                  <a:lnTo>
                    <a:pt x="635" y="163"/>
                  </a:lnTo>
                  <a:lnTo>
                    <a:pt x="660" y="161"/>
                  </a:lnTo>
                  <a:lnTo>
                    <a:pt x="660" y="34"/>
                  </a:lnTo>
                  <a:lnTo>
                    <a:pt x="660" y="34"/>
                  </a:lnTo>
                  <a:lnTo>
                    <a:pt x="660" y="27"/>
                  </a:lnTo>
                  <a:lnTo>
                    <a:pt x="657" y="20"/>
                  </a:lnTo>
                  <a:lnTo>
                    <a:pt x="654" y="15"/>
                  </a:lnTo>
                  <a:lnTo>
                    <a:pt x="649" y="10"/>
                  </a:lnTo>
                  <a:lnTo>
                    <a:pt x="643" y="6"/>
                  </a:lnTo>
                  <a:lnTo>
                    <a:pt x="638" y="3"/>
                  </a:lnTo>
                  <a:lnTo>
                    <a:pt x="631" y="0"/>
                  </a:lnTo>
                  <a:lnTo>
                    <a:pt x="625" y="0"/>
                  </a:lnTo>
                  <a:lnTo>
                    <a:pt x="6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62" name="Rectangle 61"/>
          <p:cNvSpPr/>
          <p:nvPr/>
        </p:nvSpPr>
        <p:spPr>
          <a:xfrm>
            <a:off x="201420" y="2563715"/>
            <a:ext cx="2138370" cy="338554"/>
          </a:xfrm>
          <a:prstGeom prst="rect">
            <a:avLst/>
          </a:prstGeom>
        </p:spPr>
        <p:txBody>
          <a:bodyPr wrap="square" anchor="t">
            <a:spAutoFit/>
          </a:bodyPr>
          <a:lstStyle/>
          <a:p>
            <a:pPr algn="ctr" defTabSz="457044">
              <a:buSzPct val="90000"/>
              <a:defRPr/>
            </a:pPr>
            <a:r>
              <a:rPr lang="en-US" sz="1600" b="1" kern="0" dirty="0">
                <a:solidFill>
                  <a:schemeClr val="accent5"/>
                </a:solidFill>
                <a:latin typeface="Arial"/>
              </a:rPr>
              <a:t>Locate</a:t>
            </a:r>
          </a:p>
        </p:txBody>
      </p:sp>
      <p:sp>
        <p:nvSpPr>
          <p:cNvPr id="63" name="Rectangle 62"/>
          <p:cNvSpPr/>
          <p:nvPr/>
        </p:nvSpPr>
        <p:spPr>
          <a:xfrm>
            <a:off x="2390474" y="2563715"/>
            <a:ext cx="2138368" cy="338554"/>
          </a:xfrm>
          <a:prstGeom prst="rect">
            <a:avLst/>
          </a:prstGeom>
        </p:spPr>
        <p:txBody>
          <a:bodyPr wrap="square" anchor="t">
            <a:spAutoFit/>
          </a:bodyPr>
          <a:lstStyle/>
          <a:p>
            <a:pPr algn="ctr" defTabSz="457044">
              <a:buSzPct val="90000"/>
              <a:defRPr/>
            </a:pPr>
            <a:r>
              <a:rPr lang="en-US" sz="1600" b="1" kern="0" dirty="0">
                <a:solidFill>
                  <a:schemeClr val="accent4"/>
                </a:solidFill>
                <a:latin typeface="Arial"/>
              </a:rPr>
              <a:t>Identify </a:t>
            </a:r>
          </a:p>
        </p:txBody>
      </p:sp>
      <p:sp>
        <p:nvSpPr>
          <p:cNvPr id="64" name="Rectangle 63"/>
          <p:cNvSpPr/>
          <p:nvPr/>
        </p:nvSpPr>
        <p:spPr>
          <a:xfrm>
            <a:off x="4587524" y="2563715"/>
            <a:ext cx="2122378" cy="338554"/>
          </a:xfrm>
          <a:prstGeom prst="rect">
            <a:avLst/>
          </a:prstGeom>
        </p:spPr>
        <p:txBody>
          <a:bodyPr wrap="square" anchor="t">
            <a:spAutoFit/>
          </a:bodyPr>
          <a:lstStyle/>
          <a:p>
            <a:pPr algn="ctr" defTabSz="457044">
              <a:buSzPct val="90000"/>
              <a:defRPr/>
            </a:pPr>
            <a:r>
              <a:rPr lang="en-US" sz="1600" b="1" kern="0" dirty="0">
                <a:solidFill>
                  <a:schemeClr val="accent6"/>
                </a:solidFill>
                <a:latin typeface="Arial"/>
              </a:rPr>
              <a:t>Verify </a:t>
            </a:r>
          </a:p>
        </p:txBody>
      </p:sp>
      <p:sp>
        <p:nvSpPr>
          <p:cNvPr id="65" name="Rectangle 64"/>
          <p:cNvSpPr/>
          <p:nvPr/>
        </p:nvSpPr>
        <p:spPr>
          <a:xfrm>
            <a:off x="6768582" y="2563715"/>
            <a:ext cx="2138369" cy="338554"/>
          </a:xfrm>
          <a:prstGeom prst="rect">
            <a:avLst/>
          </a:prstGeom>
        </p:spPr>
        <p:txBody>
          <a:bodyPr wrap="square" anchor="t">
            <a:spAutoFit/>
          </a:bodyPr>
          <a:lstStyle/>
          <a:p>
            <a:pPr algn="ctr" defTabSz="457044">
              <a:buSzPct val="90000"/>
              <a:defRPr/>
            </a:pPr>
            <a:r>
              <a:rPr lang="en-US" sz="1600" b="1" kern="0" dirty="0">
                <a:solidFill>
                  <a:schemeClr val="accent1"/>
                </a:solidFill>
                <a:latin typeface="Arial"/>
              </a:rPr>
              <a:t>Eliminate </a:t>
            </a:r>
          </a:p>
        </p:txBody>
      </p:sp>
      <p:grpSp>
        <p:nvGrpSpPr>
          <p:cNvPr id="70" name="Group 69"/>
          <p:cNvGrpSpPr/>
          <p:nvPr/>
        </p:nvGrpSpPr>
        <p:grpSpPr>
          <a:xfrm>
            <a:off x="8188434" y="285433"/>
            <a:ext cx="560969" cy="568775"/>
            <a:chOff x="8188434" y="285433"/>
            <a:chExt cx="560969" cy="568775"/>
          </a:xfrm>
        </p:grpSpPr>
        <p:sp>
          <p:nvSpPr>
            <p:cNvPr id="68" name="Oval 67"/>
            <p:cNvSpPr/>
            <p:nvPr/>
          </p:nvSpPr>
          <p:spPr>
            <a:xfrm>
              <a:off x="8188434" y="285433"/>
              <a:ext cx="560969" cy="5687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nvGrpSpPr>
            <p:cNvPr id="3" name="Group 2"/>
            <p:cNvGrpSpPr/>
            <p:nvPr/>
          </p:nvGrpSpPr>
          <p:grpSpPr>
            <a:xfrm>
              <a:off x="8259862" y="382460"/>
              <a:ext cx="418112" cy="374721"/>
              <a:chOff x="9339882" y="722628"/>
              <a:chExt cx="418112" cy="374721"/>
            </a:xfrm>
          </p:grpSpPr>
          <p:sp>
            <p:nvSpPr>
              <p:cNvPr id="6" name="Rounded Rectangle 123"/>
              <p:cNvSpPr>
                <a:spLocks noChangeAspect="1"/>
              </p:cNvSpPr>
              <p:nvPr/>
            </p:nvSpPr>
            <p:spPr>
              <a:xfrm>
                <a:off x="9488972" y="825994"/>
                <a:ext cx="123946" cy="153349"/>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endParaRPr lang="en-US" sz="1200" dirty="0">
                  <a:ea typeface="ＭＳ Ｐゴシック" charset="0"/>
                  <a:cs typeface="ＭＳ Ｐゴシック" charset="0"/>
                </a:endParaRPr>
              </a:p>
            </p:txBody>
          </p:sp>
          <p:sp>
            <p:nvSpPr>
              <p:cNvPr id="7" name="Freeform 43"/>
              <p:cNvSpPr/>
              <p:nvPr/>
            </p:nvSpPr>
            <p:spPr>
              <a:xfrm rot="3600000">
                <a:off x="9361577" y="700933"/>
                <a:ext cx="374721" cy="418112"/>
              </a:xfrm>
              <a:custGeom>
                <a:avLst/>
                <a:gdLst>
                  <a:gd name="connsiteX0" fmla="*/ 258189 w 1263126"/>
                  <a:gd name="connsiteY0" fmla="*/ 851493 h 1429853"/>
                  <a:gd name="connsiteX1" fmla="*/ 261520 w 1263126"/>
                  <a:gd name="connsiteY1" fmla="*/ 863338 h 1429853"/>
                  <a:gd name="connsiteX2" fmla="*/ 296111 w 1263126"/>
                  <a:gd name="connsiteY2" fmla="*/ 931369 h 1429853"/>
                  <a:gd name="connsiteX3" fmla="*/ 318187 w 1263126"/>
                  <a:gd name="connsiteY3" fmla="*/ 959181 h 1429853"/>
                  <a:gd name="connsiteX4" fmla="*/ 219188 w 1263126"/>
                  <a:gd name="connsiteY4" fmla="*/ 1015561 h 1429853"/>
                  <a:gd name="connsiteX5" fmla="*/ 268585 w 1263126"/>
                  <a:gd name="connsiteY5" fmla="*/ 1029544 h 1429853"/>
                  <a:gd name="connsiteX6" fmla="*/ 311105 w 1263126"/>
                  <a:gd name="connsiteY6" fmla="*/ 1105633 h 1429853"/>
                  <a:gd name="connsiteX7" fmla="*/ 235016 w 1263126"/>
                  <a:gd name="connsiteY7" fmla="*/ 1148153 h 1429853"/>
                  <a:gd name="connsiteX8" fmla="*/ 45148 w 1263126"/>
                  <a:gd name="connsiteY8" fmla="*/ 1094415 h 1429853"/>
                  <a:gd name="connsiteX9" fmla="*/ 31172 w 1263126"/>
                  <a:gd name="connsiteY9" fmla="*/ 1087227 h 1429853"/>
                  <a:gd name="connsiteX10" fmla="*/ 23746 w 1263126"/>
                  <a:gd name="connsiteY10" fmla="*/ 1083549 h 1429853"/>
                  <a:gd name="connsiteX11" fmla="*/ 23410 w 1263126"/>
                  <a:gd name="connsiteY11" fmla="*/ 1083235 h 1429853"/>
                  <a:gd name="connsiteX12" fmla="*/ 23382 w 1263126"/>
                  <a:gd name="connsiteY12" fmla="*/ 1083221 h 1429853"/>
                  <a:gd name="connsiteX13" fmla="*/ 23337 w 1263126"/>
                  <a:gd name="connsiteY13" fmla="*/ 1083169 h 1429853"/>
                  <a:gd name="connsiteX14" fmla="*/ 14898 w 1263126"/>
                  <a:gd name="connsiteY14" fmla="*/ 1075273 h 1429853"/>
                  <a:gd name="connsiteX15" fmla="*/ 7663 w 1263126"/>
                  <a:gd name="connsiteY15" fmla="*/ 1065099 h 1429853"/>
                  <a:gd name="connsiteX16" fmla="*/ 2604 w 1263126"/>
                  <a:gd name="connsiteY16" fmla="*/ 1053686 h 1429853"/>
                  <a:gd name="connsiteX17" fmla="*/ 120 w 1263126"/>
                  <a:gd name="connsiteY17" fmla="*/ 1042399 h 1429853"/>
                  <a:gd name="connsiteX18" fmla="*/ 98 w 1263126"/>
                  <a:gd name="connsiteY18" fmla="*/ 1042334 h 1429853"/>
                  <a:gd name="connsiteX19" fmla="*/ 99 w 1263126"/>
                  <a:gd name="connsiteY19" fmla="*/ 1042304 h 1429853"/>
                  <a:gd name="connsiteX20" fmla="*/ 0 w 1263126"/>
                  <a:gd name="connsiteY20" fmla="*/ 1041855 h 1429853"/>
                  <a:gd name="connsiteX21" fmla="*/ 628 w 1263126"/>
                  <a:gd name="connsiteY21" fmla="*/ 1033558 h 1429853"/>
                  <a:gd name="connsiteX22" fmla="*/ 1575 w 1263126"/>
                  <a:gd name="connsiteY22" fmla="*/ 1017904 h 1429853"/>
                  <a:gd name="connsiteX23" fmla="*/ 52224 w 1263126"/>
                  <a:gd name="connsiteY23" fmla="*/ 827189 h 1429853"/>
                  <a:gd name="connsiteX24" fmla="*/ 127614 w 1263126"/>
                  <a:gd name="connsiteY24" fmla="*/ 783440 h 1429853"/>
                  <a:gd name="connsiteX25" fmla="*/ 171363 w 1263126"/>
                  <a:gd name="connsiteY25" fmla="*/ 858831 h 1429853"/>
                  <a:gd name="connsiteX26" fmla="*/ 158186 w 1263126"/>
                  <a:gd name="connsiteY26" fmla="*/ 908445 h 1429853"/>
                  <a:gd name="connsiteX27" fmla="*/ 815994 w 1263126"/>
                  <a:gd name="connsiteY27" fmla="*/ 1184737 h 1429853"/>
                  <a:gd name="connsiteX28" fmla="*/ 815994 w 1263126"/>
                  <a:gd name="connsiteY28" fmla="*/ 1271901 h 1429853"/>
                  <a:gd name="connsiteX29" fmla="*/ 676462 w 1263126"/>
                  <a:gd name="connsiteY29" fmla="*/ 1411431 h 1429853"/>
                  <a:gd name="connsiteX30" fmla="*/ 663371 w 1263126"/>
                  <a:gd name="connsiteY30" fmla="*/ 1420125 h 1429853"/>
                  <a:gd name="connsiteX31" fmla="*/ 656537 w 1263126"/>
                  <a:gd name="connsiteY31" fmla="*/ 1424814 h 1429853"/>
                  <a:gd name="connsiteX32" fmla="*/ 656099 w 1263126"/>
                  <a:gd name="connsiteY32" fmla="*/ 1424953 h 1429853"/>
                  <a:gd name="connsiteX33" fmla="*/ 656073 w 1263126"/>
                  <a:gd name="connsiteY33" fmla="*/ 1424970 h 1429853"/>
                  <a:gd name="connsiteX34" fmla="*/ 656006 w 1263126"/>
                  <a:gd name="connsiteY34" fmla="*/ 1424984 h 1429853"/>
                  <a:gd name="connsiteX35" fmla="*/ 644996 w 1263126"/>
                  <a:gd name="connsiteY35" fmla="*/ 1428500 h 1429853"/>
                  <a:gd name="connsiteX36" fmla="*/ 632586 w 1263126"/>
                  <a:gd name="connsiteY36" fmla="*/ 1429852 h 1429853"/>
                  <a:gd name="connsiteX37" fmla="*/ 620154 w 1263126"/>
                  <a:gd name="connsiteY37" fmla="*/ 1428701 h 1429853"/>
                  <a:gd name="connsiteX38" fmla="*/ 609090 w 1263126"/>
                  <a:gd name="connsiteY38" fmla="*/ 1425364 h 1429853"/>
                  <a:gd name="connsiteX39" fmla="*/ 609022 w 1263126"/>
                  <a:gd name="connsiteY39" fmla="*/ 1425351 h 1429853"/>
                  <a:gd name="connsiteX40" fmla="*/ 608997 w 1263126"/>
                  <a:gd name="connsiteY40" fmla="*/ 1425336 h 1429853"/>
                  <a:gd name="connsiteX41" fmla="*/ 608557 w 1263126"/>
                  <a:gd name="connsiteY41" fmla="*/ 1425203 h 1429853"/>
                  <a:gd name="connsiteX42" fmla="*/ 601620 w 1263126"/>
                  <a:gd name="connsiteY42" fmla="*/ 1420608 h 1429853"/>
                  <a:gd name="connsiteX43" fmla="*/ 588416 w 1263126"/>
                  <a:gd name="connsiteY43" fmla="*/ 1412145 h 1429853"/>
                  <a:gd name="connsiteX44" fmla="*/ 446641 w 1263126"/>
                  <a:gd name="connsiteY44" fmla="*/ 1274896 h 1429853"/>
                  <a:gd name="connsiteX45" fmla="*/ 445228 w 1263126"/>
                  <a:gd name="connsiteY45" fmla="*/ 1187743 h 1429853"/>
                  <a:gd name="connsiteX46" fmla="*/ 532381 w 1263126"/>
                  <a:gd name="connsiteY46" fmla="*/ 1186330 h 1429853"/>
                  <a:gd name="connsiteX47" fmla="*/ 569263 w 1263126"/>
                  <a:gd name="connsiteY47" fmla="*/ 1222035 h 1429853"/>
                  <a:gd name="connsiteX48" fmla="*/ 568315 w 1263126"/>
                  <a:gd name="connsiteY48" fmla="*/ 1105080 h 1429853"/>
                  <a:gd name="connsiteX49" fmla="*/ 617964 w 1263126"/>
                  <a:gd name="connsiteY49" fmla="*/ 1110542 h 1429853"/>
                  <a:gd name="connsiteX50" fmla="*/ 691582 w 1263126"/>
                  <a:gd name="connsiteY50" fmla="*/ 1104525 h 1429853"/>
                  <a:gd name="connsiteX51" fmla="*/ 692527 w 1263126"/>
                  <a:gd name="connsiteY51" fmla="*/ 1221037 h 1429853"/>
                  <a:gd name="connsiteX52" fmla="*/ 728830 w 1263126"/>
                  <a:gd name="connsiteY52" fmla="*/ 1184737 h 1429853"/>
                  <a:gd name="connsiteX53" fmla="*/ 815994 w 1263126"/>
                  <a:gd name="connsiteY53" fmla="*/ 1184737 h 1429853"/>
                  <a:gd name="connsiteX54" fmla="*/ 309018 w 1263126"/>
                  <a:gd name="connsiteY54" fmla="*/ 291377 h 1429853"/>
                  <a:gd name="connsiteX55" fmla="*/ 319953 w 1263126"/>
                  <a:gd name="connsiteY55" fmla="*/ 313273 h 1429853"/>
                  <a:gd name="connsiteX56" fmla="*/ 276538 w 1263126"/>
                  <a:gd name="connsiteY56" fmla="*/ 388856 h 1429853"/>
                  <a:gd name="connsiteX57" fmla="*/ 226983 w 1263126"/>
                  <a:gd name="connsiteY57" fmla="*/ 402251 h 1429853"/>
                  <a:gd name="connsiteX58" fmla="*/ 334706 w 1263126"/>
                  <a:gd name="connsiteY58" fmla="*/ 465296 h 1429853"/>
                  <a:gd name="connsiteX59" fmla="*/ 302097 w 1263126"/>
                  <a:gd name="connsiteY59" fmla="*/ 504094 h 1429853"/>
                  <a:gd name="connsiteX60" fmla="*/ 267034 w 1263126"/>
                  <a:gd name="connsiteY60" fmla="*/ 568518 h 1429853"/>
                  <a:gd name="connsiteX61" fmla="*/ 164718 w 1263126"/>
                  <a:gd name="connsiteY61" fmla="*/ 508638 h 1429853"/>
                  <a:gd name="connsiteX62" fmla="*/ 177307 w 1263126"/>
                  <a:gd name="connsiteY62" fmla="*/ 558408 h 1429853"/>
                  <a:gd name="connsiteX63" fmla="*/ 132672 w 1263126"/>
                  <a:gd name="connsiteY63" fmla="*/ 633276 h 1429853"/>
                  <a:gd name="connsiteX64" fmla="*/ 57804 w 1263126"/>
                  <a:gd name="connsiteY64" fmla="*/ 588641 h 1429853"/>
                  <a:gd name="connsiteX65" fmla="*/ 9408 w 1263126"/>
                  <a:gd name="connsiteY65" fmla="*/ 397341 h 1429853"/>
                  <a:gd name="connsiteX66" fmla="*/ 8645 w 1263126"/>
                  <a:gd name="connsiteY66" fmla="*/ 381645 h 1429853"/>
                  <a:gd name="connsiteX67" fmla="*/ 8117 w 1263126"/>
                  <a:gd name="connsiteY67" fmla="*/ 373374 h 1429853"/>
                  <a:gd name="connsiteX68" fmla="*/ 8222 w 1263126"/>
                  <a:gd name="connsiteY68" fmla="*/ 372926 h 1429853"/>
                  <a:gd name="connsiteX69" fmla="*/ 8220 w 1263126"/>
                  <a:gd name="connsiteY69" fmla="*/ 372895 h 1429853"/>
                  <a:gd name="connsiteX70" fmla="*/ 8243 w 1263126"/>
                  <a:gd name="connsiteY70" fmla="*/ 372830 h 1429853"/>
                  <a:gd name="connsiteX71" fmla="*/ 10861 w 1263126"/>
                  <a:gd name="connsiteY71" fmla="*/ 361574 h 1429853"/>
                  <a:gd name="connsiteX72" fmla="*/ 16054 w 1263126"/>
                  <a:gd name="connsiteY72" fmla="*/ 350221 h 1429853"/>
                  <a:gd name="connsiteX73" fmla="*/ 23408 w 1263126"/>
                  <a:gd name="connsiteY73" fmla="*/ 340133 h 1429853"/>
                  <a:gd name="connsiteX74" fmla="*/ 31942 w 1263126"/>
                  <a:gd name="connsiteY74" fmla="*/ 332338 h 1429853"/>
                  <a:gd name="connsiteX75" fmla="*/ 31987 w 1263126"/>
                  <a:gd name="connsiteY75" fmla="*/ 332287 h 1429853"/>
                  <a:gd name="connsiteX76" fmla="*/ 32013 w 1263126"/>
                  <a:gd name="connsiteY76" fmla="*/ 332273 h 1429853"/>
                  <a:gd name="connsiteX77" fmla="*/ 32352 w 1263126"/>
                  <a:gd name="connsiteY77" fmla="*/ 331963 h 1429853"/>
                  <a:gd name="connsiteX78" fmla="*/ 39852 w 1263126"/>
                  <a:gd name="connsiteY78" fmla="*/ 328358 h 1429853"/>
                  <a:gd name="connsiteX79" fmla="*/ 53882 w 1263126"/>
                  <a:gd name="connsiteY79" fmla="*/ 321350 h 1429853"/>
                  <a:gd name="connsiteX80" fmla="*/ 244371 w 1263126"/>
                  <a:gd name="connsiteY80" fmla="*/ 269857 h 1429853"/>
                  <a:gd name="connsiteX81" fmla="*/ 309018 w 1263126"/>
                  <a:gd name="connsiteY81" fmla="*/ 291377 h 1429853"/>
                  <a:gd name="connsiteX82" fmla="*/ 1196103 w 1263126"/>
                  <a:gd name="connsiteY82" fmla="*/ 821119 h 1429853"/>
                  <a:gd name="connsiteX83" fmla="*/ 1206324 w 1263126"/>
                  <a:gd name="connsiteY83" fmla="*/ 843357 h 1429853"/>
                  <a:gd name="connsiteX84" fmla="*/ 1251612 w 1263126"/>
                  <a:gd name="connsiteY84" fmla="*/ 1035417 h 1429853"/>
                  <a:gd name="connsiteX85" fmla="*/ 1252120 w 1263126"/>
                  <a:gd name="connsiteY85" fmla="*/ 1051091 h 1429853"/>
                  <a:gd name="connsiteX86" fmla="*/ 1252515 w 1263126"/>
                  <a:gd name="connsiteY86" fmla="*/ 1059404 h 1429853"/>
                  <a:gd name="connsiteX87" fmla="*/ 1252402 w 1263126"/>
                  <a:gd name="connsiteY87" fmla="*/ 1059848 h 1429853"/>
                  <a:gd name="connsiteX88" fmla="*/ 1252404 w 1263126"/>
                  <a:gd name="connsiteY88" fmla="*/ 1059879 h 1429853"/>
                  <a:gd name="connsiteX89" fmla="*/ 1252378 w 1263126"/>
                  <a:gd name="connsiteY89" fmla="*/ 1059942 h 1429853"/>
                  <a:gd name="connsiteX90" fmla="*/ 1249579 w 1263126"/>
                  <a:gd name="connsiteY90" fmla="*/ 1071155 h 1429853"/>
                  <a:gd name="connsiteX91" fmla="*/ 1244204 w 1263126"/>
                  <a:gd name="connsiteY91" fmla="*/ 1082423 h 1429853"/>
                  <a:gd name="connsiteX92" fmla="*/ 1236685 w 1263126"/>
                  <a:gd name="connsiteY92" fmla="*/ 1092390 h 1429853"/>
                  <a:gd name="connsiteX93" fmla="*/ 1228028 w 1263126"/>
                  <a:gd name="connsiteY93" fmla="*/ 1100046 h 1429853"/>
                  <a:gd name="connsiteX94" fmla="*/ 1227983 w 1263126"/>
                  <a:gd name="connsiteY94" fmla="*/ 1100097 h 1429853"/>
                  <a:gd name="connsiteX95" fmla="*/ 1227955 w 1263126"/>
                  <a:gd name="connsiteY95" fmla="*/ 1100111 h 1429853"/>
                  <a:gd name="connsiteX96" fmla="*/ 1227610 w 1263126"/>
                  <a:gd name="connsiteY96" fmla="*/ 1100413 h 1429853"/>
                  <a:gd name="connsiteX97" fmla="*/ 1220084 w 1263126"/>
                  <a:gd name="connsiteY97" fmla="*/ 1103884 h 1429853"/>
                  <a:gd name="connsiteX98" fmla="*/ 1205912 w 1263126"/>
                  <a:gd name="connsiteY98" fmla="*/ 1110678 h 1429853"/>
                  <a:gd name="connsiteX99" fmla="*/ 1014612 w 1263126"/>
                  <a:gd name="connsiteY99" fmla="*/ 1159074 h 1429853"/>
                  <a:gd name="connsiteX100" fmla="*/ 939744 w 1263126"/>
                  <a:gd name="connsiteY100" fmla="*/ 1114439 h 1429853"/>
                  <a:gd name="connsiteX101" fmla="*/ 984380 w 1263126"/>
                  <a:gd name="connsiteY101" fmla="*/ 1039570 h 1429853"/>
                  <a:gd name="connsiteX102" fmla="*/ 1034149 w 1263126"/>
                  <a:gd name="connsiteY102" fmla="*/ 1026980 h 1429853"/>
                  <a:gd name="connsiteX103" fmla="*/ 926783 w 1263126"/>
                  <a:gd name="connsiteY103" fmla="*/ 961784 h 1429853"/>
                  <a:gd name="connsiteX104" fmla="*/ 944708 w 1263126"/>
                  <a:gd name="connsiteY104" fmla="*/ 940457 h 1429853"/>
                  <a:gd name="connsiteX105" fmla="*/ 981192 w 1263126"/>
                  <a:gd name="connsiteY105" fmla="*/ 873422 h 1429853"/>
                  <a:gd name="connsiteX106" fmla="*/ 987172 w 1263126"/>
                  <a:gd name="connsiteY106" fmla="*/ 854238 h 1429853"/>
                  <a:gd name="connsiteX107" fmla="*/ 1098130 w 1263126"/>
                  <a:gd name="connsiteY107" fmla="*/ 921614 h 1429853"/>
                  <a:gd name="connsiteX108" fmla="*/ 1086345 w 1263126"/>
                  <a:gd name="connsiteY108" fmla="*/ 871649 h 1429853"/>
                  <a:gd name="connsiteX109" fmla="*/ 1132188 w 1263126"/>
                  <a:gd name="connsiteY109" fmla="*/ 797514 h 1429853"/>
                  <a:gd name="connsiteX110" fmla="*/ 1196103 w 1263126"/>
                  <a:gd name="connsiteY110" fmla="*/ 821119 h 1429853"/>
                  <a:gd name="connsiteX111" fmla="*/ 815994 w 1263126"/>
                  <a:gd name="connsiteY111" fmla="*/ 157955 h 1429853"/>
                  <a:gd name="connsiteX112" fmla="*/ 815994 w 1263126"/>
                  <a:gd name="connsiteY112" fmla="*/ 245119 h 1429853"/>
                  <a:gd name="connsiteX113" fmla="*/ 728829 w 1263126"/>
                  <a:gd name="connsiteY113" fmla="*/ 245119 h 1429853"/>
                  <a:gd name="connsiteX114" fmla="*/ 692529 w 1263126"/>
                  <a:gd name="connsiteY114" fmla="*/ 208818 h 1429853"/>
                  <a:gd name="connsiteX115" fmla="*/ 691458 w 1263126"/>
                  <a:gd name="connsiteY115" fmla="*/ 340897 h 1429853"/>
                  <a:gd name="connsiteX116" fmla="*/ 628842 w 1263126"/>
                  <a:gd name="connsiteY116" fmla="*/ 334009 h 1429853"/>
                  <a:gd name="connsiteX117" fmla="*/ 568199 w 1263126"/>
                  <a:gd name="connsiteY117" fmla="*/ 338965 h 1429853"/>
                  <a:gd name="connsiteX118" fmla="*/ 569263 w 1263126"/>
                  <a:gd name="connsiteY118" fmla="*/ 207818 h 1429853"/>
                  <a:gd name="connsiteX119" fmla="*/ 532381 w 1263126"/>
                  <a:gd name="connsiteY119" fmla="*/ 243526 h 1429853"/>
                  <a:gd name="connsiteX120" fmla="*/ 445228 w 1263126"/>
                  <a:gd name="connsiteY120" fmla="*/ 242113 h 1429853"/>
                  <a:gd name="connsiteX121" fmla="*/ 446641 w 1263126"/>
                  <a:gd name="connsiteY121" fmla="*/ 154960 h 1429853"/>
                  <a:gd name="connsiteX122" fmla="*/ 588416 w 1263126"/>
                  <a:gd name="connsiteY122" fmla="*/ 17710 h 1429853"/>
                  <a:gd name="connsiteX123" fmla="*/ 601620 w 1263126"/>
                  <a:gd name="connsiteY123" fmla="*/ 9248 h 1429853"/>
                  <a:gd name="connsiteX124" fmla="*/ 608557 w 1263126"/>
                  <a:gd name="connsiteY124" fmla="*/ 4652 h 1429853"/>
                  <a:gd name="connsiteX125" fmla="*/ 608997 w 1263126"/>
                  <a:gd name="connsiteY125" fmla="*/ 4521 h 1429853"/>
                  <a:gd name="connsiteX126" fmla="*/ 609022 w 1263126"/>
                  <a:gd name="connsiteY126" fmla="*/ 4504 h 1429853"/>
                  <a:gd name="connsiteX127" fmla="*/ 609090 w 1263126"/>
                  <a:gd name="connsiteY127" fmla="*/ 4493 h 1429853"/>
                  <a:gd name="connsiteX128" fmla="*/ 620154 w 1263126"/>
                  <a:gd name="connsiteY128" fmla="*/ 1155 h 1429853"/>
                  <a:gd name="connsiteX129" fmla="*/ 632585 w 1263126"/>
                  <a:gd name="connsiteY129" fmla="*/ 2 h 1429853"/>
                  <a:gd name="connsiteX130" fmla="*/ 644996 w 1263126"/>
                  <a:gd name="connsiteY130" fmla="*/ 1357 h 1429853"/>
                  <a:gd name="connsiteX131" fmla="*/ 656006 w 1263126"/>
                  <a:gd name="connsiteY131" fmla="*/ 4872 h 1429853"/>
                  <a:gd name="connsiteX132" fmla="*/ 656073 w 1263126"/>
                  <a:gd name="connsiteY132" fmla="*/ 4884 h 1429853"/>
                  <a:gd name="connsiteX133" fmla="*/ 656099 w 1263126"/>
                  <a:gd name="connsiteY133" fmla="*/ 4901 h 1429853"/>
                  <a:gd name="connsiteX134" fmla="*/ 656535 w 1263126"/>
                  <a:gd name="connsiteY134" fmla="*/ 5043 h 1429853"/>
                  <a:gd name="connsiteX135" fmla="*/ 663371 w 1263126"/>
                  <a:gd name="connsiteY135" fmla="*/ 9730 h 1429853"/>
                  <a:gd name="connsiteX136" fmla="*/ 676463 w 1263126"/>
                  <a:gd name="connsiteY136" fmla="*/ 18423 h 1429853"/>
                  <a:gd name="connsiteX137" fmla="*/ 1248773 w 1263126"/>
                  <a:gd name="connsiteY137" fmla="*/ 357302 h 1429853"/>
                  <a:gd name="connsiteX138" fmla="*/ 1255843 w 1263126"/>
                  <a:gd name="connsiteY138" fmla="*/ 367591 h 1429853"/>
                  <a:gd name="connsiteX139" fmla="*/ 1260715 w 1263126"/>
                  <a:gd name="connsiteY139" fmla="*/ 379086 h 1429853"/>
                  <a:gd name="connsiteX140" fmla="*/ 1263017 w 1263126"/>
                  <a:gd name="connsiteY140" fmla="*/ 390412 h 1429853"/>
                  <a:gd name="connsiteX141" fmla="*/ 1263039 w 1263126"/>
                  <a:gd name="connsiteY141" fmla="*/ 390476 h 1429853"/>
                  <a:gd name="connsiteX142" fmla="*/ 1263037 w 1263126"/>
                  <a:gd name="connsiteY142" fmla="*/ 390507 h 1429853"/>
                  <a:gd name="connsiteX143" fmla="*/ 1263126 w 1263126"/>
                  <a:gd name="connsiteY143" fmla="*/ 390957 h 1429853"/>
                  <a:gd name="connsiteX144" fmla="*/ 1262369 w 1263126"/>
                  <a:gd name="connsiteY144" fmla="*/ 399210 h 1429853"/>
                  <a:gd name="connsiteX145" fmla="*/ 1261167 w 1263126"/>
                  <a:gd name="connsiteY145" fmla="*/ 414881 h 1429853"/>
                  <a:gd name="connsiteX146" fmla="*/ 1207429 w 1263126"/>
                  <a:gd name="connsiteY146" fmla="*/ 604749 h 1429853"/>
                  <a:gd name="connsiteX147" fmla="*/ 1131340 w 1263126"/>
                  <a:gd name="connsiteY147" fmla="*/ 647269 h 1429853"/>
                  <a:gd name="connsiteX148" fmla="*/ 1088819 w 1263126"/>
                  <a:gd name="connsiteY148" fmla="*/ 571179 h 1429853"/>
                  <a:gd name="connsiteX149" fmla="*/ 1102801 w 1263126"/>
                  <a:gd name="connsiteY149" fmla="*/ 521783 h 1429853"/>
                  <a:gd name="connsiteX150" fmla="*/ 986503 w 1263126"/>
                  <a:gd name="connsiteY150" fmla="*/ 585540 h 1429853"/>
                  <a:gd name="connsiteX151" fmla="*/ 985286 w 1263126"/>
                  <a:gd name="connsiteY151" fmla="*/ 581212 h 1429853"/>
                  <a:gd name="connsiteX152" fmla="*/ 950694 w 1263126"/>
                  <a:gd name="connsiteY152" fmla="*/ 513182 h 1429853"/>
                  <a:gd name="connsiteX153" fmla="*/ 923821 w 1263126"/>
                  <a:gd name="connsiteY153" fmla="*/ 479326 h 1429853"/>
                  <a:gd name="connsiteX154" fmla="*/ 1043542 w 1263126"/>
                  <a:gd name="connsiteY154" fmla="*/ 413691 h 1429853"/>
                  <a:gd name="connsiteX155" fmla="*/ 994378 w 1263126"/>
                  <a:gd name="connsiteY155" fmla="*/ 398914 h 1429853"/>
                  <a:gd name="connsiteX156" fmla="*/ 953097 w 1263126"/>
                  <a:gd name="connsiteY156" fmla="*/ 322145 h 1429853"/>
                  <a:gd name="connsiteX157" fmla="*/ 1029866 w 1263126"/>
                  <a:gd name="connsiteY157" fmla="*/ 280863 h 1429853"/>
                  <a:gd name="connsiteX158" fmla="*/ 1218839 w 1263126"/>
                  <a:gd name="connsiteY158" fmla="*/ 337672 h 1429853"/>
                  <a:gd name="connsiteX159" fmla="*/ 1232667 w 1263126"/>
                  <a:gd name="connsiteY159" fmla="*/ 345070 h 1429853"/>
                  <a:gd name="connsiteX160" fmla="*/ 1240064 w 1263126"/>
                  <a:gd name="connsiteY160" fmla="*/ 348884 h 1429853"/>
                  <a:gd name="connsiteX161" fmla="*/ 1240392 w 1263126"/>
                  <a:gd name="connsiteY161" fmla="*/ 349204 h 1429853"/>
                  <a:gd name="connsiteX162" fmla="*/ 1240419 w 1263126"/>
                  <a:gd name="connsiteY162" fmla="*/ 349218 h 1429853"/>
                  <a:gd name="connsiteX163" fmla="*/ 1240461 w 1263126"/>
                  <a:gd name="connsiteY163" fmla="*/ 349271 h 14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263126" h="1429853">
                    <a:moveTo>
                      <a:pt x="258189" y="851493"/>
                    </a:moveTo>
                    <a:lnTo>
                      <a:pt x="261520" y="863338"/>
                    </a:lnTo>
                    <a:cubicBezTo>
                      <a:pt x="270669" y="886841"/>
                      <a:pt x="282198" y="909640"/>
                      <a:pt x="296111" y="931369"/>
                    </a:cubicBezTo>
                    <a:lnTo>
                      <a:pt x="318187" y="959181"/>
                    </a:lnTo>
                    <a:lnTo>
                      <a:pt x="219188" y="1015561"/>
                    </a:lnTo>
                    <a:lnTo>
                      <a:pt x="268585" y="1029544"/>
                    </a:lnTo>
                    <a:cubicBezTo>
                      <a:pt x="301338" y="1038814"/>
                      <a:pt x="320375" y="1072879"/>
                      <a:pt x="311105" y="1105633"/>
                    </a:cubicBezTo>
                    <a:cubicBezTo>
                      <a:pt x="301835" y="1138386"/>
                      <a:pt x="267769" y="1157423"/>
                      <a:pt x="235016" y="1148153"/>
                    </a:cubicBezTo>
                    <a:lnTo>
                      <a:pt x="45148" y="1094415"/>
                    </a:lnTo>
                    <a:lnTo>
                      <a:pt x="31172" y="1087227"/>
                    </a:lnTo>
                    <a:lnTo>
                      <a:pt x="23746" y="1083549"/>
                    </a:lnTo>
                    <a:lnTo>
                      <a:pt x="23410" y="1083235"/>
                    </a:lnTo>
                    <a:lnTo>
                      <a:pt x="23382" y="1083221"/>
                    </a:lnTo>
                    <a:lnTo>
                      <a:pt x="23337" y="1083169"/>
                    </a:lnTo>
                    <a:lnTo>
                      <a:pt x="14898" y="1075273"/>
                    </a:lnTo>
                    <a:cubicBezTo>
                      <a:pt x="12200" y="1072193"/>
                      <a:pt x="9769" y="1068796"/>
                      <a:pt x="7663" y="1065099"/>
                    </a:cubicBezTo>
                    <a:cubicBezTo>
                      <a:pt x="5559" y="1061401"/>
                      <a:pt x="3877" y="1057578"/>
                      <a:pt x="2604" y="1053686"/>
                    </a:cubicBezTo>
                    <a:lnTo>
                      <a:pt x="120" y="1042399"/>
                    </a:lnTo>
                    <a:lnTo>
                      <a:pt x="98" y="1042334"/>
                    </a:lnTo>
                    <a:lnTo>
                      <a:pt x="99" y="1042304"/>
                    </a:lnTo>
                    <a:lnTo>
                      <a:pt x="0" y="1041855"/>
                    </a:lnTo>
                    <a:lnTo>
                      <a:pt x="628" y="1033558"/>
                    </a:lnTo>
                    <a:lnTo>
                      <a:pt x="1575" y="1017904"/>
                    </a:lnTo>
                    <a:lnTo>
                      <a:pt x="52224" y="827189"/>
                    </a:lnTo>
                    <a:cubicBezTo>
                      <a:pt x="60963" y="794290"/>
                      <a:pt x="94716" y="774702"/>
                      <a:pt x="127614" y="783440"/>
                    </a:cubicBezTo>
                    <a:cubicBezTo>
                      <a:pt x="160513" y="792178"/>
                      <a:pt x="180101" y="825931"/>
                      <a:pt x="171363" y="858831"/>
                    </a:cubicBezTo>
                    <a:lnTo>
                      <a:pt x="158186" y="908445"/>
                    </a:lnTo>
                    <a:close/>
                    <a:moveTo>
                      <a:pt x="815994" y="1184737"/>
                    </a:moveTo>
                    <a:cubicBezTo>
                      <a:pt x="840064" y="1208807"/>
                      <a:pt x="840064" y="1247831"/>
                      <a:pt x="815994" y="1271901"/>
                    </a:cubicBezTo>
                    <a:lnTo>
                      <a:pt x="676462" y="1411431"/>
                    </a:lnTo>
                    <a:lnTo>
                      <a:pt x="663371" y="1420125"/>
                    </a:lnTo>
                    <a:lnTo>
                      <a:pt x="656537" y="1424814"/>
                    </a:lnTo>
                    <a:lnTo>
                      <a:pt x="656099" y="1424953"/>
                    </a:lnTo>
                    <a:lnTo>
                      <a:pt x="656073" y="1424970"/>
                    </a:lnTo>
                    <a:lnTo>
                      <a:pt x="656006" y="1424984"/>
                    </a:lnTo>
                    <a:lnTo>
                      <a:pt x="644996" y="1428500"/>
                    </a:lnTo>
                    <a:cubicBezTo>
                      <a:pt x="640991" y="1429353"/>
                      <a:pt x="636840" y="1429818"/>
                      <a:pt x="632586" y="1429852"/>
                    </a:cubicBezTo>
                    <a:cubicBezTo>
                      <a:pt x="628331" y="1429885"/>
                      <a:pt x="624173" y="1429489"/>
                      <a:pt x="620154" y="1428701"/>
                    </a:cubicBezTo>
                    <a:lnTo>
                      <a:pt x="609090" y="1425364"/>
                    </a:lnTo>
                    <a:lnTo>
                      <a:pt x="609022" y="1425351"/>
                    </a:lnTo>
                    <a:lnTo>
                      <a:pt x="608997" y="1425336"/>
                    </a:lnTo>
                    <a:lnTo>
                      <a:pt x="608557" y="1425203"/>
                    </a:lnTo>
                    <a:lnTo>
                      <a:pt x="601620" y="1420608"/>
                    </a:lnTo>
                    <a:lnTo>
                      <a:pt x="588416" y="1412145"/>
                    </a:lnTo>
                    <a:lnTo>
                      <a:pt x="446641" y="1274896"/>
                    </a:lnTo>
                    <a:cubicBezTo>
                      <a:pt x="422185" y="1251219"/>
                      <a:pt x="421551" y="1212199"/>
                      <a:pt x="445228" y="1187743"/>
                    </a:cubicBezTo>
                    <a:cubicBezTo>
                      <a:pt x="468903" y="1163287"/>
                      <a:pt x="507923" y="1162653"/>
                      <a:pt x="532381" y="1186330"/>
                    </a:cubicBezTo>
                    <a:lnTo>
                      <a:pt x="569263" y="1222035"/>
                    </a:lnTo>
                    <a:lnTo>
                      <a:pt x="568315" y="1105080"/>
                    </a:lnTo>
                    <a:lnTo>
                      <a:pt x="617964" y="1110542"/>
                    </a:lnTo>
                    <a:lnTo>
                      <a:pt x="691582" y="1104525"/>
                    </a:lnTo>
                    <a:lnTo>
                      <a:pt x="692527" y="1221037"/>
                    </a:lnTo>
                    <a:lnTo>
                      <a:pt x="728830" y="1184737"/>
                    </a:lnTo>
                    <a:cubicBezTo>
                      <a:pt x="752900" y="1160667"/>
                      <a:pt x="791924" y="1160668"/>
                      <a:pt x="815994" y="1184737"/>
                    </a:cubicBezTo>
                    <a:close/>
                    <a:moveTo>
                      <a:pt x="309018" y="291377"/>
                    </a:moveTo>
                    <a:cubicBezTo>
                      <a:pt x="313953" y="297682"/>
                      <a:pt x="317733" y="305058"/>
                      <a:pt x="319953" y="313273"/>
                    </a:cubicBezTo>
                    <a:cubicBezTo>
                      <a:pt x="328836" y="346132"/>
                      <a:pt x="309399" y="379973"/>
                      <a:pt x="276538" y="388856"/>
                    </a:cubicBezTo>
                    <a:lnTo>
                      <a:pt x="226983" y="402251"/>
                    </a:lnTo>
                    <a:lnTo>
                      <a:pt x="334706" y="465296"/>
                    </a:lnTo>
                    <a:lnTo>
                      <a:pt x="302097" y="504094"/>
                    </a:lnTo>
                    <a:lnTo>
                      <a:pt x="267034" y="568518"/>
                    </a:lnTo>
                    <a:lnTo>
                      <a:pt x="164718" y="508638"/>
                    </a:lnTo>
                    <a:lnTo>
                      <a:pt x="177307" y="558408"/>
                    </a:lnTo>
                    <a:cubicBezTo>
                      <a:pt x="185656" y="591409"/>
                      <a:pt x="165672" y="624928"/>
                      <a:pt x="132672" y="633276"/>
                    </a:cubicBezTo>
                    <a:cubicBezTo>
                      <a:pt x="99672" y="641625"/>
                      <a:pt x="66153" y="621642"/>
                      <a:pt x="57804" y="588641"/>
                    </a:cubicBezTo>
                    <a:lnTo>
                      <a:pt x="9408" y="397341"/>
                    </a:lnTo>
                    <a:lnTo>
                      <a:pt x="8645" y="381645"/>
                    </a:lnTo>
                    <a:lnTo>
                      <a:pt x="8117" y="373374"/>
                    </a:lnTo>
                    <a:lnTo>
                      <a:pt x="8222" y="372926"/>
                    </a:lnTo>
                    <a:lnTo>
                      <a:pt x="8220" y="372895"/>
                    </a:lnTo>
                    <a:lnTo>
                      <a:pt x="8243" y="372830"/>
                    </a:lnTo>
                    <a:lnTo>
                      <a:pt x="10861" y="361574"/>
                    </a:lnTo>
                    <a:cubicBezTo>
                      <a:pt x="12179" y="357697"/>
                      <a:pt x="13905" y="353894"/>
                      <a:pt x="16054" y="350221"/>
                    </a:cubicBezTo>
                    <a:cubicBezTo>
                      <a:pt x="18205" y="346550"/>
                      <a:pt x="20674" y="343181"/>
                      <a:pt x="23408" y="340133"/>
                    </a:cubicBezTo>
                    <a:lnTo>
                      <a:pt x="31942" y="332338"/>
                    </a:lnTo>
                    <a:lnTo>
                      <a:pt x="31987" y="332287"/>
                    </a:lnTo>
                    <a:lnTo>
                      <a:pt x="32013" y="332273"/>
                    </a:lnTo>
                    <a:lnTo>
                      <a:pt x="32352" y="331963"/>
                    </a:lnTo>
                    <a:lnTo>
                      <a:pt x="39852" y="328358"/>
                    </a:lnTo>
                    <a:lnTo>
                      <a:pt x="53882" y="321350"/>
                    </a:lnTo>
                    <a:lnTo>
                      <a:pt x="244371" y="269857"/>
                    </a:lnTo>
                    <a:cubicBezTo>
                      <a:pt x="269016" y="263196"/>
                      <a:pt x="294213" y="272464"/>
                      <a:pt x="309018" y="291377"/>
                    </a:cubicBezTo>
                    <a:close/>
                    <a:moveTo>
                      <a:pt x="1196103" y="821119"/>
                    </a:moveTo>
                    <a:cubicBezTo>
                      <a:pt x="1200832" y="827580"/>
                      <a:pt x="1204371" y="835075"/>
                      <a:pt x="1206324" y="843357"/>
                    </a:cubicBezTo>
                    <a:lnTo>
                      <a:pt x="1251612" y="1035417"/>
                    </a:lnTo>
                    <a:lnTo>
                      <a:pt x="1252120" y="1051091"/>
                    </a:lnTo>
                    <a:lnTo>
                      <a:pt x="1252515" y="1059404"/>
                    </a:lnTo>
                    <a:lnTo>
                      <a:pt x="1252402" y="1059848"/>
                    </a:lnTo>
                    <a:lnTo>
                      <a:pt x="1252404" y="1059879"/>
                    </a:lnTo>
                    <a:lnTo>
                      <a:pt x="1252378" y="1059942"/>
                    </a:lnTo>
                    <a:lnTo>
                      <a:pt x="1249579" y="1071155"/>
                    </a:lnTo>
                    <a:cubicBezTo>
                      <a:pt x="1248199" y="1075011"/>
                      <a:pt x="1246412" y="1078787"/>
                      <a:pt x="1244204" y="1082423"/>
                    </a:cubicBezTo>
                    <a:cubicBezTo>
                      <a:pt x="1241995" y="1086060"/>
                      <a:pt x="1239469" y="1089386"/>
                      <a:pt x="1236685" y="1092390"/>
                    </a:cubicBezTo>
                    <a:lnTo>
                      <a:pt x="1228028" y="1100046"/>
                    </a:lnTo>
                    <a:lnTo>
                      <a:pt x="1227983" y="1100097"/>
                    </a:lnTo>
                    <a:lnTo>
                      <a:pt x="1227955" y="1100111"/>
                    </a:lnTo>
                    <a:lnTo>
                      <a:pt x="1227610" y="1100413"/>
                    </a:lnTo>
                    <a:lnTo>
                      <a:pt x="1220084" y="1103884"/>
                    </a:lnTo>
                    <a:lnTo>
                      <a:pt x="1205912" y="1110678"/>
                    </a:lnTo>
                    <a:lnTo>
                      <a:pt x="1014612" y="1159074"/>
                    </a:lnTo>
                    <a:cubicBezTo>
                      <a:pt x="981612" y="1167423"/>
                      <a:pt x="948093" y="1147439"/>
                      <a:pt x="939744" y="1114439"/>
                    </a:cubicBezTo>
                    <a:cubicBezTo>
                      <a:pt x="931395" y="1081439"/>
                      <a:pt x="951380" y="1047919"/>
                      <a:pt x="984380" y="1039570"/>
                    </a:cubicBezTo>
                    <a:lnTo>
                      <a:pt x="1034149" y="1026980"/>
                    </a:lnTo>
                    <a:lnTo>
                      <a:pt x="926783" y="961784"/>
                    </a:lnTo>
                    <a:lnTo>
                      <a:pt x="944708" y="940457"/>
                    </a:lnTo>
                    <a:cubicBezTo>
                      <a:pt x="959225" y="919127"/>
                      <a:pt x="971388" y="896659"/>
                      <a:pt x="981192" y="873422"/>
                    </a:cubicBezTo>
                    <a:lnTo>
                      <a:pt x="987172" y="854238"/>
                    </a:lnTo>
                    <a:lnTo>
                      <a:pt x="1098130" y="921614"/>
                    </a:lnTo>
                    <a:lnTo>
                      <a:pt x="1086345" y="871649"/>
                    </a:lnTo>
                    <a:cubicBezTo>
                      <a:pt x="1078534" y="838518"/>
                      <a:pt x="1099058" y="805327"/>
                      <a:pt x="1132188" y="797514"/>
                    </a:cubicBezTo>
                    <a:cubicBezTo>
                      <a:pt x="1157037" y="791654"/>
                      <a:pt x="1181920" y="801736"/>
                      <a:pt x="1196103" y="821119"/>
                    </a:cubicBezTo>
                    <a:close/>
                    <a:moveTo>
                      <a:pt x="815994" y="157955"/>
                    </a:moveTo>
                    <a:cubicBezTo>
                      <a:pt x="840064" y="182025"/>
                      <a:pt x="840064" y="221049"/>
                      <a:pt x="815994" y="245119"/>
                    </a:cubicBezTo>
                    <a:cubicBezTo>
                      <a:pt x="791924" y="269188"/>
                      <a:pt x="752898" y="269188"/>
                      <a:pt x="728829" y="245119"/>
                    </a:cubicBezTo>
                    <a:lnTo>
                      <a:pt x="692529" y="208818"/>
                    </a:lnTo>
                    <a:lnTo>
                      <a:pt x="691458" y="340897"/>
                    </a:lnTo>
                    <a:lnTo>
                      <a:pt x="628842" y="334009"/>
                    </a:lnTo>
                    <a:lnTo>
                      <a:pt x="568199" y="338965"/>
                    </a:lnTo>
                    <a:lnTo>
                      <a:pt x="569263" y="207818"/>
                    </a:lnTo>
                    <a:lnTo>
                      <a:pt x="532381" y="243526"/>
                    </a:lnTo>
                    <a:cubicBezTo>
                      <a:pt x="507923" y="267202"/>
                      <a:pt x="468904" y="266569"/>
                      <a:pt x="445228" y="242113"/>
                    </a:cubicBezTo>
                    <a:cubicBezTo>
                      <a:pt x="421550" y="217656"/>
                      <a:pt x="422185" y="178636"/>
                      <a:pt x="446641" y="154960"/>
                    </a:cubicBezTo>
                    <a:lnTo>
                      <a:pt x="588416" y="17710"/>
                    </a:lnTo>
                    <a:lnTo>
                      <a:pt x="601620" y="9248"/>
                    </a:lnTo>
                    <a:lnTo>
                      <a:pt x="608557" y="4652"/>
                    </a:lnTo>
                    <a:lnTo>
                      <a:pt x="608997" y="4521"/>
                    </a:lnTo>
                    <a:lnTo>
                      <a:pt x="609022" y="4504"/>
                    </a:lnTo>
                    <a:lnTo>
                      <a:pt x="609090" y="4493"/>
                    </a:lnTo>
                    <a:lnTo>
                      <a:pt x="620154" y="1155"/>
                    </a:lnTo>
                    <a:cubicBezTo>
                      <a:pt x="624173" y="366"/>
                      <a:pt x="628331" y="-32"/>
                      <a:pt x="632585" y="2"/>
                    </a:cubicBezTo>
                    <a:cubicBezTo>
                      <a:pt x="636840" y="37"/>
                      <a:pt x="640991" y="504"/>
                      <a:pt x="644996" y="1357"/>
                    </a:cubicBezTo>
                    <a:lnTo>
                      <a:pt x="656006" y="4872"/>
                    </a:lnTo>
                    <a:lnTo>
                      <a:pt x="656073" y="4884"/>
                    </a:lnTo>
                    <a:lnTo>
                      <a:pt x="656099" y="4901"/>
                    </a:lnTo>
                    <a:lnTo>
                      <a:pt x="656535" y="5043"/>
                    </a:lnTo>
                    <a:lnTo>
                      <a:pt x="663371" y="9730"/>
                    </a:lnTo>
                    <a:lnTo>
                      <a:pt x="676463" y="18423"/>
                    </a:lnTo>
                    <a:close/>
                    <a:moveTo>
                      <a:pt x="1248773" y="357302"/>
                    </a:moveTo>
                    <a:cubicBezTo>
                      <a:pt x="1251422" y="360425"/>
                      <a:pt x="1253798" y="363861"/>
                      <a:pt x="1255843" y="367591"/>
                    </a:cubicBezTo>
                    <a:cubicBezTo>
                      <a:pt x="1257889" y="371322"/>
                      <a:pt x="1259506" y="375174"/>
                      <a:pt x="1260715" y="379086"/>
                    </a:cubicBezTo>
                    <a:lnTo>
                      <a:pt x="1263017" y="390412"/>
                    </a:lnTo>
                    <a:lnTo>
                      <a:pt x="1263039" y="390476"/>
                    </a:lnTo>
                    <a:lnTo>
                      <a:pt x="1263037" y="390507"/>
                    </a:lnTo>
                    <a:lnTo>
                      <a:pt x="1263126" y="390957"/>
                    </a:lnTo>
                    <a:lnTo>
                      <a:pt x="1262369" y="399210"/>
                    </a:lnTo>
                    <a:lnTo>
                      <a:pt x="1261167" y="414881"/>
                    </a:lnTo>
                    <a:lnTo>
                      <a:pt x="1207429" y="604749"/>
                    </a:lnTo>
                    <a:cubicBezTo>
                      <a:pt x="1198159" y="637502"/>
                      <a:pt x="1164093" y="656539"/>
                      <a:pt x="1131340" y="647269"/>
                    </a:cubicBezTo>
                    <a:cubicBezTo>
                      <a:pt x="1098587" y="637999"/>
                      <a:pt x="1079549" y="603932"/>
                      <a:pt x="1088819" y="571179"/>
                    </a:cubicBezTo>
                    <a:lnTo>
                      <a:pt x="1102801" y="521783"/>
                    </a:lnTo>
                    <a:lnTo>
                      <a:pt x="986503" y="585540"/>
                    </a:lnTo>
                    <a:lnTo>
                      <a:pt x="985286" y="581212"/>
                    </a:lnTo>
                    <a:cubicBezTo>
                      <a:pt x="976137" y="557710"/>
                      <a:pt x="964608" y="534911"/>
                      <a:pt x="950694" y="513182"/>
                    </a:cubicBezTo>
                    <a:lnTo>
                      <a:pt x="923821" y="479326"/>
                    </a:lnTo>
                    <a:lnTo>
                      <a:pt x="1043542" y="413691"/>
                    </a:lnTo>
                    <a:lnTo>
                      <a:pt x="994378" y="398914"/>
                    </a:lnTo>
                    <a:cubicBezTo>
                      <a:pt x="961780" y="389113"/>
                      <a:pt x="943299" y="354743"/>
                      <a:pt x="953097" y="322145"/>
                    </a:cubicBezTo>
                    <a:cubicBezTo>
                      <a:pt x="962897" y="289545"/>
                      <a:pt x="997269" y="271064"/>
                      <a:pt x="1029866" y="280863"/>
                    </a:cubicBezTo>
                    <a:lnTo>
                      <a:pt x="1218839" y="337672"/>
                    </a:lnTo>
                    <a:lnTo>
                      <a:pt x="1232667" y="345070"/>
                    </a:lnTo>
                    <a:lnTo>
                      <a:pt x="1240064" y="348884"/>
                    </a:lnTo>
                    <a:lnTo>
                      <a:pt x="1240392" y="349204"/>
                    </a:lnTo>
                    <a:lnTo>
                      <a:pt x="1240419" y="349218"/>
                    </a:lnTo>
                    <a:lnTo>
                      <a:pt x="1240461" y="349271"/>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grpSp>
      <p:sp>
        <p:nvSpPr>
          <p:cNvPr id="71" name="Rounded Rectangle 70"/>
          <p:cNvSpPr/>
          <p:nvPr/>
        </p:nvSpPr>
        <p:spPr>
          <a:xfrm rot="16200000">
            <a:off x="4524749" y="-1924889"/>
            <a:ext cx="45720" cy="8753511"/>
          </a:xfrm>
          <a:prstGeom prst="roundRect">
            <a:avLst>
              <a:gd name="adj" fmla="val 50000"/>
            </a:avLst>
          </a:prstGeom>
          <a:gradFill flip="none" rotWithShape="1">
            <a:gsLst>
              <a:gs pos="60000">
                <a:schemeClr val="accent4"/>
              </a:gs>
              <a:gs pos="40000">
                <a:schemeClr val="accent6"/>
              </a:gs>
              <a:gs pos="25000">
                <a:schemeClr val="tx2"/>
              </a:gs>
              <a:gs pos="80000">
                <a:schemeClr val="accent5"/>
              </a:gs>
            </a:gsLst>
            <a:lin ang="16200000" scaled="1"/>
            <a:tileRect/>
          </a:gradFill>
          <a:ln w="25400" cap="flat" cmpd="sng" algn="ctr">
            <a:noFill/>
            <a:prstDash val="solid"/>
          </a:ln>
          <a:effectLst/>
        </p:spPr>
        <p:txBody>
          <a:bodyPr vert="vert" lIns="68588" tIns="34295" rIns="68588" bIns="34295" rtlCol="0" anchor="ctr"/>
          <a:lstStyle/>
          <a:p>
            <a:pPr algn="ctr" defTabSz="914378" fontAlgn="auto">
              <a:spcBef>
                <a:spcPts val="0"/>
              </a:spcBef>
              <a:spcAft>
                <a:spcPts val="0"/>
              </a:spcAft>
              <a:defRPr/>
            </a:pPr>
            <a:endParaRPr lang="en-US" sz="700" kern="0" dirty="0">
              <a:solidFill>
                <a:srgbClr val="FFFFFF"/>
              </a:solidFill>
              <a:latin typeface="Arial"/>
              <a:ea typeface="ＭＳ Ｐゴシック" pitchFamily="34" charset="-128"/>
              <a:cs typeface="+mn-cs"/>
            </a:endParaRPr>
          </a:p>
        </p:txBody>
      </p:sp>
      <p:sp>
        <p:nvSpPr>
          <p:cNvPr id="72" name="Oval 71"/>
          <p:cNvSpPr>
            <a:spLocks noChangeAspect="1"/>
          </p:cNvSpPr>
          <p:nvPr/>
        </p:nvSpPr>
        <p:spPr>
          <a:xfrm>
            <a:off x="1198717" y="2386097"/>
            <a:ext cx="137160" cy="137160"/>
          </a:xfrm>
          <a:prstGeom prst="ellipse">
            <a:avLst/>
          </a:prstGeom>
          <a:solidFill>
            <a:schemeClr val="accent5"/>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3" name="Oval 72"/>
          <p:cNvSpPr>
            <a:spLocks noChangeAspect="1"/>
          </p:cNvSpPr>
          <p:nvPr/>
        </p:nvSpPr>
        <p:spPr>
          <a:xfrm>
            <a:off x="3388734" y="2386097"/>
            <a:ext cx="137160" cy="137160"/>
          </a:xfrm>
          <a:prstGeom prst="ellipse">
            <a:avLst/>
          </a:prstGeom>
          <a:solidFill>
            <a:schemeClr val="accent4"/>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 name="Oval 73"/>
          <p:cNvSpPr>
            <a:spLocks noChangeAspect="1"/>
          </p:cNvSpPr>
          <p:nvPr/>
        </p:nvSpPr>
        <p:spPr>
          <a:xfrm>
            <a:off x="5578751" y="2386097"/>
            <a:ext cx="137160" cy="137160"/>
          </a:xfrm>
          <a:prstGeom prst="ellipse">
            <a:avLst/>
          </a:prstGeom>
          <a:solidFill>
            <a:schemeClr val="accent6"/>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 name="Oval 74"/>
          <p:cNvSpPr>
            <a:spLocks noChangeAspect="1"/>
          </p:cNvSpPr>
          <p:nvPr/>
        </p:nvSpPr>
        <p:spPr>
          <a:xfrm>
            <a:off x="7768768" y="2386097"/>
            <a:ext cx="137160" cy="137160"/>
          </a:xfrm>
          <a:prstGeom prst="ellipse">
            <a:avLst/>
          </a:prstGeom>
          <a:solidFill>
            <a:schemeClr val="accent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30057316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391941"/>
            <a:ext cx="8345488" cy="731837"/>
          </a:xfrm>
        </p:spPr>
        <p:txBody>
          <a:bodyPr/>
          <a:lstStyle/>
          <a:p>
            <a:r>
              <a:rPr lang="en-US" dirty="0" smtClean="0"/>
              <a:t>Advanced Watermarking Solution</a:t>
            </a:r>
            <a:br>
              <a:rPr lang="en-US" dirty="0" smtClean="0"/>
            </a:br>
            <a:r>
              <a:rPr lang="en-US" sz="2400" dirty="0" smtClean="0"/>
              <a:t>Real-Time Online Piracy Elimination</a:t>
            </a:r>
            <a:endParaRPr lang="en-US" sz="2000" dirty="0"/>
          </a:p>
        </p:txBody>
      </p:sp>
      <p:sp>
        <p:nvSpPr>
          <p:cNvPr id="66" name="Rectangle 65"/>
          <p:cNvSpPr/>
          <p:nvPr/>
        </p:nvSpPr>
        <p:spPr>
          <a:xfrm>
            <a:off x="5283383" y="1393349"/>
            <a:ext cx="3125569" cy="2714589"/>
          </a:xfrm>
          <a:prstGeom prst="rect">
            <a:avLst/>
          </a:prstGeom>
        </p:spPr>
        <p:txBody>
          <a:bodyPr wrap="square">
            <a:spAutoFit/>
          </a:bodyPr>
          <a:lstStyle/>
          <a:p>
            <a:pPr>
              <a:lnSpc>
                <a:spcPct val="90000"/>
              </a:lnSpc>
              <a:spcBef>
                <a:spcPts val="1800"/>
              </a:spcBef>
            </a:pPr>
            <a:r>
              <a:rPr lang="en-US" sz="2000" b="1" dirty="0" smtClean="0">
                <a:solidFill>
                  <a:schemeClr val="accent1"/>
                </a:solidFill>
              </a:rPr>
              <a:t>Fast</a:t>
            </a:r>
            <a:endParaRPr lang="en-US" sz="1600" b="1" dirty="0">
              <a:solidFill>
                <a:schemeClr val="accent1"/>
              </a:solidFill>
            </a:endParaRPr>
          </a:p>
          <a:p>
            <a:pPr>
              <a:lnSpc>
                <a:spcPct val="90000"/>
              </a:lnSpc>
              <a:spcBef>
                <a:spcPts val="0"/>
              </a:spcBef>
            </a:pPr>
            <a:r>
              <a:rPr lang="en-US" sz="1600" dirty="0" smtClean="0"/>
              <a:t>Very short injection and detection times</a:t>
            </a:r>
          </a:p>
          <a:p>
            <a:pPr>
              <a:lnSpc>
                <a:spcPct val="90000"/>
              </a:lnSpc>
              <a:spcBef>
                <a:spcPts val="1800"/>
              </a:spcBef>
            </a:pPr>
            <a:r>
              <a:rPr lang="en-US" sz="2000" b="1" dirty="0" smtClean="0">
                <a:solidFill>
                  <a:schemeClr val="accent4"/>
                </a:solidFill>
              </a:rPr>
              <a:t>Imperceptible</a:t>
            </a:r>
            <a:r>
              <a:rPr lang="en-US" sz="1600" b="1" dirty="0" smtClean="0"/>
              <a:t/>
            </a:r>
            <a:br>
              <a:rPr lang="en-US" sz="1600" b="1" dirty="0" smtClean="0"/>
            </a:br>
            <a:r>
              <a:rPr lang="en-US" sz="1600" dirty="0" smtClean="0"/>
              <a:t>Covert watermark; does </a:t>
            </a:r>
            <a:r>
              <a:rPr lang="en-US" sz="1600" dirty="0"/>
              <a:t>not </a:t>
            </a:r>
            <a:r>
              <a:rPr lang="en-US" sz="1600" dirty="0" smtClean="0"/>
              <a:t>disrupt </a:t>
            </a:r>
            <a:r>
              <a:rPr lang="en-US" sz="1600" dirty="0"/>
              <a:t>viewer experience</a:t>
            </a:r>
          </a:p>
          <a:p>
            <a:pPr>
              <a:lnSpc>
                <a:spcPct val="90000"/>
              </a:lnSpc>
              <a:spcBef>
                <a:spcPts val="1800"/>
              </a:spcBef>
            </a:pPr>
            <a:r>
              <a:rPr lang="en-US" sz="2000" b="1" dirty="0" smtClean="0">
                <a:solidFill>
                  <a:schemeClr val="accent5"/>
                </a:solidFill>
              </a:rPr>
              <a:t>Robust</a:t>
            </a:r>
            <a:r>
              <a:rPr lang="en-US" sz="1600" b="1" dirty="0" smtClean="0"/>
              <a:t/>
            </a:r>
            <a:br>
              <a:rPr lang="en-US" sz="1600" b="1" dirty="0" smtClean="0"/>
            </a:br>
            <a:r>
              <a:rPr lang="en-US" sz="1600" dirty="0" smtClean="0"/>
              <a:t>Hard for pirates to remove; multiple techniques available</a:t>
            </a:r>
            <a:endParaRPr lang="en-US" sz="1600" dirty="0"/>
          </a:p>
        </p:txBody>
      </p:sp>
      <p:grpSp>
        <p:nvGrpSpPr>
          <p:cNvPr id="70" name="Group 69"/>
          <p:cNvGrpSpPr/>
          <p:nvPr/>
        </p:nvGrpSpPr>
        <p:grpSpPr>
          <a:xfrm>
            <a:off x="8188434" y="285433"/>
            <a:ext cx="560969" cy="568775"/>
            <a:chOff x="8188434" y="285433"/>
            <a:chExt cx="560969" cy="568775"/>
          </a:xfrm>
        </p:grpSpPr>
        <p:sp>
          <p:nvSpPr>
            <p:cNvPr id="68" name="Oval 67"/>
            <p:cNvSpPr/>
            <p:nvPr/>
          </p:nvSpPr>
          <p:spPr>
            <a:xfrm>
              <a:off x="8188434" y="285433"/>
              <a:ext cx="560969" cy="5687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nvGrpSpPr>
            <p:cNvPr id="3" name="Group 2"/>
            <p:cNvGrpSpPr/>
            <p:nvPr/>
          </p:nvGrpSpPr>
          <p:grpSpPr>
            <a:xfrm>
              <a:off x="8259862" y="382460"/>
              <a:ext cx="418112" cy="374721"/>
              <a:chOff x="9339882" y="722628"/>
              <a:chExt cx="418112" cy="374721"/>
            </a:xfrm>
          </p:grpSpPr>
          <p:sp>
            <p:nvSpPr>
              <p:cNvPr id="6" name="Rounded Rectangle 123"/>
              <p:cNvSpPr>
                <a:spLocks noChangeAspect="1"/>
              </p:cNvSpPr>
              <p:nvPr/>
            </p:nvSpPr>
            <p:spPr>
              <a:xfrm>
                <a:off x="9488972" y="825994"/>
                <a:ext cx="123946" cy="153349"/>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chemeClr val="bg1"/>
              </a:solidFill>
              <a:ln>
                <a:noFill/>
              </a:ln>
            </p:spPr>
            <p:txBody>
              <a:bodyPr vert="horz" wrap="square" lIns="68586" tIns="34294" rIns="68586" bIns="34294" numCol="1" anchor="t" anchorCtr="0" compatLnSpc="1">
                <a:prstTxWarp prst="textNoShape">
                  <a:avLst/>
                </a:prstTxWarp>
              </a:bodyPr>
              <a:lstStyle/>
              <a:p>
                <a:endParaRPr lang="en-US" sz="1200" dirty="0">
                  <a:ea typeface="ＭＳ Ｐゴシック" charset="0"/>
                  <a:cs typeface="ＭＳ Ｐゴシック" charset="0"/>
                </a:endParaRPr>
              </a:p>
            </p:txBody>
          </p:sp>
          <p:sp>
            <p:nvSpPr>
              <p:cNvPr id="7" name="Freeform 43"/>
              <p:cNvSpPr/>
              <p:nvPr/>
            </p:nvSpPr>
            <p:spPr>
              <a:xfrm rot="3600000">
                <a:off x="9361577" y="700933"/>
                <a:ext cx="374721" cy="418112"/>
              </a:xfrm>
              <a:custGeom>
                <a:avLst/>
                <a:gdLst>
                  <a:gd name="connsiteX0" fmla="*/ 258189 w 1263126"/>
                  <a:gd name="connsiteY0" fmla="*/ 851493 h 1429853"/>
                  <a:gd name="connsiteX1" fmla="*/ 261520 w 1263126"/>
                  <a:gd name="connsiteY1" fmla="*/ 863338 h 1429853"/>
                  <a:gd name="connsiteX2" fmla="*/ 296111 w 1263126"/>
                  <a:gd name="connsiteY2" fmla="*/ 931369 h 1429853"/>
                  <a:gd name="connsiteX3" fmla="*/ 318187 w 1263126"/>
                  <a:gd name="connsiteY3" fmla="*/ 959181 h 1429853"/>
                  <a:gd name="connsiteX4" fmla="*/ 219188 w 1263126"/>
                  <a:gd name="connsiteY4" fmla="*/ 1015561 h 1429853"/>
                  <a:gd name="connsiteX5" fmla="*/ 268585 w 1263126"/>
                  <a:gd name="connsiteY5" fmla="*/ 1029544 h 1429853"/>
                  <a:gd name="connsiteX6" fmla="*/ 311105 w 1263126"/>
                  <a:gd name="connsiteY6" fmla="*/ 1105633 h 1429853"/>
                  <a:gd name="connsiteX7" fmla="*/ 235016 w 1263126"/>
                  <a:gd name="connsiteY7" fmla="*/ 1148153 h 1429853"/>
                  <a:gd name="connsiteX8" fmla="*/ 45148 w 1263126"/>
                  <a:gd name="connsiteY8" fmla="*/ 1094415 h 1429853"/>
                  <a:gd name="connsiteX9" fmla="*/ 31172 w 1263126"/>
                  <a:gd name="connsiteY9" fmla="*/ 1087227 h 1429853"/>
                  <a:gd name="connsiteX10" fmla="*/ 23746 w 1263126"/>
                  <a:gd name="connsiteY10" fmla="*/ 1083549 h 1429853"/>
                  <a:gd name="connsiteX11" fmla="*/ 23410 w 1263126"/>
                  <a:gd name="connsiteY11" fmla="*/ 1083235 h 1429853"/>
                  <a:gd name="connsiteX12" fmla="*/ 23382 w 1263126"/>
                  <a:gd name="connsiteY12" fmla="*/ 1083221 h 1429853"/>
                  <a:gd name="connsiteX13" fmla="*/ 23337 w 1263126"/>
                  <a:gd name="connsiteY13" fmla="*/ 1083169 h 1429853"/>
                  <a:gd name="connsiteX14" fmla="*/ 14898 w 1263126"/>
                  <a:gd name="connsiteY14" fmla="*/ 1075273 h 1429853"/>
                  <a:gd name="connsiteX15" fmla="*/ 7663 w 1263126"/>
                  <a:gd name="connsiteY15" fmla="*/ 1065099 h 1429853"/>
                  <a:gd name="connsiteX16" fmla="*/ 2604 w 1263126"/>
                  <a:gd name="connsiteY16" fmla="*/ 1053686 h 1429853"/>
                  <a:gd name="connsiteX17" fmla="*/ 120 w 1263126"/>
                  <a:gd name="connsiteY17" fmla="*/ 1042399 h 1429853"/>
                  <a:gd name="connsiteX18" fmla="*/ 98 w 1263126"/>
                  <a:gd name="connsiteY18" fmla="*/ 1042334 h 1429853"/>
                  <a:gd name="connsiteX19" fmla="*/ 99 w 1263126"/>
                  <a:gd name="connsiteY19" fmla="*/ 1042304 h 1429853"/>
                  <a:gd name="connsiteX20" fmla="*/ 0 w 1263126"/>
                  <a:gd name="connsiteY20" fmla="*/ 1041855 h 1429853"/>
                  <a:gd name="connsiteX21" fmla="*/ 628 w 1263126"/>
                  <a:gd name="connsiteY21" fmla="*/ 1033558 h 1429853"/>
                  <a:gd name="connsiteX22" fmla="*/ 1575 w 1263126"/>
                  <a:gd name="connsiteY22" fmla="*/ 1017904 h 1429853"/>
                  <a:gd name="connsiteX23" fmla="*/ 52224 w 1263126"/>
                  <a:gd name="connsiteY23" fmla="*/ 827189 h 1429853"/>
                  <a:gd name="connsiteX24" fmla="*/ 127614 w 1263126"/>
                  <a:gd name="connsiteY24" fmla="*/ 783440 h 1429853"/>
                  <a:gd name="connsiteX25" fmla="*/ 171363 w 1263126"/>
                  <a:gd name="connsiteY25" fmla="*/ 858831 h 1429853"/>
                  <a:gd name="connsiteX26" fmla="*/ 158186 w 1263126"/>
                  <a:gd name="connsiteY26" fmla="*/ 908445 h 1429853"/>
                  <a:gd name="connsiteX27" fmla="*/ 815994 w 1263126"/>
                  <a:gd name="connsiteY27" fmla="*/ 1184737 h 1429853"/>
                  <a:gd name="connsiteX28" fmla="*/ 815994 w 1263126"/>
                  <a:gd name="connsiteY28" fmla="*/ 1271901 h 1429853"/>
                  <a:gd name="connsiteX29" fmla="*/ 676462 w 1263126"/>
                  <a:gd name="connsiteY29" fmla="*/ 1411431 h 1429853"/>
                  <a:gd name="connsiteX30" fmla="*/ 663371 w 1263126"/>
                  <a:gd name="connsiteY30" fmla="*/ 1420125 h 1429853"/>
                  <a:gd name="connsiteX31" fmla="*/ 656537 w 1263126"/>
                  <a:gd name="connsiteY31" fmla="*/ 1424814 h 1429853"/>
                  <a:gd name="connsiteX32" fmla="*/ 656099 w 1263126"/>
                  <a:gd name="connsiteY32" fmla="*/ 1424953 h 1429853"/>
                  <a:gd name="connsiteX33" fmla="*/ 656073 w 1263126"/>
                  <a:gd name="connsiteY33" fmla="*/ 1424970 h 1429853"/>
                  <a:gd name="connsiteX34" fmla="*/ 656006 w 1263126"/>
                  <a:gd name="connsiteY34" fmla="*/ 1424984 h 1429853"/>
                  <a:gd name="connsiteX35" fmla="*/ 644996 w 1263126"/>
                  <a:gd name="connsiteY35" fmla="*/ 1428500 h 1429853"/>
                  <a:gd name="connsiteX36" fmla="*/ 632586 w 1263126"/>
                  <a:gd name="connsiteY36" fmla="*/ 1429852 h 1429853"/>
                  <a:gd name="connsiteX37" fmla="*/ 620154 w 1263126"/>
                  <a:gd name="connsiteY37" fmla="*/ 1428701 h 1429853"/>
                  <a:gd name="connsiteX38" fmla="*/ 609090 w 1263126"/>
                  <a:gd name="connsiteY38" fmla="*/ 1425364 h 1429853"/>
                  <a:gd name="connsiteX39" fmla="*/ 609022 w 1263126"/>
                  <a:gd name="connsiteY39" fmla="*/ 1425351 h 1429853"/>
                  <a:gd name="connsiteX40" fmla="*/ 608997 w 1263126"/>
                  <a:gd name="connsiteY40" fmla="*/ 1425336 h 1429853"/>
                  <a:gd name="connsiteX41" fmla="*/ 608557 w 1263126"/>
                  <a:gd name="connsiteY41" fmla="*/ 1425203 h 1429853"/>
                  <a:gd name="connsiteX42" fmla="*/ 601620 w 1263126"/>
                  <a:gd name="connsiteY42" fmla="*/ 1420608 h 1429853"/>
                  <a:gd name="connsiteX43" fmla="*/ 588416 w 1263126"/>
                  <a:gd name="connsiteY43" fmla="*/ 1412145 h 1429853"/>
                  <a:gd name="connsiteX44" fmla="*/ 446641 w 1263126"/>
                  <a:gd name="connsiteY44" fmla="*/ 1274896 h 1429853"/>
                  <a:gd name="connsiteX45" fmla="*/ 445228 w 1263126"/>
                  <a:gd name="connsiteY45" fmla="*/ 1187743 h 1429853"/>
                  <a:gd name="connsiteX46" fmla="*/ 532381 w 1263126"/>
                  <a:gd name="connsiteY46" fmla="*/ 1186330 h 1429853"/>
                  <a:gd name="connsiteX47" fmla="*/ 569263 w 1263126"/>
                  <a:gd name="connsiteY47" fmla="*/ 1222035 h 1429853"/>
                  <a:gd name="connsiteX48" fmla="*/ 568315 w 1263126"/>
                  <a:gd name="connsiteY48" fmla="*/ 1105080 h 1429853"/>
                  <a:gd name="connsiteX49" fmla="*/ 617964 w 1263126"/>
                  <a:gd name="connsiteY49" fmla="*/ 1110542 h 1429853"/>
                  <a:gd name="connsiteX50" fmla="*/ 691582 w 1263126"/>
                  <a:gd name="connsiteY50" fmla="*/ 1104525 h 1429853"/>
                  <a:gd name="connsiteX51" fmla="*/ 692527 w 1263126"/>
                  <a:gd name="connsiteY51" fmla="*/ 1221037 h 1429853"/>
                  <a:gd name="connsiteX52" fmla="*/ 728830 w 1263126"/>
                  <a:gd name="connsiteY52" fmla="*/ 1184737 h 1429853"/>
                  <a:gd name="connsiteX53" fmla="*/ 815994 w 1263126"/>
                  <a:gd name="connsiteY53" fmla="*/ 1184737 h 1429853"/>
                  <a:gd name="connsiteX54" fmla="*/ 309018 w 1263126"/>
                  <a:gd name="connsiteY54" fmla="*/ 291377 h 1429853"/>
                  <a:gd name="connsiteX55" fmla="*/ 319953 w 1263126"/>
                  <a:gd name="connsiteY55" fmla="*/ 313273 h 1429853"/>
                  <a:gd name="connsiteX56" fmla="*/ 276538 w 1263126"/>
                  <a:gd name="connsiteY56" fmla="*/ 388856 h 1429853"/>
                  <a:gd name="connsiteX57" fmla="*/ 226983 w 1263126"/>
                  <a:gd name="connsiteY57" fmla="*/ 402251 h 1429853"/>
                  <a:gd name="connsiteX58" fmla="*/ 334706 w 1263126"/>
                  <a:gd name="connsiteY58" fmla="*/ 465296 h 1429853"/>
                  <a:gd name="connsiteX59" fmla="*/ 302097 w 1263126"/>
                  <a:gd name="connsiteY59" fmla="*/ 504094 h 1429853"/>
                  <a:gd name="connsiteX60" fmla="*/ 267034 w 1263126"/>
                  <a:gd name="connsiteY60" fmla="*/ 568518 h 1429853"/>
                  <a:gd name="connsiteX61" fmla="*/ 164718 w 1263126"/>
                  <a:gd name="connsiteY61" fmla="*/ 508638 h 1429853"/>
                  <a:gd name="connsiteX62" fmla="*/ 177307 w 1263126"/>
                  <a:gd name="connsiteY62" fmla="*/ 558408 h 1429853"/>
                  <a:gd name="connsiteX63" fmla="*/ 132672 w 1263126"/>
                  <a:gd name="connsiteY63" fmla="*/ 633276 h 1429853"/>
                  <a:gd name="connsiteX64" fmla="*/ 57804 w 1263126"/>
                  <a:gd name="connsiteY64" fmla="*/ 588641 h 1429853"/>
                  <a:gd name="connsiteX65" fmla="*/ 9408 w 1263126"/>
                  <a:gd name="connsiteY65" fmla="*/ 397341 h 1429853"/>
                  <a:gd name="connsiteX66" fmla="*/ 8645 w 1263126"/>
                  <a:gd name="connsiteY66" fmla="*/ 381645 h 1429853"/>
                  <a:gd name="connsiteX67" fmla="*/ 8117 w 1263126"/>
                  <a:gd name="connsiteY67" fmla="*/ 373374 h 1429853"/>
                  <a:gd name="connsiteX68" fmla="*/ 8222 w 1263126"/>
                  <a:gd name="connsiteY68" fmla="*/ 372926 h 1429853"/>
                  <a:gd name="connsiteX69" fmla="*/ 8220 w 1263126"/>
                  <a:gd name="connsiteY69" fmla="*/ 372895 h 1429853"/>
                  <a:gd name="connsiteX70" fmla="*/ 8243 w 1263126"/>
                  <a:gd name="connsiteY70" fmla="*/ 372830 h 1429853"/>
                  <a:gd name="connsiteX71" fmla="*/ 10861 w 1263126"/>
                  <a:gd name="connsiteY71" fmla="*/ 361574 h 1429853"/>
                  <a:gd name="connsiteX72" fmla="*/ 16054 w 1263126"/>
                  <a:gd name="connsiteY72" fmla="*/ 350221 h 1429853"/>
                  <a:gd name="connsiteX73" fmla="*/ 23408 w 1263126"/>
                  <a:gd name="connsiteY73" fmla="*/ 340133 h 1429853"/>
                  <a:gd name="connsiteX74" fmla="*/ 31942 w 1263126"/>
                  <a:gd name="connsiteY74" fmla="*/ 332338 h 1429853"/>
                  <a:gd name="connsiteX75" fmla="*/ 31987 w 1263126"/>
                  <a:gd name="connsiteY75" fmla="*/ 332287 h 1429853"/>
                  <a:gd name="connsiteX76" fmla="*/ 32013 w 1263126"/>
                  <a:gd name="connsiteY76" fmla="*/ 332273 h 1429853"/>
                  <a:gd name="connsiteX77" fmla="*/ 32352 w 1263126"/>
                  <a:gd name="connsiteY77" fmla="*/ 331963 h 1429853"/>
                  <a:gd name="connsiteX78" fmla="*/ 39852 w 1263126"/>
                  <a:gd name="connsiteY78" fmla="*/ 328358 h 1429853"/>
                  <a:gd name="connsiteX79" fmla="*/ 53882 w 1263126"/>
                  <a:gd name="connsiteY79" fmla="*/ 321350 h 1429853"/>
                  <a:gd name="connsiteX80" fmla="*/ 244371 w 1263126"/>
                  <a:gd name="connsiteY80" fmla="*/ 269857 h 1429853"/>
                  <a:gd name="connsiteX81" fmla="*/ 309018 w 1263126"/>
                  <a:gd name="connsiteY81" fmla="*/ 291377 h 1429853"/>
                  <a:gd name="connsiteX82" fmla="*/ 1196103 w 1263126"/>
                  <a:gd name="connsiteY82" fmla="*/ 821119 h 1429853"/>
                  <a:gd name="connsiteX83" fmla="*/ 1206324 w 1263126"/>
                  <a:gd name="connsiteY83" fmla="*/ 843357 h 1429853"/>
                  <a:gd name="connsiteX84" fmla="*/ 1251612 w 1263126"/>
                  <a:gd name="connsiteY84" fmla="*/ 1035417 h 1429853"/>
                  <a:gd name="connsiteX85" fmla="*/ 1252120 w 1263126"/>
                  <a:gd name="connsiteY85" fmla="*/ 1051091 h 1429853"/>
                  <a:gd name="connsiteX86" fmla="*/ 1252515 w 1263126"/>
                  <a:gd name="connsiteY86" fmla="*/ 1059404 h 1429853"/>
                  <a:gd name="connsiteX87" fmla="*/ 1252402 w 1263126"/>
                  <a:gd name="connsiteY87" fmla="*/ 1059848 h 1429853"/>
                  <a:gd name="connsiteX88" fmla="*/ 1252404 w 1263126"/>
                  <a:gd name="connsiteY88" fmla="*/ 1059879 h 1429853"/>
                  <a:gd name="connsiteX89" fmla="*/ 1252378 w 1263126"/>
                  <a:gd name="connsiteY89" fmla="*/ 1059942 h 1429853"/>
                  <a:gd name="connsiteX90" fmla="*/ 1249579 w 1263126"/>
                  <a:gd name="connsiteY90" fmla="*/ 1071155 h 1429853"/>
                  <a:gd name="connsiteX91" fmla="*/ 1244204 w 1263126"/>
                  <a:gd name="connsiteY91" fmla="*/ 1082423 h 1429853"/>
                  <a:gd name="connsiteX92" fmla="*/ 1236685 w 1263126"/>
                  <a:gd name="connsiteY92" fmla="*/ 1092390 h 1429853"/>
                  <a:gd name="connsiteX93" fmla="*/ 1228028 w 1263126"/>
                  <a:gd name="connsiteY93" fmla="*/ 1100046 h 1429853"/>
                  <a:gd name="connsiteX94" fmla="*/ 1227983 w 1263126"/>
                  <a:gd name="connsiteY94" fmla="*/ 1100097 h 1429853"/>
                  <a:gd name="connsiteX95" fmla="*/ 1227955 w 1263126"/>
                  <a:gd name="connsiteY95" fmla="*/ 1100111 h 1429853"/>
                  <a:gd name="connsiteX96" fmla="*/ 1227610 w 1263126"/>
                  <a:gd name="connsiteY96" fmla="*/ 1100413 h 1429853"/>
                  <a:gd name="connsiteX97" fmla="*/ 1220084 w 1263126"/>
                  <a:gd name="connsiteY97" fmla="*/ 1103884 h 1429853"/>
                  <a:gd name="connsiteX98" fmla="*/ 1205912 w 1263126"/>
                  <a:gd name="connsiteY98" fmla="*/ 1110678 h 1429853"/>
                  <a:gd name="connsiteX99" fmla="*/ 1014612 w 1263126"/>
                  <a:gd name="connsiteY99" fmla="*/ 1159074 h 1429853"/>
                  <a:gd name="connsiteX100" fmla="*/ 939744 w 1263126"/>
                  <a:gd name="connsiteY100" fmla="*/ 1114439 h 1429853"/>
                  <a:gd name="connsiteX101" fmla="*/ 984380 w 1263126"/>
                  <a:gd name="connsiteY101" fmla="*/ 1039570 h 1429853"/>
                  <a:gd name="connsiteX102" fmla="*/ 1034149 w 1263126"/>
                  <a:gd name="connsiteY102" fmla="*/ 1026980 h 1429853"/>
                  <a:gd name="connsiteX103" fmla="*/ 926783 w 1263126"/>
                  <a:gd name="connsiteY103" fmla="*/ 961784 h 1429853"/>
                  <a:gd name="connsiteX104" fmla="*/ 944708 w 1263126"/>
                  <a:gd name="connsiteY104" fmla="*/ 940457 h 1429853"/>
                  <a:gd name="connsiteX105" fmla="*/ 981192 w 1263126"/>
                  <a:gd name="connsiteY105" fmla="*/ 873422 h 1429853"/>
                  <a:gd name="connsiteX106" fmla="*/ 987172 w 1263126"/>
                  <a:gd name="connsiteY106" fmla="*/ 854238 h 1429853"/>
                  <a:gd name="connsiteX107" fmla="*/ 1098130 w 1263126"/>
                  <a:gd name="connsiteY107" fmla="*/ 921614 h 1429853"/>
                  <a:gd name="connsiteX108" fmla="*/ 1086345 w 1263126"/>
                  <a:gd name="connsiteY108" fmla="*/ 871649 h 1429853"/>
                  <a:gd name="connsiteX109" fmla="*/ 1132188 w 1263126"/>
                  <a:gd name="connsiteY109" fmla="*/ 797514 h 1429853"/>
                  <a:gd name="connsiteX110" fmla="*/ 1196103 w 1263126"/>
                  <a:gd name="connsiteY110" fmla="*/ 821119 h 1429853"/>
                  <a:gd name="connsiteX111" fmla="*/ 815994 w 1263126"/>
                  <a:gd name="connsiteY111" fmla="*/ 157955 h 1429853"/>
                  <a:gd name="connsiteX112" fmla="*/ 815994 w 1263126"/>
                  <a:gd name="connsiteY112" fmla="*/ 245119 h 1429853"/>
                  <a:gd name="connsiteX113" fmla="*/ 728829 w 1263126"/>
                  <a:gd name="connsiteY113" fmla="*/ 245119 h 1429853"/>
                  <a:gd name="connsiteX114" fmla="*/ 692529 w 1263126"/>
                  <a:gd name="connsiteY114" fmla="*/ 208818 h 1429853"/>
                  <a:gd name="connsiteX115" fmla="*/ 691458 w 1263126"/>
                  <a:gd name="connsiteY115" fmla="*/ 340897 h 1429853"/>
                  <a:gd name="connsiteX116" fmla="*/ 628842 w 1263126"/>
                  <a:gd name="connsiteY116" fmla="*/ 334009 h 1429853"/>
                  <a:gd name="connsiteX117" fmla="*/ 568199 w 1263126"/>
                  <a:gd name="connsiteY117" fmla="*/ 338965 h 1429853"/>
                  <a:gd name="connsiteX118" fmla="*/ 569263 w 1263126"/>
                  <a:gd name="connsiteY118" fmla="*/ 207818 h 1429853"/>
                  <a:gd name="connsiteX119" fmla="*/ 532381 w 1263126"/>
                  <a:gd name="connsiteY119" fmla="*/ 243526 h 1429853"/>
                  <a:gd name="connsiteX120" fmla="*/ 445228 w 1263126"/>
                  <a:gd name="connsiteY120" fmla="*/ 242113 h 1429853"/>
                  <a:gd name="connsiteX121" fmla="*/ 446641 w 1263126"/>
                  <a:gd name="connsiteY121" fmla="*/ 154960 h 1429853"/>
                  <a:gd name="connsiteX122" fmla="*/ 588416 w 1263126"/>
                  <a:gd name="connsiteY122" fmla="*/ 17710 h 1429853"/>
                  <a:gd name="connsiteX123" fmla="*/ 601620 w 1263126"/>
                  <a:gd name="connsiteY123" fmla="*/ 9248 h 1429853"/>
                  <a:gd name="connsiteX124" fmla="*/ 608557 w 1263126"/>
                  <a:gd name="connsiteY124" fmla="*/ 4652 h 1429853"/>
                  <a:gd name="connsiteX125" fmla="*/ 608997 w 1263126"/>
                  <a:gd name="connsiteY125" fmla="*/ 4521 h 1429853"/>
                  <a:gd name="connsiteX126" fmla="*/ 609022 w 1263126"/>
                  <a:gd name="connsiteY126" fmla="*/ 4504 h 1429853"/>
                  <a:gd name="connsiteX127" fmla="*/ 609090 w 1263126"/>
                  <a:gd name="connsiteY127" fmla="*/ 4493 h 1429853"/>
                  <a:gd name="connsiteX128" fmla="*/ 620154 w 1263126"/>
                  <a:gd name="connsiteY128" fmla="*/ 1155 h 1429853"/>
                  <a:gd name="connsiteX129" fmla="*/ 632585 w 1263126"/>
                  <a:gd name="connsiteY129" fmla="*/ 2 h 1429853"/>
                  <a:gd name="connsiteX130" fmla="*/ 644996 w 1263126"/>
                  <a:gd name="connsiteY130" fmla="*/ 1357 h 1429853"/>
                  <a:gd name="connsiteX131" fmla="*/ 656006 w 1263126"/>
                  <a:gd name="connsiteY131" fmla="*/ 4872 h 1429853"/>
                  <a:gd name="connsiteX132" fmla="*/ 656073 w 1263126"/>
                  <a:gd name="connsiteY132" fmla="*/ 4884 h 1429853"/>
                  <a:gd name="connsiteX133" fmla="*/ 656099 w 1263126"/>
                  <a:gd name="connsiteY133" fmla="*/ 4901 h 1429853"/>
                  <a:gd name="connsiteX134" fmla="*/ 656535 w 1263126"/>
                  <a:gd name="connsiteY134" fmla="*/ 5043 h 1429853"/>
                  <a:gd name="connsiteX135" fmla="*/ 663371 w 1263126"/>
                  <a:gd name="connsiteY135" fmla="*/ 9730 h 1429853"/>
                  <a:gd name="connsiteX136" fmla="*/ 676463 w 1263126"/>
                  <a:gd name="connsiteY136" fmla="*/ 18423 h 1429853"/>
                  <a:gd name="connsiteX137" fmla="*/ 1248773 w 1263126"/>
                  <a:gd name="connsiteY137" fmla="*/ 357302 h 1429853"/>
                  <a:gd name="connsiteX138" fmla="*/ 1255843 w 1263126"/>
                  <a:gd name="connsiteY138" fmla="*/ 367591 h 1429853"/>
                  <a:gd name="connsiteX139" fmla="*/ 1260715 w 1263126"/>
                  <a:gd name="connsiteY139" fmla="*/ 379086 h 1429853"/>
                  <a:gd name="connsiteX140" fmla="*/ 1263017 w 1263126"/>
                  <a:gd name="connsiteY140" fmla="*/ 390412 h 1429853"/>
                  <a:gd name="connsiteX141" fmla="*/ 1263039 w 1263126"/>
                  <a:gd name="connsiteY141" fmla="*/ 390476 h 1429853"/>
                  <a:gd name="connsiteX142" fmla="*/ 1263037 w 1263126"/>
                  <a:gd name="connsiteY142" fmla="*/ 390507 h 1429853"/>
                  <a:gd name="connsiteX143" fmla="*/ 1263126 w 1263126"/>
                  <a:gd name="connsiteY143" fmla="*/ 390957 h 1429853"/>
                  <a:gd name="connsiteX144" fmla="*/ 1262369 w 1263126"/>
                  <a:gd name="connsiteY144" fmla="*/ 399210 h 1429853"/>
                  <a:gd name="connsiteX145" fmla="*/ 1261167 w 1263126"/>
                  <a:gd name="connsiteY145" fmla="*/ 414881 h 1429853"/>
                  <a:gd name="connsiteX146" fmla="*/ 1207429 w 1263126"/>
                  <a:gd name="connsiteY146" fmla="*/ 604749 h 1429853"/>
                  <a:gd name="connsiteX147" fmla="*/ 1131340 w 1263126"/>
                  <a:gd name="connsiteY147" fmla="*/ 647269 h 1429853"/>
                  <a:gd name="connsiteX148" fmla="*/ 1088819 w 1263126"/>
                  <a:gd name="connsiteY148" fmla="*/ 571179 h 1429853"/>
                  <a:gd name="connsiteX149" fmla="*/ 1102801 w 1263126"/>
                  <a:gd name="connsiteY149" fmla="*/ 521783 h 1429853"/>
                  <a:gd name="connsiteX150" fmla="*/ 986503 w 1263126"/>
                  <a:gd name="connsiteY150" fmla="*/ 585540 h 1429853"/>
                  <a:gd name="connsiteX151" fmla="*/ 985286 w 1263126"/>
                  <a:gd name="connsiteY151" fmla="*/ 581212 h 1429853"/>
                  <a:gd name="connsiteX152" fmla="*/ 950694 w 1263126"/>
                  <a:gd name="connsiteY152" fmla="*/ 513182 h 1429853"/>
                  <a:gd name="connsiteX153" fmla="*/ 923821 w 1263126"/>
                  <a:gd name="connsiteY153" fmla="*/ 479326 h 1429853"/>
                  <a:gd name="connsiteX154" fmla="*/ 1043542 w 1263126"/>
                  <a:gd name="connsiteY154" fmla="*/ 413691 h 1429853"/>
                  <a:gd name="connsiteX155" fmla="*/ 994378 w 1263126"/>
                  <a:gd name="connsiteY155" fmla="*/ 398914 h 1429853"/>
                  <a:gd name="connsiteX156" fmla="*/ 953097 w 1263126"/>
                  <a:gd name="connsiteY156" fmla="*/ 322145 h 1429853"/>
                  <a:gd name="connsiteX157" fmla="*/ 1029866 w 1263126"/>
                  <a:gd name="connsiteY157" fmla="*/ 280863 h 1429853"/>
                  <a:gd name="connsiteX158" fmla="*/ 1218839 w 1263126"/>
                  <a:gd name="connsiteY158" fmla="*/ 337672 h 1429853"/>
                  <a:gd name="connsiteX159" fmla="*/ 1232667 w 1263126"/>
                  <a:gd name="connsiteY159" fmla="*/ 345070 h 1429853"/>
                  <a:gd name="connsiteX160" fmla="*/ 1240064 w 1263126"/>
                  <a:gd name="connsiteY160" fmla="*/ 348884 h 1429853"/>
                  <a:gd name="connsiteX161" fmla="*/ 1240392 w 1263126"/>
                  <a:gd name="connsiteY161" fmla="*/ 349204 h 1429853"/>
                  <a:gd name="connsiteX162" fmla="*/ 1240419 w 1263126"/>
                  <a:gd name="connsiteY162" fmla="*/ 349218 h 1429853"/>
                  <a:gd name="connsiteX163" fmla="*/ 1240461 w 1263126"/>
                  <a:gd name="connsiteY163" fmla="*/ 349271 h 14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263126" h="1429853">
                    <a:moveTo>
                      <a:pt x="258189" y="851493"/>
                    </a:moveTo>
                    <a:lnTo>
                      <a:pt x="261520" y="863338"/>
                    </a:lnTo>
                    <a:cubicBezTo>
                      <a:pt x="270669" y="886841"/>
                      <a:pt x="282198" y="909640"/>
                      <a:pt x="296111" y="931369"/>
                    </a:cubicBezTo>
                    <a:lnTo>
                      <a:pt x="318187" y="959181"/>
                    </a:lnTo>
                    <a:lnTo>
                      <a:pt x="219188" y="1015561"/>
                    </a:lnTo>
                    <a:lnTo>
                      <a:pt x="268585" y="1029544"/>
                    </a:lnTo>
                    <a:cubicBezTo>
                      <a:pt x="301338" y="1038814"/>
                      <a:pt x="320375" y="1072879"/>
                      <a:pt x="311105" y="1105633"/>
                    </a:cubicBezTo>
                    <a:cubicBezTo>
                      <a:pt x="301835" y="1138386"/>
                      <a:pt x="267769" y="1157423"/>
                      <a:pt x="235016" y="1148153"/>
                    </a:cubicBezTo>
                    <a:lnTo>
                      <a:pt x="45148" y="1094415"/>
                    </a:lnTo>
                    <a:lnTo>
                      <a:pt x="31172" y="1087227"/>
                    </a:lnTo>
                    <a:lnTo>
                      <a:pt x="23746" y="1083549"/>
                    </a:lnTo>
                    <a:lnTo>
                      <a:pt x="23410" y="1083235"/>
                    </a:lnTo>
                    <a:lnTo>
                      <a:pt x="23382" y="1083221"/>
                    </a:lnTo>
                    <a:lnTo>
                      <a:pt x="23337" y="1083169"/>
                    </a:lnTo>
                    <a:lnTo>
                      <a:pt x="14898" y="1075273"/>
                    </a:lnTo>
                    <a:cubicBezTo>
                      <a:pt x="12200" y="1072193"/>
                      <a:pt x="9769" y="1068796"/>
                      <a:pt x="7663" y="1065099"/>
                    </a:cubicBezTo>
                    <a:cubicBezTo>
                      <a:pt x="5559" y="1061401"/>
                      <a:pt x="3877" y="1057578"/>
                      <a:pt x="2604" y="1053686"/>
                    </a:cubicBezTo>
                    <a:lnTo>
                      <a:pt x="120" y="1042399"/>
                    </a:lnTo>
                    <a:lnTo>
                      <a:pt x="98" y="1042334"/>
                    </a:lnTo>
                    <a:lnTo>
                      <a:pt x="99" y="1042304"/>
                    </a:lnTo>
                    <a:lnTo>
                      <a:pt x="0" y="1041855"/>
                    </a:lnTo>
                    <a:lnTo>
                      <a:pt x="628" y="1033558"/>
                    </a:lnTo>
                    <a:lnTo>
                      <a:pt x="1575" y="1017904"/>
                    </a:lnTo>
                    <a:lnTo>
                      <a:pt x="52224" y="827189"/>
                    </a:lnTo>
                    <a:cubicBezTo>
                      <a:pt x="60963" y="794290"/>
                      <a:pt x="94716" y="774702"/>
                      <a:pt x="127614" y="783440"/>
                    </a:cubicBezTo>
                    <a:cubicBezTo>
                      <a:pt x="160513" y="792178"/>
                      <a:pt x="180101" y="825931"/>
                      <a:pt x="171363" y="858831"/>
                    </a:cubicBezTo>
                    <a:lnTo>
                      <a:pt x="158186" y="908445"/>
                    </a:lnTo>
                    <a:close/>
                    <a:moveTo>
                      <a:pt x="815994" y="1184737"/>
                    </a:moveTo>
                    <a:cubicBezTo>
                      <a:pt x="840064" y="1208807"/>
                      <a:pt x="840064" y="1247831"/>
                      <a:pt x="815994" y="1271901"/>
                    </a:cubicBezTo>
                    <a:lnTo>
                      <a:pt x="676462" y="1411431"/>
                    </a:lnTo>
                    <a:lnTo>
                      <a:pt x="663371" y="1420125"/>
                    </a:lnTo>
                    <a:lnTo>
                      <a:pt x="656537" y="1424814"/>
                    </a:lnTo>
                    <a:lnTo>
                      <a:pt x="656099" y="1424953"/>
                    </a:lnTo>
                    <a:lnTo>
                      <a:pt x="656073" y="1424970"/>
                    </a:lnTo>
                    <a:lnTo>
                      <a:pt x="656006" y="1424984"/>
                    </a:lnTo>
                    <a:lnTo>
                      <a:pt x="644996" y="1428500"/>
                    </a:lnTo>
                    <a:cubicBezTo>
                      <a:pt x="640991" y="1429353"/>
                      <a:pt x="636840" y="1429818"/>
                      <a:pt x="632586" y="1429852"/>
                    </a:cubicBezTo>
                    <a:cubicBezTo>
                      <a:pt x="628331" y="1429885"/>
                      <a:pt x="624173" y="1429489"/>
                      <a:pt x="620154" y="1428701"/>
                    </a:cubicBezTo>
                    <a:lnTo>
                      <a:pt x="609090" y="1425364"/>
                    </a:lnTo>
                    <a:lnTo>
                      <a:pt x="609022" y="1425351"/>
                    </a:lnTo>
                    <a:lnTo>
                      <a:pt x="608997" y="1425336"/>
                    </a:lnTo>
                    <a:lnTo>
                      <a:pt x="608557" y="1425203"/>
                    </a:lnTo>
                    <a:lnTo>
                      <a:pt x="601620" y="1420608"/>
                    </a:lnTo>
                    <a:lnTo>
                      <a:pt x="588416" y="1412145"/>
                    </a:lnTo>
                    <a:lnTo>
                      <a:pt x="446641" y="1274896"/>
                    </a:lnTo>
                    <a:cubicBezTo>
                      <a:pt x="422185" y="1251219"/>
                      <a:pt x="421551" y="1212199"/>
                      <a:pt x="445228" y="1187743"/>
                    </a:cubicBezTo>
                    <a:cubicBezTo>
                      <a:pt x="468903" y="1163287"/>
                      <a:pt x="507923" y="1162653"/>
                      <a:pt x="532381" y="1186330"/>
                    </a:cubicBezTo>
                    <a:lnTo>
                      <a:pt x="569263" y="1222035"/>
                    </a:lnTo>
                    <a:lnTo>
                      <a:pt x="568315" y="1105080"/>
                    </a:lnTo>
                    <a:lnTo>
                      <a:pt x="617964" y="1110542"/>
                    </a:lnTo>
                    <a:lnTo>
                      <a:pt x="691582" y="1104525"/>
                    </a:lnTo>
                    <a:lnTo>
                      <a:pt x="692527" y="1221037"/>
                    </a:lnTo>
                    <a:lnTo>
                      <a:pt x="728830" y="1184737"/>
                    </a:lnTo>
                    <a:cubicBezTo>
                      <a:pt x="752900" y="1160667"/>
                      <a:pt x="791924" y="1160668"/>
                      <a:pt x="815994" y="1184737"/>
                    </a:cubicBezTo>
                    <a:close/>
                    <a:moveTo>
                      <a:pt x="309018" y="291377"/>
                    </a:moveTo>
                    <a:cubicBezTo>
                      <a:pt x="313953" y="297682"/>
                      <a:pt x="317733" y="305058"/>
                      <a:pt x="319953" y="313273"/>
                    </a:cubicBezTo>
                    <a:cubicBezTo>
                      <a:pt x="328836" y="346132"/>
                      <a:pt x="309399" y="379973"/>
                      <a:pt x="276538" y="388856"/>
                    </a:cubicBezTo>
                    <a:lnTo>
                      <a:pt x="226983" y="402251"/>
                    </a:lnTo>
                    <a:lnTo>
                      <a:pt x="334706" y="465296"/>
                    </a:lnTo>
                    <a:lnTo>
                      <a:pt x="302097" y="504094"/>
                    </a:lnTo>
                    <a:lnTo>
                      <a:pt x="267034" y="568518"/>
                    </a:lnTo>
                    <a:lnTo>
                      <a:pt x="164718" y="508638"/>
                    </a:lnTo>
                    <a:lnTo>
                      <a:pt x="177307" y="558408"/>
                    </a:lnTo>
                    <a:cubicBezTo>
                      <a:pt x="185656" y="591409"/>
                      <a:pt x="165672" y="624928"/>
                      <a:pt x="132672" y="633276"/>
                    </a:cubicBezTo>
                    <a:cubicBezTo>
                      <a:pt x="99672" y="641625"/>
                      <a:pt x="66153" y="621642"/>
                      <a:pt x="57804" y="588641"/>
                    </a:cubicBezTo>
                    <a:lnTo>
                      <a:pt x="9408" y="397341"/>
                    </a:lnTo>
                    <a:lnTo>
                      <a:pt x="8645" y="381645"/>
                    </a:lnTo>
                    <a:lnTo>
                      <a:pt x="8117" y="373374"/>
                    </a:lnTo>
                    <a:lnTo>
                      <a:pt x="8222" y="372926"/>
                    </a:lnTo>
                    <a:lnTo>
                      <a:pt x="8220" y="372895"/>
                    </a:lnTo>
                    <a:lnTo>
                      <a:pt x="8243" y="372830"/>
                    </a:lnTo>
                    <a:lnTo>
                      <a:pt x="10861" y="361574"/>
                    </a:lnTo>
                    <a:cubicBezTo>
                      <a:pt x="12179" y="357697"/>
                      <a:pt x="13905" y="353894"/>
                      <a:pt x="16054" y="350221"/>
                    </a:cubicBezTo>
                    <a:cubicBezTo>
                      <a:pt x="18205" y="346550"/>
                      <a:pt x="20674" y="343181"/>
                      <a:pt x="23408" y="340133"/>
                    </a:cubicBezTo>
                    <a:lnTo>
                      <a:pt x="31942" y="332338"/>
                    </a:lnTo>
                    <a:lnTo>
                      <a:pt x="31987" y="332287"/>
                    </a:lnTo>
                    <a:lnTo>
                      <a:pt x="32013" y="332273"/>
                    </a:lnTo>
                    <a:lnTo>
                      <a:pt x="32352" y="331963"/>
                    </a:lnTo>
                    <a:lnTo>
                      <a:pt x="39852" y="328358"/>
                    </a:lnTo>
                    <a:lnTo>
                      <a:pt x="53882" y="321350"/>
                    </a:lnTo>
                    <a:lnTo>
                      <a:pt x="244371" y="269857"/>
                    </a:lnTo>
                    <a:cubicBezTo>
                      <a:pt x="269016" y="263196"/>
                      <a:pt x="294213" y="272464"/>
                      <a:pt x="309018" y="291377"/>
                    </a:cubicBezTo>
                    <a:close/>
                    <a:moveTo>
                      <a:pt x="1196103" y="821119"/>
                    </a:moveTo>
                    <a:cubicBezTo>
                      <a:pt x="1200832" y="827580"/>
                      <a:pt x="1204371" y="835075"/>
                      <a:pt x="1206324" y="843357"/>
                    </a:cubicBezTo>
                    <a:lnTo>
                      <a:pt x="1251612" y="1035417"/>
                    </a:lnTo>
                    <a:lnTo>
                      <a:pt x="1252120" y="1051091"/>
                    </a:lnTo>
                    <a:lnTo>
                      <a:pt x="1252515" y="1059404"/>
                    </a:lnTo>
                    <a:lnTo>
                      <a:pt x="1252402" y="1059848"/>
                    </a:lnTo>
                    <a:lnTo>
                      <a:pt x="1252404" y="1059879"/>
                    </a:lnTo>
                    <a:lnTo>
                      <a:pt x="1252378" y="1059942"/>
                    </a:lnTo>
                    <a:lnTo>
                      <a:pt x="1249579" y="1071155"/>
                    </a:lnTo>
                    <a:cubicBezTo>
                      <a:pt x="1248199" y="1075011"/>
                      <a:pt x="1246412" y="1078787"/>
                      <a:pt x="1244204" y="1082423"/>
                    </a:cubicBezTo>
                    <a:cubicBezTo>
                      <a:pt x="1241995" y="1086060"/>
                      <a:pt x="1239469" y="1089386"/>
                      <a:pt x="1236685" y="1092390"/>
                    </a:cubicBezTo>
                    <a:lnTo>
                      <a:pt x="1228028" y="1100046"/>
                    </a:lnTo>
                    <a:lnTo>
                      <a:pt x="1227983" y="1100097"/>
                    </a:lnTo>
                    <a:lnTo>
                      <a:pt x="1227955" y="1100111"/>
                    </a:lnTo>
                    <a:lnTo>
                      <a:pt x="1227610" y="1100413"/>
                    </a:lnTo>
                    <a:lnTo>
                      <a:pt x="1220084" y="1103884"/>
                    </a:lnTo>
                    <a:lnTo>
                      <a:pt x="1205912" y="1110678"/>
                    </a:lnTo>
                    <a:lnTo>
                      <a:pt x="1014612" y="1159074"/>
                    </a:lnTo>
                    <a:cubicBezTo>
                      <a:pt x="981612" y="1167423"/>
                      <a:pt x="948093" y="1147439"/>
                      <a:pt x="939744" y="1114439"/>
                    </a:cubicBezTo>
                    <a:cubicBezTo>
                      <a:pt x="931395" y="1081439"/>
                      <a:pt x="951380" y="1047919"/>
                      <a:pt x="984380" y="1039570"/>
                    </a:cubicBezTo>
                    <a:lnTo>
                      <a:pt x="1034149" y="1026980"/>
                    </a:lnTo>
                    <a:lnTo>
                      <a:pt x="926783" y="961784"/>
                    </a:lnTo>
                    <a:lnTo>
                      <a:pt x="944708" y="940457"/>
                    </a:lnTo>
                    <a:cubicBezTo>
                      <a:pt x="959225" y="919127"/>
                      <a:pt x="971388" y="896659"/>
                      <a:pt x="981192" y="873422"/>
                    </a:cubicBezTo>
                    <a:lnTo>
                      <a:pt x="987172" y="854238"/>
                    </a:lnTo>
                    <a:lnTo>
                      <a:pt x="1098130" y="921614"/>
                    </a:lnTo>
                    <a:lnTo>
                      <a:pt x="1086345" y="871649"/>
                    </a:lnTo>
                    <a:cubicBezTo>
                      <a:pt x="1078534" y="838518"/>
                      <a:pt x="1099058" y="805327"/>
                      <a:pt x="1132188" y="797514"/>
                    </a:cubicBezTo>
                    <a:cubicBezTo>
                      <a:pt x="1157037" y="791654"/>
                      <a:pt x="1181920" y="801736"/>
                      <a:pt x="1196103" y="821119"/>
                    </a:cubicBezTo>
                    <a:close/>
                    <a:moveTo>
                      <a:pt x="815994" y="157955"/>
                    </a:moveTo>
                    <a:cubicBezTo>
                      <a:pt x="840064" y="182025"/>
                      <a:pt x="840064" y="221049"/>
                      <a:pt x="815994" y="245119"/>
                    </a:cubicBezTo>
                    <a:cubicBezTo>
                      <a:pt x="791924" y="269188"/>
                      <a:pt x="752898" y="269188"/>
                      <a:pt x="728829" y="245119"/>
                    </a:cubicBezTo>
                    <a:lnTo>
                      <a:pt x="692529" y="208818"/>
                    </a:lnTo>
                    <a:lnTo>
                      <a:pt x="691458" y="340897"/>
                    </a:lnTo>
                    <a:lnTo>
                      <a:pt x="628842" y="334009"/>
                    </a:lnTo>
                    <a:lnTo>
                      <a:pt x="568199" y="338965"/>
                    </a:lnTo>
                    <a:lnTo>
                      <a:pt x="569263" y="207818"/>
                    </a:lnTo>
                    <a:lnTo>
                      <a:pt x="532381" y="243526"/>
                    </a:lnTo>
                    <a:cubicBezTo>
                      <a:pt x="507923" y="267202"/>
                      <a:pt x="468904" y="266569"/>
                      <a:pt x="445228" y="242113"/>
                    </a:cubicBezTo>
                    <a:cubicBezTo>
                      <a:pt x="421550" y="217656"/>
                      <a:pt x="422185" y="178636"/>
                      <a:pt x="446641" y="154960"/>
                    </a:cubicBezTo>
                    <a:lnTo>
                      <a:pt x="588416" y="17710"/>
                    </a:lnTo>
                    <a:lnTo>
                      <a:pt x="601620" y="9248"/>
                    </a:lnTo>
                    <a:lnTo>
                      <a:pt x="608557" y="4652"/>
                    </a:lnTo>
                    <a:lnTo>
                      <a:pt x="608997" y="4521"/>
                    </a:lnTo>
                    <a:lnTo>
                      <a:pt x="609022" y="4504"/>
                    </a:lnTo>
                    <a:lnTo>
                      <a:pt x="609090" y="4493"/>
                    </a:lnTo>
                    <a:lnTo>
                      <a:pt x="620154" y="1155"/>
                    </a:lnTo>
                    <a:cubicBezTo>
                      <a:pt x="624173" y="366"/>
                      <a:pt x="628331" y="-32"/>
                      <a:pt x="632585" y="2"/>
                    </a:cubicBezTo>
                    <a:cubicBezTo>
                      <a:pt x="636840" y="37"/>
                      <a:pt x="640991" y="504"/>
                      <a:pt x="644996" y="1357"/>
                    </a:cubicBezTo>
                    <a:lnTo>
                      <a:pt x="656006" y="4872"/>
                    </a:lnTo>
                    <a:lnTo>
                      <a:pt x="656073" y="4884"/>
                    </a:lnTo>
                    <a:lnTo>
                      <a:pt x="656099" y="4901"/>
                    </a:lnTo>
                    <a:lnTo>
                      <a:pt x="656535" y="5043"/>
                    </a:lnTo>
                    <a:lnTo>
                      <a:pt x="663371" y="9730"/>
                    </a:lnTo>
                    <a:lnTo>
                      <a:pt x="676463" y="18423"/>
                    </a:lnTo>
                    <a:close/>
                    <a:moveTo>
                      <a:pt x="1248773" y="357302"/>
                    </a:moveTo>
                    <a:cubicBezTo>
                      <a:pt x="1251422" y="360425"/>
                      <a:pt x="1253798" y="363861"/>
                      <a:pt x="1255843" y="367591"/>
                    </a:cubicBezTo>
                    <a:cubicBezTo>
                      <a:pt x="1257889" y="371322"/>
                      <a:pt x="1259506" y="375174"/>
                      <a:pt x="1260715" y="379086"/>
                    </a:cubicBezTo>
                    <a:lnTo>
                      <a:pt x="1263017" y="390412"/>
                    </a:lnTo>
                    <a:lnTo>
                      <a:pt x="1263039" y="390476"/>
                    </a:lnTo>
                    <a:lnTo>
                      <a:pt x="1263037" y="390507"/>
                    </a:lnTo>
                    <a:lnTo>
                      <a:pt x="1263126" y="390957"/>
                    </a:lnTo>
                    <a:lnTo>
                      <a:pt x="1262369" y="399210"/>
                    </a:lnTo>
                    <a:lnTo>
                      <a:pt x="1261167" y="414881"/>
                    </a:lnTo>
                    <a:lnTo>
                      <a:pt x="1207429" y="604749"/>
                    </a:lnTo>
                    <a:cubicBezTo>
                      <a:pt x="1198159" y="637502"/>
                      <a:pt x="1164093" y="656539"/>
                      <a:pt x="1131340" y="647269"/>
                    </a:cubicBezTo>
                    <a:cubicBezTo>
                      <a:pt x="1098587" y="637999"/>
                      <a:pt x="1079549" y="603932"/>
                      <a:pt x="1088819" y="571179"/>
                    </a:cubicBezTo>
                    <a:lnTo>
                      <a:pt x="1102801" y="521783"/>
                    </a:lnTo>
                    <a:lnTo>
                      <a:pt x="986503" y="585540"/>
                    </a:lnTo>
                    <a:lnTo>
                      <a:pt x="985286" y="581212"/>
                    </a:lnTo>
                    <a:cubicBezTo>
                      <a:pt x="976137" y="557710"/>
                      <a:pt x="964608" y="534911"/>
                      <a:pt x="950694" y="513182"/>
                    </a:cubicBezTo>
                    <a:lnTo>
                      <a:pt x="923821" y="479326"/>
                    </a:lnTo>
                    <a:lnTo>
                      <a:pt x="1043542" y="413691"/>
                    </a:lnTo>
                    <a:lnTo>
                      <a:pt x="994378" y="398914"/>
                    </a:lnTo>
                    <a:cubicBezTo>
                      <a:pt x="961780" y="389113"/>
                      <a:pt x="943299" y="354743"/>
                      <a:pt x="953097" y="322145"/>
                    </a:cubicBezTo>
                    <a:cubicBezTo>
                      <a:pt x="962897" y="289545"/>
                      <a:pt x="997269" y="271064"/>
                      <a:pt x="1029866" y="280863"/>
                    </a:cubicBezTo>
                    <a:lnTo>
                      <a:pt x="1218839" y="337672"/>
                    </a:lnTo>
                    <a:lnTo>
                      <a:pt x="1232667" y="345070"/>
                    </a:lnTo>
                    <a:lnTo>
                      <a:pt x="1240064" y="348884"/>
                    </a:lnTo>
                    <a:lnTo>
                      <a:pt x="1240392" y="349204"/>
                    </a:lnTo>
                    <a:lnTo>
                      <a:pt x="1240419" y="349218"/>
                    </a:lnTo>
                    <a:lnTo>
                      <a:pt x="1240461" y="349271"/>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gr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244" y="1497146"/>
            <a:ext cx="3897883" cy="2387248"/>
          </a:xfrm>
          <a:prstGeom prst="rect">
            <a:avLst/>
          </a:prstGeom>
        </p:spPr>
      </p:pic>
      <p:pic>
        <p:nvPicPr>
          <p:cNvPr id="79" name="Picture 4" descr="תוצאת תמונה עבור ‪tv frame transpar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576" y="1470861"/>
            <a:ext cx="4011062" cy="2910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794759"/>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Infinite Video Platform in Action</a:t>
            </a:r>
          </a:p>
        </p:txBody>
      </p:sp>
      <p:sp>
        <p:nvSpPr>
          <p:cNvPr id="99" name="Slide Number Placeholder 1"/>
          <p:cNvSpPr>
            <a:spLocks noGrp="1"/>
          </p:cNvSpPr>
          <p:nvPr>
            <p:ph type="sldNum" sz="quarter" idx="4294967295"/>
          </p:nvPr>
        </p:nvSpPr>
        <p:spPr>
          <a:xfrm>
            <a:off x="8357372" y="4756839"/>
            <a:ext cx="407669" cy="128908"/>
          </a:xfrm>
        </p:spPr>
        <p:txBody>
          <a:bodyPr/>
          <a:lstStyle/>
          <a:p>
            <a:fld id="{B0F430F5-84FA-4D3D-97BF-326DF23D5064}" type="slidenum">
              <a:rPr lang="en-US" smtClean="0"/>
              <a:pPr/>
              <a:t>28</a:t>
            </a:fld>
            <a:endParaRPr lang="en-US" dirty="0"/>
          </a:p>
        </p:txBody>
      </p:sp>
      <p:graphicFrame>
        <p:nvGraphicFramePr>
          <p:cNvPr id="101" name="Table 100"/>
          <p:cNvGraphicFramePr>
            <a:graphicFrameLocks noGrp="1"/>
          </p:cNvGraphicFramePr>
          <p:nvPr/>
        </p:nvGraphicFramePr>
        <p:xfrm>
          <a:off x="304800" y="990706"/>
          <a:ext cx="5562600" cy="3492460"/>
        </p:xfrm>
        <a:graphic>
          <a:graphicData uri="http://schemas.openxmlformats.org/drawingml/2006/table">
            <a:tbl>
              <a:tblPr firstRow="1" bandRow="1">
                <a:tableStyleId>{D7AC3CCA-C797-4891-BE02-D94E43425B78}</a:tableStyleId>
              </a:tblPr>
              <a:tblGrid>
                <a:gridCol w="1112520">
                  <a:extLst>
                    <a:ext uri="{9D8B030D-6E8A-4147-A177-3AD203B41FA5}">
                      <a16:colId xmlns:a16="http://schemas.microsoft.com/office/drawing/2014/main" val="20000"/>
                    </a:ext>
                  </a:extLst>
                </a:gridCol>
                <a:gridCol w="1112520">
                  <a:extLst>
                    <a:ext uri="{9D8B030D-6E8A-4147-A177-3AD203B41FA5}">
                      <a16:colId xmlns:a16="http://schemas.microsoft.com/office/drawing/2014/main" val="20001"/>
                    </a:ext>
                  </a:extLst>
                </a:gridCol>
                <a:gridCol w="1112520">
                  <a:extLst>
                    <a:ext uri="{9D8B030D-6E8A-4147-A177-3AD203B41FA5}">
                      <a16:colId xmlns:a16="http://schemas.microsoft.com/office/drawing/2014/main" val="20002"/>
                    </a:ext>
                  </a:extLst>
                </a:gridCol>
                <a:gridCol w="1112520">
                  <a:extLst>
                    <a:ext uri="{9D8B030D-6E8A-4147-A177-3AD203B41FA5}">
                      <a16:colId xmlns:a16="http://schemas.microsoft.com/office/drawing/2014/main" val="20003"/>
                    </a:ext>
                  </a:extLst>
                </a:gridCol>
                <a:gridCol w="1112520">
                  <a:extLst>
                    <a:ext uri="{9D8B030D-6E8A-4147-A177-3AD203B41FA5}">
                      <a16:colId xmlns:a16="http://schemas.microsoft.com/office/drawing/2014/main" val="20004"/>
                    </a:ext>
                  </a:extLst>
                </a:gridCol>
              </a:tblGrid>
              <a:tr h="698492">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a:solidFill>
                          <a:sysClr val="windowText" lastClr="000000"/>
                        </a:solidFill>
                      </a:endParaRPr>
                    </a:p>
                  </a:txBody>
                  <a:tcPr>
                    <a:noFill/>
                  </a:tcPr>
                </a:tc>
                <a:tc>
                  <a:txBody>
                    <a:bodyPr/>
                    <a:lstStyle/>
                    <a:p>
                      <a:endParaRPr lang="en-US">
                        <a:solidFill>
                          <a:sysClr val="windowText" lastClr="000000"/>
                        </a:solidFill>
                      </a:endParaRPr>
                    </a:p>
                  </a:txBody>
                  <a:tcPr>
                    <a:noFill/>
                  </a:tcPr>
                </a:tc>
                <a:tc>
                  <a:txBody>
                    <a:bodyPr/>
                    <a:lstStyle/>
                    <a:p>
                      <a:endParaRPr lang="en-US">
                        <a:solidFill>
                          <a:sysClr val="windowText" lastClr="000000"/>
                        </a:solidFill>
                      </a:endParaRPr>
                    </a:p>
                  </a:txBody>
                  <a:tcPr>
                    <a:noFill/>
                  </a:tcPr>
                </a:tc>
                <a:extLst>
                  <a:ext uri="{0D108BD9-81ED-4DB2-BD59-A6C34878D82A}">
                    <a16:rowId xmlns:a16="http://schemas.microsoft.com/office/drawing/2014/main" val="10000"/>
                  </a:ext>
                </a:extLst>
              </a:tr>
              <a:tr h="698492">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a:solidFill>
                          <a:sysClr val="windowText" lastClr="000000"/>
                        </a:solidFill>
                      </a:endParaRPr>
                    </a:p>
                  </a:txBody>
                  <a:tcPr>
                    <a:noFill/>
                  </a:tcPr>
                </a:tc>
                <a:tc>
                  <a:txBody>
                    <a:bodyPr/>
                    <a:lstStyle/>
                    <a:p>
                      <a:endParaRPr lang="en-US">
                        <a:solidFill>
                          <a:sysClr val="windowText" lastClr="000000"/>
                        </a:solidFill>
                      </a:endParaRPr>
                    </a:p>
                  </a:txBody>
                  <a:tcPr>
                    <a:noFill/>
                  </a:tcPr>
                </a:tc>
                <a:extLst>
                  <a:ext uri="{0D108BD9-81ED-4DB2-BD59-A6C34878D82A}">
                    <a16:rowId xmlns:a16="http://schemas.microsoft.com/office/drawing/2014/main" val="10001"/>
                  </a:ext>
                </a:extLst>
              </a:tr>
              <a:tr h="698492">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extLst>
                  <a:ext uri="{0D108BD9-81ED-4DB2-BD59-A6C34878D82A}">
                    <a16:rowId xmlns:a16="http://schemas.microsoft.com/office/drawing/2014/main" val="10002"/>
                  </a:ext>
                </a:extLst>
              </a:tr>
              <a:tr h="698492">
                <a:tc>
                  <a:txBody>
                    <a:bodyPr/>
                    <a:lstStyle/>
                    <a:p>
                      <a:endParaRPr lang="en-US">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extLst>
                  <a:ext uri="{0D108BD9-81ED-4DB2-BD59-A6C34878D82A}">
                    <a16:rowId xmlns:a16="http://schemas.microsoft.com/office/drawing/2014/main" val="10003"/>
                  </a:ext>
                </a:extLst>
              </a:tr>
              <a:tr h="698492">
                <a:tc>
                  <a:txBody>
                    <a:bodyPr/>
                    <a:lstStyle/>
                    <a:p>
                      <a:endParaRPr lang="en-US">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tc>
                  <a:txBody>
                    <a:bodyPr/>
                    <a:lstStyle/>
                    <a:p>
                      <a:endParaRPr lang="en-US" dirty="0">
                        <a:solidFill>
                          <a:sysClr val="windowText" lastClr="000000"/>
                        </a:solidFill>
                      </a:endParaRPr>
                    </a:p>
                  </a:txBody>
                  <a:tcPr>
                    <a:noFill/>
                  </a:tcPr>
                </a:tc>
                <a:extLst>
                  <a:ext uri="{0D108BD9-81ED-4DB2-BD59-A6C34878D82A}">
                    <a16:rowId xmlns:a16="http://schemas.microsoft.com/office/drawing/2014/main" val="10004"/>
                  </a:ext>
                </a:extLst>
              </a:tr>
            </a:tbl>
          </a:graphicData>
        </a:graphic>
      </p:graphicFrame>
      <p:grpSp>
        <p:nvGrpSpPr>
          <p:cNvPr id="102" name="Group 101"/>
          <p:cNvGrpSpPr/>
          <p:nvPr/>
        </p:nvGrpSpPr>
        <p:grpSpPr>
          <a:xfrm>
            <a:off x="457200" y="1130365"/>
            <a:ext cx="5334000" cy="3134626"/>
            <a:chOff x="381000" y="1581149"/>
            <a:chExt cx="5334000" cy="3134626"/>
          </a:xfrm>
        </p:grpSpPr>
        <p:pic>
          <p:nvPicPr>
            <p:cNvPr id="103" name="Picture 10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0012" y="1607251"/>
              <a:ext cx="679373" cy="403536"/>
            </a:xfrm>
            <a:prstGeom prst="rect">
              <a:avLst/>
            </a:prstGeom>
          </p:spPr>
        </p:pic>
        <p:pic>
          <p:nvPicPr>
            <p:cNvPr id="104" name="Picture 10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67000" y="3781568"/>
              <a:ext cx="737605" cy="237982"/>
            </a:xfrm>
            <a:prstGeom prst="rect">
              <a:avLst/>
            </a:prstGeom>
          </p:spPr>
        </p:pic>
        <p:pic>
          <p:nvPicPr>
            <p:cNvPr id="105" name="Picture 10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0" y="2997057"/>
              <a:ext cx="737605" cy="341453"/>
            </a:xfrm>
            <a:prstGeom prst="rect">
              <a:avLst/>
            </a:prstGeom>
          </p:spPr>
        </p:pic>
        <p:pic>
          <p:nvPicPr>
            <p:cNvPr id="106" name="Picture 10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45816" y="4550221"/>
              <a:ext cx="883184" cy="165554"/>
            </a:xfrm>
            <a:prstGeom prst="rect">
              <a:avLst/>
            </a:prstGeom>
          </p:spPr>
        </p:pic>
        <p:pic>
          <p:nvPicPr>
            <p:cNvPr id="107" name="Picture 10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22512" y="2227508"/>
              <a:ext cx="766720" cy="444925"/>
            </a:xfrm>
            <a:prstGeom prst="rect">
              <a:avLst/>
            </a:prstGeom>
          </p:spPr>
        </p:pic>
        <p:pic>
          <p:nvPicPr>
            <p:cNvPr id="108" name="Picture 10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04472" y="1659076"/>
              <a:ext cx="611436" cy="403536"/>
            </a:xfrm>
            <a:prstGeom prst="rect">
              <a:avLst/>
            </a:prstGeom>
          </p:spPr>
        </p:pic>
        <p:pic>
          <p:nvPicPr>
            <p:cNvPr id="109" name="Picture 10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16600" y="1653700"/>
              <a:ext cx="998400" cy="263749"/>
            </a:xfrm>
            <a:prstGeom prst="rect">
              <a:avLst/>
            </a:prstGeom>
          </p:spPr>
        </p:pic>
        <p:pic>
          <p:nvPicPr>
            <p:cNvPr id="110" name="Picture 10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47800" y="4334775"/>
              <a:ext cx="951122" cy="331106"/>
            </a:xfrm>
            <a:prstGeom prst="rect">
              <a:avLst/>
            </a:prstGeom>
          </p:spPr>
        </p:pic>
        <p:pic>
          <p:nvPicPr>
            <p:cNvPr id="111" name="Picture 110"/>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514600" y="3064726"/>
              <a:ext cx="931711" cy="269024"/>
            </a:xfrm>
            <a:prstGeom prst="rect">
              <a:avLst/>
            </a:prstGeom>
          </p:spPr>
        </p:pic>
        <p:pic>
          <p:nvPicPr>
            <p:cNvPr id="112" name="Picture 11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913415" y="2885094"/>
              <a:ext cx="545953" cy="573235"/>
            </a:xfrm>
            <a:prstGeom prst="rect">
              <a:avLst/>
            </a:prstGeom>
          </p:spPr>
        </p:pic>
        <p:pic>
          <p:nvPicPr>
            <p:cNvPr id="113" name="Picture 112"/>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26249" y="2334006"/>
              <a:ext cx="640551" cy="300065"/>
            </a:xfrm>
            <a:prstGeom prst="rect">
              <a:avLst/>
            </a:prstGeom>
          </p:spPr>
        </p:pic>
        <p:pic>
          <p:nvPicPr>
            <p:cNvPr id="114" name="Picture 113"/>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590800" y="2305113"/>
              <a:ext cx="766720" cy="289717"/>
            </a:xfrm>
            <a:prstGeom prst="rect">
              <a:avLst/>
            </a:prstGeom>
          </p:spPr>
        </p:pic>
        <p:pic>
          <p:nvPicPr>
            <p:cNvPr id="115" name="Picture 114"/>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57200" y="1581149"/>
              <a:ext cx="698783" cy="434577"/>
            </a:xfrm>
            <a:prstGeom prst="rect">
              <a:avLst/>
            </a:prstGeom>
          </p:spPr>
        </p:pic>
        <p:pic>
          <p:nvPicPr>
            <p:cNvPr id="116" name="Picture 115"/>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3634757" y="3048558"/>
              <a:ext cx="922006" cy="289717"/>
            </a:xfrm>
            <a:prstGeom prst="rect">
              <a:avLst/>
            </a:prstGeom>
          </p:spPr>
        </p:pic>
        <p:pic>
          <p:nvPicPr>
            <p:cNvPr id="117" name="Picture 116"/>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788381" y="3705368"/>
              <a:ext cx="912300" cy="237982"/>
            </a:xfrm>
            <a:prstGeom prst="rect">
              <a:avLst/>
            </a:prstGeom>
          </p:spPr>
        </p:pic>
        <p:pic>
          <p:nvPicPr>
            <p:cNvPr id="118" name="Picture 117"/>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3686572" y="3692214"/>
              <a:ext cx="922006" cy="403536"/>
            </a:xfrm>
            <a:prstGeom prst="rect">
              <a:avLst/>
            </a:prstGeom>
          </p:spPr>
        </p:pic>
        <p:pic>
          <p:nvPicPr>
            <p:cNvPr id="119" name="Picture 118"/>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550154" y="2933563"/>
              <a:ext cx="476787" cy="508314"/>
            </a:xfrm>
            <a:prstGeom prst="rect">
              <a:avLst/>
            </a:prstGeom>
          </p:spPr>
        </p:pic>
        <p:pic>
          <p:nvPicPr>
            <p:cNvPr id="120" name="Picture 119"/>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3809614" y="1687083"/>
              <a:ext cx="592025" cy="331106"/>
            </a:xfrm>
            <a:prstGeom prst="rect">
              <a:avLst/>
            </a:prstGeom>
          </p:spPr>
        </p:pic>
        <p:pic>
          <p:nvPicPr>
            <p:cNvPr id="121" name="Picture 120"/>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3712175" y="2318436"/>
              <a:ext cx="834658" cy="269024"/>
            </a:xfrm>
            <a:prstGeom prst="rect">
              <a:avLst/>
            </a:prstGeom>
          </p:spPr>
        </p:pic>
        <p:pic>
          <p:nvPicPr>
            <p:cNvPr id="122" name="Picture 121"/>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381000" y="4520625"/>
              <a:ext cx="854069" cy="175900"/>
            </a:xfrm>
            <a:prstGeom prst="rect">
              <a:avLst/>
            </a:prstGeom>
          </p:spPr>
        </p:pic>
        <p:pic>
          <p:nvPicPr>
            <p:cNvPr id="123" name="Picture 122"/>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1582730" y="3650825"/>
              <a:ext cx="689078" cy="444925"/>
            </a:xfrm>
            <a:prstGeom prst="rect">
              <a:avLst/>
            </a:prstGeom>
          </p:spPr>
        </p:pic>
      </p:grpSp>
      <p:pic>
        <p:nvPicPr>
          <p:cNvPr id="124" name="Picture 123"/>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010555" y="3850683"/>
            <a:ext cx="420585" cy="522058"/>
          </a:xfrm>
          <a:prstGeom prst="rect">
            <a:avLst/>
          </a:prstGeom>
        </p:spPr>
      </p:pic>
      <p:pic>
        <p:nvPicPr>
          <p:cNvPr id="125" name="Picture 124"/>
          <p:cNvPicPr>
            <a:picLocks noChangeAspect="1"/>
          </p:cNvPicPr>
          <p:nvPr/>
        </p:nvPicPr>
        <p:blipFill>
          <a:blip r:embed="rId25" cstate="screen">
            <a:biLevel thresh="75000"/>
            <a:extLst>
              <a:ext uri="{28A0092B-C50C-407E-A947-70E740481C1C}">
                <a14:useLocalDpi xmlns:a14="http://schemas.microsoft.com/office/drawing/2010/main"/>
              </a:ext>
            </a:extLst>
          </a:blip>
          <a:stretch>
            <a:fillRect/>
          </a:stretch>
        </p:blipFill>
        <p:spPr>
          <a:xfrm>
            <a:off x="497313" y="3381463"/>
            <a:ext cx="734870" cy="113101"/>
          </a:xfrm>
          <a:prstGeom prst="rect">
            <a:avLst/>
          </a:prstGeom>
        </p:spPr>
      </p:pic>
      <p:pic>
        <p:nvPicPr>
          <p:cNvPr id="126" name="Picture 125"/>
          <p:cNvPicPr>
            <a:picLocks noChangeAspect="1"/>
          </p:cNvPicPr>
          <p:nvPr/>
        </p:nvPicPr>
        <p:blipFill>
          <a:blip r:embed="rId26"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3846702" y="4044467"/>
            <a:ext cx="725298" cy="351516"/>
          </a:xfrm>
          <a:prstGeom prst="rect">
            <a:avLst/>
          </a:prstGeom>
        </p:spPr>
      </p:pic>
      <p:pic>
        <p:nvPicPr>
          <p:cNvPr id="127" name="Picture 126"/>
          <p:cNvPicPr>
            <a:picLocks noChangeAspect="1"/>
          </p:cNvPicPr>
          <p:nvPr/>
        </p:nvPicPr>
        <p:blipFill>
          <a:blip r:embed="rId27" cstate="screen">
            <a:grayscl/>
            <a:extLst>
              <a:ext uri="{BEBA8EAE-BF5A-486C-A8C5-ECC9F3942E4B}">
                <a14:imgProps xmlns:a14="http://schemas.microsoft.com/office/drawing/2010/main">
                  <a14:imgLayer r:embed="rId28">
                    <a14:imgEffect>
                      <a14:saturation sat="200000"/>
                    </a14:imgEffect>
                  </a14:imgLayer>
                </a14:imgProps>
              </a:ext>
              <a:ext uri="{28A0092B-C50C-407E-A947-70E740481C1C}">
                <a14:useLocalDpi xmlns:a14="http://schemas.microsoft.com/office/drawing/2010/main"/>
              </a:ext>
            </a:extLst>
          </a:blip>
          <a:stretch>
            <a:fillRect/>
          </a:stretch>
        </p:blipFill>
        <p:spPr>
          <a:xfrm>
            <a:off x="1600623" y="1758618"/>
            <a:ext cx="748137" cy="540031"/>
          </a:xfrm>
          <a:prstGeom prst="rect">
            <a:avLst/>
          </a:prstGeom>
        </p:spPr>
      </p:pic>
      <p:sp>
        <p:nvSpPr>
          <p:cNvPr id="33" name="Text Placeholder 1"/>
          <p:cNvSpPr txBox="1">
            <a:spLocks/>
          </p:cNvSpPr>
          <p:nvPr/>
        </p:nvSpPr>
        <p:spPr>
          <a:xfrm>
            <a:off x="5960282" y="1224231"/>
            <a:ext cx="2986602" cy="3168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400" dirty="0" smtClean="0"/>
              <a:t>80+ deployments with 60+ customers </a:t>
            </a:r>
          </a:p>
          <a:p>
            <a:pPr fontAlgn="auto">
              <a:spcAft>
                <a:spcPts val="0"/>
              </a:spcAft>
            </a:pPr>
            <a:r>
              <a:rPr lang="en-US" sz="1400" dirty="0" smtClean="0"/>
              <a:t>30+ active customer trials </a:t>
            </a:r>
          </a:p>
          <a:p>
            <a:pPr fontAlgn="auto">
              <a:spcAft>
                <a:spcPts val="0"/>
              </a:spcAft>
            </a:pPr>
            <a:r>
              <a:rPr lang="en-US" sz="1400" dirty="0" smtClean="0"/>
              <a:t>40+ consumer devices supported, and growing</a:t>
            </a:r>
          </a:p>
          <a:p>
            <a:pPr fontAlgn="auto">
              <a:spcAft>
                <a:spcPts val="0"/>
              </a:spcAft>
            </a:pPr>
            <a:r>
              <a:rPr lang="en-US" sz="1400" dirty="0" smtClean="0"/>
              <a:t>20+ partners on the Platform</a:t>
            </a:r>
          </a:p>
          <a:p>
            <a:pPr fontAlgn="auto">
              <a:spcAft>
                <a:spcPts val="0"/>
              </a:spcAft>
            </a:pPr>
            <a:r>
              <a:rPr lang="en-US" sz="1400" dirty="0" smtClean="0"/>
              <a:t>Deployed across Cable/Telco/OTT/DTH </a:t>
            </a:r>
            <a:r>
              <a:rPr lang="en-US" sz="1400" dirty="0"/>
              <a:t>Operators, Broadcasters</a:t>
            </a:r>
          </a:p>
          <a:p>
            <a:pPr fontAlgn="auto">
              <a:spcAft>
                <a:spcPts val="0"/>
              </a:spcAft>
            </a:pPr>
            <a:r>
              <a:rPr lang="en-US" sz="1400" dirty="0"/>
              <a:t>Across e</a:t>
            </a:r>
            <a:r>
              <a:rPr lang="en-US" sz="1400" dirty="0" smtClean="0"/>
              <a:t>nd-to-end </a:t>
            </a:r>
            <a:r>
              <a:rPr lang="en-US" sz="1400" dirty="0"/>
              <a:t>platforms, Security, </a:t>
            </a:r>
            <a:r>
              <a:rPr lang="en-US" sz="1400" dirty="0" smtClean="0"/>
              <a:t>Video Processing &amp; Distribution</a:t>
            </a:r>
            <a:endParaRPr lang="en-US" sz="1400" dirty="0"/>
          </a:p>
          <a:p>
            <a:pPr fontAlgn="auto">
              <a:spcAft>
                <a:spcPts val="0"/>
              </a:spcAft>
            </a:pPr>
            <a:endParaRPr lang="en-US" sz="1400" dirty="0" smtClean="0"/>
          </a:p>
          <a:p>
            <a:pPr fontAlgn="auto">
              <a:spcAft>
                <a:spcPts val="0"/>
              </a:spcAft>
            </a:pPr>
            <a:endParaRPr lang="en-US" sz="1400" dirty="0" smtClean="0"/>
          </a:p>
          <a:p>
            <a:pPr fontAlgn="auto">
              <a:spcAft>
                <a:spcPts val="0"/>
              </a:spcAft>
            </a:pPr>
            <a:endParaRPr lang="en-US" sz="1400" dirty="0"/>
          </a:p>
        </p:txBody>
      </p:sp>
    </p:spTree>
    <p:extLst>
      <p:ext uri="{BB962C8B-B14F-4D97-AF65-F5344CB8AC3E}">
        <p14:creationId xmlns:p14="http://schemas.microsoft.com/office/powerpoint/2010/main" val="158499427"/>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2"/>
          <p:cNvGrpSpPr/>
          <p:nvPr/>
        </p:nvGrpSpPr>
        <p:grpSpPr>
          <a:xfrm>
            <a:off x="3342151" y="1451681"/>
            <a:ext cx="2578730" cy="2986290"/>
            <a:chOff x="556752" y="1451681"/>
            <a:chExt cx="2578730" cy="2986290"/>
          </a:xfrm>
        </p:grpSpPr>
        <p:grpSp>
          <p:nvGrpSpPr>
            <p:cNvPr id="117" name="Group 116"/>
            <p:cNvGrpSpPr/>
            <p:nvPr/>
          </p:nvGrpSpPr>
          <p:grpSpPr>
            <a:xfrm>
              <a:off x="640699" y="1938057"/>
              <a:ext cx="2399914" cy="1993183"/>
              <a:chOff x="6094278" y="2027550"/>
              <a:chExt cx="2399914" cy="1993183"/>
            </a:xfrm>
          </p:grpSpPr>
          <p:cxnSp>
            <p:nvCxnSpPr>
              <p:cNvPr id="118" name="Straight Connector 117"/>
              <p:cNvCxnSpPr/>
              <p:nvPr/>
            </p:nvCxnSpPr>
            <p:spPr>
              <a:xfrm>
                <a:off x="6094278" y="2027550"/>
                <a:ext cx="0" cy="19931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8494192" y="2027550"/>
                <a:ext cx="0" cy="19931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556752" y="3931240"/>
              <a:ext cx="2578730" cy="506731"/>
              <a:chOff x="3280811" y="4020733"/>
              <a:chExt cx="2578730" cy="506731"/>
            </a:xfrm>
          </p:grpSpPr>
          <p:sp>
            <p:nvSpPr>
              <p:cNvPr id="66" name="Rectangle 65"/>
              <p:cNvSpPr/>
              <p:nvPr/>
            </p:nvSpPr>
            <p:spPr>
              <a:xfrm>
                <a:off x="3280811" y="4020733"/>
                <a:ext cx="2578730" cy="50673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7" name="Group 66"/>
              <p:cNvGrpSpPr/>
              <p:nvPr/>
            </p:nvGrpSpPr>
            <p:grpSpPr>
              <a:xfrm>
                <a:off x="4106128" y="4095171"/>
                <a:ext cx="1068870" cy="357853"/>
                <a:chOff x="1364289" y="4095171"/>
                <a:chExt cx="1068870" cy="357853"/>
              </a:xfrm>
            </p:grpSpPr>
            <p:sp>
              <p:nvSpPr>
                <p:cNvPr id="68" name="TextBox 67"/>
                <p:cNvSpPr txBox="1"/>
                <p:nvPr/>
              </p:nvSpPr>
              <p:spPr>
                <a:xfrm>
                  <a:off x="1759611" y="4144142"/>
                  <a:ext cx="673548"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IP First</a:t>
                  </a:r>
                  <a:endParaRPr lang="en-US" sz="1200" dirty="0">
                    <a:solidFill>
                      <a:schemeClr val="bg1"/>
                    </a:solidFill>
                    <a:cs typeface="ＭＳ Ｐゴシック" charset="-128"/>
                  </a:endParaRPr>
                </a:p>
              </p:txBody>
            </p:sp>
            <p:grpSp>
              <p:nvGrpSpPr>
                <p:cNvPr id="69" name="Group 68"/>
                <p:cNvGrpSpPr/>
                <p:nvPr/>
              </p:nvGrpSpPr>
              <p:grpSpPr>
                <a:xfrm>
                  <a:off x="1364289" y="4095171"/>
                  <a:ext cx="357853" cy="357853"/>
                  <a:chOff x="3924454" y="1496369"/>
                  <a:chExt cx="1303475" cy="1303475"/>
                </a:xfrm>
              </p:grpSpPr>
              <p:sp>
                <p:nvSpPr>
                  <p:cNvPr id="70" name="Oval 69"/>
                  <p:cNvSpPr/>
                  <p:nvPr/>
                </p:nvSpPr>
                <p:spPr>
                  <a:xfrm>
                    <a:off x="3924454" y="1496369"/>
                    <a:ext cx="1303475" cy="1303475"/>
                  </a:xfrm>
                  <a:prstGeom prst="ellipse">
                    <a:avLst/>
                  </a:prstGeom>
                  <a:solidFill>
                    <a:schemeClr val="accent4">
                      <a:lumMod val="7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71" name="Group 70"/>
                  <p:cNvGrpSpPr/>
                  <p:nvPr/>
                </p:nvGrpSpPr>
                <p:grpSpPr>
                  <a:xfrm>
                    <a:off x="4183668" y="1805028"/>
                    <a:ext cx="785046" cy="718232"/>
                    <a:chOff x="2536918" y="2266086"/>
                    <a:chExt cx="412407" cy="412406"/>
                  </a:xfrm>
                  <a:solidFill>
                    <a:schemeClr val="bg1"/>
                  </a:solidFill>
                </p:grpSpPr>
                <p:sp>
                  <p:nvSpPr>
                    <p:cNvPr id="72" name="Freeform 104"/>
                    <p:cNvSpPr>
                      <a:spLocks/>
                    </p:cNvSpPr>
                    <p:nvPr/>
                  </p:nvSpPr>
                  <p:spPr bwMode="auto">
                    <a:xfrm>
                      <a:off x="2640020" y="2266086"/>
                      <a:ext cx="206203" cy="146404"/>
                    </a:xfrm>
                    <a:custGeom>
                      <a:avLst/>
                      <a:gdLst>
                        <a:gd name="T0" fmla="*/ 33 w 400"/>
                        <a:gd name="T1" fmla="*/ 284 h 284"/>
                        <a:gd name="T2" fmla="*/ 250 w 400"/>
                        <a:gd name="T3" fmla="*/ 284 h 284"/>
                        <a:gd name="T4" fmla="*/ 283 w 400"/>
                        <a:gd name="T5" fmla="*/ 250 h 284"/>
                        <a:gd name="T6" fmla="*/ 283 w 400"/>
                        <a:gd name="T7" fmla="*/ 175 h 284"/>
                        <a:gd name="T8" fmla="*/ 400 w 400"/>
                        <a:gd name="T9" fmla="*/ 247 h 284"/>
                        <a:gd name="T10" fmla="*/ 400 w 400"/>
                        <a:gd name="T11" fmla="*/ 34 h 284"/>
                        <a:gd name="T12" fmla="*/ 399 w 400"/>
                        <a:gd name="T13" fmla="*/ 34 h 284"/>
                        <a:gd name="T14" fmla="*/ 283 w 400"/>
                        <a:gd name="T15" fmla="*/ 105 h 284"/>
                        <a:gd name="T16" fmla="*/ 283 w 400"/>
                        <a:gd name="T17" fmla="*/ 34 h 284"/>
                        <a:gd name="T18" fmla="*/ 250 w 400"/>
                        <a:gd name="T19" fmla="*/ 0 h 284"/>
                        <a:gd name="T20" fmla="*/ 33 w 400"/>
                        <a:gd name="T21" fmla="*/ 0 h 284"/>
                        <a:gd name="T22" fmla="*/ 0 w 400"/>
                        <a:gd name="T23" fmla="*/ 34 h 284"/>
                        <a:gd name="T24" fmla="*/ 0 w 400"/>
                        <a:gd name="T25" fmla="*/ 250 h 284"/>
                        <a:gd name="T26" fmla="*/ 33 w 400"/>
                        <a:gd name="T27"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84">
                          <a:moveTo>
                            <a:pt x="33" y="284"/>
                          </a:moveTo>
                          <a:lnTo>
                            <a:pt x="250" y="284"/>
                          </a:lnTo>
                          <a:cubicBezTo>
                            <a:pt x="268" y="284"/>
                            <a:pt x="283" y="269"/>
                            <a:pt x="283" y="250"/>
                          </a:cubicBezTo>
                          <a:lnTo>
                            <a:pt x="283" y="175"/>
                          </a:lnTo>
                          <a:cubicBezTo>
                            <a:pt x="331" y="205"/>
                            <a:pt x="400" y="247"/>
                            <a:pt x="400" y="247"/>
                          </a:cubicBezTo>
                          <a:lnTo>
                            <a:pt x="400" y="34"/>
                          </a:lnTo>
                          <a:cubicBezTo>
                            <a:pt x="400" y="34"/>
                            <a:pt x="399" y="34"/>
                            <a:pt x="399" y="34"/>
                          </a:cubicBezTo>
                          <a:cubicBezTo>
                            <a:pt x="394" y="37"/>
                            <a:pt x="289" y="102"/>
                            <a:pt x="283" y="105"/>
                          </a:cubicBezTo>
                          <a:lnTo>
                            <a:pt x="283" y="34"/>
                          </a:lnTo>
                          <a:cubicBezTo>
                            <a:pt x="283" y="15"/>
                            <a:pt x="268" y="0"/>
                            <a:pt x="250" y="0"/>
                          </a:cubicBezTo>
                          <a:lnTo>
                            <a:pt x="33" y="0"/>
                          </a:lnTo>
                          <a:cubicBezTo>
                            <a:pt x="15" y="0"/>
                            <a:pt x="0" y="15"/>
                            <a:pt x="0" y="34"/>
                          </a:cubicBezTo>
                          <a:lnTo>
                            <a:pt x="0" y="250"/>
                          </a:lnTo>
                          <a:cubicBezTo>
                            <a:pt x="0" y="269"/>
                            <a:pt x="15" y="284"/>
                            <a:pt x="33" y="28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05"/>
                    <p:cNvSpPr>
                      <a:spLocks/>
                    </p:cNvSpPr>
                    <p:nvPr/>
                  </p:nvSpPr>
                  <p:spPr bwMode="auto">
                    <a:xfrm>
                      <a:off x="2536918" y="2350629"/>
                      <a:ext cx="266002" cy="327863"/>
                    </a:xfrm>
                    <a:custGeom>
                      <a:avLst/>
                      <a:gdLst>
                        <a:gd name="T0" fmla="*/ 299 w 516"/>
                        <a:gd name="T1" fmla="*/ 340 h 638"/>
                        <a:gd name="T2" fmla="*/ 298 w 516"/>
                        <a:gd name="T3" fmla="*/ 339 h 638"/>
                        <a:gd name="T4" fmla="*/ 295 w 516"/>
                        <a:gd name="T5" fmla="*/ 338 h 638"/>
                        <a:gd name="T6" fmla="*/ 294 w 516"/>
                        <a:gd name="T7" fmla="*/ 338 h 638"/>
                        <a:gd name="T8" fmla="*/ 293 w 516"/>
                        <a:gd name="T9" fmla="*/ 338 h 638"/>
                        <a:gd name="T10" fmla="*/ 290 w 516"/>
                        <a:gd name="T11" fmla="*/ 339 h 638"/>
                        <a:gd name="T12" fmla="*/ 289 w 516"/>
                        <a:gd name="T13" fmla="*/ 339 h 638"/>
                        <a:gd name="T14" fmla="*/ 286 w 516"/>
                        <a:gd name="T15" fmla="*/ 342 h 638"/>
                        <a:gd name="T16" fmla="*/ 286 w 516"/>
                        <a:gd name="T17" fmla="*/ 343 h 638"/>
                        <a:gd name="T18" fmla="*/ 284 w 516"/>
                        <a:gd name="T19" fmla="*/ 346 h 638"/>
                        <a:gd name="T20" fmla="*/ 284 w 516"/>
                        <a:gd name="T21" fmla="*/ 348 h 638"/>
                        <a:gd name="T22" fmla="*/ 283 w 516"/>
                        <a:gd name="T23" fmla="*/ 353 h 638"/>
                        <a:gd name="T24" fmla="*/ 283 w 516"/>
                        <a:gd name="T25" fmla="*/ 456 h 638"/>
                        <a:gd name="T26" fmla="*/ 216 w 516"/>
                        <a:gd name="T27" fmla="*/ 432 h 638"/>
                        <a:gd name="T28" fmla="*/ 66 w 516"/>
                        <a:gd name="T29" fmla="*/ 230 h 638"/>
                        <a:gd name="T30" fmla="*/ 133 w 516"/>
                        <a:gd name="T31" fmla="*/ 86 h 638"/>
                        <a:gd name="T32" fmla="*/ 133 w 516"/>
                        <a:gd name="T33" fmla="*/ 0 h 638"/>
                        <a:gd name="T34" fmla="*/ 0 w 516"/>
                        <a:gd name="T35" fmla="*/ 230 h 638"/>
                        <a:gd name="T36" fmla="*/ 216 w 516"/>
                        <a:gd name="T37" fmla="*/ 504 h 638"/>
                        <a:gd name="T38" fmla="*/ 283 w 516"/>
                        <a:gd name="T39" fmla="*/ 525 h 638"/>
                        <a:gd name="T40" fmla="*/ 283 w 516"/>
                        <a:gd name="T41" fmla="*/ 623 h 638"/>
                        <a:gd name="T42" fmla="*/ 284 w 516"/>
                        <a:gd name="T43" fmla="*/ 629 h 638"/>
                        <a:gd name="T44" fmla="*/ 284 w 516"/>
                        <a:gd name="T45" fmla="*/ 631 h 638"/>
                        <a:gd name="T46" fmla="*/ 286 w 516"/>
                        <a:gd name="T47" fmla="*/ 634 h 638"/>
                        <a:gd name="T48" fmla="*/ 286 w 516"/>
                        <a:gd name="T49" fmla="*/ 635 h 638"/>
                        <a:gd name="T50" fmla="*/ 289 w 516"/>
                        <a:gd name="T51" fmla="*/ 637 h 638"/>
                        <a:gd name="T52" fmla="*/ 290 w 516"/>
                        <a:gd name="T53" fmla="*/ 637 h 638"/>
                        <a:gd name="T54" fmla="*/ 293 w 516"/>
                        <a:gd name="T55" fmla="*/ 638 h 638"/>
                        <a:gd name="T56" fmla="*/ 294 w 516"/>
                        <a:gd name="T57" fmla="*/ 638 h 638"/>
                        <a:gd name="T58" fmla="*/ 295 w 516"/>
                        <a:gd name="T59" fmla="*/ 638 h 638"/>
                        <a:gd name="T60" fmla="*/ 298 w 516"/>
                        <a:gd name="T61" fmla="*/ 638 h 638"/>
                        <a:gd name="T62" fmla="*/ 299 w 516"/>
                        <a:gd name="T63" fmla="*/ 637 h 638"/>
                        <a:gd name="T64" fmla="*/ 304 w 516"/>
                        <a:gd name="T65" fmla="*/ 634 h 638"/>
                        <a:gd name="T66" fmla="*/ 516 w 516"/>
                        <a:gd name="T67" fmla="*/ 489 h 638"/>
                        <a:gd name="T68" fmla="*/ 304 w 516"/>
                        <a:gd name="T69" fmla="*/ 342 h 638"/>
                        <a:gd name="T70" fmla="*/ 299 w 516"/>
                        <a:gd name="T71" fmla="*/ 3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6" h="638">
                          <a:moveTo>
                            <a:pt x="299" y="340"/>
                          </a:moveTo>
                          <a:cubicBezTo>
                            <a:pt x="299" y="339"/>
                            <a:pt x="298" y="339"/>
                            <a:pt x="298" y="339"/>
                          </a:cubicBezTo>
                          <a:cubicBezTo>
                            <a:pt x="297" y="339"/>
                            <a:pt x="296" y="339"/>
                            <a:pt x="295" y="338"/>
                          </a:cubicBezTo>
                          <a:cubicBezTo>
                            <a:pt x="294" y="338"/>
                            <a:pt x="294" y="338"/>
                            <a:pt x="294" y="338"/>
                          </a:cubicBezTo>
                          <a:cubicBezTo>
                            <a:pt x="294" y="338"/>
                            <a:pt x="293" y="338"/>
                            <a:pt x="293" y="338"/>
                          </a:cubicBezTo>
                          <a:cubicBezTo>
                            <a:pt x="292" y="339"/>
                            <a:pt x="291" y="339"/>
                            <a:pt x="290" y="339"/>
                          </a:cubicBezTo>
                          <a:cubicBezTo>
                            <a:pt x="290" y="339"/>
                            <a:pt x="289" y="339"/>
                            <a:pt x="289" y="339"/>
                          </a:cubicBezTo>
                          <a:cubicBezTo>
                            <a:pt x="288" y="340"/>
                            <a:pt x="287" y="341"/>
                            <a:pt x="286" y="342"/>
                          </a:cubicBezTo>
                          <a:cubicBezTo>
                            <a:pt x="286" y="342"/>
                            <a:pt x="286" y="343"/>
                            <a:pt x="286" y="343"/>
                          </a:cubicBezTo>
                          <a:cubicBezTo>
                            <a:pt x="285" y="344"/>
                            <a:pt x="285" y="345"/>
                            <a:pt x="284" y="346"/>
                          </a:cubicBezTo>
                          <a:cubicBezTo>
                            <a:pt x="284" y="347"/>
                            <a:pt x="284" y="347"/>
                            <a:pt x="284" y="348"/>
                          </a:cubicBezTo>
                          <a:cubicBezTo>
                            <a:pt x="283" y="349"/>
                            <a:pt x="283" y="351"/>
                            <a:pt x="283" y="353"/>
                          </a:cubicBezTo>
                          <a:lnTo>
                            <a:pt x="283" y="456"/>
                          </a:lnTo>
                          <a:cubicBezTo>
                            <a:pt x="259" y="450"/>
                            <a:pt x="237" y="442"/>
                            <a:pt x="216" y="432"/>
                          </a:cubicBezTo>
                          <a:cubicBezTo>
                            <a:pt x="126" y="388"/>
                            <a:pt x="66" y="314"/>
                            <a:pt x="66" y="230"/>
                          </a:cubicBezTo>
                          <a:cubicBezTo>
                            <a:pt x="66" y="176"/>
                            <a:pt x="91" y="126"/>
                            <a:pt x="133" y="86"/>
                          </a:cubicBezTo>
                          <a:lnTo>
                            <a:pt x="133" y="0"/>
                          </a:lnTo>
                          <a:cubicBezTo>
                            <a:pt x="51" y="57"/>
                            <a:pt x="0" y="139"/>
                            <a:pt x="0" y="230"/>
                          </a:cubicBezTo>
                          <a:cubicBezTo>
                            <a:pt x="0" y="349"/>
                            <a:pt x="88" y="453"/>
                            <a:pt x="216" y="504"/>
                          </a:cubicBezTo>
                          <a:cubicBezTo>
                            <a:pt x="238" y="512"/>
                            <a:pt x="260" y="519"/>
                            <a:pt x="283" y="525"/>
                          </a:cubicBezTo>
                          <a:lnTo>
                            <a:pt x="283" y="623"/>
                          </a:lnTo>
                          <a:cubicBezTo>
                            <a:pt x="283" y="625"/>
                            <a:pt x="283" y="627"/>
                            <a:pt x="284" y="629"/>
                          </a:cubicBezTo>
                          <a:cubicBezTo>
                            <a:pt x="284" y="630"/>
                            <a:pt x="284" y="630"/>
                            <a:pt x="284" y="631"/>
                          </a:cubicBezTo>
                          <a:cubicBezTo>
                            <a:pt x="285" y="632"/>
                            <a:pt x="285" y="633"/>
                            <a:pt x="286" y="634"/>
                          </a:cubicBezTo>
                          <a:cubicBezTo>
                            <a:pt x="286" y="634"/>
                            <a:pt x="286" y="634"/>
                            <a:pt x="286" y="635"/>
                          </a:cubicBezTo>
                          <a:cubicBezTo>
                            <a:pt x="287" y="636"/>
                            <a:pt x="288" y="637"/>
                            <a:pt x="289" y="637"/>
                          </a:cubicBezTo>
                          <a:cubicBezTo>
                            <a:pt x="289" y="637"/>
                            <a:pt x="290" y="637"/>
                            <a:pt x="290" y="637"/>
                          </a:cubicBezTo>
                          <a:cubicBezTo>
                            <a:pt x="291" y="638"/>
                            <a:pt x="292" y="638"/>
                            <a:pt x="293" y="638"/>
                          </a:cubicBezTo>
                          <a:cubicBezTo>
                            <a:pt x="293" y="638"/>
                            <a:pt x="294" y="638"/>
                            <a:pt x="294" y="638"/>
                          </a:cubicBezTo>
                          <a:cubicBezTo>
                            <a:pt x="294" y="638"/>
                            <a:pt x="294" y="638"/>
                            <a:pt x="295" y="638"/>
                          </a:cubicBezTo>
                          <a:cubicBezTo>
                            <a:pt x="296" y="638"/>
                            <a:pt x="297" y="638"/>
                            <a:pt x="298" y="638"/>
                          </a:cubicBezTo>
                          <a:cubicBezTo>
                            <a:pt x="298" y="637"/>
                            <a:pt x="299" y="637"/>
                            <a:pt x="299" y="637"/>
                          </a:cubicBezTo>
                          <a:cubicBezTo>
                            <a:pt x="301" y="636"/>
                            <a:pt x="303" y="636"/>
                            <a:pt x="304" y="634"/>
                          </a:cubicBezTo>
                          <a:lnTo>
                            <a:pt x="516" y="489"/>
                          </a:lnTo>
                          <a:lnTo>
                            <a:pt x="304" y="342"/>
                          </a:lnTo>
                          <a:cubicBezTo>
                            <a:pt x="303" y="341"/>
                            <a:pt x="301" y="340"/>
                            <a:pt x="299" y="34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06"/>
                    <p:cNvSpPr>
                      <a:spLocks/>
                    </p:cNvSpPr>
                    <p:nvPr/>
                  </p:nvSpPr>
                  <p:spPr bwMode="auto">
                    <a:xfrm>
                      <a:off x="2827665" y="2350629"/>
                      <a:ext cx="121660" cy="247444"/>
                    </a:xfrm>
                    <a:custGeom>
                      <a:avLst/>
                      <a:gdLst>
                        <a:gd name="T0" fmla="*/ 102 w 236"/>
                        <a:gd name="T1" fmla="*/ 0 h 484"/>
                        <a:gd name="T2" fmla="*/ 102 w 236"/>
                        <a:gd name="T3" fmla="*/ 85 h 484"/>
                        <a:gd name="T4" fmla="*/ 102 w 236"/>
                        <a:gd name="T5" fmla="*/ 86 h 484"/>
                        <a:gd name="T6" fmla="*/ 169 w 236"/>
                        <a:gd name="T7" fmla="*/ 230 h 484"/>
                        <a:gd name="T8" fmla="*/ 0 w 236"/>
                        <a:gd name="T9" fmla="*/ 440 h 484"/>
                        <a:gd name="T10" fmla="*/ 63 w 236"/>
                        <a:gd name="T11" fmla="*/ 484 h 484"/>
                        <a:gd name="T12" fmla="*/ 236 w 236"/>
                        <a:gd name="T13" fmla="*/ 230 h 484"/>
                        <a:gd name="T14" fmla="*/ 102 w 236"/>
                        <a:gd name="T15" fmla="*/ 0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484">
                          <a:moveTo>
                            <a:pt x="102" y="0"/>
                          </a:moveTo>
                          <a:lnTo>
                            <a:pt x="102" y="85"/>
                          </a:lnTo>
                          <a:lnTo>
                            <a:pt x="102" y="86"/>
                          </a:lnTo>
                          <a:cubicBezTo>
                            <a:pt x="144" y="126"/>
                            <a:pt x="169" y="176"/>
                            <a:pt x="169" y="230"/>
                          </a:cubicBezTo>
                          <a:cubicBezTo>
                            <a:pt x="169" y="320"/>
                            <a:pt x="101" y="399"/>
                            <a:pt x="0" y="440"/>
                          </a:cubicBezTo>
                          <a:lnTo>
                            <a:pt x="63" y="484"/>
                          </a:lnTo>
                          <a:cubicBezTo>
                            <a:pt x="167" y="428"/>
                            <a:pt x="236" y="335"/>
                            <a:pt x="236" y="230"/>
                          </a:cubicBezTo>
                          <a:cubicBezTo>
                            <a:pt x="236" y="139"/>
                            <a:pt x="184" y="57"/>
                            <a:pt x="10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sp>
          <p:nvSpPr>
            <p:cNvPr id="77" name="TextBox 76"/>
            <p:cNvSpPr txBox="1"/>
            <p:nvPr/>
          </p:nvSpPr>
          <p:spPr>
            <a:xfrm>
              <a:off x="811584" y="2119811"/>
              <a:ext cx="2107660" cy="654025"/>
            </a:xfrm>
            <a:prstGeom prst="rect">
              <a:avLst/>
            </a:prstGeom>
            <a:noFill/>
          </p:spPr>
          <p:txBody>
            <a:bodyPr wrap="square" rtlCol="0">
              <a:spAutoFit/>
            </a:bodyPr>
            <a:lstStyle/>
            <a:p>
              <a:pPr defTabSz="457033">
                <a:spcBef>
                  <a:spcPts val="300"/>
                </a:spcBef>
                <a:buSzPct val="90000"/>
                <a:defRPr/>
              </a:pPr>
              <a:r>
                <a:rPr lang="en-US" sz="1200" kern="0" dirty="0" smtClean="0">
                  <a:latin typeface="Arial"/>
                </a:rPr>
                <a:t>Infinite Video Platform</a:t>
              </a:r>
            </a:p>
            <a:p>
              <a:pPr marL="171450" indent="-171450" defTabSz="457033">
                <a:spcBef>
                  <a:spcPts val="300"/>
                </a:spcBef>
                <a:buSzPct val="90000"/>
                <a:buFont typeface="Arial" panose="020B0604020202020204" pitchFamily="34" charset="0"/>
                <a:buChar char="•"/>
                <a:defRPr/>
              </a:pPr>
              <a:r>
                <a:rPr lang="en-US" sz="1100" kern="0" dirty="0" smtClean="0">
                  <a:latin typeface="Arial"/>
                </a:rPr>
                <a:t>Feature roadmap with DevOps</a:t>
              </a:r>
            </a:p>
          </p:txBody>
        </p:sp>
        <p:sp>
          <p:nvSpPr>
            <p:cNvPr id="86" name="Rectangle 85"/>
            <p:cNvSpPr/>
            <p:nvPr/>
          </p:nvSpPr>
          <p:spPr>
            <a:xfrm>
              <a:off x="556752" y="1451681"/>
              <a:ext cx="2578730" cy="50673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 name="TextBox 87"/>
            <p:cNvSpPr txBox="1"/>
            <p:nvPr/>
          </p:nvSpPr>
          <p:spPr>
            <a:xfrm>
              <a:off x="723606" y="1547391"/>
              <a:ext cx="2183454" cy="313922"/>
            </a:xfrm>
            <a:prstGeom prst="rect">
              <a:avLst/>
            </a:prstGeom>
            <a:noFill/>
          </p:spPr>
          <p:txBody>
            <a:bodyPr wrap="square" lIns="91430" tIns="45715" rIns="91430" bIns="45715" rtlCol="0" anchor="ctr">
              <a:spAutoFit/>
            </a:bodyPr>
            <a:lstStyle/>
            <a:p>
              <a:pPr algn="ctr" defTabSz="685800">
                <a:lnSpc>
                  <a:spcPct val="90000"/>
                </a:lnSpc>
              </a:pPr>
              <a:r>
                <a:rPr lang="en-US" sz="1600" dirty="0" smtClean="0">
                  <a:solidFill>
                    <a:schemeClr val="bg1"/>
                  </a:solidFill>
                  <a:cs typeface="ＭＳ Ｐゴシック" charset="-128"/>
                </a:rPr>
                <a:t>Cloud Platform</a:t>
              </a:r>
              <a:endParaRPr lang="en-US" sz="1600" dirty="0">
                <a:solidFill>
                  <a:schemeClr val="bg1"/>
                </a:solidFill>
                <a:cs typeface="ＭＳ Ｐゴシック" charset="-128"/>
              </a:endParaRPr>
            </a:p>
          </p:txBody>
        </p:sp>
      </p:grpSp>
      <p:grpSp>
        <p:nvGrpSpPr>
          <p:cNvPr id="5" name="Group 4"/>
          <p:cNvGrpSpPr/>
          <p:nvPr/>
        </p:nvGrpSpPr>
        <p:grpSpPr>
          <a:xfrm>
            <a:off x="6212991" y="1451681"/>
            <a:ext cx="2578730" cy="2986290"/>
            <a:chOff x="6204524" y="1451681"/>
            <a:chExt cx="2578730" cy="2986290"/>
          </a:xfrm>
        </p:grpSpPr>
        <p:grpSp>
          <p:nvGrpSpPr>
            <p:cNvPr id="59" name="Group 58"/>
            <p:cNvGrpSpPr/>
            <p:nvPr/>
          </p:nvGrpSpPr>
          <p:grpSpPr>
            <a:xfrm>
              <a:off x="6204524" y="3931240"/>
              <a:ext cx="2578730" cy="506731"/>
              <a:chOff x="6004870" y="4020733"/>
              <a:chExt cx="2578730" cy="506731"/>
            </a:xfrm>
          </p:grpSpPr>
          <p:sp>
            <p:nvSpPr>
              <p:cNvPr id="60" name="Rectangle 59"/>
              <p:cNvSpPr/>
              <p:nvPr/>
            </p:nvSpPr>
            <p:spPr>
              <a:xfrm>
                <a:off x="6004870" y="4020733"/>
                <a:ext cx="2578730" cy="506731"/>
              </a:xfrm>
              <a:prstGeom prst="rect">
                <a:avLst/>
              </a:prstGeom>
              <a:solidFill>
                <a:srgbClr val="10A1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1" name="TextBox 60"/>
              <p:cNvSpPr txBox="1"/>
              <p:nvPr/>
            </p:nvSpPr>
            <p:spPr>
              <a:xfrm>
                <a:off x="7062948" y="4144142"/>
                <a:ext cx="1000281"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Device First</a:t>
                </a:r>
                <a:endParaRPr lang="en-US" sz="1200" dirty="0">
                  <a:solidFill>
                    <a:schemeClr val="bg1"/>
                  </a:solidFill>
                  <a:cs typeface="ＭＳ Ｐゴシック" charset="-128"/>
                </a:endParaRPr>
              </a:p>
            </p:txBody>
          </p:sp>
          <p:grpSp>
            <p:nvGrpSpPr>
              <p:cNvPr id="62" name="Group 61"/>
              <p:cNvGrpSpPr/>
              <p:nvPr/>
            </p:nvGrpSpPr>
            <p:grpSpPr>
              <a:xfrm>
                <a:off x="6667627" y="4095171"/>
                <a:ext cx="357853" cy="357853"/>
                <a:chOff x="6715887" y="4095171"/>
                <a:chExt cx="357853" cy="357853"/>
              </a:xfrm>
            </p:grpSpPr>
            <p:sp>
              <p:nvSpPr>
                <p:cNvPr id="63" name="Oval 62"/>
                <p:cNvSpPr/>
                <p:nvPr/>
              </p:nvSpPr>
              <p:spPr>
                <a:xfrm>
                  <a:off x="6715887" y="4095171"/>
                  <a:ext cx="357853" cy="357853"/>
                </a:xfrm>
                <a:prstGeom prst="ellipse">
                  <a:avLst/>
                </a:prstGeom>
                <a:solidFill>
                  <a:schemeClr val="accent6"/>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64" name="Freeform 20"/>
                <p:cNvSpPr>
                  <a:spLocks noEditPoints="1"/>
                </p:cNvSpPr>
                <p:nvPr/>
              </p:nvSpPr>
              <p:spPr bwMode="auto">
                <a:xfrm>
                  <a:off x="6824015" y="4151127"/>
                  <a:ext cx="143152" cy="225965"/>
                </a:xfrm>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sp>
          <p:nvSpPr>
            <p:cNvPr id="96" name="Rectangle 95"/>
            <p:cNvSpPr/>
            <p:nvPr/>
          </p:nvSpPr>
          <p:spPr>
            <a:xfrm>
              <a:off x="6204524" y="1451681"/>
              <a:ext cx="2578730" cy="506731"/>
            </a:xfrm>
            <a:prstGeom prst="rect">
              <a:avLst/>
            </a:prstGeom>
            <a:solidFill>
              <a:srgbClr val="10A1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7" name="TextBox 96"/>
            <p:cNvSpPr txBox="1"/>
            <p:nvPr/>
          </p:nvSpPr>
          <p:spPr>
            <a:xfrm>
              <a:off x="6293932" y="1547390"/>
              <a:ext cx="2399914" cy="313922"/>
            </a:xfrm>
            <a:prstGeom prst="rect">
              <a:avLst/>
            </a:prstGeom>
            <a:noFill/>
          </p:spPr>
          <p:txBody>
            <a:bodyPr wrap="square" lIns="91430" tIns="45715" rIns="91430" bIns="45715" rtlCol="0" anchor="ctr">
              <a:spAutoFit/>
            </a:bodyPr>
            <a:lstStyle/>
            <a:p>
              <a:pPr algn="ctr" defTabSz="685800">
                <a:lnSpc>
                  <a:spcPct val="90000"/>
                </a:lnSpc>
              </a:pPr>
              <a:r>
                <a:rPr lang="en-US" sz="1600" dirty="0" smtClean="0">
                  <a:solidFill>
                    <a:schemeClr val="bg1"/>
                  </a:solidFill>
                  <a:cs typeface="ＭＳ Ｐゴシック" charset="-128"/>
                </a:rPr>
                <a:t>Device Roadmap </a:t>
              </a:r>
              <a:endParaRPr lang="en-US" sz="1600" dirty="0">
                <a:solidFill>
                  <a:schemeClr val="bg1"/>
                </a:solidFill>
                <a:cs typeface="ＭＳ Ｐゴシック" charset="-128"/>
              </a:endParaRPr>
            </a:p>
          </p:txBody>
        </p:sp>
        <p:sp>
          <p:nvSpPr>
            <p:cNvPr id="105" name="TextBox 104"/>
            <p:cNvSpPr txBox="1"/>
            <p:nvPr/>
          </p:nvSpPr>
          <p:spPr>
            <a:xfrm>
              <a:off x="6415301" y="2095521"/>
              <a:ext cx="2189137" cy="692497"/>
            </a:xfrm>
            <a:prstGeom prst="rect">
              <a:avLst/>
            </a:prstGeom>
            <a:noFill/>
          </p:spPr>
          <p:txBody>
            <a:bodyPr wrap="square" rtlCol="0">
              <a:spAutoFit/>
            </a:bodyPr>
            <a:lstStyle/>
            <a:p>
              <a:pPr defTabSz="457033">
                <a:spcBef>
                  <a:spcPts val="300"/>
                </a:spcBef>
                <a:buSzPct val="90000"/>
                <a:defRPr/>
              </a:pPr>
              <a:r>
                <a:rPr lang="en-US" sz="1200" kern="0" dirty="0" smtClean="0">
                  <a:latin typeface="Arial"/>
                </a:rPr>
                <a:t>Rapid Device </a:t>
              </a:r>
              <a:r>
                <a:rPr lang="en-US" sz="1200" kern="0" dirty="0">
                  <a:latin typeface="Arial"/>
                </a:rPr>
                <a:t>O</a:t>
              </a:r>
              <a:r>
                <a:rPr lang="en-US" sz="1200" kern="0" dirty="0" smtClean="0">
                  <a:latin typeface="Arial"/>
                </a:rPr>
                <a:t>nboarding</a:t>
              </a:r>
              <a:endParaRPr lang="en-US" sz="1200" kern="0" dirty="0">
                <a:latin typeface="Arial"/>
              </a:endParaRPr>
            </a:p>
            <a:p>
              <a:pPr marL="114297" indent="-114297" defTabSz="457033">
                <a:spcBef>
                  <a:spcPts val="300"/>
                </a:spcBef>
                <a:buSzPct val="90000"/>
                <a:buFont typeface="Arial"/>
                <a:buChar char="•"/>
                <a:defRPr/>
              </a:pPr>
              <a:r>
                <a:rPr lang="en-US" sz="1100" kern="0" dirty="0" smtClean="0">
                  <a:latin typeface="Arial"/>
                </a:rPr>
                <a:t>Apple TV launch</a:t>
              </a:r>
            </a:p>
            <a:p>
              <a:pPr marL="114297" indent="-114297" defTabSz="457033">
                <a:spcBef>
                  <a:spcPts val="300"/>
                </a:spcBef>
                <a:buSzPct val="90000"/>
                <a:buFont typeface="Arial"/>
                <a:buChar char="•"/>
                <a:defRPr/>
              </a:pPr>
              <a:r>
                <a:rPr lang="en-US" sz="1100" kern="0" dirty="0" smtClean="0">
                  <a:latin typeface="Arial"/>
                </a:rPr>
                <a:t>Android, Amazon, Roku</a:t>
              </a:r>
            </a:p>
          </p:txBody>
        </p:sp>
        <p:grpSp>
          <p:nvGrpSpPr>
            <p:cNvPr id="113" name="Group 112"/>
            <p:cNvGrpSpPr/>
            <p:nvPr/>
          </p:nvGrpSpPr>
          <p:grpSpPr>
            <a:xfrm>
              <a:off x="6293932" y="1938057"/>
              <a:ext cx="2399914" cy="1993183"/>
              <a:chOff x="6094278" y="2027550"/>
              <a:chExt cx="2399914" cy="1993183"/>
            </a:xfrm>
          </p:grpSpPr>
          <p:cxnSp>
            <p:nvCxnSpPr>
              <p:cNvPr id="111" name="Straight Connector 110"/>
              <p:cNvCxnSpPr/>
              <p:nvPr/>
            </p:nvCxnSpPr>
            <p:spPr>
              <a:xfrm>
                <a:off x="6094278" y="2027550"/>
                <a:ext cx="0" cy="1993183"/>
              </a:xfrm>
              <a:prstGeom prst="line">
                <a:avLst/>
              </a:prstGeom>
              <a:ln w="19050">
                <a:solidFill>
                  <a:srgbClr val="10A1AC"/>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8494192" y="2027550"/>
                <a:ext cx="0" cy="1993183"/>
              </a:xfrm>
              <a:prstGeom prst="line">
                <a:avLst/>
              </a:prstGeom>
              <a:ln w="19050">
                <a:solidFill>
                  <a:srgbClr val="10A1AC"/>
                </a:solidFill>
              </a:ln>
            </p:spPr>
            <p:style>
              <a:lnRef idx="1">
                <a:schemeClr val="accent1"/>
              </a:lnRef>
              <a:fillRef idx="0">
                <a:schemeClr val="accent1"/>
              </a:fillRef>
              <a:effectRef idx="0">
                <a:schemeClr val="accent1"/>
              </a:effectRef>
              <a:fontRef idx="minor">
                <a:schemeClr val="tx1"/>
              </a:fontRef>
            </p:style>
          </p:cxnSp>
        </p:grpSp>
      </p:grpSp>
      <p:grpSp>
        <p:nvGrpSpPr>
          <p:cNvPr id="4" name="Group 3"/>
          <p:cNvGrpSpPr/>
          <p:nvPr/>
        </p:nvGrpSpPr>
        <p:grpSpPr>
          <a:xfrm>
            <a:off x="471310" y="1451681"/>
            <a:ext cx="2578730" cy="2986290"/>
            <a:chOff x="3276135" y="1451681"/>
            <a:chExt cx="2578730" cy="2986290"/>
          </a:xfrm>
        </p:grpSpPr>
        <p:grpSp>
          <p:nvGrpSpPr>
            <p:cNvPr id="53" name="Group 52"/>
            <p:cNvGrpSpPr/>
            <p:nvPr/>
          </p:nvGrpSpPr>
          <p:grpSpPr>
            <a:xfrm>
              <a:off x="3276135" y="3931240"/>
              <a:ext cx="2578730" cy="506731"/>
              <a:chOff x="556752" y="4020733"/>
              <a:chExt cx="2578730" cy="506731"/>
            </a:xfrm>
          </p:grpSpPr>
          <p:sp>
            <p:nvSpPr>
              <p:cNvPr id="54" name="Rectangle 53"/>
              <p:cNvSpPr/>
              <p:nvPr/>
            </p:nvSpPr>
            <p:spPr>
              <a:xfrm>
                <a:off x="556752" y="4020733"/>
                <a:ext cx="2578730" cy="506731"/>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TextBox 54"/>
              <p:cNvSpPr txBox="1"/>
              <p:nvPr/>
            </p:nvSpPr>
            <p:spPr>
              <a:xfrm>
                <a:off x="1557011" y="4150401"/>
                <a:ext cx="1263047" cy="258522"/>
              </a:xfrm>
              <a:prstGeom prst="rect">
                <a:avLst/>
              </a:prstGeom>
              <a:noFill/>
            </p:spPr>
            <p:txBody>
              <a:bodyPr wrap="square" lIns="91430" tIns="45715" rIns="91430" bIns="45715" rtlCol="0" anchor="ctr">
                <a:spAutoFit/>
              </a:bodyPr>
              <a:lstStyle/>
              <a:p>
                <a:pPr defTabSz="685800">
                  <a:lnSpc>
                    <a:spcPct val="90000"/>
                  </a:lnSpc>
                </a:pPr>
                <a:r>
                  <a:rPr lang="en-US" sz="1200" dirty="0" smtClean="0">
                    <a:solidFill>
                      <a:schemeClr val="bg1"/>
                    </a:solidFill>
                    <a:cs typeface="ＭＳ Ｐゴシック" charset="-128"/>
                  </a:rPr>
                  <a:t>Content First</a:t>
                </a:r>
                <a:endParaRPr lang="en-US" sz="1200" dirty="0">
                  <a:solidFill>
                    <a:schemeClr val="bg1"/>
                  </a:solidFill>
                  <a:cs typeface="ＭＳ Ｐゴシック" charset="-128"/>
                </a:endParaRPr>
              </a:p>
            </p:txBody>
          </p:sp>
          <p:grpSp>
            <p:nvGrpSpPr>
              <p:cNvPr id="56" name="Group 55"/>
              <p:cNvGrpSpPr/>
              <p:nvPr/>
            </p:nvGrpSpPr>
            <p:grpSpPr>
              <a:xfrm>
                <a:off x="1205785" y="4091219"/>
                <a:ext cx="376886" cy="376886"/>
                <a:chOff x="1810666" y="1496369"/>
                <a:chExt cx="1303476" cy="1303476"/>
              </a:xfrm>
            </p:grpSpPr>
            <p:sp>
              <p:nvSpPr>
                <p:cNvPr id="57" name="Oval 56"/>
                <p:cNvSpPr/>
                <p:nvPr/>
              </p:nvSpPr>
              <p:spPr>
                <a:xfrm>
                  <a:off x="1810666" y="1496369"/>
                  <a:ext cx="1303476" cy="1303476"/>
                </a:xfrm>
                <a:prstGeom prst="ellipse">
                  <a:avLst/>
                </a:prstGeom>
                <a:solidFill>
                  <a:schemeClr val="accent1"/>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58" name="Freeform 6"/>
                <p:cNvSpPr>
                  <a:spLocks noEditPoints="1"/>
                </p:cNvSpPr>
                <p:nvPr/>
              </p:nvSpPr>
              <p:spPr bwMode="auto">
                <a:xfrm>
                  <a:off x="2101641" y="1873966"/>
                  <a:ext cx="721526" cy="597943"/>
                </a:xfrm>
                <a:custGeom>
                  <a:avLst/>
                  <a:gdLst>
                    <a:gd name="T0" fmla="*/ 733 w 800"/>
                    <a:gd name="T1" fmla="*/ 467 h 700"/>
                    <a:gd name="T2" fmla="*/ 484 w 800"/>
                    <a:gd name="T3" fmla="*/ 467 h 700"/>
                    <a:gd name="T4" fmla="*/ 483 w 800"/>
                    <a:gd name="T5" fmla="*/ 465 h 700"/>
                    <a:gd name="T6" fmla="*/ 463 w 800"/>
                    <a:gd name="T7" fmla="*/ 419 h 700"/>
                    <a:gd name="T8" fmla="*/ 511 w 800"/>
                    <a:gd name="T9" fmla="*/ 300 h 700"/>
                    <a:gd name="T10" fmla="*/ 511 w 800"/>
                    <a:gd name="T11" fmla="*/ 226 h 700"/>
                    <a:gd name="T12" fmla="*/ 400 w 800"/>
                    <a:gd name="T13" fmla="*/ 117 h 700"/>
                    <a:gd name="T14" fmla="*/ 290 w 800"/>
                    <a:gd name="T15" fmla="*/ 226 h 700"/>
                    <a:gd name="T16" fmla="*/ 290 w 800"/>
                    <a:gd name="T17" fmla="*/ 300 h 700"/>
                    <a:gd name="T18" fmla="*/ 336 w 800"/>
                    <a:gd name="T19" fmla="*/ 420 h 700"/>
                    <a:gd name="T20" fmla="*/ 316 w 800"/>
                    <a:gd name="T21" fmla="*/ 465 h 700"/>
                    <a:gd name="T22" fmla="*/ 315 w 800"/>
                    <a:gd name="T23" fmla="*/ 467 h 700"/>
                    <a:gd name="T24" fmla="*/ 66 w 800"/>
                    <a:gd name="T25" fmla="*/ 467 h 700"/>
                    <a:gd name="T26" fmla="*/ 66 w 800"/>
                    <a:gd name="T27" fmla="*/ 67 h 700"/>
                    <a:gd name="T28" fmla="*/ 733 w 800"/>
                    <a:gd name="T29" fmla="*/ 67 h 700"/>
                    <a:gd name="T30" fmla="*/ 733 w 800"/>
                    <a:gd name="T31" fmla="*/ 467 h 700"/>
                    <a:gd name="T32" fmla="*/ 766 w 800"/>
                    <a:gd name="T33" fmla="*/ 0 h 700"/>
                    <a:gd name="T34" fmla="*/ 33 w 800"/>
                    <a:gd name="T35" fmla="*/ 0 h 700"/>
                    <a:gd name="T36" fmla="*/ 0 w 800"/>
                    <a:gd name="T37" fmla="*/ 34 h 700"/>
                    <a:gd name="T38" fmla="*/ 0 w 800"/>
                    <a:gd name="T39" fmla="*/ 500 h 700"/>
                    <a:gd name="T40" fmla="*/ 33 w 800"/>
                    <a:gd name="T41" fmla="*/ 534 h 700"/>
                    <a:gd name="T42" fmla="*/ 209 w 800"/>
                    <a:gd name="T43" fmla="*/ 534 h 700"/>
                    <a:gd name="T44" fmla="*/ 136 w 800"/>
                    <a:gd name="T45" fmla="*/ 576 h 700"/>
                    <a:gd name="T46" fmla="*/ 126 w 800"/>
                    <a:gd name="T47" fmla="*/ 591 h 700"/>
                    <a:gd name="T48" fmla="*/ 108 w 800"/>
                    <a:gd name="T49" fmla="*/ 700 h 700"/>
                    <a:gd name="T50" fmla="*/ 691 w 800"/>
                    <a:gd name="T51" fmla="*/ 700 h 700"/>
                    <a:gd name="T52" fmla="*/ 673 w 800"/>
                    <a:gd name="T53" fmla="*/ 591 h 700"/>
                    <a:gd name="T54" fmla="*/ 663 w 800"/>
                    <a:gd name="T55" fmla="*/ 576 h 700"/>
                    <a:gd name="T56" fmla="*/ 590 w 800"/>
                    <a:gd name="T57" fmla="*/ 534 h 700"/>
                    <a:gd name="T58" fmla="*/ 766 w 800"/>
                    <a:gd name="T59" fmla="*/ 534 h 700"/>
                    <a:gd name="T60" fmla="*/ 800 w 800"/>
                    <a:gd name="T61" fmla="*/ 500 h 700"/>
                    <a:gd name="T62" fmla="*/ 800 w 800"/>
                    <a:gd name="T63" fmla="*/ 34 h 700"/>
                    <a:gd name="T64" fmla="*/ 766 w 800"/>
                    <a:gd name="T65"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0" h="700">
                      <a:moveTo>
                        <a:pt x="733" y="467"/>
                      </a:moveTo>
                      <a:lnTo>
                        <a:pt x="484" y="467"/>
                      </a:lnTo>
                      <a:cubicBezTo>
                        <a:pt x="484" y="466"/>
                        <a:pt x="484" y="465"/>
                        <a:pt x="483" y="465"/>
                      </a:cubicBezTo>
                      <a:lnTo>
                        <a:pt x="463" y="419"/>
                      </a:lnTo>
                      <a:cubicBezTo>
                        <a:pt x="490" y="399"/>
                        <a:pt x="511" y="336"/>
                        <a:pt x="511" y="300"/>
                      </a:cubicBezTo>
                      <a:lnTo>
                        <a:pt x="511" y="226"/>
                      </a:lnTo>
                      <a:cubicBezTo>
                        <a:pt x="511" y="166"/>
                        <a:pt x="460" y="117"/>
                        <a:pt x="400" y="117"/>
                      </a:cubicBezTo>
                      <a:cubicBezTo>
                        <a:pt x="339" y="117"/>
                        <a:pt x="290" y="166"/>
                        <a:pt x="290" y="226"/>
                      </a:cubicBezTo>
                      <a:lnTo>
                        <a:pt x="290" y="300"/>
                      </a:lnTo>
                      <a:cubicBezTo>
                        <a:pt x="290" y="337"/>
                        <a:pt x="308" y="401"/>
                        <a:pt x="336" y="420"/>
                      </a:cubicBezTo>
                      <a:lnTo>
                        <a:pt x="316" y="465"/>
                      </a:lnTo>
                      <a:cubicBezTo>
                        <a:pt x="316" y="465"/>
                        <a:pt x="315" y="466"/>
                        <a:pt x="315" y="467"/>
                      </a:cubicBezTo>
                      <a:lnTo>
                        <a:pt x="66" y="467"/>
                      </a:lnTo>
                      <a:lnTo>
                        <a:pt x="66" y="67"/>
                      </a:lnTo>
                      <a:lnTo>
                        <a:pt x="733" y="67"/>
                      </a:lnTo>
                      <a:lnTo>
                        <a:pt x="733" y="467"/>
                      </a:lnTo>
                      <a:close/>
                      <a:moveTo>
                        <a:pt x="766" y="0"/>
                      </a:moveTo>
                      <a:lnTo>
                        <a:pt x="33" y="0"/>
                      </a:lnTo>
                      <a:cubicBezTo>
                        <a:pt x="15" y="0"/>
                        <a:pt x="0" y="15"/>
                        <a:pt x="0" y="34"/>
                      </a:cubicBezTo>
                      <a:lnTo>
                        <a:pt x="0" y="500"/>
                      </a:lnTo>
                      <a:cubicBezTo>
                        <a:pt x="0" y="519"/>
                        <a:pt x="15" y="534"/>
                        <a:pt x="33" y="534"/>
                      </a:cubicBezTo>
                      <a:lnTo>
                        <a:pt x="209" y="534"/>
                      </a:lnTo>
                      <a:lnTo>
                        <a:pt x="136" y="576"/>
                      </a:lnTo>
                      <a:cubicBezTo>
                        <a:pt x="131" y="579"/>
                        <a:pt x="127" y="585"/>
                        <a:pt x="126" y="591"/>
                      </a:cubicBezTo>
                      <a:lnTo>
                        <a:pt x="108" y="700"/>
                      </a:lnTo>
                      <a:lnTo>
                        <a:pt x="691" y="700"/>
                      </a:lnTo>
                      <a:lnTo>
                        <a:pt x="673" y="591"/>
                      </a:lnTo>
                      <a:cubicBezTo>
                        <a:pt x="673" y="585"/>
                        <a:pt x="668" y="579"/>
                        <a:pt x="663" y="576"/>
                      </a:cubicBezTo>
                      <a:lnTo>
                        <a:pt x="590" y="534"/>
                      </a:lnTo>
                      <a:lnTo>
                        <a:pt x="766" y="534"/>
                      </a:lnTo>
                      <a:cubicBezTo>
                        <a:pt x="785" y="534"/>
                        <a:pt x="800" y="519"/>
                        <a:pt x="800" y="500"/>
                      </a:cubicBezTo>
                      <a:lnTo>
                        <a:pt x="800" y="34"/>
                      </a:lnTo>
                      <a:cubicBezTo>
                        <a:pt x="800" y="15"/>
                        <a:pt x="785" y="0"/>
                        <a:pt x="766"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sp>
          <p:nvSpPr>
            <p:cNvPr id="80" name="Rectangle 79"/>
            <p:cNvSpPr/>
            <p:nvPr/>
          </p:nvSpPr>
          <p:spPr>
            <a:xfrm>
              <a:off x="3276135" y="1451681"/>
              <a:ext cx="2578730" cy="506731"/>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1" name="TextBox 80"/>
            <p:cNvSpPr txBox="1"/>
            <p:nvPr/>
          </p:nvSpPr>
          <p:spPr>
            <a:xfrm>
              <a:off x="3512308" y="1553649"/>
              <a:ext cx="2106384" cy="313922"/>
            </a:xfrm>
            <a:prstGeom prst="rect">
              <a:avLst/>
            </a:prstGeom>
            <a:noFill/>
          </p:spPr>
          <p:txBody>
            <a:bodyPr wrap="square" lIns="91430" tIns="45715" rIns="91430" bIns="45715" rtlCol="0" anchor="ctr">
              <a:spAutoFit/>
            </a:bodyPr>
            <a:lstStyle/>
            <a:p>
              <a:pPr algn="ctr" defTabSz="685800">
                <a:lnSpc>
                  <a:spcPct val="90000"/>
                </a:lnSpc>
              </a:pPr>
              <a:r>
                <a:rPr lang="en-US" sz="1600" dirty="0" smtClean="0">
                  <a:solidFill>
                    <a:schemeClr val="bg1"/>
                  </a:solidFill>
                  <a:cs typeface="ＭＳ Ｐゴシック" charset="-128"/>
                </a:rPr>
                <a:t>Content Partnerships</a:t>
              </a:r>
              <a:endParaRPr lang="en-US" sz="1600" dirty="0">
                <a:solidFill>
                  <a:schemeClr val="bg1"/>
                </a:solidFill>
                <a:cs typeface="ＭＳ Ｐゴシック" charset="-128"/>
              </a:endParaRPr>
            </a:p>
          </p:txBody>
        </p:sp>
        <p:sp>
          <p:nvSpPr>
            <p:cNvPr id="104" name="TextBox 103"/>
            <p:cNvSpPr txBox="1"/>
            <p:nvPr/>
          </p:nvSpPr>
          <p:spPr>
            <a:xfrm>
              <a:off x="3563653" y="2095521"/>
              <a:ext cx="2107660" cy="654025"/>
            </a:xfrm>
            <a:prstGeom prst="rect">
              <a:avLst/>
            </a:prstGeom>
            <a:noFill/>
          </p:spPr>
          <p:txBody>
            <a:bodyPr wrap="square" rtlCol="0">
              <a:spAutoFit/>
            </a:bodyPr>
            <a:lstStyle/>
            <a:p>
              <a:pPr defTabSz="457033">
                <a:spcBef>
                  <a:spcPts val="300"/>
                </a:spcBef>
                <a:buSzPct val="90000"/>
                <a:defRPr/>
              </a:pPr>
              <a:r>
                <a:rPr lang="en-US" sz="1200" kern="0" dirty="0" smtClean="0">
                  <a:latin typeface="Arial"/>
                </a:rPr>
                <a:t>Content Service</a:t>
              </a:r>
              <a:endParaRPr lang="en-US" sz="1200" kern="0" dirty="0">
                <a:latin typeface="Arial"/>
              </a:endParaRPr>
            </a:p>
            <a:p>
              <a:pPr marL="114297" indent="-114297" defTabSz="457033">
                <a:spcBef>
                  <a:spcPts val="300"/>
                </a:spcBef>
                <a:buSzPct val="90000"/>
                <a:buFont typeface="Arial"/>
                <a:buChar char="•"/>
                <a:defRPr/>
              </a:pPr>
              <a:r>
                <a:rPr lang="en-US" sz="1100" kern="0" dirty="0" smtClean="0">
                  <a:latin typeface="Arial"/>
                </a:rPr>
                <a:t>Reach niche demographic segments</a:t>
              </a:r>
              <a:endParaRPr lang="en-US" sz="1100" kern="0" dirty="0">
                <a:latin typeface="Arial"/>
              </a:endParaRPr>
            </a:p>
          </p:txBody>
        </p:sp>
        <p:grpSp>
          <p:nvGrpSpPr>
            <p:cNvPr id="114" name="Group 113"/>
            <p:cNvGrpSpPr/>
            <p:nvPr/>
          </p:nvGrpSpPr>
          <p:grpSpPr>
            <a:xfrm>
              <a:off x="3372043" y="1938057"/>
              <a:ext cx="2399914" cy="1993183"/>
              <a:chOff x="6094278" y="2027550"/>
              <a:chExt cx="2399914" cy="1993183"/>
            </a:xfrm>
          </p:grpSpPr>
          <p:cxnSp>
            <p:nvCxnSpPr>
              <p:cNvPr id="115" name="Straight Connector 114"/>
              <p:cNvCxnSpPr/>
              <p:nvPr/>
            </p:nvCxnSpPr>
            <p:spPr>
              <a:xfrm>
                <a:off x="6094278" y="2027550"/>
                <a:ext cx="0" cy="199318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494192" y="2027550"/>
                <a:ext cx="0" cy="199318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0378" y="2853865"/>
            <a:ext cx="2172683" cy="977514"/>
          </a:xfrm>
          <a:prstGeom prst="rect">
            <a:avLst/>
          </a:prstGeom>
        </p:spPr>
      </p:pic>
      <p:grpSp>
        <p:nvGrpSpPr>
          <p:cNvPr id="50" name="Group 49"/>
          <p:cNvGrpSpPr/>
          <p:nvPr/>
        </p:nvGrpSpPr>
        <p:grpSpPr>
          <a:xfrm>
            <a:off x="3535272" y="2805561"/>
            <a:ext cx="2166410" cy="1077788"/>
            <a:chOff x="1763865" y="1463990"/>
            <a:chExt cx="5233841" cy="3252071"/>
          </a:xfrm>
        </p:grpSpPr>
        <p:grpSp>
          <p:nvGrpSpPr>
            <p:cNvPr id="51" name="Group 50"/>
            <p:cNvGrpSpPr/>
            <p:nvPr/>
          </p:nvGrpSpPr>
          <p:grpSpPr>
            <a:xfrm>
              <a:off x="1763865" y="1463990"/>
              <a:ext cx="5233841" cy="3252071"/>
              <a:chOff x="1620306" y="1517995"/>
              <a:chExt cx="5903389" cy="3477830"/>
            </a:xfrm>
          </p:grpSpPr>
          <p:grpSp>
            <p:nvGrpSpPr>
              <p:cNvPr id="190" name="Group 189"/>
              <p:cNvGrpSpPr/>
              <p:nvPr/>
            </p:nvGrpSpPr>
            <p:grpSpPr>
              <a:xfrm>
                <a:off x="1620306" y="1517995"/>
                <a:ext cx="5903389" cy="3477830"/>
                <a:chOff x="2495898" y="2392992"/>
                <a:chExt cx="4099035" cy="2414841"/>
              </a:xfrm>
            </p:grpSpPr>
            <p:grpSp>
              <p:nvGrpSpPr>
                <p:cNvPr id="198" name="Group 197"/>
                <p:cNvGrpSpPr/>
                <p:nvPr/>
              </p:nvGrpSpPr>
              <p:grpSpPr>
                <a:xfrm>
                  <a:off x="2495898" y="2392992"/>
                  <a:ext cx="4099035" cy="2414841"/>
                  <a:chOff x="2495898" y="2392992"/>
                  <a:chExt cx="4099035" cy="2648294"/>
                </a:xfrm>
              </p:grpSpPr>
              <p:sp>
                <p:nvSpPr>
                  <p:cNvPr id="205" name="Rectangle 204"/>
                  <p:cNvSpPr/>
                  <p:nvPr/>
                </p:nvSpPr>
                <p:spPr>
                  <a:xfrm>
                    <a:off x="2501383" y="2516396"/>
                    <a:ext cx="4088065" cy="2490076"/>
                  </a:xfrm>
                  <a:prstGeom prst="rect">
                    <a:avLst/>
                  </a:prstGeom>
                  <a:gradFill flip="none" rotWithShape="1">
                    <a:gsLst>
                      <a:gs pos="0">
                        <a:schemeClr val="accent2">
                          <a:lumMod val="20000"/>
                          <a:lumOff val="80000"/>
                          <a:alpha val="25000"/>
                        </a:schemeClr>
                      </a:gs>
                      <a:gs pos="100000">
                        <a:schemeClr val="accent2">
                          <a:lumMod val="50000"/>
                          <a:alpha val="3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206" name="Rectangle: Top Corners Rounded 253"/>
                  <p:cNvSpPr/>
                  <p:nvPr/>
                </p:nvSpPr>
                <p:spPr>
                  <a:xfrm>
                    <a:off x="2495898" y="2392992"/>
                    <a:ext cx="4099034" cy="120322"/>
                  </a:xfrm>
                  <a:prstGeom prst="round2SameRect">
                    <a:avLst>
                      <a:gd name="adj1" fmla="val 0"/>
                      <a:gd name="adj2" fmla="val 0"/>
                    </a:avLst>
                  </a:prstGeom>
                  <a:solidFill>
                    <a:srgbClr val="1111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207" name="Rectangle: Top Corners Rounded 254"/>
                  <p:cNvSpPr/>
                  <p:nvPr/>
                </p:nvSpPr>
                <p:spPr>
                  <a:xfrm rot="10800000">
                    <a:off x="2495898" y="5006472"/>
                    <a:ext cx="4099034" cy="34814"/>
                  </a:xfrm>
                  <a:prstGeom prst="round2SameRect">
                    <a:avLst>
                      <a:gd name="adj1" fmla="val 0"/>
                      <a:gd name="adj2" fmla="val 0"/>
                    </a:avLst>
                  </a:prstGeom>
                  <a:solidFill>
                    <a:srgbClr val="1111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nvGrpSpPr>
                  <p:cNvPr id="208" name="Group 207"/>
                  <p:cNvGrpSpPr/>
                  <p:nvPr/>
                </p:nvGrpSpPr>
                <p:grpSpPr>
                  <a:xfrm>
                    <a:off x="2495898" y="2392992"/>
                    <a:ext cx="4099035" cy="2648294"/>
                    <a:chOff x="2503522" y="1298575"/>
                    <a:chExt cx="4136957" cy="2648294"/>
                  </a:xfrm>
                </p:grpSpPr>
                <p:sp>
                  <p:nvSpPr>
                    <p:cNvPr id="210" name="Rectangle: Top Corners Rounded 257"/>
                    <p:cNvSpPr/>
                    <p:nvPr/>
                  </p:nvSpPr>
                  <p:spPr>
                    <a:xfrm>
                      <a:off x="2503523" y="1298575"/>
                      <a:ext cx="4136956" cy="120322"/>
                    </a:xfrm>
                    <a:prstGeom prst="round2SameRect">
                      <a:avLst>
                        <a:gd name="adj1" fmla="val 0"/>
                        <a:gd name="adj2" fmla="val 0"/>
                      </a:avLst>
                    </a:prstGeom>
                    <a:gradFill flip="none" rotWithShape="1">
                      <a:gsLst>
                        <a:gs pos="75000">
                          <a:schemeClr val="tx1"/>
                        </a:gs>
                        <a:gs pos="100000">
                          <a:schemeClr val="tx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211" name="Rectangle: Top Corners Rounded 258"/>
                    <p:cNvSpPr/>
                    <p:nvPr/>
                  </p:nvSpPr>
                  <p:spPr>
                    <a:xfrm rot="10800000">
                      <a:off x="2503522" y="3912055"/>
                      <a:ext cx="4136956" cy="34814"/>
                    </a:xfrm>
                    <a:prstGeom prst="round2SameRect">
                      <a:avLst>
                        <a:gd name="adj1" fmla="val 0"/>
                        <a:gd name="adj2" fmla="val 0"/>
                      </a:avLst>
                    </a:prstGeom>
                    <a:gradFill flip="none" rotWithShape="1">
                      <a:gsLst>
                        <a:gs pos="75000">
                          <a:schemeClr val="tx1"/>
                        </a:gs>
                        <a:gs pos="100000">
                          <a:schemeClr val="tx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sp>
                <p:nvSpPr>
                  <p:cNvPr id="209" name="Freeform: Shape 256"/>
                  <p:cNvSpPr/>
                  <p:nvPr/>
                </p:nvSpPr>
                <p:spPr>
                  <a:xfrm>
                    <a:off x="5053450" y="2392992"/>
                    <a:ext cx="1541482" cy="120322"/>
                  </a:xfrm>
                  <a:custGeom>
                    <a:avLst/>
                    <a:gdLst>
                      <a:gd name="connsiteX0" fmla="*/ 93875 w 1541482"/>
                      <a:gd name="connsiteY0" fmla="*/ 0 h 120322"/>
                      <a:gd name="connsiteX1" fmla="*/ 1481321 w 1541482"/>
                      <a:gd name="connsiteY1" fmla="*/ 0 h 120322"/>
                      <a:gd name="connsiteX2" fmla="*/ 1541482 w 1541482"/>
                      <a:gd name="connsiteY2" fmla="*/ 60161 h 120322"/>
                      <a:gd name="connsiteX3" fmla="*/ 1541482 w 1541482"/>
                      <a:gd name="connsiteY3" fmla="*/ 120322 h 120322"/>
                      <a:gd name="connsiteX4" fmla="*/ 0 w 1541482"/>
                      <a:gd name="connsiteY4" fmla="*/ 120322 h 120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82" h="120322">
                        <a:moveTo>
                          <a:pt x="93875" y="0"/>
                        </a:moveTo>
                        <a:lnTo>
                          <a:pt x="1481321" y="0"/>
                        </a:lnTo>
                        <a:cubicBezTo>
                          <a:pt x="1514547" y="0"/>
                          <a:pt x="1541482" y="26935"/>
                          <a:pt x="1541482" y="60161"/>
                        </a:cubicBezTo>
                        <a:lnTo>
                          <a:pt x="1541482" y="120322"/>
                        </a:lnTo>
                        <a:lnTo>
                          <a:pt x="0" y="120322"/>
                        </a:ln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grpSp>
              <p:nvGrpSpPr>
                <p:cNvPr id="199" name="Group 198"/>
                <p:cNvGrpSpPr/>
                <p:nvPr/>
              </p:nvGrpSpPr>
              <p:grpSpPr>
                <a:xfrm>
                  <a:off x="2618093" y="2413630"/>
                  <a:ext cx="86890" cy="86886"/>
                  <a:chOff x="5196840" y="1623060"/>
                  <a:chExt cx="838200" cy="838200"/>
                </a:xfrm>
              </p:grpSpPr>
              <p:sp>
                <p:nvSpPr>
                  <p:cNvPr id="203" name="Oval 202"/>
                  <p:cNvSpPr/>
                  <p:nvPr/>
                </p:nvSpPr>
                <p:spPr>
                  <a:xfrm>
                    <a:off x="5196840" y="1623060"/>
                    <a:ext cx="838200" cy="838200"/>
                  </a:xfrm>
                  <a:prstGeom prst="ellipse">
                    <a:avLst/>
                  </a:prstGeom>
                  <a:gradFill>
                    <a:gsLst>
                      <a:gs pos="0">
                        <a:srgbClr val="FF0000"/>
                      </a:gs>
                      <a:gs pos="100000">
                        <a:srgbClr val="FF8F8F">
                          <a:alpha val="0"/>
                        </a:srgb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204" name="Oval 203"/>
                  <p:cNvSpPr/>
                  <p:nvPr/>
                </p:nvSpPr>
                <p:spPr>
                  <a:xfrm>
                    <a:off x="5445589" y="1871811"/>
                    <a:ext cx="340702" cy="340699"/>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grpSp>
              <p:nvGrpSpPr>
                <p:cNvPr id="200" name="Group 199"/>
                <p:cNvGrpSpPr/>
                <p:nvPr/>
              </p:nvGrpSpPr>
              <p:grpSpPr>
                <a:xfrm>
                  <a:off x="2531203" y="2413630"/>
                  <a:ext cx="86890" cy="86886"/>
                  <a:chOff x="5196840" y="1623060"/>
                  <a:chExt cx="838200" cy="838200"/>
                </a:xfrm>
              </p:grpSpPr>
              <p:sp>
                <p:nvSpPr>
                  <p:cNvPr id="201" name="Oval 200"/>
                  <p:cNvSpPr/>
                  <p:nvPr/>
                </p:nvSpPr>
                <p:spPr>
                  <a:xfrm>
                    <a:off x="5196840" y="1623060"/>
                    <a:ext cx="838200" cy="838200"/>
                  </a:xfrm>
                  <a:prstGeom prst="ellipse">
                    <a:avLst/>
                  </a:prstGeom>
                  <a:gradFill>
                    <a:gsLst>
                      <a:gs pos="0">
                        <a:schemeClr val="accent6">
                          <a:lumMod val="60000"/>
                          <a:lumOff val="40000"/>
                        </a:schemeClr>
                      </a:gs>
                      <a:gs pos="100000">
                        <a:schemeClr val="accent6">
                          <a:lumMod val="20000"/>
                          <a:lumOff val="80000"/>
                          <a:alpha val="0"/>
                        </a:scheme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202" name="Oval 201"/>
                  <p:cNvSpPr/>
                  <p:nvPr/>
                </p:nvSpPr>
                <p:spPr>
                  <a:xfrm>
                    <a:off x="5445589" y="1871811"/>
                    <a:ext cx="340702" cy="340699"/>
                  </a:xfrm>
                  <a:prstGeom prst="ellipse">
                    <a:avLst/>
                  </a:prstGeom>
                  <a:solidFill>
                    <a:srgbClr val="A3F1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grpSp>
          <p:sp>
            <p:nvSpPr>
              <p:cNvPr id="191" name="Rectangle: Rounded Corners 238"/>
              <p:cNvSpPr/>
              <p:nvPr/>
            </p:nvSpPr>
            <p:spPr>
              <a:xfrm>
                <a:off x="1647363" y="1825297"/>
                <a:ext cx="5849274" cy="3124809"/>
              </a:xfrm>
              <a:prstGeom prst="roundRect">
                <a:avLst>
                  <a:gd name="adj" fmla="val 0"/>
                </a:avLst>
              </a:prstGeom>
              <a:gradFill flip="none" rotWithShape="1">
                <a:gsLst>
                  <a:gs pos="89000">
                    <a:schemeClr val="bg1">
                      <a:alpha val="25000"/>
                    </a:schemeClr>
                  </a:gs>
                  <a:gs pos="100000">
                    <a:schemeClr val="bg1">
                      <a:alpha val="5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92" name="Freeform: Shape 239"/>
              <p:cNvSpPr/>
              <p:nvPr/>
            </p:nvSpPr>
            <p:spPr>
              <a:xfrm rot="10800000">
                <a:off x="2673769" y="4950107"/>
                <a:ext cx="4822869" cy="45718"/>
              </a:xfrm>
              <a:custGeom>
                <a:avLst/>
                <a:gdLst>
                  <a:gd name="connsiteX0" fmla="*/ 4783751 w 4822868"/>
                  <a:gd name="connsiteY0" fmla="*/ 45718 h 45718"/>
                  <a:gd name="connsiteX1" fmla="*/ 0 w 4822868"/>
                  <a:gd name="connsiteY1" fmla="*/ 45718 h 45718"/>
                  <a:gd name="connsiteX2" fmla="*/ 0 w 4822868"/>
                  <a:gd name="connsiteY2" fmla="*/ 0 h 45718"/>
                  <a:gd name="connsiteX3" fmla="*/ 4822868 w 4822868"/>
                  <a:gd name="connsiteY3" fmla="*/ 0 h 45718"/>
                </a:gdLst>
                <a:ahLst/>
                <a:cxnLst>
                  <a:cxn ang="0">
                    <a:pos x="connsiteX0" y="connsiteY0"/>
                  </a:cxn>
                  <a:cxn ang="0">
                    <a:pos x="connsiteX1" y="connsiteY1"/>
                  </a:cxn>
                  <a:cxn ang="0">
                    <a:pos x="connsiteX2" y="connsiteY2"/>
                  </a:cxn>
                  <a:cxn ang="0">
                    <a:pos x="connsiteX3" y="connsiteY3"/>
                  </a:cxn>
                </a:cxnLst>
                <a:rect l="l" t="t" r="r" b="b"/>
                <a:pathLst>
                  <a:path w="4822868" h="45718">
                    <a:moveTo>
                      <a:pt x="4783751" y="45718"/>
                    </a:moveTo>
                    <a:lnTo>
                      <a:pt x="0" y="45718"/>
                    </a:lnTo>
                    <a:lnTo>
                      <a:pt x="0" y="0"/>
                    </a:lnTo>
                    <a:lnTo>
                      <a:pt x="4822868" y="0"/>
                    </a:ln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nvGrpSpPr>
              <p:cNvPr id="193" name="Group 192"/>
              <p:cNvGrpSpPr/>
              <p:nvPr/>
            </p:nvGrpSpPr>
            <p:grpSpPr>
              <a:xfrm>
                <a:off x="1661549" y="1698866"/>
                <a:ext cx="2977353" cy="117921"/>
                <a:chOff x="-3594169" y="1945069"/>
                <a:chExt cx="21811223" cy="863851"/>
              </a:xfrm>
            </p:grpSpPr>
            <p:sp>
              <p:nvSpPr>
                <p:cNvPr id="194" name="Rectangle: Top Corners Rounded 241"/>
                <p:cNvSpPr/>
                <p:nvPr/>
              </p:nvSpPr>
              <p:spPr>
                <a:xfrm rot="10800000" flipV="1">
                  <a:off x="7523694" y="1945073"/>
                  <a:ext cx="5111170" cy="863846"/>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95" name="Freeform: Shape 242"/>
                <p:cNvSpPr/>
                <p:nvPr/>
              </p:nvSpPr>
              <p:spPr>
                <a:xfrm rot="5400000">
                  <a:off x="4088425" y="-639221"/>
                  <a:ext cx="863844" cy="6032424"/>
                </a:xfrm>
                <a:custGeom>
                  <a:avLst/>
                  <a:gdLst>
                    <a:gd name="connsiteX0" fmla="*/ 0 w 863847"/>
                    <a:gd name="connsiteY0" fmla="*/ 5139279 h 6032425"/>
                    <a:gd name="connsiteX1" fmla="*/ 0 w 863847"/>
                    <a:gd name="connsiteY1" fmla="*/ 891955 h 6032425"/>
                    <a:gd name="connsiteX2" fmla="*/ 344876 w 863847"/>
                    <a:gd name="connsiteY2" fmla="*/ 468807 h 6032425"/>
                    <a:gd name="connsiteX3" fmla="*/ 400242 w 863847"/>
                    <a:gd name="connsiteY3" fmla="*/ 463226 h 6032425"/>
                    <a:gd name="connsiteX4" fmla="*/ 400242 w 863847"/>
                    <a:gd name="connsiteY4" fmla="*/ 461768 h 6032425"/>
                    <a:gd name="connsiteX5" fmla="*/ 414977 w 863847"/>
                    <a:gd name="connsiteY5" fmla="*/ 461024 h 6032425"/>
                    <a:gd name="connsiteX6" fmla="*/ 861266 w 863847"/>
                    <a:gd name="connsiteY6" fmla="*/ 14734 h 6032425"/>
                    <a:gd name="connsiteX7" fmla="*/ 862009 w 863847"/>
                    <a:gd name="connsiteY7" fmla="*/ 0 h 6032425"/>
                    <a:gd name="connsiteX8" fmla="*/ 863847 w 863847"/>
                    <a:gd name="connsiteY8" fmla="*/ 0 h 6032425"/>
                    <a:gd name="connsiteX9" fmla="*/ 863847 w 863847"/>
                    <a:gd name="connsiteY9" fmla="*/ 463605 h 6032425"/>
                    <a:gd name="connsiteX10" fmla="*/ 863846 w 863847"/>
                    <a:gd name="connsiteY10" fmla="*/ 463605 h 6032425"/>
                    <a:gd name="connsiteX11" fmla="*/ 863846 w 863847"/>
                    <a:gd name="connsiteY11" fmla="*/ 5568820 h 6032425"/>
                    <a:gd name="connsiteX12" fmla="*/ 863847 w 863847"/>
                    <a:gd name="connsiteY12" fmla="*/ 5568820 h 6032425"/>
                    <a:gd name="connsiteX13" fmla="*/ 863847 w 863847"/>
                    <a:gd name="connsiteY13" fmla="*/ 6032425 h 6032425"/>
                    <a:gd name="connsiteX14" fmla="*/ 862009 w 863847"/>
                    <a:gd name="connsiteY14" fmla="*/ 6032425 h 6032425"/>
                    <a:gd name="connsiteX15" fmla="*/ 861266 w 863847"/>
                    <a:gd name="connsiteY15" fmla="*/ 6017691 h 6032425"/>
                    <a:gd name="connsiteX16" fmla="*/ 414976 w 863847"/>
                    <a:gd name="connsiteY16" fmla="*/ 5571402 h 6032425"/>
                    <a:gd name="connsiteX17" fmla="*/ 400242 w 863847"/>
                    <a:gd name="connsiteY17" fmla="*/ 5570658 h 6032425"/>
                    <a:gd name="connsiteX18" fmla="*/ 400242 w 863847"/>
                    <a:gd name="connsiteY18" fmla="*/ 5568820 h 6032425"/>
                    <a:gd name="connsiteX19" fmla="*/ 408294 w 863847"/>
                    <a:gd name="connsiteY19" fmla="*/ 5568820 h 6032425"/>
                    <a:gd name="connsiteX20" fmla="*/ 344876 w 863847"/>
                    <a:gd name="connsiteY20" fmla="*/ 5562427 h 6032425"/>
                    <a:gd name="connsiteX21" fmla="*/ 0 w 863847"/>
                    <a:gd name="connsiteY21" fmla="*/ 5139279 h 60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3847" h="6032425">
                      <a:moveTo>
                        <a:pt x="0" y="5139279"/>
                      </a:moveTo>
                      <a:lnTo>
                        <a:pt x="0" y="891955"/>
                      </a:lnTo>
                      <a:cubicBezTo>
                        <a:pt x="0" y="683229"/>
                        <a:pt x="148056" y="509083"/>
                        <a:pt x="344876" y="468807"/>
                      </a:cubicBezTo>
                      <a:lnTo>
                        <a:pt x="400242" y="463226"/>
                      </a:lnTo>
                      <a:lnTo>
                        <a:pt x="400242" y="461768"/>
                      </a:lnTo>
                      <a:lnTo>
                        <a:pt x="414977" y="461024"/>
                      </a:lnTo>
                      <a:cubicBezTo>
                        <a:pt x="650292" y="437126"/>
                        <a:pt x="837368" y="250050"/>
                        <a:pt x="861266" y="14734"/>
                      </a:cubicBezTo>
                      <a:lnTo>
                        <a:pt x="862009" y="0"/>
                      </a:lnTo>
                      <a:lnTo>
                        <a:pt x="863847" y="0"/>
                      </a:lnTo>
                      <a:lnTo>
                        <a:pt x="863847" y="463605"/>
                      </a:lnTo>
                      <a:lnTo>
                        <a:pt x="863846" y="463605"/>
                      </a:lnTo>
                      <a:lnTo>
                        <a:pt x="863846" y="5568820"/>
                      </a:lnTo>
                      <a:lnTo>
                        <a:pt x="863847" y="5568820"/>
                      </a:lnTo>
                      <a:lnTo>
                        <a:pt x="863847" y="6032425"/>
                      </a:lnTo>
                      <a:lnTo>
                        <a:pt x="862009" y="6032425"/>
                      </a:lnTo>
                      <a:lnTo>
                        <a:pt x="861266" y="6017691"/>
                      </a:lnTo>
                      <a:cubicBezTo>
                        <a:pt x="837368" y="5782375"/>
                        <a:pt x="650292" y="5595299"/>
                        <a:pt x="414976" y="5571402"/>
                      </a:cubicBezTo>
                      <a:lnTo>
                        <a:pt x="400242" y="5570658"/>
                      </a:lnTo>
                      <a:lnTo>
                        <a:pt x="400242" y="5568820"/>
                      </a:lnTo>
                      <a:lnTo>
                        <a:pt x="408294" y="5568820"/>
                      </a:lnTo>
                      <a:lnTo>
                        <a:pt x="344876" y="5562427"/>
                      </a:lnTo>
                      <a:cubicBezTo>
                        <a:pt x="148056" y="5522152"/>
                        <a:pt x="0" y="5348005"/>
                        <a:pt x="0" y="5139279"/>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96" name="Rectangle: Top Corners Rounded 243"/>
                <p:cNvSpPr/>
                <p:nvPr/>
              </p:nvSpPr>
              <p:spPr>
                <a:xfrm rot="10800000" flipV="1">
                  <a:off x="-3594169" y="1945076"/>
                  <a:ext cx="5111173" cy="863844"/>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97" name="Rectangle: Top Corners Rounded 244"/>
                <p:cNvSpPr/>
                <p:nvPr/>
              </p:nvSpPr>
              <p:spPr>
                <a:xfrm rot="10800000" flipV="1">
                  <a:off x="13105881" y="1945076"/>
                  <a:ext cx="5111173" cy="863844"/>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grpSp>
        <p:pic>
          <p:nvPicPr>
            <p:cNvPr id="52" name="Picture 5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1841" y="1802352"/>
              <a:ext cx="5057888" cy="1310100"/>
            </a:xfrm>
            <a:prstGeom prst="rect">
              <a:avLst/>
            </a:prstGeom>
          </p:spPr>
        </p:pic>
        <p:sp>
          <p:nvSpPr>
            <p:cNvPr id="75" name="Rectangle: Rounded Corners 137"/>
            <p:cNvSpPr/>
            <p:nvPr/>
          </p:nvSpPr>
          <p:spPr>
            <a:xfrm>
              <a:off x="1851842" y="1801961"/>
              <a:ext cx="5057887" cy="1310492"/>
            </a:xfrm>
            <a:prstGeom prst="roundRect">
              <a:avLst>
                <a:gd name="adj" fmla="val 0"/>
              </a:avLst>
            </a:prstGeom>
            <a:gradFill flip="none" rotWithShape="1">
              <a:gsLst>
                <a:gs pos="0">
                  <a:schemeClr val="tx2">
                    <a:alpha val="50000"/>
                  </a:schemeClr>
                </a:gs>
                <a:gs pos="100000">
                  <a:schemeClr val="accent6">
                    <a:alpha val="5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76" name="Rectangle 75"/>
            <p:cNvSpPr/>
            <p:nvPr/>
          </p:nvSpPr>
          <p:spPr>
            <a:xfrm>
              <a:off x="2395523" y="1884091"/>
              <a:ext cx="3906432" cy="410931"/>
            </a:xfrm>
            <a:prstGeom prst="rect">
              <a:avLst/>
            </a:prstGeom>
            <a:noFill/>
            <a:ln w="25400" cap="flat" cmpd="sng" algn="ctr">
              <a:noFill/>
              <a:prstDash val="solid"/>
            </a:ln>
            <a:effectLst/>
          </p:spPr>
          <p:txBody>
            <a:bodyPr wrap="square" lIns="68583" tIns="54860" rIns="68583" bIns="34292" rtlCol="0" anchor="ctr" anchorCtr="0">
              <a:spAutoFit/>
            </a:bodyPr>
            <a:lstStyle/>
            <a:p>
              <a:pPr algn="ctr" defTabSz="914234"/>
              <a:r>
                <a:rPr lang="en-US" sz="300" kern="0" dirty="0">
                  <a:solidFill>
                    <a:schemeClr val="bg1"/>
                  </a:solidFill>
                  <a:latin typeface="Arial"/>
                </a:rPr>
                <a:t>Cisco Infinite Video Platform</a:t>
              </a:r>
            </a:p>
          </p:txBody>
        </p:sp>
        <p:grpSp>
          <p:nvGrpSpPr>
            <p:cNvPr id="78" name="Group 77"/>
            <p:cNvGrpSpPr/>
            <p:nvPr/>
          </p:nvGrpSpPr>
          <p:grpSpPr>
            <a:xfrm>
              <a:off x="1883896" y="2397454"/>
              <a:ext cx="4993142" cy="180294"/>
              <a:chOff x="1800037" y="2165279"/>
              <a:chExt cx="3705334" cy="192810"/>
            </a:xfrm>
            <a:solidFill>
              <a:srgbClr val="111111">
                <a:alpha val="37000"/>
              </a:srgbClr>
            </a:solidFill>
          </p:grpSpPr>
          <p:sp>
            <p:nvSpPr>
              <p:cNvPr id="187" name="Rectangle: Top Corners Rounded 234"/>
              <p:cNvSpPr/>
              <p:nvPr/>
            </p:nvSpPr>
            <p:spPr>
              <a:xfrm rot="10800000" flipV="1">
                <a:off x="1800037" y="2165279"/>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solidFill>
                      <a:schemeClr val="bg1"/>
                    </a:solidFill>
                  </a:rPr>
                  <a:t>Infrastructure Operations</a:t>
                </a:r>
              </a:p>
            </p:txBody>
          </p:sp>
          <p:sp>
            <p:nvSpPr>
              <p:cNvPr id="188" name="Rectangle: Top Corners Rounded 235"/>
              <p:cNvSpPr/>
              <p:nvPr/>
            </p:nvSpPr>
            <p:spPr>
              <a:xfrm rot="10800000" flipV="1">
                <a:off x="3047476" y="2165279"/>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solidFill>
                      <a:schemeClr val="bg1"/>
                    </a:solidFill>
                  </a:rPr>
                  <a:t>Service Operations</a:t>
                </a:r>
              </a:p>
            </p:txBody>
          </p:sp>
          <p:sp>
            <p:nvSpPr>
              <p:cNvPr id="189" name="Rectangle: Top Corners Rounded 236"/>
              <p:cNvSpPr/>
              <p:nvPr/>
            </p:nvSpPr>
            <p:spPr>
              <a:xfrm rot="10800000" flipV="1">
                <a:off x="4294914" y="2165280"/>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4"/>
                <a:r>
                  <a:rPr lang="en-US" sz="300" kern="0" dirty="0">
                    <a:solidFill>
                      <a:schemeClr val="bg1"/>
                    </a:solidFill>
                  </a:rPr>
                  <a:t>Business Operations</a:t>
                </a:r>
              </a:p>
            </p:txBody>
          </p:sp>
        </p:grpSp>
        <p:sp>
          <p:nvSpPr>
            <p:cNvPr id="79" name="Rectangle: Top Corners Rounded 140"/>
            <p:cNvSpPr/>
            <p:nvPr/>
          </p:nvSpPr>
          <p:spPr>
            <a:xfrm rot="10800000" flipV="1">
              <a:off x="1875854" y="2577950"/>
              <a:ext cx="5001182" cy="511000"/>
            </a:xfrm>
            <a:prstGeom prst="round2SameRect">
              <a:avLst>
                <a:gd name="adj1" fmla="val 0"/>
                <a:gd name="adj2" fmla="val 0"/>
              </a:avLst>
            </a:prstGeom>
            <a:solidFill>
              <a:srgbClr val="111111">
                <a:alpha val="2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4"/>
              <a:endParaRPr lang="en-US" sz="300" kern="0" dirty="0">
                <a:solidFill>
                  <a:schemeClr val="bg1"/>
                </a:solidFill>
              </a:endParaRPr>
            </a:p>
          </p:txBody>
        </p:sp>
        <p:sp>
          <p:nvSpPr>
            <p:cNvPr id="82" name="Freeform 46"/>
            <p:cNvSpPr/>
            <p:nvPr/>
          </p:nvSpPr>
          <p:spPr>
            <a:xfrm rot="10800000">
              <a:off x="2785433" y="2682909"/>
              <a:ext cx="340671" cy="287820"/>
            </a:xfrm>
            <a:custGeom>
              <a:avLst/>
              <a:gdLst>
                <a:gd name="connsiteX0" fmla="*/ 1174712 w 2348824"/>
                <a:gd name="connsiteY0" fmla="*/ 1101854 h 1881484"/>
                <a:gd name="connsiteX1" fmla="*/ 1160374 w 2348824"/>
                <a:gd name="connsiteY1" fmla="*/ 1095915 h 1881484"/>
                <a:gd name="connsiteX2" fmla="*/ 1079162 w 2348824"/>
                <a:gd name="connsiteY2" fmla="*/ 1014704 h 1881484"/>
                <a:gd name="connsiteX3" fmla="*/ 1078571 w 2348824"/>
                <a:gd name="connsiteY3" fmla="*/ 1013814 h 1881484"/>
                <a:gd name="connsiteX4" fmla="*/ 1077469 w 2348824"/>
                <a:gd name="connsiteY4" fmla="*/ 1013070 h 1881484"/>
                <a:gd name="connsiteX5" fmla="*/ 1072247 w 2348824"/>
                <a:gd name="connsiteY5" fmla="*/ 1000463 h 1881484"/>
                <a:gd name="connsiteX6" fmla="*/ 1077469 w 2348824"/>
                <a:gd name="connsiteY6" fmla="*/ 987854 h 1881484"/>
                <a:gd name="connsiteX7" fmla="*/ 1090078 w 2348824"/>
                <a:gd name="connsiteY7" fmla="*/ 982631 h 1881484"/>
                <a:gd name="connsiteX8" fmla="*/ 1110563 w 2348824"/>
                <a:gd name="connsiteY8" fmla="*/ 982424 h 1881484"/>
                <a:gd name="connsiteX9" fmla="*/ 1142529 w 2348824"/>
                <a:gd name="connsiteY9" fmla="*/ 982427 h 1881484"/>
                <a:gd name="connsiteX10" fmla="*/ 1147098 w 2348824"/>
                <a:gd name="connsiteY10" fmla="*/ 982436 h 1881484"/>
                <a:gd name="connsiteX11" fmla="*/ 1147098 w 2348824"/>
                <a:gd name="connsiteY11" fmla="*/ 839977 h 1881484"/>
                <a:gd name="connsiteX12" fmla="*/ 379331 w 2348824"/>
                <a:gd name="connsiteY12" fmla="*/ 839977 h 1881484"/>
                <a:gd name="connsiteX13" fmla="*/ 338666 w 2348824"/>
                <a:gd name="connsiteY13" fmla="*/ 839977 h 1881484"/>
                <a:gd name="connsiteX14" fmla="*/ 324707 w 2348824"/>
                <a:gd name="connsiteY14" fmla="*/ 839977 h 1881484"/>
                <a:gd name="connsiteX15" fmla="*/ 324707 w 2348824"/>
                <a:gd name="connsiteY15" fmla="*/ 827108 h 1881484"/>
                <a:gd name="connsiteX16" fmla="*/ 324707 w 2348824"/>
                <a:gd name="connsiteY16" fmla="*/ 623907 h 1881484"/>
                <a:gd name="connsiteX17" fmla="*/ 324707 w 2348824"/>
                <a:gd name="connsiteY17" fmla="*/ 573648 h 1881484"/>
                <a:gd name="connsiteX18" fmla="*/ 92202 w 2348824"/>
                <a:gd name="connsiteY18" fmla="*/ 573648 h 1881484"/>
                <a:gd name="connsiteX19" fmla="*/ 0 w 2348824"/>
                <a:gd name="connsiteY19" fmla="*/ 481446 h 1881484"/>
                <a:gd name="connsiteX20" fmla="*/ 0 w 2348824"/>
                <a:gd name="connsiteY20" fmla="*/ 92202 h 1881484"/>
                <a:gd name="connsiteX21" fmla="*/ 92202 w 2348824"/>
                <a:gd name="connsiteY21" fmla="*/ 0 h 1881484"/>
                <a:gd name="connsiteX22" fmla="*/ 611836 w 2348824"/>
                <a:gd name="connsiteY22" fmla="*/ 0 h 1881484"/>
                <a:gd name="connsiteX23" fmla="*/ 704038 w 2348824"/>
                <a:gd name="connsiteY23" fmla="*/ 92202 h 1881484"/>
                <a:gd name="connsiteX24" fmla="*/ 704038 w 2348824"/>
                <a:gd name="connsiteY24" fmla="*/ 481446 h 1881484"/>
                <a:gd name="connsiteX25" fmla="*/ 611836 w 2348824"/>
                <a:gd name="connsiteY25" fmla="*/ 573648 h 1881484"/>
                <a:gd name="connsiteX26" fmla="*/ 379331 w 2348824"/>
                <a:gd name="connsiteY26" fmla="*/ 573648 h 1881484"/>
                <a:gd name="connsiteX27" fmla="*/ 379331 w 2348824"/>
                <a:gd name="connsiteY27" fmla="*/ 623907 h 1881484"/>
                <a:gd name="connsiteX28" fmla="*/ 379331 w 2348824"/>
                <a:gd name="connsiteY28" fmla="*/ 785353 h 1881484"/>
                <a:gd name="connsiteX29" fmla="*/ 1147098 w 2348824"/>
                <a:gd name="connsiteY29" fmla="*/ 785353 h 1881484"/>
                <a:gd name="connsiteX30" fmla="*/ 1147098 w 2348824"/>
                <a:gd name="connsiteY30" fmla="*/ 623907 h 1881484"/>
                <a:gd name="connsiteX31" fmla="*/ 1147098 w 2348824"/>
                <a:gd name="connsiteY31" fmla="*/ 573648 h 1881484"/>
                <a:gd name="connsiteX32" fmla="*/ 914594 w 2348824"/>
                <a:gd name="connsiteY32" fmla="*/ 573648 h 1881484"/>
                <a:gd name="connsiteX33" fmla="*/ 822391 w 2348824"/>
                <a:gd name="connsiteY33" fmla="*/ 481446 h 1881484"/>
                <a:gd name="connsiteX34" fmla="*/ 822391 w 2348824"/>
                <a:gd name="connsiteY34" fmla="*/ 92202 h 1881484"/>
                <a:gd name="connsiteX35" fmla="*/ 914594 w 2348824"/>
                <a:gd name="connsiteY35" fmla="*/ 0 h 1881484"/>
                <a:gd name="connsiteX36" fmla="*/ 1434227 w 2348824"/>
                <a:gd name="connsiteY36" fmla="*/ 0 h 1881484"/>
                <a:gd name="connsiteX37" fmla="*/ 1526430 w 2348824"/>
                <a:gd name="connsiteY37" fmla="*/ 92202 h 1881484"/>
                <a:gd name="connsiteX38" fmla="*/ 1526430 w 2348824"/>
                <a:gd name="connsiteY38" fmla="*/ 481446 h 1881484"/>
                <a:gd name="connsiteX39" fmla="*/ 1434227 w 2348824"/>
                <a:gd name="connsiteY39" fmla="*/ 573648 h 1881484"/>
                <a:gd name="connsiteX40" fmla="*/ 1201722 w 2348824"/>
                <a:gd name="connsiteY40" fmla="*/ 573648 h 1881484"/>
                <a:gd name="connsiteX41" fmla="*/ 1201722 w 2348824"/>
                <a:gd name="connsiteY41" fmla="*/ 623907 h 1881484"/>
                <a:gd name="connsiteX42" fmla="*/ 1201722 w 2348824"/>
                <a:gd name="connsiteY42" fmla="*/ 785353 h 1881484"/>
                <a:gd name="connsiteX43" fmla="*/ 1969492 w 2348824"/>
                <a:gd name="connsiteY43" fmla="*/ 785353 h 1881484"/>
                <a:gd name="connsiteX44" fmla="*/ 1969492 w 2348824"/>
                <a:gd name="connsiteY44" fmla="*/ 623907 h 1881484"/>
                <a:gd name="connsiteX45" fmla="*/ 1969492 w 2348824"/>
                <a:gd name="connsiteY45" fmla="*/ 573648 h 1881484"/>
                <a:gd name="connsiteX46" fmla="*/ 1736988 w 2348824"/>
                <a:gd name="connsiteY46" fmla="*/ 573648 h 1881484"/>
                <a:gd name="connsiteX47" fmla="*/ 1644785 w 2348824"/>
                <a:gd name="connsiteY47" fmla="*/ 481446 h 1881484"/>
                <a:gd name="connsiteX48" fmla="*/ 1644785 w 2348824"/>
                <a:gd name="connsiteY48" fmla="*/ 92202 h 1881484"/>
                <a:gd name="connsiteX49" fmla="*/ 1736988 w 2348824"/>
                <a:gd name="connsiteY49" fmla="*/ 0 h 1881484"/>
                <a:gd name="connsiteX50" fmla="*/ 2256621 w 2348824"/>
                <a:gd name="connsiteY50" fmla="*/ 0 h 1881484"/>
                <a:gd name="connsiteX51" fmla="*/ 2348824 w 2348824"/>
                <a:gd name="connsiteY51" fmla="*/ 92202 h 1881484"/>
                <a:gd name="connsiteX52" fmla="*/ 2348824 w 2348824"/>
                <a:gd name="connsiteY52" fmla="*/ 481446 h 1881484"/>
                <a:gd name="connsiteX53" fmla="*/ 2256621 w 2348824"/>
                <a:gd name="connsiteY53" fmla="*/ 573648 h 1881484"/>
                <a:gd name="connsiteX54" fmla="*/ 2024116 w 2348824"/>
                <a:gd name="connsiteY54" fmla="*/ 573648 h 1881484"/>
                <a:gd name="connsiteX55" fmla="*/ 2024116 w 2348824"/>
                <a:gd name="connsiteY55" fmla="*/ 623907 h 1881484"/>
                <a:gd name="connsiteX56" fmla="*/ 2024116 w 2348824"/>
                <a:gd name="connsiteY56" fmla="*/ 827108 h 1881484"/>
                <a:gd name="connsiteX57" fmla="*/ 2024116 w 2348824"/>
                <a:gd name="connsiteY57" fmla="*/ 839977 h 1881484"/>
                <a:gd name="connsiteX58" fmla="*/ 2010157 w 2348824"/>
                <a:gd name="connsiteY58" fmla="*/ 839977 h 1881484"/>
                <a:gd name="connsiteX59" fmla="*/ 1969492 w 2348824"/>
                <a:gd name="connsiteY59" fmla="*/ 839977 h 1881484"/>
                <a:gd name="connsiteX60" fmla="*/ 1201722 w 2348824"/>
                <a:gd name="connsiteY60" fmla="*/ 839977 h 1881484"/>
                <a:gd name="connsiteX61" fmla="*/ 1201722 w 2348824"/>
                <a:gd name="connsiteY61" fmla="*/ 952613 h 1881484"/>
                <a:gd name="connsiteX62" fmla="*/ 1201726 w 2348824"/>
                <a:gd name="connsiteY62" fmla="*/ 952613 h 1881484"/>
                <a:gd name="connsiteX63" fmla="*/ 1201726 w 2348824"/>
                <a:gd name="connsiteY63" fmla="*/ 982544 h 1881484"/>
                <a:gd name="connsiteX64" fmla="*/ 1222720 w 2348824"/>
                <a:gd name="connsiteY64" fmla="*/ 982590 h 1881484"/>
                <a:gd name="connsiteX65" fmla="*/ 1258752 w 2348824"/>
                <a:gd name="connsiteY65" fmla="*/ 982631 h 1881484"/>
                <a:gd name="connsiteX66" fmla="*/ 1265693 w 2348824"/>
                <a:gd name="connsiteY66" fmla="*/ 984033 h 1881484"/>
                <a:gd name="connsiteX67" fmla="*/ 1271360 w 2348824"/>
                <a:gd name="connsiteY67" fmla="*/ 987854 h 1881484"/>
                <a:gd name="connsiteX68" fmla="*/ 1276583 w 2348824"/>
                <a:gd name="connsiteY68" fmla="*/ 1000463 h 1881484"/>
                <a:gd name="connsiteX69" fmla="*/ 1271360 w 2348824"/>
                <a:gd name="connsiteY69" fmla="*/ 1013070 h 1881484"/>
                <a:gd name="connsiteX70" fmla="*/ 1270987 w 2348824"/>
                <a:gd name="connsiteY70" fmla="*/ 1013322 h 1881484"/>
                <a:gd name="connsiteX71" fmla="*/ 1269693 w 2348824"/>
                <a:gd name="connsiteY71" fmla="*/ 1015271 h 1881484"/>
                <a:gd name="connsiteX72" fmla="*/ 1189048 w 2348824"/>
                <a:gd name="connsiteY72" fmla="*/ 1095915 h 1881484"/>
                <a:gd name="connsiteX73" fmla="*/ 1174712 w 2348824"/>
                <a:gd name="connsiteY73" fmla="*/ 1101854 h 1881484"/>
                <a:gd name="connsiteX74" fmla="*/ 1434459 w 2348824"/>
                <a:gd name="connsiteY74" fmla="*/ 1881484 h 1881484"/>
                <a:gd name="connsiteX75" fmla="*/ 914364 w 2348824"/>
                <a:gd name="connsiteY75" fmla="*/ 1881484 h 1881484"/>
                <a:gd name="connsiteX76" fmla="*/ 785975 w 2348824"/>
                <a:gd name="connsiteY76" fmla="*/ 1753096 h 1881484"/>
                <a:gd name="connsiteX77" fmla="*/ 785975 w 2348824"/>
                <a:gd name="connsiteY77" fmla="*/ 1304018 h 1881484"/>
                <a:gd name="connsiteX78" fmla="*/ 914364 w 2348824"/>
                <a:gd name="connsiteY78" fmla="*/ 1175629 h 1881484"/>
                <a:gd name="connsiteX79" fmla="*/ 1147099 w 2348824"/>
                <a:gd name="connsiteY79" fmla="*/ 1175629 h 1881484"/>
                <a:gd name="connsiteX80" fmla="*/ 1147099 w 2348824"/>
                <a:gd name="connsiteY80" fmla="*/ 1173744 h 1881484"/>
                <a:gd name="connsiteX81" fmla="*/ 1201723 w 2348824"/>
                <a:gd name="connsiteY81" fmla="*/ 1173744 h 1881484"/>
                <a:gd name="connsiteX82" fmla="*/ 1201723 w 2348824"/>
                <a:gd name="connsiteY82" fmla="*/ 1175629 h 1881484"/>
                <a:gd name="connsiteX83" fmla="*/ 1434459 w 2348824"/>
                <a:gd name="connsiteY83" fmla="*/ 1175629 h 1881484"/>
                <a:gd name="connsiteX84" fmla="*/ 1562847 w 2348824"/>
                <a:gd name="connsiteY84" fmla="*/ 1304018 h 1881484"/>
                <a:gd name="connsiteX85" fmla="*/ 1562847 w 2348824"/>
                <a:gd name="connsiteY85" fmla="*/ 1753096 h 1881484"/>
                <a:gd name="connsiteX86" fmla="*/ 1434459 w 2348824"/>
                <a:gd name="connsiteY86" fmla="*/ 1881484 h 188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348824" h="1881484">
                  <a:moveTo>
                    <a:pt x="1174712" y="1101854"/>
                  </a:moveTo>
                  <a:cubicBezTo>
                    <a:pt x="1169522" y="1101854"/>
                    <a:pt x="1164333" y="1099875"/>
                    <a:pt x="1160374" y="1095915"/>
                  </a:cubicBezTo>
                  <a:lnTo>
                    <a:pt x="1079162" y="1014704"/>
                  </a:lnTo>
                  <a:lnTo>
                    <a:pt x="1078571" y="1013814"/>
                  </a:lnTo>
                  <a:lnTo>
                    <a:pt x="1077469" y="1013070"/>
                  </a:lnTo>
                  <a:cubicBezTo>
                    <a:pt x="1074242" y="1009843"/>
                    <a:pt x="1072247" y="1005386"/>
                    <a:pt x="1072247" y="1000463"/>
                  </a:cubicBezTo>
                  <a:cubicBezTo>
                    <a:pt x="1072247" y="995538"/>
                    <a:pt x="1074242" y="991081"/>
                    <a:pt x="1077469" y="987854"/>
                  </a:cubicBezTo>
                  <a:cubicBezTo>
                    <a:pt x="1081984" y="983301"/>
                    <a:pt x="1085250" y="983122"/>
                    <a:pt x="1090078" y="982631"/>
                  </a:cubicBezTo>
                  <a:cubicBezTo>
                    <a:pt x="1091284" y="982508"/>
                    <a:pt x="1098916" y="982446"/>
                    <a:pt x="1110563" y="982424"/>
                  </a:cubicBezTo>
                  <a:cubicBezTo>
                    <a:pt x="1119298" y="982407"/>
                    <a:pt x="1130292" y="982411"/>
                    <a:pt x="1142529" y="982427"/>
                  </a:cubicBezTo>
                  <a:lnTo>
                    <a:pt x="1147098" y="982436"/>
                  </a:lnTo>
                  <a:lnTo>
                    <a:pt x="1147098" y="839977"/>
                  </a:lnTo>
                  <a:lnTo>
                    <a:pt x="379331" y="839977"/>
                  </a:lnTo>
                  <a:lnTo>
                    <a:pt x="338666" y="839977"/>
                  </a:lnTo>
                  <a:lnTo>
                    <a:pt x="324707" y="839977"/>
                  </a:lnTo>
                  <a:lnTo>
                    <a:pt x="324707" y="827108"/>
                  </a:lnTo>
                  <a:lnTo>
                    <a:pt x="324707" y="623907"/>
                  </a:lnTo>
                  <a:lnTo>
                    <a:pt x="324707" y="573648"/>
                  </a:lnTo>
                  <a:lnTo>
                    <a:pt x="92202" y="573648"/>
                  </a:lnTo>
                  <a:cubicBezTo>
                    <a:pt x="41281" y="573648"/>
                    <a:pt x="0" y="532367"/>
                    <a:pt x="0" y="481446"/>
                  </a:cubicBezTo>
                  <a:lnTo>
                    <a:pt x="0" y="92202"/>
                  </a:lnTo>
                  <a:cubicBezTo>
                    <a:pt x="0" y="41281"/>
                    <a:pt x="41281" y="0"/>
                    <a:pt x="92202" y="0"/>
                  </a:cubicBezTo>
                  <a:lnTo>
                    <a:pt x="611836" y="0"/>
                  </a:lnTo>
                  <a:cubicBezTo>
                    <a:pt x="662757" y="0"/>
                    <a:pt x="704038" y="41281"/>
                    <a:pt x="704038" y="92202"/>
                  </a:cubicBezTo>
                  <a:lnTo>
                    <a:pt x="704038" y="481446"/>
                  </a:lnTo>
                  <a:cubicBezTo>
                    <a:pt x="704038" y="532367"/>
                    <a:pt x="662757" y="573648"/>
                    <a:pt x="611836" y="573648"/>
                  </a:cubicBezTo>
                  <a:lnTo>
                    <a:pt x="379331" y="573648"/>
                  </a:lnTo>
                  <a:lnTo>
                    <a:pt x="379331" y="623907"/>
                  </a:lnTo>
                  <a:lnTo>
                    <a:pt x="379331" y="785353"/>
                  </a:lnTo>
                  <a:lnTo>
                    <a:pt x="1147098" y="785353"/>
                  </a:lnTo>
                  <a:lnTo>
                    <a:pt x="1147098" y="623907"/>
                  </a:lnTo>
                  <a:lnTo>
                    <a:pt x="1147098" y="573648"/>
                  </a:lnTo>
                  <a:lnTo>
                    <a:pt x="914594" y="573648"/>
                  </a:lnTo>
                  <a:cubicBezTo>
                    <a:pt x="863672" y="573648"/>
                    <a:pt x="822391" y="532367"/>
                    <a:pt x="822391" y="481446"/>
                  </a:cubicBezTo>
                  <a:lnTo>
                    <a:pt x="822391" y="92202"/>
                  </a:lnTo>
                  <a:cubicBezTo>
                    <a:pt x="822391" y="41281"/>
                    <a:pt x="863672" y="0"/>
                    <a:pt x="914594" y="0"/>
                  </a:cubicBezTo>
                  <a:lnTo>
                    <a:pt x="1434227" y="0"/>
                  </a:lnTo>
                  <a:cubicBezTo>
                    <a:pt x="1485149" y="0"/>
                    <a:pt x="1526430" y="41281"/>
                    <a:pt x="1526430" y="92202"/>
                  </a:cubicBezTo>
                  <a:lnTo>
                    <a:pt x="1526430" y="481446"/>
                  </a:lnTo>
                  <a:cubicBezTo>
                    <a:pt x="1526430" y="532367"/>
                    <a:pt x="1485149" y="573648"/>
                    <a:pt x="1434227" y="573648"/>
                  </a:cubicBezTo>
                  <a:lnTo>
                    <a:pt x="1201722" y="573648"/>
                  </a:lnTo>
                  <a:lnTo>
                    <a:pt x="1201722" y="623907"/>
                  </a:lnTo>
                  <a:lnTo>
                    <a:pt x="1201722" y="785353"/>
                  </a:lnTo>
                  <a:lnTo>
                    <a:pt x="1969492" y="785353"/>
                  </a:lnTo>
                  <a:lnTo>
                    <a:pt x="1969492" y="623907"/>
                  </a:lnTo>
                  <a:lnTo>
                    <a:pt x="1969492" y="573648"/>
                  </a:lnTo>
                  <a:lnTo>
                    <a:pt x="1736988" y="573648"/>
                  </a:lnTo>
                  <a:cubicBezTo>
                    <a:pt x="1686066" y="573648"/>
                    <a:pt x="1644785" y="532367"/>
                    <a:pt x="1644785" y="481446"/>
                  </a:cubicBezTo>
                  <a:lnTo>
                    <a:pt x="1644785" y="92202"/>
                  </a:lnTo>
                  <a:cubicBezTo>
                    <a:pt x="1644785" y="41281"/>
                    <a:pt x="1686066" y="0"/>
                    <a:pt x="1736988" y="0"/>
                  </a:cubicBezTo>
                  <a:lnTo>
                    <a:pt x="2256621" y="0"/>
                  </a:lnTo>
                  <a:cubicBezTo>
                    <a:pt x="2307543" y="0"/>
                    <a:pt x="2348824" y="41281"/>
                    <a:pt x="2348824" y="92202"/>
                  </a:cubicBezTo>
                  <a:lnTo>
                    <a:pt x="2348824" y="481446"/>
                  </a:lnTo>
                  <a:cubicBezTo>
                    <a:pt x="2348824" y="532367"/>
                    <a:pt x="2307543" y="573648"/>
                    <a:pt x="2256621" y="573648"/>
                  </a:cubicBezTo>
                  <a:lnTo>
                    <a:pt x="2024116" y="573648"/>
                  </a:lnTo>
                  <a:lnTo>
                    <a:pt x="2024116" y="623907"/>
                  </a:lnTo>
                  <a:lnTo>
                    <a:pt x="2024116" y="827108"/>
                  </a:lnTo>
                  <a:lnTo>
                    <a:pt x="2024116" y="839977"/>
                  </a:lnTo>
                  <a:lnTo>
                    <a:pt x="2010157" y="839977"/>
                  </a:lnTo>
                  <a:lnTo>
                    <a:pt x="1969492" y="839977"/>
                  </a:lnTo>
                  <a:lnTo>
                    <a:pt x="1201722" y="839977"/>
                  </a:lnTo>
                  <a:lnTo>
                    <a:pt x="1201722" y="952613"/>
                  </a:lnTo>
                  <a:lnTo>
                    <a:pt x="1201726" y="952613"/>
                  </a:lnTo>
                  <a:lnTo>
                    <a:pt x="1201726" y="982544"/>
                  </a:lnTo>
                  <a:lnTo>
                    <a:pt x="1222720" y="982590"/>
                  </a:lnTo>
                  <a:cubicBezTo>
                    <a:pt x="1235860" y="982614"/>
                    <a:pt x="1248210" y="982631"/>
                    <a:pt x="1258752" y="982631"/>
                  </a:cubicBezTo>
                  <a:cubicBezTo>
                    <a:pt x="1261213" y="982631"/>
                    <a:pt x="1263559" y="983130"/>
                    <a:pt x="1265693" y="984033"/>
                  </a:cubicBezTo>
                  <a:lnTo>
                    <a:pt x="1271360" y="987854"/>
                  </a:lnTo>
                  <a:cubicBezTo>
                    <a:pt x="1274587" y="991081"/>
                    <a:pt x="1276583" y="995538"/>
                    <a:pt x="1276583" y="1000463"/>
                  </a:cubicBezTo>
                  <a:cubicBezTo>
                    <a:pt x="1276583" y="1005386"/>
                    <a:pt x="1274587" y="1009843"/>
                    <a:pt x="1271360" y="1013070"/>
                  </a:cubicBezTo>
                  <a:lnTo>
                    <a:pt x="1270987" y="1013322"/>
                  </a:lnTo>
                  <a:lnTo>
                    <a:pt x="1269693" y="1015271"/>
                  </a:lnTo>
                  <a:lnTo>
                    <a:pt x="1189048" y="1095915"/>
                  </a:lnTo>
                  <a:cubicBezTo>
                    <a:pt x="1185089" y="1099875"/>
                    <a:pt x="1179901" y="1101854"/>
                    <a:pt x="1174712" y="1101854"/>
                  </a:cubicBezTo>
                  <a:close/>
                  <a:moveTo>
                    <a:pt x="1434459" y="1881484"/>
                  </a:moveTo>
                  <a:lnTo>
                    <a:pt x="914364" y="1881484"/>
                  </a:lnTo>
                  <a:cubicBezTo>
                    <a:pt x="843457" y="1881484"/>
                    <a:pt x="785975" y="1824002"/>
                    <a:pt x="785975" y="1753096"/>
                  </a:cubicBezTo>
                  <a:lnTo>
                    <a:pt x="785975" y="1304018"/>
                  </a:lnTo>
                  <a:cubicBezTo>
                    <a:pt x="785975" y="1233111"/>
                    <a:pt x="843457" y="1175629"/>
                    <a:pt x="914364" y="1175629"/>
                  </a:cubicBezTo>
                  <a:lnTo>
                    <a:pt x="1147099" y="1175629"/>
                  </a:lnTo>
                  <a:lnTo>
                    <a:pt x="1147099" y="1173744"/>
                  </a:lnTo>
                  <a:lnTo>
                    <a:pt x="1201723" y="1173744"/>
                  </a:lnTo>
                  <a:lnTo>
                    <a:pt x="1201723" y="1175629"/>
                  </a:lnTo>
                  <a:lnTo>
                    <a:pt x="1434459" y="1175629"/>
                  </a:lnTo>
                  <a:cubicBezTo>
                    <a:pt x="1505365" y="1175629"/>
                    <a:pt x="1562847" y="1233111"/>
                    <a:pt x="1562847" y="1304018"/>
                  </a:cubicBezTo>
                  <a:lnTo>
                    <a:pt x="1562847" y="1753096"/>
                  </a:lnTo>
                  <a:cubicBezTo>
                    <a:pt x="1562847" y="1824002"/>
                    <a:pt x="1505365" y="1881484"/>
                    <a:pt x="1434459" y="1881484"/>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wrap="square" lIns="91436" tIns="45718" rIns="91436" bIns="45718" rtlCol="0" anchor="ctr">
              <a:noAutofit/>
            </a:bodyPr>
            <a:lstStyle/>
            <a:p>
              <a:pPr algn="ctr"/>
              <a:endParaRPr lang="en-US" sz="300" dirty="0"/>
            </a:p>
          </p:txBody>
        </p:sp>
        <p:sp>
          <p:nvSpPr>
            <p:cNvPr id="83" name="Freeform 125"/>
            <p:cNvSpPr>
              <a:spLocks noChangeAspect="1"/>
            </p:cNvSpPr>
            <p:nvPr/>
          </p:nvSpPr>
          <p:spPr>
            <a:xfrm>
              <a:off x="6162589" y="2677769"/>
              <a:ext cx="280417" cy="296057"/>
            </a:xfrm>
            <a:custGeom>
              <a:avLst/>
              <a:gdLst>
                <a:gd name="connsiteX0" fmla="*/ 303419 w 686989"/>
                <a:gd name="connsiteY0" fmla="*/ 323753 h 687683"/>
                <a:gd name="connsiteX1" fmla="*/ 382129 w 686989"/>
                <a:gd name="connsiteY1" fmla="*/ 323753 h 687683"/>
                <a:gd name="connsiteX2" fmla="*/ 382129 w 686989"/>
                <a:gd name="connsiteY2" fmla="*/ 483344 h 687683"/>
                <a:gd name="connsiteX3" fmla="*/ 376043 w 686989"/>
                <a:gd name="connsiteY3" fmla="*/ 486647 h 687683"/>
                <a:gd name="connsiteX4" fmla="*/ 334502 w 686989"/>
                <a:gd name="connsiteY4" fmla="*/ 499542 h 687683"/>
                <a:gd name="connsiteX5" fmla="*/ 303419 w 686989"/>
                <a:gd name="connsiteY5" fmla="*/ 502676 h 687683"/>
                <a:gd name="connsiteX6" fmla="*/ 101175 w 686989"/>
                <a:gd name="connsiteY6" fmla="*/ 273025 h 687683"/>
                <a:gd name="connsiteX7" fmla="*/ 179885 w 686989"/>
                <a:gd name="connsiteY7" fmla="*/ 273025 h 687683"/>
                <a:gd name="connsiteX8" fmla="*/ 179885 w 686989"/>
                <a:gd name="connsiteY8" fmla="*/ 473686 h 687683"/>
                <a:gd name="connsiteX9" fmla="*/ 166172 w 686989"/>
                <a:gd name="connsiteY9" fmla="*/ 466244 h 687683"/>
                <a:gd name="connsiteX10" fmla="*/ 106398 w 686989"/>
                <a:gd name="connsiteY10" fmla="*/ 406469 h 687683"/>
                <a:gd name="connsiteX11" fmla="*/ 101175 w 686989"/>
                <a:gd name="connsiteY11" fmla="*/ 396847 h 687683"/>
                <a:gd name="connsiteX12" fmla="*/ 202297 w 686989"/>
                <a:gd name="connsiteY12" fmla="*/ 229525 h 687683"/>
                <a:gd name="connsiteX13" fmla="*/ 281007 w 686989"/>
                <a:gd name="connsiteY13" fmla="*/ 229525 h 687683"/>
                <a:gd name="connsiteX14" fmla="*/ 281007 w 686989"/>
                <a:gd name="connsiteY14" fmla="*/ 503141 h 687683"/>
                <a:gd name="connsiteX15" fmla="*/ 245304 w 686989"/>
                <a:gd name="connsiteY15" fmla="*/ 499542 h 687683"/>
                <a:gd name="connsiteX16" fmla="*/ 203763 w 686989"/>
                <a:gd name="connsiteY16" fmla="*/ 486647 h 687683"/>
                <a:gd name="connsiteX17" fmla="*/ 202297 w 686989"/>
                <a:gd name="connsiteY17" fmla="*/ 485851 h 687683"/>
                <a:gd name="connsiteX18" fmla="*/ 404541 w 686989"/>
                <a:gd name="connsiteY18" fmla="*/ 198911 h 687683"/>
                <a:gd name="connsiteX19" fmla="*/ 483251 w 686989"/>
                <a:gd name="connsiteY19" fmla="*/ 198911 h 687683"/>
                <a:gd name="connsiteX20" fmla="*/ 483251 w 686989"/>
                <a:gd name="connsiteY20" fmla="*/ 388335 h 687683"/>
                <a:gd name="connsiteX21" fmla="*/ 473408 w 686989"/>
                <a:gd name="connsiteY21" fmla="*/ 406469 h 687683"/>
                <a:gd name="connsiteX22" fmla="*/ 413633 w 686989"/>
                <a:gd name="connsiteY22" fmla="*/ 466244 h 687683"/>
                <a:gd name="connsiteX23" fmla="*/ 404541 w 686989"/>
                <a:gd name="connsiteY23" fmla="*/ 471179 h 687683"/>
                <a:gd name="connsiteX24" fmla="*/ 291547 w 686989"/>
                <a:gd name="connsiteY24" fmla="*/ 48692 h 687683"/>
                <a:gd name="connsiteX25" fmla="*/ 48692 w 686989"/>
                <a:gd name="connsiteY25" fmla="*/ 291547 h 687683"/>
                <a:gd name="connsiteX26" fmla="*/ 291547 w 686989"/>
                <a:gd name="connsiteY26" fmla="*/ 534402 h 687683"/>
                <a:gd name="connsiteX27" fmla="*/ 534402 w 686989"/>
                <a:gd name="connsiteY27" fmla="*/ 291547 h 687683"/>
                <a:gd name="connsiteX28" fmla="*/ 291547 w 686989"/>
                <a:gd name="connsiteY28" fmla="*/ 48692 h 687683"/>
                <a:gd name="connsiteX29" fmla="*/ 291547 w 686989"/>
                <a:gd name="connsiteY29" fmla="*/ 0 h 687683"/>
                <a:gd name="connsiteX30" fmla="*/ 583093 w 686989"/>
                <a:gd name="connsiteY30" fmla="*/ 291547 h 687683"/>
                <a:gd name="connsiteX31" fmla="*/ 533302 w 686989"/>
                <a:gd name="connsiteY31" fmla="*/ 454553 h 687683"/>
                <a:gd name="connsiteX32" fmla="*/ 521004 w 686989"/>
                <a:gd name="connsiteY32" fmla="*/ 469459 h 687683"/>
                <a:gd name="connsiteX33" fmla="*/ 676030 w 686989"/>
                <a:gd name="connsiteY33" fmla="*/ 624006 h 687683"/>
                <a:gd name="connsiteX34" fmla="*/ 676112 w 686989"/>
                <a:gd name="connsiteY34" fmla="*/ 676725 h 687683"/>
                <a:gd name="connsiteX35" fmla="*/ 623393 w 686989"/>
                <a:gd name="connsiteY35" fmla="*/ 676806 h 687683"/>
                <a:gd name="connsiteX36" fmla="*/ 468172 w 686989"/>
                <a:gd name="connsiteY36" fmla="*/ 522065 h 687683"/>
                <a:gd name="connsiteX37" fmla="*/ 454553 w 686989"/>
                <a:gd name="connsiteY37" fmla="*/ 533301 h 687683"/>
                <a:gd name="connsiteX38" fmla="*/ 291547 w 686989"/>
                <a:gd name="connsiteY38" fmla="*/ 583093 h 687683"/>
                <a:gd name="connsiteX39" fmla="*/ 0 w 686989"/>
                <a:gd name="connsiteY39" fmla="*/ 291547 h 687683"/>
                <a:gd name="connsiteX40" fmla="*/ 291547 w 686989"/>
                <a:gd name="connsiteY40" fmla="*/ 0 h 6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89" h="687683">
                  <a:moveTo>
                    <a:pt x="303419" y="323753"/>
                  </a:moveTo>
                  <a:lnTo>
                    <a:pt x="382129" y="323753"/>
                  </a:lnTo>
                  <a:lnTo>
                    <a:pt x="382129" y="483344"/>
                  </a:lnTo>
                  <a:lnTo>
                    <a:pt x="376043" y="486647"/>
                  </a:lnTo>
                  <a:cubicBezTo>
                    <a:pt x="362805" y="492246"/>
                    <a:pt x="348909" y="496595"/>
                    <a:pt x="334502" y="499542"/>
                  </a:cubicBezTo>
                  <a:lnTo>
                    <a:pt x="303419" y="502676"/>
                  </a:lnTo>
                  <a:close/>
                  <a:moveTo>
                    <a:pt x="101175" y="273025"/>
                  </a:moveTo>
                  <a:lnTo>
                    <a:pt x="179885" y="273025"/>
                  </a:lnTo>
                  <a:lnTo>
                    <a:pt x="179885" y="473686"/>
                  </a:lnTo>
                  <a:lnTo>
                    <a:pt x="166172" y="466244"/>
                  </a:lnTo>
                  <a:cubicBezTo>
                    <a:pt x="142626" y="450336"/>
                    <a:pt x="122306" y="430015"/>
                    <a:pt x="106398" y="406469"/>
                  </a:cubicBezTo>
                  <a:lnTo>
                    <a:pt x="101175" y="396847"/>
                  </a:lnTo>
                  <a:close/>
                  <a:moveTo>
                    <a:pt x="202297" y="229525"/>
                  </a:moveTo>
                  <a:lnTo>
                    <a:pt x="281007" y="229525"/>
                  </a:lnTo>
                  <a:lnTo>
                    <a:pt x="281007" y="503141"/>
                  </a:lnTo>
                  <a:lnTo>
                    <a:pt x="245304" y="499542"/>
                  </a:lnTo>
                  <a:cubicBezTo>
                    <a:pt x="230897" y="496595"/>
                    <a:pt x="217001" y="492246"/>
                    <a:pt x="203763" y="486647"/>
                  </a:cubicBezTo>
                  <a:lnTo>
                    <a:pt x="202297" y="485851"/>
                  </a:lnTo>
                  <a:close/>
                  <a:moveTo>
                    <a:pt x="404541" y="198911"/>
                  </a:moveTo>
                  <a:lnTo>
                    <a:pt x="483251" y="198911"/>
                  </a:lnTo>
                  <a:lnTo>
                    <a:pt x="483251" y="388335"/>
                  </a:lnTo>
                  <a:lnTo>
                    <a:pt x="473408" y="406469"/>
                  </a:lnTo>
                  <a:cubicBezTo>
                    <a:pt x="457501" y="430015"/>
                    <a:pt x="437180" y="450336"/>
                    <a:pt x="413633" y="466244"/>
                  </a:cubicBezTo>
                  <a:lnTo>
                    <a:pt x="404541" y="471179"/>
                  </a:lnTo>
                  <a:close/>
                  <a:moveTo>
                    <a:pt x="291547" y="48692"/>
                  </a:moveTo>
                  <a:cubicBezTo>
                    <a:pt x="157422" y="48692"/>
                    <a:pt x="48692" y="157421"/>
                    <a:pt x="48692" y="291547"/>
                  </a:cubicBezTo>
                  <a:cubicBezTo>
                    <a:pt x="48692" y="425672"/>
                    <a:pt x="157422" y="534402"/>
                    <a:pt x="291547" y="534402"/>
                  </a:cubicBezTo>
                  <a:cubicBezTo>
                    <a:pt x="425673" y="534402"/>
                    <a:pt x="534402" y="425672"/>
                    <a:pt x="534402" y="291547"/>
                  </a:cubicBezTo>
                  <a:cubicBezTo>
                    <a:pt x="534402" y="157421"/>
                    <a:pt x="425673" y="48692"/>
                    <a:pt x="291547" y="48692"/>
                  </a:cubicBezTo>
                  <a:close/>
                  <a:moveTo>
                    <a:pt x="291547" y="0"/>
                  </a:moveTo>
                  <a:cubicBezTo>
                    <a:pt x="452563" y="0"/>
                    <a:pt x="583093" y="130530"/>
                    <a:pt x="583093" y="291547"/>
                  </a:cubicBezTo>
                  <a:cubicBezTo>
                    <a:pt x="583093" y="351928"/>
                    <a:pt x="564738" y="408022"/>
                    <a:pt x="533302" y="454553"/>
                  </a:cubicBezTo>
                  <a:lnTo>
                    <a:pt x="521004" y="469459"/>
                  </a:lnTo>
                  <a:lnTo>
                    <a:pt x="676030" y="624006"/>
                  </a:lnTo>
                  <a:cubicBezTo>
                    <a:pt x="690610" y="638541"/>
                    <a:pt x="690647" y="662144"/>
                    <a:pt x="676112" y="676725"/>
                  </a:cubicBezTo>
                  <a:cubicBezTo>
                    <a:pt x="661577" y="691305"/>
                    <a:pt x="637973" y="691341"/>
                    <a:pt x="623393" y="676806"/>
                  </a:cubicBezTo>
                  <a:lnTo>
                    <a:pt x="468172" y="522065"/>
                  </a:lnTo>
                  <a:lnTo>
                    <a:pt x="454553" y="533301"/>
                  </a:lnTo>
                  <a:cubicBezTo>
                    <a:pt x="408022" y="564737"/>
                    <a:pt x="351928" y="583093"/>
                    <a:pt x="291547" y="583093"/>
                  </a:cubicBezTo>
                  <a:cubicBezTo>
                    <a:pt x="130530" y="583093"/>
                    <a:pt x="0" y="452563"/>
                    <a:pt x="0" y="291547"/>
                  </a:cubicBezTo>
                  <a:cubicBezTo>
                    <a:pt x="0" y="130530"/>
                    <a:pt x="130530" y="0"/>
                    <a:pt x="291547"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wrap="square" lIns="91436" tIns="45718" rIns="91436" bIns="45718" rtlCol="0" anchor="ctr">
              <a:noAutofit/>
            </a:bodyPr>
            <a:lstStyle/>
            <a:p>
              <a:pPr algn="ctr"/>
              <a:endParaRPr lang="en-US" sz="300" dirty="0"/>
            </a:p>
          </p:txBody>
        </p:sp>
        <p:grpSp>
          <p:nvGrpSpPr>
            <p:cNvPr id="84" name="Group 83"/>
            <p:cNvGrpSpPr/>
            <p:nvPr/>
          </p:nvGrpSpPr>
          <p:grpSpPr>
            <a:xfrm>
              <a:off x="5583511" y="2697179"/>
              <a:ext cx="391728" cy="273550"/>
              <a:chOff x="7707795" y="2742654"/>
              <a:chExt cx="451857" cy="299174"/>
            </a:xfrm>
          </p:grpSpPr>
          <p:sp>
            <p:nvSpPr>
              <p:cNvPr id="166"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67"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68"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69"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70"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71"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72"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73"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74"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75"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76"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77"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78"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79"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80"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81"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82"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83"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84"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85"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86"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grpSp>
        <p:grpSp>
          <p:nvGrpSpPr>
            <p:cNvPr id="85" name="Group 84"/>
            <p:cNvGrpSpPr/>
            <p:nvPr/>
          </p:nvGrpSpPr>
          <p:grpSpPr>
            <a:xfrm>
              <a:off x="4493575" y="2709000"/>
              <a:ext cx="284369" cy="265686"/>
              <a:chOff x="1594054" y="929444"/>
              <a:chExt cx="511314" cy="435654"/>
            </a:xfrm>
          </p:grpSpPr>
          <p:sp>
            <p:nvSpPr>
              <p:cNvPr id="161" name="Rounded Rectangle 51"/>
              <p:cNvSpPr/>
              <p:nvPr/>
            </p:nvSpPr>
            <p:spPr>
              <a:xfrm>
                <a:off x="1594054" y="1197410"/>
                <a:ext cx="64489" cy="16768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62" name="Rounded Rectangle 52"/>
              <p:cNvSpPr/>
              <p:nvPr/>
            </p:nvSpPr>
            <p:spPr>
              <a:xfrm>
                <a:off x="1705760" y="1130515"/>
                <a:ext cx="64489" cy="234583"/>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63" name="Rounded Rectangle 53"/>
              <p:cNvSpPr/>
              <p:nvPr/>
            </p:nvSpPr>
            <p:spPr>
              <a:xfrm>
                <a:off x="1817466" y="1063491"/>
                <a:ext cx="64489" cy="30160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64" name="Rounded Rectangle 54"/>
              <p:cNvSpPr/>
              <p:nvPr/>
            </p:nvSpPr>
            <p:spPr>
              <a:xfrm>
                <a:off x="1929173" y="996468"/>
                <a:ext cx="64489" cy="36863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65" name="Rounded Rectangle 55"/>
              <p:cNvSpPr/>
              <p:nvPr/>
            </p:nvSpPr>
            <p:spPr>
              <a:xfrm>
                <a:off x="2040879" y="929444"/>
                <a:ext cx="64489" cy="43565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grpSp>
          <p:nvGrpSpPr>
            <p:cNvPr id="87" name="Group 86"/>
            <p:cNvGrpSpPr/>
            <p:nvPr/>
          </p:nvGrpSpPr>
          <p:grpSpPr>
            <a:xfrm>
              <a:off x="3543849" y="2626724"/>
              <a:ext cx="1680495" cy="415661"/>
              <a:chOff x="3627997" y="2355231"/>
              <a:chExt cx="1895475" cy="524039"/>
            </a:xfrm>
          </p:grpSpPr>
          <p:cxnSp>
            <p:nvCxnSpPr>
              <p:cNvPr id="159" name="Straight Connector 158"/>
              <p:cNvCxnSpPr/>
              <p:nvPr/>
            </p:nvCxnSpPr>
            <p:spPr>
              <a:xfrm>
                <a:off x="5523472" y="2355231"/>
                <a:ext cx="0" cy="524039"/>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3627997" y="2355231"/>
                <a:ext cx="0" cy="524039"/>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3963529" y="2697179"/>
              <a:ext cx="391728" cy="273550"/>
              <a:chOff x="7707795" y="2742654"/>
              <a:chExt cx="451857" cy="299174"/>
            </a:xfrm>
          </p:grpSpPr>
          <p:sp>
            <p:nvSpPr>
              <p:cNvPr id="138"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39"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40"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41"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42"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43"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44"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45"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46"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47"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48"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49"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50"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51"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52"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53"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54"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55"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56"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57"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58"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grpSp>
        <p:grpSp>
          <p:nvGrpSpPr>
            <p:cNvPr id="90" name="Group 89"/>
            <p:cNvGrpSpPr/>
            <p:nvPr/>
          </p:nvGrpSpPr>
          <p:grpSpPr>
            <a:xfrm>
              <a:off x="2272013" y="2697179"/>
              <a:ext cx="391728" cy="273550"/>
              <a:chOff x="7707795" y="2742654"/>
              <a:chExt cx="451857" cy="299174"/>
            </a:xfrm>
          </p:grpSpPr>
          <p:sp>
            <p:nvSpPr>
              <p:cNvPr id="108"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09"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10"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20"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21"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22"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23"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24"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25"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26"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27"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28"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29"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30"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31"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32"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33"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34"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35"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36"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sp>
            <p:nvSpPr>
              <p:cNvPr id="137"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300" dirty="0">
                  <a:solidFill>
                    <a:srgbClr val="0096D6"/>
                  </a:solidFill>
                  <a:latin typeface="Arial"/>
                </a:endParaRPr>
              </a:p>
            </p:txBody>
          </p:sp>
        </p:grpSp>
        <p:sp>
          <p:nvSpPr>
            <p:cNvPr id="91" name="TextBox 90"/>
            <p:cNvSpPr txBox="1"/>
            <p:nvPr/>
          </p:nvSpPr>
          <p:spPr>
            <a:xfrm>
              <a:off x="1875854" y="1811170"/>
              <a:ext cx="872492" cy="557203"/>
            </a:xfrm>
            <a:prstGeom prst="rect">
              <a:avLst/>
            </a:prstGeom>
            <a:noFill/>
          </p:spPr>
          <p:txBody>
            <a:bodyPr wrap="square" rtlCol="0">
              <a:spAutoFit/>
            </a:bodyPr>
            <a:lstStyle/>
            <a:p>
              <a:r>
                <a:rPr lang="en-US" sz="300" dirty="0">
                  <a:solidFill>
                    <a:schemeClr val="bg1"/>
                  </a:solidFill>
                </a:rPr>
                <a:t>Video Provider</a:t>
              </a:r>
            </a:p>
          </p:txBody>
        </p:sp>
        <p:grpSp>
          <p:nvGrpSpPr>
            <p:cNvPr id="92" name="Group 91"/>
            <p:cNvGrpSpPr/>
            <p:nvPr/>
          </p:nvGrpSpPr>
          <p:grpSpPr>
            <a:xfrm>
              <a:off x="1897274" y="3215214"/>
              <a:ext cx="4957799" cy="1186872"/>
              <a:chOff x="2100871" y="3151772"/>
              <a:chExt cx="4957799" cy="1186872"/>
            </a:xfrm>
          </p:grpSpPr>
          <p:grpSp>
            <p:nvGrpSpPr>
              <p:cNvPr id="93" name="Group 92"/>
              <p:cNvGrpSpPr/>
              <p:nvPr/>
            </p:nvGrpSpPr>
            <p:grpSpPr>
              <a:xfrm>
                <a:off x="2100871" y="3151772"/>
                <a:ext cx="4957799" cy="773407"/>
                <a:chOff x="1709143" y="3346118"/>
                <a:chExt cx="5715307" cy="898364"/>
              </a:xfrm>
              <a:solidFill>
                <a:schemeClr val="tx1">
                  <a:alpha val="16000"/>
                </a:schemeClr>
              </a:solidFill>
            </p:grpSpPr>
            <p:sp>
              <p:nvSpPr>
                <p:cNvPr id="102" name="Rectangle: Rounded Corners 202"/>
                <p:cNvSpPr/>
                <p:nvPr/>
              </p:nvSpPr>
              <p:spPr>
                <a:xfrm>
                  <a:off x="6053892" y="3856279"/>
                  <a:ext cx="1370558" cy="388203"/>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300" dirty="0">
                      <a:solidFill>
                        <a:schemeClr val="tx1"/>
                      </a:solidFill>
                    </a:rPr>
                    <a:t>Security Services</a:t>
                  </a:r>
                </a:p>
              </p:txBody>
            </p:sp>
            <p:sp>
              <p:nvSpPr>
                <p:cNvPr id="103" name="Rectangle: Rounded Corners 203"/>
                <p:cNvSpPr/>
                <p:nvPr/>
              </p:nvSpPr>
              <p:spPr>
                <a:xfrm>
                  <a:off x="4605648" y="3346120"/>
                  <a:ext cx="1370553"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300" dirty="0">
                      <a:solidFill>
                        <a:schemeClr val="tx1"/>
                      </a:solidFill>
                    </a:rPr>
                    <a:t>Cloud DVR</a:t>
                  </a:r>
                </a:p>
              </p:txBody>
            </p:sp>
            <p:sp>
              <p:nvSpPr>
                <p:cNvPr id="106" name="Rectangle: Rounded Corners 204"/>
                <p:cNvSpPr/>
                <p:nvPr/>
              </p:nvSpPr>
              <p:spPr>
                <a:xfrm>
                  <a:off x="3157396" y="3346120"/>
                  <a:ext cx="1370553"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300" dirty="0">
                      <a:solidFill>
                        <a:schemeClr val="tx1"/>
                      </a:solidFill>
                    </a:rPr>
                    <a:t>On-demand Video</a:t>
                  </a:r>
                </a:p>
              </p:txBody>
            </p:sp>
            <p:sp>
              <p:nvSpPr>
                <p:cNvPr id="107" name="Rectangle: Rounded Corners 205"/>
                <p:cNvSpPr/>
                <p:nvPr/>
              </p:nvSpPr>
              <p:spPr>
                <a:xfrm>
                  <a:off x="1709143" y="3346118"/>
                  <a:ext cx="1370554"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300" dirty="0">
                      <a:solidFill>
                        <a:schemeClr val="tx1"/>
                      </a:solidFill>
                    </a:rPr>
                    <a:t>Linear Video</a:t>
                  </a:r>
                </a:p>
              </p:txBody>
            </p:sp>
          </p:grpSp>
          <p:sp>
            <p:nvSpPr>
              <p:cNvPr id="94" name="Rectangle: Rounded Corners 198"/>
              <p:cNvSpPr/>
              <p:nvPr/>
            </p:nvSpPr>
            <p:spPr>
              <a:xfrm>
                <a:off x="4627787" y="3578234"/>
                <a:ext cx="1188895" cy="334207"/>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300" dirty="0" smtClean="0">
                    <a:solidFill>
                      <a:schemeClr val="tx1"/>
                    </a:solidFill>
                  </a:rPr>
                  <a:t>Processing </a:t>
                </a:r>
                <a:r>
                  <a:rPr lang="en-US" sz="300" dirty="0">
                    <a:solidFill>
                      <a:schemeClr val="tx1"/>
                    </a:solidFill>
                  </a:rPr>
                  <a:t>Services</a:t>
                </a:r>
              </a:p>
            </p:txBody>
          </p:sp>
          <p:sp>
            <p:nvSpPr>
              <p:cNvPr id="95" name="Rectangle: Rounded Corners 199"/>
              <p:cNvSpPr/>
              <p:nvPr/>
            </p:nvSpPr>
            <p:spPr>
              <a:xfrm>
                <a:off x="4606520" y="4000078"/>
                <a:ext cx="1188897" cy="334206"/>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300" dirty="0">
                    <a:solidFill>
                      <a:schemeClr val="tx1"/>
                    </a:solidFill>
                  </a:rPr>
                  <a:t>Analytics</a:t>
                </a:r>
              </a:p>
            </p:txBody>
          </p:sp>
          <p:sp>
            <p:nvSpPr>
              <p:cNvPr id="98" name="Rectangle: Rounded Corners 200"/>
              <p:cNvSpPr/>
              <p:nvPr/>
            </p:nvSpPr>
            <p:spPr>
              <a:xfrm>
                <a:off x="5860926" y="3160680"/>
                <a:ext cx="1188897" cy="334207"/>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300" dirty="0">
                    <a:solidFill>
                      <a:schemeClr val="tx1"/>
                    </a:solidFill>
                  </a:rPr>
                  <a:t>Content Discovery</a:t>
                </a:r>
              </a:p>
            </p:txBody>
          </p:sp>
          <p:sp>
            <p:nvSpPr>
              <p:cNvPr id="99" name="Rectangle: Rounded Corners 194"/>
              <p:cNvSpPr/>
              <p:nvPr/>
            </p:nvSpPr>
            <p:spPr>
              <a:xfrm>
                <a:off x="2100872" y="3563416"/>
                <a:ext cx="1188900" cy="334205"/>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300" dirty="0">
                    <a:solidFill>
                      <a:schemeClr val="tx1"/>
                    </a:solidFill>
                  </a:rPr>
                  <a:t>Metadata Services</a:t>
                </a:r>
              </a:p>
            </p:txBody>
          </p:sp>
          <p:sp>
            <p:nvSpPr>
              <p:cNvPr id="100" name="Rectangle: Rounded Corners 194"/>
              <p:cNvSpPr/>
              <p:nvPr/>
            </p:nvSpPr>
            <p:spPr>
              <a:xfrm>
                <a:off x="3357175" y="3564000"/>
                <a:ext cx="1188900" cy="334205"/>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300" dirty="0" smtClean="0">
                    <a:solidFill>
                      <a:schemeClr val="tx1"/>
                    </a:solidFill>
                  </a:rPr>
                  <a:t>Business Services</a:t>
                </a:r>
                <a:endParaRPr lang="en-US" sz="300" dirty="0">
                  <a:solidFill>
                    <a:schemeClr val="tx1"/>
                  </a:solidFill>
                </a:endParaRPr>
              </a:p>
            </p:txBody>
          </p:sp>
          <p:sp>
            <p:nvSpPr>
              <p:cNvPr id="101" name="Rectangle: Rounded Corners 199"/>
              <p:cNvSpPr/>
              <p:nvPr/>
            </p:nvSpPr>
            <p:spPr>
              <a:xfrm>
                <a:off x="3358800" y="4004438"/>
                <a:ext cx="1188898" cy="334206"/>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300" dirty="0" smtClean="0">
                    <a:solidFill>
                      <a:schemeClr val="tx1"/>
                    </a:solidFill>
                  </a:rPr>
                  <a:t>Consumer Applications</a:t>
                </a:r>
                <a:endParaRPr lang="en-US" sz="300" dirty="0">
                  <a:solidFill>
                    <a:schemeClr val="tx1"/>
                  </a:solidFill>
                </a:endParaRPr>
              </a:p>
            </p:txBody>
          </p:sp>
        </p:grpSp>
      </p:grpSp>
      <p:grpSp>
        <p:nvGrpSpPr>
          <p:cNvPr id="213" name="Group 212"/>
          <p:cNvGrpSpPr/>
          <p:nvPr/>
        </p:nvGrpSpPr>
        <p:grpSpPr>
          <a:xfrm>
            <a:off x="6443901" y="3097160"/>
            <a:ext cx="2131826" cy="449615"/>
            <a:chOff x="1415481" y="1411265"/>
            <a:chExt cx="6345256" cy="1634015"/>
          </a:xfrm>
        </p:grpSpPr>
        <p:grpSp>
          <p:nvGrpSpPr>
            <p:cNvPr id="214" name="Group 213"/>
            <p:cNvGrpSpPr/>
            <p:nvPr/>
          </p:nvGrpSpPr>
          <p:grpSpPr>
            <a:xfrm>
              <a:off x="1415481" y="1411265"/>
              <a:ext cx="6345256" cy="1634015"/>
              <a:chOff x="1415481" y="1411265"/>
              <a:chExt cx="6345256" cy="1634015"/>
            </a:xfrm>
          </p:grpSpPr>
          <p:pic>
            <p:nvPicPr>
              <p:cNvPr id="222" name="Picture 2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3515" y="1705774"/>
                <a:ext cx="1355735" cy="777841"/>
              </a:xfrm>
              <a:prstGeom prst="rect">
                <a:avLst/>
              </a:prstGeom>
            </p:spPr>
          </p:pic>
          <p:pic>
            <p:nvPicPr>
              <p:cNvPr id="223" name="Picture 222" descr="smart_tv.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8312" y="1700149"/>
                <a:ext cx="1745096" cy="914558"/>
              </a:xfrm>
              <a:prstGeom prst="rect">
                <a:avLst/>
              </a:prstGeom>
            </p:spPr>
          </p:pic>
          <p:pic>
            <p:nvPicPr>
              <p:cNvPr id="224" name="Picture 2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52649" y="2588996"/>
                <a:ext cx="602105" cy="136477"/>
              </a:xfrm>
              <a:prstGeom prst="rect">
                <a:avLst/>
              </a:prstGeom>
            </p:spPr>
          </p:pic>
          <p:pic>
            <p:nvPicPr>
              <p:cNvPr id="225" name="Picture 2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05597" y="2588996"/>
                <a:ext cx="602105" cy="136477"/>
              </a:xfrm>
              <a:prstGeom prst="rect">
                <a:avLst/>
              </a:prstGeom>
            </p:spPr>
          </p:pic>
          <p:pic>
            <p:nvPicPr>
              <p:cNvPr id="226" name="Picture 2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77799" y="2432051"/>
                <a:ext cx="740230" cy="240270"/>
              </a:xfrm>
              <a:prstGeom prst="rect">
                <a:avLst/>
              </a:prstGeom>
            </p:spPr>
          </p:pic>
          <p:pic>
            <p:nvPicPr>
              <p:cNvPr id="227" name="Picture 2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43567" y="2596102"/>
                <a:ext cx="587968" cy="449178"/>
              </a:xfrm>
              <a:prstGeom prst="rect">
                <a:avLst/>
              </a:prstGeom>
            </p:spPr>
          </p:pic>
          <p:pic>
            <p:nvPicPr>
              <p:cNvPr id="228" name="Picture 2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21617" y="2596102"/>
                <a:ext cx="587968" cy="449178"/>
              </a:xfrm>
              <a:prstGeom prst="rect">
                <a:avLst/>
              </a:prstGeom>
            </p:spPr>
          </p:pic>
          <p:pic>
            <p:nvPicPr>
              <p:cNvPr id="229" name="Picture 2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0049" y="2432051"/>
                <a:ext cx="740230" cy="240270"/>
              </a:xfrm>
              <a:prstGeom prst="rect">
                <a:avLst/>
              </a:prstGeom>
            </p:spPr>
          </p:pic>
          <p:grpSp>
            <p:nvGrpSpPr>
              <p:cNvPr id="230" name="Group 229"/>
              <p:cNvGrpSpPr/>
              <p:nvPr/>
            </p:nvGrpSpPr>
            <p:grpSpPr>
              <a:xfrm>
                <a:off x="3081936" y="2351621"/>
                <a:ext cx="244933" cy="441115"/>
                <a:chOff x="2876516" y="1114850"/>
                <a:chExt cx="222535" cy="400777"/>
              </a:xfrm>
            </p:grpSpPr>
            <p:pic>
              <p:nvPicPr>
                <p:cNvPr id="248" name="Picture 24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904746" y="1169341"/>
                  <a:ext cx="161113" cy="284210"/>
                </a:xfrm>
                <a:prstGeom prst="rect">
                  <a:avLst/>
                </a:prstGeom>
              </p:spPr>
            </p:pic>
            <p:pic>
              <p:nvPicPr>
                <p:cNvPr id="249" name="Picture 248" descr="iphone_6S.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76516" y="1114850"/>
                  <a:ext cx="222535" cy="400777"/>
                </a:xfrm>
                <a:prstGeom prst="rect">
                  <a:avLst/>
                </a:prstGeom>
              </p:spPr>
            </p:pic>
          </p:grpSp>
          <p:grpSp>
            <p:nvGrpSpPr>
              <p:cNvPr id="231" name="Group 230"/>
              <p:cNvGrpSpPr/>
              <p:nvPr/>
            </p:nvGrpSpPr>
            <p:grpSpPr>
              <a:xfrm>
                <a:off x="1660097" y="1953203"/>
                <a:ext cx="568540" cy="444258"/>
                <a:chOff x="6628577" y="2062995"/>
                <a:chExt cx="672649" cy="525611"/>
              </a:xfrm>
            </p:grpSpPr>
            <p:pic>
              <p:nvPicPr>
                <p:cNvPr id="246" name="Picture 245"/>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6691010" y="2123313"/>
                  <a:ext cx="550141" cy="411981"/>
                </a:xfrm>
                <a:prstGeom prst="rect">
                  <a:avLst/>
                </a:prstGeom>
              </p:spPr>
            </p:pic>
            <p:pic>
              <p:nvPicPr>
                <p:cNvPr id="247" name="Picture 246" descr="ipad.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6702096" y="1989476"/>
                  <a:ext cx="525611" cy="672649"/>
                </a:xfrm>
                <a:prstGeom prst="rect">
                  <a:avLst/>
                </a:prstGeom>
              </p:spPr>
            </p:pic>
          </p:grpSp>
          <p:grpSp>
            <p:nvGrpSpPr>
              <p:cNvPr id="232" name="Group 231"/>
              <p:cNvGrpSpPr/>
              <p:nvPr/>
            </p:nvGrpSpPr>
            <p:grpSpPr>
              <a:xfrm>
                <a:off x="6942710" y="1953203"/>
                <a:ext cx="568540" cy="444258"/>
                <a:chOff x="6628577" y="2062995"/>
                <a:chExt cx="672649" cy="525611"/>
              </a:xfrm>
            </p:grpSpPr>
            <p:pic>
              <p:nvPicPr>
                <p:cNvPr id="244" name="Picture 243"/>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6691010" y="2123313"/>
                  <a:ext cx="550141" cy="411981"/>
                </a:xfrm>
                <a:prstGeom prst="rect">
                  <a:avLst/>
                </a:prstGeom>
              </p:spPr>
            </p:pic>
            <p:pic>
              <p:nvPicPr>
                <p:cNvPr id="245" name="Picture 244" descr="ipad.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6702096" y="1989476"/>
                  <a:ext cx="525611" cy="672649"/>
                </a:xfrm>
                <a:prstGeom prst="rect">
                  <a:avLst/>
                </a:prstGeom>
              </p:spPr>
            </p:pic>
          </p:grpSp>
          <p:grpSp>
            <p:nvGrpSpPr>
              <p:cNvPr id="233" name="Group 232"/>
              <p:cNvGrpSpPr/>
              <p:nvPr/>
            </p:nvGrpSpPr>
            <p:grpSpPr>
              <a:xfrm>
                <a:off x="7569727" y="2217236"/>
                <a:ext cx="191010" cy="344033"/>
                <a:chOff x="7401552" y="2231425"/>
                <a:chExt cx="255617" cy="460399"/>
              </a:xfrm>
            </p:grpSpPr>
            <p:pic>
              <p:nvPicPr>
                <p:cNvPr id="242" name="Picture 241"/>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420217" y="2270387"/>
                  <a:ext cx="216818" cy="382476"/>
                </a:xfrm>
                <a:prstGeom prst="rect">
                  <a:avLst/>
                </a:prstGeom>
              </p:spPr>
            </p:pic>
            <p:pic>
              <p:nvPicPr>
                <p:cNvPr id="243" name="Picture 242" descr="android_phone_blank_207612796.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01552" y="2231425"/>
                  <a:ext cx="255617" cy="460399"/>
                </a:xfrm>
                <a:prstGeom prst="rect">
                  <a:avLst/>
                </a:prstGeom>
              </p:spPr>
            </p:pic>
          </p:grpSp>
          <p:grpSp>
            <p:nvGrpSpPr>
              <p:cNvPr id="234" name="Group 233"/>
              <p:cNvGrpSpPr/>
              <p:nvPr/>
            </p:nvGrpSpPr>
            <p:grpSpPr>
              <a:xfrm>
                <a:off x="1415481" y="2209312"/>
                <a:ext cx="191010" cy="344033"/>
                <a:chOff x="7401552" y="2231425"/>
                <a:chExt cx="255617" cy="460399"/>
              </a:xfrm>
            </p:grpSpPr>
            <p:pic>
              <p:nvPicPr>
                <p:cNvPr id="240" name="Picture 239"/>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420217" y="2270387"/>
                  <a:ext cx="216818" cy="382476"/>
                </a:xfrm>
                <a:prstGeom prst="rect">
                  <a:avLst/>
                </a:prstGeom>
              </p:spPr>
            </p:pic>
            <p:pic>
              <p:nvPicPr>
                <p:cNvPr id="241" name="Picture 240" descr="android_phone_blank_207612796.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01552" y="2231425"/>
                  <a:ext cx="255617" cy="460399"/>
                </a:xfrm>
                <a:prstGeom prst="rect">
                  <a:avLst/>
                </a:prstGeom>
              </p:spPr>
            </p:pic>
          </p:grpSp>
          <p:pic>
            <p:nvPicPr>
              <p:cNvPr id="235" name="Picture 2" descr="Afficher l'image d'origine"/>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3587917" y="1429998"/>
                <a:ext cx="1986910" cy="1124479"/>
              </a:xfrm>
              <a:prstGeom prst="rect">
                <a:avLst/>
              </a:prstGeom>
              <a:extLst>
                <a:ext uri="{909E8E84-426E-40DD-AFC4-6F175D3DCCD1}">
                  <a14:hiddenFill xmlns:a14="http://schemas.microsoft.com/office/drawing/2010/main">
                    <a:solidFill>
                      <a:srgbClr val="FFFFFF"/>
                    </a:solidFill>
                  </a14:hiddenFill>
                </a:ext>
              </a:extLst>
            </p:spPr>
          </p:pic>
          <p:pic>
            <p:nvPicPr>
              <p:cNvPr id="236" name="Picture 2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0125" y="1705774"/>
                <a:ext cx="1355735" cy="777841"/>
              </a:xfrm>
              <a:prstGeom prst="rect">
                <a:avLst/>
              </a:prstGeom>
            </p:spPr>
          </p:pic>
          <p:pic>
            <p:nvPicPr>
              <p:cNvPr id="237" name="Picture 236" descr="smart_tv.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286261" y="1411265"/>
                <a:ext cx="2564470" cy="1343970"/>
              </a:xfrm>
              <a:prstGeom prst="rect">
                <a:avLst/>
              </a:prstGeom>
            </p:spPr>
          </p:pic>
          <p:pic>
            <p:nvPicPr>
              <p:cNvPr id="238" name="Picture 237" descr="smart_tv.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2950" y="1700149"/>
                <a:ext cx="1745096" cy="914558"/>
              </a:xfrm>
              <a:prstGeom prst="rect">
                <a:avLst/>
              </a:prstGeom>
            </p:spPr>
          </p:pic>
          <p:pic>
            <p:nvPicPr>
              <p:cNvPr id="239" name="Picture 2" descr="Afficher l'image d'origine"/>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6970156" y="1982481"/>
                <a:ext cx="490318" cy="361149"/>
              </a:xfrm>
              <a:prstGeom prst="rect">
                <a:avLst/>
              </a:prstGeom>
              <a:extLst>
                <a:ext uri="{909E8E84-426E-40DD-AFC4-6F175D3DCCD1}">
                  <a14:hiddenFill xmlns:a14="http://schemas.microsoft.com/office/drawing/2010/main">
                    <a:solidFill>
                      <a:srgbClr val="FFFFFF"/>
                    </a:solidFill>
                  </a14:hiddenFill>
                </a:ext>
              </a:extLst>
            </p:spPr>
          </p:pic>
        </p:grpSp>
        <p:pic>
          <p:nvPicPr>
            <p:cNvPr id="215" name="Picture 21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10872" y="2411597"/>
              <a:ext cx="177329" cy="312816"/>
            </a:xfrm>
            <a:prstGeom prst="rect">
              <a:avLst/>
            </a:prstGeom>
          </p:spPr>
        </p:pic>
        <p:pic>
          <p:nvPicPr>
            <p:cNvPr id="216" name="Picture 215" descr="iphone_6S.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79801" y="2345021"/>
              <a:ext cx="244933" cy="441115"/>
            </a:xfrm>
            <a:prstGeom prst="rect">
              <a:avLst/>
            </a:prstGeom>
          </p:spPr>
        </p:pic>
        <p:pic>
          <p:nvPicPr>
            <p:cNvPr id="217" name="Picture 216"/>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3793462" y="2531919"/>
              <a:ext cx="209829" cy="370147"/>
            </a:xfrm>
            <a:prstGeom prst="rect">
              <a:avLst/>
            </a:prstGeom>
          </p:spPr>
        </p:pic>
        <p:pic>
          <p:nvPicPr>
            <p:cNvPr id="218" name="Picture 217" descr="iphone_6S.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756696" y="2459958"/>
              <a:ext cx="289823" cy="521961"/>
            </a:xfrm>
            <a:prstGeom prst="rect">
              <a:avLst/>
            </a:prstGeom>
          </p:spPr>
        </p:pic>
        <p:pic>
          <p:nvPicPr>
            <p:cNvPr id="219" name="Picture 218"/>
            <p:cNvPicPr>
              <a:picLocks noChangeAspect="1"/>
            </p:cNvPicPr>
            <p:nvPr/>
          </p:nvPicPr>
          <p:blipFill rotWithShape="1">
            <a:blip r:embed="rId20" cstate="screen">
              <a:extLst>
                <a:ext uri="{28A0092B-C50C-407E-A947-70E740481C1C}">
                  <a14:useLocalDpi xmlns:a14="http://schemas.microsoft.com/office/drawing/2010/main"/>
                </a:ext>
              </a:extLst>
            </a:blip>
            <a:srcRect l="-1"/>
            <a:stretch/>
          </p:blipFill>
          <p:spPr>
            <a:xfrm>
              <a:off x="4905561" y="2524830"/>
              <a:ext cx="520590" cy="389851"/>
            </a:xfrm>
            <a:prstGeom prst="rect">
              <a:avLst/>
            </a:prstGeom>
          </p:spPr>
        </p:pic>
        <p:pic>
          <p:nvPicPr>
            <p:cNvPr id="220" name="Picture 219" descr="ipad.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5400000">
              <a:off x="4916052" y="2397189"/>
              <a:ext cx="497377" cy="636517"/>
            </a:xfrm>
            <a:prstGeom prst="rect">
              <a:avLst/>
            </a:prstGeom>
          </p:spPr>
        </p:pic>
        <p:pic>
          <p:nvPicPr>
            <p:cNvPr id="221" name="Picture 22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214931" y="2696394"/>
              <a:ext cx="848302" cy="328211"/>
            </a:xfrm>
            <a:prstGeom prst="rect">
              <a:avLst/>
            </a:prstGeom>
          </p:spPr>
        </p:pic>
      </p:grpSp>
      <p:sp>
        <p:nvSpPr>
          <p:cNvPr id="250" name="Title 1"/>
          <p:cNvSpPr>
            <a:spLocks noGrp="1"/>
          </p:cNvSpPr>
          <p:nvPr>
            <p:ph type="title"/>
          </p:nvPr>
        </p:nvSpPr>
        <p:spPr/>
        <p:txBody>
          <a:bodyPr/>
          <a:lstStyle/>
          <a:p>
            <a:r>
              <a:rPr lang="en-US" dirty="0" err="1" smtClean="0"/>
              <a:t>OnPrime</a:t>
            </a:r>
            <a:r>
              <a:rPr lang="en-US" dirty="0" smtClean="0"/>
              <a:t> TV</a:t>
            </a:r>
            <a:endParaRPr lang="en-US" dirty="0"/>
          </a:p>
        </p:txBody>
      </p:sp>
      <p:pic>
        <p:nvPicPr>
          <p:cNvPr id="4098" name="Picture 1" descr="image001"/>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472855" y="121435"/>
            <a:ext cx="1542592" cy="86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021567"/>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766" y="1347788"/>
            <a:ext cx="6244388" cy="3168210"/>
          </a:xfrm>
        </p:spPr>
        <p:txBody>
          <a:bodyPr/>
          <a:lstStyle/>
          <a:p>
            <a:r>
              <a:rPr lang="en-GB" sz="2000" dirty="0" smtClean="0"/>
              <a:t>Consumers </a:t>
            </a:r>
            <a:r>
              <a:rPr lang="en-GB" sz="2000" dirty="0"/>
              <a:t>will demand </a:t>
            </a:r>
            <a:r>
              <a:rPr lang="en-GB" sz="2000" b="1" dirty="0">
                <a:solidFill>
                  <a:schemeClr val="tx2"/>
                </a:solidFill>
              </a:rPr>
              <a:t>great image quality</a:t>
            </a:r>
          </a:p>
          <a:p>
            <a:r>
              <a:rPr lang="en-GB" sz="2000" dirty="0"/>
              <a:t>Expectation that everything will be </a:t>
            </a:r>
            <a:r>
              <a:rPr lang="en-GB" sz="2000" b="1" dirty="0">
                <a:solidFill>
                  <a:schemeClr val="tx2"/>
                </a:solidFill>
              </a:rPr>
              <a:t>connected – intelligently</a:t>
            </a:r>
          </a:p>
          <a:p>
            <a:r>
              <a:rPr lang="en-GB" sz="2000" dirty="0"/>
              <a:t>Content discovery is now defined by metadata, and </a:t>
            </a:r>
            <a:r>
              <a:rPr lang="en-GB" sz="2000" b="1" dirty="0">
                <a:solidFill>
                  <a:schemeClr val="tx2"/>
                </a:solidFill>
              </a:rPr>
              <a:t>may not be visual</a:t>
            </a:r>
          </a:p>
          <a:p>
            <a:r>
              <a:rPr lang="en-GB" sz="2000" dirty="0"/>
              <a:t>Anywhere that </a:t>
            </a:r>
            <a:r>
              <a:rPr lang="en-GB" sz="2000" b="1" i="1" dirty="0">
                <a:solidFill>
                  <a:schemeClr val="tx2"/>
                </a:solidFill>
              </a:rPr>
              <a:t>Can</a:t>
            </a:r>
            <a:r>
              <a:rPr lang="en-GB" sz="2000" dirty="0">
                <a:solidFill>
                  <a:schemeClr val="tx2"/>
                </a:solidFill>
              </a:rPr>
              <a:t> </a:t>
            </a:r>
            <a:r>
              <a:rPr lang="en-GB" sz="2000" dirty="0"/>
              <a:t>have a screen </a:t>
            </a:r>
            <a:r>
              <a:rPr lang="en-GB" sz="2000" b="1" i="1" dirty="0">
                <a:solidFill>
                  <a:schemeClr val="tx2"/>
                </a:solidFill>
              </a:rPr>
              <a:t>Will</a:t>
            </a:r>
            <a:r>
              <a:rPr lang="en-GB" sz="2000" dirty="0">
                <a:solidFill>
                  <a:schemeClr val="tx2"/>
                </a:solidFill>
              </a:rPr>
              <a:t> </a:t>
            </a:r>
            <a:r>
              <a:rPr lang="en-GB" sz="2000" dirty="0"/>
              <a:t>have a screen</a:t>
            </a:r>
          </a:p>
          <a:p>
            <a:r>
              <a:rPr lang="en-GB" sz="2000" b="1" dirty="0">
                <a:solidFill>
                  <a:schemeClr val="tx2"/>
                </a:solidFill>
              </a:rPr>
              <a:t>Security is not negotiable</a:t>
            </a:r>
          </a:p>
        </p:txBody>
      </p:sp>
      <p:sp>
        <p:nvSpPr>
          <p:cNvPr id="3" name="Title 2"/>
          <p:cNvSpPr>
            <a:spLocks noGrp="1"/>
          </p:cNvSpPr>
          <p:nvPr>
            <p:ph type="title"/>
          </p:nvPr>
        </p:nvSpPr>
        <p:spPr/>
        <p:txBody>
          <a:bodyPr/>
          <a:lstStyle/>
          <a:p>
            <a:r>
              <a:rPr lang="en-GB" dirty="0" smtClean="0"/>
              <a:t>Video Industry Impact</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6436" y="0"/>
            <a:ext cx="2327564" cy="174567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9509" y="1745673"/>
            <a:ext cx="2334492" cy="173341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9508" y="3384238"/>
            <a:ext cx="2345681" cy="1759261"/>
          </a:xfrm>
          <a:prstGeom prst="rect">
            <a:avLst/>
          </a:prstGeom>
        </p:spPr>
      </p:pic>
    </p:spTree>
    <p:extLst>
      <p:ext uri="{BB962C8B-B14F-4D97-AF65-F5344CB8AC3E}">
        <p14:creationId xmlns:p14="http://schemas.microsoft.com/office/powerpoint/2010/main" val="2339896365"/>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4428"/>
            <a:ext cx="8941869"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914400" rtl="0" eaLnBrk="1" latinLnBrk="0" hangingPunct="1">
              <a:lnSpc>
                <a:spcPct val="90000"/>
              </a:lnSpc>
              <a:spcBef>
                <a:spcPct val="0"/>
              </a:spcBef>
              <a:buNone/>
              <a:defRPr lang="en-GB" altLang="en-US" sz="3200" kern="1200" dirty="0" smtClean="0">
                <a:solidFill>
                  <a:srgbClr val="676767"/>
                </a:solidFill>
                <a:latin typeface="Arial" panose="020B0604020202020204" pitchFamily="34" charset="0"/>
                <a:ea typeface="ＭＳ Ｐゴシック" charset="0"/>
                <a:cs typeface="Arial" panose="020B0604020202020204" pitchFamily="34" charset="0"/>
              </a:defRPr>
            </a:lvl1pPr>
          </a:lstStyle>
          <a:p>
            <a:pPr fontAlgn="auto">
              <a:spcAft>
                <a:spcPts val="0"/>
              </a:spcAft>
            </a:pPr>
            <a:r>
              <a:rPr lang="en-US" sz="2800" dirty="0" smtClean="0"/>
              <a:t>Want to know more?</a:t>
            </a:r>
            <a:endParaRPr lang="en-US" sz="2800" dirty="0"/>
          </a:p>
        </p:txBody>
      </p:sp>
      <p:sp>
        <p:nvSpPr>
          <p:cNvPr id="6" name="Text Placeholder 1"/>
          <p:cNvSpPr>
            <a:spLocks noGrp="1"/>
          </p:cNvSpPr>
          <p:nvPr>
            <p:ph type="body" sz="quarter" idx="10"/>
          </p:nvPr>
        </p:nvSpPr>
        <p:spPr>
          <a:xfrm>
            <a:off x="1142999" y="908294"/>
            <a:ext cx="7798870" cy="3854744"/>
          </a:xfrm>
        </p:spPr>
        <p:txBody>
          <a:bodyPr wrap="none">
            <a:noAutofit/>
          </a:bodyPr>
          <a:lstStyle/>
          <a:p>
            <a:pPr>
              <a:lnSpc>
                <a:spcPct val="100000"/>
              </a:lnSpc>
              <a:spcBef>
                <a:spcPts val="600"/>
              </a:spcBef>
              <a:spcAft>
                <a:spcPts val="600"/>
              </a:spcAft>
            </a:pPr>
            <a:r>
              <a:rPr lang="en-GB" sz="2000" dirty="0">
                <a:hlinkClick r:id="rId2"/>
              </a:rPr>
              <a:t>http://www.cisco.com/go/infinitevideo</a:t>
            </a:r>
            <a:endParaRPr lang="en-GB" sz="2000" dirty="0"/>
          </a:p>
          <a:p>
            <a:pPr>
              <a:lnSpc>
                <a:spcPct val="100000"/>
              </a:lnSpc>
              <a:spcBef>
                <a:spcPts val="600"/>
              </a:spcBef>
              <a:spcAft>
                <a:spcPts val="600"/>
              </a:spcAft>
            </a:pPr>
            <a:r>
              <a:rPr lang="en-GB" sz="2000" dirty="0" smtClean="0"/>
              <a:t/>
            </a:r>
            <a:br>
              <a:rPr lang="en-GB" sz="2000" dirty="0" smtClean="0"/>
            </a:br>
            <a:r>
              <a:rPr lang="en-GB" sz="2000" dirty="0" smtClean="0"/>
              <a:t>Visit us at Mobile World Congress</a:t>
            </a:r>
          </a:p>
          <a:p>
            <a:pPr>
              <a:lnSpc>
                <a:spcPct val="100000"/>
              </a:lnSpc>
              <a:spcBef>
                <a:spcPts val="600"/>
              </a:spcBef>
              <a:spcAft>
                <a:spcPts val="600"/>
              </a:spcAft>
            </a:pPr>
            <a:r>
              <a:rPr lang="en-GB" sz="2000" dirty="0" smtClean="0">
                <a:hlinkClick r:id="rId3"/>
              </a:rPr>
              <a:t/>
            </a:r>
            <a:br>
              <a:rPr lang="en-GB" sz="2000" dirty="0" smtClean="0">
                <a:hlinkClick r:id="rId3"/>
              </a:rPr>
            </a:br>
            <a:r>
              <a:rPr lang="en-GB" sz="2000" dirty="0" smtClean="0">
                <a:hlinkClick r:id="rId3"/>
              </a:rPr>
              <a:t>http://blogs.cisco.com/sp</a:t>
            </a:r>
            <a:endParaRPr lang="en-GB" sz="2000" dirty="0" smtClean="0"/>
          </a:p>
          <a:p>
            <a:pPr marL="57136" indent="0">
              <a:lnSpc>
                <a:spcPct val="100000"/>
              </a:lnSpc>
              <a:spcBef>
                <a:spcPts val="600"/>
              </a:spcBef>
              <a:spcAft>
                <a:spcPts val="600"/>
              </a:spcAft>
              <a:buNone/>
            </a:pPr>
            <a:r>
              <a:rPr lang="en-GB" sz="2000" dirty="0" smtClean="0"/>
              <a:t/>
            </a:r>
            <a:br>
              <a:rPr lang="en-GB" sz="2000" dirty="0" smtClean="0"/>
            </a:br>
            <a:r>
              <a:rPr lang="en-GB" sz="2000" dirty="0" smtClean="0"/>
              <a:t>@</a:t>
            </a:r>
            <a:r>
              <a:rPr lang="en-GB" sz="2000" dirty="0" err="1" smtClean="0"/>
              <a:t>CiscoSPVideo</a:t>
            </a:r>
            <a:endParaRPr lang="en-GB" sz="2000" dirty="0" smtClean="0"/>
          </a:p>
          <a:p>
            <a:pPr>
              <a:lnSpc>
                <a:spcPct val="100000"/>
              </a:lnSpc>
              <a:spcBef>
                <a:spcPts val="600"/>
              </a:spcBef>
            </a:pPr>
            <a:r>
              <a:rPr lang="en-GB" sz="2000" dirty="0" smtClean="0">
                <a:hlinkClick r:id="rId4"/>
              </a:rPr>
              <a:t/>
            </a:r>
            <a:br>
              <a:rPr lang="en-GB" sz="2000" dirty="0" smtClean="0">
                <a:hlinkClick r:id="rId4"/>
              </a:rPr>
            </a:br>
            <a:r>
              <a:rPr lang="en-GB" sz="2000" dirty="0" smtClean="0">
                <a:hlinkClick r:id="rId5"/>
              </a:rPr>
              <a:t>addavies@cisco.com</a:t>
            </a:r>
            <a:r>
              <a:rPr lang="en-GB" sz="2000" dirty="0" smtClean="0"/>
              <a:t>, </a:t>
            </a:r>
            <a:r>
              <a:rPr lang="en-GB" sz="2000" dirty="0" smtClean="0">
                <a:hlinkClick r:id="rId6"/>
              </a:rPr>
              <a:t>yschreib@cisco.com</a:t>
            </a:r>
            <a:endParaRPr lang="en-GB" sz="2000" dirty="0" smtClean="0"/>
          </a:p>
        </p:txBody>
      </p:sp>
      <p:sp>
        <p:nvSpPr>
          <p:cNvPr id="7" name="Oval 143"/>
          <p:cNvSpPr/>
          <p:nvPr/>
        </p:nvSpPr>
        <p:spPr>
          <a:xfrm>
            <a:off x="359457" y="955750"/>
            <a:ext cx="642894" cy="331915"/>
          </a:xfrm>
          <a:custGeom>
            <a:avLst/>
            <a:gdLst/>
            <a:ahLst/>
            <a:cxnLst/>
            <a:rect l="l" t="t" r="r" b="b"/>
            <a:pathLst>
              <a:path w="5382339" h="2377925">
                <a:moveTo>
                  <a:pt x="2351284" y="0"/>
                </a:moveTo>
                <a:cubicBezTo>
                  <a:pt x="2669163" y="0"/>
                  <a:pt x="2953186" y="144952"/>
                  <a:pt x="3140863" y="372363"/>
                </a:cubicBezTo>
                <a:lnTo>
                  <a:pt x="3178701" y="422964"/>
                </a:lnTo>
                <a:lnTo>
                  <a:pt x="3214369" y="403604"/>
                </a:lnTo>
                <a:cubicBezTo>
                  <a:pt x="3294823" y="369575"/>
                  <a:pt x="3383279" y="350757"/>
                  <a:pt x="3476130" y="350757"/>
                </a:cubicBezTo>
                <a:cubicBezTo>
                  <a:pt x="3754682" y="350757"/>
                  <a:pt x="3993679" y="520115"/>
                  <a:pt x="4095767" y="761480"/>
                </a:cubicBezTo>
                <a:lnTo>
                  <a:pt x="4123717" y="851519"/>
                </a:lnTo>
                <a:lnTo>
                  <a:pt x="4254973" y="785349"/>
                </a:lnTo>
                <a:cubicBezTo>
                  <a:pt x="4348628" y="748418"/>
                  <a:pt x="4450666" y="728131"/>
                  <a:pt x="4557442" y="728131"/>
                </a:cubicBezTo>
                <a:cubicBezTo>
                  <a:pt x="5013020" y="728131"/>
                  <a:pt x="5382339" y="1097450"/>
                  <a:pt x="5382339" y="1553028"/>
                </a:cubicBezTo>
                <a:cubicBezTo>
                  <a:pt x="5382339" y="1894712"/>
                  <a:pt x="5174597" y="2187874"/>
                  <a:pt x="4878529" y="2313101"/>
                </a:cubicBezTo>
                <a:lnTo>
                  <a:pt x="4863629" y="2318554"/>
                </a:lnTo>
                <a:lnTo>
                  <a:pt x="4829783" y="2336925"/>
                </a:lnTo>
                <a:cubicBezTo>
                  <a:pt x="4778412" y="2358653"/>
                  <a:pt x="4721933" y="2370668"/>
                  <a:pt x="4662648" y="2370668"/>
                </a:cubicBezTo>
                <a:lnTo>
                  <a:pt x="4661428" y="2370668"/>
                </a:lnTo>
                <a:lnTo>
                  <a:pt x="4641783" y="2373666"/>
                </a:lnTo>
                <a:cubicBezTo>
                  <a:pt x="4614053" y="2376482"/>
                  <a:pt x="4585916" y="2377925"/>
                  <a:pt x="4557442" y="2377925"/>
                </a:cubicBezTo>
                <a:cubicBezTo>
                  <a:pt x="4528969" y="2377925"/>
                  <a:pt x="4500832" y="2376482"/>
                  <a:pt x="4473101" y="2373666"/>
                </a:cubicBezTo>
                <a:lnTo>
                  <a:pt x="4453456" y="2370668"/>
                </a:lnTo>
                <a:lnTo>
                  <a:pt x="949467" y="2370667"/>
                </a:lnTo>
                <a:lnTo>
                  <a:pt x="888183" y="2365260"/>
                </a:lnTo>
                <a:lnTo>
                  <a:pt x="879895" y="2366525"/>
                </a:lnTo>
                <a:cubicBezTo>
                  <a:pt x="853059" y="2369250"/>
                  <a:pt x="825831" y="2370646"/>
                  <a:pt x="798276" y="2370646"/>
                </a:cubicBezTo>
                <a:cubicBezTo>
                  <a:pt x="357400" y="2370646"/>
                  <a:pt x="0" y="2013246"/>
                  <a:pt x="0" y="1572370"/>
                </a:cubicBezTo>
                <a:cubicBezTo>
                  <a:pt x="0" y="1186604"/>
                  <a:pt x="273634" y="864748"/>
                  <a:pt x="637395" y="790312"/>
                </a:cubicBezTo>
                <a:lnTo>
                  <a:pt x="697594" y="781125"/>
                </a:lnTo>
                <a:lnTo>
                  <a:pt x="702629" y="731177"/>
                </a:lnTo>
                <a:cubicBezTo>
                  <a:pt x="752140" y="489221"/>
                  <a:pt x="966222" y="307214"/>
                  <a:pt x="1222814" y="307214"/>
                </a:cubicBezTo>
                <a:cubicBezTo>
                  <a:pt x="1332782" y="307214"/>
                  <a:pt x="1434942" y="340644"/>
                  <a:pt x="1519685" y="397896"/>
                </a:cubicBezTo>
                <a:lnTo>
                  <a:pt x="1533864" y="409594"/>
                </a:lnTo>
                <a:lnTo>
                  <a:pt x="1561704" y="372363"/>
                </a:lnTo>
                <a:cubicBezTo>
                  <a:pt x="1749381" y="144952"/>
                  <a:pt x="2033405" y="0"/>
                  <a:pt x="2351284" y="0"/>
                </a:cubicBezTo>
                <a:close/>
              </a:path>
            </a:pathLst>
          </a:custGeom>
          <a:solidFill>
            <a:schemeClr val="bg2"/>
          </a:solidFill>
          <a:ln w="38100" cap="flat">
            <a:solidFill>
              <a:schemeClr val="bg1">
                <a:lumMod val="85000"/>
              </a:schemeClr>
            </a:solidFill>
            <a:prstDash val="solid"/>
            <a:miter lim="800000"/>
            <a:headEnd/>
            <a:tailEnd/>
          </a:ln>
          <a:effectLst>
            <a:innerShdw blurRad="206375" dist="114300" dir="5400000">
              <a:schemeClr val="bg1">
                <a:lumMod val="50000"/>
              </a:schemeClr>
            </a:innerShdw>
          </a:effectLst>
        </p:spPr>
        <p:txBody>
          <a:bodyPr vert="horz" wrap="square" lIns="91440" tIns="45720" rIns="91440" bIns="45720" numCol="1" anchor="t" anchorCtr="0" compatLnSpc="1">
            <a:prstTxWarp prst="textNoShape">
              <a:avLst/>
            </a:prstTxWarp>
          </a:bodyPr>
          <a:lstStyle/>
          <a:p>
            <a:pPr defTabSz="684723"/>
            <a:endParaRPr lang="en-US" sz="1400" dirty="0">
              <a:solidFill>
                <a:srgbClr val="FFFFFF"/>
              </a:solidFill>
            </a:endParaRPr>
          </a:p>
        </p:txBody>
      </p:sp>
      <p:pic>
        <p:nvPicPr>
          <p:cNvPr id="8" name="Picture 4" descr="https://www.hallaminternet.com/assets/blog-post.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2411" y="2384655"/>
            <a:ext cx="642894" cy="4753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lh3.ggpht.com/lSLM0xhCA1RZOwaQcjhlwmsvaIQYaP3c5qbDKCgLALhydrgExnaSKZdGa8S3YtRuVA=w30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8416" y="3194639"/>
            <a:ext cx="489194" cy="4891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ifttt.com/images/channels/email_lrg.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3509" y="4018515"/>
            <a:ext cx="434791" cy="4347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4866" y="1541067"/>
            <a:ext cx="772075" cy="579057"/>
          </a:xfrm>
          <a:prstGeom prst="rect">
            <a:avLst/>
          </a:prstGeom>
        </p:spPr>
      </p:pic>
    </p:spTree>
    <p:extLst>
      <p:ext uri="{BB962C8B-B14F-4D97-AF65-F5344CB8AC3E}">
        <p14:creationId xmlns:p14="http://schemas.microsoft.com/office/powerpoint/2010/main" val="3611524740"/>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56510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422860"/>
            <a:ext cx="9144000" cy="2528102"/>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dirty="0" smtClean="0"/>
              <a:t>Video Consumption Shifting to IP and Mobile</a:t>
            </a:r>
            <a:endParaRPr lang="en-US" dirty="0"/>
          </a:p>
        </p:txBody>
      </p:sp>
      <p:sp>
        <p:nvSpPr>
          <p:cNvPr id="6" name="TextBox 5"/>
          <p:cNvSpPr txBox="1"/>
          <p:nvPr/>
        </p:nvSpPr>
        <p:spPr>
          <a:xfrm>
            <a:off x="3113628" y="2870525"/>
            <a:ext cx="1911547" cy="900238"/>
          </a:xfrm>
          <a:prstGeom prst="rect">
            <a:avLst/>
          </a:prstGeom>
          <a:noFill/>
        </p:spPr>
        <p:txBody>
          <a:bodyPr wrap="square" lIns="68573" tIns="34286" rIns="68573" bIns="34286" rtlCol="0" anchor="ctr">
            <a:spAutoFit/>
          </a:bodyPr>
          <a:lstStyle/>
          <a:p>
            <a:pPr algn="ctr" defTabSz="514350"/>
            <a:r>
              <a:rPr lang="en-US" dirty="0" smtClean="0">
                <a:solidFill>
                  <a:schemeClr val="tx2"/>
                </a:solidFill>
                <a:cs typeface="ＭＳ Ｐゴシック" charset="-128"/>
              </a:rPr>
              <a:t>Video will drive 82</a:t>
            </a:r>
            <a:r>
              <a:rPr lang="en-US" dirty="0">
                <a:solidFill>
                  <a:schemeClr val="tx2"/>
                </a:solidFill>
                <a:cs typeface="ＭＳ Ｐゴシック" charset="-128"/>
              </a:rPr>
              <a:t>% of IP </a:t>
            </a:r>
            <a:r>
              <a:rPr lang="en-US" dirty="0" smtClean="0">
                <a:solidFill>
                  <a:schemeClr val="tx2"/>
                </a:solidFill>
                <a:cs typeface="ＭＳ Ｐゴシック" charset="-128"/>
              </a:rPr>
              <a:t>traffic </a:t>
            </a:r>
            <a:br>
              <a:rPr lang="en-US" dirty="0" smtClean="0">
                <a:solidFill>
                  <a:schemeClr val="tx2"/>
                </a:solidFill>
                <a:cs typeface="ＭＳ Ｐゴシック" charset="-128"/>
              </a:rPr>
            </a:br>
            <a:r>
              <a:rPr lang="en-US" dirty="0" smtClean="0">
                <a:solidFill>
                  <a:schemeClr val="tx2"/>
                </a:solidFill>
                <a:cs typeface="ＭＳ Ｐゴシック" charset="-128"/>
              </a:rPr>
              <a:t>by 2020</a:t>
            </a:r>
            <a:endParaRPr lang="en-US" dirty="0">
              <a:solidFill>
                <a:schemeClr val="tx2"/>
              </a:solidFill>
              <a:cs typeface="ＭＳ Ｐゴシック" charset="-128"/>
            </a:endParaRPr>
          </a:p>
        </p:txBody>
      </p:sp>
      <p:sp>
        <p:nvSpPr>
          <p:cNvPr id="10" name="Rectangle 9"/>
          <p:cNvSpPr/>
          <p:nvPr/>
        </p:nvSpPr>
        <p:spPr>
          <a:xfrm>
            <a:off x="2913180" y="1735775"/>
            <a:ext cx="2312442" cy="646331"/>
          </a:xfrm>
          <a:prstGeom prst="rect">
            <a:avLst/>
          </a:prstGeom>
        </p:spPr>
        <p:txBody>
          <a:bodyPr wrap="square" anchor="ctr">
            <a:spAutoFit/>
          </a:bodyPr>
          <a:lstStyle/>
          <a:p>
            <a:pPr marL="0" lvl="1" algn="ctr">
              <a:spcBef>
                <a:spcPts val="450"/>
              </a:spcBef>
            </a:pPr>
            <a:r>
              <a:rPr lang="en-US" dirty="0" smtClean="0">
                <a:solidFill>
                  <a:schemeClr val="accent6"/>
                </a:solidFill>
              </a:rPr>
              <a:t>Millennials view 70% </a:t>
            </a:r>
            <a:br>
              <a:rPr lang="en-US" dirty="0" smtClean="0">
                <a:solidFill>
                  <a:schemeClr val="accent6"/>
                </a:solidFill>
              </a:rPr>
            </a:br>
            <a:r>
              <a:rPr lang="en-US" dirty="0" smtClean="0">
                <a:solidFill>
                  <a:schemeClr val="accent6"/>
                </a:solidFill>
              </a:rPr>
              <a:t>of TV online</a:t>
            </a:r>
            <a:endParaRPr lang="en-US" dirty="0">
              <a:solidFill>
                <a:schemeClr val="accent6"/>
              </a:solidFill>
            </a:endParaRPr>
          </a:p>
        </p:txBody>
      </p:sp>
      <p:sp>
        <p:nvSpPr>
          <p:cNvPr id="8" name="TextBox 7"/>
          <p:cNvSpPr txBox="1"/>
          <p:nvPr/>
        </p:nvSpPr>
        <p:spPr>
          <a:xfrm>
            <a:off x="6017007" y="2870525"/>
            <a:ext cx="2115414" cy="900238"/>
          </a:xfrm>
          <a:prstGeom prst="rect">
            <a:avLst/>
          </a:prstGeom>
          <a:noFill/>
        </p:spPr>
        <p:txBody>
          <a:bodyPr wrap="square" lIns="68573" tIns="34286" rIns="68573" bIns="34286" rtlCol="0" anchor="ctr">
            <a:spAutoFit/>
          </a:bodyPr>
          <a:lstStyle/>
          <a:p>
            <a:pPr algn="ctr" defTabSz="514350"/>
            <a:r>
              <a:rPr lang="en-US" dirty="0" smtClean="0">
                <a:solidFill>
                  <a:schemeClr val="tx2"/>
                </a:solidFill>
                <a:cs typeface="ＭＳ Ｐゴシック" charset="-128"/>
              </a:rPr>
              <a:t>Mobile </a:t>
            </a:r>
            <a:r>
              <a:rPr lang="en-US" dirty="0">
                <a:solidFill>
                  <a:schemeClr val="tx2"/>
                </a:solidFill>
                <a:cs typeface="ＭＳ Ｐゴシック" charset="-128"/>
              </a:rPr>
              <a:t>video </a:t>
            </a:r>
            <a:r>
              <a:rPr lang="en-US" dirty="0" smtClean="0">
                <a:solidFill>
                  <a:schemeClr val="tx2"/>
                </a:solidFill>
                <a:cs typeface="ＭＳ Ｐゴシック" charset="-128"/>
              </a:rPr>
              <a:t>traffic will increase 11x </a:t>
            </a:r>
            <a:br>
              <a:rPr lang="en-US" dirty="0" smtClean="0">
                <a:solidFill>
                  <a:schemeClr val="tx2"/>
                </a:solidFill>
                <a:cs typeface="ＭＳ Ｐゴシック" charset="-128"/>
              </a:rPr>
            </a:br>
            <a:r>
              <a:rPr lang="en-US" dirty="0" smtClean="0">
                <a:solidFill>
                  <a:schemeClr val="tx2"/>
                </a:solidFill>
                <a:cs typeface="ＭＳ Ｐゴシック" charset="-128"/>
              </a:rPr>
              <a:t>by 2020</a:t>
            </a:r>
            <a:endParaRPr lang="en-US" dirty="0">
              <a:solidFill>
                <a:schemeClr val="tx2"/>
              </a:solidFill>
              <a:cs typeface="ＭＳ Ｐゴシック" charset="-128"/>
            </a:endParaRPr>
          </a:p>
        </p:txBody>
      </p:sp>
      <p:sp>
        <p:nvSpPr>
          <p:cNvPr id="3" name="Rectangle 2"/>
          <p:cNvSpPr/>
          <p:nvPr/>
        </p:nvSpPr>
        <p:spPr>
          <a:xfrm>
            <a:off x="5678437" y="1597276"/>
            <a:ext cx="2792555" cy="923330"/>
          </a:xfrm>
          <a:prstGeom prst="rect">
            <a:avLst/>
          </a:prstGeom>
        </p:spPr>
        <p:txBody>
          <a:bodyPr wrap="square" anchor="ctr">
            <a:spAutoFit/>
          </a:bodyPr>
          <a:lstStyle/>
          <a:p>
            <a:pPr marL="0" lvl="1" algn="ctr">
              <a:spcBef>
                <a:spcPts val="600"/>
              </a:spcBef>
            </a:pPr>
            <a:r>
              <a:rPr lang="en-US" dirty="0">
                <a:solidFill>
                  <a:schemeClr val="accent6"/>
                </a:solidFill>
              </a:rPr>
              <a:t>Millennials </a:t>
            </a:r>
            <a:r>
              <a:rPr lang="en-US" dirty="0" smtClean="0">
                <a:solidFill>
                  <a:schemeClr val="accent6"/>
                </a:solidFill>
              </a:rPr>
              <a:t>consume 2x </a:t>
            </a:r>
            <a:r>
              <a:rPr lang="en-US" dirty="0">
                <a:solidFill>
                  <a:schemeClr val="accent6"/>
                </a:solidFill>
              </a:rPr>
              <a:t>more mobile video than </a:t>
            </a:r>
            <a:br>
              <a:rPr lang="en-US" dirty="0">
                <a:solidFill>
                  <a:schemeClr val="accent6"/>
                </a:solidFill>
              </a:rPr>
            </a:br>
            <a:r>
              <a:rPr lang="en-US" dirty="0">
                <a:solidFill>
                  <a:schemeClr val="accent6"/>
                </a:solidFill>
              </a:rPr>
              <a:t>25-39 year olds</a:t>
            </a:r>
          </a:p>
        </p:txBody>
      </p:sp>
      <p:cxnSp>
        <p:nvCxnSpPr>
          <p:cNvPr id="15" name="Straight Connector 14"/>
          <p:cNvCxnSpPr/>
          <p:nvPr/>
        </p:nvCxnSpPr>
        <p:spPr>
          <a:xfrm flipH="1">
            <a:off x="535777" y="2686911"/>
            <a:ext cx="8072447" cy="0"/>
          </a:xfrm>
          <a:prstGeom prst="line">
            <a:avLst/>
          </a:prstGeom>
          <a:ln w="19050">
            <a:gradFill>
              <a:gsLst>
                <a:gs pos="51200">
                  <a:schemeClr val="bg1"/>
                </a:gs>
                <a:gs pos="0">
                  <a:schemeClr val="bg1">
                    <a:alpha val="0"/>
                  </a:schemeClr>
                </a:gs>
                <a:gs pos="100000">
                  <a:schemeClr val="bg1">
                    <a:alpha val="0"/>
                  </a:schemeClr>
                </a:gs>
              </a:gsLst>
              <a:lin ang="10800000" scaled="0"/>
            </a:gradFill>
          </a:ln>
        </p:spPr>
        <p:style>
          <a:lnRef idx="1">
            <a:schemeClr val="dk1"/>
          </a:lnRef>
          <a:fillRef idx="0">
            <a:schemeClr val="dk1"/>
          </a:fillRef>
          <a:effectRef idx="0">
            <a:schemeClr val="dk1"/>
          </a:effectRef>
          <a:fontRef idx="minor">
            <a:schemeClr val="tx1"/>
          </a:fontRef>
        </p:style>
      </p:cxnSp>
      <p:sp>
        <p:nvSpPr>
          <p:cNvPr id="16" name="Oval 15"/>
          <p:cNvSpPr/>
          <p:nvPr/>
        </p:nvSpPr>
        <p:spPr>
          <a:xfrm>
            <a:off x="279899" y="2320378"/>
            <a:ext cx="2073620" cy="253999"/>
          </a:xfrm>
          <a:prstGeom prst="ellipse">
            <a:avLst/>
          </a:prstGeom>
          <a:gradFill flip="none" rotWithShape="1">
            <a:gsLst>
              <a:gs pos="48000">
                <a:schemeClr val="bg1">
                  <a:lumMod val="75000"/>
                  <a:alpha val="50000"/>
                </a:schemeClr>
              </a:gs>
              <a:gs pos="100000">
                <a:schemeClr val="bg1">
                  <a:alpha val="0"/>
                </a:schemeClr>
              </a:gs>
              <a:gs pos="0">
                <a:schemeClr val="bg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Freeform: Shape 123"/>
          <p:cNvSpPr/>
          <p:nvPr/>
        </p:nvSpPr>
        <p:spPr>
          <a:xfrm>
            <a:off x="565792" y="1689280"/>
            <a:ext cx="1450242" cy="709286"/>
          </a:xfrm>
          <a:custGeom>
            <a:avLst/>
            <a:gdLst>
              <a:gd name="connsiteX0" fmla="*/ 742342 w 2187599"/>
              <a:gd name="connsiteY0" fmla="*/ 1001980 h 1069912"/>
              <a:gd name="connsiteX1" fmla="*/ 1184926 w 2187599"/>
              <a:gd name="connsiteY1" fmla="*/ 1001980 h 1069912"/>
              <a:gd name="connsiteX2" fmla="*/ 1192606 w 2187599"/>
              <a:gd name="connsiteY2" fmla="*/ 1020523 h 1069912"/>
              <a:gd name="connsiteX3" fmla="*/ 1211150 w 2187599"/>
              <a:gd name="connsiteY3" fmla="*/ 1028203 h 1069912"/>
              <a:gd name="connsiteX4" fmla="*/ 1309729 w 2187599"/>
              <a:gd name="connsiteY4" fmla="*/ 1028204 h 1069912"/>
              <a:gd name="connsiteX5" fmla="*/ 1328273 w 2187599"/>
              <a:gd name="connsiteY5" fmla="*/ 1020523 h 1069912"/>
              <a:gd name="connsiteX6" fmla="*/ 1335954 w 2187599"/>
              <a:gd name="connsiteY6" fmla="*/ 1001980 h 1069912"/>
              <a:gd name="connsiteX7" fmla="*/ 1778539 w 2187599"/>
              <a:gd name="connsiteY7" fmla="*/ 1001980 h 1069912"/>
              <a:gd name="connsiteX8" fmla="*/ 1778539 w 2187599"/>
              <a:gd name="connsiteY8" fmla="*/ 1007648 h 1069912"/>
              <a:gd name="connsiteX9" fmla="*/ 1716275 w 2187599"/>
              <a:gd name="connsiteY9" fmla="*/ 1069912 h 1069912"/>
              <a:gd name="connsiteX10" fmla="*/ 804606 w 2187599"/>
              <a:gd name="connsiteY10" fmla="*/ 1069912 h 1069912"/>
              <a:gd name="connsiteX11" fmla="*/ 742342 w 2187599"/>
              <a:gd name="connsiteY11" fmla="*/ 1007648 h 1069912"/>
              <a:gd name="connsiteX12" fmla="*/ 2022755 w 2187599"/>
              <a:gd name="connsiteY12" fmla="*/ 937535 h 1069912"/>
              <a:gd name="connsiteX13" fmla="*/ 2007637 w 2187599"/>
              <a:gd name="connsiteY13" fmla="*/ 952653 h 1069912"/>
              <a:gd name="connsiteX14" fmla="*/ 2022755 w 2187599"/>
              <a:gd name="connsiteY14" fmla="*/ 967772 h 1069912"/>
              <a:gd name="connsiteX15" fmla="*/ 2037874 w 2187599"/>
              <a:gd name="connsiteY15" fmla="*/ 952653 h 1069912"/>
              <a:gd name="connsiteX16" fmla="*/ 2022755 w 2187599"/>
              <a:gd name="connsiteY16" fmla="*/ 937535 h 1069912"/>
              <a:gd name="connsiteX17" fmla="*/ 1754804 w 2187599"/>
              <a:gd name="connsiteY17" fmla="*/ 849663 h 1069912"/>
              <a:gd name="connsiteX18" fmla="*/ 1741185 w 2187599"/>
              <a:gd name="connsiteY18" fmla="*/ 864518 h 1069912"/>
              <a:gd name="connsiteX19" fmla="*/ 1754804 w 2187599"/>
              <a:gd name="connsiteY19" fmla="*/ 879373 h 1069912"/>
              <a:gd name="connsiteX20" fmla="*/ 1768423 w 2187599"/>
              <a:gd name="connsiteY20" fmla="*/ 864518 h 1069912"/>
              <a:gd name="connsiteX21" fmla="*/ 1754804 w 2187599"/>
              <a:gd name="connsiteY21" fmla="*/ 849663 h 1069912"/>
              <a:gd name="connsiteX22" fmla="*/ 1899785 w 2187599"/>
              <a:gd name="connsiteY22" fmla="*/ 451014 h 1069912"/>
              <a:gd name="connsiteX23" fmla="*/ 1899785 w 2187599"/>
              <a:gd name="connsiteY23" fmla="*/ 918712 h 1069912"/>
              <a:gd name="connsiteX24" fmla="*/ 2145725 w 2187599"/>
              <a:gd name="connsiteY24" fmla="*/ 918712 h 1069912"/>
              <a:gd name="connsiteX25" fmla="*/ 2145725 w 2187599"/>
              <a:gd name="connsiteY25" fmla="*/ 451014 h 1069912"/>
              <a:gd name="connsiteX26" fmla="*/ 937770 w 2187599"/>
              <a:gd name="connsiteY26" fmla="*/ 442625 h 1069912"/>
              <a:gd name="connsiteX27" fmla="*/ 1490518 w 2187599"/>
              <a:gd name="connsiteY27" fmla="*/ 442625 h 1069912"/>
              <a:gd name="connsiteX28" fmla="*/ 1490518 w 2187599"/>
              <a:gd name="connsiteY28" fmla="*/ 497610 h 1069912"/>
              <a:gd name="connsiteX29" fmla="*/ 934561 w 2187599"/>
              <a:gd name="connsiteY29" fmla="*/ 497610 h 1069912"/>
              <a:gd name="connsiteX30" fmla="*/ 934561 w 2187599"/>
              <a:gd name="connsiteY30" fmla="*/ 943918 h 1069912"/>
              <a:gd name="connsiteX31" fmla="*/ 1586322 w 2187599"/>
              <a:gd name="connsiteY31" fmla="*/ 943918 h 1069912"/>
              <a:gd name="connsiteX32" fmla="*/ 1586322 w 2187599"/>
              <a:gd name="connsiteY32" fmla="*/ 921661 h 1069912"/>
              <a:gd name="connsiteX33" fmla="*/ 1645376 w 2187599"/>
              <a:gd name="connsiteY33" fmla="*/ 921661 h 1069912"/>
              <a:gd name="connsiteX34" fmla="*/ 1645376 w 2187599"/>
              <a:gd name="connsiteY34" fmla="*/ 978076 h 1069912"/>
              <a:gd name="connsiteX35" fmla="*/ 875506 w 2187599"/>
              <a:gd name="connsiteY35" fmla="*/ 978076 h 1069912"/>
              <a:gd name="connsiteX36" fmla="*/ 875506 w 2187599"/>
              <a:gd name="connsiteY36" fmla="*/ 504889 h 1069912"/>
              <a:gd name="connsiteX37" fmla="*/ 937770 w 2187599"/>
              <a:gd name="connsiteY37" fmla="*/ 442625 h 1069912"/>
              <a:gd name="connsiteX38" fmla="*/ 1897922 w 2187599"/>
              <a:gd name="connsiteY38" fmla="*/ 400444 h 1069912"/>
              <a:gd name="connsiteX39" fmla="*/ 2147588 w 2187599"/>
              <a:gd name="connsiteY39" fmla="*/ 400444 h 1069912"/>
              <a:gd name="connsiteX40" fmla="*/ 2187599 w 2187599"/>
              <a:gd name="connsiteY40" fmla="*/ 440455 h 1069912"/>
              <a:gd name="connsiteX41" fmla="*/ 2187599 w 2187599"/>
              <a:gd name="connsiteY41" fmla="*/ 944780 h 1069912"/>
              <a:gd name="connsiteX42" fmla="*/ 2147588 w 2187599"/>
              <a:gd name="connsiteY42" fmla="*/ 984791 h 1069912"/>
              <a:gd name="connsiteX43" fmla="*/ 1897922 w 2187599"/>
              <a:gd name="connsiteY43" fmla="*/ 984791 h 1069912"/>
              <a:gd name="connsiteX44" fmla="*/ 1857911 w 2187599"/>
              <a:gd name="connsiteY44" fmla="*/ 944780 h 1069912"/>
              <a:gd name="connsiteX45" fmla="*/ 1857911 w 2187599"/>
              <a:gd name="connsiteY45" fmla="*/ 440455 h 1069912"/>
              <a:gd name="connsiteX46" fmla="*/ 1897922 w 2187599"/>
              <a:gd name="connsiteY46" fmla="*/ 400444 h 1069912"/>
              <a:gd name="connsiteX47" fmla="*/ 1540355 w 2187599"/>
              <a:gd name="connsiteY47" fmla="*/ 224349 h 1069912"/>
              <a:gd name="connsiteX48" fmla="*/ 1969253 w 2187599"/>
              <a:gd name="connsiteY48" fmla="*/ 224349 h 1069912"/>
              <a:gd name="connsiteX49" fmla="*/ 1993367 w 2187599"/>
              <a:gd name="connsiteY49" fmla="*/ 250651 h 1069912"/>
              <a:gd name="connsiteX50" fmla="*/ 1993367 w 2187599"/>
              <a:gd name="connsiteY50" fmla="*/ 379350 h 1069912"/>
              <a:gd name="connsiteX51" fmla="*/ 1948757 w 2187599"/>
              <a:gd name="connsiteY51" fmla="*/ 379350 h 1069912"/>
              <a:gd name="connsiteX52" fmla="*/ 1948757 w 2187599"/>
              <a:gd name="connsiteY52" fmla="*/ 280615 h 1069912"/>
              <a:gd name="connsiteX53" fmla="*/ 1947884 w 2187599"/>
              <a:gd name="connsiteY53" fmla="*/ 279663 h 1069912"/>
              <a:gd name="connsiteX54" fmla="*/ 1561724 w 2187599"/>
              <a:gd name="connsiteY54" fmla="*/ 279663 h 1069912"/>
              <a:gd name="connsiteX55" fmla="*/ 1560851 w 2187599"/>
              <a:gd name="connsiteY55" fmla="*/ 280615 h 1069912"/>
              <a:gd name="connsiteX56" fmla="*/ 1560851 w 2187599"/>
              <a:gd name="connsiteY56" fmla="*/ 833790 h 1069912"/>
              <a:gd name="connsiteX57" fmla="*/ 1561724 w 2187599"/>
              <a:gd name="connsiteY57" fmla="*/ 834742 h 1069912"/>
              <a:gd name="connsiteX58" fmla="*/ 1830668 w 2187599"/>
              <a:gd name="connsiteY58" fmla="*/ 834742 h 1069912"/>
              <a:gd name="connsiteX59" fmla="*/ 1830668 w 2187599"/>
              <a:gd name="connsiteY59" fmla="*/ 899670 h 1069912"/>
              <a:gd name="connsiteX60" fmla="*/ 1540355 w 2187599"/>
              <a:gd name="connsiteY60" fmla="*/ 899670 h 1069912"/>
              <a:gd name="connsiteX61" fmla="*/ 1516241 w 2187599"/>
              <a:gd name="connsiteY61" fmla="*/ 873368 h 1069912"/>
              <a:gd name="connsiteX62" fmla="*/ 1516241 w 2187599"/>
              <a:gd name="connsiteY62" fmla="*/ 250651 h 1069912"/>
              <a:gd name="connsiteX63" fmla="*/ 1540355 w 2187599"/>
              <a:gd name="connsiteY63" fmla="*/ 224349 h 1069912"/>
              <a:gd name="connsiteX64" fmla="*/ 682318 w 2187599"/>
              <a:gd name="connsiteY64" fmla="*/ 37653 h 1069912"/>
              <a:gd name="connsiteX65" fmla="*/ 657765 w 2187599"/>
              <a:gd name="connsiteY65" fmla="*/ 62206 h 1069912"/>
              <a:gd name="connsiteX66" fmla="*/ 682318 w 2187599"/>
              <a:gd name="connsiteY66" fmla="*/ 86758 h 1069912"/>
              <a:gd name="connsiteX67" fmla="*/ 706871 w 2187599"/>
              <a:gd name="connsiteY67" fmla="*/ 62206 h 1069912"/>
              <a:gd name="connsiteX68" fmla="*/ 682318 w 2187599"/>
              <a:gd name="connsiteY68" fmla="*/ 37653 h 1069912"/>
              <a:gd name="connsiteX69" fmla="*/ 682318 w 2187599"/>
              <a:gd name="connsiteY69" fmla="*/ 0 h 1069912"/>
              <a:gd name="connsiteX70" fmla="*/ 731353 w 2187599"/>
              <a:gd name="connsiteY70" fmla="*/ 49036 h 1069912"/>
              <a:gd name="connsiteX71" fmla="*/ 692200 w 2187599"/>
              <a:gd name="connsiteY71" fmla="*/ 97075 h 1069912"/>
              <a:gd name="connsiteX72" fmla="*/ 688079 w 2187599"/>
              <a:gd name="connsiteY72" fmla="*/ 97490 h 1069912"/>
              <a:gd name="connsiteX73" fmla="*/ 688079 w 2187599"/>
              <a:gd name="connsiteY73" fmla="*/ 103464 h 1069912"/>
              <a:gd name="connsiteX74" fmla="*/ 1364635 w 2187599"/>
              <a:gd name="connsiteY74" fmla="*/ 103464 h 1069912"/>
              <a:gd name="connsiteX75" fmla="*/ 1364635 w 2187599"/>
              <a:gd name="connsiteY75" fmla="*/ 421569 h 1069912"/>
              <a:gd name="connsiteX76" fmla="*/ 1324460 w 2187599"/>
              <a:gd name="connsiteY76" fmla="*/ 421569 h 1069912"/>
              <a:gd name="connsiteX77" fmla="*/ 1324460 w 2187599"/>
              <a:gd name="connsiteY77" fmla="*/ 141866 h 1069912"/>
              <a:gd name="connsiteX78" fmla="*/ 40176 w 2187599"/>
              <a:gd name="connsiteY78" fmla="*/ 141866 h 1069912"/>
              <a:gd name="connsiteX79" fmla="*/ 40176 w 2187599"/>
              <a:gd name="connsiteY79" fmla="*/ 762543 h 1069912"/>
              <a:gd name="connsiteX80" fmla="*/ 847580 w 2187599"/>
              <a:gd name="connsiteY80" fmla="*/ 762543 h 1069912"/>
              <a:gd name="connsiteX81" fmla="*/ 847580 w 2187599"/>
              <a:gd name="connsiteY81" fmla="*/ 800944 h 1069912"/>
              <a:gd name="connsiteX82" fmla="*/ 733871 w 2187599"/>
              <a:gd name="connsiteY82" fmla="*/ 800944 h 1069912"/>
              <a:gd name="connsiteX83" fmla="*/ 733871 w 2187599"/>
              <a:gd name="connsiteY83" fmla="*/ 843399 h 1069912"/>
              <a:gd name="connsiteX84" fmla="*/ 847580 w 2187599"/>
              <a:gd name="connsiteY84" fmla="*/ 843399 h 1069912"/>
              <a:gd name="connsiteX85" fmla="*/ 847580 w 2187599"/>
              <a:gd name="connsiteY85" fmla="*/ 952570 h 1069912"/>
              <a:gd name="connsiteX86" fmla="*/ 272927 w 2187599"/>
              <a:gd name="connsiteY86" fmla="*/ 952570 h 1069912"/>
              <a:gd name="connsiteX87" fmla="*/ 300220 w 2187599"/>
              <a:gd name="connsiteY87" fmla="*/ 843399 h 1069912"/>
              <a:gd name="connsiteX88" fmla="*/ 630765 w 2187599"/>
              <a:gd name="connsiteY88" fmla="*/ 843399 h 1069912"/>
              <a:gd name="connsiteX89" fmla="*/ 630765 w 2187599"/>
              <a:gd name="connsiteY89" fmla="*/ 800944 h 1069912"/>
              <a:gd name="connsiteX90" fmla="*/ 0 w 2187599"/>
              <a:gd name="connsiteY90" fmla="*/ 800944 h 1069912"/>
              <a:gd name="connsiteX91" fmla="*/ 0 w 2187599"/>
              <a:gd name="connsiteY91" fmla="*/ 103464 h 1069912"/>
              <a:gd name="connsiteX92" fmla="*/ 676556 w 2187599"/>
              <a:gd name="connsiteY92" fmla="*/ 103464 h 1069912"/>
              <a:gd name="connsiteX93" fmla="*/ 676556 w 2187599"/>
              <a:gd name="connsiteY93" fmla="*/ 97490 h 1069912"/>
              <a:gd name="connsiteX94" fmla="*/ 672435 w 2187599"/>
              <a:gd name="connsiteY94" fmla="*/ 97075 h 1069912"/>
              <a:gd name="connsiteX95" fmla="*/ 633282 w 2187599"/>
              <a:gd name="connsiteY95" fmla="*/ 49036 h 1069912"/>
              <a:gd name="connsiteX96" fmla="*/ 682318 w 2187599"/>
              <a:gd name="connsiteY96" fmla="*/ 0 h 106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187599" h="1069912">
                <a:moveTo>
                  <a:pt x="742342" y="1001980"/>
                </a:moveTo>
                <a:lnTo>
                  <a:pt x="1184926" y="1001980"/>
                </a:lnTo>
                <a:lnTo>
                  <a:pt x="1192606" y="1020523"/>
                </a:lnTo>
                <a:cubicBezTo>
                  <a:pt x="1197352" y="1025268"/>
                  <a:pt x="1203908" y="1028203"/>
                  <a:pt x="1211150" y="1028203"/>
                </a:cubicBezTo>
                <a:lnTo>
                  <a:pt x="1309729" y="1028204"/>
                </a:lnTo>
                <a:cubicBezTo>
                  <a:pt x="1316971" y="1028204"/>
                  <a:pt x="1323527" y="1025269"/>
                  <a:pt x="1328273" y="1020523"/>
                </a:cubicBezTo>
                <a:lnTo>
                  <a:pt x="1335954" y="1001980"/>
                </a:lnTo>
                <a:lnTo>
                  <a:pt x="1778539" y="1001980"/>
                </a:lnTo>
                <a:lnTo>
                  <a:pt x="1778539" y="1007648"/>
                </a:lnTo>
                <a:cubicBezTo>
                  <a:pt x="1778539" y="1042035"/>
                  <a:pt x="1750662" y="1069912"/>
                  <a:pt x="1716275" y="1069912"/>
                </a:cubicBezTo>
                <a:lnTo>
                  <a:pt x="804606" y="1069912"/>
                </a:lnTo>
                <a:cubicBezTo>
                  <a:pt x="770219" y="1069912"/>
                  <a:pt x="742342" y="1042035"/>
                  <a:pt x="742342" y="1007648"/>
                </a:cubicBezTo>
                <a:close/>
                <a:moveTo>
                  <a:pt x="2022755" y="937535"/>
                </a:moveTo>
                <a:cubicBezTo>
                  <a:pt x="2014405" y="937535"/>
                  <a:pt x="2007637" y="944303"/>
                  <a:pt x="2007637" y="952653"/>
                </a:cubicBezTo>
                <a:cubicBezTo>
                  <a:pt x="2007637" y="961003"/>
                  <a:pt x="2014405" y="967772"/>
                  <a:pt x="2022755" y="967772"/>
                </a:cubicBezTo>
                <a:cubicBezTo>
                  <a:pt x="2031105" y="967772"/>
                  <a:pt x="2037874" y="961003"/>
                  <a:pt x="2037874" y="952653"/>
                </a:cubicBezTo>
                <a:cubicBezTo>
                  <a:pt x="2037874" y="944303"/>
                  <a:pt x="2031105" y="937535"/>
                  <a:pt x="2022755" y="937535"/>
                </a:cubicBezTo>
                <a:close/>
                <a:moveTo>
                  <a:pt x="1754804" y="849663"/>
                </a:moveTo>
                <a:cubicBezTo>
                  <a:pt x="1747282" y="849663"/>
                  <a:pt x="1741185" y="856314"/>
                  <a:pt x="1741185" y="864518"/>
                </a:cubicBezTo>
                <a:cubicBezTo>
                  <a:pt x="1741185" y="872722"/>
                  <a:pt x="1747282" y="879373"/>
                  <a:pt x="1754804" y="879373"/>
                </a:cubicBezTo>
                <a:cubicBezTo>
                  <a:pt x="1762325" y="879373"/>
                  <a:pt x="1768423" y="872722"/>
                  <a:pt x="1768423" y="864518"/>
                </a:cubicBezTo>
                <a:cubicBezTo>
                  <a:pt x="1768423" y="856314"/>
                  <a:pt x="1762325" y="849663"/>
                  <a:pt x="1754804" y="849663"/>
                </a:cubicBezTo>
                <a:close/>
                <a:moveTo>
                  <a:pt x="1899785" y="451014"/>
                </a:moveTo>
                <a:lnTo>
                  <a:pt x="1899785" y="918712"/>
                </a:lnTo>
                <a:lnTo>
                  <a:pt x="2145725" y="918712"/>
                </a:lnTo>
                <a:lnTo>
                  <a:pt x="2145725" y="451014"/>
                </a:lnTo>
                <a:close/>
                <a:moveTo>
                  <a:pt x="937770" y="442625"/>
                </a:moveTo>
                <a:lnTo>
                  <a:pt x="1490518" y="442625"/>
                </a:lnTo>
                <a:lnTo>
                  <a:pt x="1490518" y="497610"/>
                </a:lnTo>
                <a:lnTo>
                  <a:pt x="934561" y="497610"/>
                </a:lnTo>
                <a:lnTo>
                  <a:pt x="934561" y="943918"/>
                </a:lnTo>
                <a:lnTo>
                  <a:pt x="1586322" y="943918"/>
                </a:lnTo>
                <a:lnTo>
                  <a:pt x="1586322" y="921661"/>
                </a:lnTo>
                <a:lnTo>
                  <a:pt x="1645376" y="921661"/>
                </a:lnTo>
                <a:lnTo>
                  <a:pt x="1645376" y="978076"/>
                </a:lnTo>
                <a:lnTo>
                  <a:pt x="875506" y="978076"/>
                </a:lnTo>
                <a:lnTo>
                  <a:pt x="875506" y="504889"/>
                </a:lnTo>
                <a:cubicBezTo>
                  <a:pt x="875506" y="470502"/>
                  <a:pt x="903383" y="442625"/>
                  <a:pt x="937770" y="442625"/>
                </a:cubicBezTo>
                <a:close/>
                <a:moveTo>
                  <a:pt x="1897922" y="400444"/>
                </a:moveTo>
                <a:lnTo>
                  <a:pt x="2147588" y="400444"/>
                </a:lnTo>
                <a:cubicBezTo>
                  <a:pt x="2169686" y="400444"/>
                  <a:pt x="2187599" y="418358"/>
                  <a:pt x="2187599" y="440455"/>
                </a:cubicBezTo>
                <a:lnTo>
                  <a:pt x="2187599" y="944780"/>
                </a:lnTo>
                <a:cubicBezTo>
                  <a:pt x="2187599" y="966878"/>
                  <a:pt x="2169686" y="984791"/>
                  <a:pt x="2147588" y="984791"/>
                </a:cubicBezTo>
                <a:lnTo>
                  <a:pt x="1897922" y="984791"/>
                </a:lnTo>
                <a:cubicBezTo>
                  <a:pt x="1875825" y="984791"/>
                  <a:pt x="1857911" y="966878"/>
                  <a:pt x="1857911" y="944780"/>
                </a:cubicBezTo>
                <a:lnTo>
                  <a:pt x="1857911" y="440455"/>
                </a:lnTo>
                <a:cubicBezTo>
                  <a:pt x="1857911" y="418358"/>
                  <a:pt x="1875825" y="400444"/>
                  <a:pt x="1897922" y="400444"/>
                </a:cubicBezTo>
                <a:close/>
                <a:moveTo>
                  <a:pt x="1540355" y="224349"/>
                </a:moveTo>
                <a:lnTo>
                  <a:pt x="1969253" y="224349"/>
                </a:lnTo>
                <a:cubicBezTo>
                  <a:pt x="1982571" y="224349"/>
                  <a:pt x="1993367" y="236125"/>
                  <a:pt x="1993367" y="250651"/>
                </a:cubicBezTo>
                <a:lnTo>
                  <a:pt x="1993367" y="379350"/>
                </a:lnTo>
                <a:lnTo>
                  <a:pt x="1948757" y="379350"/>
                </a:lnTo>
                <a:lnTo>
                  <a:pt x="1948757" y="280615"/>
                </a:lnTo>
                <a:cubicBezTo>
                  <a:pt x="1948757" y="280089"/>
                  <a:pt x="1948367" y="279663"/>
                  <a:pt x="1947884" y="279663"/>
                </a:cubicBezTo>
                <a:lnTo>
                  <a:pt x="1561724" y="279663"/>
                </a:lnTo>
                <a:cubicBezTo>
                  <a:pt x="1561242" y="279663"/>
                  <a:pt x="1560851" y="280089"/>
                  <a:pt x="1560851" y="280615"/>
                </a:cubicBezTo>
                <a:lnTo>
                  <a:pt x="1560851" y="833790"/>
                </a:lnTo>
                <a:cubicBezTo>
                  <a:pt x="1560851" y="834316"/>
                  <a:pt x="1561242" y="834742"/>
                  <a:pt x="1561724" y="834742"/>
                </a:cubicBezTo>
                <a:lnTo>
                  <a:pt x="1830668" y="834742"/>
                </a:lnTo>
                <a:lnTo>
                  <a:pt x="1830668" y="899670"/>
                </a:lnTo>
                <a:lnTo>
                  <a:pt x="1540355" y="899670"/>
                </a:lnTo>
                <a:cubicBezTo>
                  <a:pt x="1527037" y="899670"/>
                  <a:pt x="1516241" y="887895"/>
                  <a:pt x="1516241" y="873368"/>
                </a:cubicBezTo>
                <a:lnTo>
                  <a:pt x="1516241" y="250651"/>
                </a:lnTo>
                <a:cubicBezTo>
                  <a:pt x="1516241" y="236125"/>
                  <a:pt x="1527037" y="224349"/>
                  <a:pt x="1540355" y="224349"/>
                </a:cubicBezTo>
                <a:close/>
                <a:moveTo>
                  <a:pt x="682318" y="37653"/>
                </a:moveTo>
                <a:cubicBezTo>
                  <a:pt x="668758" y="37653"/>
                  <a:pt x="657765" y="48646"/>
                  <a:pt x="657765" y="62206"/>
                </a:cubicBezTo>
                <a:cubicBezTo>
                  <a:pt x="657765" y="75766"/>
                  <a:pt x="668758" y="86758"/>
                  <a:pt x="682318" y="86758"/>
                </a:cubicBezTo>
                <a:cubicBezTo>
                  <a:pt x="695878" y="86758"/>
                  <a:pt x="706871" y="75766"/>
                  <a:pt x="706871" y="62206"/>
                </a:cubicBezTo>
                <a:cubicBezTo>
                  <a:pt x="706871" y="48646"/>
                  <a:pt x="695878" y="37653"/>
                  <a:pt x="682318" y="37653"/>
                </a:cubicBezTo>
                <a:close/>
                <a:moveTo>
                  <a:pt x="682318" y="0"/>
                </a:moveTo>
                <a:cubicBezTo>
                  <a:pt x="709400" y="0"/>
                  <a:pt x="731353" y="21954"/>
                  <a:pt x="731353" y="49036"/>
                </a:cubicBezTo>
                <a:cubicBezTo>
                  <a:pt x="731353" y="72732"/>
                  <a:pt x="714545" y="92503"/>
                  <a:pt x="692200" y="97075"/>
                </a:cubicBezTo>
                <a:lnTo>
                  <a:pt x="688079" y="97490"/>
                </a:lnTo>
                <a:lnTo>
                  <a:pt x="688079" y="103464"/>
                </a:lnTo>
                <a:lnTo>
                  <a:pt x="1364635" y="103464"/>
                </a:lnTo>
                <a:lnTo>
                  <a:pt x="1364635" y="421569"/>
                </a:lnTo>
                <a:lnTo>
                  <a:pt x="1324460" y="421569"/>
                </a:lnTo>
                <a:lnTo>
                  <a:pt x="1324460" y="141866"/>
                </a:lnTo>
                <a:lnTo>
                  <a:pt x="40176" y="141866"/>
                </a:lnTo>
                <a:lnTo>
                  <a:pt x="40176" y="762543"/>
                </a:lnTo>
                <a:lnTo>
                  <a:pt x="847580" y="762543"/>
                </a:lnTo>
                <a:lnTo>
                  <a:pt x="847580" y="800944"/>
                </a:lnTo>
                <a:lnTo>
                  <a:pt x="733871" y="800944"/>
                </a:lnTo>
                <a:lnTo>
                  <a:pt x="733871" y="843399"/>
                </a:lnTo>
                <a:lnTo>
                  <a:pt x="847580" y="843399"/>
                </a:lnTo>
                <a:lnTo>
                  <a:pt x="847580" y="952570"/>
                </a:lnTo>
                <a:lnTo>
                  <a:pt x="272927" y="952570"/>
                </a:lnTo>
                <a:lnTo>
                  <a:pt x="300220" y="843399"/>
                </a:lnTo>
                <a:lnTo>
                  <a:pt x="630765" y="843399"/>
                </a:lnTo>
                <a:lnTo>
                  <a:pt x="630765" y="800944"/>
                </a:lnTo>
                <a:lnTo>
                  <a:pt x="0" y="800944"/>
                </a:lnTo>
                <a:lnTo>
                  <a:pt x="0" y="103464"/>
                </a:lnTo>
                <a:lnTo>
                  <a:pt x="676556" y="103464"/>
                </a:lnTo>
                <a:lnTo>
                  <a:pt x="676556" y="97490"/>
                </a:lnTo>
                <a:lnTo>
                  <a:pt x="672435" y="97075"/>
                </a:lnTo>
                <a:cubicBezTo>
                  <a:pt x="650091" y="92503"/>
                  <a:pt x="633282" y="72732"/>
                  <a:pt x="633282" y="49036"/>
                </a:cubicBezTo>
                <a:cubicBezTo>
                  <a:pt x="633282" y="21954"/>
                  <a:pt x="655236" y="0"/>
                  <a:pt x="682318" y="0"/>
                </a:cubicBezTo>
                <a:close/>
              </a:path>
            </a:pathLst>
          </a:custGeom>
          <a:solidFill>
            <a:schemeClr val="accent6"/>
          </a:solidFill>
          <a:ln>
            <a:noFill/>
          </a:ln>
          <a:effectLst/>
        </p:spPr>
        <p:style>
          <a:lnRef idx="1">
            <a:schemeClr val="accent6"/>
          </a:lnRef>
          <a:fillRef idx="3">
            <a:schemeClr val="accent6"/>
          </a:fillRef>
          <a:effectRef idx="2">
            <a:schemeClr val="accent6"/>
          </a:effectRef>
          <a:fontRef idx="minor">
            <a:schemeClr val="lt1"/>
          </a:fontRef>
        </p:style>
        <p:txBody>
          <a:bodyPr wrap="square" lIns="68412" tIns="34207" rIns="68412" bIns="34207" rtlCol="0" anchor="ctr">
            <a:noAutofit/>
          </a:bodyPr>
          <a:lstStyle/>
          <a:p>
            <a:pPr defTabSz="455984"/>
            <a:endParaRPr lang="en-US" sz="1100" dirty="0">
              <a:solidFill>
                <a:srgbClr val="FFFFFF"/>
              </a:solidFill>
            </a:endParaRPr>
          </a:p>
        </p:txBody>
      </p:sp>
      <p:sp>
        <p:nvSpPr>
          <p:cNvPr id="18" name="Oval 17"/>
          <p:cNvSpPr/>
          <p:nvPr/>
        </p:nvSpPr>
        <p:spPr>
          <a:xfrm>
            <a:off x="789186" y="3589836"/>
            <a:ext cx="1039614" cy="253999"/>
          </a:xfrm>
          <a:prstGeom prst="ellipse">
            <a:avLst/>
          </a:prstGeom>
          <a:gradFill flip="none" rotWithShape="1">
            <a:gsLst>
              <a:gs pos="48000">
                <a:schemeClr val="bg1">
                  <a:lumMod val="75000"/>
                  <a:alpha val="50000"/>
                </a:schemeClr>
              </a:gs>
              <a:gs pos="100000">
                <a:schemeClr val="bg1">
                  <a:alpha val="0"/>
                </a:schemeClr>
              </a:gs>
              <a:gs pos="0">
                <a:schemeClr val="bg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Freeform 11"/>
          <p:cNvSpPr>
            <a:spLocks noChangeAspect="1" noEditPoints="1"/>
          </p:cNvSpPr>
          <p:nvPr/>
        </p:nvSpPr>
        <p:spPr bwMode="auto">
          <a:xfrm>
            <a:off x="894524" y="2924452"/>
            <a:ext cx="792778" cy="792384"/>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tx2"/>
          </a:solidFill>
          <a:ln w="9525">
            <a:noFill/>
            <a:round/>
            <a:headEnd/>
            <a:tailEnd/>
          </a:ln>
          <a:effectLst/>
        </p:spPr>
        <p:txBody>
          <a:bodyPr vert="horz" wrap="square" lIns="68583" tIns="34292" rIns="68583" bIns="34292" numCol="1" anchor="t" anchorCtr="0" compatLnSpc="1">
            <a:prstTxWarp prst="textNoShape">
              <a:avLst/>
            </a:prstTxWarp>
          </a:bodyPr>
          <a:lstStyle/>
          <a:p>
            <a:pPr defTabSz="609254"/>
            <a:endParaRPr lang="en-US" dirty="0">
              <a:solidFill>
                <a:srgbClr val="FFFFFF"/>
              </a:solidFill>
              <a:latin typeface="+mn-lt"/>
            </a:endParaRPr>
          </a:p>
        </p:txBody>
      </p:sp>
      <p:sp>
        <p:nvSpPr>
          <p:cNvPr id="13" name="TextBox 12"/>
          <p:cNvSpPr txBox="1"/>
          <p:nvPr/>
        </p:nvSpPr>
        <p:spPr>
          <a:xfrm>
            <a:off x="5952272" y="4460054"/>
            <a:ext cx="2430891" cy="230832"/>
          </a:xfrm>
          <a:prstGeom prst="rect">
            <a:avLst/>
          </a:prstGeom>
          <a:noFill/>
        </p:spPr>
        <p:txBody>
          <a:bodyPr wrap="square" rtlCol="0">
            <a:spAutoFit/>
          </a:bodyPr>
          <a:lstStyle/>
          <a:p>
            <a:r>
              <a:rPr lang="en-US" sz="900" dirty="0" smtClean="0">
                <a:solidFill>
                  <a:schemeClr val="tx1">
                    <a:lumMod val="60000"/>
                    <a:lumOff val="40000"/>
                  </a:schemeClr>
                </a:solidFill>
              </a:rPr>
              <a:t>Source: Cisco VNI, Nielsen, Deloitte</a:t>
            </a:r>
            <a:endParaRPr lang="en-US" sz="900" dirty="0">
              <a:solidFill>
                <a:schemeClr val="tx1">
                  <a:lumMod val="60000"/>
                  <a:lumOff val="40000"/>
                </a:schemeClr>
              </a:solidFill>
            </a:endParaRPr>
          </a:p>
        </p:txBody>
      </p:sp>
    </p:spTree>
    <p:extLst>
      <p:ext uri="{BB962C8B-B14F-4D97-AF65-F5344CB8AC3E}">
        <p14:creationId xmlns:p14="http://schemas.microsoft.com/office/powerpoint/2010/main" val="405514122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1221530" y="3989422"/>
            <a:ext cx="1812750" cy="227604"/>
          </a:xfrm>
          <a:prstGeom prst="ellipse">
            <a:avLst/>
          </a:prstGeom>
          <a:gradFill flip="none" rotWithShape="1">
            <a:gsLst>
              <a:gs pos="48000">
                <a:schemeClr val="bg1">
                  <a:lumMod val="75000"/>
                </a:schemeClr>
              </a:gs>
              <a:gs pos="100000">
                <a:schemeClr val="bg1"/>
              </a:gs>
              <a:gs pos="0">
                <a:schemeClr val="bg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p:txBody>
          <a:bodyPr/>
          <a:lstStyle/>
          <a:p>
            <a:r>
              <a:rPr lang="en-US" dirty="0" smtClean="0"/>
              <a:t>Money is in Premium Content, Live TV</a:t>
            </a:r>
            <a:endParaRPr lang="en-US" dirty="0"/>
          </a:p>
        </p:txBody>
      </p:sp>
      <p:graphicFrame>
        <p:nvGraphicFramePr>
          <p:cNvPr id="10" name="Chart 9"/>
          <p:cNvGraphicFramePr/>
          <p:nvPr>
            <p:extLst>
              <p:ext uri="{D42A27DB-BD31-4B8C-83A1-F6EECF244321}">
                <p14:modId xmlns:p14="http://schemas.microsoft.com/office/powerpoint/2010/main" val="2147284959"/>
              </p:ext>
            </p:extLst>
          </p:nvPr>
        </p:nvGraphicFramePr>
        <p:xfrm>
          <a:off x="876972" y="1892822"/>
          <a:ext cx="3592450" cy="235245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87209" y="1135107"/>
            <a:ext cx="2618254" cy="584775"/>
          </a:xfrm>
          <a:prstGeom prst="rect">
            <a:avLst/>
          </a:prstGeom>
          <a:noFill/>
        </p:spPr>
        <p:txBody>
          <a:bodyPr wrap="square" rtlCol="0" anchor="ctr">
            <a:spAutoFit/>
          </a:bodyPr>
          <a:lstStyle/>
          <a:p>
            <a:pPr algn="ctr"/>
            <a:r>
              <a:rPr lang="en-US" sz="1600" b="1" dirty="0" smtClean="0"/>
              <a:t>$400 Billion Global </a:t>
            </a:r>
            <a:br>
              <a:rPr lang="en-US" sz="1600" b="1" dirty="0" smtClean="0"/>
            </a:br>
            <a:r>
              <a:rPr lang="en-US" sz="1600" b="1" dirty="0" smtClean="0"/>
              <a:t>Pay-TV Market</a:t>
            </a:r>
            <a:endParaRPr lang="en-US" sz="1600" b="1" dirty="0"/>
          </a:p>
        </p:txBody>
      </p:sp>
      <p:sp>
        <p:nvSpPr>
          <p:cNvPr id="14" name="TextBox 13"/>
          <p:cNvSpPr txBox="1"/>
          <p:nvPr/>
        </p:nvSpPr>
        <p:spPr>
          <a:xfrm>
            <a:off x="5553422" y="1135107"/>
            <a:ext cx="2199302" cy="584775"/>
          </a:xfrm>
          <a:prstGeom prst="rect">
            <a:avLst/>
          </a:prstGeom>
          <a:noFill/>
        </p:spPr>
        <p:txBody>
          <a:bodyPr wrap="square" rtlCol="0" anchor="ctr">
            <a:spAutoFit/>
          </a:bodyPr>
          <a:lstStyle/>
          <a:p>
            <a:pPr algn="ctr"/>
            <a:r>
              <a:rPr lang="en-US" sz="1600" b="1" dirty="0" smtClean="0"/>
              <a:t>Pay-TV Provider </a:t>
            </a:r>
            <a:br>
              <a:rPr lang="en-US" sz="1600" b="1" dirty="0" smtClean="0"/>
            </a:br>
            <a:r>
              <a:rPr lang="en-US" sz="1600" b="1" dirty="0" smtClean="0"/>
              <a:t>Advantages</a:t>
            </a:r>
            <a:endParaRPr lang="en-US" sz="1600" b="1" dirty="0"/>
          </a:p>
        </p:txBody>
      </p:sp>
      <p:sp>
        <p:nvSpPr>
          <p:cNvPr id="15" name="TextBox 14"/>
          <p:cNvSpPr txBox="1"/>
          <p:nvPr/>
        </p:nvSpPr>
        <p:spPr>
          <a:xfrm>
            <a:off x="1475611" y="4376693"/>
            <a:ext cx="1304587" cy="230832"/>
          </a:xfrm>
          <a:prstGeom prst="rect">
            <a:avLst/>
          </a:prstGeom>
          <a:noFill/>
        </p:spPr>
        <p:txBody>
          <a:bodyPr wrap="square" rtlCol="0">
            <a:spAutoFit/>
          </a:bodyPr>
          <a:lstStyle/>
          <a:p>
            <a:r>
              <a:rPr lang="en-US" sz="900" dirty="0" smtClean="0">
                <a:solidFill>
                  <a:schemeClr val="tx1">
                    <a:lumMod val="60000"/>
                    <a:lumOff val="40000"/>
                  </a:schemeClr>
                </a:solidFill>
              </a:rPr>
              <a:t>Source: IHS, MAGNA</a:t>
            </a:r>
            <a:endParaRPr lang="en-US" sz="900" dirty="0">
              <a:solidFill>
                <a:schemeClr val="tx1">
                  <a:lumMod val="60000"/>
                  <a:lumOff val="40000"/>
                </a:schemeClr>
              </a:solidFill>
            </a:endParaRPr>
          </a:p>
        </p:txBody>
      </p:sp>
      <p:sp>
        <p:nvSpPr>
          <p:cNvPr id="17" name="TextBox 16"/>
          <p:cNvSpPr txBox="1"/>
          <p:nvPr/>
        </p:nvSpPr>
        <p:spPr>
          <a:xfrm>
            <a:off x="1146412" y="2631908"/>
            <a:ext cx="924526" cy="412958"/>
          </a:xfrm>
          <a:prstGeom prst="rect">
            <a:avLst/>
          </a:prstGeom>
          <a:noFill/>
        </p:spPr>
        <p:txBody>
          <a:bodyPr wrap="square" lIns="43204" tIns="21602" rIns="43204" bIns="21602" rtlCol="0" anchor="ctr">
            <a:spAutoFit/>
          </a:bodyPr>
          <a:lstStyle/>
          <a:p>
            <a:pPr algn="ctr"/>
            <a:r>
              <a:rPr lang="en-US" sz="2400" dirty="0" smtClean="0">
                <a:solidFill>
                  <a:schemeClr val="bg1"/>
                </a:solidFill>
              </a:rPr>
              <a:t>$180</a:t>
            </a:r>
            <a:endParaRPr lang="en-US" sz="2400" dirty="0">
              <a:solidFill>
                <a:schemeClr val="bg1"/>
              </a:solidFill>
            </a:endParaRPr>
          </a:p>
        </p:txBody>
      </p:sp>
      <p:sp>
        <p:nvSpPr>
          <p:cNvPr id="19" name="TextBox 18"/>
          <p:cNvSpPr txBox="1"/>
          <p:nvPr/>
        </p:nvSpPr>
        <p:spPr>
          <a:xfrm>
            <a:off x="1146412" y="2999098"/>
            <a:ext cx="924526" cy="259070"/>
          </a:xfrm>
          <a:prstGeom prst="rect">
            <a:avLst/>
          </a:prstGeom>
          <a:noFill/>
        </p:spPr>
        <p:txBody>
          <a:bodyPr wrap="square" lIns="43204" tIns="21602" rIns="43204" bIns="21602" rtlCol="0" anchor="ctr">
            <a:spAutoFit/>
          </a:bodyPr>
          <a:lstStyle/>
          <a:p>
            <a:pPr algn="ctr"/>
            <a:r>
              <a:rPr lang="en-US" sz="1400" dirty="0" smtClean="0">
                <a:solidFill>
                  <a:schemeClr val="bg1"/>
                </a:solidFill>
              </a:rPr>
              <a:t>BILLION</a:t>
            </a:r>
            <a:endParaRPr lang="en-US" sz="1400" dirty="0">
              <a:solidFill>
                <a:schemeClr val="bg1"/>
              </a:solidFill>
            </a:endParaRPr>
          </a:p>
        </p:txBody>
      </p:sp>
      <p:sp>
        <p:nvSpPr>
          <p:cNvPr id="20" name="TextBox 19"/>
          <p:cNvSpPr txBox="1"/>
          <p:nvPr/>
        </p:nvSpPr>
        <p:spPr>
          <a:xfrm>
            <a:off x="2127905" y="2631908"/>
            <a:ext cx="924526" cy="412958"/>
          </a:xfrm>
          <a:prstGeom prst="rect">
            <a:avLst/>
          </a:prstGeom>
          <a:noFill/>
        </p:spPr>
        <p:txBody>
          <a:bodyPr wrap="square" lIns="43204" tIns="21602" rIns="43204" bIns="21602" rtlCol="0" anchor="ctr">
            <a:spAutoFit/>
          </a:bodyPr>
          <a:lstStyle/>
          <a:p>
            <a:pPr algn="ctr"/>
            <a:r>
              <a:rPr lang="en-US" sz="2400" dirty="0" smtClean="0">
                <a:solidFill>
                  <a:schemeClr val="bg1"/>
                </a:solidFill>
              </a:rPr>
              <a:t>$220</a:t>
            </a:r>
            <a:endParaRPr lang="en-US" sz="2400" dirty="0">
              <a:solidFill>
                <a:schemeClr val="bg1"/>
              </a:solidFill>
            </a:endParaRPr>
          </a:p>
        </p:txBody>
      </p:sp>
      <p:sp>
        <p:nvSpPr>
          <p:cNvPr id="21" name="TextBox 20"/>
          <p:cNvSpPr txBox="1"/>
          <p:nvPr/>
        </p:nvSpPr>
        <p:spPr>
          <a:xfrm>
            <a:off x="2127905" y="2999098"/>
            <a:ext cx="924526" cy="259070"/>
          </a:xfrm>
          <a:prstGeom prst="rect">
            <a:avLst/>
          </a:prstGeom>
          <a:noFill/>
        </p:spPr>
        <p:txBody>
          <a:bodyPr wrap="square" lIns="43204" tIns="21602" rIns="43204" bIns="21602" rtlCol="0" anchor="ctr">
            <a:spAutoFit/>
          </a:bodyPr>
          <a:lstStyle/>
          <a:p>
            <a:pPr algn="ctr"/>
            <a:r>
              <a:rPr lang="en-US" sz="1400" dirty="0" smtClean="0">
                <a:solidFill>
                  <a:schemeClr val="bg1"/>
                </a:solidFill>
              </a:rPr>
              <a:t>BILLION</a:t>
            </a:r>
            <a:endParaRPr lang="en-US" sz="1400" dirty="0">
              <a:solidFill>
                <a:schemeClr val="bg1"/>
              </a:solidFill>
            </a:endParaRPr>
          </a:p>
        </p:txBody>
      </p:sp>
      <p:grpSp>
        <p:nvGrpSpPr>
          <p:cNvPr id="11" name="Group 10"/>
          <p:cNvGrpSpPr/>
          <p:nvPr/>
        </p:nvGrpSpPr>
        <p:grpSpPr>
          <a:xfrm>
            <a:off x="5211580" y="1781839"/>
            <a:ext cx="2882986" cy="492454"/>
            <a:chOff x="5203960" y="1781839"/>
            <a:chExt cx="2882986" cy="492454"/>
          </a:xfrm>
        </p:grpSpPr>
        <p:sp>
          <p:nvSpPr>
            <p:cNvPr id="4" name="Rounded Rectangle 3"/>
            <p:cNvSpPr/>
            <p:nvPr/>
          </p:nvSpPr>
          <p:spPr>
            <a:xfrm>
              <a:off x="5203960" y="1781839"/>
              <a:ext cx="2882986" cy="492454"/>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TextBox 22"/>
            <p:cNvSpPr txBox="1"/>
            <p:nvPr/>
          </p:nvSpPr>
          <p:spPr>
            <a:xfrm>
              <a:off x="5442306" y="1883143"/>
              <a:ext cx="2406294" cy="289847"/>
            </a:xfrm>
            <a:prstGeom prst="rect">
              <a:avLst/>
            </a:prstGeom>
            <a:noFill/>
          </p:spPr>
          <p:txBody>
            <a:bodyPr wrap="square" lIns="43204" tIns="21602" rIns="43204" bIns="21602" rtlCol="0" anchor="ctr">
              <a:spAutoFit/>
            </a:bodyPr>
            <a:lstStyle/>
            <a:p>
              <a:pPr algn="ctr"/>
              <a:r>
                <a:rPr lang="en-US" sz="1600" dirty="0" smtClean="0">
                  <a:solidFill>
                    <a:schemeClr val="bg1"/>
                  </a:solidFill>
                </a:rPr>
                <a:t>Reliable Video Quality</a:t>
              </a:r>
              <a:endParaRPr lang="en-US" sz="1600" dirty="0">
                <a:solidFill>
                  <a:schemeClr val="bg1"/>
                </a:solidFill>
              </a:endParaRPr>
            </a:p>
          </p:txBody>
        </p:sp>
      </p:grpSp>
      <p:grpSp>
        <p:nvGrpSpPr>
          <p:cNvPr id="27" name="Group 26"/>
          <p:cNvGrpSpPr/>
          <p:nvPr/>
        </p:nvGrpSpPr>
        <p:grpSpPr>
          <a:xfrm>
            <a:off x="5211580" y="2319049"/>
            <a:ext cx="2882986" cy="492454"/>
            <a:chOff x="5203960" y="1781839"/>
            <a:chExt cx="2882986" cy="492454"/>
          </a:xfrm>
        </p:grpSpPr>
        <p:sp>
          <p:nvSpPr>
            <p:cNvPr id="28" name="Rounded Rectangle 27"/>
            <p:cNvSpPr/>
            <p:nvPr/>
          </p:nvSpPr>
          <p:spPr>
            <a:xfrm>
              <a:off x="5203960" y="1781839"/>
              <a:ext cx="2882986" cy="492454"/>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 name="TextBox 28"/>
            <p:cNvSpPr txBox="1"/>
            <p:nvPr/>
          </p:nvSpPr>
          <p:spPr>
            <a:xfrm>
              <a:off x="5442306" y="1883143"/>
              <a:ext cx="2406294" cy="289847"/>
            </a:xfrm>
            <a:prstGeom prst="rect">
              <a:avLst/>
            </a:prstGeom>
            <a:noFill/>
          </p:spPr>
          <p:txBody>
            <a:bodyPr wrap="square" lIns="43204" tIns="21602" rIns="43204" bIns="21602" rtlCol="0" anchor="ctr">
              <a:spAutoFit/>
            </a:bodyPr>
            <a:lstStyle/>
            <a:p>
              <a:pPr algn="ctr"/>
              <a:r>
                <a:rPr lang="en-US" sz="1600" dirty="0" smtClean="0">
                  <a:solidFill>
                    <a:schemeClr val="bg1"/>
                  </a:solidFill>
                </a:rPr>
                <a:t>Low Distribution Cost</a:t>
              </a:r>
              <a:endParaRPr lang="en-US" sz="1600" dirty="0">
                <a:solidFill>
                  <a:schemeClr val="bg1"/>
                </a:solidFill>
              </a:endParaRPr>
            </a:p>
          </p:txBody>
        </p:sp>
      </p:grpSp>
      <p:grpSp>
        <p:nvGrpSpPr>
          <p:cNvPr id="30" name="Group 29"/>
          <p:cNvGrpSpPr/>
          <p:nvPr/>
        </p:nvGrpSpPr>
        <p:grpSpPr>
          <a:xfrm>
            <a:off x="5211580" y="2856259"/>
            <a:ext cx="2882986" cy="492454"/>
            <a:chOff x="5203960" y="1781839"/>
            <a:chExt cx="2882986" cy="492454"/>
          </a:xfrm>
        </p:grpSpPr>
        <p:sp>
          <p:nvSpPr>
            <p:cNvPr id="31" name="Rounded Rectangle 30"/>
            <p:cNvSpPr/>
            <p:nvPr/>
          </p:nvSpPr>
          <p:spPr>
            <a:xfrm>
              <a:off x="5203960" y="1781839"/>
              <a:ext cx="2882986" cy="492454"/>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TextBox 31"/>
            <p:cNvSpPr txBox="1"/>
            <p:nvPr/>
          </p:nvSpPr>
          <p:spPr>
            <a:xfrm>
              <a:off x="5442306" y="1883143"/>
              <a:ext cx="2406294" cy="289847"/>
            </a:xfrm>
            <a:prstGeom prst="rect">
              <a:avLst/>
            </a:prstGeom>
            <a:noFill/>
          </p:spPr>
          <p:txBody>
            <a:bodyPr wrap="square" lIns="43204" tIns="21602" rIns="43204" bIns="21602" rtlCol="0" anchor="ctr">
              <a:spAutoFit/>
            </a:bodyPr>
            <a:lstStyle/>
            <a:p>
              <a:pPr algn="ctr"/>
              <a:r>
                <a:rPr lang="en-US" sz="1600" dirty="0" smtClean="0">
                  <a:solidFill>
                    <a:schemeClr val="bg1"/>
                  </a:solidFill>
                </a:rPr>
                <a:t>Robust Security</a:t>
              </a:r>
              <a:endParaRPr lang="en-US" sz="1600" dirty="0">
                <a:solidFill>
                  <a:schemeClr val="bg1"/>
                </a:solidFill>
              </a:endParaRPr>
            </a:p>
          </p:txBody>
        </p:sp>
      </p:grpSp>
      <p:grpSp>
        <p:nvGrpSpPr>
          <p:cNvPr id="33" name="Group 32"/>
          <p:cNvGrpSpPr/>
          <p:nvPr/>
        </p:nvGrpSpPr>
        <p:grpSpPr>
          <a:xfrm>
            <a:off x="5211580" y="3393469"/>
            <a:ext cx="2882986" cy="492454"/>
            <a:chOff x="5203960" y="1781839"/>
            <a:chExt cx="2882986" cy="492454"/>
          </a:xfrm>
        </p:grpSpPr>
        <p:sp>
          <p:nvSpPr>
            <p:cNvPr id="34" name="Rounded Rectangle 33"/>
            <p:cNvSpPr/>
            <p:nvPr/>
          </p:nvSpPr>
          <p:spPr>
            <a:xfrm>
              <a:off x="5203960" y="1781839"/>
              <a:ext cx="2882986" cy="492454"/>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 name="TextBox 34"/>
            <p:cNvSpPr txBox="1"/>
            <p:nvPr/>
          </p:nvSpPr>
          <p:spPr>
            <a:xfrm>
              <a:off x="5255616" y="1883143"/>
              <a:ext cx="2779674" cy="289847"/>
            </a:xfrm>
            <a:prstGeom prst="rect">
              <a:avLst/>
            </a:prstGeom>
            <a:noFill/>
          </p:spPr>
          <p:txBody>
            <a:bodyPr wrap="square" lIns="43204" tIns="21602" rIns="43204" bIns="21602" rtlCol="0" anchor="ctr">
              <a:spAutoFit/>
            </a:bodyPr>
            <a:lstStyle/>
            <a:p>
              <a:pPr algn="ctr"/>
              <a:r>
                <a:rPr lang="en-US" sz="1600" dirty="0" smtClean="0">
                  <a:solidFill>
                    <a:schemeClr val="bg1"/>
                  </a:solidFill>
                </a:rPr>
                <a:t>Premium Linear/Live Content</a:t>
              </a:r>
              <a:endParaRPr lang="en-US" sz="1600" dirty="0">
                <a:solidFill>
                  <a:schemeClr val="bg1"/>
                </a:solidFill>
              </a:endParaRPr>
            </a:p>
          </p:txBody>
        </p:sp>
      </p:grpSp>
      <p:grpSp>
        <p:nvGrpSpPr>
          <p:cNvPr id="36" name="Group 35"/>
          <p:cNvGrpSpPr/>
          <p:nvPr/>
        </p:nvGrpSpPr>
        <p:grpSpPr>
          <a:xfrm>
            <a:off x="5211580" y="3930679"/>
            <a:ext cx="2882986" cy="492454"/>
            <a:chOff x="5203960" y="1781839"/>
            <a:chExt cx="2882986" cy="492454"/>
          </a:xfrm>
        </p:grpSpPr>
        <p:sp>
          <p:nvSpPr>
            <p:cNvPr id="37" name="Rounded Rectangle 36"/>
            <p:cNvSpPr/>
            <p:nvPr/>
          </p:nvSpPr>
          <p:spPr>
            <a:xfrm>
              <a:off x="5203960" y="1781839"/>
              <a:ext cx="2882986" cy="492454"/>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 name="TextBox 37"/>
            <p:cNvSpPr txBox="1"/>
            <p:nvPr/>
          </p:nvSpPr>
          <p:spPr>
            <a:xfrm>
              <a:off x="5301336" y="1883143"/>
              <a:ext cx="2688234" cy="289847"/>
            </a:xfrm>
            <a:prstGeom prst="rect">
              <a:avLst/>
            </a:prstGeom>
            <a:noFill/>
          </p:spPr>
          <p:txBody>
            <a:bodyPr wrap="square" lIns="43204" tIns="21602" rIns="43204" bIns="21602" rtlCol="0" anchor="ctr">
              <a:spAutoFit/>
            </a:bodyPr>
            <a:lstStyle/>
            <a:p>
              <a:pPr algn="ctr"/>
              <a:r>
                <a:rPr lang="en-US" sz="1600" dirty="0" smtClean="0">
                  <a:solidFill>
                    <a:schemeClr val="bg1"/>
                  </a:solidFill>
                </a:rPr>
                <a:t>Dominant Business Model</a:t>
              </a:r>
              <a:endParaRPr lang="en-US" sz="1600" dirty="0">
                <a:solidFill>
                  <a:schemeClr val="bg1"/>
                </a:solidFill>
              </a:endParaRPr>
            </a:p>
          </p:txBody>
        </p:sp>
      </p:grpSp>
    </p:spTree>
    <p:extLst>
      <p:ext uri="{BB962C8B-B14F-4D97-AF65-F5344CB8AC3E}">
        <p14:creationId xmlns:p14="http://schemas.microsoft.com/office/powerpoint/2010/main" val="110352227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Customer Loyalty Highest in OTT</a:t>
            </a:r>
            <a:endParaRPr lang="en-US" dirty="0"/>
          </a:p>
        </p:txBody>
      </p:sp>
      <p:sp>
        <p:nvSpPr>
          <p:cNvPr id="31" name="TextBox 30"/>
          <p:cNvSpPr txBox="1"/>
          <p:nvPr/>
        </p:nvSpPr>
        <p:spPr>
          <a:xfrm>
            <a:off x="943193" y="1258217"/>
            <a:ext cx="2976836" cy="338554"/>
          </a:xfrm>
          <a:prstGeom prst="rect">
            <a:avLst/>
          </a:prstGeom>
          <a:noFill/>
        </p:spPr>
        <p:txBody>
          <a:bodyPr wrap="square" rtlCol="0" anchor="ctr">
            <a:spAutoFit/>
          </a:bodyPr>
          <a:lstStyle/>
          <a:p>
            <a:pPr algn="ctr"/>
            <a:r>
              <a:rPr lang="en-US" sz="1600" b="1" dirty="0" smtClean="0"/>
              <a:t>Net Promoter Score (2015) </a:t>
            </a:r>
            <a:endParaRPr lang="en-US" sz="1600" b="1" dirty="0"/>
          </a:p>
        </p:txBody>
      </p:sp>
      <p:sp>
        <p:nvSpPr>
          <p:cNvPr id="37" name="TextBox 36"/>
          <p:cNvSpPr txBox="1"/>
          <p:nvPr/>
        </p:nvSpPr>
        <p:spPr>
          <a:xfrm>
            <a:off x="5553422" y="1135107"/>
            <a:ext cx="2199302" cy="584775"/>
          </a:xfrm>
          <a:prstGeom prst="rect">
            <a:avLst/>
          </a:prstGeom>
          <a:noFill/>
        </p:spPr>
        <p:txBody>
          <a:bodyPr wrap="square" rtlCol="0" anchor="ctr">
            <a:spAutoFit/>
          </a:bodyPr>
          <a:lstStyle/>
          <a:p>
            <a:pPr algn="ctr"/>
            <a:r>
              <a:rPr lang="en-US" sz="1600" b="1" dirty="0" smtClean="0"/>
              <a:t>OTT Provider </a:t>
            </a:r>
            <a:br>
              <a:rPr lang="en-US" sz="1600" b="1" dirty="0" smtClean="0"/>
            </a:br>
            <a:r>
              <a:rPr lang="en-US" sz="1600" b="1" dirty="0" smtClean="0"/>
              <a:t>Advantages</a:t>
            </a:r>
            <a:endParaRPr lang="en-US" sz="1600" b="1" dirty="0"/>
          </a:p>
        </p:txBody>
      </p:sp>
      <p:grpSp>
        <p:nvGrpSpPr>
          <p:cNvPr id="38" name="Group 37"/>
          <p:cNvGrpSpPr/>
          <p:nvPr/>
        </p:nvGrpSpPr>
        <p:grpSpPr>
          <a:xfrm>
            <a:off x="5211580" y="1781839"/>
            <a:ext cx="2882986" cy="492454"/>
            <a:chOff x="5203960" y="1781839"/>
            <a:chExt cx="2882986" cy="492454"/>
          </a:xfrm>
        </p:grpSpPr>
        <p:sp>
          <p:nvSpPr>
            <p:cNvPr id="39" name="Rounded Rectangle 38"/>
            <p:cNvSpPr/>
            <p:nvPr/>
          </p:nvSpPr>
          <p:spPr>
            <a:xfrm>
              <a:off x="5203960" y="1781839"/>
              <a:ext cx="2882986" cy="492454"/>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TextBox 39"/>
            <p:cNvSpPr txBox="1"/>
            <p:nvPr/>
          </p:nvSpPr>
          <p:spPr>
            <a:xfrm>
              <a:off x="5339002" y="1883143"/>
              <a:ext cx="2612902" cy="289847"/>
            </a:xfrm>
            <a:prstGeom prst="rect">
              <a:avLst/>
            </a:prstGeom>
            <a:noFill/>
          </p:spPr>
          <p:txBody>
            <a:bodyPr wrap="square" lIns="43204" tIns="21602" rIns="43204" bIns="21602" rtlCol="0" anchor="ctr">
              <a:spAutoFit/>
            </a:bodyPr>
            <a:lstStyle/>
            <a:p>
              <a:pPr algn="ctr"/>
              <a:r>
                <a:rPr lang="en-US" sz="1600" dirty="0" smtClean="0">
                  <a:solidFill>
                    <a:schemeClr val="bg1"/>
                  </a:solidFill>
                </a:rPr>
                <a:t>Personalized Experiences</a:t>
              </a:r>
              <a:endParaRPr lang="en-US" sz="1600" dirty="0">
                <a:solidFill>
                  <a:schemeClr val="bg1"/>
                </a:solidFill>
              </a:endParaRPr>
            </a:p>
          </p:txBody>
        </p:sp>
      </p:grpSp>
      <p:grpSp>
        <p:nvGrpSpPr>
          <p:cNvPr id="41" name="Group 40"/>
          <p:cNvGrpSpPr/>
          <p:nvPr/>
        </p:nvGrpSpPr>
        <p:grpSpPr>
          <a:xfrm>
            <a:off x="5211580" y="2319049"/>
            <a:ext cx="2882986" cy="492454"/>
            <a:chOff x="5203960" y="1781839"/>
            <a:chExt cx="2882986" cy="492454"/>
          </a:xfrm>
        </p:grpSpPr>
        <p:sp>
          <p:nvSpPr>
            <p:cNvPr id="42" name="Rounded Rectangle 41"/>
            <p:cNvSpPr/>
            <p:nvPr/>
          </p:nvSpPr>
          <p:spPr>
            <a:xfrm>
              <a:off x="5203960" y="1781839"/>
              <a:ext cx="2882986" cy="492454"/>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 name="TextBox 44"/>
            <p:cNvSpPr txBox="1"/>
            <p:nvPr/>
          </p:nvSpPr>
          <p:spPr>
            <a:xfrm>
              <a:off x="5442306" y="1883143"/>
              <a:ext cx="2406294" cy="289847"/>
            </a:xfrm>
            <a:prstGeom prst="rect">
              <a:avLst/>
            </a:prstGeom>
            <a:noFill/>
          </p:spPr>
          <p:txBody>
            <a:bodyPr wrap="square" lIns="43204" tIns="21602" rIns="43204" bIns="21602" rtlCol="0" anchor="ctr">
              <a:spAutoFit/>
            </a:bodyPr>
            <a:lstStyle/>
            <a:p>
              <a:pPr algn="ctr"/>
              <a:r>
                <a:rPr lang="en-US" sz="1600" dirty="0" smtClean="0">
                  <a:solidFill>
                    <a:schemeClr val="bg1"/>
                  </a:solidFill>
                </a:rPr>
                <a:t>Reach All Devices</a:t>
              </a:r>
              <a:endParaRPr lang="en-US" sz="1600" dirty="0">
                <a:solidFill>
                  <a:schemeClr val="bg1"/>
                </a:solidFill>
              </a:endParaRPr>
            </a:p>
          </p:txBody>
        </p:sp>
      </p:grpSp>
      <p:grpSp>
        <p:nvGrpSpPr>
          <p:cNvPr id="46" name="Group 45"/>
          <p:cNvGrpSpPr/>
          <p:nvPr/>
        </p:nvGrpSpPr>
        <p:grpSpPr>
          <a:xfrm>
            <a:off x="5211580" y="2856259"/>
            <a:ext cx="2882986" cy="492454"/>
            <a:chOff x="5203960" y="1781839"/>
            <a:chExt cx="2882986" cy="492454"/>
          </a:xfrm>
        </p:grpSpPr>
        <p:sp>
          <p:nvSpPr>
            <p:cNvPr id="52" name="Rounded Rectangle 51"/>
            <p:cNvSpPr/>
            <p:nvPr/>
          </p:nvSpPr>
          <p:spPr>
            <a:xfrm>
              <a:off x="5203960" y="1781839"/>
              <a:ext cx="2882986" cy="492454"/>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3" name="TextBox 52"/>
            <p:cNvSpPr txBox="1"/>
            <p:nvPr/>
          </p:nvSpPr>
          <p:spPr>
            <a:xfrm>
              <a:off x="5442306" y="1883143"/>
              <a:ext cx="2406294" cy="289847"/>
            </a:xfrm>
            <a:prstGeom prst="rect">
              <a:avLst/>
            </a:prstGeom>
            <a:noFill/>
          </p:spPr>
          <p:txBody>
            <a:bodyPr wrap="square" lIns="43204" tIns="21602" rIns="43204" bIns="21602" rtlCol="0" anchor="ctr">
              <a:spAutoFit/>
            </a:bodyPr>
            <a:lstStyle/>
            <a:p>
              <a:pPr algn="ctr"/>
              <a:r>
                <a:rPr lang="en-US" sz="1600" dirty="0" smtClean="0">
                  <a:solidFill>
                    <a:schemeClr val="bg1"/>
                  </a:solidFill>
                </a:rPr>
                <a:t>Rapidly Launch Services</a:t>
              </a:r>
              <a:endParaRPr lang="en-US" sz="1600" dirty="0">
                <a:solidFill>
                  <a:schemeClr val="bg1"/>
                </a:solidFill>
              </a:endParaRPr>
            </a:p>
          </p:txBody>
        </p:sp>
      </p:grpSp>
      <p:grpSp>
        <p:nvGrpSpPr>
          <p:cNvPr id="57" name="Group 56"/>
          <p:cNvGrpSpPr/>
          <p:nvPr/>
        </p:nvGrpSpPr>
        <p:grpSpPr>
          <a:xfrm>
            <a:off x="5211580" y="3393469"/>
            <a:ext cx="2882986" cy="492454"/>
            <a:chOff x="5203960" y="1781839"/>
            <a:chExt cx="2882986" cy="492454"/>
          </a:xfrm>
        </p:grpSpPr>
        <p:sp>
          <p:nvSpPr>
            <p:cNvPr id="58" name="Rounded Rectangle 57"/>
            <p:cNvSpPr/>
            <p:nvPr/>
          </p:nvSpPr>
          <p:spPr>
            <a:xfrm>
              <a:off x="5203960" y="1781839"/>
              <a:ext cx="2882986" cy="492454"/>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9" name="TextBox 58"/>
            <p:cNvSpPr txBox="1"/>
            <p:nvPr/>
          </p:nvSpPr>
          <p:spPr>
            <a:xfrm>
              <a:off x="5203960" y="1883143"/>
              <a:ext cx="2882986" cy="289847"/>
            </a:xfrm>
            <a:prstGeom prst="rect">
              <a:avLst/>
            </a:prstGeom>
            <a:noFill/>
          </p:spPr>
          <p:txBody>
            <a:bodyPr wrap="square" lIns="43204" tIns="21602" rIns="43204" bIns="21602" rtlCol="0" anchor="ctr">
              <a:spAutoFit/>
            </a:bodyPr>
            <a:lstStyle/>
            <a:p>
              <a:pPr algn="ctr"/>
              <a:r>
                <a:rPr lang="en-US" sz="1600" dirty="0" smtClean="0">
                  <a:solidFill>
                    <a:schemeClr val="bg1"/>
                  </a:solidFill>
                </a:rPr>
                <a:t>On Demand/Long-tail Content</a:t>
              </a:r>
              <a:endParaRPr lang="en-US" sz="1600" dirty="0">
                <a:solidFill>
                  <a:schemeClr val="bg1"/>
                </a:solidFill>
              </a:endParaRPr>
            </a:p>
          </p:txBody>
        </p:sp>
      </p:grpSp>
      <p:grpSp>
        <p:nvGrpSpPr>
          <p:cNvPr id="60" name="Group 59"/>
          <p:cNvGrpSpPr/>
          <p:nvPr/>
        </p:nvGrpSpPr>
        <p:grpSpPr>
          <a:xfrm>
            <a:off x="5211580" y="3930679"/>
            <a:ext cx="2882986" cy="492454"/>
            <a:chOff x="5203960" y="1781839"/>
            <a:chExt cx="2882986" cy="492454"/>
          </a:xfrm>
        </p:grpSpPr>
        <p:sp>
          <p:nvSpPr>
            <p:cNvPr id="61" name="Rounded Rectangle 60"/>
            <p:cNvSpPr/>
            <p:nvPr/>
          </p:nvSpPr>
          <p:spPr>
            <a:xfrm>
              <a:off x="5203960" y="1781839"/>
              <a:ext cx="2882986" cy="492454"/>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2" name="TextBox 61"/>
            <p:cNvSpPr txBox="1"/>
            <p:nvPr/>
          </p:nvSpPr>
          <p:spPr>
            <a:xfrm>
              <a:off x="5301336" y="1883143"/>
              <a:ext cx="2688234" cy="289847"/>
            </a:xfrm>
            <a:prstGeom prst="rect">
              <a:avLst/>
            </a:prstGeom>
            <a:noFill/>
          </p:spPr>
          <p:txBody>
            <a:bodyPr wrap="square" lIns="43204" tIns="21602" rIns="43204" bIns="21602" rtlCol="0" anchor="ctr">
              <a:spAutoFit/>
            </a:bodyPr>
            <a:lstStyle/>
            <a:p>
              <a:pPr algn="ctr"/>
              <a:r>
                <a:rPr lang="en-US" sz="1600" dirty="0" smtClean="0">
                  <a:solidFill>
                    <a:schemeClr val="bg1"/>
                  </a:solidFill>
                </a:rPr>
                <a:t>New Business Models</a:t>
              </a:r>
              <a:endParaRPr lang="en-US" sz="1600" dirty="0">
                <a:solidFill>
                  <a:schemeClr val="bg1"/>
                </a:solidFill>
              </a:endParaRPr>
            </a:p>
          </p:txBody>
        </p:sp>
      </p:grpSp>
      <p:sp>
        <p:nvSpPr>
          <p:cNvPr id="83" name="Up Arrow 82"/>
          <p:cNvSpPr/>
          <p:nvPr/>
        </p:nvSpPr>
        <p:spPr>
          <a:xfrm>
            <a:off x="1205747" y="1838176"/>
            <a:ext cx="391455" cy="1233353"/>
          </a:xfrm>
          <a:prstGeom prst="upArrow">
            <a:avLst/>
          </a:prstGeom>
          <a:gradFill flip="none" rotWithShape="1">
            <a:gsLst>
              <a:gs pos="0">
                <a:schemeClr val="tx1">
                  <a:lumMod val="60000"/>
                  <a:lumOff val="40000"/>
                </a:schemeClr>
              </a:gs>
              <a:gs pos="50000">
                <a:schemeClr val="tx1">
                  <a:lumMod val="40000"/>
                  <a:lumOff val="60000"/>
                </a:schemeClr>
              </a:gs>
              <a:gs pos="100000">
                <a:schemeClr val="tx1">
                  <a:lumMod val="20000"/>
                  <a:lumOff val="80000"/>
                </a:schemeClr>
              </a:gs>
            </a:gsLst>
            <a:lin ang="5400000" scaled="1"/>
            <a:tileRect/>
          </a:gra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4" name="Up Arrow 83"/>
          <p:cNvSpPr/>
          <p:nvPr/>
        </p:nvSpPr>
        <p:spPr>
          <a:xfrm flipV="1">
            <a:off x="1205747" y="3086740"/>
            <a:ext cx="391455" cy="1204303"/>
          </a:xfrm>
          <a:prstGeom prst="upArrow">
            <a:avLst/>
          </a:prstGeom>
          <a:gradFill flip="none" rotWithShape="1">
            <a:gsLst>
              <a:gs pos="0">
                <a:schemeClr val="tx1">
                  <a:lumMod val="60000"/>
                  <a:lumOff val="40000"/>
                </a:schemeClr>
              </a:gs>
              <a:gs pos="50000">
                <a:schemeClr val="tx1">
                  <a:lumMod val="40000"/>
                  <a:lumOff val="60000"/>
                </a:schemeClr>
              </a:gs>
              <a:gs pos="100000">
                <a:schemeClr val="tx1">
                  <a:lumMod val="20000"/>
                  <a:lumOff val="80000"/>
                </a:schemeClr>
              </a:gs>
            </a:gsLst>
            <a:lin ang="5400000" scaled="1"/>
            <a:tileRect/>
          </a:gra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5" name="TextBox 84"/>
          <p:cNvSpPr txBox="1"/>
          <p:nvPr/>
        </p:nvSpPr>
        <p:spPr>
          <a:xfrm>
            <a:off x="1157908" y="4471887"/>
            <a:ext cx="3527541" cy="230832"/>
          </a:xfrm>
          <a:prstGeom prst="rect">
            <a:avLst/>
          </a:prstGeom>
          <a:noFill/>
        </p:spPr>
        <p:txBody>
          <a:bodyPr wrap="square" rtlCol="0">
            <a:spAutoFit/>
          </a:bodyPr>
          <a:lstStyle/>
          <a:p>
            <a:r>
              <a:rPr lang="en-US" sz="900" dirty="0">
                <a:solidFill>
                  <a:schemeClr val="tx1">
                    <a:lumMod val="60000"/>
                    <a:lumOff val="40000"/>
                  </a:schemeClr>
                </a:solidFill>
              </a:rPr>
              <a:t>Source: </a:t>
            </a:r>
            <a:r>
              <a:rPr lang="en-US" sz="900" dirty="0" err="1">
                <a:solidFill>
                  <a:schemeClr val="tx1">
                    <a:lumMod val="60000"/>
                    <a:lumOff val="40000"/>
                  </a:schemeClr>
                </a:solidFill>
              </a:rPr>
              <a:t>Satmetrix</a:t>
            </a:r>
            <a:r>
              <a:rPr lang="en-US" sz="900" dirty="0">
                <a:solidFill>
                  <a:schemeClr val="tx1">
                    <a:lumMod val="60000"/>
                    <a:lumOff val="40000"/>
                  </a:schemeClr>
                </a:solidFill>
              </a:rPr>
              <a:t> US Consumer Net Promoter study</a:t>
            </a:r>
          </a:p>
        </p:txBody>
      </p:sp>
      <p:sp>
        <p:nvSpPr>
          <p:cNvPr id="16" name="Rectangle 15"/>
          <p:cNvSpPr/>
          <p:nvPr/>
        </p:nvSpPr>
        <p:spPr>
          <a:xfrm>
            <a:off x="2431611" y="1821757"/>
            <a:ext cx="1952263" cy="252810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63" name="Straight Connector 62"/>
          <p:cNvCxnSpPr/>
          <p:nvPr/>
        </p:nvCxnSpPr>
        <p:spPr>
          <a:xfrm>
            <a:off x="2431612" y="1826184"/>
            <a:ext cx="0" cy="2523675"/>
          </a:xfrm>
          <a:prstGeom prst="line">
            <a:avLst/>
          </a:prstGeom>
        </p:spPr>
        <p:style>
          <a:lnRef idx="1">
            <a:schemeClr val="dk1"/>
          </a:lnRef>
          <a:fillRef idx="0">
            <a:schemeClr val="dk1"/>
          </a:fillRef>
          <a:effectRef idx="0">
            <a:schemeClr val="dk1"/>
          </a:effectRef>
          <a:fontRef idx="minor">
            <a:schemeClr val="tx1"/>
          </a:fontRef>
        </p:style>
      </p:cxnSp>
      <p:sp>
        <p:nvSpPr>
          <p:cNvPr id="67" name="TextBox 66"/>
          <p:cNvSpPr txBox="1"/>
          <p:nvPr/>
        </p:nvSpPr>
        <p:spPr>
          <a:xfrm>
            <a:off x="2120592" y="1810175"/>
            <a:ext cx="365245" cy="226948"/>
          </a:xfrm>
          <a:prstGeom prst="rect">
            <a:avLst/>
          </a:prstGeom>
          <a:noFill/>
        </p:spPr>
        <p:txBody>
          <a:bodyPr wrap="none" rtlCol="0">
            <a:spAutoFit/>
          </a:bodyPr>
          <a:lstStyle/>
          <a:p>
            <a:pPr algn="r"/>
            <a:r>
              <a:rPr lang="en-US" sz="1000" dirty="0" smtClean="0"/>
              <a:t>100</a:t>
            </a:r>
            <a:endParaRPr lang="en-US" sz="1000" dirty="0"/>
          </a:p>
        </p:txBody>
      </p:sp>
      <p:sp>
        <p:nvSpPr>
          <p:cNvPr id="68" name="TextBox 67"/>
          <p:cNvSpPr txBox="1"/>
          <p:nvPr/>
        </p:nvSpPr>
        <p:spPr>
          <a:xfrm>
            <a:off x="2116159" y="2224861"/>
            <a:ext cx="369678" cy="226948"/>
          </a:xfrm>
          <a:prstGeom prst="rect">
            <a:avLst/>
          </a:prstGeom>
          <a:noFill/>
        </p:spPr>
        <p:txBody>
          <a:bodyPr wrap="none" rtlCol="0">
            <a:spAutoFit/>
          </a:bodyPr>
          <a:lstStyle/>
          <a:p>
            <a:pPr algn="r"/>
            <a:r>
              <a:rPr lang="en-US" sz="1000" dirty="0" smtClean="0"/>
              <a:t>+50</a:t>
            </a:r>
            <a:endParaRPr lang="en-US" sz="1000" dirty="0"/>
          </a:p>
        </p:txBody>
      </p:sp>
      <p:sp>
        <p:nvSpPr>
          <p:cNvPr id="69" name="TextBox 68"/>
          <p:cNvSpPr txBox="1"/>
          <p:nvPr/>
        </p:nvSpPr>
        <p:spPr>
          <a:xfrm>
            <a:off x="2145709" y="3559478"/>
            <a:ext cx="340128" cy="226948"/>
          </a:xfrm>
          <a:prstGeom prst="rect">
            <a:avLst/>
          </a:prstGeom>
          <a:noFill/>
        </p:spPr>
        <p:txBody>
          <a:bodyPr wrap="none" rtlCol="0">
            <a:spAutoFit/>
          </a:bodyPr>
          <a:lstStyle/>
          <a:p>
            <a:pPr algn="r"/>
            <a:r>
              <a:rPr lang="en-US" sz="1000" dirty="0" smtClean="0"/>
              <a:t>-50</a:t>
            </a:r>
            <a:endParaRPr lang="en-US" sz="1000" dirty="0"/>
          </a:p>
        </p:txBody>
      </p:sp>
      <p:sp>
        <p:nvSpPr>
          <p:cNvPr id="70" name="TextBox 69"/>
          <p:cNvSpPr txBox="1"/>
          <p:nvPr/>
        </p:nvSpPr>
        <p:spPr>
          <a:xfrm>
            <a:off x="2250614" y="2888192"/>
            <a:ext cx="235222" cy="226948"/>
          </a:xfrm>
          <a:prstGeom prst="rect">
            <a:avLst/>
          </a:prstGeom>
          <a:noFill/>
        </p:spPr>
        <p:txBody>
          <a:bodyPr wrap="none" rtlCol="0">
            <a:spAutoFit/>
          </a:bodyPr>
          <a:lstStyle/>
          <a:p>
            <a:pPr algn="r"/>
            <a:r>
              <a:rPr lang="en-US" sz="1000" dirty="0" smtClean="0"/>
              <a:t>0</a:t>
            </a:r>
            <a:endParaRPr lang="en-US" sz="1000" dirty="0"/>
          </a:p>
        </p:txBody>
      </p:sp>
      <p:sp>
        <p:nvSpPr>
          <p:cNvPr id="75" name="TextBox 74"/>
          <p:cNvSpPr txBox="1"/>
          <p:nvPr/>
        </p:nvSpPr>
        <p:spPr>
          <a:xfrm>
            <a:off x="2080698" y="4145897"/>
            <a:ext cx="405139" cy="226948"/>
          </a:xfrm>
          <a:prstGeom prst="rect">
            <a:avLst/>
          </a:prstGeom>
          <a:noFill/>
        </p:spPr>
        <p:txBody>
          <a:bodyPr wrap="none" rtlCol="0">
            <a:spAutoFit/>
          </a:bodyPr>
          <a:lstStyle/>
          <a:p>
            <a:pPr algn="r"/>
            <a:r>
              <a:rPr lang="en-US" sz="1000" dirty="0" smtClean="0"/>
              <a:t>-100</a:t>
            </a:r>
            <a:endParaRPr lang="en-US" sz="1000"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9139" y="2019475"/>
            <a:ext cx="750569" cy="201621"/>
          </a:xfrm>
          <a:prstGeom prst="rect">
            <a:avLst/>
          </a:prstGeom>
        </p:spPr>
      </p:pic>
      <p:sp>
        <p:nvSpPr>
          <p:cNvPr id="10" name="Oval 9"/>
          <p:cNvSpPr/>
          <p:nvPr/>
        </p:nvSpPr>
        <p:spPr>
          <a:xfrm>
            <a:off x="2921679" y="2029159"/>
            <a:ext cx="163424" cy="163424"/>
          </a:xfrm>
          <a:prstGeom prst="ellipse">
            <a:avLst/>
          </a:prstGeom>
          <a:solidFill>
            <a:srgbClr val="FF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94" name="Straight Connector 93"/>
          <p:cNvCxnSpPr/>
          <p:nvPr/>
        </p:nvCxnSpPr>
        <p:spPr>
          <a:xfrm flipH="1">
            <a:off x="2167429" y="2416590"/>
            <a:ext cx="2216445" cy="0"/>
          </a:xfrm>
          <a:prstGeom prst="line">
            <a:avLst/>
          </a:prstGeom>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H="1">
            <a:off x="2216030" y="2758600"/>
            <a:ext cx="2166994" cy="0"/>
          </a:xfrm>
          <a:prstGeom prst="line">
            <a:avLst/>
          </a:prstGeom>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flipH="1">
            <a:off x="2216030" y="3073490"/>
            <a:ext cx="2160898" cy="0"/>
          </a:xfrm>
          <a:prstGeom prst="line">
            <a:avLst/>
          </a:prstGeom>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flipH="1">
            <a:off x="2250615" y="3389362"/>
            <a:ext cx="2129361" cy="0"/>
          </a:xfrm>
          <a:prstGeom prst="line">
            <a:avLst/>
          </a:prstGeom>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flipH="1">
            <a:off x="2236590" y="3750015"/>
            <a:ext cx="2146434" cy="0"/>
          </a:xfrm>
          <a:prstGeom prst="line">
            <a:avLst/>
          </a:prstGeom>
          <a:ln>
            <a:solidFill>
              <a:schemeClr val="tx1"/>
            </a:solidFill>
            <a:prstDash val="sysDash"/>
          </a:ln>
        </p:spPr>
        <p:style>
          <a:lnRef idx="1">
            <a:schemeClr val="dk1"/>
          </a:lnRef>
          <a:fillRef idx="0">
            <a:schemeClr val="dk1"/>
          </a:fillRef>
          <a:effectRef idx="0">
            <a:schemeClr val="dk1"/>
          </a:effectRef>
          <a:fontRef idx="minor">
            <a:schemeClr val="tx1"/>
          </a:fontRef>
        </p:style>
      </p:cxnSp>
      <p:sp>
        <p:nvSpPr>
          <p:cNvPr id="81" name="TextBox 80"/>
          <p:cNvSpPr txBox="1"/>
          <p:nvPr/>
        </p:nvSpPr>
        <p:spPr>
          <a:xfrm>
            <a:off x="680601" y="3328645"/>
            <a:ext cx="1446041" cy="461665"/>
          </a:xfrm>
          <a:prstGeom prst="rect">
            <a:avLst/>
          </a:prstGeom>
          <a:noFill/>
        </p:spPr>
        <p:txBody>
          <a:bodyPr wrap="square" rtlCol="0" anchor="ctr">
            <a:spAutoFit/>
          </a:bodyPr>
          <a:lstStyle/>
          <a:p>
            <a:pPr algn="ctr"/>
            <a:r>
              <a:rPr lang="en-US" sz="1200" b="1" dirty="0" smtClean="0"/>
              <a:t>More detractors than promoters</a:t>
            </a:r>
          </a:p>
        </p:txBody>
      </p:sp>
      <p:sp>
        <p:nvSpPr>
          <p:cNvPr id="80" name="TextBox 79"/>
          <p:cNvSpPr txBox="1"/>
          <p:nvPr/>
        </p:nvSpPr>
        <p:spPr>
          <a:xfrm>
            <a:off x="680601" y="2316722"/>
            <a:ext cx="1446041" cy="461665"/>
          </a:xfrm>
          <a:prstGeom prst="rect">
            <a:avLst/>
          </a:prstGeom>
          <a:noFill/>
        </p:spPr>
        <p:txBody>
          <a:bodyPr wrap="square" rtlCol="0" anchor="ctr">
            <a:spAutoFit/>
          </a:bodyPr>
          <a:lstStyle/>
          <a:p>
            <a:pPr algn="ctr"/>
            <a:r>
              <a:rPr lang="en-US" sz="1200" b="1" dirty="0" smtClean="0"/>
              <a:t>More promoters than detractors</a:t>
            </a:r>
          </a:p>
        </p:txBody>
      </p:sp>
      <p:grpSp>
        <p:nvGrpSpPr>
          <p:cNvPr id="7" name="Group 6"/>
          <p:cNvGrpSpPr/>
          <p:nvPr/>
        </p:nvGrpSpPr>
        <p:grpSpPr>
          <a:xfrm>
            <a:off x="3321195" y="2705401"/>
            <a:ext cx="746460" cy="746460"/>
            <a:chOff x="-708445" y="2720572"/>
            <a:chExt cx="787237" cy="787237"/>
          </a:xfrm>
        </p:grpSpPr>
        <p:sp>
          <p:nvSpPr>
            <p:cNvPr id="3" name="Oval 2"/>
            <p:cNvSpPr/>
            <p:nvPr/>
          </p:nvSpPr>
          <p:spPr>
            <a:xfrm>
              <a:off x="-708445" y="2720572"/>
              <a:ext cx="787237" cy="787237"/>
            </a:xfrm>
            <a:prstGeom prst="ellipse">
              <a:avLst/>
            </a:prstGeom>
            <a:solidFill>
              <a:schemeClr val="accent1"/>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4" name="Rectangle 3"/>
            <p:cNvSpPr/>
            <p:nvPr/>
          </p:nvSpPr>
          <p:spPr>
            <a:xfrm>
              <a:off x="-678683" y="2735625"/>
              <a:ext cx="727712" cy="757130"/>
            </a:xfrm>
            <a:prstGeom prst="rect">
              <a:avLst/>
            </a:prstGeom>
          </p:spPr>
          <p:txBody>
            <a:bodyPr wrap="square" anchor="ctr">
              <a:spAutoFit/>
            </a:bodyPr>
            <a:lstStyle/>
            <a:p>
              <a:pPr algn="ctr">
                <a:lnSpc>
                  <a:spcPct val="90000"/>
                </a:lnSpc>
              </a:pPr>
              <a:r>
                <a:rPr lang="en-US" sz="1100" dirty="0">
                  <a:solidFill>
                    <a:schemeClr val="bg1"/>
                  </a:solidFill>
                </a:rPr>
                <a:t>US Cable and Telco</a:t>
              </a:r>
            </a:p>
          </p:txBody>
        </p:sp>
      </p:grpSp>
      <p:sp>
        <p:nvSpPr>
          <p:cNvPr id="79" name="Oval 78"/>
          <p:cNvSpPr/>
          <p:nvPr/>
        </p:nvSpPr>
        <p:spPr>
          <a:xfrm>
            <a:off x="2919425" y="3122053"/>
            <a:ext cx="163424" cy="163424"/>
          </a:xfrm>
          <a:prstGeom prst="ellipse">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2745282" y="3236839"/>
            <a:ext cx="163424" cy="163424"/>
          </a:xfrm>
          <a:prstGeom prst="ellipse">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3093772" y="2973966"/>
            <a:ext cx="163424" cy="163424"/>
          </a:xfrm>
          <a:prstGeom prst="ellipse">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2691488" y="3023518"/>
            <a:ext cx="163424" cy="163424"/>
          </a:xfrm>
          <a:prstGeom prst="ellipse">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3104227" y="3225938"/>
            <a:ext cx="163424" cy="163424"/>
          </a:xfrm>
          <a:prstGeom prst="ellipse">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2696128" y="2770281"/>
            <a:ext cx="163424" cy="163424"/>
          </a:xfrm>
          <a:prstGeom prst="ellipse">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 name="Oval 91"/>
          <p:cNvSpPr/>
          <p:nvPr/>
        </p:nvSpPr>
        <p:spPr>
          <a:xfrm>
            <a:off x="3029773" y="2758600"/>
            <a:ext cx="163424" cy="163424"/>
          </a:xfrm>
          <a:prstGeom prst="ellipse">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2865835" y="2895812"/>
            <a:ext cx="163424" cy="163424"/>
          </a:xfrm>
          <a:prstGeom prst="ellipse">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508903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1463733" y="2648626"/>
            <a:ext cx="6125788" cy="71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Reinvent TV: Exceed Broadcast and OTT</a:t>
            </a:r>
            <a:endParaRPr lang="en-US" dirty="0"/>
          </a:p>
        </p:txBody>
      </p:sp>
      <p:grpSp>
        <p:nvGrpSpPr>
          <p:cNvPr id="17" name="Group 16"/>
          <p:cNvGrpSpPr/>
          <p:nvPr/>
        </p:nvGrpSpPr>
        <p:grpSpPr>
          <a:xfrm>
            <a:off x="2460706" y="2386416"/>
            <a:ext cx="4232001" cy="901851"/>
            <a:chOff x="1415481" y="1411265"/>
            <a:chExt cx="6345256" cy="1634015"/>
          </a:xfrm>
        </p:grpSpPr>
        <p:grpSp>
          <p:nvGrpSpPr>
            <p:cNvPr id="18" name="Group 17"/>
            <p:cNvGrpSpPr/>
            <p:nvPr/>
          </p:nvGrpSpPr>
          <p:grpSpPr>
            <a:xfrm>
              <a:off x="1415481" y="1411265"/>
              <a:ext cx="6345256" cy="1634015"/>
              <a:chOff x="1415481" y="1411265"/>
              <a:chExt cx="6345256" cy="1634015"/>
            </a:xfrm>
          </p:grpSpPr>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3515" y="1705774"/>
                <a:ext cx="1355735" cy="777841"/>
              </a:xfrm>
              <a:prstGeom prst="rect">
                <a:avLst/>
              </a:prstGeom>
            </p:spPr>
          </p:pic>
          <p:pic>
            <p:nvPicPr>
              <p:cNvPr id="27" name="Picture 26" descr="smart_tv.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8312" y="1700149"/>
                <a:ext cx="1745096" cy="914558"/>
              </a:xfrm>
              <a:prstGeom prst="rect">
                <a:avLst/>
              </a:prstGeom>
            </p:spPr>
          </p:pic>
          <p:pic>
            <p:nvPicPr>
              <p:cNvPr id="28" name="Picture 2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52649" y="2588996"/>
                <a:ext cx="602105" cy="136477"/>
              </a:xfrm>
              <a:prstGeom prst="rect">
                <a:avLst/>
              </a:prstGeom>
            </p:spPr>
          </p:pic>
          <p:pic>
            <p:nvPicPr>
              <p:cNvPr id="29" name="Picture 2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05597" y="2588996"/>
                <a:ext cx="602105" cy="136477"/>
              </a:xfrm>
              <a:prstGeom prst="rect">
                <a:avLst/>
              </a:prstGeom>
            </p:spPr>
          </p:pic>
          <p:pic>
            <p:nvPicPr>
              <p:cNvPr id="30" name="Picture 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77799" y="2432051"/>
                <a:ext cx="740230" cy="240270"/>
              </a:xfrm>
              <a:prstGeom prst="rect">
                <a:avLst/>
              </a:prstGeom>
            </p:spPr>
          </p:pic>
          <p:pic>
            <p:nvPicPr>
              <p:cNvPr id="31" name="Picture 3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43567" y="2596102"/>
                <a:ext cx="587968" cy="449178"/>
              </a:xfrm>
              <a:prstGeom prst="rect">
                <a:avLst/>
              </a:prstGeom>
            </p:spPr>
          </p:pic>
          <p:pic>
            <p:nvPicPr>
              <p:cNvPr id="32" name="Picture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21617" y="2596102"/>
                <a:ext cx="587968" cy="449178"/>
              </a:xfrm>
              <a:prstGeom prst="rect">
                <a:avLst/>
              </a:prstGeom>
            </p:spPr>
          </p:pic>
          <p:pic>
            <p:nvPicPr>
              <p:cNvPr id="33" name="Pictur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0049" y="2432051"/>
                <a:ext cx="740230" cy="240270"/>
              </a:xfrm>
              <a:prstGeom prst="rect">
                <a:avLst/>
              </a:prstGeom>
            </p:spPr>
          </p:pic>
          <p:grpSp>
            <p:nvGrpSpPr>
              <p:cNvPr id="34" name="Group 33"/>
              <p:cNvGrpSpPr/>
              <p:nvPr/>
            </p:nvGrpSpPr>
            <p:grpSpPr>
              <a:xfrm>
                <a:off x="3081936" y="2351621"/>
                <a:ext cx="244933" cy="441115"/>
                <a:chOff x="2876516" y="1114850"/>
                <a:chExt cx="222535" cy="400777"/>
              </a:xfrm>
            </p:grpSpPr>
            <p:pic>
              <p:nvPicPr>
                <p:cNvPr id="52" name="Picture 5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904746" y="1169341"/>
                  <a:ext cx="161113" cy="284210"/>
                </a:xfrm>
                <a:prstGeom prst="rect">
                  <a:avLst/>
                </a:prstGeom>
              </p:spPr>
            </p:pic>
            <p:pic>
              <p:nvPicPr>
                <p:cNvPr id="53" name="Picture 52" descr="iphone_6S.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76516" y="1114850"/>
                  <a:ext cx="222535" cy="400777"/>
                </a:xfrm>
                <a:prstGeom prst="rect">
                  <a:avLst/>
                </a:prstGeom>
              </p:spPr>
            </p:pic>
          </p:grpSp>
          <p:grpSp>
            <p:nvGrpSpPr>
              <p:cNvPr id="35" name="Group 34"/>
              <p:cNvGrpSpPr/>
              <p:nvPr/>
            </p:nvGrpSpPr>
            <p:grpSpPr>
              <a:xfrm>
                <a:off x="1660097" y="1953203"/>
                <a:ext cx="568540" cy="444258"/>
                <a:chOff x="6628577" y="2062995"/>
                <a:chExt cx="672649" cy="525611"/>
              </a:xfrm>
            </p:grpSpPr>
            <p:pic>
              <p:nvPicPr>
                <p:cNvPr id="50" name="Picture 49"/>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6691010" y="2123313"/>
                  <a:ext cx="550141" cy="411981"/>
                </a:xfrm>
                <a:prstGeom prst="rect">
                  <a:avLst/>
                </a:prstGeom>
              </p:spPr>
            </p:pic>
            <p:pic>
              <p:nvPicPr>
                <p:cNvPr id="51" name="Picture 50" descr="ipad.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6702096" y="1989476"/>
                  <a:ext cx="525611" cy="672649"/>
                </a:xfrm>
                <a:prstGeom prst="rect">
                  <a:avLst/>
                </a:prstGeom>
              </p:spPr>
            </p:pic>
          </p:grpSp>
          <p:grpSp>
            <p:nvGrpSpPr>
              <p:cNvPr id="36" name="Group 35"/>
              <p:cNvGrpSpPr/>
              <p:nvPr/>
            </p:nvGrpSpPr>
            <p:grpSpPr>
              <a:xfrm>
                <a:off x="6942710" y="1953203"/>
                <a:ext cx="568540" cy="444258"/>
                <a:chOff x="6628577" y="2062995"/>
                <a:chExt cx="672649" cy="525611"/>
              </a:xfrm>
            </p:grpSpPr>
            <p:pic>
              <p:nvPicPr>
                <p:cNvPr id="48" name="Picture 47"/>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6691010" y="2123313"/>
                  <a:ext cx="550141" cy="411981"/>
                </a:xfrm>
                <a:prstGeom prst="rect">
                  <a:avLst/>
                </a:prstGeom>
              </p:spPr>
            </p:pic>
            <p:pic>
              <p:nvPicPr>
                <p:cNvPr id="49" name="Picture 48" descr="ipad.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6702096" y="1989476"/>
                  <a:ext cx="525611" cy="672649"/>
                </a:xfrm>
                <a:prstGeom prst="rect">
                  <a:avLst/>
                </a:prstGeom>
              </p:spPr>
            </p:pic>
          </p:grpSp>
          <p:grpSp>
            <p:nvGrpSpPr>
              <p:cNvPr id="37" name="Group 36"/>
              <p:cNvGrpSpPr/>
              <p:nvPr/>
            </p:nvGrpSpPr>
            <p:grpSpPr>
              <a:xfrm>
                <a:off x="7569727" y="2217236"/>
                <a:ext cx="191010" cy="344033"/>
                <a:chOff x="7401552" y="2231425"/>
                <a:chExt cx="255617" cy="460399"/>
              </a:xfrm>
            </p:grpSpPr>
            <p:pic>
              <p:nvPicPr>
                <p:cNvPr id="46" name="Picture 45"/>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420217" y="2270387"/>
                  <a:ext cx="216818" cy="382476"/>
                </a:xfrm>
                <a:prstGeom prst="rect">
                  <a:avLst/>
                </a:prstGeom>
              </p:spPr>
            </p:pic>
            <p:pic>
              <p:nvPicPr>
                <p:cNvPr id="47" name="Picture 46" descr="android_phone_blank_207612796.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01552" y="2231425"/>
                  <a:ext cx="255617" cy="460399"/>
                </a:xfrm>
                <a:prstGeom prst="rect">
                  <a:avLst/>
                </a:prstGeom>
              </p:spPr>
            </p:pic>
          </p:grpSp>
          <p:grpSp>
            <p:nvGrpSpPr>
              <p:cNvPr id="38" name="Group 37"/>
              <p:cNvGrpSpPr/>
              <p:nvPr/>
            </p:nvGrpSpPr>
            <p:grpSpPr>
              <a:xfrm>
                <a:off x="1415481" y="2209312"/>
                <a:ext cx="191010" cy="344033"/>
                <a:chOff x="7401552" y="2231425"/>
                <a:chExt cx="255617" cy="460399"/>
              </a:xfrm>
            </p:grpSpPr>
            <p:pic>
              <p:nvPicPr>
                <p:cNvPr id="44" name="Picture 4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420217" y="2270387"/>
                  <a:ext cx="216818" cy="382476"/>
                </a:xfrm>
                <a:prstGeom prst="rect">
                  <a:avLst/>
                </a:prstGeom>
              </p:spPr>
            </p:pic>
            <p:pic>
              <p:nvPicPr>
                <p:cNvPr id="45" name="Picture 44" descr="android_phone_blank_207612796.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01552" y="2231425"/>
                  <a:ext cx="255617" cy="460399"/>
                </a:xfrm>
                <a:prstGeom prst="rect">
                  <a:avLst/>
                </a:prstGeom>
              </p:spPr>
            </p:pic>
          </p:grpSp>
          <p:pic>
            <p:nvPicPr>
              <p:cNvPr id="39" name="Picture 2" descr="Afficher l'image d'origine"/>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3587917" y="1429998"/>
                <a:ext cx="1986910" cy="1124479"/>
              </a:xfrm>
              <a:prstGeom prst="rect">
                <a:avLst/>
              </a:prstGeom>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0125" y="1705774"/>
                <a:ext cx="1355735" cy="777841"/>
              </a:xfrm>
              <a:prstGeom prst="rect">
                <a:avLst/>
              </a:prstGeom>
            </p:spPr>
          </p:pic>
          <p:pic>
            <p:nvPicPr>
              <p:cNvPr id="41" name="Picture 40" descr="smart_tv.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286261" y="1411265"/>
                <a:ext cx="2564470" cy="1343970"/>
              </a:xfrm>
              <a:prstGeom prst="rect">
                <a:avLst/>
              </a:prstGeom>
            </p:spPr>
          </p:pic>
          <p:pic>
            <p:nvPicPr>
              <p:cNvPr id="42" name="Picture 41" descr="smart_tv.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2950" y="1700149"/>
                <a:ext cx="1745096" cy="914558"/>
              </a:xfrm>
              <a:prstGeom prst="rect">
                <a:avLst/>
              </a:prstGeom>
            </p:spPr>
          </p:pic>
          <p:pic>
            <p:nvPicPr>
              <p:cNvPr id="43" name="Picture 2" descr="Afficher l'image d'origine"/>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6970156" y="1982481"/>
                <a:ext cx="490318" cy="361149"/>
              </a:xfrm>
              <a:prstGeom prst="rect">
                <a:avLst/>
              </a:prstGeom>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10872" y="2411597"/>
              <a:ext cx="177329" cy="312816"/>
            </a:xfrm>
            <a:prstGeom prst="rect">
              <a:avLst/>
            </a:prstGeom>
          </p:spPr>
        </p:pic>
        <p:pic>
          <p:nvPicPr>
            <p:cNvPr id="20" name="Picture 19" descr="iphone_6S.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79801" y="2345021"/>
              <a:ext cx="244933" cy="441115"/>
            </a:xfrm>
            <a:prstGeom prst="rect">
              <a:avLst/>
            </a:prstGeom>
          </p:spPr>
        </p:pic>
        <p:pic>
          <p:nvPicPr>
            <p:cNvPr id="21" name="Picture 20"/>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3793462" y="2531919"/>
              <a:ext cx="209829" cy="370147"/>
            </a:xfrm>
            <a:prstGeom prst="rect">
              <a:avLst/>
            </a:prstGeom>
          </p:spPr>
        </p:pic>
        <p:pic>
          <p:nvPicPr>
            <p:cNvPr id="22" name="Picture 21" descr="iphone_6S.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756696" y="2459958"/>
              <a:ext cx="289823" cy="521961"/>
            </a:xfrm>
            <a:prstGeom prst="rect">
              <a:avLst/>
            </a:prstGeom>
          </p:spPr>
        </p:pic>
        <p:pic>
          <p:nvPicPr>
            <p:cNvPr id="23" name="Picture 22"/>
            <p:cNvPicPr>
              <a:picLocks noChangeAspect="1"/>
            </p:cNvPicPr>
            <p:nvPr/>
          </p:nvPicPr>
          <p:blipFill rotWithShape="1">
            <a:blip r:embed="rId20" cstate="screen">
              <a:extLst>
                <a:ext uri="{28A0092B-C50C-407E-A947-70E740481C1C}">
                  <a14:useLocalDpi xmlns:a14="http://schemas.microsoft.com/office/drawing/2010/main"/>
                </a:ext>
              </a:extLst>
            </a:blip>
            <a:srcRect l="-1"/>
            <a:stretch/>
          </p:blipFill>
          <p:spPr>
            <a:xfrm>
              <a:off x="4905561" y="2524830"/>
              <a:ext cx="520590" cy="389851"/>
            </a:xfrm>
            <a:prstGeom prst="rect">
              <a:avLst/>
            </a:prstGeom>
          </p:spPr>
        </p:pic>
        <p:pic>
          <p:nvPicPr>
            <p:cNvPr id="24" name="Picture 23" descr="ipad.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5400000">
              <a:off x="4916052" y="2397189"/>
              <a:ext cx="497377" cy="636517"/>
            </a:xfrm>
            <a:prstGeom prst="rect">
              <a:avLst/>
            </a:prstGeom>
          </p:spPr>
        </p:pic>
        <p:pic>
          <p:nvPicPr>
            <p:cNvPr id="25" name="Picture 24"/>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214931" y="2696394"/>
              <a:ext cx="848302" cy="328211"/>
            </a:xfrm>
            <a:prstGeom prst="rect">
              <a:avLst/>
            </a:prstGeom>
          </p:spPr>
        </p:pic>
      </p:grpSp>
      <p:grpSp>
        <p:nvGrpSpPr>
          <p:cNvPr id="58" name="Group 57"/>
          <p:cNvGrpSpPr/>
          <p:nvPr/>
        </p:nvGrpSpPr>
        <p:grpSpPr>
          <a:xfrm>
            <a:off x="925946" y="3212985"/>
            <a:ext cx="2198014" cy="241282"/>
            <a:chOff x="5203960" y="1869830"/>
            <a:chExt cx="2882986" cy="316473"/>
          </a:xfrm>
        </p:grpSpPr>
        <p:sp>
          <p:nvSpPr>
            <p:cNvPr id="59" name="Rounded Rectangle 58"/>
            <p:cNvSpPr/>
            <p:nvPr/>
          </p:nvSpPr>
          <p:spPr>
            <a:xfrm>
              <a:off x="5203960" y="1869830"/>
              <a:ext cx="2882986" cy="316473"/>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p>
          </p:txBody>
        </p:sp>
        <p:sp>
          <p:nvSpPr>
            <p:cNvPr id="60" name="TextBox 59"/>
            <p:cNvSpPr txBox="1"/>
            <p:nvPr/>
          </p:nvSpPr>
          <p:spPr>
            <a:xfrm>
              <a:off x="5339002" y="1908625"/>
              <a:ext cx="2612903" cy="238881"/>
            </a:xfrm>
            <a:prstGeom prst="rect">
              <a:avLst/>
            </a:prstGeom>
            <a:noFill/>
          </p:spPr>
          <p:txBody>
            <a:bodyPr wrap="square" lIns="43204" tIns="21602" rIns="43204" bIns="21602" rtlCol="0" anchor="ctr">
              <a:spAutoFit/>
            </a:bodyPr>
            <a:lstStyle/>
            <a:p>
              <a:pPr algn="ctr"/>
              <a:r>
                <a:rPr lang="en-US" sz="900" dirty="0" smtClean="0">
                  <a:solidFill>
                    <a:schemeClr val="bg1"/>
                  </a:solidFill>
                  <a:latin typeface="+mn-lt"/>
                </a:rPr>
                <a:t>Personalized Experiences</a:t>
              </a:r>
              <a:endParaRPr lang="en-US" sz="900" dirty="0">
                <a:solidFill>
                  <a:schemeClr val="bg1"/>
                </a:solidFill>
                <a:latin typeface="+mn-lt"/>
              </a:endParaRPr>
            </a:p>
          </p:txBody>
        </p:sp>
      </p:grpSp>
      <p:grpSp>
        <p:nvGrpSpPr>
          <p:cNvPr id="64" name="Group 63"/>
          <p:cNvGrpSpPr/>
          <p:nvPr/>
        </p:nvGrpSpPr>
        <p:grpSpPr>
          <a:xfrm>
            <a:off x="2328613" y="3527892"/>
            <a:ext cx="2198014" cy="241282"/>
            <a:chOff x="5203960" y="1869830"/>
            <a:chExt cx="2882986" cy="316473"/>
          </a:xfrm>
        </p:grpSpPr>
        <p:sp>
          <p:nvSpPr>
            <p:cNvPr id="65" name="Rounded Rectangle 64"/>
            <p:cNvSpPr/>
            <p:nvPr/>
          </p:nvSpPr>
          <p:spPr>
            <a:xfrm>
              <a:off x="5203960" y="1869830"/>
              <a:ext cx="2882986" cy="316473"/>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p>
          </p:txBody>
        </p:sp>
        <p:sp>
          <p:nvSpPr>
            <p:cNvPr id="66" name="TextBox 65"/>
            <p:cNvSpPr txBox="1"/>
            <p:nvPr/>
          </p:nvSpPr>
          <p:spPr>
            <a:xfrm>
              <a:off x="5339002" y="1908625"/>
              <a:ext cx="2612903" cy="238881"/>
            </a:xfrm>
            <a:prstGeom prst="rect">
              <a:avLst/>
            </a:prstGeom>
            <a:noFill/>
          </p:spPr>
          <p:txBody>
            <a:bodyPr wrap="square" lIns="43204" tIns="21602" rIns="43204" bIns="21602" rtlCol="0" anchor="ctr">
              <a:spAutoFit/>
            </a:bodyPr>
            <a:lstStyle/>
            <a:p>
              <a:pPr algn="ctr"/>
              <a:r>
                <a:rPr lang="en-US" sz="900" dirty="0" smtClean="0">
                  <a:solidFill>
                    <a:schemeClr val="bg1"/>
                  </a:solidFill>
                  <a:latin typeface="+mn-lt"/>
                </a:rPr>
                <a:t>Premium Live/Linear Content</a:t>
              </a:r>
              <a:endParaRPr lang="en-US" sz="900" dirty="0">
                <a:solidFill>
                  <a:schemeClr val="bg1"/>
                </a:solidFill>
                <a:latin typeface="+mn-lt"/>
              </a:endParaRPr>
            </a:p>
          </p:txBody>
        </p:sp>
      </p:grpSp>
      <p:grpSp>
        <p:nvGrpSpPr>
          <p:cNvPr id="67" name="Group 66"/>
          <p:cNvGrpSpPr/>
          <p:nvPr/>
        </p:nvGrpSpPr>
        <p:grpSpPr>
          <a:xfrm>
            <a:off x="3468348" y="3842799"/>
            <a:ext cx="2198014" cy="241282"/>
            <a:chOff x="5203960" y="1869830"/>
            <a:chExt cx="2882986" cy="316473"/>
          </a:xfrm>
        </p:grpSpPr>
        <p:sp>
          <p:nvSpPr>
            <p:cNvPr id="68" name="Rounded Rectangle 67"/>
            <p:cNvSpPr/>
            <p:nvPr/>
          </p:nvSpPr>
          <p:spPr>
            <a:xfrm>
              <a:off x="5203960" y="1869830"/>
              <a:ext cx="2882986" cy="316473"/>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p>
          </p:txBody>
        </p:sp>
        <p:sp>
          <p:nvSpPr>
            <p:cNvPr id="69" name="TextBox 68"/>
            <p:cNvSpPr txBox="1"/>
            <p:nvPr/>
          </p:nvSpPr>
          <p:spPr>
            <a:xfrm>
              <a:off x="5339002" y="1908625"/>
              <a:ext cx="2612903" cy="238881"/>
            </a:xfrm>
            <a:prstGeom prst="rect">
              <a:avLst/>
            </a:prstGeom>
            <a:noFill/>
          </p:spPr>
          <p:txBody>
            <a:bodyPr wrap="square" lIns="43204" tIns="21602" rIns="43204" bIns="21602" rtlCol="0" anchor="ctr">
              <a:spAutoFit/>
            </a:bodyPr>
            <a:lstStyle/>
            <a:p>
              <a:pPr algn="ctr"/>
              <a:r>
                <a:rPr lang="en-US" sz="900" dirty="0" smtClean="0">
                  <a:solidFill>
                    <a:schemeClr val="bg1"/>
                  </a:solidFill>
                  <a:latin typeface="+mn-lt"/>
                </a:rPr>
                <a:t>Rapidly Launch Services</a:t>
              </a:r>
              <a:endParaRPr lang="en-US" sz="900" dirty="0">
                <a:solidFill>
                  <a:schemeClr val="bg1"/>
                </a:solidFill>
                <a:latin typeface="+mn-lt"/>
              </a:endParaRPr>
            </a:p>
          </p:txBody>
        </p:sp>
      </p:grpSp>
      <p:grpSp>
        <p:nvGrpSpPr>
          <p:cNvPr id="70" name="Group 69"/>
          <p:cNvGrpSpPr/>
          <p:nvPr/>
        </p:nvGrpSpPr>
        <p:grpSpPr>
          <a:xfrm>
            <a:off x="4623045" y="3527892"/>
            <a:ext cx="2198014" cy="241282"/>
            <a:chOff x="5203960" y="1869830"/>
            <a:chExt cx="2882986" cy="316473"/>
          </a:xfrm>
        </p:grpSpPr>
        <p:sp>
          <p:nvSpPr>
            <p:cNvPr id="71" name="Rounded Rectangle 70"/>
            <p:cNvSpPr/>
            <p:nvPr/>
          </p:nvSpPr>
          <p:spPr>
            <a:xfrm>
              <a:off x="5203960" y="1869830"/>
              <a:ext cx="2882986" cy="316473"/>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p>
          </p:txBody>
        </p:sp>
        <p:sp>
          <p:nvSpPr>
            <p:cNvPr id="72" name="TextBox 71"/>
            <p:cNvSpPr txBox="1"/>
            <p:nvPr/>
          </p:nvSpPr>
          <p:spPr>
            <a:xfrm>
              <a:off x="5339002" y="1908625"/>
              <a:ext cx="2612903" cy="238881"/>
            </a:xfrm>
            <a:prstGeom prst="rect">
              <a:avLst/>
            </a:prstGeom>
            <a:noFill/>
          </p:spPr>
          <p:txBody>
            <a:bodyPr wrap="square" lIns="43204" tIns="21602" rIns="43204" bIns="21602" rtlCol="0" anchor="ctr">
              <a:spAutoFit/>
            </a:bodyPr>
            <a:lstStyle/>
            <a:p>
              <a:pPr algn="ctr"/>
              <a:r>
                <a:rPr lang="en-US" sz="900" dirty="0" smtClean="0">
                  <a:solidFill>
                    <a:schemeClr val="bg1"/>
                  </a:solidFill>
                  <a:latin typeface="+mn-lt"/>
                </a:rPr>
                <a:t>Reliable Video Quality</a:t>
              </a:r>
              <a:endParaRPr lang="en-US" sz="900" dirty="0">
                <a:solidFill>
                  <a:schemeClr val="bg1"/>
                </a:solidFill>
                <a:latin typeface="+mn-lt"/>
              </a:endParaRPr>
            </a:p>
          </p:txBody>
        </p:sp>
      </p:grpSp>
      <p:grpSp>
        <p:nvGrpSpPr>
          <p:cNvPr id="73" name="Group 72"/>
          <p:cNvGrpSpPr/>
          <p:nvPr/>
        </p:nvGrpSpPr>
        <p:grpSpPr>
          <a:xfrm>
            <a:off x="6035609" y="3212985"/>
            <a:ext cx="2198014" cy="241282"/>
            <a:chOff x="5203960" y="1869830"/>
            <a:chExt cx="2882986" cy="316473"/>
          </a:xfrm>
        </p:grpSpPr>
        <p:sp>
          <p:nvSpPr>
            <p:cNvPr id="74" name="Rounded Rectangle 73"/>
            <p:cNvSpPr/>
            <p:nvPr/>
          </p:nvSpPr>
          <p:spPr>
            <a:xfrm>
              <a:off x="5203960" y="1869830"/>
              <a:ext cx="2882986" cy="316473"/>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p>
          </p:txBody>
        </p:sp>
        <p:sp>
          <p:nvSpPr>
            <p:cNvPr id="75" name="TextBox 74"/>
            <p:cNvSpPr txBox="1"/>
            <p:nvPr/>
          </p:nvSpPr>
          <p:spPr>
            <a:xfrm>
              <a:off x="5339002" y="1908625"/>
              <a:ext cx="2612903" cy="238881"/>
            </a:xfrm>
            <a:prstGeom prst="rect">
              <a:avLst/>
            </a:prstGeom>
            <a:noFill/>
          </p:spPr>
          <p:txBody>
            <a:bodyPr wrap="square" lIns="43204" tIns="21602" rIns="43204" bIns="21602" rtlCol="0" anchor="ctr">
              <a:spAutoFit/>
            </a:bodyPr>
            <a:lstStyle/>
            <a:p>
              <a:pPr algn="ctr"/>
              <a:r>
                <a:rPr lang="en-US" sz="900" dirty="0" smtClean="0">
                  <a:solidFill>
                    <a:schemeClr val="bg1"/>
                  </a:solidFill>
                  <a:latin typeface="+mn-lt"/>
                </a:rPr>
                <a:t>On Demand/Long-tail Content</a:t>
              </a:r>
              <a:endParaRPr lang="en-US" sz="900" dirty="0">
                <a:solidFill>
                  <a:schemeClr val="bg1"/>
                </a:solidFill>
                <a:latin typeface="+mn-lt"/>
              </a:endParaRPr>
            </a:p>
          </p:txBody>
        </p:sp>
      </p:grpSp>
      <p:grpSp>
        <p:nvGrpSpPr>
          <p:cNvPr id="76" name="Group 75"/>
          <p:cNvGrpSpPr/>
          <p:nvPr/>
        </p:nvGrpSpPr>
        <p:grpSpPr>
          <a:xfrm>
            <a:off x="1128309" y="3842799"/>
            <a:ext cx="2198014" cy="241282"/>
            <a:chOff x="5203960" y="1869830"/>
            <a:chExt cx="2882986" cy="316473"/>
          </a:xfrm>
        </p:grpSpPr>
        <p:sp>
          <p:nvSpPr>
            <p:cNvPr id="77" name="Rounded Rectangle 76"/>
            <p:cNvSpPr/>
            <p:nvPr/>
          </p:nvSpPr>
          <p:spPr>
            <a:xfrm>
              <a:off x="5203960" y="1869830"/>
              <a:ext cx="2882986" cy="316473"/>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p>
          </p:txBody>
        </p:sp>
        <p:sp>
          <p:nvSpPr>
            <p:cNvPr id="78" name="TextBox 77"/>
            <p:cNvSpPr txBox="1"/>
            <p:nvPr/>
          </p:nvSpPr>
          <p:spPr>
            <a:xfrm>
              <a:off x="5339002" y="1908625"/>
              <a:ext cx="2612903" cy="238881"/>
            </a:xfrm>
            <a:prstGeom prst="rect">
              <a:avLst/>
            </a:prstGeom>
            <a:noFill/>
          </p:spPr>
          <p:txBody>
            <a:bodyPr wrap="square" lIns="43204" tIns="21602" rIns="43204" bIns="21602" rtlCol="0" anchor="ctr">
              <a:spAutoFit/>
            </a:bodyPr>
            <a:lstStyle/>
            <a:p>
              <a:pPr algn="ctr"/>
              <a:r>
                <a:rPr lang="en-US" sz="900" dirty="0" smtClean="0">
                  <a:solidFill>
                    <a:schemeClr val="bg1"/>
                  </a:solidFill>
                  <a:latin typeface="+mn-lt"/>
                </a:rPr>
                <a:t>Reach All Devices</a:t>
              </a:r>
              <a:endParaRPr lang="en-US" sz="900" dirty="0">
                <a:solidFill>
                  <a:schemeClr val="bg1"/>
                </a:solidFill>
                <a:latin typeface="+mn-lt"/>
              </a:endParaRPr>
            </a:p>
          </p:txBody>
        </p:sp>
      </p:grpSp>
      <p:grpSp>
        <p:nvGrpSpPr>
          <p:cNvPr id="79" name="Group 78"/>
          <p:cNvGrpSpPr/>
          <p:nvPr/>
        </p:nvGrpSpPr>
        <p:grpSpPr>
          <a:xfrm>
            <a:off x="2328613" y="4155604"/>
            <a:ext cx="2198014" cy="241282"/>
            <a:chOff x="5203960" y="1869830"/>
            <a:chExt cx="2882986" cy="316473"/>
          </a:xfrm>
        </p:grpSpPr>
        <p:sp>
          <p:nvSpPr>
            <p:cNvPr id="80" name="Rounded Rectangle 79"/>
            <p:cNvSpPr/>
            <p:nvPr/>
          </p:nvSpPr>
          <p:spPr>
            <a:xfrm>
              <a:off x="5203960" y="1869830"/>
              <a:ext cx="2882986" cy="316473"/>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p>
          </p:txBody>
        </p:sp>
        <p:sp>
          <p:nvSpPr>
            <p:cNvPr id="81" name="TextBox 80"/>
            <p:cNvSpPr txBox="1"/>
            <p:nvPr/>
          </p:nvSpPr>
          <p:spPr>
            <a:xfrm>
              <a:off x="5339002" y="1908625"/>
              <a:ext cx="2612903" cy="238881"/>
            </a:xfrm>
            <a:prstGeom prst="rect">
              <a:avLst/>
            </a:prstGeom>
            <a:noFill/>
          </p:spPr>
          <p:txBody>
            <a:bodyPr wrap="square" lIns="43204" tIns="21602" rIns="43204" bIns="21602" rtlCol="0" anchor="ctr">
              <a:spAutoFit/>
            </a:bodyPr>
            <a:lstStyle/>
            <a:p>
              <a:pPr algn="ctr"/>
              <a:r>
                <a:rPr lang="en-US" sz="900" dirty="0" smtClean="0">
                  <a:solidFill>
                    <a:schemeClr val="bg1"/>
                  </a:solidFill>
                  <a:latin typeface="+mn-lt"/>
                </a:rPr>
                <a:t>Robust Security</a:t>
              </a:r>
              <a:endParaRPr lang="en-US" sz="900" dirty="0">
                <a:solidFill>
                  <a:schemeClr val="bg1"/>
                </a:solidFill>
                <a:latin typeface="+mn-lt"/>
              </a:endParaRPr>
            </a:p>
          </p:txBody>
        </p:sp>
      </p:grpSp>
      <p:grpSp>
        <p:nvGrpSpPr>
          <p:cNvPr id="82" name="Group 81"/>
          <p:cNvGrpSpPr/>
          <p:nvPr/>
        </p:nvGrpSpPr>
        <p:grpSpPr>
          <a:xfrm>
            <a:off x="3468348" y="4472613"/>
            <a:ext cx="2198014" cy="241282"/>
            <a:chOff x="5203960" y="1869830"/>
            <a:chExt cx="2882986" cy="316473"/>
          </a:xfrm>
        </p:grpSpPr>
        <p:sp>
          <p:nvSpPr>
            <p:cNvPr id="83" name="Rounded Rectangle 82"/>
            <p:cNvSpPr/>
            <p:nvPr/>
          </p:nvSpPr>
          <p:spPr>
            <a:xfrm>
              <a:off x="5203960" y="1869830"/>
              <a:ext cx="2882986" cy="316473"/>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p>
          </p:txBody>
        </p:sp>
        <p:sp>
          <p:nvSpPr>
            <p:cNvPr id="84" name="TextBox 83"/>
            <p:cNvSpPr txBox="1"/>
            <p:nvPr/>
          </p:nvSpPr>
          <p:spPr>
            <a:xfrm>
              <a:off x="5339002" y="1908625"/>
              <a:ext cx="2612903" cy="238881"/>
            </a:xfrm>
            <a:prstGeom prst="rect">
              <a:avLst/>
            </a:prstGeom>
            <a:noFill/>
          </p:spPr>
          <p:txBody>
            <a:bodyPr wrap="square" lIns="43204" tIns="21602" rIns="43204" bIns="21602" rtlCol="0" anchor="ctr">
              <a:spAutoFit/>
            </a:bodyPr>
            <a:lstStyle/>
            <a:p>
              <a:pPr algn="ctr"/>
              <a:r>
                <a:rPr lang="en-US" sz="900" dirty="0" smtClean="0">
                  <a:solidFill>
                    <a:schemeClr val="bg1"/>
                  </a:solidFill>
                  <a:latin typeface="+mn-lt"/>
                </a:rPr>
                <a:t>Dominant Business Model</a:t>
              </a:r>
              <a:endParaRPr lang="en-US" sz="900" dirty="0">
                <a:solidFill>
                  <a:schemeClr val="bg1"/>
                </a:solidFill>
                <a:latin typeface="+mn-lt"/>
              </a:endParaRPr>
            </a:p>
          </p:txBody>
        </p:sp>
      </p:grpSp>
      <p:grpSp>
        <p:nvGrpSpPr>
          <p:cNvPr id="85" name="Group 84"/>
          <p:cNvGrpSpPr/>
          <p:nvPr/>
        </p:nvGrpSpPr>
        <p:grpSpPr>
          <a:xfrm>
            <a:off x="4623045" y="4155604"/>
            <a:ext cx="2198014" cy="241282"/>
            <a:chOff x="5203960" y="1869830"/>
            <a:chExt cx="2882986" cy="316473"/>
          </a:xfrm>
        </p:grpSpPr>
        <p:sp>
          <p:nvSpPr>
            <p:cNvPr id="86" name="Rounded Rectangle 85"/>
            <p:cNvSpPr/>
            <p:nvPr/>
          </p:nvSpPr>
          <p:spPr>
            <a:xfrm>
              <a:off x="5203960" y="1869830"/>
              <a:ext cx="2882986" cy="316473"/>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p>
          </p:txBody>
        </p:sp>
        <p:sp>
          <p:nvSpPr>
            <p:cNvPr id="87" name="TextBox 86"/>
            <p:cNvSpPr txBox="1"/>
            <p:nvPr/>
          </p:nvSpPr>
          <p:spPr>
            <a:xfrm>
              <a:off x="5339002" y="1908625"/>
              <a:ext cx="2612903" cy="238881"/>
            </a:xfrm>
            <a:prstGeom prst="rect">
              <a:avLst/>
            </a:prstGeom>
            <a:noFill/>
          </p:spPr>
          <p:txBody>
            <a:bodyPr wrap="square" lIns="43204" tIns="21602" rIns="43204" bIns="21602" rtlCol="0" anchor="ctr">
              <a:spAutoFit/>
            </a:bodyPr>
            <a:lstStyle/>
            <a:p>
              <a:pPr algn="ctr"/>
              <a:r>
                <a:rPr lang="en-US" sz="900" dirty="0" smtClean="0">
                  <a:solidFill>
                    <a:schemeClr val="bg1"/>
                  </a:solidFill>
                  <a:latin typeface="+mn-lt"/>
                </a:rPr>
                <a:t>Low Distribution Cost</a:t>
              </a:r>
              <a:endParaRPr lang="en-US" sz="900" dirty="0">
                <a:solidFill>
                  <a:schemeClr val="bg1"/>
                </a:solidFill>
                <a:latin typeface="+mn-lt"/>
              </a:endParaRPr>
            </a:p>
          </p:txBody>
        </p:sp>
      </p:grpSp>
      <p:grpSp>
        <p:nvGrpSpPr>
          <p:cNvPr id="88" name="Group 87"/>
          <p:cNvGrpSpPr/>
          <p:nvPr/>
        </p:nvGrpSpPr>
        <p:grpSpPr>
          <a:xfrm>
            <a:off x="5804880" y="3842799"/>
            <a:ext cx="2198014" cy="241282"/>
            <a:chOff x="5203960" y="1869830"/>
            <a:chExt cx="2882986" cy="316473"/>
          </a:xfrm>
        </p:grpSpPr>
        <p:sp>
          <p:nvSpPr>
            <p:cNvPr id="89" name="Rounded Rectangle 88"/>
            <p:cNvSpPr/>
            <p:nvPr/>
          </p:nvSpPr>
          <p:spPr>
            <a:xfrm>
              <a:off x="5203960" y="1869830"/>
              <a:ext cx="2882986" cy="316473"/>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p>
          </p:txBody>
        </p:sp>
        <p:sp>
          <p:nvSpPr>
            <p:cNvPr id="90" name="TextBox 89"/>
            <p:cNvSpPr txBox="1"/>
            <p:nvPr/>
          </p:nvSpPr>
          <p:spPr>
            <a:xfrm>
              <a:off x="5339002" y="1908625"/>
              <a:ext cx="2612903" cy="238881"/>
            </a:xfrm>
            <a:prstGeom prst="rect">
              <a:avLst/>
            </a:prstGeom>
            <a:noFill/>
          </p:spPr>
          <p:txBody>
            <a:bodyPr wrap="square" lIns="43204" tIns="21602" rIns="43204" bIns="21602" rtlCol="0" anchor="ctr">
              <a:spAutoFit/>
            </a:bodyPr>
            <a:lstStyle/>
            <a:p>
              <a:pPr algn="ctr"/>
              <a:r>
                <a:rPr lang="en-US" sz="900" dirty="0" smtClean="0">
                  <a:solidFill>
                    <a:schemeClr val="bg1"/>
                  </a:solidFill>
                  <a:latin typeface="+mn-lt"/>
                </a:rPr>
                <a:t>Real-time Insight</a:t>
              </a:r>
              <a:endParaRPr lang="en-US" sz="900" dirty="0">
                <a:solidFill>
                  <a:schemeClr val="bg1"/>
                </a:solidFill>
                <a:latin typeface="+mn-lt"/>
              </a:endParaRPr>
            </a:p>
          </p:txBody>
        </p:sp>
      </p:grpSp>
      <p:grpSp>
        <p:nvGrpSpPr>
          <p:cNvPr id="91" name="Group 90"/>
          <p:cNvGrpSpPr/>
          <p:nvPr/>
        </p:nvGrpSpPr>
        <p:grpSpPr>
          <a:xfrm>
            <a:off x="654205" y="1033099"/>
            <a:ext cx="2470801" cy="566356"/>
            <a:chOff x="5203960" y="1811497"/>
            <a:chExt cx="2882986" cy="433141"/>
          </a:xfrm>
        </p:grpSpPr>
        <p:sp>
          <p:nvSpPr>
            <p:cNvPr id="92" name="Rounded Rectangle 91"/>
            <p:cNvSpPr/>
            <p:nvPr/>
          </p:nvSpPr>
          <p:spPr>
            <a:xfrm>
              <a:off x="5203960" y="1869830"/>
              <a:ext cx="2882986" cy="316473"/>
            </a:xfrm>
            <a:prstGeom prst="roundRect">
              <a:avLst>
                <a:gd name="adj" fmla="val 50000"/>
              </a:avLst>
            </a:prstGeom>
            <a:gradFill flip="none" rotWithShape="1">
              <a:gsLst>
                <a:gs pos="0">
                  <a:schemeClr val="accent4"/>
                </a:gs>
                <a:gs pos="100000">
                  <a:schemeClr val="accent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93" name="TextBox 92"/>
            <p:cNvSpPr txBox="1"/>
            <p:nvPr/>
          </p:nvSpPr>
          <p:spPr>
            <a:xfrm>
              <a:off x="5339003" y="1811497"/>
              <a:ext cx="2612903" cy="433141"/>
            </a:xfrm>
            <a:prstGeom prst="rect">
              <a:avLst/>
            </a:prstGeom>
            <a:noFill/>
          </p:spPr>
          <p:txBody>
            <a:bodyPr wrap="square" lIns="43204" tIns="21602" rIns="43204" bIns="21602" rtlCol="0" anchor="ctr">
              <a:spAutoFit/>
            </a:bodyPr>
            <a:lstStyle/>
            <a:p>
              <a:pPr algn="ctr"/>
              <a:r>
                <a:rPr lang="en-US" sz="1400" dirty="0" smtClean="0">
                  <a:solidFill>
                    <a:schemeClr val="bg1"/>
                  </a:solidFill>
                  <a:latin typeface="+mn-lt"/>
                </a:rPr>
                <a:t>ACCELERATE GROWTH</a:t>
              </a:r>
              <a:endParaRPr lang="en-US" sz="1400" dirty="0">
                <a:solidFill>
                  <a:schemeClr val="bg1"/>
                </a:solidFill>
                <a:latin typeface="+mn-lt"/>
              </a:endParaRPr>
            </a:p>
          </p:txBody>
        </p:sp>
      </p:grpSp>
      <p:sp>
        <p:nvSpPr>
          <p:cNvPr id="95" name="Rectangle 23"/>
          <p:cNvSpPr>
            <a:spLocks noChangeArrowheads="1"/>
          </p:cNvSpPr>
          <p:nvPr/>
        </p:nvSpPr>
        <p:spPr bwMode="auto">
          <a:xfrm>
            <a:off x="832624" y="1421630"/>
            <a:ext cx="2273332" cy="804711"/>
          </a:xfrm>
          <a:prstGeom prst="rect">
            <a:avLst/>
          </a:prstGeom>
        </p:spPr>
        <p:txBody>
          <a:bodyPr wrap="square" lIns="137160" tIns="205740" rIns="68580" bIns="34290" anchor="t" anchorCtr="0">
            <a:prstTxWarp prst="textNoShape">
              <a:avLst/>
            </a:prstTxWarp>
          </a:bodyPr>
          <a:lstStyle/>
          <a:p>
            <a:pPr marL="130969" indent="-130969" defTabSz="914400" fontAlgn="auto">
              <a:lnSpc>
                <a:spcPct val="90000"/>
              </a:lnSpc>
              <a:spcBef>
                <a:spcPts val="0"/>
              </a:spcBef>
              <a:spcAft>
                <a:spcPts val="600"/>
              </a:spcAft>
              <a:buClr>
                <a:schemeClr val="accent1"/>
              </a:buClr>
              <a:buFont typeface="Arial" pitchFamily="34" charset="0"/>
              <a:buChar char="•"/>
            </a:pPr>
            <a:r>
              <a:rPr lang="en-US" sz="1100" dirty="0">
                <a:latin typeface="+mn-lt"/>
                <a:ea typeface="ＭＳ Ｐゴシック" pitchFamily="-106" charset="-128"/>
                <a:cs typeface="ＭＳ Ｐゴシック" pitchFamily="-106" charset="-128"/>
              </a:rPr>
              <a:t>Video quality everywhere</a:t>
            </a:r>
          </a:p>
          <a:p>
            <a:pPr marL="130969" indent="-130969" defTabSz="914400" fontAlgn="auto">
              <a:lnSpc>
                <a:spcPct val="90000"/>
              </a:lnSpc>
              <a:spcBef>
                <a:spcPts val="0"/>
              </a:spcBef>
              <a:spcAft>
                <a:spcPts val="600"/>
              </a:spcAft>
              <a:buClr>
                <a:schemeClr val="accent1"/>
              </a:buClr>
              <a:buFont typeface="Arial" pitchFamily="34" charset="0"/>
              <a:buChar char="•"/>
            </a:pPr>
            <a:r>
              <a:rPr lang="en-US" sz="1100" dirty="0" smtClean="0">
                <a:latin typeface="+mn-lt"/>
                <a:ea typeface="ＭＳ Ｐゴシック" pitchFamily="-106" charset="-128"/>
                <a:cs typeface="ＭＳ Ｐゴシック" pitchFamily="-106" charset="-128"/>
              </a:rPr>
              <a:t>Personalize linear </a:t>
            </a:r>
            <a:r>
              <a:rPr lang="en-US" sz="1100" dirty="0">
                <a:latin typeface="+mn-lt"/>
                <a:ea typeface="ＭＳ Ｐゴシック" pitchFamily="-106" charset="-128"/>
                <a:cs typeface="ＭＳ Ｐゴシック" pitchFamily="-106" charset="-128"/>
              </a:rPr>
              <a:t>content</a:t>
            </a:r>
          </a:p>
          <a:p>
            <a:pPr marL="130969" indent="-130969" defTabSz="914400" fontAlgn="auto">
              <a:lnSpc>
                <a:spcPct val="90000"/>
              </a:lnSpc>
              <a:spcBef>
                <a:spcPts val="0"/>
              </a:spcBef>
              <a:spcAft>
                <a:spcPts val="600"/>
              </a:spcAft>
              <a:buClr>
                <a:schemeClr val="accent1"/>
              </a:buClr>
              <a:buFont typeface="Arial" pitchFamily="34" charset="0"/>
              <a:buChar char="•"/>
            </a:pPr>
            <a:r>
              <a:rPr lang="en-US" sz="1100" dirty="0">
                <a:latin typeface="+mn-lt"/>
                <a:ea typeface="ＭＳ Ｐゴシック" pitchFamily="-106" charset="-128"/>
                <a:cs typeface="ＭＳ Ｐゴシック" pitchFamily="-106" charset="-128"/>
              </a:rPr>
              <a:t>Win new </a:t>
            </a:r>
            <a:r>
              <a:rPr lang="en-US" sz="1100" dirty="0" smtClean="0">
                <a:latin typeface="+mn-lt"/>
                <a:ea typeface="ＭＳ Ｐゴシック" pitchFamily="-106" charset="-128"/>
                <a:cs typeface="ＭＳ Ｐゴシック" pitchFamily="-106" charset="-128"/>
              </a:rPr>
              <a:t>segments</a:t>
            </a:r>
            <a:endParaRPr lang="en-US" sz="1100" dirty="0">
              <a:latin typeface="+mn-lt"/>
              <a:ea typeface="ＭＳ Ｐゴシック" pitchFamily="-106" charset="-128"/>
              <a:cs typeface="ＭＳ Ｐゴシック" pitchFamily="-106" charset="-128"/>
            </a:endParaRPr>
          </a:p>
        </p:txBody>
      </p:sp>
      <p:grpSp>
        <p:nvGrpSpPr>
          <p:cNvPr id="96" name="Group 95"/>
          <p:cNvGrpSpPr/>
          <p:nvPr/>
        </p:nvGrpSpPr>
        <p:grpSpPr>
          <a:xfrm>
            <a:off x="3208514" y="1121740"/>
            <a:ext cx="2470801" cy="413806"/>
            <a:chOff x="5203960" y="1869830"/>
            <a:chExt cx="2882986" cy="316473"/>
          </a:xfrm>
        </p:grpSpPr>
        <p:sp>
          <p:nvSpPr>
            <p:cNvPr id="97" name="Rounded Rectangle 96"/>
            <p:cNvSpPr/>
            <p:nvPr/>
          </p:nvSpPr>
          <p:spPr>
            <a:xfrm>
              <a:off x="5203960" y="1869830"/>
              <a:ext cx="2882986" cy="316473"/>
            </a:xfrm>
            <a:prstGeom prst="roundRect">
              <a:avLst>
                <a:gd name="adj" fmla="val 50000"/>
              </a:avLst>
            </a:prstGeom>
            <a:gradFill flip="none" rotWithShape="1">
              <a:gsLst>
                <a:gs pos="0">
                  <a:schemeClr val="accent4"/>
                </a:gs>
                <a:gs pos="100000">
                  <a:schemeClr val="accent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8" name="TextBox 97"/>
            <p:cNvSpPr txBox="1"/>
            <p:nvPr/>
          </p:nvSpPr>
          <p:spPr>
            <a:xfrm>
              <a:off x="5339003" y="1909826"/>
              <a:ext cx="2612903" cy="236482"/>
            </a:xfrm>
            <a:prstGeom prst="rect">
              <a:avLst/>
            </a:prstGeom>
            <a:noFill/>
          </p:spPr>
          <p:txBody>
            <a:bodyPr wrap="square" lIns="43204" tIns="21602" rIns="43204" bIns="21602" rtlCol="0" anchor="ctr">
              <a:spAutoFit/>
            </a:bodyPr>
            <a:lstStyle/>
            <a:p>
              <a:pPr algn="ctr"/>
              <a:r>
                <a:rPr lang="en-US" sz="1400" dirty="0" smtClean="0">
                  <a:solidFill>
                    <a:schemeClr val="bg1"/>
                  </a:solidFill>
                  <a:latin typeface="+mn-lt"/>
                </a:rPr>
                <a:t>INCREASE SPEED</a:t>
              </a:r>
              <a:endParaRPr lang="en-US" sz="1400" dirty="0">
                <a:solidFill>
                  <a:schemeClr val="bg1"/>
                </a:solidFill>
                <a:latin typeface="+mn-lt"/>
              </a:endParaRPr>
            </a:p>
          </p:txBody>
        </p:sp>
      </p:grpSp>
      <p:sp>
        <p:nvSpPr>
          <p:cNvPr id="99" name="Rectangle 23"/>
          <p:cNvSpPr>
            <a:spLocks noChangeArrowheads="1"/>
          </p:cNvSpPr>
          <p:nvPr/>
        </p:nvSpPr>
        <p:spPr bwMode="auto">
          <a:xfrm>
            <a:off x="3316776" y="1421630"/>
            <a:ext cx="2362539" cy="804711"/>
          </a:xfrm>
          <a:prstGeom prst="rect">
            <a:avLst/>
          </a:prstGeom>
        </p:spPr>
        <p:txBody>
          <a:bodyPr wrap="square" lIns="137160" tIns="205740" rIns="68580" bIns="34290" anchor="t" anchorCtr="0">
            <a:prstTxWarp prst="textNoShape">
              <a:avLst/>
            </a:prstTxWarp>
          </a:bodyPr>
          <a:lstStyle/>
          <a:p>
            <a:pPr marL="130969" indent="-130969" defTabSz="914400" fontAlgn="auto">
              <a:lnSpc>
                <a:spcPct val="90000"/>
              </a:lnSpc>
              <a:spcBef>
                <a:spcPts val="0"/>
              </a:spcBef>
              <a:spcAft>
                <a:spcPts val="600"/>
              </a:spcAft>
              <a:buClr>
                <a:schemeClr val="accent1"/>
              </a:buClr>
              <a:buFont typeface="Arial" pitchFamily="34" charset="0"/>
              <a:buChar char="•"/>
            </a:pPr>
            <a:r>
              <a:rPr lang="en-US" sz="1100" dirty="0">
                <a:latin typeface="+mn-lt"/>
                <a:ea typeface="ＭＳ Ｐゴシック" pitchFamily="-106" charset="-128"/>
                <a:cs typeface="ＭＳ Ｐゴシック" pitchFamily="-106" charset="-128"/>
              </a:rPr>
              <a:t>New features across your base</a:t>
            </a:r>
          </a:p>
          <a:p>
            <a:pPr marL="130969" indent="-130969" defTabSz="914400" fontAlgn="auto">
              <a:lnSpc>
                <a:spcPct val="90000"/>
              </a:lnSpc>
              <a:spcBef>
                <a:spcPts val="0"/>
              </a:spcBef>
              <a:spcAft>
                <a:spcPts val="600"/>
              </a:spcAft>
              <a:buClr>
                <a:schemeClr val="accent1"/>
              </a:buClr>
              <a:buFont typeface="Arial" pitchFamily="34" charset="0"/>
              <a:buChar char="•"/>
            </a:pPr>
            <a:r>
              <a:rPr lang="en-US" sz="1100" dirty="0">
                <a:latin typeface="+mn-lt"/>
                <a:ea typeface="ＭＳ Ｐゴシック" pitchFamily="-106" charset="-128"/>
                <a:cs typeface="ＭＳ Ｐゴシック" pitchFamily="-106" charset="-128"/>
              </a:rPr>
              <a:t>Confidently innovate with </a:t>
            </a:r>
            <a:r>
              <a:rPr lang="en-US" sz="1100" dirty="0" smtClean="0">
                <a:latin typeface="+mn-lt"/>
                <a:ea typeface="ＭＳ Ｐゴシック" pitchFamily="-106" charset="-128"/>
                <a:cs typeface="ＭＳ Ｐゴシック" pitchFamily="-106" charset="-128"/>
              </a:rPr>
              <a:t>data</a:t>
            </a:r>
          </a:p>
          <a:p>
            <a:pPr marL="130969" indent="-130969" defTabSz="914400" fontAlgn="auto">
              <a:lnSpc>
                <a:spcPct val="90000"/>
              </a:lnSpc>
              <a:spcBef>
                <a:spcPts val="0"/>
              </a:spcBef>
              <a:spcAft>
                <a:spcPts val="600"/>
              </a:spcAft>
              <a:buClr>
                <a:schemeClr val="accent1"/>
              </a:buClr>
              <a:buFont typeface="Arial" pitchFamily="34" charset="0"/>
              <a:buChar char="•"/>
            </a:pPr>
            <a:r>
              <a:rPr lang="en-US" sz="1100" dirty="0" smtClean="0">
                <a:latin typeface="+mn-lt"/>
                <a:ea typeface="ＭＳ Ｐゴシック" pitchFamily="-106" charset="-128"/>
                <a:cs typeface="ＭＳ Ｐゴシック" pitchFamily="-106" charset="-128"/>
              </a:rPr>
              <a:t>Secure new business models</a:t>
            </a:r>
            <a:endParaRPr lang="en-US" sz="1100" dirty="0">
              <a:latin typeface="+mn-lt"/>
              <a:ea typeface="ＭＳ Ｐゴシック" pitchFamily="-106" charset="-128"/>
              <a:cs typeface="ＭＳ Ｐゴシック" pitchFamily="-106" charset="-128"/>
            </a:endParaRPr>
          </a:p>
        </p:txBody>
      </p:sp>
      <p:grpSp>
        <p:nvGrpSpPr>
          <p:cNvPr id="100" name="Group 99"/>
          <p:cNvGrpSpPr/>
          <p:nvPr/>
        </p:nvGrpSpPr>
        <p:grpSpPr>
          <a:xfrm>
            <a:off x="5762822" y="1121740"/>
            <a:ext cx="2470801" cy="413806"/>
            <a:chOff x="5203960" y="1869830"/>
            <a:chExt cx="2882986" cy="316473"/>
          </a:xfrm>
        </p:grpSpPr>
        <p:sp>
          <p:nvSpPr>
            <p:cNvPr id="101" name="Rounded Rectangle 100"/>
            <p:cNvSpPr/>
            <p:nvPr/>
          </p:nvSpPr>
          <p:spPr>
            <a:xfrm>
              <a:off x="5203960" y="1869830"/>
              <a:ext cx="2882986" cy="316473"/>
            </a:xfrm>
            <a:prstGeom prst="roundRect">
              <a:avLst>
                <a:gd name="adj" fmla="val 50000"/>
              </a:avLst>
            </a:prstGeom>
            <a:gradFill flip="none" rotWithShape="1">
              <a:gsLst>
                <a:gs pos="0">
                  <a:schemeClr val="accent4"/>
                </a:gs>
                <a:gs pos="100000">
                  <a:schemeClr val="accent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2" name="TextBox 101"/>
            <p:cNvSpPr txBox="1"/>
            <p:nvPr/>
          </p:nvSpPr>
          <p:spPr>
            <a:xfrm>
              <a:off x="5339003" y="1909826"/>
              <a:ext cx="2612903" cy="236482"/>
            </a:xfrm>
            <a:prstGeom prst="rect">
              <a:avLst/>
            </a:prstGeom>
            <a:noFill/>
          </p:spPr>
          <p:txBody>
            <a:bodyPr wrap="square" lIns="43204" tIns="21602" rIns="43204" bIns="21602" rtlCol="0" anchor="ctr">
              <a:spAutoFit/>
            </a:bodyPr>
            <a:lstStyle/>
            <a:p>
              <a:pPr algn="ctr"/>
              <a:r>
                <a:rPr lang="en-US" sz="1400" dirty="0" smtClean="0">
                  <a:solidFill>
                    <a:schemeClr val="bg1"/>
                  </a:solidFill>
                  <a:latin typeface="+mn-lt"/>
                </a:rPr>
                <a:t>IMPROVE EFFICIENCY</a:t>
              </a:r>
              <a:endParaRPr lang="en-US" sz="1400" dirty="0">
                <a:solidFill>
                  <a:schemeClr val="bg1"/>
                </a:solidFill>
                <a:latin typeface="+mn-lt"/>
              </a:endParaRPr>
            </a:p>
          </p:txBody>
        </p:sp>
      </p:grpSp>
      <p:sp>
        <p:nvSpPr>
          <p:cNvPr id="103" name="Rectangle 23"/>
          <p:cNvSpPr>
            <a:spLocks noChangeArrowheads="1"/>
          </p:cNvSpPr>
          <p:nvPr/>
        </p:nvSpPr>
        <p:spPr bwMode="auto">
          <a:xfrm>
            <a:off x="5878558" y="1421630"/>
            <a:ext cx="3139062" cy="804711"/>
          </a:xfrm>
          <a:prstGeom prst="rect">
            <a:avLst/>
          </a:prstGeom>
        </p:spPr>
        <p:txBody>
          <a:bodyPr wrap="square" lIns="137160" tIns="205740" rIns="68580" bIns="34290" anchor="t" anchorCtr="0">
            <a:prstTxWarp prst="textNoShape">
              <a:avLst/>
            </a:prstTxWarp>
          </a:bodyPr>
          <a:lstStyle/>
          <a:p>
            <a:pPr marL="130969" indent="-130969" defTabSz="914400" fontAlgn="auto">
              <a:lnSpc>
                <a:spcPct val="90000"/>
              </a:lnSpc>
              <a:spcBef>
                <a:spcPts val="0"/>
              </a:spcBef>
              <a:spcAft>
                <a:spcPts val="600"/>
              </a:spcAft>
              <a:buClr>
                <a:schemeClr val="accent1"/>
              </a:buClr>
              <a:buFont typeface="Arial" pitchFamily="34" charset="0"/>
              <a:buChar char="•"/>
            </a:pPr>
            <a:r>
              <a:rPr lang="en-US" sz="1100" dirty="0">
                <a:latin typeface="+mn-lt"/>
                <a:ea typeface="ＭＳ Ｐゴシック" pitchFamily="-106" charset="-128"/>
                <a:cs typeface="ＭＳ Ｐゴシック" pitchFamily="-106" charset="-128"/>
              </a:rPr>
              <a:t>Reduce cost to reach all devices</a:t>
            </a:r>
          </a:p>
          <a:p>
            <a:pPr marL="130969" indent="-130969" defTabSz="914400" fontAlgn="auto">
              <a:lnSpc>
                <a:spcPct val="90000"/>
              </a:lnSpc>
              <a:spcBef>
                <a:spcPts val="0"/>
              </a:spcBef>
              <a:spcAft>
                <a:spcPts val="600"/>
              </a:spcAft>
              <a:buClr>
                <a:schemeClr val="accent1"/>
              </a:buClr>
              <a:buFont typeface="Arial" pitchFamily="34" charset="0"/>
              <a:buChar char="•"/>
            </a:pPr>
            <a:r>
              <a:rPr lang="en-US" sz="1100" dirty="0">
                <a:latin typeface="+mn-lt"/>
                <a:ea typeface="ＭＳ Ｐゴシック" pitchFamily="-106" charset="-128"/>
                <a:cs typeface="ＭＳ Ｐゴシック" pitchFamily="-106" charset="-128"/>
              </a:rPr>
              <a:t>Simplify operations across legacy and new</a:t>
            </a:r>
          </a:p>
          <a:p>
            <a:pPr marL="130969" indent="-130969" defTabSz="914400" fontAlgn="auto">
              <a:lnSpc>
                <a:spcPct val="90000"/>
              </a:lnSpc>
              <a:spcBef>
                <a:spcPts val="0"/>
              </a:spcBef>
              <a:spcAft>
                <a:spcPts val="600"/>
              </a:spcAft>
              <a:buClr>
                <a:schemeClr val="accent1"/>
              </a:buClr>
              <a:buFont typeface="Arial" pitchFamily="34" charset="0"/>
              <a:buChar char="•"/>
            </a:pPr>
            <a:r>
              <a:rPr lang="en-US" sz="1100" dirty="0">
                <a:latin typeface="+mn-lt"/>
                <a:ea typeface="ＭＳ Ｐゴシック" pitchFamily="-106" charset="-128"/>
                <a:cs typeface="ＭＳ Ｐゴシック" pitchFamily="-106" charset="-128"/>
              </a:rPr>
              <a:t>Flexibly scale infrastructure</a:t>
            </a:r>
          </a:p>
        </p:txBody>
      </p:sp>
    </p:spTree>
    <p:extLst>
      <p:ext uri="{BB962C8B-B14F-4D97-AF65-F5344CB8AC3E}">
        <p14:creationId xmlns:p14="http://schemas.microsoft.com/office/powerpoint/2010/main" val="3668530243"/>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82" y="1091238"/>
            <a:ext cx="9141618" cy="3581400"/>
            <a:chOff x="2382" y="1091238"/>
            <a:chExt cx="9141618" cy="3581400"/>
          </a:xfrm>
        </p:grpSpPr>
        <p:pic>
          <p:nvPicPr>
            <p:cNvPr id="10" name="Picture 9"/>
            <p:cNvPicPr>
              <a:picLocks noChangeAspect="1"/>
            </p:cNvPicPr>
            <p:nvPr/>
          </p:nvPicPr>
          <p:blipFill rotWithShape="1">
            <a:blip r:embed="rId5" cstate="screen">
              <a:alphaModFix amt="45000"/>
              <a:extLst>
                <a:ext uri="{28A0092B-C50C-407E-A947-70E740481C1C}">
                  <a14:useLocalDpi xmlns:a14="http://schemas.microsoft.com/office/drawing/2010/main"/>
                </a:ext>
              </a:extLst>
            </a:blip>
            <a:srcRect/>
            <a:stretch/>
          </p:blipFill>
          <p:spPr>
            <a:xfrm>
              <a:off x="2382" y="1091238"/>
              <a:ext cx="9141618" cy="3581400"/>
            </a:xfrm>
            <a:prstGeom prst="rect">
              <a:avLst/>
            </a:prstGeom>
          </p:spPr>
        </p:pic>
        <p:sp>
          <p:nvSpPr>
            <p:cNvPr id="11" name="Rectangle 10"/>
            <p:cNvSpPr/>
            <p:nvPr/>
          </p:nvSpPr>
          <p:spPr>
            <a:xfrm>
              <a:off x="2382" y="1091238"/>
              <a:ext cx="9141618" cy="3581400"/>
            </a:xfrm>
            <a:prstGeom prst="rect">
              <a:avLst/>
            </a:prstGeom>
            <a:gradFill>
              <a:gsLst>
                <a:gs pos="41000">
                  <a:schemeClr val="bg1">
                    <a:alpha val="0"/>
                  </a:schemeClr>
                </a:gs>
                <a:gs pos="94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aphicFrame>
        <p:nvGraphicFramePr>
          <p:cNvPr id="4" name="Object 3" hidden="1"/>
          <p:cNvGraphicFramePr>
            <a:graphicFrameLocks noChangeAspect="1"/>
          </p:cNvGraphicFramePr>
          <p:nvPr>
            <p:custDataLst>
              <p:tags r:id="rId2"/>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82" name="think-cell Slide" r:id="rId6" imgW="378" imgH="379" progId="TCLayout.ActiveDocument.1">
                  <p:embed/>
                </p:oleObj>
              </mc:Choice>
              <mc:Fallback>
                <p:oleObj name="think-cell Slide" r:id="rId6" imgW="378" imgH="379" progId="TCLayout.ActiveDocument.1">
                  <p:embed/>
                  <p:pic>
                    <p:nvPicPr>
                      <p:cNvPr id="4" name="Object 3" hidden="1"/>
                      <p:cNvPicPr/>
                      <p:nvPr/>
                    </p:nvPicPr>
                    <p:blipFill>
                      <a:blip r:embed="rId7"/>
                      <a:stretch>
                        <a:fillRect/>
                      </a:stretch>
                    </p:blipFill>
                    <p:spPr>
                      <a:xfrm>
                        <a:off x="1192" y="1192"/>
                        <a:ext cx="1190" cy="1190"/>
                      </a:xfrm>
                      <a:prstGeom prst="rect">
                        <a:avLst/>
                      </a:prstGeom>
                    </p:spPr>
                  </p:pic>
                </p:oleObj>
              </mc:Fallback>
            </mc:AlternateContent>
          </a:graphicData>
        </a:graphic>
      </p:graphicFrame>
      <p:sp>
        <p:nvSpPr>
          <p:cNvPr id="7" name="Title 6"/>
          <p:cNvSpPr>
            <a:spLocks noGrp="1"/>
          </p:cNvSpPr>
          <p:nvPr>
            <p:ph type="title"/>
          </p:nvPr>
        </p:nvSpPr>
        <p:spPr/>
        <p:txBody>
          <a:bodyPr/>
          <a:lstStyle/>
          <a:p>
            <a:r>
              <a:rPr lang="en-US" smtClean="0"/>
              <a:t>Paving the Path to Reinvent TV</a:t>
            </a:r>
            <a:endParaRPr lang="en-US" dirty="0"/>
          </a:p>
        </p:txBody>
      </p:sp>
      <p:sp>
        <p:nvSpPr>
          <p:cNvPr id="31" name="Rounded Rectangle 30"/>
          <p:cNvSpPr/>
          <p:nvPr/>
        </p:nvSpPr>
        <p:spPr>
          <a:xfrm rot="16200000">
            <a:off x="4547905" y="73040"/>
            <a:ext cx="45720" cy="6733470"/>
          </a:xfrm>
          <a:prstGeom prst="roundRect">
            <a:avLst>
              <a:gd name="adj" fmla="val 50000"/>
            </a:avLst>
          </a:prstGeom>
          <a:gradFill flip="none" rotWithShape="1">
            <a:gsLst>
              <a:gs pos="60000">
                <a:schemeClr val="accent4"/>
              </a:gs>
              <a:gs pos="40000">
                <a:schemeClr val="accent4"/>
              </a:gs>
              <a:gs pos="25000">
                <a:schemeClr val="accent6"/>
              </a:gs>
              <a:gs pos="80000">
                <a:srgbClr val="2968AF"/>
              </a:gs>
            </a:gsLst>
            <a:lin ang="16200000" scaled="1"/>
            <a:tileRect/>
          </a:gradFill>
          <a:ln w="25400" cap="flat" cmpd="sng" algn="ctr">
            <a:noFill/>
            <a:prstDash val="solid"/>
          </a:ln>
          <a:effectLst/>
        </p:spPr>
        <p:txBody>
          <a:bodyPr vert="vert" lIns="68588" tIns="34295" rIns="68588" bIns="34295" rtlCol="0" anchor="ctr"/>
          <a:lstStyle/>
          <a:p>
            <a:pPr algn="ctr" defTabSz="914378" fontAlgn="auto">
              <a:spcBef>
                <a:spcPts val="0"/>
              </a:spcBef>
              <a:spcAft>
                <a:spcPts val="0"/>
              </a:spcAft>
              <a:defRPr/>
            </a:pPr>
            <a:endParaRPr lang="en-US" sz="700" kern="0" dirty="0">
              <a:solidFill>
                <a:srgbClr val="FFFFFF"/>
              </a:solidFill>
              <a:latin typeface="Arial"/>
              <a:ea typeface="ＭＳ Ｐゴシック" pitchFamily="34" charset="-128"/>
              <a:cs typeface="+mn-cs"/>
            </a:endParaRPr>
          </a:p>
        </p:txBody>
      </p:sp>
      <p:grpSp>
        <p:nvGrpSpPr>
          <p:cNvPr id="23" name="Group 22"/>
          <p:cNvGrpSpPr/>
          <p:nvPr/>
        </p:nvGrpSpPr>
        <p:grpSpPr>
          <a:xfrm>
            <a:off x="1568636" y="3003411"/>
            <a:ext cx="1787537" cy="500094"/>
            <a:chOff x="1664152" y="3820104"/>
            <a:chExt cx="1787537" cy="500094"/>
          </a:xfrm>
        </p:grpSpPr>
        <p:sp>
          <p:nvSpPr>
            <p:cNvPr id="14" name="Rectangle 13"/>
            <p:cNvSpPr/>
            <p:nvPr/>
          </p:nvSpPr>
          <p:spPr>
            <a:xfrm>
              <a:off x="1664152" y="3820104"/>
              <a:ext cx="1787537" cy="400110"/>
            </a:xfrm>
            <a:prstGeom prst="rect">
              <a:avLst/>
            </a:prstGeom>
          </p:spPr>
          <p:txBody>
            <a:bodyPr wrap="square">
              <a:spAutoFit/>
            </a:bodyPr>
            <a:lstStyle/>
            <a:p>
              <a:pPr algn="ctr"/>
              <a:r>
                <a:rPr lang="en-US" sz="2000" b="1" dirty="0" smtClean="0">
                  <a:solidFill>
                    <a:schemeClr val="accent1"/>
                  </a:solidFill>
                </a:rPr>
                <a:t>Content First</a:t>
              </a:r>
              <a:endParaRPr lang="en-US" sz="2000" b="1" dirty="0">
                <a:solidFill>
                  <a:schemeClr val="accent1"/>
                </a:solidFill>
              </a:endParaRPr>
            </a:p>
          </p:txBody>
        </p:sp>
        <p:sp>
          <p:nvSpPr>
            <p:cNvPr id="22" name="Oval 21"/>
            <p:cNvSpPr>
              <a:spLocks noChangeAspect="1"/>
            </p:cNvSpPr>
            <p:nvPr/>
          </p:nvSpPr>
          <p:spPr>
            <a:xfrm>
              <a:off x="2483997" y="4183038"/>
              <a:ext cx="137160" cy="137160"/>
            </a:xfrm>
            <a:prstGeom prst="ellipse">
              <a:avLst/>
            </a:prstGeom>
            <a:solidFill>
              <a:srgbClr val="2968AF"/>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4" name="Group 23"/>
          <p:cNvGrpSpPr/>
          <p:nvPr/>
        </p:nvGrpSpPr>
        <p:grpSpPr>
          <a:xfrm>
            <a:off x="3682423" y="3003411"/>
            <a:ext cx="1787537" cy="500094"/>
            <a:chOff x="3686700" y="3820104"/>
            <a:chExt cx="1787537" cy="500094"/>
          </a:xfrm>
        </p:grpSpPr>
        <p:sp>
          <p:nvSpPr>
            <p:cNvPr id="20" name="Rectangle 19"/>
            <p:cNvSpPr/>
            <p:nvPr/>
          </p:nvSpPr>
          <p:spPr>
            <a:xfrm>
              <a:off x="3686700" y="3820104"/>
              <a:ext cx="1787537" cy="400110"/>
            </a:xfrm>
            <a:prstGeom prst="rect">
              <a:avLst/>
            </a:prstGeom>
          </p:spPr>
          <p:txBody>
            <a:bodyPr wrap="square">
              <a:spAutoFit/>
            </a:bodyPr>
            <a:lstStyle/>
            <a:p>
              <a:pPr algn="ctr"/>
              <a:r>
                <a:rPr lang="en-US" sz="2000" b="1" dirty="0" smtClean="0">
                  <a:solidFill>
                    <a:schemeClr val="accent4">
                      <a:lumMod val="75000"/>
                    </a:schemeClr>
                  </a:solidFill>
                </a:rPr>
                <a:t>IP First</a:t>
              </a:r>
              <a:endParaRPr lang="en-US" sz="2000" b="1" dirty="0">
                <a:solidFill>
                  <a:schemeClr val="accent4">
                    <a:lumMod val="75000"/>
                  </a:schemeClr>
                </a:solidFill>
              </a:endParaRPr>
            </a:p>
          </p:txBody>
        </p:sp>
        <p:sp>
          <p:nvSpPr>
            <p:cNvPr id="32" name="Oval 31"/>
            <p:cNvSpPr>
              <a:spLocks noChangeAspect="1"/>
            </p:cNvSpPr>
            <p:nvPr/>
          </p:nvSpPr>
          <p:spPr>
            <a:xfrm>
              <a:off x="4506545" y="4183038"/>
              <a:ext cx="137160" cy="137160"/>
            </a:xfrm>
            <a:prstGeom prst="ellipse">
              <a:avLst/>
            </a:prstGeom>
            <a:solidFill>
              <a:schemeClr val="accent4"/>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5" name="Group 24"/>
          <p:cNvGrpSpPr/>
          <p:nvPr/>
        </p:nvGrpSpPr>
        <p:grpSpPr>
          <a:xfrm>
            <a:off x="5768791" y="3003411"/>
            <a:ext cx="1787538" cy="500094"/>
            <a:chOff x="5705379" y="3820104"/>
            <a:chExt cx="1787538" cy="500094"/>
          </a:xfrm>
        </p:grpSpPr>
        <p:sp>
          <p:nvSpPr>
            <p:cNvPr id="17" name="Rectangle 16"/>
            <p:cNvSpPr/>
            <p:nvPr/>
          </p:nvSpPr>
          <p:spPr>
            <a:xfrm>
              <a:off x="5705379" y="3820104"/>
              <a:ext cx="1787538" cy="400110"/>
            </a:xfrm>
            <a:prstGeom prst="rect">
              <a:avLst/>
            </a:prstGeom>
          </p:spPr>
          <p:txBody>
            <a:bodyPr wrap="square">
              <a:spAutoFit/>
            </a:bodyPr>
            <a:lstStyle/>
            <a:p>
              <a:pPr algn="ctr"/>
              <a:r>
                <a:rPr lang="en-US" sz="2000" b="1" dirty="0" smtClean="0">
                  <a:solidFill>
                    <a:srgbClr val="107680"/>
                  </a:solidFill>
                </a:rPr>
                <a:t>Device First</a:t>
              </a:r>
              <a:endParaRPr lang="en-US" sz="2000" b="1" dirty="0">
                <a:solidFill>
                  <a:srgbClr val="107680"/>
                </a:solidFill>
              </a:endParaRPr>
            </a:p>
          </p:txBody>
        </p:sp>
        <p:sp>
          <p:nvSpPr>
            <p:cNvPr id="33" name="Oval 32"/>
            <p:cNvSpPr>
              <a:spLocks noChangeAspect="1"/>
            </p:cNvSpPr>
            <p:nvPr/>
          </p:nvSpPr>
          <p:spPr>
            <a:xfrm>
              <a:off x="6525223" y="4183038"/>
              <a:ext cx="137160" cy="137160"/>
            </a:xfrm>
            <a:prstGeom prst="ellipse">
              <a:avLst/>
            </a:prstGeom>
            <a:solidFill>
              <a:schemeClr val="accent6"/>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1" name="TextBox 40"/>
          <p:cNvSpPr txBox="1"/>
          <p:nvPr/>
        </p:nvSpPr>
        <p:spPr>
          <a:xfrm>
            <a:off x="1453899" y="3453990"/>
            <a:ext cx="2017012" cy="584765"/>
          </a:xfrm>
          <a:prstGeom prst="rect">
            <a:avLst/>
          </a:prstGeom>
          <a:noFill/>
        </p:spPr>
        <p:txBody>
          <a:bodyPr wrap="square" lIns="91430" tIns="45715" rIns="91430" bIns="45715" rtlCol="0">
            <a:spAutoFit/>
          </a:bodyPr>
          <a:lstStyle/>
          <a:p>
            <a:pPr algn="ctr" defTabSz="685800"/>
            <a:r>
              <a:rPr lang="en-US" sz="1600" dirty="0" smtClean="0">
                <a:solidFill>
                  <a:schemeClr val="accent1"/>
                </a:solidFill>
                <a:cs typeface="ＭＳ Ｐゴシック" charset="-128"/>
              </a:rPr>
              <a:t>Keep advantage of premium content</a:t>
            </a:r>
          </a:p>
        </p:txBody>
      </p:sp>
      <p:sp>
        <p:nvSpPr>
          <p:cNvPr id="42" name="TextBox 41"/>
          <p:cNvSpPr txBox="1"/>
          <p:nvPr/>
        </p:nvSpPr>
        <p:spPr>
          <a:xfrm>
            <a:off x="3532368" y="3453990"/>
            <a:ext cx="2087647" cy="584765"/>
          </a:xfrm>
          <a:prstGeom prst="rect">
            <a:avLst/>
          </a:prstGeom>
          <a:noFill/>
        </p:spPr>
        <p:txBody>
          <a:bodyPr wrap="square" lIns="91430" tIns="45715" rIns="91430" bIns="45715" rtlCol="0">
            <a:spAutoFit/>
          </a:bodyPr>
          <a:lstStyle/>
          <a:p>
            <a:pPr algn="ctr" defTabSz="685800"/>
            <a:r>
              <a:rPr lang="en-US" sz="1600" dirty="0" smtClean="0">
                <a:solidFill>
                  <a:schemeClr val="accent4">
                    <a:lumMod val="75000"/>
                  </a:schemeClr>
                </a:solidFill>
                <a:cs typeface="ＭＳ Ｐゴシック" charset="-128"/>
              </a:rPr>
              <a:t>Deliver broadcast quality video over IP</a:t>
            </a:r>
            <a:endParaRPr lang="en-US" sz="1600" dirty="0">
              <a:solidFill>
                <a:schemeClr val="accent4">
                  <a:lumMod val="75000"/>
                </a:schemeClr>
              </a:solidFill>
              <a:cs typeface="ＭＳ Ｐゴシック" charset="-128"/>
            </a:endParaRPr>
          </a:p>
        </p:txBody>
      </p:sp>
      <p:sp>
        <p:nvSpPr>
          <p:cNvPr id="43" name="TextBox 42"/>
          <p:cNvSpPr txBox="1"/>
          <p:nvPr/>
        </p:nvSpPr>
        <p:spPr>
          <a:xfrm>
            <a:off x="5434013" y="3453989"/>
            <a:ext cx="2457095" cy="584765"/>
          </a:xfrm>
          <a:prstGeom prst="rect">
            <a:avLst/>
          </a:prstGeom>
          <a:noFill/>
        </p:spPr>
        <p:txBody>
          <a:bodyPr wrap="square" lIns="91430" tIns="45715" rIns="91430" bIns="45715" rtlCol="0">
            <a:spAutoFit/>
          </a:bodyPr>
          <a:lstStyle/>
          <a:p>
            <a:pPr algn="ctr" defTabSz="685800"/>
            <a:r>
              <a:rPr lang="en-US" sz="1600" dirty="0" smtClean="0">
                <a:solidFill>
                  <a:srgbClr val="107680"/>
                </a:solidFill>
                <a:cs typeface="ＭＳ Ｐゴシック" charset="-128"/>
              </a:rPr>
              <a:t>Rapidly launch </a:t>
            </a:r>
            <a:br>
              <a:rPr lang="en-US" sz="1600" dirty="0" smtClean="0">
                <a:solidFill>
                  <a:srgbClr val="107680"/>
                </a:solidFill>
                <a:cs typeface="ＭＳ Ｐゴシック" charset="-128"/>
              </a:rPr>
            </a:br>
            <a:r>
              <a:rPr lang="en-US" sz="1600" dirty="0" smtClean="0">
                <a:solidFill>
                  <a:srgbClr val="107680"/>
                </a:solidFill>
                <a:cs typeface="ＭＳ Ｐゴシック" charset="-128"/>
              </a:rPr>
              <a:t>across devices</a:t>
            </a:r>
            <a:endParaRPr lang="en-US" sz="1600" dirty="0">
              <a:solidFill>
                <a:srgbClr val="107680"/>
              </a:solidFill>
              <a:cs typeface="ＭＳ Ｐゴシック" charset="-128"/>
            </a:endParaRPr>
          </a:p>
        </p:txBody>
      </p:sp>
      <p:grpSp>
        <p:nvGrpSpPr>
          <p:cNvPr id="9" name="Group 8"/>
          <p:cNvGrpSpPr/>
          <p:nvPr/>
        </p:nvGrpSpPr>
        <p:grpSpPr>
          <a:xfrm>
            <a:off x="1810666" y="1496369"/>
            <a:ext cx="1303476" cy="1303476"/>
            <a:chOff x="1810666" y="1496369"/>
            <a:chExt cx="1303476" cy="1303476"/>
          </a:xfrm>
        </p:grpSpPr>
        <p:sp>
          <p:nvSpPr>
            <p:cNvPr id="44" name="Oval 43"/>
            <p:cNvSpPr/>
            <p:nvPr/>
          </p:nvSpPr>
          <p:spPr>
            <a:xfrm>
              <a:off x="1810666" y="1496369"/>
              <a:ext cx="1303476" cy="1303476"/>
            </a:xfrm>
            <a:prstGeom prst="ellipse">
              <a:avLst/>
            </a:prstGeom>
            <a:solidFill>
              <a:schemeClr val="accent1"/>
            </a:solidFill>
            <a:ln w="12700" cmpd="sng">
              <a:noFill/>
            </a:ln>
            <a:effectLst>
              <a:outerShdw blurRad="50800" dist="508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35" name="Freeform 6"/>
            <p:cNvSpPr>
              <a:spLocks noEditPoints="1"/>
            </p:cNvSpPr>
            <p:nvPr/>
          </p:nvSpPr>
          <p:spPr bwMode="auto">
            <a:xfrm>
              <a:off x="2101641" y="1873966"/>
              <a:ext cx="721526" cy="597943"/>
            </a:xfrm>
            <a:custGeom>
              <a:avLst/>
              <a:gdLst>
                <a:gd name="T0" fmla="*/ 733 w 800"/>
                <a:gd name="T1" fmla="*/ 467 h 700"/>
                <a:gd name="T2" fmla="*/ 484 w 800"/>
                <a:gd name="T3" fmla="*/ 467 h 700"/>
                <a:gd name="T4" fmla="*/ 483 w 800"/>
                <a:gd name="T5" fmla="*/ 465 h 700"/>
                <a:gd name="T6" fmla="*/ 463 w 800"/>
                <a:gd name="T7" fmla="*/ 419 h 700"/>
                <a:gd name="T8" fmla="*/ 511 w 800"/>
                <a:gd name="T9" fmla="*/ 300 h 700"/>
                <a:gd name="T10" fmla="*/ 511 w 800"/>
                <a:gd name="T11" fmla="*/ 226 h 700"/>
                <a:gd name="T12" fmla="*/ 400 w 800"/>
                <a:gd name="T13" fmla="*/ 117 h 700"/>
                <a:gd name="T14" fmla="*/ 290 w 800"/>
                <a:gd name="T15" fmla="*/ 226 h 700"/>
                <a:gd name="T16" fmla="*/ 290 w 800"/>
                <a:gd name="T17" fmla="*/ 300 h 700"/>
                <a:gd name="T18" fmla="*/ 336 w 800"/>
                <a:gd name="T19" fmla="*/ 420 h 700"/>
                <a:gd name="T20" fmla="*/ 316 w 800"/>
                <a:gd name="T21" fmla="*/ 465 h 700"/>
                <a:gd name="T22" fmla="*/ 315 w 800"/>
                <a:gd name="T23" fmla="*/ 467 h 700"/>
                <a:gd name="T24" fmla="*/ 66 w 800"/>
                <a:gd name="T25" fmla="*/ 467 h 700"/>
                <a:gd name="T26" fmla="*/ 66 w 800"/>
                <a:gd name="T27" fmla="*/ 67 h 700"/>
                <a:gd name="T28" fmla="*/ 733 w 800"/>
                <a:gd name="T29" fmla="*/ 67 h 700"/>
                <a:gd name="T30" fmla="*/ 733 w 800"/>
                <a:gd name="T31" fmla="*/ 467 h 700"/>
                <a:gd name="T32" fmla="*/ 766 w 800"/>
                <a:gd name="T33" fmla="*/ 0 h 700"/>
                <a:gd name="T34" fmla="*/ 33 w 800"/>
                <a:gd name="T35" fmla="*/ 0 h 700"/>
                <a:gd name="T36" fmla="*/ 0 w 800"/>
                <a:gd name="T37" fmla="*/ 34 h 700"/>
                <a:gd name="T38" fmla="*/ 0 w 800"/>
                <a:gd name="T39" fmla="*/ 500 h 700"/>
                <a:gd name="T40" fmla="*/ 33 w 800"/>
                <a:gd name="T41" fmla="*/ 534 h 700"/>
                <a:gd name="T42" fmla="*/ 209 w 800"/>
                <a:gd name="T43" fmla="*/ 534 h 700"/>
                <a:gd name="T44" fmla="*/ 136 w 800"/>
                <a:gd name="T45" fmla="*/ 576 h 700"/>
                <a:gd name="T46" fmla="*/ 126 w 800"/>
                <a:gd name="T47" fmla="*/ 591 h 700"/>
                <a:gd name="T48" fmla="*/ 108 w 800"/>
                <a:gd name="T49" fmla="*/ 700 h 700"/>
                <a:gd name="T50" fmla="*/ 691 w 800"/>
                <a:gd name="T51" fmla="*/ 700 h 700"/>
                <a:gd name="T52" fmla="*/ 673 w 800"/>
                <a:gd name="T53" fmla="*/ 591 h 700"/>
                <a:gd name="T54" fmla="*/ 663 w 800"/>
                <a:gd name="T55" fmla="*/ 576 h 700"/>
                <a:gd name="T56" fmla="*/ 590 w 800"/>
                <a:gd name="T57" fmla="*/ 534 h 700"/>
                <a:gd name="T58" fmla="*/ 766 w 800"/>
                <a:gd name="T59" fmla="*/ 534 h 700"/>
                <a:gd name="T60" fmla="*/ 800 w 800"/>
                <a:gd name="T61" fmla="*/ 500 h 700"/>
                <a:gd name="T62" fmla="*/ 800 w 800"/>
                <a:gd name="T63" fmla="*/ 34 h 700"/>
                <a:gd name="T64" fmla="*/ 766 w 800"/>
                <a:gd name="T65"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0" h="700">
                  <a:moveTo>
                    <a:pt x="733" y="467"/>
                  </a:moveTo>
                  <a:lnTo>
                    <a:pt x="484" y="467"/>
                  </a:lnTo>
                  <a:cubicBezTo>
                    <a:pt x="484" y="466"/>
                    <a:pt x="484" y="465"/>
                    <a:pt x="483" y="465"/>
                  </a:cubicBezTo>
                  <a:lnTo>
                    <a:pt x="463" y="419"/>
                  </a:lnTo>
                  <a:cubicBezTo>
                    <a:pt x="490" y="399"/>
                    <a:pt x="511" y="336"/>
                    <a:pt x="511" y="300"/>
                  </a:cubicBezTo>
                  <a:lnTo>
                    <a:pt x="511" y="226"/>
                  </a:lnTo>
                  <a:cubicBezTo>
                    <a:pt x="511" y="166"/>
                    <a:pt x="460" y="117"/>
                    <a:pt x="400" y="117"/>
                  </a:cubicBezTo>
                  <a:cubicBezTo>
                    <a:pt x="339" y="117"/>
                    <a:pt x="290" y="166"/>
                    <a:pt x="290" y="226"/>
                  </a:cubicBezTo>
                  <a:lnTo>
                    <a:pt x="290" y="300"/>
                  </a:lnTo>
                  <a:cubicBezTo>
                    <a:pt x="290" y="337"/>
                    <a:pt x="308" y="401"/>
                    <a:pt x="336" y="420"/>
                  </a:cubicBezTo>
                  <a:lnTo>
                    <a:pt x="316" y="465"/>
                  </a:lnTo>
                  <a:cubicBezTo>
                    <a:pt x="316" y="465"/>
                    <a:pt x="315" y="466"/>
                    <a:pt x="315" y="467"/>
                  </a:cubicBezTo>
                  <a:lnTo>
                    <a:pt x="66" y="467"/>
                  </a:lnTo>
                  <a:lnTo>
                    <a:pt x="66" y="67"/>
                  </a:lnTo>
                  <a:lnTo>
                    <a:pt x="733" y="67"/>
                  </a:lnTo>
                  <a:lnTo>
                    <a:pt x="733" y="467"/>
                  </a:lnTo>
                  <a:close/>
                  <a:moveTo>
                    <a:pt x="766" y="0"/>
                  </a:moveTo>
                  <a:lnTo>
                    <a:pt x="33" y="0"/>
                  </a:lnTo>
                  <a:cubicBezTo>
                    <a:pt x="15" y="0"/>
                    <a:pt x="0" y="15"/>
                    <a:pt x="0" y="34"/>
                  </a:cubicBezTo>
                  <a:lnTo>
                    <a:pt x="0" y="500"/>
                  </a:lnTo>
                  <a:cubicBezTo>
                    <a:pt x="0" y="519"/>
                    <a:pt x="15" y="534"/>
                    <a:pt x="33" y="534"/>
                  </a:cubicBezTo>
                  <a:lnTo>
                    <a:pt x="209" y="534"/>
                  </a:lnTo>
                  <a:lnTo>
                    <a:pt x="136" y="576"/>
                  </a:lnTo>
                  <a:cubicBezTo>
                    <a:pt x="131" y="579"/>
                    <a:pt x="127" y="585"/>
                    <a:pt x="126" y="591"/>
                  </a:cubicBezTo>
                  <a:lnTo>
                    <a:pt x="108" y="700"/>
                  </a:lnTo>
                  <a:lnTo>
                    <a:pt x="691" y="700"/>
                  </a:lnTo>
                  <a:lnTo>
                    <a:pt x="673" y="591"/>
                  </a:lnTo>
                  <a:cubicBezTo>
                    <a:pt x="673" y="585"/>
                    <a:pt x="668" y="579"/>
                    <a:pt x="663" y="576"/>
                  </a:cubicBezTo>
                  <a:lnTo>
                    <a:pt x="590" y="534"/>
                  </a:lnTo>
                  <a:lnTo>
                    <a:pt x="766" y="534"/>
                  </a:lnTo>
                  <a:cubicBezTo>
                    <a:pt x="785" y="534"/>
                    <a:pt x="800" y="519"/>
                    <a:pt x="800" y="500"/>
                  </a:cubicBezTo>
                  <a:lnTo>
                    <a:pt x="800" y="34"/>
                  </a:lnTo>
                  <a:cubicBezTo>
                    <a:pt x="800" y="15"/>
                    <a:pt x="785" y="0"/>
                    <a:pt x="766"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12"/>
          <p:cNvGrpSpPr/>
          <p:nvPr/>
        </p:nvGrpSpPr>
        <p:grpSpPr>
          <a:xfrm>
            <a:off x="3924454" y="1496369"/>
            <a:ext cx="1303475" cy="1303475"/>
            <a:chOff x="3924454" y="1496369"/>
            <a:chExt cx="1303475" cy="1303475"/>
          </a:xfrm>
        </p:grpSpPr>
        <p:sp>
          <p:nvSpPr>
            <p:cNvPr id="45" name="Oval 44"/>
            <p:cNvSpPr/>
            <p:nvPr/>
          </p:nvSpPr>
          <p:spPr>
            <a:xfrm>
              <a:off x="3924454" y="1496369"/>
              <a:ext cx="1303475" cy="1303475"/>
            </a:xfrm>
            <a:prstGeom prst="ellipse">
              <a:avLst/>
            </a:prstGeom>
            <a:solidFill>
              <a:schemeClr val="accent4">
                <a:lumMod val="75000"/>
              </a:schemeClr>
            </a:solidFill>
            <a:ln w="12700" cmpd="sng">
              <a:noFill/>
            </a:ln>
            <a:effectLst>
              <a:outerShdw blurRad="50800" dist="508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36" name="Group 35"/>
            <p:cNvGrpSpPr/>
            <p:nvPr/>
          </p:nvGrpSpPr>
          <p:grpSpPr>
            <a:xfrm>
              <a:off x="4183668" y="1805028"/>
              <a:ext cx="785046" cy="718232"/>
              <a:chOff x="2536918" y="2266086"/>
              <a:chExt cx="412407" cy="412406"/>
            </a:xfrm>
            <a:solidFill>
              <a:schemeClr val="bg1"/>
            </a:solidFill>
          </p:grpSpPr>
          <p:sp>
            <p:nvSpPr>
              <p:cNvPr id="37" name="Freeform 104"/>
              <p:cNvSpPr>
                <a:spLocks/>
              </p:cNvSpPr>
              <p:nvPr/>
            </p:nvSpPr>
            <p:spPr bwMode="auto">
              <a:xfrm>
                <a:off x="2640020" y="2266086"/>
                <a:ext cx="206203" cy="146404"/>
              </a:xfrm>
              <a:custGeom>
                <a:avLst/>
                <a:gdLst>
                  <a:gd name="T0" fmla="*/ 33 w 400"/>
                  <a:gd name="T1" fmla="*/ 284 h 284"/>
                  <a:gd name="T2" fmla="*/ 250 w 400"/>
                  <a:gd name="T3" fmla="*/ 284 h 284"/>
                  <a:gd name="T4" fmla="*/ 283 w 400"/>
                  <a:gd name="T5" fmla="*/ 250 h 284"/>
                  <a:gd name="T6" fmla="*/ 283 w 400"/>
                  <a:gd name="T7" fmla="*/ 175 h 284"/>
                  <a:gd name="T8" fmla="*/ 400 w 400"/>
                  <a:gd name="T9" fmla="*/ 247 h 284"/>
                  <a:gd name="T10" fmla="*/ 400 w 400"/>
                  <a:gd name="T11" fmla="*/ 34 h 284"/>
                  <a:gd name="T12" fmla="*/ 399 w 400"/>
                  <a:gd name="T13" fmla="*/ 34 h 284"/>
                  <a:gd name="T14" fmla="*/ 283 w 400"/>
                  <a:gd name="T15" fmla="*/ 105 h 284"/>
                  <a:gd name="T16" fmla="*/ 283 w 400"/>
                  <a:gd name="T17" fmla="*/ 34 h 284"/>
                  <a:gd name="T18" fmla="*/ 250 w 400"/>
                  <a:gd name="T19" fmla="*/ 0 h 284"/>
                  <a:gd name="T20" fmla="*/ 33 w 400"/>
                  <a:gd name="T21" fmla="*/ 0 h 284"/>
                  <a:gd name="T22" fmla="*/ 0 w 400"/>
                  <a:gd name="T23" fmla="*/ 34 h 284"/>
                  <a:gd name="T24" fmla="*/ 0 w 400"/>
                  <a:gd name="T25" fmla="*/ 250 h 284"/>
                  <a:gd name="T26" fmla="*/ 33 w 400"/>
                  <a:gd name="T27"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84">
                    <a:moveTo>
                      <a:pt x="33" y="284"/>
                    </a:moveTo>
                    <a:lnTo>
                      <a:pt x="250" y="284"/>
                    </a:lnTo>
                    <a:cubicBezTo>
                      <a:pt x="268" y="284"/>
                      <a:pt x="283" y="269"/>
                      <a:pt x="283" y="250"/>
                    </a:cubicBezTo>
                    <a:lnTo>
                      <a:pt x="283" y="175"/>
                    </a:lnTo>
                    <a:cubicBezTo>
                      <a:pt x="331" y="205"/>
                      <a:pt x="400" y="247"/>
                      <a:pt x="400" y="247"/>
                    </a:cubicBezTo>
                    <a:lnTo>
                      <a:pt x="400" y="34"/>
                    </a:lnTo>
                    <a:cubicBezTo>
                      <a:pt x="400" y="34"/>
                      <a:pt x="399" y="34"/>
                      <a:pt x="399" y="34"/>
                    </a:cubicBezTo>
                    <a:cubicBezTo>
                      <a:pt x="394" y="37"/>
                      <a:pt x="289" y="102"/>
                      <a:pt x="283" y="105"/>
                    </a:cubicBezTo>
                    <a:lnTo>
                      <a:pt x="283" y="34"/>
                    </a:lnTo>
                    <a:cubicBezTo>
                      <a:pt x="283" y="15"/>
                      <a:pt x="268" y="0"/>
                      <a:pt x="250" y="0"/>
                    </a:cubicBezTo>
                    <a:lnTo>
                      <a:pt x="33" y="0"/>
                    </a:lnTo>
                    <a:cubicBezTo>
                      <a:pt x="15" y="0"/>
                      <a:pt x="0" y="15"/>
                      <a:pt x="0" y="34"/>
                    </a:cubicBezTo>
                    <a:lnTo>
                      <a:pt x="0" y="250"/>
                    </a:lnTo>
                    <a:cubicBezTo>
                      <a:pt x="0" y="269"/>
                      <a:pt x="15" y="284"/>
                      <a:pt x="33" y="28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05"/>
              <p:cNvSpPr>
                <a:spLocks/>
              </p:cNvSpPr>
              <p:nvPr/>
            </p:nvSpPr>
            <p:spPr bwMode="auto">
              <a:xfrm>
                <a:off x="2536918" y="2350629"/>
                <a:ext cx="266002" cy="327863"/>
              </a:xfrm>
              <a:custGeom>
                <a:avLst/>
                <a:gdLst>
                  <a:gd name="T0" fmla="*/ 299 w 516"/>
                  <a:gd name="T1" fmla="*/ 340 h 638"/>
                  <a:gd name="T2" fmla="*/ 298 w 516"/>
                  <a:gd name="T3" fmla="*/ 339 h 638"/>
                  <a:gd name="T4" fmla="*/ 295 w 516"/>
                  <a:gd name="T5" fmla="*/ 338 h 638"/>
                  <a:gd name="T6" fmla="*/ 294 w 516"/>
                  <a:gd name="T7" fmla="*/ 338 h 638"/>
                  <a:gd name="T8" fmla="*/ 293 w 516"/>
                  <a:gd name="T9" fmla="*/ 338 h 638"/>
                  <a:gd name="T10" fmla="*/ 290 w 516"/>
                  <a:gd name="T11" fmla="*/ 339 h 638"/>
                  <a:gd name="T12" fmla="*/ 289 w 516"/>
                  <a:gd name="T13" fmla="*/ 339 h 638"/>
                  <a:gd name="T14" fmla="*/ 286 w 516"/>
                  <a:gd name="T15" fmla="*/ 342 h 638"/>
                  <a:gd name="T16" fmla="*/ 286 w 516"/>
                  <a:gd name="T17" fmla="*/ 343 h 638"/>
                  <a:gd name="T18" fmla="*/ 284 w 516"/>
                  <a:gd name="T19" fmla="*/ 346 h 638"/>
                  <a:gd name="T20" fmla="*/ 284 w 516"/>
                  <a:gd name="T21" fmla="*/ 348 h 638"/>
                  <a:gd name="T22" fmla="*/ 283 w 516"/>
                  <a:gd name="T23" fmla="*/ 353 h 638"/>
                  <a:gd name="T24" fmla="*/ 283 w 516"/>
                  <a:gd name="T25" fmla="*/ 456 h 638"/>
                  <a:gd name="T26" fmla="*/ 216 w 516"/>
                  <a:gd name="T27" fmla="*/ 432 h 638"/>
                  <a:gd name="T28" fmla="*/ 66 w 516"/>
                  <a:gd name="T29" fmla="*/ 230 h 638"/>
                  <a:gd name="T30" fmla="*/ 133 w 516"/>
                  <a:gd name="T31" fmla="*/ 86 h 638"/>
                  <a:gd name="T32" fmla="*/ 133 w 516"/>
                  <a:gd name="T33" fmla="*/ 0 h 638"/>
                  <a:gd name="T34" fmla="*/ 0 w 516"/>
                  <a:gd name="T35" fmla="*/ 230 h 638"/>
                  <a:gd name="T36" fmla="*/ 216 w 516"/>
                  <a:gd name="T37" fmla="*/ 504 h 638"/>
                  <a:gd name="T38" fmla="*/ 283 w 516"/>
                  <a:gd name="T39" fmla="*/ 525 h 638"/>
                  <a:gd name="T40" fmla="*/ 283 w 516"/>
                  <a:gd name="T41" fmla="*/ 623 h 638"/>
                  <a:gd name="T42" fmla="*/ 284 w 516"/>
                  <a:gd name="T43" fmla="*/ 629 h 638"/>
                  <a:gd name="T44" fmla="*/ 284 w 516"/>
                  <a:gd name="T45" fmla="*/ 631 h 638"/>
                  <a:gd name="T46" fmla="*/ 286 w 516"/>
                  <a:gd name="T47" fmla="*/ 634 h 638"/>
                  <a:gd name="T48" fmla="*/ 286 w 516"/>
                  <a:gd name="T49" fmla="*/ 635 h 638"/>
                  <a:gd name="T50" fmla="*/ 289 w 516"/>
                  <a:gd name="T51" fmla="*/ 637 h 638"/>
                  <a:gd name="T52" fmla="*/ 290 w 516"/>
                  <a:gd name="T53" fmla="*/ 637 h 638"/>
                  <a:gd name="T54" fmla="*/ 293 w 516"/>
                  <a:gd name="T55" fmla="*/ 638 h 638"/>
                  <a:gd name="T56" fmla="*/ 294 w 516"/>
                  <a:gd name="T57" fmla="*/ 638 h 638"/>
                  <a:gd name="T58" fmla="*/ 295 w 516"/>
                  <a:gd name="T59" fmla="*/ 638 h 638"/>
                  <a:gd name="T60" fmla="*/ 298 w 516"/>
                  <a:gd name="T61" fmla="*/ 638 h 638"/>
                  <a:gd name="T62" fmla="*/ 299 w 516"/>
                  <a:gd name="T63" fmla="*/ 637 h 638"/>
                  <a:gd name="T64" fmla="*/ 304 w 516"/>
                  <a:gd name="T65" fmla="*/ 634 h 638"/>
                  <a:gd name="T66" fmla="*/ 516 w 516"/>
                  <a:gd name="T67" fmla="*/ 489 h 638"/>
                  <a:gd name="T68" fmla="*/ 304 w 516"/>
                  <a:gd name="T69" fmla="*/ 342 h 638"/>
                  <a:gd name="T70" fmla="*/ 299 w 516"/>
                  <a:gd name="T71" fmla="*/ 3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6" h="638">
                    <a:moveTo>
                      <a:pt x="299" y="340"/>
                    </a:moveTo>
                    <a:cubicBezTo>
                      <a:pt x="299" y="339"/>
                      <a:pt x="298" y="339"/>
                      <a:pt x="298" y="339"/>
                    </a:cubicBezTo>
                    <a:cubicBezTo>
                      <a:pt x="297" y="339"/>
                      <a:pt x="296" y="339"/>
                      <a:pt x="295" y="338"/>
                    </a:cubicBezTo>
                    <a:cubicBezTo>
                      <a:pt x="294" y="338"/>
                      <a:pt x="294" y="338"/>
                      <a:pt x="294" y="338"/>
                    </a:cubicBezTo>
                    <a:cubicBezTo>
                      <a:pt x="294" y="338"/>
                      <a:pt x="293" y="338"/>
                      <a:pt x="293" y="338"/>
                    </a:cubicBezTo>
                    <a:cubicBezTo>
                      <a:pt x="292" y="339"/>
                      <a:pt x="291" y="339"/>
                      <a:pt x="290" y="339"/>
                    </a:cubicBezTo>
                    <a:cubicBezTo>
                      <a:pt x="290" y="339"/>
                      <a:pt x="289" y="339"/>
                      <a:pt x="289" y="339"/>
                    </a:cubicBezTo>
                    <a:cubicBezTo>
                      <a:pt x="288" y="340"/>
                      <a:pt x="287" y="341"/>
                      <a:pt x="286" y="342"/>
                    </a:cubicBezTo>
                    <a:cubicBezTo>
                      <a:pt x="286" y="342"/>
                      <a:pt x="286" y="343"/>
                      <a:pt x="286" y="343"/>
                    </a:cubicBezTo>
                    <a:cubicBezTo>
                      <a:pt x="285" y="344"/>
                      <a:pt x="285" y="345"/>
                      <a:pt x="284" y="346"/>
                    </a:cubicBezTo>
                    <a:cubicBezTo>
                      <a:pt x="284" y="347"/>
                      <a:pt x="284" y="347"/>
                      <a:pt x="284" y="348"/>
                    </a:cubicBezTo>
                    <a:cubicBezTo>
                      <a:pt x="283" y="349"/>
                      <a:pt x="283" y="351"/>
                      <a:pt x="283" y="353"/>
                    </a:cubicBezTo>
                    <a:lnTo>
                      <a:pt x="283" y="456"/>
                    </a:lnTo>
                    <a:cubicBezTo>
                      <a:pt x="259" y="450"/>
                      <a:pt x="237" y="442"/>
                      <a:pt x="216" y="432"/>
                    </a:cubicBezTo>
                    <a:cubicBezTo>
                      <a:pt x="126" y="388"/>
                      <a:pt x="66" y="314"/>
                      <a:pt x="66" y="230"/>
                    </a:cubicBezTo>
                    <a:cubicBezTo>
                      <a:pt x="66" y="176"/>
                      <a:pt x="91" y="126"/>
                      <a:pt x="133" y="86"/>
                    </a:cubicBezTo>
                    <a:lnTo>
                      <a:pt x="133" y="0"/>
                    </a:lnTo>
                    <a:cubicBezTo>
                      <a:pt x="51" y="57"/>
                      <a:pt x="0" y="139"/>
                      <a:pt x="0" y="230"/>
                    </a:cubicBezTo>
                    <a:cubicBezTo>
                      <a:pt x="0" y="349"/>
                      <a:pt x="88" y="453"/>
                      <a:pt x="216" y="504"/>
                    </a:cubicBezTo>
                    <a:cubicBezTo>
                      <a:pt x="238" y="512"/>
                      <a:pt x="260" y="519"/>
                      <a:pt x="283" y="525"/>
                    </a:cubicBezTo>
                    <a:lnTo>
                      <a:pt x="283" y="623"/>
                    </a:lnTo>
                    <a:cubicBezTo>
                      <a:pt x="283" y="625"/>
                      <a:pt x="283" y="627"/>
                      <a:pt x="284" y="629"/>
                    </a:cubicBezTo>
                    <a:cubicBezTo>
                      <a:pt x="284" y="630"/>
                      <a:pt x="284" y="630"/>
                      <a:pt x="284" y="631"/>
                    </a:cubicBezTo>
                    <a:cubicBezTo>
                      <a:pt x="285" y="632"/>
                      <a:pt x="285" y="633"/>
                      <a:pt x="286" y="634"/>
                    </a:cubicBezTo>
                    <a:cubicBezTo>
                      <a:pt x="286" y="634"/>
                      <a:pt x="286" y="634"/>
                      <a:pt x="286" y="635"/>
                    </a:cubicBezTo>
                    <a:cubicBezTo>
                      <a:pt x="287" y="636"/>
                      <a:pt x="288" y="637"/>
                      <a:pt x="289" y="637"/>
                    </a:cubicBezTo>
                    <a:cubicBezTo>
                      <a:pt x="289" y="637"/>
                      <a:pt x="290" y="637"/>
                      <a:pt x="290" y="637"/>
                    </a:cubicBezTo>
                    <a:cubicBezTo>
                      <a:pt x="291" y="638"/>
                      <a:pt x="292" y="638"/>
                      <a:pt x="293" y="638"/>
                    </a:cubicBezTo>
                    <a:cubicBezTo>
                      <a:pt x="293" y="638"/>
                      <a:pt x="294" y="638"/>
                      <a:pt x="294" y="638"/>
                    </a:cubicBezTo>
                    <a:cubicBezTo>
                      <a:pt x="294" y="638"/>
                      <a:pt x="294" y="638"/>
                      <a:pt x="295" y="638"/>
                    </a:cubicBezTo>
                    <a:cubicBezTo>
                      <a:pt x="296" y="638"/>
                      <a:pt x="297" y="638"/>
                      <a:pt x="298" y="638"/>
                    </a:cubicBezTo>
                    <a:cubicBezTo>
                      <a:pt x="298" y="637"/>
                      <a:pt x="299" y="637"/>
                      <a:pt x="299" y="637"/>
                    </a:cubicBezTo>
                    <a:cubicBezTo>
                      <a:pt x="301" y="636"/>
                      <a:pt x="303" y="636"/>
                      <a:pt x="304" y="634"/>
                    </a:cubicBezTo>
                    <a:lnTo>
                      <a:pt x="516" y="489"/>
                    </a:lnTo>
                    <a:lnTo>
                      <a:pt x="304" y="342"/>
                    </a:lnTo>
                    <a:cubicBezTo>
                      <a:pt x="303" y="341"/>
                      <a:pt x="301" y="340"/>
                      <a:pt x="299" y="34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06"/>
              <p:cNvSpPr>
                <a:spLocks/>
              </p:cNvSpPr>
              <p:nvPr/>
            </p:nvSpPr>
            <p:spPr bwMode="auto">
              <a:xfrm>
                <a:off x="2827665" y="2350629"/>
                <a:ext cx="121660" cy="247444"/>
              </a:xfrm>
              <a:custGeom>
                <a:avLst/>
                <a:gdLst>
                  <a:gd name="T0" fmla="*/ 102 w 236"/>
                  <a:gd name="T1" fmla="*/ 0 h 484"/>
                  <a:gd name="T2" fmla="*/ 102 w 236"/>
                  <a:gd name="T3" fmla="*/ 85 h 484"/>
                  <a:gd name="T4" fmla="*/ 102 w 236"/>
                  <a:gd name="T5" fmla="*/ 86 h 484"/>
                  <a:gd name="T6" fmla="*/ 169 w 236"/>
                  <a:gd name="T7" fmla="*/ 230 h 484"/>
                  <a:gd name="T8" fmla="*/ 0 w 236"/>
                  <a:gd name="T9" fmla="*/ 440 h 484"/>
                  <a:gd name="T10" fmla="*/ 63 w 236"/>
                  <a:gd name="T11" fmla="*/ 484 h 484"/>
                  <a:gd name="T12" fmla="*/ 236 w 236"/>
                  <a:gd name="T13" fmla="*/ 230 h 484"/>
                  <a:gd name="T14" fmla="*/ 102 w 236"/>
                  <a:gd name="T15" fmla="*/ 0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484">
                    <a:moveTo>
                      <a:pt x="102" y="0"/>
                    </a:moveTo>
                    <a:lnTo>
                      <a:pt x="102" y="85"/>
                    </a:lnTo>
                    <a:lnTo>
                      <a:pt x="102" y="86"/>
                    </a:lnTo>
                    <a:cubicBezTo>
                      <a:pt x="144" y="126"/>
                      <a:pt x="169" y="176"/>
                      <a:pt x="169" y="230"/>
                    </a:cubicBezTo>
                    <a:cubicBezTo>
                      <a:pt x="169" y="320"/>
                      <a:pt x="101" y="399"/>
                      <a:pt x="0" y="440"/>
                    </a:cubicBezTo>
                    <a:lnTo>
                      <a:pt x="63" y="484"/>
                    </a:lnTo>
                    <a:cubicBezTo>
                      <a:pt x="167" y="428"/>
                      <a:pt x="236" y="335"/>
                      <a:pt x="236" y="230"/>
                    </a:cubicBezTo>
                    <a:cubicBezTo>
                      <a:pt x="236" y="139"/>
                      <a:pt x="184" y="57"/>
                      <a:pt x="10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 name="Group 5"/>
          <p:cNvGrpSpPr/>
          <p:nvPr/>
        </p:nvGrpSpPr>
        <p:grpSpPr>
          <a:xfrm>
            <a:off x="6010822" y="1496369"/>
            <a:ext cx="1303476" cy="1303476"/>
            <a:chOff x="6926824" y="1797310"/>
            <a:chExt cx="1303476" cy="1303476"/>
          </a:xfrm>
        </p:grpSpPr>
        <p:sp>
          <p:nvSpPr>
            <p:cNvPr id="46" name="Oval 45"/>
            <p:cNvSpPr/>
            <p:nvPr/>
          </p:nvSpPr>
          <p:spPr>
            <a:xfrm>
              <a:off x="6926824" y="1797310"/>
              <a:ext cx="1303476" cy="1303476"/>
            </a:xfrm>
            <a:prstGeom prst="ellipse">
              <a:avLst/>
            </a:prstGeom>
            <a:solidFill>
              <a:schemeClr val="accent6"/>
            </a:solidFill>
            <a:ln w="12700" cmpd="sng">
              <a:noFill/>
            </a:ln>
            <a:effectLst>
              <a:outerShdw blurRad="50800" dist="508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40" name="Freeform 20"/>
            <p:cNvSpPr>
              <a:spLocks noEditPoints="1"/>
            </p:cNvSpPr>
            <p:nvPr/>
          </p:nvSpPr>
          <p:spPr bwMode="auto">
            <a:xfrm>
              <a:off x="7331013" y="2017136"/>
              <a:ext cx="495097" cy="781511"/>
            </a:xfrm>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762993186"/>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Picture 277"/>
          <p:cNvPicPr>
            <a:picLocks noChangeAspect="1"/>
          </p:cNvPicPr>
          <p:nvPr/>
        </p:nvPicPr>
        <p:blipFill rotWithShape="1">
          <a:blip r:embed="rId3" cstate="screen">
            <a:alphaModFix amt="45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382" y="1091238"/>
            <a:ext cx="9141618" cy="3581400"/>
          </a:xfrm>
          <a:prstGeom prst="rect">
            <a:avLst/>
          </a:prstGeom>
        </p:spPr>
      </p:pic>
      <p:sp>
        <p:nvSpPr>
          <p:cNvPr id="282" name="Rectangle 281"/>
          <p:cNvSpPr/>
          <p:nvPr/>
        </p:nvSpPr>
        <p:spPr>
          <a:xfrm>
            <a:off x="0" y="1131429"/>
            <a:ext cx="9141618" cy="3581400"/>
          </a:xfrm>
          <a:prstGeom prst="rect">
            <a:avLst/>
          </a:prstGeom>
          <a:gradFill>
            <a:gsLst>
              <a:gs pos="41000">
                <a:schemeClr val="bg1">
                  <a:alpha val="0"/>
                </a:schemeClr>
              </a:gs>
              <a:gs pos="94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smtClean="0"/>
              <a:t>Cisco Infinite Video Platform </a:t>
            </a:r>
            <a:endParaRPr lang="en-US" dirty="0"/>
          </a:p>
        </p:txBody>
      </p:sp>
      <p:grpSp>
        <p:nvGrpSpPr>
          <p:cNvPr id="148" name="Group 147"/>
          <p:cNvGrpSpPr/>
          <p:nvPr/>
        </p:nvGrpSpPr>
        <p:grpSpPr>
          <a:xfrm>
            <a:off x="2163364" y="1680331"/>
            <a:ext cx="4818306" cy="2993876"/>
            <a:chOff x="1763865" y="1463990"/>
            <a:chExt cx="5233841" cy="3252071"/>
          </a:xfrm>
        </p:grpSpPr>
        <p:grpSp>
          <p:nvGrpSpPr>
            <p:cNvPr id="149" name="Group 148"/>
            <p:cNvGrpSpPr/>
            <p:nvPr/>
          </p:nvGrpSpPr>
          <p:grpSpPr>
            <a:xfrm>
              <a:off x="1763865" y="1463990"/>
              <a:ext cx="5233841" cy="3252071"/>
              <a:chOff x="1620306" y="1517995"/>
              <a:chExt cx="5903389" cy="3477830"/>
            </a:xfrm>
          </p:grpSpPr>
          <p:grpSp>
            <p:nvGrpSpPr>
              <p:cNvPr id="369" name="Group 368"/>
              <p:cNvGrpSpPr/>
              <p:nvPr/>
            </p:nvGrpSpPr>
            <p:grpSpPr>
              <a:xfrm>
                <a:off x="1620306" y="1517995"/>
                <a:ext cx="5903389" cy="3477830"/>
                <a:chOff x="2495898" y="2392992"/>
                <a:chExt cx="4099035" cy="2414841"/>
              </a:xfrm>
            </p:grpSpPr>
            <p:grpSp>
              <p:nvGrpSpPr>
                <p:cNvPr id="377" name="Group 376"/>
                <p:cNvGrpSpPr/>
                <p:nvPr/>
              </p:nvGrpSpPr>
              <p:grpSpPr>
                <a:xfrm>
                  <a:off x="2495898" y="2392992"/>
                  <a:ext cx="4099035" cy="2414841"/>
                  <a:chOff x="2495898" y="2392992"/>
                  <a:chExt cx="4099035" cy="2648294"/>
                </a:xfrm>
              </p:grpSpPr>
              <p:sp>
                <p:nvSpPr>
                  <p:cNvPr id="384" name="Rectangle 383"/>
                  <p:cNvSpPr/>
                  <p:nvPr/>
                </p:nvSpPr>
                <p:spPr>
                  <a:xfrm>
                    <a:off x="2501383" y="2516396"/>
                    <a:ext cx="4088065" cy="2490076"/>
                  </a:xfrm>
                  <a:prstGeom prst="rect">
                    <a:avLst/>
                  </a:prstGeom>
                  <a:gradFill flip="none" rotWithShape="1">
                    <a:gsLst>
                      <a:gs pos="0">
                        <a:schemeClr val="accent2">
                          <a:lumMod val="20000"/>
                          <a:lumOff val="80000"/>
                          <a:alpha val="25000"/>
                        </a:schemeClr>
                      </a:gs>
                      <a:gs pos="100000">
                        <a:schemeClr val="accent2">
                          <a:lumMod val="50000"/>
                          <a:alpha val="3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85" name="Rectangle: Top Corners Rounded 253"/>
                  <p:cNvSpPr/>
                  <p:nvPr/>
                </p:nvSpPr>
                <p:spPr>
                  <a:xfrm>
                    <a:off x="2495898" y="2392992"/>
                    <a:ext cx="4099034" cy="120322"/>
                  </a:xfrm>
                  <a:prstGeom prst="round2SameRect">
                    <a:avLst>
                      <a:gd name="adj1" fmla="val 0"/>
                      <a:gd name="adj2" fmla="val 0"/>
                    </a:avLst>
                  </a:prstGeom>
                  <a:solidFill>
                    <a:srgbClr val="1111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86" name="Rectangle: Top Corners Rounded 254"/>
                  <p:cNvSpPr/>
                  <p:nvPr/>
                </p:nvSpPr>
                <p:spPr>
                  <a:xfrm rot="10800000">
                    <a:off x="2495898" y="5006472"/>
                    <a:ext cx="4099034" cy="34814"/>
                  </a:xfrm>
                  <a:prstGeom prst="round2SameRect">
                    <a:avLst>
                      <a:gd name="adj1" fmla="val 0"/>
                      <a:gd name="adj2" fmla="val 0"/>
                    </a:avLst>
                  </a:prstGeom>
                  <a:solidFill>
                    <a:srgbClr val="1111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387" name="Group 386"/>
                  <p:cNvGrpSpPr/>
                  <p:nvPr/>
                </p:nvGrpSpPr>
                <p:grpSpPr>
                  <a:xfrm>
                    <a:off x="2495898" y="2392992"/>
                    <a:ext cx="4099035" cy="2648294"/>
                    <a:chOff x="2503522" y="1298575"/>
                    <a:chExt cx="4136957" cy="2648294"/>
                  </a:xfrm>
                </p:grpSpPr>
                <p:sp>
                  <p:nvSpPr>
                    <p:cNvPr id="389" name="Rectangle: Top Corners Rounded 257"/>
                    <p:cNvSpPr/>
                    <p:nvPr/>
                  </p:nvSpPr>
                  <p:spPr>
                    <a:xfrm>
                      <a:off x="2503523" y="1298575"/>
                      <a:ext cx="4136956" cy="120322"/>
                    </a:xfrm>
                    <a:prstGeom prst="round2SameRect">
                      <a:avLst>
                        <a:gd name="adj1" fmla="val 0"/>
                        <a:gd name="adj2" fmla="val 0"/>
                      </a:avLst>
                    </a:prstGeom>
                    <a:gradFill flip="none" rotWithShape="1">
                      <a:gsLst>
                        <a:gs pos="75000">
                          <a:schemeClr val="tx1"/>
                        </a:gs>
                        <a:gs pos="100000">
                          <a:schemeClr val="tx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90" name="Rectangle: Top Corners Rounded 258"/>
                    <p:cNvSpPr/>
                    <p:nvPr/>
                  </p:nvSpPr>
                  <p:spPr>
                    <a:xfrm rot="10800000">
                      <a:off x="2503522" y="3912055"/>
                      <a:ext cx="4136956" cy="34814"/>
                    </a:xfrm>
                    <a:prstGeom prst="round2SameRect">
                      <a:avLst>
                        <a:gd name="adj1" fmla="val 0"/>
                        <a:gd name="adj2" fmla="val 0"/>
                      </a:avLst>
                    </a:prstGeom>
                    <a:gradFill flip="none" rotWithShape="1">
                      <a:gsLst>
                        <a:gs pos="75000">
                          <a:schemeClr val="tx1"/>
                        </a:gs>
                        <a:gs pos="100000">
                          <a:schemeClr val="tx1">
                            <a:lumMod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88" name="Freeform: Shape 256"/>
                  <p:cNvSpPr/>
                  <p:nvPr/>
                </p:nvSpPr>
                <p:spPr>
                  <a:xfrm>
                    <a:off x="5053450" y="2392992"/>
                    <a:ext cx="1541482" cy="120322"/>
                  </a:xfrm>
                  <a:custGeom>
                    <a:avLst/>
                    <a:gdLst>
                      <a:gd name="connsiteX0" fmla="*/ 93875 w 1541482"/>
                      <a:gd name="connsiteY0" fmla="*/ 0 h 120322"/>
                      <a:gd name="connsiteX1" fmla="*/ 1481321 w 1541482"/>
                      <a:gd name="connsiteY1" fmla="*/ 0 h 120322"/>
                      <a:gd name="connsiteX2" fmla="*/ 1541482 w 1541482"/>
                      <a:gd name="connsiteY2" fmla="*/ 60161 h 120322"/>
                      <a:gd name="connsiteX3" fmla="*/ 1541482 w 1541482"/>
                      <a:gd name="connsiteY3" fmla="*/ 120322 h 120322"/>
                      <a:gd name="connsiteX4" fmla="*/ 0 w 1541482"/>
                      <a:gd name="connsiteY4" fmla="*/ 120322 h 120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82" h="120322">
                        <a:moveTo>
                          <a:pt x="93875" y="0"/>
                        </a:moveTo>
                        <a:lnTo>
                          <a:pt x="1481321" y="0"/>
                        </a:lnTo>
                        <a:cubicBezTo>
                          <a:pt x="1514547" y="0"/>
                          <a:pt x="1541482" y="26935"/>
                          <a:pt x="1541482" y="60161"/>
                        </a:cubicBezTo>
                        <a:lnTo>
                          <a:pt x="1541482" y="120322"/>
                        </a:lnTo>
                        <a:lnTo>
                          <a:pt x="0" y="120322"/>
                        </a:ln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378" name="Group 377"/>
                <p:cNvGrpSpPr/>
                <p:nvPr/>
              </p:nvGrpSpPr>
              <p:grpSpPr>
                <a:xfrm>
                  <a:off x="2618093" y="2413630"/>
                  <a:ext cx="86890" cy="86886"/>
                  <a:chOff x="5196840" y="1623060"/>
                  <a:chExt cx="838200" cy="838200"/>
                </a:xfrm>
              </p:grpSpPr>
              <p:sp>
                <p:nvSpPr>
                  <p:cNvPr id="382" name="Oval 381"/>
                  <p:cNvSpPr/>
                  <p:nvPr/>
                </p:nvSpPr>
                <p:spPr>
                  <a:xfrm>
                    <a:off x="5196840" y="1623060"/>
                    <a:ext cx="838200" cy="838200"/>
                  </a:xfrm>
                  <a:prstGeom prst="ellipse">
                    <a:avLst/>
                  </a:prstGeom>
                  <a:gradFill>
                    <a:gsLst>
                      <a:gs pos="0">
                        <a:srgbClr val="FF0000"/>
                      </a:gs>
                      <a:gs pos="100000">
                        <a:srgbClr val="FF8F8F">
                          <a:alpha val="0"/>
                        </a:srgb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83" name="Oval 382"/>
                  <p:cNvSpPr/>
                  <p:nvPr/>
                </p:nvSpPr>
                <p:spPr>
                  <a:xfrm>
                    <a:off x="5445589" y="1871811"/>
                    <a:ext cx="340702" cy="340699"/>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379" name="Group 378"/>
                <p:cNvGrpSpPr/>
                <p:nvPr/>
              </p:nvGrpSpPr>
              <p:grpSpPr>
                <a:xfrm>
                  <a:off x="2531203" y="2413630"/>
                  <a:ext cx="86890" cy="86886"/>
                  <a:chOff x="5196840" y="1623060"/>
                  <a:chExt cx="838200" cy="838200"/>
                </a:xfrm>
              </p:grpSpPr>
              <p:sp>
                <p:nvSpPr>
                  <p:cNvPr id="380" name="Oval 379"/>
                  <p:cNvSpPr/>
                  <p:nvPr/>
                </p:nvSpPr>
                <p:spPr>
                  <a:xfrm>
                    <a:off x="5196840" y="1623060"/>
                    <a:ext cx="838200" cy="838200"/>
                  </a:xfrm>
                  <a:prstGeom prst="ellipse">
                    <a:avLst/>
                  </a:prstGeom>
                  <a:gradFill>
                    <a:gsLst>
                      <a:gs pos="0">
                        <a:schemeClr val="accent6">
                          <a:lumMod val="60000"/>
                          <a:lumOff val="40000"/>
                        </a:schemeClr>
                      </a:gs>
                      <a:gs pos="100000">
                        <a:schemeClr val="accent6">
                          <a:lumMod val="20000"/>
                          <a:lumOff val="80000"/>
                          <a:alpha val="0"/>
                        </a:scheme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81" name="Oval 380"/>
                  <p:cNvSpPr/>
                  <p:nvPr/>
                </p:nvSpPr>
                <p:spPr>
                  <a:xfrm>
                    <a:off x="5445589" y="1871811"/>
                    <a:ext cx="340702" cy="340699"/>
                  </a:xfrm>
                  <a:prstGeom prst="ellipse">
                    <a:avLst/>
                  </a:prstGeom>
                  <a:solidFill>
                    <a:srgbClr val="A3F1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sp>
            <p:nvSpPr>
              <p:cNvPr id="370" name="Rectangle: Rounded Corners 238"/>
              <p:cNvSpPr/>
              <p:nvPr/>
            </p:nvSpPr>
            <p:spPr>
              <a:xfrm>
                <a:off x="1647363" y="1825297"/>
                <a:ext cx="5849274" cy="3124809"/>
              </a:xfrm>
              <a:prstGeom prst="roundRect">
                <a:avLst>
                  <a:gd name="adj" fmla="val 0"/>
                </a:avLst>
              </a:prstGeom>
              <a:gradFill flip="none" rotWithShape="1">
                <a:gsLst>
                  <a:gs pos="89000">
                    <a:schemeClr val="bg1">
                      <a:alpha val="25000"/>
                    </a:schemeClr>
                  </a:gs>
                  <a:gs pos="100000">
                    <a:schemeClr val="bg1">
                      <a:alpha val="5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71" name="Freeform: Shape 239"/>
              <p:cNvSpPr/>
              <p:nvPr/>
            </p:nvSpPr>
            <p:spPr>
              <a:xfrm rot="10800000">
                <a:off x="2673769" y="4950107"/>
                <a:ext cx="4822869" cy="45718"/>
              </a:xfrm>
              <a:custGeom>
                <a:avLst/>
                <a:gdLst>
                  <a:gd name="connsiteX0" fmla="*/ 4783751 w 4822868"/>
                  <a:gd name="connsiteY0" fmla="*/ 45718 h 45718"/>
                  <a:gd name="connsiteX1" fmla="*/ 0 w 4822868"/>
                  <a:gd name="connsiteY1" fmla="*/ 45718 h 45718"/>
                  <a:gd name="connsiteX2" fmla="*/ 0 w 4822868"/>
                  <a:gd name="connsiteY2" fmla="*/ 0 h 45718"/>
                  <a:gd name="connsiteX3" fmla="*/ 4822868 w 4822868"/>
                  <a:gd name="connsiteY3" fmla="*/ 0 h 45718"/>
                </a:gdLst>
                <a:ahLst/>
                <a:cxnLst>
                  <a:cxn ang="0">
                    <a:pos x="connsiteX0" y="connsiteY0"/>
                  </a:cxn>
                  <a:cxn ang="0">
                    <a:pos x="connsiteX1" y="connsiteY1"/>
                  </a:cxn>
                  <a:cxn ang="0">
                    <a:pos x="connsiteX2" y="connsiteY2"/>
                  </a:cxn>
                  <a:cxn ang="0">
                    <a:pos x="connsiteX3" y="connsiteY3"/>
                  </a:cxn>
                </a:cxnLst>
                <a:rect l="l" t="t" r="r" b="b"/>
                <a:pathLst>
                  <a:path w="4822868" h="45718">
                    <a:moveTo>
                      <a:pt x="4783751" y="45718"/>
                    </a:moveTo>
                    <a:lnTo>
                      <a:pt x="0" y="45718"/>
                    </a:lnTo>
                    <a:lnTo>
                      <a:pt x="0" y="0"/>
                    </a:lnTo>
                    <a:lnTo>
                      <a:pt x="4822868" y="0"/>
                    </a:ln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372" name="Group 371"/>
              <p:cNvGrpSpPr/>
              <p:nvPr/>
            </p:nvGrpSpPr>
            <p:grpSpPr>
              <a:xfrm>
                <a:off x="1661549" y="1698866"/>
                <a:ext cx="2977353" cy="117921"/>
                <a:chOff x="-3594169" y="1945069"/>
                <a:chExt cx="21811223" cy="863851"/>
              </a:xfrm>
            </p:grpSpPr>
            <p:sp>
              <p:nvSpPr>
                <p:cNvPr id="373" name="Rectangle: Top Corners Rounded 241"/>
                <p:cNvSpPr/>
                <p:nvPr/>
              </p:nvSpPr>
              <p:spPr>
                <a:xfrm rot="10800000" flipV="1">
                  <a:off x="7523694" y="1945073"/>
                  <a:ext cx="5111170" cy="863846"/>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74" name="Freeform: Shape 242"/>
                <p:cNvSpPr/>
                <p:nvPr/>
              </p:nvSpPr>
              <p:spPr>
                <a:xfrm rot="5400000">
                  <a:off x="4088425" y="-639221"/>
                  <a:ext cx="863844" cy="6032424"/>
                </a:xfrm>
                <a:custGeom>
                  <a:avLst/>
                  <a:gdLst>
                    <a:gd name="connsiteX0" fmla="*/ 0 w 863847"/>
                    <a:gd name="connsiteY0" fmla="*/ 5139279 h 6032425"/>
                    <a:gd name="connsiteX1" fmla="*/ 0 w 863847"/>
                    <a:gd name="connsiteY1" fmla="*/ 891955 h 6032425"/>
                    <a:gd name="connsiteX2" fmla="*/ 344876 w 863847"/>
                    <a:gd name="connsiteY2" fmla="*/ 468807 h 6032425"/>
                    <a:gd name="connsiteX3" fmla="*/ 400242 w 863847"/>
                    <a:gd name="connsiteY3" fmla="*/ 463226 h 6032425"/>
                    <a:gd name="connsiteX4" fmla="*/ 400242 w 863847"/>
                    <a:gd name="connsiteY4" fmla="*/ 461768 h 6032425"/>
                    <a:gd name="connsiteX5" fmla="*/ 414977 w 863847"/>
                    <a:gd name="connsiteY5" fmla="*/ 461024 h 6032425"/>
                    <a:gd name="connsiteX6" fmla="*/ 861266 w 863847"/>
                    <a:gd name="connsiteY6" fmla="*/ 14734 h 6032425"/>
                    <a:gd name="connsiteX7" fmla="*/ 862009 w 863847"/>
                    <a:gd name="connsiteY7" fmla="*/ 0 h 6032425"/>
                    <a:gd name="connsiteX8" fmla="*/ 863847 w 863847"/>
                    <a:gd name="connsiteY8" fmla="*/ 0 h 6032425"/>
                    <a:gd name="connsiteX9" fmla="*/ 863847 w 863847"/>
                    <a:gd name="connsiteY9" fmla="*/ 463605 h 6032425"/>
                    <a:gd name="connsiteX10" fmla="*/ 863846 w 863847"/>
                    <a:gd name="connsiteY10" fmla="*/ 463605 h 6032425"/>
                    <a:gd name="connsiteX11" fmla="*/ 863846 w 863847"/>
                    <a:gd name="connsiteY11" fmla="*/ 5568820 h 6032425"/>
                    <a:gd name="connsiteX12" fmla="*/ 863847 w 863847"/>
                    <a:gd name="connsiteY12" fmla="*/ 5568820 h 6032425"/>
                    <a:gd name="connsiteX13" fmla="*/ 863847 w 863847"/>
                    <a:gd name="connsiteY13" fmla="*/ 6032425 h 6032425"/>
                    <a:gd name="connsiteX14" fmla="*/ 862009 w 863847"/>
                    <a:gd name="connsiteY14" fmla="*/ 6032425 h 6032425"/>
                    <a:gd name="connsiteX15" fmla="*/ 861266 w 863847"/>
                    <a:gd name="connsiteY15" fmla="*/ 6017691 h 6032425"/>
                    <a:gd name="connsiteX16" fmla="*/ 414976 w 863847"/>
                    <a:gd name="connsiteY16" fmla="*/ 5571402 h 6032425"/>
                    <a:gd name="connsiteX17" fmla="*/ 400242 w 863847"/>
                    <a:gd name="connsiteY17" fmla="*/ 5570658 h 6032425"/>
                    <a:gd name="connsiteX18" fmla="*/ 400242 w 863847"/>
                    <a:gd name="connsiteY18" fmla="*/ 5568820 h 6032425"/>
                    <a:gd name="connsiteX19" fmla="*/ 408294 w 863847"/>
                    <a:gd name="connsiteY19" fmla="*/ 5568820 h 6032425"/>
                    <a:gd name="connsiteX20" fmla="*/ 344876 w 863847"/>
                    <a:gd name="connsiteY20" fmla="*/ 5562427 h 6032425"/>
                    <a:gd name="connsiteX21" fmla="*/ 0 w 863847"/>
                    <a:gd name="connsiteY21" fmla="*/ 5139279 h 60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3847" h="6032425">
                      <a:moveTo>
                        <a:pt x="0" y="5139279"/>
                      </a:moveTo>
                      <a:lnTo>
                        <a:pt x="0" y="891955"/>
                      </a:lnTo>
                      <a:cubicBezTo>
                        <a:pt x="0" y="683229"/>
                        <a:pt x="148056" y="509083"/>
                        <a:pt x="344876" y="468807"/>
                      </a:cubicBezTo>
                      <a:lnTo>
                        <a:pt x="400242" y="463226"/>
                      </a:lnTo>
                      <a:lnTo>
                        <a:pt x="400242" y="461768"/>
                      </a:lnTo>
                      <a:lnTo>
                        <a:pt x="414977" y="461024"/>
                      </a:lnTo>
                      <a:cubicBezTo>
                        <a:pt x="650292" y="437126"/>
                        <a:pt x="837368" y="250050"/>
                        <a:pt x="861266" y="14734"/>
                      </a:cubicBezTo>
                      <a:lnTo>
                        <a:pt x="862009" y="0"/>
                      </a:lnTo>
                      <a:lnTo>
                        <a:pt x="863847" y="0"/>
                      </a:lnTo>
                      <a:lnTo>
                        <a:pt x="863847" y="463605"/>
                      </a:lnTo>
                      <a:lnTo>
                        <a:pt x="863846" y="463605"/>
                      </a:lnTo>
                      <a:lnTo>
                        <a:pt x="863846" y="5568820"/>
                      </a:lnTo>
                      <a:lnTo>
                        <a:pt x="863847" y="5568820"/>
                      </a:lnTo>
                      <a:lnTo>
                        <a:pt x="863847" y="6032425"/>
                      </a:lnTo>
                      <a:lnTo>
                        <a:pt x="862009" y="6032425"/>
                      </a:lnTo>
                      <a:lnTo>
                        <a:pt x="861266" y="6017691"/>
                      </a:lnTo>
                      <a:cubicBezTo>
                        <a:pt x="837368" y="5782375"/>
                        <a:pt x="650292" y="5595299"/>
                        <a:pt x="414976" y="5571402"/>
                      </a:cubicBezTo>
                      <a:lnTo>
                        <a:pt x="400242" y="5570658"/>
                      </a:lnTo>
                      <a:lnTo>
                        <a:pt x="400242" y="5568820"/>
                      </a:lnTo>
                      <a:lnTo>
                        <a:pt x="408294" y="5568820"/>
                      </a:lnTo>
                      <a:lnTo>
                        <a:pt x="344876" y="5562427"/>
                      </a:lnTo>
                      <a:cubicBezTo>
                        <a:pt x="148056" y="5522152"/>
                        <a:pt x="0" y="5348005"/>
                        <a:pt x="0" y="5139279"/>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75" name="Rectangle: Top Corners Rounded 243"/>
                <p:cNvSpPr/>
                <p:nvPr/>
              </p:nvSpPr>
              <p:spPr>
                <a:xfrm rot="10800000" flipV="1">
                  <a:off x="-3594169" y="1945076"/>
                  <a:ext cx="5111173" cy="863844"/>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76" name="Rectangle: Top Corners Rounded 244"/>
                <p:cNvSpPr/>
                <p:nvPr/>
              </p:nvSpPr>
              <p:spPr>
                <a:xfrm rot="10800000" flipV="1">
                  <a:off x="13105881" y="1945076"/>
                  <a:ext cx="5111173" cy="863844"/>
                </a:xfrm>
                <a:prstGeom prst="round2SameRect">
                  <a:avLst>
                    <a:gd name="adj1" fmla="val 50000"/>
                    <a:gd name="adj2" fmla="val 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pic>
          <p:nvPicPr>
            <p:cNvPr id="196" name="Picture 19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51841" y="1802352"/>
              <a:ext cx="5057888" cy="1310100"/>
            </a:xfrm>
            <a:prstGeom prst="rect">
              <a:avLst/>
            </a:prstGeom>
          </p:spPr>
        </p:pic>
        <p:sp>
          <p:nvSpPr>
            <p:cNvPr id="197" name="Rectangle: Rounded Corners 137"/>
            <p:cNvSpPr/>
            <p:nvPr/>
          </p:nvSpPr>
          <p:spPr>
            <a:xfrm>
              <a:off x="1851842" y="1801961"/>
              <a:ext cx="5057887" cy="1310492"/>
            </a:xfrm>
            <a:prstGeom prst="roundRect">
              <a:avLst>
                <a:gd name="adj" fmla="val 0"/>
              </a:avLst>
            </a:prstGeom>
            <a:gradFill flip="none" rotWithShape="1">
              <a:gsLst>
                <a:gs pos="0">
                  <a:schemeClr val="tx2">
                    <a:alpha val="50000"/>
                  </a:schemeClr>
                </a:gs>
                <a:gs pos="100000">
                  <a:schemeClr val="accent6">
                    <a:alpha val="5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8" name="Rectangle 197"/>
            <p:cNvSpPr/>
            <p:nvPr/>
          </p:nvSpPr>
          <p:spPr>
            <a:xfrm>
              <a:off x="2395523" y="1906045"/>
              <a:ext cx="3906431" cy="367022"/>
            </a:xfrm>
            <a:prstGeom prst="rect">
              <a:avLst/>
            </a:prstGeom>
            <a:noFill/>
            <a:ln w="25400" cap="flat" cmpd="sng" algn="ctr">
              <a:noFill/>
              <a:prstDash val="solid"/>
            </a:ln>
            <a:effectLst/>
          </p:spPr>
          <p:txBody>
            <a:bodyPr wrap="square" lIns="68583" tIns="54860" rIns="68583" bIns="34292" rtlCol="0" anchor="ctr" anchorCtr="0">
              <a:spAutoFit/>
            </a:bodyPr>
            <a:lstStyle/>
            <a:p>
              <a:pPr algn="ctr" defTabSz="914234"/>
              <a:r>
                <a:rPr lang="en-US" kern="0" dirty="0">
                  <a:solidFill>
                    <a:schemeClr val="bg1"/>
                  </a:solidFill>
                  <a:latin typeface="Arial"/>
                </a:rPr>
                <a:t>Cisco Infinite Video Platform</a:t>
              </a:r>
            </a:p>
          </p:txBody>
        </p:sp>
        <p:grpSp>
          <p:nvGrpSpPr>
            <p:cNvPr id="202" name="Group 201"/>
            <p:cNvGrpSpPr/>
            <p:nvPr/>
          </p:nvGrpSpPr>
          <p:grpSpPr>
            <a:xfrm>
              <a:off x="1883896" y="2397454"/>
              <a:ext cx="4993142" cy="180294"/>
              <a:chOff x="1800037" y="2165279"/>
              <a:chExt cx="3705334" cy="192810"/>
            </a:xfrm>
            <a:solidFill>
              <a:srgbClr val="111111">
                <a:alpha val="37000"/>
              </a:srgbClr>
            </a:solidFill>
          </p:grpSpPr>
          <p:sp>
            <p:nvSpPr>
              <p:cNvPr id="366" name="Rectangle: Top Corners Rounded 234"/>
              <p:cNvSpPr/>
              <p:nvPr/>
            </p:nvSpPr>
            <p:spPr>
              <a:xfrm rot="10800000" flipV="1">
                <a:off x="1800037" y="2165279"/>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bg1"/>
                    </a:solidFill>
                  </a:rPr>
                  <a:t>Infrastructure Operations</a:t>
                </a:r>
              </a:p>
            </p:txBody>
          </p:sp>
          <p:sp>
            <p:nvSpPr>
              <p:cNvPr id="367" name="Rectangle: Top Corners Rounded 235"/>
              <p:cNvSpPr/>
              <p:nvPr/>
            </p:nvSpPr>
            <p:spPr>
              <a:xfrm rot="10800000" flipV="1">
                <a:off x="3047476" y="2165279"/>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bg1"/>
                    </a:solidFill>
                  </a:rPr>
                  <a:t>Service Operations</a:t>
                </a:r>
              </a:p>
            </p:txBody>
          </p:sp>
          <p:sp>
            <p:nvSpPr>
              <p:cNvPr id="368" name="Rectangle: Top Corners Rounded 236"/>
              <p:cNvSpPr/>
              <p:nvPr/>
            </p:nvSpPr>
            <p:spPr>
              <a:xfrm rot="10800000" flipV="1">
                <a:off x="4294914" y="2165280"/>
                <a:ext cx="1210457" cy="19280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4"/>
                <a:r>
                  <a:rPr lang="en-US" sz="600" kern="0" dirty="0">
                    <a:solidFill>
                      <a:schemeClr val="bg1"/>
                    </a:solidFill>
                  </a:rPr>
                  <a:t>Business Operations</a:t>
                </a:r>
              </a:p>
            </p:txBody>
          </p:sp>
        </p:grpSp>
        <p:sp>
          <p:nvSpPr>
            <p:cNvPr id="260" name="Rectangle: Top Corners Rounded 140"/>
            <p:cNvSpPr/>
            <p:nvPr/>
          </p:nvSpPr>
          <p:spPr>
            <a:xfrm rot="10800000" flipV="1">
              <a:off x="1875854" y="2577950"/>
              <a:ext cx="5001182" cy="511000"/>
            </a:xfrm>
            <a:prstGeom prst="round2SameRect">
              <a:avLst>
                <a:gd name="adj1" fmla="val 0"/>
                <a:gd name="adj2" fmla="val 0"/>
              </a:avLst>
            </a:prstGeom>
            <a:solidFill>
              <a:srgbClr val="111111">
                <a:alpha val="2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4"/>
              <a:endParaRPr lang="en-US" sz="600" kern="0" dirty="0">
                <a:solidFill>
                  <a:schemeClr val="bg1"/>
                </a:solidFill>
              </a:endParaRPr>
            </a:p>
          </p:txBody>
        </p:sp>
        <p:sp>
          <p:nvSpPr>
            <p:cNvPr id="261" name="Freeform 46"/>
            <p:cNvSpPr/>
            <p:nvPr/>
          </p:nvSpPr>
          <p:spPr>
            <a:xfrm rot="10800000">
              <a:off x="2785433" y="2682909"/>
              <a:ext cx="340671" cy="287820"/>
            </a:xfrm>
            <a:custGeom>
              <a:avLst/>
              <a:gdLst>
                <a:gd name="connsiteX0" fmla="*/ 1174712 w 2348824"/>
                <a:gd name="connsiteY0" fmla="*/ 1101854 h 1881484"/>
                <a:gd name="connsiteX1" fmla="*/ 1160374 w 2348824"/>
                <a:gd name="connsiteY1" fmla="*/ 1095915 h 1881484"/>
                <a:gd name="connsiteX2" fmla="*/ 1079162 w 2348824"/>
                <a:gd name="connsiteY2" fmla="*/ 1014704 h 1881484"/>
                <a:gd name="connsiteX3" fmla="*/ 1078571 w 2348824"/>
                <a:gd name="connsiteY3" fmla="*/ 1013814 h 1881484"/>
                <a:gd name="connsiteX4" fmla="*/ 1077469 w 2348824"/>
                <a:gd name="connsiteY4" fmla="*/ 1013070 h 1881484"/>
                <a:gd name="connsiteX5" fmla="*/ 1072247 w 2348824"/>
                <a:gd name="connsiteY5" fmla="*/ 1000463 h 1881484"/>
                <a:gd name="connsiteX6" fmla="*/ 1077469 w 2348824"/>
                <a:gd name="connsiteY6" fmla="*/ 987854 h 1881484"/>
                <a:gd name="connsiteX7" fmla="*/ 1090078 w 2348824"/>
                <a:gd name="connsiteY7" fmla="*/ 982631 h 1881484"/>
                <a:gd name="connsiteX8" fmla="*/ 1110563 w 2348824"/>
                <a:gd name="connsiteY8" fmla="*/ 982424 h 1881484"/>
                <a:gd name="connsiteX9" fmla="*/ 1142529 w 2348824"/>
                <a:gd name="connsiteY9" fmla="*/ 982427 h 1881484"/>
                <a:gd name="connsiteX10" fmla="*/ 1147098 w 2348824"/>
                <a:gd name="connsiteY10" fmla="*/ 982436 h 1881484"/>
                <a:gd name="connsiteX11" fmla="*/ 1147098 w 2348824"/>
                <a:gd name="connsiteY11" fmla="*/ 839977 h 1881484"/>
                <a:gd name="connsiteX12" fmla="*/ 379331 w 2348824"/>
                <a:gd name="connsiteY12" fmla="*/ 839977 h 1881484"/>
                <a:gd name="connsiteX13" fmla="*/ 338666 w 2348824"/>
                <a:gd name="connsiteY13" fmla="*/ 839977 h 1881484"/>
                <a:gd name="connsiteX14" fmla="*/ 324707 w 2348824"/>
                <a:gd name="connsiteY14" fmla="*/ 839977 h 1881484"/>
                <a:gd name="connsiteX15" fmla="*/ 324707 w 2348824"/>
                <a:gd name="connsiteY15" fmla="*/ 827108 h 1881484"/>
                <a:gd name="connsiteX16" fmla="*/ 324707 w 2348824"/>
                <a:gd name="connsiteY16" fmla="*/ 623907 h 1881484"/>
                <a:gd name="connsiteX17" fmla="*/ 324707 w 2348824"/>
                <a:gd name="connsiteY17" fmla="*/ 573648 h 1881484"/>
                <a:gd name="connsiteX18" fmla="*/ 92202 w 2348824"/>
                <a:gd name="connsiteY18" fmla="*/ 573648 h 1881484"/>
                <a:gd name="connsiteX19" fmla="*/ 0 w 2348824"/>
                <a:gd name="connsiteY19" fmla="*/ 481446 h 1881484"/>
                <a:gd name="connsiteX20" fmla="*/ 0 w 2348824"/>
                <a:gd name="connsiteY20" fmla="*/ 92202 h 1881484"/>
                <a:gd name="connsiteX21" fmla="*/ 92202 w 2348824"/>
                <a:gd name="connsiteY21" fmla="*/ 0 h 1881484"/>
                <a:gd name="connsiteX22" fmla="*/ 611836 w 2348824"/>
                <a:gd name="connsiteY22" fmla="*/ 0 h 1881484"/>
                <a:gd name="connsiteX23" fmla="*/ 704038 w 2348824"/>
                <a:gd name="connsiteY23" fmla="*/ 92202 h 1881484"/>
                <a:gd name="connsiteX24" fmla="*/ 704038 w 2348824"/>
                <a:gd name="connsiteY24" fmla="*/ 481446 h 1881484"/>
                <a:gd name="connsiteX25" fmla="*/ 611836 w 2348824"/>
                <a:gd name="connsiteY25" fmla="*/ 573648 h 1881484"/>
                <a:gd name="connsiteX26" fmla="*/ 379331 w 2348824"/>
                <a:gd name="connsiteY26" fmla="*/ 573648 h 1881484"/>
                <a:gd name="connsiteX27" fmla="*/ 379331 w 2348824"/>
                <a:gd name="connsiteY27" fmla="*/ 623907 h 1881484"/>
                <a:gd name="connsiteX28" fmla="*/ 379331 w 2348824"/>
                <a:gd name="connsiteY28" fmla="*/ 785353 h 1881484"/>
                <a:gd name="connsiteX29" fmla="*/ 1147098 w 2348824"/>
                <a:gd name="connsiteY29" fmla="*/ 785353 h 1881484"/>
                <a:gd name="connsiteX30" fmla="*/ 1147098 w 2348824"/>
                <a:gd name="connsiteY30" fmla="*/ 623907 h 1881484"/>
                <a:gd name="connsiteX31" fmla="*/ 1147098 w 2348824"/>
                <a:gd name="connsiteY31" fmla="*/ 573648 h 1881484"/>
                <a:gd name="connsiteX32" fmla="*/ 914594 w 2348824"/>
                <a:gd name="connsiteY32" fmla="*/ 573648 h 1881484"/>
                <a:gd name="connsiteX33" fmla="*/ 822391 w 2348824"/>
                <a:gd name="connsiteY33" fmla="*/ 481446 h 1881484"/>
                <a:gd name="connsiteX34" fmla="*/ 822391 w 2348824"/>
                <a:gd name="connsiteY34" fmla="*/ 92202 h 1881484"/>
                <a:gd name="connsiteX35" fmla="*/ 914594 w 2348824"/>
                <a:gd name="connsiteY35" fmla="*/ 0 h 1881484"/>
                <a:gd name="connsiteX36" fmla="*/ 1434227 w 2348824"/>
                <a:gd name="connsiteY36" fmla="*/ 0 h 1881484"/>
                <a:gd name="connsiteX37" fmla="*/ 1526430 w 2348824"/>
                <a:gd name="connsiteY37" fmla="*/ 92202 h 1881484"/>
                <a:gd name="connsiteX38" fmla="*/ 1526430 w 2348824"/>
                <a:gd name="connsiteY38" fmla="*/ 481446 h 1881484"/>
                <a:gd name="connsiteX39" fmla="*/ 1434227 w 2348824"/>
                <a:gd name="connsiteY39" fmla="*/ 573648 h 1881484"/>
                <a:gd name="connsiteX40" fmla="*/ 1201722 w 2348824"/>
                <a:gd name="connsiteY40" fmla="*/ 573648 h 1881484"/>
                <a:gd name="connsiteX41" fmla="*/ 1201722 w 2348824"/>
                <a:gd name="connsiteY41" fmla="*/ 623907 h 1881484"/>
                <a:gd name="connsiteX42" fmla="*/ 1201722 w 2348824"/>
                <a:gd name="connsiteY42" fmla="*/ 785353 h 1881484"/>
                <a:gd name="connsiteX43" fmla="*/ 1969492 w 2348824"/>
                <a:gd name="connsiteY43" fmla="*/ 785353 h 1881484"/>
                <a:gd name="connsiteX44" fmla="*/ 1969492 w 2348824"/>
                <a:gd name="connsiteY44" fmla="*/ 623907 h 1881484"/>
                <a:gd name="connsiteX45" fmla="*/ 1969492 w 2348824"/>
                <a:gd name="connsiteY45" fmla="*/ 573648 h 1881484"/>
                <a:gd name="connsiteX46" fmla="*/ 1736988 w 2348824"/>
                <a:gd name="connsiteY46" fmla="*/ 573648 h 1881484"/>
                <a:gd name="connsiteX47" fmla="*/ 1644785 w 2348824"/>
                <a:gd name="connsiteY47" fmla="*/ 481446 h 1881484"/>
                <a:gd name="connsiteX48" fmla="*/ 1644785 w 2348824"/>
                <a:gd name="connsiteY48" fmla="*/ 92202 h 1881484"/>
                <a:gd name="connsiteX49" fmla="*/ 1736988 w 2348824"/>
                <a:gd name="connsiteY49" fmla="*/ 0 h 1881484"/>
                <a:gd name="connsiteX50" fmla="*/ 2256621 w 2348824"/>
                <a:gd name="connsiteY50" fmla="*/ 0 h 1881484"/>
                <a:gd name="connsiteX51" fmla="*/ 2348824 w 2348824"/>
                <a:gd name="connsiteY51" fmla="*/ 92202 h 1881484"/>
                <a:gd name="connsiteX52" fmla="*/ 2348824 w 2348824"/>
                <a:gd name="connsiteY52" fmla="*/ 481446 h 1881484"/>
                <a:gd name="connsiteX53" fmla="*/ 2256621 w 2348824"/>
                <a:gd name="connsiteY53" fmla="*/ 573648 h 1881484"/>
                <a:gd name="connsiteX54" fmla="*/ 2024116 w 2348824"/>
                <a:gd name="connsiteY54" fmla="*/ 573648 h 1881484"/>
                <a:gd name="connsiteX55" fmla="*/ 2024116 w 2348824"/>
                <a:gd name="connsiteY55" fmla="*/ 623907 h 1881484"/>
                <a:gd name="connsiteX56" fmla="*/ 2024116 w 2348824"/>
                <a:gd name="connsiteY56" fmla="*/ 827108 h 1881484"/>
                <a:gd name="connsiteX57" fmla="*/ 2024116 w 2348824"/>
                <a:gd name="connsiteY57" fmla="*/ 839977 h 1881484"/>
                <a:gd name="connsiteX58" fmla="*/ 2010157 w 2348824"/>
                <a:gd name="connsiteY58" fmla="*/ 839977 h 1881484"/>
                <a:gd name="connsiteX59" fmla="*/ 1969492 w 2348824"/>
                <a:gd name="connsiteY59" fmla="*/ 839977 h 1881484"/>
                <a:gd name="connsiteX60" fmla="*/ 1201722 w 2348824"/>
                <a:gd name="connsiteY60" fmla="*/ 839977 h 1881484"/>
                <a:gd name="connsiteX61" fmla="*/ 1201722 w 2348824"/>
                <a:gd name="connsiteY61" fmla="*/ 952613 h 1881484"/>
                <a:gd name="connsiteX62" fmla="*/ 1201726 w 2348824"/>
                <a:gd name="connsiteY62" fmla="*/ 952613 h 1881484"/>
                <a:gd name="connsiteX63" fmla="*/ 1201726 w 2348824"/>
                <a:gd name="connsiteY63" fmla="*/ 982544 h 1881484"/>
                <a:gd name="connsiteX64" fmla="*/ 1222720 w 2348824"/>
                <a:gd name="connsiteY64" fmla="*/ 982590 h 1881484"/>
                <a:gd name="connsiteX65" fmla="*/ 1258752 w 2348824"/>
                <a:gd name="connsiteY65" fmla="*/ 982631 h 1881484"/>
                <a:gd name="connsiteX66" fmla="*/ 1265693 w 2348824"/>
                <a:gd name="connsiteY66" fmla="*/ 984033 h 1881484"/>
                <a:gd name="connsiteX67" fmla="*/ 1271360 w 2348824"/>
                <a:gd name="connsiteY67" fmla="*/ 987854 h 1881484"/>
                <a:gd name="connsiteX68" fmla="*/ 1276583 w 2348824"/>
                <a:gd name="connsiteY68" fmla="*/ 1000463 h 1881484"/>
                <a:gd name="connsiteX69" fmla="*/ 1271360 w 2348824"/>
                <a:gd name="connsiteY69" fmla="*/ 1013070 h 1881484"/>
                <a:gd name="connsiteX70" fmla="*/ 1270987 w 2348824"/>
                <a:gd name="connsiteY70" fmla="*/ 1013322 h 1881484"/>
                <a:gd name="connsiteX71" fmla="*/ 1269693 w 2348824"/>
                <a:gd name="connsiteY71" fmla="*/ 1015271 h 1881484"/>
                <a:gd name="connsiteX72" fmla="*/ 1189048 w 2348824"/>
                <a:gd name="connsiteY72" fmla="*/ 1095915 h 1881484"/>
                <a:gd name="connsiteX73" fmla="*/ 1174712 w 2348824"/>
                <a:gd name="connsiteY73" fmla="*/ 1101854 h 1881484"/>
                <a:gd name="connsiteX74" fmla="*/ 1434459 w 2348824"/>
                <a:gd name="connsiteY74" fmla="*/ 1881484 h 1881484"/>
                <a:gd name="connsiteX75" fmla="*/ 914364 w 2348824"/>
                <a:gd name="connsiteY75" fmla="*/ 1881484 h 1881484"/>
                <a:gd name="connsiteX76" fmla="*/ 785975 w 2348824"/>
                <a:gd name="connsiteY76" fmla="*/ 1753096 h 1881484"/>
                <a:gd name="connsiteX77" fmla="*/ 785975 w 2348824"/>
                <a:gd name="connsiteY77" fmla="*/ 1304018 h 1881484"/>
                <a:gd name="connsiteX78" fmla="*/ 914364 w 2348824"/>
                <a:gd name="connsiteY78" fmla="*/ 1175629 h 1881484"/>
                <a:gd name="connsiteX79" fmla="*/ 1147099 w 2348824"/>
                <a:gd name="connsiteY79" fmla="*/ 1175629 h 1881484"/>
                <a:gd name="connsiteX80" fmla="*/ 1147099 w 2348824"/>
                <a:gd name="connsiteY80" fmla="*/ 1173744 h 1881484"/>
                <a:gd name="connsiteX81" fmla="*/ 1201723 w 2348824"/>
                <a:gd name="connsiteY81" fmla="*/ 1173744 h 1881484"/>
                <a:gd name="connsiteX82" fmla="*/ 1201723 w 2348824"/>
                <a:gd name="connsiteY82" fmla="*/ 1175629 h 1881484"/>
                <a:gd name="connsiteX83" fmla="*/ 1434459 w 2348824"/>
                <a:gd name="connsiteY83" fmla="*/ 1175629 h 1881484"/>
                <a:gd name="connsiteX84" fmla="*/ 1562847 w 2348824"/>
                <a:gd name="connsiteY84" fmla="*/ 1304018 h 1881484"/>
                <a:gd name="connsiteX85" fmla="*/ 1562847 w 2348824"/>
                <a:gd name="connsiteY85" fmla="*/ 1753096 h 1881484"/>
                <a:gd name="connsiteX86" fmla="*/ 1434459 w 2348824"/>
                <a:gd name="connsiteY86" fmla="*/ 1881484 h 188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348824" h="1881484">
                  <a:moveTo>
                    <a:pt x="1174712" y="1101854"/>
                  </a:moveTo>
                  <a:cubicBezTo>
                    <a:pt x="1169522" y="1101854"/>
                    <a:pt x="1164333" y="1099875"/>
                    <a:pt x="1160374" y="1095915"/>
                  </a:cubicBezTo>
                  <a:lnTo>
                    <a:pt x="1079162" y="1014704"/>
                  </a:lnTo>
                  <a:lnTo>
                    <a:pt x="1078571" y="1013814"/>
                  </a:lnTo>
                  <a:lnTo>
                    <a:pt x="1077469" y="1013070"/>
                  </a:lnTo>
                  <a:cubicBezTo>
                    <a:pt x="1074242" y="1009843"/>
                    <a:pt x="1072247" y="1005386"/>
                    <a:pt x="1072247" y="1000463"/>
                  </a:cubicBezTo>
                  <a:cubicBezTo>
                    <a:pt x="1072247" y="995538"/>
                    <a:pt x="1074242" y="991081"/>
                    <a:pt x="1077469" y="987854"/>
                  </a:cubicBezTo>
                  <a:cubicBezTo>
                    <a:pt x="1081984" y="983301"/>
                    <a:pt x="1085250" y="983122"/>
                    <a:pt x="1090078" y="982631"/>
                  </a:cubicBezTo>
                  <a:cubicBezTo>
                    <a:pt x="1091284" y="982508"/>
                    <a:pt x="1098916" y="982446"/>
                    <a:pt x="1110563" y="982424"/>
                  </a:cubicBezTo>
                  <a:cubicBezTo>
                    <a:pt x="1119298" y="982407"/>
                    <a:pt x="1130292" y="982411"/>
                    <a:pt x="1142529" y="982427"/>
                  </a:cubicBezTo>
                  <a:lnTo>
                    <a:pt x="1147098" y="982436"/>
                  </a:lnTo>
                  <a:lnTo>
                    <a:pt x="1147098" y="839977"/>
                  </a:lnTo>
                  <a:lnTo>
                    <a:pt x="379331" y="839977"/>
                  </a:lnTo>
                  <a:lnTo>
                    <a:pt x="338666" y="839977"/>
                  </a:lnTo>
                  <a:lnTo>
                    <a:pt x="324707" y="839977"/>
                  </a:lnTo>
                  <a:lnTo>
                    <a:pt x="324707" y="827108"/>
                  </a:lnTo>
                  <a:lnTo>
                    <a:pt x="324707" y="623907"/>
                  </a:lnTo>
                  <a:lnTo>
                    <a:pt x="324707" y="573648"/>
                  </a:lnTo>
                  <a:lnTo>
                    <a:pt x="92202" y="573648"/>
                  </a:lnTo>
                  <a:cubicBezTo>
                    <a:pt x="41281" y="573648"/>
                    <a:pt x="0" y="532367"/>
                    <a:pt x="0" y="481446"/>
                  </a:cubicBezTo>
                  <a:lnTo>
                    <a:pt x="0" y="92202"/>
                  </a:lnTo>
                  <a:cubicBezTo>
                    <a:pt x="0" y="41281"/>
                    <a:pt x="41281" y="0"/>
                    <a:pt x="92202" y="0"/>
                  </a:cubicBezTo>
                  <a:lnTo>
                    <a:pt x="611836" y="0"/>
                  </a:lnTo>
                  <a:cubicBezTo>
                    <a:pt x="662757" y="0"/>
                    <a:pt x="704038" y="41281"/>
                    <a:pt x="704038" y="92202"/>
                  </a:cubicBezTo>
                  <a:lnTo>
                    <a:pt x="704038" y="481446"/>
                  </a:lnTo>
                  <a:cubicBezTo>
                    <a:pt x="704038" y="532367"/>
                    <a:pt x="662757" y="573648"/>
                    <a:pt x="611836" y="573648"/>
                  </a:cubicBezTo>
                  <a:lnTo>
                    <a:pt x="379331" y="573648"/>
                  </a:lnTo>
                  <a:lnTo>
                    <a:pt x="379331" y="623907"/>
                  </a:lnTo>
                  <a:lnTo>
                    <a:pt x="379331" y="785353"/>
                  </a:lnTo>
                  <a:lnTo>
                    <a:pt x="1147098" y="785353"/>
                  </a:lnTo>
                  <a:lnTo>
                    <a:pt x="1147098" y="623907"/>
                  </a:lnTo>
                  <a:lnTo>
                    <a:pt x="1147098" y="573648"/>
                  </a:lnTo>
                  <a:lnTo>
                    <a:pt x="914594" y="573648"/>
                  </a:lnTo>
                  <a:cubicBezTo>
                    <a:pt x="863672" y="573648"/>
                    <a:pt x="822391" y="532367"/>
                    <a:pt x="822391" y="481446"/>
                  </a:cubicBezTo>
                  <a:lnTo>
                    <a:pt x="822391" y="92202"/>
                  </a:lnTo>
                  <a:cubicBezTo>
                    <a:pt x="822391" y="41281"/>
                    <a:pt x="863672" y="0"/>
                    <a:pt x="914594" y="0"/>
                  </a:cubicBezTo>
                  <a:lnTo>
                    <a:pt x="1434227" y="0"/>
                  </a:lnTo>
                  <a:cubicBezTo>
                    <a:pt x="1485149" y="0"/>
                    <a:pt x="1526430" y="41281"/>
                    <a:pt x="1526430" y="92202"/>
                  </a:cubicBezTo>
                  <a:lnTo>
                    <a:pt x="1526430" y="481446"/>
                  </a:lnTo>
                  <a:cubicBezTo>
                    <a:pt x="1526430" y="532367"/>
                    <a:pt x="1485149" y="573648"/>
                    <a:pt x="1434227" y="573648"/>
                  </a:cubicBezTo>
                  <a:lnTo>
                    <a:pt x="1201722" y="573648"/>
                  </a:lnTo>
                  <a:lnTo>
                    <a:pt x="1201722" y="623907"/>
                  </a:lnTo>
                  <a:lnTo>
                    <a:pt x="1201722" y="785353"/>
                  </a:lnTo>
                  <a:lnTo>
                    <a:pt x="1969492" y="785353"/>
                  </a:lnTo>
                  <a:lnTo>
                    <a:pt x="1969492" y="623907"/>
                  </a:lnTo>
                  <a:lnTo>
                    <a:pt x="1969492" y="573648"/>
                  </a:lnTo>
                  <a:lnTo>
                    <a:pt x="1736988" y="573648"/>
                  </a:lnTo>
                  <a:cubicBezTo>
                    <a:pt x="1686066" y="573648"/>
                    <a:pt x="1644785" y="532367"/>
                    <a:pt x="1644785" y="481446"/>
                  </a:cubicBezTo>
                  <a:lnTo>
                    <a:pt x="1644785" y="92202"/>
                  </a:lnTo>
                  <a:cubicBezTo>
                    <a:pt x="1644785" y="41281"/>
                    <a:pt x="1686066" y="0"/>
                    <a:pt x="1736988" y="0"/>
                  </a:cubicBezTo>
                  <a:lnTo>
                    <a:pt x="2256621" y="0"/>
                  </a:lnTo>
                  <a:cubicBezTo>
                    <a:pt x="2307543" y="0"/>
                    <a:pt x="2348824" y="41281"/>
                    <a:pt x="2348824" y="92202"/>
                  </a:cubicBezTo>
                  <a:lnTo>
                    <a:pt x="2348824" y="481446"/>
                  </a:lnTo>
                  <a:cubicBezTo>
                    <a:pt x="2348824" y="532367"/>
                    <a:pt x="2307543" y="573648"/>
                    <a:pt x="2256621" y="573648"/>
                  </a:cubicBezTo>
                  <a:lnTo>
                    <a:pt x="2024116" y="573648"/>
                  </a:lnTo>
                  <a:lnTo>
                    <a:pt x="2024116" y="623907"/>
                  </a:lnTo>
                  <a:lnTo>
                    <a:pt x="2024116" y="827108"/>
                  </a:lnTo>
                  <a:lnTo>
                    <a:pt x="2024116" y="839977"/>
                  </a:lnTo>
                  <a:lnTo>
                    <a:pt x="2010157" y="839977"/>
                  </a:lnTo>
                  <a:lnTo>
                    <a:pt x="1969492" y="839977"/>
                  </a:lnTo>
                  <a:lnTo>
                    <a:pt x="1201722" y="839977"/>
                  </a:lnTo>
                  <a:lnTo>
                    <a:pt x="1201722" y="952613"/>
                  </a:lnTo>
                  <a:lnTo>
                    <a:pt x="1201726" y="952613"/>
                  </a:lnTo>
                  <a:lnTo>
                    <a:pt x="1201726" y="982544"/>
                  </a:lnTo>
                  <a:lnTo>
                    <a:pt x="1222720" y="982590"/>
                  </a:lnTo>
                  <a:cubicBezTo>
                    <a:pt x="1235860" y="982614"/>
                    <a:pt x="1248210" y="982631"/>
                    <a:pt x="1258752" y="982631"/>
                  </a:cubicBezTo>
                  <a:cubicBezTo>
                    <a:pt x="1261213" y="982631"/>
                    <a:pt x="1263559" y="983130"/>
                    <a:pt x="1265693" y="984033"/>
                  </a:cubicBezTo>
                  <a:lnTo>
                    <a:pt x="1271360" y="987854"/>
                  </a:lnTo>
                  <a:cubicBezTo>
                    <a:pt x="1274587" y="991081"/>
                    <a:pt x="1276583" y="995538"/>
                    <a:pt x="1276583" y="1000463"/>
                  </a:cubicBezTo>
                  <a:cubicBezTo>
                    <a:pt x="1276583" y="1005386"/>
                    <a:pt x="1274587" y="1009843"/>
                    <a:pt x="1271360" y="1013070"/>
                  </a:cubicBezTo>
                  <a:lnTo>
                    <a:pt x="1270987" y="1013322"/>
                  </a:lnTo>
                  <a:lnTo>
                    <a:pt x="1269693" y="1015271"/>
                  </a:lnTo>
                  <a:lnTo>
                    <a:pt x="1189048" y="1095915"/>
                  </a:lnTo>
                  <a:cubicBezTo>
                    <a:pt x="1185089" y="1099875"/>
                    <a:pt x="1179901" y="1101854"/>
                    <a:pt x="1174712" y="1101854"/>
                  </a:cubicBezTo>
                  <a:close/>
                  <a:moveTo>
                    <a:pt x="1434459" y="1881484"/>
                  </a:moveTo>
                  <a:lnTo>
                    <a:pt x="914364" y="1881484"/>
                  </a:lnTo>
                  <a:cubicBezTo>
                    <a:pt x="843457" y="1881484"/>
                    <a:pt x="785975" y="1824002"/>
                    <a:pt x="785975" y="1753096"/>
                  </a:cubicBezTo>
                  <a:lnTo>
                    <a:pt x="785975" y="1304018"/>
                  </a:lnTo>
                  <a:cubicBezTo>
                    <a:pt x="785975" y="1233111"/>
                    <a:pt x="843457" y="1175629"/>
                    <a:pt x="914364" y="1175629"/>
                  </a:cubicBezTo>
                  <a:lnTo>
                    <a:pt x="1147099" y="1175629"/>
                  </a:lnTo>
                  <a:lnTo>
                    <a:pt x="1147099" y="1173744"/>
                  </a:lnTo>
                  <a:lnTo>
                    <a:pt x="1201723" y="1173744"/>
                  </a:lnTo>
                  <a:lnTo>
                    <a:pt x="1201723" y="1175629"/>
                  </a:lnTo>
                  <a:lnTo>
                    <a:pt x="1434459" y="1175629"/>
                  </a:lnTo>
                  <a:cubicBezTo>
                    <a:pt x="1505365" y="1175629"/>
                    <a:pt x="1562847" y="1233111"/>
                    <a:pt x="1562847" y="1304018"/>
                  </a:cubicBezTo>
                  <a:lnTo>
                    <a:pt x="1562847" y="1753096"/>
                  </a:lnTo>
                  <a:cubicBezTo>
                    <a:pt x="1562847" y="1824002"/>
                    <a:pt x="1505365" y="1881484"/>
                    <a:pt x="1434459" y="1881484"/>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wrap="square" lIns="91436" tIns="45718" rIns="91436" bIns="45718" rtlCol="0" anchor="ctr">
              <a:noAutofit/>
            </a:bodyPr>
            <a:lstStyle/>
            <a:p>
              <a:pPr algn="ctr"/>
              <a:endParaRPr lang="en-US" sz="1400" dirty="0"/>
            </a:p>
          </p:txBody>
        </p:sp>
        <p:sp>
          <p:nvSpPr>
            <p:cNvPr id="262" name="Freeform 125"/>
            <p:cNvSpPr>
              <a:spLocks noChangeAspect="1"/>
            </p:cNvSpPr>
            <p:nvPr/>
          </p:nvSpPr>
          <p:spPr>
            <a:xfrm>
              <a:off x="6162589" y="2677769"/>
              <a:ext cx="280417" cy="296057"/>
            </a:xfrm>
            <a:custGeom>
              <a:avLst/>
              <a:gdLst>
                <a:gd name="connsiteX0" fmla="*/ 303419 w 686989"/>
                <a:gd name="connsiteY0" fmla="*/ 323753 h 687683"/>
                <a:gd name="connsiteX1" fmla="*/ 382129 w 686989"/>
                <a:gd name="connsiteY1" fmla="*/ 323753 h 687683"/>
                <a:gd name="connsiteX2" fmla="*/ 382129 w 686989"/>
                <a:gd name="connsiteY2" fmla="*/ 483344 h 687683"/>
                <a:gd name="connsiteX3" fmla="*/ 376043 w 686989"/>
                <a:gd name="connsiteY3" fmla="*/ 486647 h 687683"/>
                <a:gd name="connsiteX4" fmla="*/ 334502 w 686989"/>
                <a:gd name="connsiteY4" fmla="*/ 499542 h 687683"/>
                <a:gd name="connsiteX5" fmla="*/ 303419 w 686989"/>
                <a:gd name="connsiteY5" fmla="*/ 502676 h 687683"/>
                <a:gd name="connsiteX6" fmla="*/ 101175 w 686989"/>
                <a:gd name="connsiteY6" fmla="*/ 273025 h 687683"/>
                <a:gd name="connsiteX7" fmla="*/ 179885 w 686989"/>
                <a:gd name="connsiteY7" fmla="*/ 273025 h 687683"/>
                <a:gd name="connsiteX8" fmla="*/ 179885 w 686989"/>
                <a:gd name="connsiteY8" fmla="*/ 473686 h 687683"/>
                <a:gd name="connsiteX9" fmla="*/ 166172 w 686989"/>
                <a:gd name="connsiteY9" fmla="*/ 466244 h 687683"/>
                <a:gd name="connsiteX10" fmla="*/ 106398 w 686989"/>
                <a:gd name="connsiteY10" fmla="*/ 406469 h 687683"/>
                <a:gd name="connsiteX11" fmla="*/ 101175 w 686989"/>
                <a:gd name="connsiteY11" fmla="*/ 396847 h 687683"/>
                <a:gd name="connsiteX12" fmla="*/ 202297 w 686989"/>
                <a:gd name="connsiteY12" fmla="*/ 229525 h 687683"/>
                <a:gd name="connsiteX13" fmla="*/ 281007 w 686989"/>
                <a:gd name="connsiteY13" fmla="*/ 229525 h 687683"/>
                <a:gd name="connsiteX14" fmla="*/ 281007 w 686989"/>
                <a:gd name="connsiteY14" fmla="*/ 503141 h 687683"/>
                <a:gd name="connsiteX15" fmla="*/ 245304 w 686989"/>
                <a:gd name="connsiteY15" fmla="*/ 499542 h 687683"/>
                <a:gd name="connsiteX16" fmla="*/ 203763 w 686989"/>
                <a:gd name="connsiteY16" fmla="*/ 486647 h 687683"/>
                <a:gd name="connsiteX17" fmla="*/ 202297 w 686989"/>
                <a:gd name="connsiteY17" fmla="*/ 485851 h 687683"/>
                <a:gd name="connsiteX18" fmla="*/ 404541 w 686989"/>
                <a:gd name="connsiteY18" fmla="*/ 198911 h 687683"/>
                <a:gd name="connsiteX19" fmla="*/ 483251 w 686989"/>
                <a:gd name="connsiteY19" fmla="*/ 198911 h 687683"/>
                <a:gd name="connsiteX20" fmla="*/ 483251 w 686989"/>
                <a:gd name="connsiteY20" fmla="*/ 388335 h 687683"/>
                <a:gd name="connsiteX21" fmla="*/ 473408 w 686989"/>
                <a:gd name="connsiteY21" fmla="*/ 406469 h 687683"/>
                <a:gd name="connsiteX22" fmla="*/ 413633 w 686989"/>
                <a:gd name="connsiteY22" fmla="*/ 466244 h 687683"/>
                <a:gd name="connsiteX23" fmla="*/ 404541 w 686989"/>
                <a:gd name="connsiteY23" fmla="*/ 471179 h 687683"/>
                <a:gd name="connsiteX24" fmla="*/ 291547 w 686989"/>
                <a:gd name="connsiteY24" fmla="*/ 48692 h 687683"/>
                <a:gd name="connsiteX25" fmla="*/ 48692 w 686989"/>
                <a:gd name="connsiteY25" fmla="*/ 291547 h 687683"/>
                <a:gd name="connsiteX26" fmla="*/ 291547 w 686989"/>
                <a:gd name="connsiteY26" fmla="*/ 534402 h 687683"/>
                <a:gd name="connsiteX27" fmla="*/ 534402 w 686989"/>
                <a:gd name="connsiteY27" fmla="*/ 291547 h 687683"/>
                <a:gd name="connsiteX28" fmla="*/ 291547 w 686989"/>
                <a:gd name="connsiteY28" fmla="*/ 48692 h 687683"/>
                <a:gd name="connsiteX29" fmla="*/ 291547 w 686989"/>
                <a:gd name="connsiteY29" fmla="*/ 0 h 687683"/>
                <a:gd name="connsiteX30" fmla="*/ 583093 w 686989"/>
                <a:gd name="connsiteY30" fmla="*/ 291547 h 687683"/>
                <a:gd name="connsiteX31" fmla="*/ 533302 w 686989"/>
                <a:gd name="connsiteY31" fmla="*/ 454553 h 687683"/>
                <a:gd name="connsiteX32" fmla="*/ 521004 w 686989"/>
                <a:gd name="connsiteY32" fmla="*/ 469459 h 687683"/>
                <a:gd name="connsiteX33" fmla="*/ 676030 w 686989"/>
                <a:gd name="connsiteY33" fmla="*/ 624006 h 687683"/>
                <a:gd name="connsiteX34" fmla="*/ 676112 w 686989"/>
                <a:gd name="connsiteY34" fmla="*/ 676725 h 687683"/>
                <a:gd name="connsiteX35" fmla="*/ 623393 w 686989"/>
                <a:gd name="connsiteY35" fmla="*/ 676806 h 687683"/>
                <a:gd name="connsiteX36" fmla="*/ 468172 w 686989"/>
                <a:gd name="connsiteY36" fmla="*/ 522065 h 687683"/>
                <a:gd name="connsiteX37" fmla="*/ 454553 w 686989"/>
                <a:gd name="connsiteY37" fmla="*/ 533301 h 687683"/>
                <a:gd name="connsiteX38" fmla="*/ 291547 w 686989"/>
                <a:gd name="connsiteY38" fmla="*/ 583093 h 687683"/>
                <a:gd name="connsiteX39" fmla="*/ 0 w 686989"/>
                <a:gd name="connsiteY39" fmla="*/ 291547 h 687683"/>
                <a:gd name="connsiteX40" fmla="*/ 291547 w 686989"/>
                <a:gd name="connsiteY40" fmla="*/ 0 h 6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89" h="687683">
                  <a:moveTo>
                    <a:pt x="303419" y="323753"/>
                  </a:moveTo>
                  <a:lnTo>
                    <a:pt x="382129" y="323753"/>
                  </a:lnTo>
                  <a:lnTo>
                    <a:pt x="382129" y="483344"/>
                  </a:lnTo>
                  <a:lnTo>
                    <a:pt x="376043" y="486647"/>
                  </a:lnTo>
                  <a:cubicBezTo>
                    <a:pt x="362805" y="492246"/>
                    <a:pt x="348909" y="496595"/>
                    <a:pt x="334502" y="499542"/>
                  </a:cubicBezTo>
                  <a:lnTo>
                    <a:pt x="303419" y="502676"/>
                  </a:lnTo>
                  <a:close/>
                  <a:moveTo>
                    <a:pt x="101175" y="273025"/>
                  </a:moveTo>
                  <a:lnTo>
                    <a:pt x="179885" y="273025"/>
                  </a:lnTo>
                  <a:lnTo>
                    <a:pt x="179885" y="473686"/>
                  </a:lnTo>
                  <a:lnTo>
                    <a:pt x="166172" y="466244"/>
                  </a:lnTo>
                  <a:cubicBezTo>
                    <a:pt x="142626" y="450336"/>
                    <a:pt x="122306" y="430015"/>
                    <a:pt x="106398" y="406469"/>
                  </a:cubicBezTo>
                  <a:lnTo>
                    <a:pt x="101175" y="396847"/>
                  </a:lnTo>
                  <a:close/>
                  <a:moveTo>
                    <a:pt x="202297" y="229525"/>
                  </a:moveTo>
                  <a:lnTo>
                    <a:pt x="281007" y="229525"/>
                  </a:lnTo>
                  <a:lnTo>
                    <a:pt x="281007" y="503141"/>
                  </a:lnTo>
                  <a:lnTo>
                    <a:pt x="245304" y="499542"/>
                  </a:lnTo>
                  <a:cubicBezTo>
                    <a:pt x="230897" y="496595"/>
                    <a:pt x="217001" y="492246"/>
                    <a:pt x="203763" y="486647"/>
                  </a:cubicBezTo>
                  <a:lnTo>
                    <a:pt x="202297" y="485851"/>
                  </a:lnTo>
                  <a:close/>
                  <a:moveTo>
                    <a:pt x="404541" y="198911"/>
                  </a:moveTo>
                  <a:lnTo>
                    <a:pt x="483251" y="198911"/>
                  </a:lnTo>
                  <a:lnTo>
                    <a:pt x="483251" y="388335"/>
                  </a:lnTo>
                  <a:lnTo>
                    <a:pt x="473408" y="406469"/>
                  </a:lnTo>
                  <a:cubicBezTo>
                    <a:pt x="457501" y="430015"/>
                    <a:pt x="437180" y="450336"/>
                    <a:pt x="413633" y="466244"/>
                  </a:cubicBezTo>
                  <a:lnTo>
                    <a:pt x="404541" y="471179"/>
                  </a:lnTo>
                  <a:close/>
                  <a:moveTo>
                    <a:pt x="291547" y="48692"/>
                  </a:moveTo>
                  <a:cubicBezTo>
                    <a:pt x="157422" y="48692"/>
                    <a:pt x="48692" y="157421"/>
                    <a:pt x="48692" y="291547"/>
                  </a:cubicBezTo>
                  <a:cubicBezTo>
                    <a:pt x="48692" y="425672"/>
                    <a:pt x="157422" y="534402"/>
                    <a:pt x="291547" y="534402"/>
                  </a:cubicBezTo>
                  <a:cubicBezTo>
                    <a:pt x="425673" y="534402"/>
                    <a:pt x="534402" y="425672"/>
                    <a:pt x="534402" y="291547"/>
                  </a:cubicBezTo>
                  <a:cubicBezTo>
                    <a:pt x="534402" y="157421"/>
                    <a:pt x="425673" y="48692"/>
                    <a:pt x="291547" y="48692"/>
                  </a:cubicBezTo>
                  <a:close/>
                  <a:moveTo>
                    <a:pt x="291547" y="0"/>
                  </a:moveTo>
                  <a:cubicBezTo>
                    <a:pt x="452563" y="0"/>
                    <a:pt x="583093" y="130530"/>
                    <a:pt x="583093" y="291547"/>
                  </a:cubicBezTo>
                  <a:cubicBezTo>
                    <a:pt x="583093" y="351928"/>
                    <a:pt x="564738" y="408022"/>
                    <a:pt x="533302" y="454553"/>
                  </a:cubicBezTo>
                  <a:lnTo>
                    <a:pt x="521004" y="469459"/>
                  </a:lnTo>
                  <a:lnTo>
                    <a:pt x="676030" y="624006"/>
                  </a:lnTo>
                  <a:cubicBezTo>
                    <a:pt x="690610" y="638541"/>
                    <a:pt x="690647" y="662144"/>
                    <a:pt x="676112" y="676725"/>
                  </a:cubicBezTo>
                  <a:cubicBezTo>
                    <a:pt x="661577" y="691305"/>
                    <a:pt x="637973" y="691341"/>
                    <a:pt x="623393" y="676806"/>
                  </a:cubicBezTo>
                  <a:lnTo>
                    <a:pt x="468172" y="522065"/>
                  </a:lnTo>
                  <a:lnTo>
                    <a:pt x="454553" y="533301"/>
                  </a:lnTo>
                  <a:cubicBezTo>
                    <a:pt x="408022" y="564737"/>
                    <a:pt x="351928" y="583093"/>
                    <a:pt x="291547" y="583093"/>
                  </a:cubicBezTo>
                  <a:cubicBezTo>
                    <a:pt x="130530" y="583093"/>
                    <a:pt x="0" y="452563"/>
                    <a:pt x="0" y="291547"/>
                  </a:cubicBezTo>
                  <a:cubicBezTo>
                    <a:pt x="0" y="130530"/>
                    <a:pt x="130530" y="0"/>
                    <a:pt x="291547"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wrap="square" lIns="91436" tIns="45718" rIns="91436" bIns="45718" rtlCol="0" anchor="ctr">
              <a:noAutofit/>
            </a:bodyPr>
            <a:lstStyle/>
            <a:p>
              <a:pPr algn="ctr"/>
              <a:endParaRPr lang="en-US" sz="1400" dirty="0"/>
            </a:p>
          </p:txBody>
        </p:sp>
        <p:grpSp>
          <p:nvGrpSpPr>
            <p:cNvPr id="263" name="Group 262"/>
            <p:cNvGrpSpPr/>
            <p:nvPr/>
          </p:nvGrpSpPr>
          <p:grpSpPr>
            <a:xfrm>
              <a:off x="5583511" y="2697179"/>
              <a:ext cx="391728" cy="273550"/>
              <a:chOff x="7707795" y="2742654"/>
              <a:chExt cx="451857" cy="299174"/>
            </a:xfrm>
          </p:grpSpPr>
          <p:sp>
            <p:nvSpPr>
              <p:cNvPr id="345"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46"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47"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48"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49"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50"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51"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52"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53"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54"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55"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56"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57"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58"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59"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60"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61"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62"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63"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64"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65"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grpSp>
        <p:grpSp>
          <p:nvGrpSpPr>
            <p:cNvPr id="264" name="Group 263"/>
            <p:cNvGrpSpPr/>
            <p:nvPr/>
          </p:nvGrpSpPr>
          <p:grpSpPr>
            <a:xfrm>
              <a:off x="4493575" y="2709000"/>
              <a:ext cx="284369" cy="265686"/>
              <a:chOff x="1594054" y="929444"/>
              <a:chExt cx="511314" cy="435654"/>
            </a:xfrm>
          </p:grpSpPr>
          <p:sp>
            <p:nvSpPr>
              <p:cNvPr id="340" name="Rounded Rectangle 51"/>
              <p:cNvSpPr/>
              <p:nvPr/>
            </p:nvSpPr>
            <p:spPr>
              <a:xfrm>
                <a:off x="1594054" y="1197410"/>
                <a:ext cx="64489" cy="16768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41" name="Rounded Rectangle 52"/>
              <p:cNvSpPr/>
              <p:nvPr/>
            </p:nvSpPr>
            <p:spPr>
              <a:xfrm>
                <a:off x="1705760" y="1130515"/>
                <a:ext cx="64489" cy="234583"/>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42" name="Rounded Rectangle 53"/>
              <p:cNvSpPr/>
              <p:nvPr/>
            </p:nvSpPr>
            <p:spPr>
              <a:xfrm>
                <a:off x="1817466" y="1063491"/>
                <a:ext cx="64489" cy="30160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43" name="Rounded Rectangle 54"/>
              <p:cNvSpPr/>
              <p:nvPr/>
            </p:nvSpPr>
            <p:spPr>
              <a:xfrm>
                <a:off x="1929173" y="996468"/>
                <a:ext cx="64489" cy="36863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44" name="Rounded Rectangle 55"/>
              <p:cNvSpPr/>
              <p:nvPr/>
            </p:nvSpPr>
            <p:spPr>
              <a:xfrm>
                <a:off x="2040879" y="929444"/>
                <a:ext cx="64489" cy="43565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277" name="Group 276"/>
            <p:cNvGrpSpPr/>
            <p:nvPr/>
          </p:nvGrpSpPr>
          <p:grpSpPr>
            <a:xfrm>
              <a:off x="3543849" y="2626724"/>
              <a:ext cx="1680495" cy="415661"/>
              <a:chOff x="3627997" y="2355231"/>
              <a:chExt cx="1895475" cy="524039"/>
            </a:xfrm>
          </p:grpSpPr>
          <p:cxnSp>
            <p:nvCxnSpPr>
              <p:cNvPr id="338" name="Straight Connector 337"/>
              <p:cNvCxnSpPr/>
              <p:nvPr/>
            </p:nvCxnSpPr>
            <p:spPr>
              <a:xfrm>
                <a:off x="5523472" y="2355231"/>
                <a:ext cx="0" cy="524039"/>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3627997" y="2355231"/>
                <a:ext cx="0" cy="524039"/>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p:nvGrpSpPr>
          <p:grpSpPr>
            <a:xfrm>
              <a:off x="3963529" y="2697179"/>
              <a:ext cx="391728" cy="273550"/>
              <a:chOff x="7707795" y="2742654"/>
              <a:chExt cx="451857" cy="299174"/>
            </a:xfrm>
          </p:grpSpPr>
          <p:sp>
            <p:nvSpPr>
              <p:cNvPr id="317"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18"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19"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20"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21"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22"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23"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24"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25"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26"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27"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28"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29"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30"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31"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32"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33"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34"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35"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36"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37"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grpSp>
        <p:grpSp>
          <p:nvGrpSpPr>
            <p:cNvPr id="280" name="Group 279"/>
            <p:cNvGrpSpPr/>
            <p:nvPr/>
          </p:nvGrpSpPr>
          <p:grpSpPr>
            <a:xfrm>
              <a:off x="2272013" y="2697179"/>
              <a:ext cx="391728" cy="273550"/>
              <a:chOff x="7707795" y="2742654"/>
              <a:chExt cx="451857" cy="299174"/>
            </a:xfrm>
          </p:grpSpPr>
          <p:sp>
            <p:nvSpPr>
              <p:cNvPr id="296" name="Freeform 76"/>
              <p:cNvSpPr>
                <a:spLocks noEditPoints="1"/>
              </p:cNvSpPr>
              <p:nvPr/>
            </p:nvSpPr>
            <p:spPr bwMode="auto">
              <a:xfrm>
                <a:off x="7707795" y="2742654"/>
                <a:ext cx="451857" cy="299174"/>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297" name="Freeform 77"/>
              <p:cNvSpPr>
                <a:spLocks/>
              </p:cNvSpPr>
              <p:nvPr/>
            </p:nvSpPr>
            <p:spPr bwMode="auto">
              <a:xfrm>
                <a:off x="7823651" y="2930594"/>
                <a:ext cx="52569" cy="48643"/>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298" name="Freeform 78"/>
              <p:cNvSpPr>
                <a:spLocks/>
              </p:cNvSpPr>
              <p:nvPr/>
            </p:nvSpPr>
            <p:spPr bwMode="auto">
              <a:xfrm>
                <a:off x="7786224" y="2898789"/>
                <a:ext cx="79279" cy="53916"/>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299" name="Freeform 79"/>
              <p:cNvSpPr>
                <a:spLocks/>
              </p:cNvSpPr>
              <p:nvPr/>
            </p:nvSpPr>
            <p:spPr bwMode="auto">
              <a:xfrm>
                <a:off x="7761385" y="2917668"/>
                <a:ext cx="104458" cy="95246"/>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00" name="Rectangle 80"/>
              <p:cNvSpPr>
                <a:spLocks noChangeArrowheads="1"/>
              </p:cNvSpPr>
              <p:nvPr/>
            </p:nvSpPr>
            <p:spPr bwMode="auto">
              <a:xfrm>
                <a:off x="7752879" y="2802523"/>
                <a:ext cx="19224" cy="7857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01" name="Rectangle 81"/>
              <p:cNvSpPr>
                <a:spLocks noChangeArrowheads="1"/>
              </p:cNvSpPr>
              <p:nvPr/>
            </p:nvSpPr>
            <p:spPr bwMode="auto">
              <a:xfrm>
                <a:off x="7783502" y="2770377"/>
                <a:ext cx="18884" cy="110723"/>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02" name="Rectangle 82"/>
              <p:cNvSpPr>
                <a:spLocks noChangeArrowheads="1"/>
              </p:cNvSpPr>
              <p:nvPr/>
            </p:nvSpPr>
            <p:spPr bwMode="auto">
              <a:xfrm>
                <a:off x="7813614" y="2844193"/>
                <a:ext cx="19224" cy="36908"/>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03" name="Rectangle 83"/>
              <p:cNvSpPr>
                <a:spLocks noChangeArrowheads="1"/>
              </p:cNvSpPr>
              <p:nvPr/>
            </p:nvSpPr>
            <p:spPr bwMode="auto">
              <a:xfrm>
                <a:off x="7844067" y="2804394"/>
                <a:ext cx="18884" cy="7670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04" name="Rectangle 84"/>
              <p:cNvSpPr>
                <a:spLocks noChangeArrowheads="1"/>
              </p:cNvSpPr>
              <p:nvPr/>
            </p:nvSpPr>
            <p:spPr bwMode="auto">
              <a:xfrm>
                <a:off x="7874349" y="2786365"/>
                <a:ext cx="19224" cy="94736"/>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05" name="Freeform 85"/>
              <p:cNvSpPr>
                <a:spLocks/>
              </p:cNvSpPr>
              <p:nvPr/>
            </p:nvSpPr>
            <p:spPr bwMode="auto">
              <a:xfrm>
                <a:off x="7945803" y="2786365"/>
                <a:ext cx="161110" cy="99668"/>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06" name="Freeform 86"/>
              <p:cNvSpPr>
                <a:spLocks/>
              </p:cNvSpPr>
              <p:nvPr/>
            </p:nvSpPr>
            <p:spPr bwMode="auto">
              <a:xfrm>
                <a:off x="7945462" y="2793679"/>
                <a:ext cx="161450" cy="755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07" name="Freeform 87"/>
              <p:cNvSpPr>
                <a:spLocks noEditPoints="1"/>
              </p:cNvSpPr>
              <p:nvPr/>
            </p:nvSpPr>
            <p:spPr bwMode="auto">
              <a:xfrm>
                <a:off x="7945803" y="2909334"/>
                <a:ext cx="159239" cy="97117"/>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08" name="Rectangle 88"/>
              <p:cNvSpPr>
                <a:spLocks noChangeArrowheads="1"/>
              </p:cNvSpPr>
              <p:nvPr/>
            </p:nvSpPr>
            <p:spPr bwMode="auto">
              <a:xfrm>
                <a:off x="7948184" y="2911715"/>
                <a:ext cx="154305" cy="144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09" name="Freeform 89"/>
              <p:cNvSpPr>
                <a:spLocks/>
              </p:cNvSpPr>
              <p:nvPr/>
            </p:nvSpPr>
            <p:spPr bwMode="auto">
              <a:xfrm>
                <a:off x="7949375" y="2938248"/>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10" name="Freeform 90"/>
              <p:cNvSpPr>
                <a:spLocks/>
              </p:cNvSpPr>
              <p:nvPr/>
            </p:nvSpPr>
            <p:spPr bwMode="auto">
              <a:xfrm>
                <a:off x="7949375" y="2961039"/>
                <a:ext cx="150732" cy="4932"/>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11" name="Freeform 91"/>
              <p:cNvSpPr>
                <a:spLocks/>
              </p:cNvSpPr>
              <p:nvPr/>
            </p:nvSpPr>
            <p:spPr bwMode="auto">
              <a:xfrm>
                <a:off x="7949375" y="2984000"/>
                <a:ext cx="150732" cy="4762"/>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12" name="Freeform 92"/>
              <p:cNvSpPr>
                <a:spLocks/>
              </p:cNvSpPr>
              <p:nvPr/>
            </p:nvSpPr>
            <p:spPr bwMode="auto">
              <a:xfrm>
                <a:off x="7969110"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13" name="Freeform 93"/>
              <p:cNvSpPr>
                <a:spLocks/>
              </p:cNvSpPr>
              <p:nvPr/>
            </p:nvSpPr>
            <p:spPr bwMode="auto">
              <a:xfrm>
                <a:off x="7998031" y="2922601"/>
                <a:ext cx="4934" cy="80279"/>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14" name="Freeform 94"/>
              <p:cNvSpPr>
                <a:spLocks/>
              </p:cNvSpPr>
              <p:nvPr/>
            </p:nvSpPr>
            <p:spPr bwMode="auto">
              <a:xfrm>
                <a:off x="8027463"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15" name="Freeform 95"/>
              <p:cNvSpPr>
                <a:spLocks/>
              </p:cNvSpPr>
              <p:nvPr/>
            </p:nvSpPr>
            <p:spPr bwMode="auto">
              <a:xfrm>
                <a:off x="8058427" y="2922601"/>
                <a:ext cx="4764" cy="80279"/>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sp>
            <p:nvSpPr>
              <p:cNvPr id="316" name="Freeform 96"/>
              <p:cNvSpPr>
                <a:spLocks/>
              </p:cNvSpPr>
              <p:nvPr/>
            </p:nvSpPr>
            <p:spPr bwMode="auto">
              <a:xfrm>
                <a:off x="8082925" y="2922601"/>
                <a:ext cx="5104" cy="80279"/>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solidFill>
                    <a:srgbClr val="0096D6"/>
                  </a:solidFill>
                  <a:latin typeface="Arial"/>
                </a:endParaRPr>
              </a:p>
            </p:txBody>
          </p:sp>
        </p:grpSp>
        <p:sp>
          <p:nvSpPr>
            <p:cNvPr id="281" name="TextBox 280"/>
            <p:cNvSpPr txBox="1"/>
            <p:nvPr/>
          </p:nvSpPr>
          <p:spPr>
            <a:xfrm>
              <a:off x="1875855" y="1811169"/>
              <a:ext cx="872491" cy="215444"/>
            </a:xfrm>
            <a:prstGeom prst="rect">
              <a:avLst/>
            </a:prstGeom>
            <a:noFill/>
          </p:spPr>
          <p:txBody>
            <a:bodyPr wrap="square" rtlCol="0">
              <a:spAutoFit/>
            </a:bodyPr>
            <a:lstStyle/>
            <a:p>
              <a:r>
                <a:rPr lang="en-US" sz="800" dirty="0">
                  <a:solidFill>
                    <a:schemeClr val="bg1"/>
                  </a:solidFill>
                </a:rPr>
                <a:t>Video Provider</a:t>
              </a:r>
            </a:p>
          </p:txBody>
        </p:sp>
        <p:grpSp>
          <p:nvGrpSpPr>
            <p:cNvPr id="284" name="Group 283"/>
            <p:cNvGrpSpPr/>
            <p:nvPr/>
          </p:nvGrpSpPr>
          <p:grpSpPr>
            <a:xfrm>
              <a:off x="1897274" y="3215214"/>
              <a:ext cx="4957799" cy="1186872"/>
              <a:chOff x="2100871" y="3151772"/>
              <a:chExt cx="4957799" cy="1186872"/>
            </a:xfrm>
          </p:grpSpPr>
          <p:grpSp>
            <p:nvGrpSpPr>
              <p:cNvPr id="285" name="Group 284"/>
              <p:cNvGrpSpPr/>
              <p:nvPr/>
            </p:nvGrpSpPr>
            <p:grpSpPr>
              <a:xfrm>
                <a:off x="2100871" y="3151772"/>
                <a:ext cx="4957799" cy="773407"/>
                <a:chOff x="1709143" y="3346118"/>
                <a:chExt cx="5715307" cy="898364"/>
              </a:xfrm>
              <a:solidFill>
                <a:schemeClr val="tx1">
                  <a:alpha val="16000"/>
                </a:schemeClr>
              </a:solidFill>
            </p:grpSpPr>
            <p:sp>
              <p:nvSpPr>
                <p:cNvPr id="292" name="Rectangle: Rounded Corners 202"/>
                <p:cNvSpPr/>
                <p:nvPr/>
              </p:nvSpPr>
              <p:spPr>
                <a:xfrm>
                  <a:off x="6053892" y="3856279"/>
                  <a:ext cx="1370558" cy="388203"/>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800" dirty="0">
                      <a:solidFill>
                        <a:schemeClr val="tx1"/>
                      </a:solidFill>
                    </a:rPr>
                    <a:t>Security Services</a:t>
                  </a:r>
                </a:p>
              </p:txBody>
            </p:sp>
            <p:sp>
              <p:nvSpPr>
                <p:cNvPr id="293" name="Rectangle: Rounded Corners 203"/>
                <p:cNvSpPr/>
                <p:nvPr/>
              </p:nvSpPr>
              <p:spPr>
                <a:xfrm>
                  <a:off x="4605648" y="3346120"/>
                  <a:ext cx="1370553"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800" dirty="0">
                      <a:solidFill>
                        <a:schemeClr val="tx1"/>
                      </a:solidFill>
                    </a:rPr>
                    <a:t>Cloud DVR</a:t>
                  </a:r>
                </a:p>
              </p:txBody>
            </p:sp>
            <p:sp>
              <p:nvSpPr>
                <p:cNvPr id="294" name="Rectangle: Rounded Corners 204"/>
                <p:cNvSpPr/>
                <p:nvPr/>
              </p:nvSpPr>
              <p:spPr>
                <a:xfrm>
                  <a:off x="3157396" y="3346120"/>
                  <a:ext cx="1370553"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800" dirty="0">
                      <a:solidFill>
                        <a:schemeClr val="tx1"/>
                      </a:solidFill>
                    </a:rPr>
                    <a:t>On-demand Video</a:t>
                  </a:r>
                </a:p>
              </p:txBody>
            </p:sp>
            <p:sp>
              <p:nvSpPr>
                <p:cNvPr id="295" name="Rectangle: Rounded Corners 205"/>
                <p:cNvSpPr/>
                <p:nvPr/>
              </p:nvSpPr>
              <p:spPr>
                <a:xfrm>
                  <a:off x="1709143" y="3346118"/>
                  <a:ext cx="1370554" cy="388202"/>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800" dirty="0">
                      <a:solidFill>
                        <a:schemeClr val="tx1"/>
                      </a:solidFill>
                    </a:rPr>
                    <a:t>Linear Video</a:t>
                  </a:r>
                </a:p>
              </p:txBody>
            </p:sp>
          </p:grpSp>
          <p:sp>
            <p:nvSpPr>
              <p:cNvPr id="286" name="Rectangle: Rounded Corners 198"/>
              <p:cNvSpPr/>
              <p:nvPr/>
            </p:nvSpPr>
            <p:spPr>
              <a:xfrm>
                <a:off x="4627787" y="3578234"/>
                <a:ext cx="1188895" cy="334207"/>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800" dirty="0" smtClean="0">
                    <a:solidFill>
                      <a:schemeClr val="tx1"/>
                    </a:solidFill>
                  </a:rPr>
                  <a:t>Processing </a:t>
                </a:r>
                <a:r>
                  <a:rPr lang="en-US" sz="800" dirty="0">
                    <a:solidFill>
                      <a:schemeClr val="tx1"/>
                    </a:solidFill>
                  </a:rPr>
                  <a:t>Services</a:t>
                </a:r>
              </a:p>
            </p:txBody>
          </p:sp>
          <p:sp>
            <p:nvSpPr>
              <p:cNvPr id="287" name="Rectangle: Rounded Corners 199"/>
              <p:cNvSpPr/>
              <p:nvPr/>
            </p:nvSpPr>
            <p:spPr>
              <a:xfrm>
                <a:off x="4606520" y="4000078"/>
                <a:ext cx="1188897" cy="334206"/>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800" dirty="0">
                    <a:solidFill>
                      <a:schemeClr val="tx1"/>
                    </a:solidFill>
                  </a:rPr>
                  <a:t>Analytics</a:t>
                </a:r>
              </a:p>
            </p:txBody>
          </p:sp>
          <p:sp>
            <p:nvSpPr>
              <p:cNvPr id="288" name="Rectangle: Rounded Corners 200"/>
              <p:cNvSpPr/>
              <p:nvPr/>
            </p:nvSpPr>
            <p:spPr>
              <a:xfrm>
                <a:off x="5860926" y="3160680"/>
                <a:ext cx="1188897" cy="334207"/>
              </a:xfrm>
              <a:prstGeom prst="roundRect">
                <a:avLst>
                  <a:gd name="adj" fmla="val 50000"/>
                </a:avLst>
              </a:prstGeom>
              <a:solidFill>
                <a:schemeClr val="accent4">
                  <a:alpha val="30000"/>
                </a:schemeClr>
              </a:solidFill>
              <a:ln w="9525">
                <a:solidFill>
                  <a:schemeClr val="accent4">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800" dirty="0">
                    <a:solidFill>
                      <a:schemeClr val="tx1"/>
                    </a:solidFill>
                  </a:rPr>
                  <a:t>Content Discovery</a:t>
                </a:r>
              </a:p>
            </p:txBody>
          </p:sp>
          <p:sp>
            <p:nvSpPr>
              <p:cNvPr id="289" name="Rectangle: Rounded Corners 194"/>
              <p:cNvSpPr/>
              <p:nvPr/>
            </p:nvSpPr>
            <p:spPr>
              <a:xfrm>
                <a:off x="2100872" y="3563416"/>
                <a:ext cx="1188900" cy="334205"/>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800" dirty="0">
                    <a:solidFill>
                      <a:schemeClr val="tx1"/>
                    </a:solidFill>
                  </a:rPr>
                  <a:t>Metadata Services</a:t>
                </a:r>
              </a:p>
            </p:txBody>
          </p:sp>
          <p:sp>
            <p:nvSpPr>
              <p:cNvPr id="290" name="Rectangle: Rounded Corners 194"/>
              <p:cNvSpPr/>
              <p:nvPr/>
            </p:nvSpPr>
            <p:spPr>
              <a:xfrm>
                <a:off x="3357175" y="3564000"/>
                <a:ext cx="1188900" cy="334205"/>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800" dirty="0" smtClean="0">
                    <a:solidFill>
                      <a:schemeClr val="tx1"/>
                    </a:solidFill>
                  </a:rPr>
                  <a:t>Business Services</a:t>
                </a:r>
                <a:endParaRPr lang="en-US" sz="800" dirty="0">
                  <a:solidFill>
                    <a:schemeClr val="tx1"/>
                  </a:solidFill>
                </a:endParaRPr>
              </a:p>
            </p:txBody>
          </p:sp>
          <p:sp>
            <p:nvSpPr>
              <p:cNvPr id="291" name="Rectangle: Rounded Corners 199"/>
              <p:cNvSpPr/>
              <p:nvPr/>
            </p:nvSpPr>
            <p:spPr>
              <a:xfrm>
                <a:off x="3358800" y="4004438"/>
                <a:ext cx="1188898" cy="334206"/>
              </a:xfrm>
              <a:prstGeom prst="roundRect">
                <a:avLst>
                  <a:gd name="adj" fmla="val 50000"/>
                </a:avLst>
              </a:prstGeom>
              <a:solidFill>
                <a:schemeClr val="tx1">
                  <a:lumMod val="60000"/>
                  <a:lumOff val="40000"/>
                  <a:alpha val="67000"/>
                </a:schemeClr>
              </a:solidFill>
              <a:ln w="9525">
                <a:solidFill>
                  <a:schemeClr val="tx1">
                    <a:alpha val="37000"/>
                  </a:schemeClr>
                </a:solidFill>
              </a:ln>
              <a:effectLst/>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en-US" sz="800" dirty="0" smtClean="0">
                    <a:solidFill>
                      <a:schemeClr val="tx1"/>
                    </a:solidFill>
                  </a:rPr>
                  <a:t>Consumer Applications</a:t>
                </a:r>
                <a:endParaRPr lang="en-US" sz="800" dirty="0">
                  <a:solidFill>
                    <a:schemeClr val="tx1"/>
                  </a:solidFill>
                </a:endParaRPr>
              </a:p>
            </p:txBody>
          </p:sp>
        </p:grpSp>
      </p:grpSp>
      <p:pic>
        <p:nvPicPr>
          <p:cNvPr id="391" name="Picture 2" descr="C:\Users\spius\Pictures\cisco logo blue gradien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42007"/>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E370A0D0-F7E4-47F8-A48D-5B05D40E1E75}" vid="{8C600564-E7A4-4AAF-9BF8-7AC9B7DBEB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2668</TotalTime>
  <Words>2450</Words>
  <Application>Microsoft Office PowerPoint</Application>
  <PresentationFormat>On-screen Show (16:9)</PresentationFormat>
  <Paragraphs>550</Paragraphs>
  <Slides>31</Slides>
  <Notes>22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6" baseType="lpstr">
      <vt:lpstr>ＭＳ Ｐゴシック</vt:lpstr>
      <vt:lpstr>Arial</vt:lpstr>
      <vt:lpstr>Avenir Book</vt:lpstr>
      <vt:lpstr>Broadway</vt:lpstr>
      <vt:lpstr>Calibri</vt:lpstr>
      <vt:lpstr>Ciscolight</vt:lpstr>
      <vt:lpstr>CiscoSans</vt:lpstr>
      <vt:lpstr>CiscoSans ExtraLight</vt:lpstr>
      <vt:lpstr>CiscoSans Thin</vt:lpstr>
      <vt:lpstr>Symbol</vt:lpstr>
      <vt:lpstr>Times New Roman</vt:lpstr>
      <vt:lpstr>Wingdings 3</vt:lpstr>
      <vt:lpstr>blank</vt:lpstr>
      <vt:lpstr>think-cell Slide</vt:lpstr>
      <vt:lpstr>Bitmap Image</vt:lpstr>
      <vt:lpstr>Cisco Infinite Video Platform  at CES 2017</vt:lpstr>
      <vt:lpstr>Video Trends @ CES 2017</vt:lpstr>
      <vt:lpstr>Video Industry Impact</vt:lpstr>
      <vt:lpstr>Video Consumption Shifting to IP and Mobile</vt:lpstr>
      <vt:lpstr>Money is in Premium Content, Live TV</vt:lpstr>
      <vt:lpstr>Customer Loyalty Highest in OTT</vt:lpstr>
      <vt:lpstr>Reinvent TV: Exceed Broadcast and OTT</vt:lpstr>
      <vt:lpstr>Paving the Path to Reinvent TV</vt:lpstr>
      <vt:lpstr>Cisco Infinite Video Platform </vt:lpstr>
      <vt:lpstr>Infinite Video Platform Differentiation</vt:lpstr>
      <vt:lpstr>Infinite Video Platform at CES</vt:lpstr>
      <vt:lpstr>One Platform for All Devices Migration from Deployed Infrastructure to Next Gen Experiences</vt:lpstr>
      <vt:lpstr>One Platform for All Devices Migration from Deployed Infrastructure to Next Gen Experiences</vt:lpstr>
      <vt:lpstr>Personalized Kids Profile</vt:lpstr>
      <vt:lpstr>Win New Business Segments</vt:lpstr>
      <vt:lpstr>Best Video Experience Smart Streaming: Video QoE at Scale</vt:lpstr>
      <vt:lpstr>Traditional ABR: Inconsistent Video QoE</vt:lpstr>
      <vt:lpstr>Smart ABR: Better Video QoE</vt:lpstr>
      <vt:lpstr>ABR QoE: Reduce Multicast ABR latency</vt:lpstr>
      <vt:lpstr>World-Class Scale Converged IP Video Core</vt:lpstr>
      <vt:lpstr>World-Class Scale Converged IP Video Core—Innovations </vt:lpstr>
      <vt:lpstr>World-Class Scale Converged Mobile Video</vt:lpstr>
      <vt:lpstr>World-Class Scale Reinvent Service Creation</vt:lpstr>
      <vt:lpstr>Infinite Video Platform Labs Program</vt:lpstr>
      <vt:lpstr>Uncompromising Security for Video</vt:lpstr>
      <vt:lpstr>Uncompromising Security Advanced Watermarking Solution</vt:lpstr>
      <vt:lpstr>Advanced Watermarking Solution Real-Time Online Piracy Elimination</vt:lpstr>
      <vt:lpstr>Infinite Video Platform in Action</vt:lpstr>
      <vt:lpstr>OnPrime TV</vt:lpstr>
      <vt:lpstr>PowerPoint Presentation</vt:lpstr>
      <vt:lpstr>PowerPoint Presentation</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Laurie Scott (lascott)</dc:creator>
  <cp:lastModifiedBy>Yoav Schreiber (yschreib)</cp:lastModifiedBy>
  <cp:revision>308</cp:revision>
  <dcterms:created xsi:type="dcterms:W3CDTF">2016-12-08T17:11:46Z</dcterms:created>
  <dcterms:modified xsi:type="dcterms:W3CDTF">2017-01-31T15:45:31Z</dcterms:modified>
</cp:coreProperties>
</file>