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921" r:id="rId2"/>
  </p:sldMasterIdLst>
  <p:notesMasterIdLst>
    <p:notesMasterId r:id="rId26"/>
  </p:notesMasterIdLst>
  <p:handoutMasterIdLst>
    <p:handoutMasterId r:id="rId27"/>
  </p:handoutMasterIdLst>
  <p:sldIdLst>
    <p:sldId id="665" r:id="rId3"/>
    <p:sldId id="699" r:id="rId4"/>
    <p:sldId id="676" r:id="rId5"/>
    <p:sldId id="687" r:id="rId6"/>
    <p:sldId id="688" r:id="rId7"/>
    <p:sldId id="689" r:id="rId8"/>
    <p:sldId id="682" r:id="rId9"/>
    <p:sldId id="705" r:id="rId10"/>
    <p:sldId id="706" r:id="rId11"/>
    <p:sldId id="675" r:id="rId12"/>
    <p:sldId id="681" r:id="rId13"/>
    <p:sldId id="703" r:id="rId14"/>
    <p:sldId id="702" r:id="rId15"/>
    <p:sldId id="690" r:id="rId16"/>
    <p:sldId id="704" r:id="rId17"/>
    <p:sldId id="686" r:id="rId18"/>
    <p:sldId id="683" r:id="rId19"/>
    <p:sldId id="695" r:id="rId20"/>
    <p:sldId id="692" r:id="rId21"/>
    <p:sldId id="700" r:id="rId22"/>
    <p:sldId id="701" r:id="rId23"/>
    <p:sldId id="679" r:id="rId24"/>
    <p:sldId id="707" r:id="rId2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Eddie Hutchens (ehutchen)" initials="E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810"/>
    <a:srgbClr val="FDBE24"/>
    <a:srgbClr val="FA661C"/>
    <a:srgbClr val="90BDDB"/>
    <a:srgbClr val="335FFA"/>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8"/>
    <p:restoredTop sz="95852" autoAdjust="0"/>
  </p:normalViewPr>
  <p:slideViewPr>
    <p:cSldViewPr snapToGrid="0" snapToObjects="1" showGuides="1">
      <p:cViewPr varScale="1">
        <p:scale>
          <a:sx n="72" d="100"/>
          <a:sy n="72" d="100"/>
        </p:scale>
        <p:origin x="966" y="72"/>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EE83E-CEC5-C844-BE48-75F7D09A546E}" type="doc">
      <dgm:prSet loTypeId="urn:microsoft.com/office/officeart/2005/8/layout/hChevron3" loCatId="" qsTypeId="urn:microsoft.com/office/officeart/2005/8/quickstyle/simple4" qsCatId="simple" csTypeId="urn:microsoft.com/office/officeart/2005/8/colors/accent1_2" csCatId="accent1" phldr="1"/>
      <dgm:spPr/>
    </dgm:pt>
    <dgm:pt modelId="{826159CD-A5EA-3C43-886B-640444328E02}">
      <dgm:prSet phldrT="[Text]"/>
      <dgm:spPr/>
      <dgm:t>
        <a:bodyPr/>
        <a:lstStyle/>
        <a:p>
          <a:r>
            <a:rPr lang="en-US" dirty="0" smtClean="0"/>
            <a:t>Cloud Scale networks</a:t>
          </a:r>
          <a:endParaRPr lang="en-US" dirty="0"/>
        </a:p>
      </dgm:t>
    </dgm:pt>
    <dgm:pt modelId="{1A804057-4C2C-5C47-8FF1-B373E0A500AE}" type="parTrans" cxnId="{ED10B1B7-376B-2542-9515-815E57E0071E}">
      <dgm:prSet/>
      <dgm:spPr/>
      <dgm:t>
        <a:bodyPr/>
        <a:lstStyle/>
        <a:p>
          <a:endParaRPr lang="en-US"/>
        </a:p>
      </dgm:t>
    </dgm:pt>
    <dgm:pt modelId="{8334139B-C80C-0B44-87B4-FE5D23E31E06}" type="sibTrans" cxnId="{ED10B1B7-376B-2542-9515-815E57E0071E}">
      <dgm:prSet/>
      <dgm:spPr/>
      <dgm:t>
        <a:bodyPr/>
        <a:lstStyle/>
        <a:p>
          <a:endParaRPr lang="en-US"/>
        </a:p>
      </dgm:t>
    </dgm:pt>
    <dgm:pt modelId="{E0B1F1D8-14BF-F342-B8CC-8A34C365756B}">
      <dgm:prSet phldrT="[Text]"/>
      <dgm:spPr>
        <a:gradFill flip="none" rotWithShape="0">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dirty="0" smtClean="0"/>
            <a:t>Central Office transformation</a:t>
          </a:r>
          <a:endParaRPr lang="en-US" dirty="0"/>
        </a:p>
      </dgm:t>
    </dgm:pt>
    <dgm:pt modelId="{9CE2704A-9C4A-F546-A63C-17F4B80F4D76}" type="parTrans" cxnId="{21056155-1DC9-3A47-8B07-382BB2D2AA91}">
      <dgm:prSet/>
      <dgm:spPr/>
      <dgm:t>
        <a:bodyPr/>
        <a:lstStyle/>
        <a:p>
          <a:endParaRPr lang="en-US"/>
        </a:p>
      </dgm:t>
    </dgm:pt>
    <dgm:pt modelId="{FB67826D-0561-3841-99BA-3A24C0DD08FC}" type="sibTrans" cxnId="{21056155-1DC9-3A47-8B07-382BB2D2AA91}">
      <dgm:prSet/>
      <dgm:spPr/>
      <dgm:t>
        <a:bodyPr/>
        <a:lstStyle/>
        <a:p>
          <a:endParaRPr lang="en-US"/>
        </a:p>
      </dgm:t>
    </dgm:pt>
    <dgm:pt modelId="{760CEBC7-FB86-534D-9FEC-12A874CFA989}">
      <dgm:prSet phldrT="[Text]"/>
      <dgm: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dgm:spPr>
      <dgm:t>
        <a:bodyPr/>
        <a:lstStyle/>
        <a:p>
          <a:r>
            <a:rPr lang="en-US" dirty="0" smtClean="0"/>
            <a:t>100G DCI with NCS1000</a:t>
          </a:r>
          <a:endParaRPr lang="en-US" dirty="0"/>
        </a:p>
      </dgm:t>
    </dgm:pt>
    <dgm:pt modelId="{9F7200DA-5A3F-EF49-B6A1-63173607A581}" type="parTrans" cxnId="{9ADF4F69-4FDD-1B4B-BEC6-37F836EA0ECC}">
      <dgm:prSet/>
      <dgm:spPr/>
      <dgm:t>
        <a:bodyPr/>
        <a:lstStyle/>
        <a:p>
          <a:endParaRPr lang="en-US"/>
        </a:p>
      </dgm:t>
    </dgm:pt>
    <dgm:pt modelId="{4A0754F4-BF06-6543-A23C-493F47063DAB}" type="sibTrans" cxnId="{9ADF4F69-4FDD-1B4B-BEC6-37F836EA0ECC}">
      <dgm:prSet/>
      <dgm:spPr/>
      <dgm:t>
        <a:bodyPr/>
        <a:lstStyle/>
        <a:p>
          <a:endParaRPr lang="en-US"/>
        </a:p>
      </dgm:t>
    </dgm:pt>
    <dgm:pt modelId="{9DA9AC78-658C-8A43-BB30-3BABC5451DDB}">
      <dgm:prSet phldrT="[Text]"/>
      <dgm:spPr/>
      <dgm:t>
        <a:bodyPr/>
        <a:lstStyle/>
        <a:p>
          <a:r>
            <a:rPr lang="en-US" dirty="0" smtClean="0"/>
            <a:t>100G Metro with NCS5500 and 400G </a:t>
          </a:r>
          <a:r>
            <a:rPr lang="en-US" dirty="0" err="1" smtClean="0"/>
            <a:t>Xponders</a:t>
          </a:r>
          <a:endParaRPr lang="en-US" dirty="0"/>
        </a:p>
      </dgm:t>
    </dgm:pt>
    <dgm:pt modelId="{346DE818-52CF-444F-82FE-BA3441A919EE}" type="parTrans" cxnId="{8E09FD50-03E5-DE4A-8AFA-D15A278B3DB9}">
      <dgm:prSet/>
      <dgm:spPr/>
      <dgm:t>
        <a:bodyPr/>
        <a:lstStyle/>
        <a:p>
          <a:endParaRPr lang="en-US"/>
        </a:p>
      </dgm:t>
    </dgm:pt>
    <dgm:pt modelId="{96CCB233-76D7-EC49-9F2D-430F2D1EFCC1}" type="sibTrans" cxnId="{8E09FD50-03E5-DE4A-8AFA-D15A278B3DB9}">
      <dgm:prSet/>
      <dgm:spPr/>
      <dgm:t>
        <a:bodyPr/>
        <a:lstStyle/>
        <a:p>
          <a:endParaRPr lang="en-US"/>
        </a:p>
      </dgm:t>
    </dgm:pt>
    <dgm:pt modelId="{8AC7E182-6FEC-F944-941E-41FBAD89CFDC}" type="pres">
      <dgm:prSet presAssocID="{933EE83E-CEC5-C844-BE48-75F7D09A546E}" presName="Name0" presStyleCnt="0">
        <dgm:presLayoutVars>
          <dgm:dir/>
          <dgm:resizeHandles val="exact"/>
        </dgm:presLayoutVars>
      </dgm:prSet>
      <dgm:spPr/>
    </dgm:pt>
    <dgm:pt modelId="{E0B7F3FC-2058-4346-9971-BF3432D62C54}" type="pres">
      <dgm:prSet presAssocID="{826159CD-A5EA-3C43-886B-640444328E02}" presName="parTxOnly" presStyleLbl="node1" presStyleIdx="0" presStyleCnt="4" custScaleX="62666">
        <dgm:presLayoutVars>
          <dgm:bulletEnabled val="1"/>
        </dgm:presLayoutVars>
      </dgm:prSet>
      <dgm:spPr/>
      <dgm:t>
        <a:bodyPr/>
        <a:lstStyle/>
        <a:p>
          <a:endParaRPr lang="en-US"/>
        </a:p>
      </dgm:t>
    </dgm:pt>
    <dgm:pt modelId="{96C61863-8197-2D49-A010-B90F12C82F02}" type="pres">
      <dgm:prSet presAssocID="{8334139B-C80C-0B44-87B4-FE5D23E31E06}" presName="parSpace" presStyleCnt="0"/>
      <dgm:spPr/>
    </dgm:pt>
    <dgm:pt modelId="{3583361E-FAD9-6949-B01C-4B7ACFD8650F}" type="pres">
      <dgm:prSet presAssocID="{E0B1F1D8-14BF-F342-B8CC-8A34C365756B}" presName="parTxOnly" presStyleLbl="node1" presStyleIdx="1" presStyleCnt="4" custScaleX="82041">
        <dgm:presLayoutVars>
          <dgm:bulletEnabled val="1"/>
        </dgm:presLayoutVars>
      </dgm:prSet>
      <dgm:spPr/>
      <dgm:t>
        <a:bodyPr/>
        <a:lstStyle/>
        <a:p>
          <a:endParaRPr lang="en-US"/>
        </a:p>
      </dgm:t>
    </dgm:pt>
    <dgm:pt modelId="{5AEF777E-BB93-6647-8FB0-91EEF316C2A5}" type="pres">
      <dgm:prSet presAssocID="{FB67826D-0561-3841-99BA-3A24C0DD08FC}" presName="parSpace" presStyleCnt="0"/>
      <dgm:spPr/>
    </dgm:pt>
    <dgm:pt modelId="{6C0AED76-F47D-EF4A-8144-151A4A78B50A}" type="pres">
      <dgm:prSet presAssocID="{760CEBC7-FB86-534D-9FEC-12A874CFA989}" presName="parTxOnly" presStyleLbl="node1" presStyleIdx="2" presStyleCnt="4" custScaleX="85382">
        <dgm:presLayoutVars>
          <dgm:bulletEnabled val="1"/>
        </dgm:presLayoutVars>
      </dgm:prSet>
      <dgm:spPr/>
      <dgm:t>
        <a:bodyPr/>
        <a:lstStyle/>
        <a:p>
          <a:endParaRPr lang="en-US"/>
        </a:p>
      </dgm:t>
    </dgm:pt>
    <dgm:pt modelId="{9AC71392-8E81-1347-9DC8-36AD6FF14982}" type="pres">
      <dgm:prSet presAssocID="{4A0754F4-BF06-6543-A23C-493F47063DAB}" presName="parSpace" presStyleCnt="0"/>
      <dgm:spPr/>
    </dgm:pt>
    <dgm:pt modelId="{A93E0974-60E8-004A-AB74-B11D0FC7E181}" type="pres">
      <dgm:prSet presAssocID="{9DA9AC78-658C-8A43-BB30-3BABC5451DDB}" presName="parTxOnly" presStyleLbl="node1" presStyleIdx="3" presStyleCnt="4" custScaleX="75441">
        <dgm:presLayoutVars>
          <dgm:bulletEnabled val="1"/>
        </dgm:presLayoutVars>
      </dgm:prSet>
      <dgm:spPr/>
      <dgm:t>
        <a:bodyPr/>
        <a:lstStyle/>
        <a:p>
          <a:endParaRPr lang="en-US"/>
        </a:p>
      </dgm:t>
    </dgm:pt>
  </dgm:ptLst>
  <dgm:cxnLst>
    <dgm:cxn modelId="{108FE00C-F825-BE46-8E8E-544DA0D654B2}" type="presOf" srcId="{E0B1F1D8-14BF-F342-B8CC-8A34C365756B}" destId="{3583361E-FAD9-6949-B01C-4B7ACFD8650F}" srcOrd="0" destOrd="0" presId="urn:microsoft.com/office/officeart/2005/8/layout/hChevron3"/>
    <dgm:cxn modelId="{D43BC1E0-5D5B-554C-A587-D098718E0D33}" type="presOf" srcId="{933EE83E-CEC5-C844-BE48-75F7D09A546E}" destId="{8AC7E182-6FEC-F944-941E-41FBAD89CFDC}" srcOrd="0" destOrd="0" presId="urn:microsoft.com/office/officeart/2005/8/layout/hChevron3"/>
    <dgm:cxn modelId="{ED10B1B7-376B-2542-9515-815E57E0071E}" srcId="{933EE83E-CEC5-C844-BE48-75F7D09A546E}" destId="{826159CD-A5EA-3C43-886B-640444328E02}" srcOrd="0" destOrd="0" parTransId="{1A804057-4C2C-5C47-8FF1-B373E0A500AE}" sibTransId="{8334139B-C80C-0B44-87B4-FE5D23E31E06}"/>
    <dgm:cxn modelId="{8E09FD50-03E5-DE4A-8AFA-D15A278B3DB9}" srcId="{933EE83E-CEC5-C844-BE48-75F7D09A546E}" destId="{9DA9AC78-658C-8A43-BB30-3BABC5451DDB}" srcOrd="3" destOrd="0" parTransId="{346DE818-52CF-444F-82FE-BA3441A919EE}" sibTransId="{96CCB233-76D7-EC49-9F2D-430F2D1EFCC1}"/>
    <dgm:cxn modelId="{14933D96-77B7-0E44-A2AC-B296A80111C0}" type="presOf" srcId="{826159CD-A5EA-3C43-886B-640444328E02}" destId="{E0B7F3FC-2058-4346-9971-BF3432D62C54}" srcOrd="0" destOrd="0" presId="urn:microsoft.com/office/officeart/2005/8/layout/hChevron3"/>
    <dgm:cxn modelId="{CA5A8B8D-1FF2-0D46-BDE6-54421AEFC6D8}" type="presOf" srcId="{9DA9AC78-658C-8A43-BB30-3BABC5451DDB}" destId="{A93E0974-60E8-004A-AB74-B11D0FC7E181}" srcOrd="0" destOrd="0" presId="urn:microsoft.com/office/officeart/2005/8/layout/hChevron3"/>
    <dgm:cxn modelId="{77235F56-9F2A-9745-AF3D-E28D46DF95F9}" type="presOf" srcId="{760CEBC7-FB86-534D-9FEC-12A874CFA989}" destId="{6C0AED76-F47D-EF4A-8144-151A4A78B50A}" srcOrd="0" destOrd="0" presId="urn:microsoft.com/office/officeart/2005/8/layout/hChevron3"/>
    <dgm:cxn modelId="{21056155-1DC9-3A47-8B07-382BB2D2AA91}" srcId="{933EE83E-CEC5-C844-BE48-75F7D09A546E}" destId="{E0B1F1D8-14BF-F342-B8CC-8A34C365756B}" srcOrd="1" destOrd="0" parTransId="{9CE2704A-9C4A-F546-A63C-17F4B80F4D76}" sibTransId="{FB67826D-0561-3841-99BA-3A24C0DD08FC}"/>
    <dgm:cxn modelId="{9ADF4F69-4FDD-1B4B-BEC6-37F836EA0ECC}" srcId="{933EE83E-CEC5-C844-BE48-75F7D09A546E}" destId="{760CEBC7-FB86-534D-9FEC-12A874CFA989}" srcOrd="2" destOrd="0" parTransId="{9F7200DA-5A3F-EF49-B6A1-63173607A581}" sibTransId="{4A0754F4-BF06-6543-A23C-493F47063DAB}"/>
    <dgm:cxn modelId="{5498F248-4DC6-FF44-8C68-0CD6889ECDAA}" type="presParOf" srcId="{8AC7E182-6FEC-F944-941E-41FBAD89CFDC}" destId="{E0B7F3FC-2058-4346-9971-BF3432D62C54}" srcOrd="0" destOrd="0" presId="urn:microsoft.com/office/officeart/2005/8/layout/hChevron3"/>
    <dgm:cxn modelId="{E15E6374-6D96-FA4F-B128-D341F9E3AEC4}" type="presParOf" srcId="{8AC7E182-6FEC-F944-941E-41FBAD89CFDC}" destId="{96C61863-8197-2D49-A010-B90F12C82F02}" srcOrd="1" destOrd="0" presId="urn:microsoft.com/office/officeart/2005/8/layout/hChevron3"/>
    <dgm:cxn modelId="{55E6ED50-E790-464F-BE0D-698F788CD608}" type="presParOf" srcId="{8AC7E182-6FEC-F944-941E-41FBAD89CFDC}" destId="{3583361E-FAD9-6949-B01C-4B7ACFD8650F}" srcOrd="2" destOrd="0" presId="urn:microsoft.com/office/officeart/2005/8/layout/hChevron3"/>
    <dgm:cxn modelId="{6257CB32-C99D-374E-B9B5-2454291DE14B}" type="presParOf" srcId="{8AC7E182-6FEC-F944-941E-41FBAD89CFDC}" destId="{5AEF777E-BB93-6647-8FB0-91EEF316C2A5}" srcOrd="3" destOrd="0" presId="urn:microsoft.com/office/officeart/2005/8/layout/hChevron3"/>
    <dgm:cxn modelId="{DE20FDF9-414F-624A-9283-7410CE6A91B7}" type="presParOf" srcId="{8AC7E182-6FEC-F944-941E-41FBAD89CFDC}" destId="{6C0AED76-F47D-EF4A-8144-151A4A78B50A}" srcOrd="4" destOrd="0" presId="urn:microsoft.com/office/officeart/2005/8/layout/hChevron3"/>
    <dgm:cxn modelId="{B65E8971-0888-5244-8F71-3910E9A2F93E}" type="presParOf" srcId="{8AC7E182-6FEC-F944-941E-41FBAD89CFDC}" destId="{9AC71392-8E81-1347-9DC8-36AD6FF14982}" srcOrd="5" destOrd="0" presId="urn:microsoft.com/office/officeart/2005/8/layout/hChevron3"/>
    <dgm:cxn modelId="{3DB6DAC1-0297-B94F-B6ED-C8F3FFA206D9}" type="presParOf" srcId="{8AC7E182-6FEC-F944-941E-41FBAD89CFDC}" destId="{A93E0974-60E8-004A-AB74-B11D0FC7E18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F3FC-2058-4346-9971-BF3432D62C54}">
      <dsp:nvSpPr>
        <dsp:cNvPr id="0" name=""/>
        <dsp:cNvSpPr/>
      </dsp:nvSpPr>
      <dsp:spPr>
        <a:xfrm>
          <a:off x="569" y="1353281"/>
          <a:ext cx="2126628" cy="135743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Cloud Scale networks</a:t>
          </a:r>
          <a:endParaRPr lang="en-US" sz="1600" kern="1200" dirty="0"/>
        </a:p>
      </dsp:txBody>
      <dsp:txXfrm>
        <a:off x="569" y="1353281"/>
        <a:ext cx="1787269" cy="1357437"/>
      </dsp:txXfrm>
    </dsp:sp>
    <dsp:sp modelId="{3583361E-FAD9-6949-B01C-4B7ACFD8650F}">
      <dsp:nvSpPr>
        <dsp:cNvPr id="0" name=""/>
        <dsp:cNvSpPr/>
      </dsp:nvSpPr>
      <dsp:spPr>
        <a:xfrm>
          <a:off x="1448479" y="1353281"/>
          <a:ext cx="2784137" cy="1357437"/>
        </a:xfrm>
        <a:prstGeom prst="chevron">
          <a:avLst/>
        </a:prstGeom>
        <a:gradFill flip="none" rotWithShape="0">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Central Office transformation</a:t>
          </a:r>
          <a:endParaRPr lang="en-US" sz="1600" kern="1200" dirty="0"/>
        </a:p>
      </dsp:txBody>
      <dsp:txXfrm>
        <a:off x="2127198" y="1353281"/>
        <a:ext cx="1426700" cy="1357437"/>
      </dsp:txXfrm>
    </dsp:sp>
    <dsp:sp modelId="{6C0AED76-F47D-EF4A-8144-151A4A78B50A}">
      <dsp:nvSpPr>
        <dsp:cNvPr id="0" name=""/>
        <dsp:cNvSpPr/>
      </dsp:nvSpPr>
      <dsp:spPr>
        <a:xfrm>
          <a:off x="3553898" y="1353281"/>
          <a:ext cx="2897517" cy="1357437"/>
        </a:xfrm>
        <a:prstGeom prst="chevron">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100G DCI with NCS1000</a:t>
          </a:r>
          <a:endParaRPr lang="en-US" sz="1600" kern="1200" dirty="0"/>
        </a:p>
      </dsp:txBody>
      <dsp:txXfrm>
        <a:off x="4232617" y="1353281"/>
        <a:ext cx="1540080" cy="1357437"/>
      </dsp:txXfrm>
    </dsp:sp>
    <dsp:sp modelId="{A93E0974-60E8-004A-AB74-B11D0FC7E181}">
      <dsp:nvSpPr>
        <dsp:cNvPr id="0" name=""/>
        <dsp:cNvSpPr/>
      </dsp:nvSpPr>
      <dsp:spPr>
        <a:xfrm>
          <a:off x="5772697" y="1353281"/>
          <a:ext cx="2560160" cy="135743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smtClean="0"/>
            <a:t>100G Metro with NCS5500 and 400G </a:t>
          </a:r>
          <a:r>
            <a:rPr lang="en-US" sz="1600" kern="1200" dirty="0" err="1" smtClean="0"/>
            <a:t>Xponders</a:t>
          </a:r>
          <a:endParaRPr lang="en-US" sz="1600" kern="1200" dirty="0"/>
        </a:p>
      </dsp:txBody>
      <dsp:txXfrm>
        <a:off x="6451416" y="1353281"/>
        <a:ext cx="1202723" cy="135743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3/7/2017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3/7/2017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44182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Welcome: Thank you for joining us today. My name is Matt </a:t>
            </a:r>
            <a:r>
              <a:rPr lang="en-US" dirty="0" err="1"/>
              <a:t>Lopoukhine,I</a:t>
            </a:r>
            <a:r>
              <a:rPr lang="en-US" dirty="0"/>
              <a:t> am a senior BDM w/ our GSP Optical Architecture organization, I am joined today by </a:t>
            </a:r>
            <a:r>
              <a:rPr lang="en-US" dirty="0" err="1"/>
              <a:t>Sushin</a:t>
            </a:r>
            <a:r>
              <a:rPr lang="en-US" dirty="0"/>
              <a:t> </a:t>
            </a:r>
            <a:r>
              <a:rPr lang="en-US" dirty="0" err="1"/>
              <a:t>Surean</a:t>
            </a:r>
            <a:r>
              <a:rPr lang="en-US" dirty="0"/>
              <a:t> - PLM, Al </a:t>
            </a:r>
            <a:r>
              <a:rPr lang="en-US" dirty="0" err="1"/>
              <a:t>Kiramoto</a:t>
            </a:r>
            <a:r>
              <a:rPr lang="en-US" dirty="0"/>
              <a:t> - CSE, &amp; Rich Leahy – CSE..</a:t>
            </a:r>
          </a:p>
          <a:p>
            <a:endParaRPr lang="en-US" dirty="0"/>
          </a:p>
          <a:p>
            <a:r>
              <a:rPr lang="en-US" dirty="0"/>
              <a:t>Today we will discuss A Practical Approach to Migrating Data Center Interconnect to 100G Transport solutions. </a:t>
            </a:r>
          </a:p>
          <a:p>
            <a:endParaRPr lang="en-US" dirty="0"/>
          </a:p>
          <a:p>
            <a:r>
              <a:rPr lang="en-US" dirty="0"/>
              <a:t>With continuous growth in IP, video, and cloud-based Services, we see exponential bandwidth growth in packet networks, driving the need for higher speed interfaces and transport requirements in routers, switches and optical transport networks. As a result, Networks are in the midst of a major transition to 100G, and companies are looking for solutions to handle the explosive growth of network traffic. Migrating to a faster, higher capacity, DWDM transport network, particularly for metro and data center networks, is critical for data-intensive businesses. </a:t>
            </a:r>
          </a:p>
          <a:p>
            <a:endParaRPr lang="en-US" dirty="0"/>
          </a:p>
          <a:p>
            <a:r>
              <a:rPr lang="en-US" dirty="0"/>
              <a:t>Our session today will look at what Cisco offers for end-to-end capability and support for the migration to 100G and beyond. We will review SP Market Trends, discuss Cloud-scale network solutions, CO </a:t>
            </a:r>
            <a:r>
              <a:rPr lang="en-US" dirty="0" smtClean="0"/>
              <a:t>Transformation strategies</a:t>
            </a:r>
            <a:r>
              <a:rPr lang="en-US" dirty="0"/>
              <a:t>, and review use cases for migrating to 100G networks and overall system architectures for DC/inter-office and high speed transport solutions. </a:t>
            </a:r>
          </a:p>
          <a:p>
            <a:endParaRPr lang="en-US" dirty="0"/>
          </a:p>
          <a:p>
            <a:r>
              <a:rPr lang="en-US" dirty="0"/>
              <a:t>We will discuss Cisco’s hardware and software innovations for supporting cloud-scale networks and highlight the NCS 1000, a scalable DWDM transport solution for data center interconnect.</a:t>
            </a:r>
          </a:p>
          <a:p>
            <a:endParaRPr lang="en-US" dirty="0"/>
          </a:p>
          <a:p>
            <a:r>
              <a:rPr lang="en-US" dirty="0"/>
              <a:t>With that said, I’d like to now turn it over to </a:t>
            </a:r>
            <a:r>
              <a:rPr lang="en-US" dirty="0" err="1"/>
              <a:t>Sushin</a:t>
            </a:r>
            <a:r>
              <a:rPr lang="en-US" dirty="0"/>
              <a:t>….</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59651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Facebook has 4 Billion video streams a day and 70% are directly up-loaded.</a:t>
            </a:r>
          </a:p>
          <a:p>
            <a:r>
              <a:rPr lang="en-US" dirty="0" smtClean="0"/>
              <a:t>YouTube – average mobile session is 40 minutes.</a:t>
            </a:r>
          </a:p>
          <a:p>
            <a:r>
              <a:rPr lang="en-US" dirty="0" smtClean="0"/>
              <a:t>Netflix has 125 million hours of viewing daily.</a:t>
            </a:r>
          </a:p>
          <a:p>
            <a:endParaRPr lang="en-US" dirty="0" smtClean="0"/>
          </a:p>
          <a:p>
            <a:r>
              <a:rPr lang="en-US" dirty="0" smtClean="0"/>
              <a:t>Netflix drives 36% of download traffic on the internet*. Use AWS infra with its own CDN network for delivery.</a:t>
            </a:r>
          </a:p>
          <a:p>
            <a:r>
              <a:rPr lang="en-US" dirty="0" smtClean="0"/>
              <a:t>They have deployed 1000s of locations with OCAs to minimize impact on ISP traffic. 60+ IX locations and 50+ peering locations.</a:t>
            </a:r>
          </a:p>
          <a:p>
            <a:r>
              <a:rPr lang="en-US" dirty="0" smtClean="0"/>
              <a:t>https://media.netflix.com/en/company-blog/how-netflix-works-with-isps-around-the-globe-to-deliver-a-great-viewing-experience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235097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86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Hello everyone</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Thanks </a:t>
            </a:r>
            <a:r>
              <a:rPr lang="en-US" sz="1200" kern="1200" dirty="0" err="1" smtClean="0">
                <a:solidFill>
                  <a:schemeClr val="tx1"/>
                </a:solidFill>
                <a:effectLst/>
                <a:latin typeface="+mn-lt"/>
                <a:ea typeface="ＭＳ Ｐゴシック" charset="0"/>
                <a:cs typeface="ＭＳ Ｐゴシック" charset="0"/>
              </a:rPr>
              <a:t>Sushin</a:t>
            </a:r>
            <a:r>
              <a:rPr lang="en-US" sz="1200" kern="1200" dirty="0" smtClean="0">
                <a:solidFill>
                  <a:schemeClr val="tx1"/>
                </a:solidFill>
                <a:effectLst/>
                <a:latin typeface="+mn-lt"/>
                <a:ea typeface="ＭＳ Ｐゴシック" charset="0"/>
                <a:cs typeface="ＭＳ Ｐゴシック" charset="0"/>
              </a:rPr>
              <a:t> for the market trends information.</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I will talk to you about the trends we see on the more traditional ILEC and CLEC Service Provider space.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I am a consulting Systems Engineer and have been working with many CLEC’s and ILEC’s in the United States. </a:t>
            </a:r>
          </a:p>
          <a:p>
            <a:r>
              <a:rPr lang="en-US" sz="1200" kern="1200" dirty="0" smtClean="0">
                <a:solidFill>
                  <a:schemeClr val="tx1"/>
                </a:solidFill>
                <a:effectLst/>
                <a:latin typeface="+mn-lt"/>
                <a:ea typeface="ＭＳ Ｐゴシック" charset="0"/>
                <a:cs typeface="ＭＳ Ｐゴシック" charset="0"/>
              </a:rPr>
              <a:t>The biggest trends I see here, which are very similar to what is happening worldwide, are:</a:t>
            </a:r>
          </a:p>
          <a:p>
            <a:r>
              <a:rPr lang="en-US" sz="1200" kern="1200" dirty="0" smtClean="0">
                <a:solidFill>
                  <a:schemeClr val="tx1"/>
                </a:solidFill>
                <a:effectLst/>
                <a:latin typeface="+mn-lt"/>
                <a:ea typeface="ＭＳ Ｐゴシック" charset="0"/>
                <a:cs typeface="ＭＳ Ｐゴシック" charset="0"/>
              </a:rPr>
              <a:t> </a:t>
            </a:r>
          </a:p>
          <a:p>
            <a:pPr lvl="0"/>
            <a:r>
              <a:rPr lang="en-US" sz="1200" kern="1200" dirty="0" smtClean="0">
                <a:solidFill>
                  <a:schemeClr val="tx1"/>
                </a:solidFill>
                <a:effectLst/>
                <a:latin typeface="+mn-lt"/>
                <a:ea typeface="ＭＳ Ｐゴシック" charset="0"/>
                <a:cs typeface="ＭＳ Ｐゴシック" charset="0"/>
              </a:rPr>
              <a:t>Exponential Bandwidth growth with new apps and over the top video</a:t>
            </a:r>
          </a:p>
          <a:p>
            <a:pPr lvl="0"/>
            <a:r>
              <a:rPr lang="en-US" sz="1200" kern="1200" dirty="0" smtClean="0">
                <a:solidFill>
                  <a:schemeClr val="tx1"/>
                </a:solidFill>
                <a:effectLst/>
                <a:latin typeface="+mn-lt"/>
                <a:ea typeface="ＭＳ Ｐゴシック" charset="0"/>
                <a:cs typeface="ＭＳ Ｐゴシック" charset="0"/>
              </a:rPr>
              <a:t>New technologies being adopted like </a:t>
            </a:r>
            <a:r>
              <a:rPr lang="en-US" sz="1200" kern="1200" dirty="0" err="1" smtClean="0">
                <a:solidFill>
                  <a:schemeClr val="tx1"/>
                </a:solidFill>
                <a:effectLst/>
                <a:latin typeface="+mn-lt"/>
                <a:ea typeface="ＭＳ Ｐゴシック" charset="0"/>
                <a:cs typeface="ＭＳ Ｐゴシック" charset="0"/>
              </a:rPr>
              <a:t>G.Fast</a:t>
            </a:r>
            <a:r>
              <a:rPr lang="en-US" sz="1200" kern="1200" dirty="0" smtClean="0">
                <a:solidFill>
                  <a:schemeClr val="tx1"/>
                </a:solidFill>
                <a:effectLst/>
                <a:latin typeface="+mn-lt"/>
                <a:ea typeface="ＭＳ Ｐゴシック" charset="0"/>
                <a:cs typeface="ＭＳ Ｐゴシック" charset="0"/>
              </a:rPr>
              <a:t>, DOCSIS 3.1 and the increased adoption of new Radio access devices </a:t>
            </a:r>
          </a:p>
          <a:p>
            <a:pPr lvl="0"/>
            <a:r>
              <a:rPr lang="en-US" sz="1200" kern="1200" dirty="0" smtClean="0">
                <a:solidFill>
                  <a:schemeClr val="tx1"/>
                </a:solidFill>
                <a:effectLst/>
                <a:latin typeface="+mn-lt"/>
                <a:ea typeface="ＭＳ Ｐゴシック" charset="0"/>
                <a:cs typeface="ＭＳ Ｐゴシック" charset="0"/>
              </a:rPr>
              <a:t>Content delivery networks growing, caching engines pushed as close as possible to the subscribers for better user experience</a:t>
            </a:r>
          </a:p>
          <a:p>
            <a:pPr lvl="0"/>
            <a:r>
              <a:rPr lang="en-US" sz="1200" kern="1200" dirty="0" smtClean="0">
                <a:solidFill>
                  <a:schemeClr val="tx1"/>
                </a:solidFill>
                <a:effectLst/>
                <a:latin typeface="+mn-lt"/>
                <a:ea typeface="ＭＳ Ｐゴシック" charset="0"/>
                <a:cs typeface="ＭＳ Ｐゴシック" charset="0"/>
              </a:rPr>
              <a:t>Highest growth seeing on the Access and Aggregation layers.</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The problem now is how to fulfill the end customer’s expectations of fast connections while still keeping the same or less amount of revenue.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Everyone is looking for a solution for this. The common answer is automation and adoption of Cloud Scale principles like </a:t>
            </a:r>
            <a:r>
              <a:rPr lang="en-US" sz="1200" kern="1200" dirty="0" err="1" smtClean="0">
                <a:solidFill>
                  <a:schemeClr val="tx1"/>
                </a:solidFill>
                <a:effectLst/>
                <a:latin typeface="+mn-lt"/>
                <a:ea typeface="ＭＳ Ｐゴシック" charset="0"/>
                <a:cs typeface="ＭＳ Ｐゴシック" charset="0"/>
              </a:rPr>
              <a:t>Sushin</a:t>
            </a:r>
            <a:r>
              <a:rPr lang="en-US" sz="1200" kern="1200" dirty="0" smtClean="0">
                <a:solidFill>
                  <a:schemeClr val="tx1"/>
                </a:solidFill>
                <a:effectLst/>
                <a:latin typeface="+mn-lt"/>
                <a:ea typeface="ＭＳ Ｐゴシック" charset="0"/>
                <a:cs typeface="ＭＳ Ｐゴシック" charset="0"/>
              </a:rPr>
              <a:t> described, but in a different way.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We see the Central Office Transformation into mini Datacenters, meaning , the creation of what we are calling here “Front End” datacenters.</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This is why 100G is so important - there is a big need for ultra-fast connectivity not only between the Datacenters, but also between the new multiple small “Front End” and fewer larger “Back End” datacenters</a:t>
            </a:r>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21249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Central Offices are going to have increased value now:</a:t>
            </a:r>
          </a:p>
          <a:p>
            <a:pPr lvl="0"/>
            <a:r>
              <a:rPr lang="en-US" sz="1200" kern="1200" dirty="0" smtClean="0">
                <a:solidFill>
                  <a:schemeClr val="tx1"/>
                </a:solidFill>
                <a:effectLst/>
                <a:latin typeface="+mn-lt"/>
                <a:ea typeface="ＭＳ Ｐゴシック" charset="0"/>
                <a:cs typeface="ＭＳ Ｐゴシック" charset="0"/>
              </a:rPr>
              <a:t>They have been built for 5x9s uptime</a:t>
            </a:r>
          </a:p>
          <a:p>
            <a:pPr lvl="0"/>
            <a:r>
              <a:rPr lang="en-US" sz="1200" kern="1200" dirty="0" smtClean="0">
                <a:solidFill>
                  <a:schemeClr val="tx1"/>
                </a:solidFill>
                <a:effectLst/>
                <a:latin typeface="+mn-lt"/>
                <a:ea typeface="ＭＳ Ｐゴシック" charset="0"/>
                <a:cs typeface="ＭＳ Ｐゴシック" charset="0"/>
              </a:rPr>
              <a:t>They have dual power feeds and multiple diversely routed fiber feeds </a:t>
            </a:r>
          </a:p>
          <a:p>
            <a:pPr lvl="0"/>
            <a:r>
              <a:rPr lang="en-US" sz="1200" kern="1200" dirty="0" smtClean="0">
                <a:solidFill>
                  <a:schemeClr val="tx1"/>
                </a:solidFill>
                <a:effectLst/>
                <a:latin typeface="+mn-lt"/>
                <a:ea typeface="ＭＳ Ｐゴシック" charset="0"/>
                <a:cs typeface="ＭＳ Ｐゴシック" charset="0"/>
              </a:rPr>
              <a:t>They have Temperature control rooms</a:t>
            </a:r>
          </a:p>
          <a:p>
            <a:pPr lvl="0"/>
            <a:r>
              <a:rPr lang="en-US" sz="1200" kern="1200" dirty="0" smtClean="0">
                <a:solidFill>
                  <a:schemeClr val="tx1"/>
                </a:solidFill>
                <a:effectLst/>
                <a:latin typeface="+mn-lt"/>
                <a:ea typeface="ＭＳ Ｐゴシック" charset="0"/>
                <a:cs typeface="ＭＳ Ｐゴシック" charset="0"/>
              </a:rPr>
              <a:t>They are designed for Natural disaster survivability</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 very similar to large DC’s</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One great example is the Central Office Re-architected as a Datacenter initiative (aka as CORD). It promises to re-invent the Central Office as a Datacenter. </a:t>
            </a:r>
          </a:p>
          <a:p>
            <a:r>
              <a:rPr lang="en-US" sz="1200" kern="1200" dirty="0" smtClean="0">
                <a:solidFill>
                  <a:schemeClr val="tx1"/>
                </a:solidFill>
                <a:effectLst/>
                <a:latin typeface="+mn-lt"/>
                <a:ea typeface="ＭＳ Ｐゴシック" charset="0"/>
                <a:cs typeface="ＭＳ Ｐゴシック" charset="0"/>
              </a:rPr>
              <a:t>IHS </a:t>
            </a:r>
            <a:r>
              <a:rPr lang="en-US" sz="1200" kern="1200" dirty="0" err="1" smtClean="0">
                <a:solidFill>
                  <a:schemeClr val="tx1"/>
                </a:solidFill>
                <a:effectLst/>
                <a:latin typeface="+mn-lt"/>
                <a:ea typeface="ＭＳ Ｐゴシック" charset="0"/>
                <a:cs typeface="ＭＳ Ｐゴシック" charset="0"/>
              </a:rPr>
              <a:t>Markit</a:t>
            </a:r>
            <a:r>
              <a:rPr lang="en-US" sz="1200" kern="1200" dirty="0" smtClean="0">
                <a:solidFill>
                  <a:schemeClr val="tx1"/>
                </a:solidFill>
                <a:effectLst/>
                <a:latin typeface="+mn-lt"/>
                <a:ea typeface="ＭＳ Ｐゴシック" charset="0"/>
                <a:cs typeface="ＭＳ Ｐゴシック" charset="0"/>
              </a:rPr>
              <a:t>, a technology research firm, found in its latest “Routing, NFV, and Packet-Optical Strategies Global Service Provider Survey” that 70% of respondents plan to deploy CORD in their smart COs by end of 2017</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We learned in the past year that, contrary to the Main Datacenters, SP’s will run virtualized services there, but not at the same scale. It will be dozens perhaps hundred of applications, not thousands. So, simplicity is key for this to work.</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With 5G coming, one of the top applications to run is the virtualized packet core (</a:t>
            </a:r>
            <a:r>
              <a:rPr lang="en-US" sz="1200" kern="1200" dirty="0" err="1" smtClean="0">
                <a:solidFill>
                  <a:schemeClr val="tx1"/>
                </a:solidFill>
                <a:effectLst/>
                <a:latin typeface="+mn-lt"/>
                <a:ea typeface="ＭＳ Ｐゴシック" charset="0"/>
                <a:cs typeface="ＭＳ Ｐゴシック" charset="0"/>
              </a:rPr>
              <a:t>vEPC</a:t>
            </a:r>
            <a:r>
              <a:rPr lang="en-US" sz="1200" kern="1200" dirty="0" smtClean="0">
                <a:solidFill>
                  <a:schemeClr val="tx1"/>
                </a:solidFill>
                <a:effectLst/>
                <a:latin typeface="+mn-lt"/>
                <a:ea typeface="ＭＳ Ｐゴシック" charset="0"/>
                <a:cs typeface="ＭＳ Ｐゴシック" charset="0"/>
              </a:rPr>
              <a:t>), which will provide better economies of scale, agility and better end user experience</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Lastly, it is part of the Network Function Virtualization strategy for many SP’s. Run virtual services where it makes more sense, at the branch, at the CO or centralized in the DC. We believe a considerable amount of virtual services will be deployed here.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Applications will be orchestrated and will be placed where it makes more sense, hence why fast connectivity is required between the Front End and Back End DC’s.</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You will hear toward the end of this session Rich present a use case for 100G Metro enabled with our NCS5500 and / or our 400G </a:t>
            </a:r>
            <a:r>
              <a:rPr lang="en-US" sz="1200" kern="1200" dirty="0" err="1" smtClean="0">
                <a:solidFill>
                  <a:schemeClr val="tx1"/>
                </a:solidFill>
                <a:effectLst/>
                <a:latin typeface="+mn-lt"/>
                <a:ea typeface="ＭＳ Ｐゴシック" charset="0"/>
                <a:cs typeface="ＭＳ Ｐゴシック" charset="0"/>
              </a:rPr>
              <a:t>Xponder</a:t>
            </a:r>
            <a:r>
              <a:rPr lang="en-US" sz="1200" kern="1200" dirty="0" smtClean="0">
                <a:solidFill>
                  <a:schemeClr val="tx1"/>
                </a:solidFill>
                <a:effectLst/>
                <a:latin typeface="+mn-lt"/>
                <a:ea typeface="ＭＳ Ｐゴシック" charset="0"/>
                <a:cs typeface="ＭＳ Ｐゴシック" charset="0"/>
              </a:rPr>
              <a:t> cards.  </a:t>
            </a: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With that, I will hand it over back to </a:t>
            </a:r>
            <a:r>
              <a:rPr lang="en-US" sz="1200" kern="1200" dirty="0" err="1" smtClean="0">
                <a:solidFill>
                  <a:schemeClr val="tx1"/>
                </a:solidFill>
                <a:effectLst/>
                <a:latin typeface="+mn-lt"/>
                <a:ea typeface="ＭＳ Ｐゴシック" charset="0"/>
                <a:cs typeface="ＭＳ Ｐゴシック" charset="0"/>
              </a:rPr>
              <a:t>Sushin</a:t>
            </a:r>
            <a:r>
              <a:rPr lang="en-US" sz="1200" kern="1200" dirty="0" smtClean="0">
                <a:solidFill>
                  <a:schemeClr val="tx1"/>
                </a:solidFill>
                <a:effectLst/>
                <a:latin typeface="+mn-lt"/>
                <a:ea typeface="ＭＳ Ｐゴシック" charset="0"/>
                <a:cs typeface="ＭＳ Ｐゴシック" charset="0"/>
              </a:rPr>
              <a:t> for the 100G use case in large Datacenters.</a:t>
            </a:r>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169356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traditional</a:t>
            </a:r>
            <a:r>
              <a:rPr lang="en-US" baseline="0" dirty="0" smtClean="0"/>
              <a:t> networking operations, new device onboarding is not automated.</a:t>
            </a:r>
          </a:p>
          <a:p>
            <a:endParaRPr lang="en-US" baseline="0" dirty="0" smtClean="0"/>
          </a:p>
          <a:p>
            <a:r>
              <a:rPr lang="en-US" dirty="0" smtClean="0"/>
              <a:t>Several</a:t>
            </a:r>
            <a:r>
              <a:rPr lang="en-US" baseline="0" dirty="0" smtClean="0"/>
              <a:t> steps are required with a high level of manual intervention.</a:t>
            </a:r>
          </a:p>
          <a:p>
            <a:endParaRPr lang="en-US" baseline="0" dirty="0" smtClean="0"/>
          </a:p>
          <a:p>
            <a:r>
              <a:rPr lang="en-US" baseline="0" dirty="0" smtClean="0"/>
              <a:t>The entire process can take from several hours to a few days as different teams are involved and need to work on specific steps sequentially.</a:t>
            </a:r>
            <a:endParaRPr lang="en-US" dirty="0" smtClean="0"/>
          </a:p>
          <a:p>
            <a:pPr marL="0" indent="0">
              <a:buNone/>
            </a:pPr>
            <a:endParaRPr lang="en-US" dirty="0" smtClean="0"/>
          </a:p>
          <a:p>
            <a:r>
              <a:rPr lang="en-US" dirty="0" smtClean="0"/>
              <a:t>With Cloud Scale</a:t>
            </a:r>
            <a:r>
              <a:rPr lang="en-US" baseline="0" dirty="0" smtClean="0"/>
              <a:t> networking operations, new device onboarding is fully automated.</a:t>
            </a:r>
          </a:p>
          <a:p>
            <a:endParaRPr lang="en-US" baseline="0" dirty="0" smtClean="0"/>
          </a:p>
          <a:p>
            <a:r>
              <a:rPr lang="en-US" dirty="0" smtClean="0"/>
              <a:t>Server like bootstrapping and Zero Day Provisioning.</a:t>
            </a:r>
          </a:p>
          <a:p>
            <a:endParaRPr lang="en-US" dirty="0" smtClean="0"/>
          </a:p>
          <a:p>
            <a:r>
              <a:rPr lang="en-US" dirty="0" smtClean="0"/>
              <a:t>Customers can leverage the same tools they currently use for bootstrapping servers.</a:t>
            </a:r>
          </a:p>
          <a:p>
            <a:r>
              <a:rPr lang="en-US" baseline="0" dirty="0" smtClean="0"/>
              <a:t> - </a:t>
            </a:r>
            <a:r>
              <a:rPr lang="en-US" dirty="0" smtClean="0"/>
              <a:t>iPXE: industry standard high performance, network based booting.</a:t>
            </a:r>
          </a:p>
          <a:p>
            <a:r>
              <a:rPr lang="en-US" baseline="0" dirty="0" smtClean="0"/>
              <a:t> - </a:t>
            </a:r>
            <a:r>
              <a:rPr lang="en-US" dirty="0" smtClean="0"/>
              <a:t>Standard Linux scripting (shell scripts, Python etc.) for auto-provisioning</a:t>
            </a:r>
          </a:p>
          <a:p>
            <a:endParaRPr lang="en-US" dirty="0" smtClean="0"/>
          </a:p>
          <a:p>
            <a:r>
              <a:rPr lang="en-US" dirty="0" smtClean="0"/>
              <a:t>Device onboarding</a:t>
            </a:r>
            <a:r>
              <a:rPr lang="en-US" baseline="0" dirty="0" smtClean="0"/>
              <a:t> time is now reduced to 10-15 minutes.</a:t>
            </a:r>
          </a:p>
          <a:p>
            <a:endParaRPr lang="en-US" baseline="0" dirty="0" smtClean="0"/>
          </a:p>
          <a:p>
            <a:r>
              <a:rPr lang="en-US" baseline="0" dirty="0" smtClean="0"/>
              <a:t>Fully automated device onboarding helps to recover from a disaster faster.</a:t>
            </a:r>
            <a:endParaRPr lang="en-US" dirty="0" smtClean="0"/>
          </a:p>
          <a:p>
            <a:endParaRPr lang="en-US" baseline="0" smtClean="0"/>
          </a:p>
          <a:p>
            <a:endParaRPr lang="en-US" dirty="0" smtClean="0"/>
          </a:p>
          <a:p>
            <a:r>
              <a:rPr lang="en-US" dirty="0" smtClean="0"/>
              <a:t>******************************</a:t>
            </a:r>
          </a:p>
          <a:p>
            <a:r>
              <a:rPr lang="en-US" dirty="0" smtClean="0"/>
              <a:t>With traditional</a:t>
            </a:r>
            <a:r>
              <a:rPr lang="en-US" baseline="0" dirty="0" smtClean="0"/>
              <a:t> networking operations, on-going management of the network infrastructure is done either:</a:t>
            </a:r>
          </a:p>
          <a:p>
            <a:r>
              <a:rPr lang="en-US" baseline="0" dirty="0" smtClean="0"/>
              <a:t> - through manual configuration – Command Line Interface</a:t>
            </a:r>
          </a:p>
          <a:p>
            <a:r>
              <a:rPr lang="en-US" baseline="0" dirty="0" smtClean="0"/>
              <a:t> - through CLI scripting</a:t>
            </a:r>
          </a:p>
          <a:p>
            <a:endParaRPr lang="en-US" baseline="0" dirty="0" smtClean="0"/>
          </a:p>
          <a:p>
            <a:r>
              <a:rPr lang="en-US" baseline="0" dirty="0" smtClean="0"/>
              <a:t>Drawbacks:</a:t>
            </a:r>
          </a:p>
          <a:p>
            <a:r>
              <a:rPr lang="en-US" baseline="0" dirty="0" smtClean="0"/>
              <a:t> - manual configuration leads to many errors. According to the Yankee Group, 62% of network downtime is due to human errors.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 CLI scripts are complex to develop and are very sensitive to any changes in vendor’s OS resulting in script failures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This is too slow and cumbersome for large scale demands.</a:t>
            </a:r>
          </a:p>
          <a:p>
            <a:endParaRPr lang="en-US" dirty="0" smtClean="0"/>
          </a:p>
          <a:p>
            <a:r>
              <a:rPr lang="en-US" dirty="0" smtClean="0"/>
              <a:t>With Cloud Scale networking operations, automation</a:t>
            </a:r>
            <a:r>
              <a:rPr lang="en-US" baseline="0" dirty="0" smtClean="0"/>
              <a:t> at scale is key.</a:t>
            </a:r>
          </a:p>
          <a:p>
            <a:endParaRPr lang="en-US" dirty="0" smtClean="0"/>
          </a:p>
          <a:p>
            <a:r>
              <a:rPr lang="en-US" dirty="0" smtClean="0"/>
              <a:t>We are providing models and APIs that allow deep integration with XR</a:t>
            </a:r>
          </a:p>
          <a:p>
            <a:pPr marL="628650" lvl="1" indent="-171450">
              <a:buFont typeface="Arial"/>
              <a:buChar char="•"/>
            </a:pPr>
            <a:r>
              <a:rPr lang="en-US" dirty="0" smtClean="0"/>
              <a:t>Enable automation @ scale and allow the development of value added services by our partners and customers.</a:t>
            </a:r>
          </a:p>
          <a:p>
            <a:pPr marL="628650" lvl="1" indent="-171450">
              <a:buFont typeface="Arial"/>
              <a:buChar char="•"/>
            </a:pPr>
            <a:r>
              <a:rPr lang="en-US" dirty="0" smtClean="0"/>
              <a:t>Flexible Model Driven APIs: Any model/Any encoding/Any transport - </a:t>
            </a:r>
            <a:r>
              <a:rPr lang="en-US" sz="1200" kern="1200" dirty="0" smtClean="0">
                <a:solidFill>
                  <a:schemeClr val="tx1"/>
                </a:solidFill>
                <a:latin typeface="+mn-lt"/>
                <a:ea typeface="ＭＳ Ｐゴシック" charset="0"/>
                <a:cs typeface="ＭＳ Ｐゴシック" charset="0"/>
              </a:rPr>
              <a:t>industry’s widest set of structured data model driven high performance APIs</a:t>
            </a:r>
            <a:endParaRPr lang="en-US" dirty="0" smtClean="0"/>
          </a:p>
          <a:p>
            <a:pPr marL="628650" lvl="1" indent="-171450">
              <a:buFont typeface="Arial"/>
              <a:buChar char="•"/>
            </a:pPr>
            <a:r>
              <a:rPr lang="en-US" dirty="0" smtClean="0"/>
              <a:t>Support of industry standard OC/IETF Models</a:t>
            </a:r>
          </a:p>
          <a:p>
            <a:pPr marL="628650" lvl="1" indent="-171450">
              <a:buFont typeface="Arial"/>
              <a:buChar char="•"/>
            </a:pPr>
            <a:r>
              <a:rPr lang="en-US" sz="1200" kern="1200" dirty="0" smtClean="0">
                <a:solidFill>
                  <a:schemeClr val="tx1"/>
                </a:solidFill>
                <a:latin typeface="+mn-lt"/>
                <a:ea typeface="ＭＳ Ｐゴシック" charset="0"/>
                <a:cs typeface="ＭＳ Ｐゴシック" charset="0"/>
              </a:rPr>
              <a:t>Support for an extensive set of 100+ IOS-XR native YANG based data models</a:t>
            </a:r>
            <a:endParaRPr lang="en-US" dirty="0" smtClean="0"/>
          </a:p>
          <a:p>
            <a:pPr marL="628650" lvl="1" indent="-171450">
              <a:buFont typeface="Arial"/>
              <a:buChar char="•"/>
            </a:pPr>
            <a:r>
              <a:rPr lang="en-US" dirty="0" smtClean="0"/>
              <a:t>Cultivate a rich partner based eco-system around XR</a:t>
            </a:r>
          </a:p>
          <a:p>
            <a:endParaRPr lang="en-US" sz="1200" kern="1200" dirty="0" smtClean="0">
              <a:solidFill>
                <a:schemeClr val="tx1"/>
              </a:solidFill>
              <a:latin typeface="+mn-lt"/>
              <a:ea typeface="ＭＳ Ｐゴシック" charset="0"/>
              <a:cs typeface="ＭＳ Ｐゴシック" charset="0"/>
            </a:endParaRPr>
          </a:p>
          <a:p>
            <a:r>
              <a:rPr lang="en-US" dirty="0" smtClean="0"/>
              <a:t>Industry leading open-source support for the Yang ecosystem:</a:t>
            </a:r>
          </a:p>
          <a:p>
            <a:pPr marL="628650" lvl="1" indent="-171450">
              <a:buFont typeface="Arial"/>
              <a:buChar char="•"/>
            </a:pPr>
            <a:r>
              <a:rPr lang="en-US" dirty="0" smtClean="0"/>
              <a:t>Yang Development Kit (YDK): Auto-generate model driven APIs  from Any Yang Model for Python &amp; C++.</a:t>
            </a:r>
          </a:p>
          <a:p>
            <a:pPr marL="628650" lvl="1" indent="-171450">
              <a:buFont typeface="Arial"/>
              <a:buChar char="•"/>
            </a:pPr>
            <a:r>
              <a:rPr lang="en-US" dirty="0" smtClean="0"/>
              <a:t>Model Mapping SDK: Any model, including customer specific can be mapped to Native XR models.  Complete flexibility in terms of Dev-Ops and APIs.</a:t>
            </a:r>
          </a:p>
          <a:p>
            <a:pPr marL="628650" lvl="1" indent="-171450">
              <a:buFont typeface="Arial"/>
              <a:buChar char="•"/>
            </a:pPr>
            <a:r>
              <a:rPr lang="en-US" dirty="0" err="1" smtClean="0"/>
              <a:t>Ytool</a:t>
            </a:r>
            <a:r>
              <a:rPr lang="en-US" dirty="0" smtClean="0"/>
              <a:t>: GUI tool to interactively use Yang Models.</a:t>
            </a:r>
          </a:p>
          <a:p>
            <a:pPr lvl="1"/>
            <a:endParaRPr lang="en-US"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With this automation, customers will be able to fast-track and simplify</a:t>
            </a:r>
            <a:r>
              <a:rPr lang="en-US" baseline="0" dirty="0" smtClean="0"/>
              <a:t> their operations</a:t>
            </a:r>
          </a:p>
          <a:p>
            <a:pPr lvl="0"/>
            <a:endParaRPr lang="en-US" dirty="0" smtClean="0"/>
          </a:p>
          <a:p>
            <a:endParaRPr lang="en-US" dirty="0" smtClean="0"/>
          </a:p>
          <a:p>
            <a:endParaRPr lang="en-US" dirty="0" smtClean="0"/>
          </a:p>
          <a:p>
            <a:r>
              <a:rPr lang="en-US" dirty="0" smtClean="0"/>
              <a:t>****************</a:t>
            </a:r>
          </a:p>
          <a:p>
            <a:r>
              <a:rPr lang="en-US" dirty="0" smtClean="0"/>
              <a:t>With traditional</a:t>
            </a:r>
            <a:r>
              <a:rPr lang="en-US" baseline="0" dirty="0" smtClean="0"/>
              <a:t> networking operations, visibility into network infrastructure is partial and not real time.</a:t>
            </a:r>
          </a:p>
          <a:p>
            <a:endParaRPr lang="en-US" baseline="0" dirty="0" smtClean="0"/>
          </a:p>
          <a:p>
            <a:r>
              <a:rPr lang="en-US" sz="1200" kern="1200" dirty="0" smtClean="0">
                <a:solidFill>
                  <a:schemeClr val="tx1"/>
                </a:solidFill>
                <a:latin typeface="+mn-lt"/>
                <a:ea typeface="ＭＳ Ｐゴシック" charset="0"/>
                <a:cs typeface="ＭＳ Ｐゴシック" charset="0"/>
              </a:rPr>
              <a:t>Along with massive scale, there are new demands being placed on the network in terms of application SLA, security, and optimal cost efficiency. </a:t>
            </a:r>
          </a:p>
          <a:p>
            <a:endParaRPr lang="en-US" baseline="0" dirty="0" smtClean="0"/>
          </a:p>
          <a:p>
            <a:r>
              <a:rPr lang="en-US" sz="1200" kern="1200" dirty="0" smtClean="0">
                <a:solidFill>
                  <a:schemeClr val="tx1"/>
                </a:solidFill>
                <a:effectLst/>
                <a:latin typeface="+mn-lt"/>
                <a:ea typeface="ＭＳ Ｐゴシック" charset="0"/>
                <a:cs typeface="ＭＳ Ｐゴシック" charset="0"/>
              </a:rPr>
              <a:t>SNMP cannot scale to provide the massive amounts of network operational data that is needed to intelligently align the network to application performance</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and optimization goals:</a:t>
            </a:r>
          </a:p>
          <a:p>
            <a:r>
              <a:rPr lang="en-US" sz="1200" kern="1200" baseline="0" dirty="0" smtClean="0">
                <a:solidFill>
                  <a:schemeClr val="tx1"/>
                </a:solidFill>
                <a:effectLst/>
                <a:latin typeface="+mn-lt"/>
                <a:ea typeface="ＭＳ Ｐゴシック" charset="0"/>
                <a:cs typeface="ＭＳ Ｐゴシック" charset="0"/>
              </a:rPr>
              <a:t> - frequency of polling can’t be significantly increased as this would consume too much network devices CPU</a:t>
            </a:r>
          </a:p>
          <a:p>
            <a:r>
              <a:rPr lang="en-US" sz="1200" kern="1200" baseline="0" dirty="0" smtClean="0">
                <a:solidFill>
                  <a:schemeClr val="tx1"/>
                </a:solidFill>
                <a:effectLst/>
                <a:latin typeface="+mn-lt"/>
                <a:ea typeface="ＭＳ Ｐゴシック" charset="0"/>
                <a:cs typeface="ＭＳ Ｐゴシック" charset="0"/>
              </a:rPr>
              <a:t> - access to an incomplete set of operational data</a:t>
            </a:r>
            <a:endParaRPr lang="en-US" sz="1200" kern="1200" dirty="0" smtClean="0">
              <a:solidFill>
                <a:schemeClr val="tx1"/>
              </a:solidFill>
              <a:effectLst/>
              <a:latin typeface="+mn-lt"/>
              <a:ea typeface="ＭＳ Ｐゴシック" charset="0"/>
              <a:cs typeface="ＭＳ Ｐゴシック" charset="0"/>
            </a:endParaRPr>
          </a:p>
          <a:p>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To get</a:t>
            </a:r>
            <a:r>
              <a:rPr lang="en-US" sz="1200" kern="1200" baseline="0" dirty="0" smtClean="0">
                <a:solidFill>
                  <a:schemeClr val="tx1"/>
                </a:solidFill>
                <a:effectLst/>
                <a:latin typeface="+mn-lt"/>
                <a:ea typeface="ＭＳ Ｐゴシック" charset="0"/>
                <a:cs typeface="ＭＳ Ｐゴシック" charset="0"/>
              </a:rPr>
              <a:t> better visibility, multiple mechanisms need to be used leading to greater complexity as the retrieved data come in different formats and have to be processed for post-treatment.</a:t>
            </a:r>
          </a:p>
          <a:p>
            <a:endParaRPr lang="en-US" sz="1200" kern="1200" baseline="0" dirty="0" smtClean="0">
              <a:solidFill>
                <a:schemeClr val="tx1"/>
              </a:solidFill>
              <a:effectLst/>
              <a:latin typeface="+mn-lt"/>
              <a:ea typeface="ＭＳ Ｐゴシック" charset="0"/>
              <a:cs typeface="ＭＳ Ｐゴシック" charset="0"/>
            </a:endParaRPr>
          </a:p>
          <a:p>
            <a:r>
              <a:rPr lang="en-US" sz="1200" kern="1200" baseline="0" dirty="0" smtClean="0">
                <a:solidFill>
                  <a:schemeClr val="tx1"/>
                </a:solidFill>
                <a:effectLst/>
                <a:latin typeface="+mn-lt"/>
                <a:ea typeface="ＭＳ Ｐゴシック" charset="0"/>
                <a:cs typeface="ＭＳ Ｐゴシック" charset="0"/>
              </a:rPr>
              <a:t>Reactive analysis is the norm here.</a:t>
            </a:r>
          </a:p>
          <a:p>
            <a:endParaRPr lang="en-US" sz="1200" kern="1200" baseline="0" dirty="0" smtClean="0">
              <a:solidFill>
                <a:schemeClr val="tx1"/>
              </a:solidFill>
              <a:effectLst/>
              <a:latin typeface="+mn-lt"/>
              <a:ea typeface="ＭＳ Ｐゴシック" charset="0"/>
              <a:cs typeface="ＭＳ Ｐゴシック" charset="0"/>
            </a:endParaRPr>
          </a:p>
          <a:p>
            <a:r>
              <a:rPr lang="en-US" dirty="0" smtClean="0"/>
              <a:t>With Cloud Scale networking</a:t>
            </a:r>
            <a:r>
              <a:rPr lang="en-US" baseline="0" dirty="0" smtClean="0"/>
              <a:t> operations, visibility is getting near real-time and control is significantly increased giving service providers actionable insight.</a:t>
            </a:r>
          </a:p>
          <a:p>
            <a:endParaRPr lang="en-US" baseline="0" dirty="0" smtClean="0"/>
          </a:p>
          <a:p>
            <a:r>
              <a:rPr lang="en-US" b="1" u="sng" baseline="0" dirty="0" smtClean="0"/>
              <a:t>Action insight is made possible with the use of Telemetry</a:t>
            </a:r>
          </a:p>
          <a:p>
            <a:endParaRPr lang="en-US" baseline="0" dirty="0" smtClean="0"/>
          </a:p>
          <a:p>
            <a:r>
              <a:rPr lang="en-US" dirty="0" smtClean="0"/>
              <a:t>Model Driven Telemetry is allowing</a:t>
            </a:r>
            <a:r>
              <a:rPr lang="en-US" baseline="0" dirty="0" smtClean="0"/>
              <a:t> </a:t>
            </a:r>
            <a:r>
              <a:rPr lang="en-US" dirty="0" smtClean="0"/>
              <a:t>Full access to network operational state</a:t>
            </a:r>
          </a:p>
          <a:p>
            <a:endParaRPr lang="en-US" dirty="0" smtClean="0"/>
          </a:p>
          <a:p>
            <a:r>
              <a:rPr lang="en-US" dirty="0" smtClean="0"/>
              <a:t>No-more SNMP sub-setting and scale issues, screen scraping</a:t>
            </a:r>
          </a:p>
          <a:p>
            <a:endParaRPr lang="en-US" dirty="0" smtClean="0"/>
          </a:p>
          <a:p>
            <a:r>
              <a:rPr lang="en-US" dirty="0" smtClean="0"/>
              <a:t>All data is normalized and pushed out.</a:t>
            </a:r>
          </a:p>
          <a:p>
            <a:r>
              <a:rPr lang="en-US" baseline="0" dirty="0" smtClean="0"/>
              <a:t>  - </a:t>
            </a:r>
            <a:r>
              <a:rPr lang="en-US" dirty="0" smtClean="0"/>
              <a:t>5-10x performance, consistent response times.</a:t>
            </a:r>
          </a:p>
          <a:p>
            <a:endParaRPr lang="en-US" dirty="0" smtClean="0"/>
          </a:p>
          <a:p>
            <a:r>
              <a:rPr lang="en-US" dirty="0" smtClean="0"/>
              <a:t>Resolution and precision that is not achievable with SNMP.</a:t>
            </a:r>
          </a:p>
          <a:p>
            <a:r>
              <a:rPr lang="en-US" baseline="0" dirty="0" smtClean="0"/>
              <a:t>  - </a:t>
            </a:r>
            <a:r>
              <a:rPr lang="en-US" dirty="0" smtClean="0"/>
              <a:t>Allows our customers to quickly correlate and trouble shoot network issues.</a:t>
            </a:r>
          </a:p>
          <a:p>
            <a:endParaRPr lang="en-US" dirty="0" smtClean="0"/>
          </a:p>
          <a:p>
            <a:r>
              <a:rPr lang="en-US" dirty="0" smtClean="0"/>
              <a:t>Ability to subscribe</a:t>
            </a:r>
            <a:r>
              <a:rPr lang="en-US" baseline="0" dirty="0" smtClean="0"/>
              <a:t> to a set of specific data, that are pushed at a configurable cadence – down to 30s.</a:t>
            </a:r>
          </a:p>
          <a:p>
            <a:endParaRPr lang="en-US" baseline="0" dirty="0" smtClean="0"/>
          </a:p>
          <a:p>
            <a:r>
              <a:rPr lang="en-US" baseline="0" dirty="0" smtClean="0"/>
              <a:t>Push of data can also be event-based, e.g. interface down, CPU above a certain threshold</a:t>
            </a:r>
          </a:p>
          <a:p>
            <a:endParaRPr lang="en-US" sz="1200" kern="1200" baseline="0" dirty="0" smtClean="0">
              <a:solidFill>
                <a:schemeClr val="tx1"/>
              </a:solidFill>
              <a:effectLst/>
              <a:latin typeface="+mn-lt"/>
              <a:ea typeface="ＭＳ Ｐゴシック" charset="0"/>
              <a:cs typeface="ＭＳ Ｐゴシック" charset="0"/>
            </a:endParaRPr>
          </a:p>
          <a:p>
            <a:r>
              <a:rPr lang="en-US" sz="1200" kern="1200" baseline="0" dirty="0" smtClean="0">
                <a:solidFill>
                  <a:schemeClr val="tx1"/>
                </a:solidFill>
                <a:effectLst/>
                <a:latin typeface="+mn-lt"/>
                <a:ea typeface="ＭＳ Ｐゴシック" charset="0"/>
                <a:cs typeface="ＭＳ Ｐゴシック" charset="0"/>
              </a:rPr>
              <a:t>*********************</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96927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distributed Front-end</a:t>
            </a:r>
            <a:r>
              <a:rPr lang="en-US" baseline="0" dirty="0" smtClean="0"/>
              <a:t> and Back-end DCs:</a:t>
            </a:r>
          </a:p>
          <a:p>
            <a:r>
              <a:rPr lang="en-US" baseline="0" dirty="0" smtClean="0"/>
              <a:t>	- there will be a need to support a variety of transport solutions.</a:t>
            </a:r>
          </a:p>
          <a:p>
            <a:r>
              <a:rPr lang="en-US" baseline="0" dirty="0" smtClean="0"/>
              <a:t>	- these solutions need to support a variety of 10G/100G/200G with the ability to encrypt the data “in-flight”.</a:t>
            </a:r>
          </a:p>
          <a:p>
            <a:r>
              <a:rPr lang="en-US" baseline="0" dirty="0" smtClean="0"/>
              <a:t>	- they can run as an alien wavelength on a common DWDM line system</a:t>
            </a:r>
          </a:p>
          <a:p>
            <a:endParaRPr lang="en-US" baseline="0" dirty="0" smtClean="0"/>
          </a:p>
          <a:p>
            <a:r>
              <a:rPr lang="en-US" baseline="0" dirty="0" smtClean="0"/>
              <a:t>One method is to leverage DWDM optics directly integrated into the DC router, typically restricted to 10G and 100G interfaces.</a:t>
            </a:r>
          </a:p>
          <a:p>
            <a:r>
              <a:rPr lang="en-US" baseline="0" dirty="0" smtClean="0"/>
              <a:t>	- this bypasses the traditional method of connecting a grey optic to a transponder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- 6x100G DWDM Coherent </a:t>
            </a:r>
            <a:r>
              <a:rPr lang="en-US" baseline="0" dirty="0" err="1" smtClean="0"/>
              <a:t>linecard</a:t>
            </a:r>
            <a:r>
              <a:rPr lang="en-US" baseline="0" dirty="0" smtClean="0"/>
              <a:t> saves in space, power and short reach </a:t>
            </a:r>
            <a:r>
              <a:rPr lang="en-US" baseline="0" dirty="0" err="1" smtClean="0"/>
              <a:t>pluggables</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 </a:t>
            </a:r>
            <a:r>
              <a:rPr lang="en-US" sz="1200" dirty="0" smtClean="0"/>
              <a:t>Decrease operational complexity </a:t>
            </a:r>
            <a:r>
              <a:rPr lang="mr-IN" sz="1200" dirty="0" smtClean="0"/>
              <a:t>–</a:t>
            </a:r>
            <a:r>
              <a:rPr lang="en-US" sz="1200" dirty="0" smtClean="0"/>
              <a:t> simpler is better </a:t>
            </a:r>
            <a:endParaRPr lang="en-US" baseline="0" dirty="0" smtClean="0"/>
          </a:p>
          <a:p>
            <a:r>
              <a:rPr lang="en-US" baseline="0" dirty="0" smtClean="0"/>
              <a:t>	- </a:t>
            </a:r>
            <a:r>
              <a:rPr lang="en-US" sz="1200" dirty="0" smtClean="0"/>
              <a:t>Reduce TCO - low power and footprint while increasing fiber capacity, possible automation with colorless, </a:t>
            </a:r>
            <a:r>
              <a:rPr lang="en-US" sz="1200" dirty="0" err="1" smtClean="0"/>
              <a:t>contentionless</a:t>
            </a:r>
            <a:r>
              <a:rPr lang="en-US" sz="1200" dirty="0" smtClean="0"/>
              <a:t> and omnidirectional capability</a:t>
            </a:r>
          </a:p>
          <a:p>
            <a:r>
              <a:rPr lang="en-US" sz="1200" dirty="0" smtClean="0"/>
              <a:t>	- Quick response to changing demands – 10/25/40/100/200G services delivery</a:t>
            </a:r>
          </a:p>
          <a:p>
            <a:endParaRPr lang="en-US" sz="1200" dirty="0" smtClean="0"/>
          </a:p>
          <a:p>
            <a:endParaRPr lang="en-US" baseline="0" dirty="0" smtClean="0"/>
          </a:p>
          <a:p>
            <a:r>
              <a:rPr lang="en-US" baseline="0" dirty="0" smtClean="0"/>
              <a:t>Another method is to leverage an existing Cisco transport network with 400G </a:t>
            </a:r>
            <a:r>
              <a:rPr lang="en-US" baseline="0" dirty="0" err="1" smtClean="0"/>
              <a:t>crossponder</a:t>
            </a:r>
            <a:r>
              <a:rPr lang="en-US" baseline="0" dirty="0" smtClean="0"/>
              <a:t> and 100/200G transponder solution.</a:t>
            </a:r>
          </a:p>
          <a:p>
            <a:r>
              <a:rPr lang="en-US" baseline="0" dirty="0" smtClean="0"/>
              <a:t>	- The benefit to this approach is a clearly defined separation of the transport and router layers of the network.</a:t>
            </a:r>
          </a:p>
          <a:p>
            <a:r>
              <a:rPr lang="en-US" baseline="0" dirty="0" smtClean="0"/>
              <a:t>	- Another is direct alarm propagation and </a:t>
            </a:r>
            <a:r>
              <a:rPr lang="en-US" baseline="0" dirty="0" err="1" smtClean="0"/>
              <a:t>correllation</a:t>
            </a:r>
            <a:r>
              <a:rPr lang="en-US" baseline="0" dirty="0" smtClean="0"/>
              <a:t> between layers.</a:t>
            </a:r>
          </a:p>
          <a:p>
            <a:r>
              <a:rPr lang="en-US" baseline="0" dirty="0" smtClean="0"/>
              <a:t>	- Another is ability to scale the transport capabilities beyond 100G.</a:t>
            </a:r>
          </a:p>
          <a:p>
            <a:r>
              <a:rPr lang="en-US" baseline="0" dirty="0" smtClean="0"/>
              <a:t>	- This also allow </a:t>
            </a:r>
            <a:r>
              <a:rPr lang="en-US" baseline="0" dirty="0" err="1" smtClean="0"/>
              <a:t>forthe</a:t>
            </a:r>
            <a:r>
              <a:rPr lang="en-US" baseline="0" dirty="0" smtClean="0"/>
              <a:t> use of grey 100G optics in the router, as typically router ports with DWDM are more expensive than pure optical transport ports.</a:t>
            </a:r>
          </a:p>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36570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scale DCs are measured in Petabytes, </a:t>
            </a:r>
            <a:r>
              <a:rPr lang="en-US" dirty="0" err="1" smtClean="0"/>
              <a:t>ZetaBytes</a:t>
            </a:r>
            <a:r>
              <a:rPr lang="en-US" dirty="0" smtClean="0"/>
              <a:t> and </a:t>
            </a:r>
            <a:r>
              <a:rPr lang="en-US" dirty="0" err="1" smtClean="0"/>
              <a:t>Exobytes</a:t>
            </a:r>
            <a:r>
              <a:rPr lang="en-US" dirty="0" smtClean="0"/>
              <a:t>.</a:t>
            </a:r>
          </a:p>
          <a:p>
            <a:r>
              <a:rPr lang="en-US" dirty="0" smtClean="0"/>
              <a:t>	- This kind of scale drives the need for CO modernization</a:t>
            </a:r>
            <a:r>
              <a:rPr lang="en-US" baseline="0" dirty="0" smtClean="0"/>
              <a:t> towards a DC-centric model.</a:t>
            </a:r>
          </a:p>
          <a:p>
            <a:r>
              <a:rPr lang="en-US" baseline="0" dirty="0" smtClean="0"/>
              <a:t>	- Which in turn drives the need for transport scale between datacenters in terms of 100G, 200G, 400G pipes.</a:t>
            </a:r>
          </a:p>
          <a:p>
            <a:r>
              <a:rPr lang="en-US" baseline="0" dirty="0" smtClean="0"/>
              <a:t>	- All of these solutions are available with the NCS1K, NCS2K and NCS5K platforms.</a:t>
            </a:r>
          </a:p>
          <a:p>
            <a:endParaRPr lang="en-US" baseline="0" dirty="0" smtClean="0"/>
          </a:p>
          <a:p>
            <a:r>
              <a:rPr lang="en-US" baseline="0" dirty="0" smtClean="0"/>
              <a:t>So what next?</a:t>
            </a:r>
          </a:p>
          <a:p>
            <a:r>
              <a:rPr lang="en-US" baseline="0" dirty="0" smtClean="0"/>
              <a:t>	- Think of your traditional CO architecture as a stepping stone towards redefining the </a:t>
            </a:r>
            <a:r>
              <a:rPr lang="en-US" baseline="0" dirty="0" err="1" smtClean="0"/>
              <a:t>acrchitecute</a:t>
            </a:r>
            <a:r>
              <a:rPr lang="en-US" baseline="0" dirty="0" smtClean="0"/>
              <a:t> to a DCI model.</a:t>
            </a:r>
          </a:p>
          <a:p>
            <a:r>
              <a:rPr lang="en-US" baseline="0" dirty="0" smtClean="0"/>
              <a:t>	- ID where 100G is required between data Centers, but recognize that there are </a:t>
            </a:r>
            <a:r>
              <a:rPr lang="en-US" baseline="0" dirty="0" err="1" smtClean="0"/>
              <a:t>trasport</a:t>
            </a:r>
            <a:r>
              <a:rPr lang="en-US" baseline="0" dirty="0" smtClean="0"/>
              <a:t> solutions for 200G and 400G in high-density areas of the network.</a:t>
            </a:r>
          </a:p>
          <a:p>
            <a:r>
              <a:rPr lang="en-US" baseline="0" dirty="0" smtClean="0"/>
              <a:t>	- Reach out to your Cisco sales and engineering resources to help model not only what the CO of the future looks like for you, but equally as important, to map out a robust 	migration strategy to leverage the latest in Cisco’s DCI solution sets.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1911321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slow">
    <p:wip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198957300"/>
      </p:ext>
    </p:extLst>
  </p:cSld>
  <p:clrMapOvr>
    <a:masterClrMapping/>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3511913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3352778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4128611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5065022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025272945"/>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ndParaRPr>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1983196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43373"/>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72100397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1706204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7205319"/>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1216813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23556738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0332211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278183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2695690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46215498"/>
      </p:ext>
    </p:extLst>
  </p:cSld>
  <p:clrMapOvr>
    <a:masterClrMapping/>
  </p:clrMapOvr>
  <p:transition spd="slow">
    <p:wipe/>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82689210"/>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9068579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7443197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65897756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1764258454"/>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614997908"/>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4774904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0322352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40926307"/>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19689446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
              <a:cs typeface=""/>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
              <a:cs typeface=""/>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
              <a:cs typeface=""/>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217404835"/>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58131578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80093894"/>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22228236"/>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345178494"/>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62889946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7558048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10012573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002148333"/>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229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9488125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232080375"/>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60206"/>
      </p:ext>
    </p:extLst>
  </p:cSld>
  <p:clrMapOvr>
    <a:masterClrMapping/>
  </p:clrMapOvr>
  <p:transition spd="slow">
    <p:wip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7"/>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53" y="320677"/>
            <a:ext cx="948131"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502" y="3793203"/>
            <a:ext cx="8296421" cy="288131"/>
          </a:xfrm>
          <a:prstGeom prst="rect">
            <a:avLst/>
          </a:prstGeom>
        </p:spPr>
        <p:txBody>
          <a:bodyPr lIns="91412" tIns="45706" rIns="91412" bIns="45706" anchor="b" anchorCtr="0">
            <a:noAutofit/>
          </a:bodyPr>
          <a:lstStyle>
            <a:lvl1pPr marL="0" indent="0" algn="l">
              <a:buNone/>
              <a:defRPr sz="1400" b="0" i="0">
                <a:solidFill>
                  <a:srgbClr val="4D4D4D"/>
                </a:solidFill>
                <a:latin typeface="+mn-lt"/>
                <a:cs typeface="CiscoSans"/>
              </a:defRPr>
            </a:lvl1pPr>
            <a:lvl2pPr marL="342821" indent="0" algn="ctr">
              <a:buNone/>
              <a:defRPr>
                <a:solidFill>
                  <a:schemeClr val="tx1">
                    <a:tint val="75000"/>
                  </a:schemeClr>
                </a:solidFill>
              </a:defRPr>
            </a:lvl2pPr>
            <a:lvl3pPr marL="685652" indent="0" algn="ctr">
              <a:buNone/>
              <a:defRPr>
                <a:solidFill>
                  <a:schemeClr val="tx1">
                    <a:tint val="75000"/>
                  </a:schemeClr>
                </a:solidFill>
              </a:defRPr>
            </a:lvl3pPr>
            <a:lvl4pPr marL="1028477" indent="0" algn="ctr">
              <a:buNone/>
              <a:defRPr>
                <a:solidFill>
                  <a:schemeClr val="tx1">
                    <a:tint val="75000"/>
                  </a:schemeClr>
                </a:solidFill>
              </a:defRPr>
            </a:lvl4pPr>
            <a:lvl5pPr marL="1371305" indent="0" algn="ctr">
              <a:buNone/>
              <a:defRPr>
                <a:solidFill>
                  <a:schemeClr val="tx1">
                    <a:tint val="75000"/>
                  </a:schemeClr>
                </a:solidFill>
              </a:defRPr>
            </a:lvl5pPr>
            <a:lvl6pPr marL="1714127" indent="0" algn="ctr">
              <a:buNone/>
              <a:defRPr>
                <a:solidFill>
                  <a:schemeClr val="tx1">
                    <a:tint val="75000"/>
                  </a:schemeClr>
                </a:solidFill>
              </a:defRPr>
            </a:lvl6pPr>
            <a:lvl7pPr marL="2056957" indent="0" algn="ctr">
              <a:buNone/>
              <a:defRPr>
                <a:solidFill>
                  <a:schemeClr val="tx1">
                    <a:tint val="75000"/>
                  </a:schemeClr>
                </a:solidFill>
              </a:defRPr>
            </a:lvl7pPr>
            <a:lvl8pPr marL="2399780" indent="0" algn="ctr">
              <a:buNone/>
              <a:defRPr>
                <a:solidFill>
                  <a:schemeClr val="tx1">
                    <a:tint val="75000"/>
                  </a:schemeClr>
                </a:solidFill>
              </a:defRPr>
            </a:lvl8pPr>
            <a:lvl9pPr marL="2742608"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502" y="4078556"/>
            <a:ext cx="8296421" cy="288131"/>
          </a:xfrm>
          <a:prstGeom prst="rect">
            <a:avLst/>
          </a:prstGeom>
        </p:spPr>
        <p:txBody>
          <a:bodyPr lIns="91412" tIns="45706" rIns="91412" bIns="45706"/>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502" y="4363909"/>
            <a:ext cx="8296421" cy="288131"/>
          </a:xfrm>
          <a:prstGeom prst="rect">
            <a:avLst/>
          </a:prstGeom>
        </p:spPr>
        <p:txBody>
          <a:bodyPr lIns="91412" tIns="45706" rIns="91412" bIns="45706"/>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8" y="3211463"/>
            <a:ext cx="8302625" cy="299001"/>
          </a:xfrm>
          <a:prstGeom prst="rect">
            <a:avLst/>
          </a:prstGeom>
        </p:spPr>
        <p:txBody>
          <a:bodyPr lIns="91412" tIns="45706" rIns="91412" bIns="45706"/>
          <a:lstStyle>
            <a:lvl1pPr marL="0" indent="0">
              <a:buFont typeface="Arial" panose="020B0604020202020204" pitchFamily="34" charset="0"/>
              <a:buNone/>
              <a:defRPr sz="2200" baseline="0">
                <a:solidFill>
                  <a:srgbClr val="4D4D4D"/>
                </a:solidFill>
                <a:latin typeface="+mj-lt"/>
              </a:defRPr>
            </a:lvl1pPr>
            <a:lvl2pPr marL="304751" indent="0">
              <a:buNone/>
              <a:defRPr/>
            </a:lvl2pPr>
            <a:lvl3pPr marL="427359" indent="0">
              <a:buNone/>
              <a:defRPr/>
            </a:lvl3pPr>
            <a:lvl4pPr marL="516642" indent="0">
              <a:buNone/>
              <a:defRPr/>
            </a:lvl4pPr>
            <a:lvl5pPr marL="60116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146848328"/>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9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1235944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image" Target="../media/image1.png"/><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58" r:id="rId36"/>
    <p:sldLayoutId id="2147483959" r:id="rId37"/>
    <p:sldLayoutId id="2147483962" r:id="rId38"/>
    <p:sldLayoutId id="2147483963" r:id="rId39"/>
    <p:sldLayoutId id="2147483964" r:id="rId40"/>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4997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49" r:id="rId28"/>
    <p:sldLayoutId id="2147483950" r:id="rId29"/>
    <p:sldLayoutId id="2147483951" r:id="rId30"/>
    <p:sldLayoutId id="2147483952" r:id="rId31"/>
    <p:sldLayoutId id="2147483953" r:id="rId32"/>
    <p:sldLayoutId id="2147483954" r:id="rId33"/>
    <p:sldLayoutId id="2147483955" r:id="rId34"/>
    <p:sldLayoutId id="2147483956" r:id="rId35"/>
    <p:sldLayoutId id="2147483957" r:id="rId36"/>
    <p:sldLayoutId id="2147483965" r:id="rId37"/>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38.xml"/><Relationship Id="rId5" Type="http://schemas.openxmlformats.org/officeDocument/2006/relationships/image" Target="../media/image40.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Matt </a:t>
            </a:r>
            <a:r>
              <a:rPr lang="en-US" dirty="0" err="1" smtClean="0"/>
              <a:t>Lopoukhine</a:t>
            </a:r>
            <a:r>
              <a:rPr lang="en-US" dirty="0"/>
              <a:t>	</a:t>
            </a:r>
            <a:r>
              <a:rPr lang="en-US" dirty="0" smtClean="0"/>
              <a:t>	</a:t>
            </a:r>
            <a:r>
              <a:rPr lang="en-US" dirty="0" err="1" smtClean="0"/>
              <a:t>Sushin</a:t>
            </a:r>
            <a:r>
              <a:rPr lang="en-US" dirty="0" smtClean="0"/>
              <a:t> </a:t>
            </a:r>
            <a:r>
              <a:rPr lang="en-US" dirty="0" err="1" smtClean="0"/>
              <a:t>Suresan</a:t>
            </a:r>
            <a:r>
              <a:rPr lang="en-US" dirty="0" smtClean="0"/>
              <a:t>		Al </a:t>
            </a:r>
            <a:r>
              <a:rPr lang="en-US" dirty="0" err="1" smtClean="0"/>
              <a:t>Kiramoto</a:t>
            </a:r>
            <a:r>
              <a:rPr lang="en-US" dirty="0" smtClean="0"/>
              <a:t>		Rich Leahy</a:t>
            </a:r>
            <a:endParaRPr lang="en-US" dirty="0"/>
          </a:p>
        </p:txBody>
      </p:sp>
      <p:sp>
        <p:nvSpPr>
          <p:cNvPr id="3" name="Text Placeholder 2"/>
          <p:cNvSpPr>
            <a:spLocks noGrp="1"/>
          </p:cNvSpPr>
          <p:nvPr>
            <p:ph type="body" sz="quarter" idx="11"/>
          </p:nvPr>
        </p:nvSpPr>
        <p:spPr/>
        <p:txBody>
          <a:bodyPr/>
          <a:lstStyle/>
          <a:p>
            <a:r>
              <a:rPr lang="en-US" dirty="0" smtClean="0"/>
              <a:t>BDM			PM			CSE			CSE </a:t>
            </a:r>
            <a:endParaRPr lang="en-US" dirty="0"/>
          </a:p>
        </p:txBody>
      </p:sp>
      <p:sp>
        <p:nvSpPr>
          <p:cNvPr id="4" name="Text Placeholder 3"/>
          <p:cNvSpPr>
            <a:spLocks noGrp="1"/>
          </p:cNvSpPr>
          <p:nvPr>
            <p:ph type="body" sz="quarter" idx="12"/>
          </p:nvPr>
        </p:nvSpPr>
        <p:spPr/>
        <p:txBody>
          <a:bodyPr/>
          <a:lstStyle/>
          <a:p>
            <a:r>
              <a:rPr lang="en-US" dirty="0" smtClean="0"/>
              <a:t>March 7, 2017</a:t>
            </a:r>
            <a:endParaRPr lang="en-US" dirty="0"/>
          </a:p>
        </p:txBody>
      </p:sp>
      <p:sp>
        <p:nvSpPr>
          <p:cNvPr id="5" name="Text Placeholder 4"/>
          <p:cNvSpPr>
            <a:spLocks noGrp="1"/>
          </p:cNvSpPr>
          <p:nvPr>
            <p:ph type="body" sz="quarter" idx="13"/>
          </p:nvPr>
        </p:nvSpPr>
        <p:spPr/>
        <p:txBody>
          <a:bodyPr/>
          <a:lstStyle/>
          <a:p>
            <a:r>
              <a:rPr lang="en-US" sz="2400" dirty="0"/>
              <a:t>Cisco Knowledge Network </a:t>
            </a:r>
            <a:r>
              <a:rPr lang="en-US" sz="2400" dirty="0" smtClean="0"/>
              <a:t>Series</a:t>
            </a:r>
            <a:endParaRPr lang="en-US" dirty="0"/>
          </a:p>
        </p:txBody>
      </p:sp>
      <p:sp>
        <p:nvSpPr>
          <p:cNvPr id="6" name="Title 5"/>
          <p:cNvSpPr>
            <a:spLocks noGrp="1"/>
          </p:cNvSpPr>
          <p:nvPr>
            <p:ph type="ctrTitle"/>
          </p:nvPr>
        </p:nvSpPr>
        <p:spPr/>
        <p:txBody>
          <a:bodyPr/>
          <a:lstStyle/>
          <a:p>
            <a:r>
              <a:rPr lang="en-US" sz="4000" dirty="0"/>
              <a:t>A Practical Approach for Migrating DCI to 100G </a:t>
            </a:r>
            <a:r>
              <a:rPr lang="en-US" sz="4000" dirty="0" smtClean="0"/>
              <a:t>Transport</a:t>
            </a:r>
            <a:endParaRPr lang="en-US" sz="4000" dirty="0"/>
          </a:p>
        </p:txBody>
      </p:sp>
    </p:spTree>
    <p:extLst>
      <p:ext uri="{BB962C8B-B14F-4D97-AF65-F5344CB8AC3E}">
        <p14:creationId xmlns:p14="http://schemas.microsoft.com/office/powerpoint/2010/main" val="6628812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Use Cases for Migrating to 100G Networks</a:t>
            </a:r>
          </a:p>
        </p:txBody>
      </p:sp>
    </p:spTree>
    <p:extLst>
      <p:ext uri="{BB962C8B-B14F-4D97-AF65-F5344CB8AC3E}">
        <p14:creationId xmlns:p14="http://schemas.microsoft.com/office/powerpoint/2010/main" val="83745843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a:xfrm>
            <a:off x="4933451" y="3062014"/>
            <a:ext cx="3045225" cy="745147"/>
          </a:xfrm>
          <a:prstGeom prst="roundRect">
            <a:avLst/>
          </a:prstGeom>
          <a:gradFill>
            <a:gsLst>
              <a:gs pos="0">
                <a:schemeClr val="tx2">
                  <a:lumMod val="60000"/>
                  <a:lumOff val="40000"/>
                </a:schemeClr>
              </a:gs>
              <a:gs pos="100000">
                <a:schemeClr val="bg1">
                  <a:alpha val="5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9" name="Rounded Rectangle 88"/>
          <p:cNvSpPr/>
          <p:nvPr/>
        </p:nvSpPr>
        <p:spPr>
          <a:xfrm>
            <a:off x="4933454" y="2246197"/>
            <a:ext cx="3045222" cy="745147"/>
          </a:xfrm>
          <a:prstGeom prst="roundRect">
            <a:avLst/>
          </a:prstGeom>
          <a:gradFill>
            <a:gsLst>
              <a:gs pos="0">
                <a:schemeClr val="tx2">
                  <a:lumMod val="60000"/>
                  <a:lumOff val="40000"/>
                </a:schemeClr>
              </a:gs>
              <a:gs pos="100000">
                <a:schemeClr val="bg1">
                  <a:alpha val="5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60" name="Rounded Rectangle 2059"/>
          <p:cNvSpPr/>
          <p:nvPr/>
        </p:nvSpPr>
        <p:spPr>
          <a:xfrm>
            <a:off x="4933452" y="1380593"/>
            <a:ext cx="3044170" cy="810532"/>
          </a:xfrm>
          <a:prstGeom prst="roundRect">
            <a:avLst/>
          </a:prstGeom>
          <a:gradFill>
            <a:gsLst>
              <a:gs pos="0">
                <a:schemeClr val="tx2">
                  <a:lumMod val="60000"/>
                  <a:lumOff val="40000"/>
                </a:schemeClr>
              </a:gs>
              <a:gs pos="100000">
                <a:schemeClr val="bg1">
                  <a:alpha val="50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5" name="Group 44"/>
          <p:cNvGrpSpPr/>
          <p:nvPr/>
        </p:nvGrpSpPr>
        <p:grpSpPr>
          <a:xfrm>
            <a:off x="1112357" y="1522961"/>
            <a:ext cx="3124205" cy="549299"/>
            <a:chOff x="4369735" y="3381063"/>
            <a:chExt cx="3206722" cy="542008"/>
          </a:xfrm>
        </p:grpSpPr>
        <p:pic>
          <p:nvPicPr>
            <p:cNvPr id="4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94" t="18268" r="2596" b="61850"/>
            <a:stretch/>
          </p:blipFill>
          <p:spPr bwMode="auto">
            <a:xfrm rot="60000">
              <a:off x="4443315" y="3381063"/>
              <a:ext cx="3003364"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369735" y="3733803"/>
              <a:ext cx="3206722" cy="1892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39" name="Picture 2" descr="C:\Users\ssuresan\Downloads\KM32011.jpg"/>
          <p:cNvPicPr>
            <a:picLocks noChangeAspect="1" noChangeArrowheads="1"/>
          </p:cNvPicPr>
          <p:nvPr/>
        </p:nvPicPr>
        <p:blipFill rotWithShape="1">
          <a:blip r:embed="rId3">
            <a:extLst>
              <a:ext uri="{28A0092B-C50C-407E-A947-70E740481C1C}">
                <a14:useLocalDpi xmlns:a14="http://schemas.microsoft.com/office/drawing/2010/main" val="0"/>
              </a:ext>
            </a:extLst>
          </a:blip>
          <a:srcRect t="37187" b="37335"/>
          <a:stretch/>
        </p:blipFill>
        <p:spPr bwMode="auto">
          <a:xfrm>
            <a:off x="999001" y="2467531"/>
            <a:ext cx="3362311" cy="6853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53" y="4479668"/>
            <a:ext cx="9145053" cy="880241"/>
          </a:xfrm>
          <a:prstGeom prst="rect">
            <a:avLst/>
          </a:prstGeom>
        </p:spPr>
        <p:txBody>
          <a:bodyPr/>
          <a:lstStyle/>
          <a:p>
            <a:pPr algn="ctr" defTabSz="684213">
              <a:lnSpc>
                <a:spcPct val="80000"/>
              </a:lnSpc>
            </a:pPr>
            <a:r>
              <a:rPr lang="en-US" sz="2000" dirty="0">
                <a:solidFill>
                  <a:srgbClr val="676767"/>
                </a:solidFill>
                <a:latin typeface="+mj-lt"/>
                <a:cs typeface="CiscoSans"/>
              </a:rPr>
              <a:t>Point-To-Point metro optimized DWDM Transport Solution</a:t>
            </a:r>
          </a:p>
        </p:txBody>
      </p:sp>
      <p:sp>
        <p:nvSpPr>
          <p:cNvPr id="41" name="TextBox 40"/>
          <p:cNvSpPr txBox="1"/>
          <p:nvPr/>
        </p:nvSpPr>
        <p:spPr>
          <a:xfrm>
            <a:off x="4945037" y="1332529"/>
            <a:ext cx="3283179" cy="923330"/>
          </a:xfrm>
          <a:prstGeom prst="rect">
            <a:avLst/>
          </a:prstGeom>
          <a:noFill/>
        </p:spPr>
        <p:txBody>
          <a:bodyPr wrap="square" rtlCol="0">
            <a:spAutoFit/>
          </a:bodyPr>
          <a:lstStyle/>
          <a:p>
            <a:r>
              <a:rPr lang="en-US" sz="1600" b="1" dirty="0">
                <a:ln w="2540">
                  <a:noFill/>
                </a:ln>
                <a:solidFill>
                  <a:schemeClr val="tx1">
                    <a:lumMod val="50000"/>
                  </a:schemeClr>
                </a:solidFill>
                <a:latin typeface="+mn-lt"/>
              </a:rPr>
              <a:t>Cisco NCS </a:t>
            </a:r>
            <a:r>
              <a:rPr lang="en-US" sz="1600" b="1" dirty="0" smtClean="0">
                <a:ln w="2540">
                  <a:noFill/>
                </a:ln>
                <a:solidFill>
                  <a:schemeClr val="tx1">
                    <a:lumMod val="50000"/>
                  </a:schemeClr>
                </a:solidFill>
                <a:latin typeface="+mn-lt"/>
              </a:rPr>
              <a:t>1001</a:t>
            </a:r>
          </a:p>
          <a:p>
            <a:r>
              <a:rPr lang="en-US" sz="1200" dirty="0" smtClean="0">
                <a:ln w="2540">
                  <a:noFill/>
                </a:ln>
                <a:solidFill>
                  <a:schemeClr val="tx1">
                    <a:lumMod val="50000"/>
                  </a:schemeClr>
                </a:solidFill>
                <a:latin typeface="+mn-lt"/>
              </a:rPr>
              <a:t>Amplifiers + Protection + Channel Monitoring</a:t>
            </a:r>
          </a:p>
          <a:p>
            <a:r>
              <a:rPr lang="en-US" sz="1200" dirty="0" smtClean="0">
                <a:ln w="2540">
                  <a:noFill/>
                </a:ln>
                <a:solidFill>
                  <a:schemeClr val="tx1">
                    <a:lumMod val="50000"/>
                  </a:schemeClr>
                </a:solidFill>
                <a:latin typeface="+mn-lt"/>
              </a:rPr>
              <a:t>IOS-XR</a:t>
            </a:r>
          </a:p>
          <a:p>
            <a:endParaRPr lang="en-US" sz="1400" dirty="0">
              <a:solidFill>
                <a:schemeClr val="accent5"/>
              </a:solidFill>
              <a:latin typeface="+mn-lt"/>
            </a:endParaRPr>
          </a:p>
        </p:txBody>
      </p:sp>
      <p:sp>
        <p:nvSpPr>
          <p:cNvPr id="12" name="Freeform 11"/>
          <p:cNvSpPr/>
          <p:nvPr/>
        </p:nvSpPr>
        <p:spPr>
          <a:xfrm>
            <a:off x="1261094" y="1323269"/>
            <a:ext cx="5154490" cy="1236418"/>
          </a:xfrm>
          <a:custGeom>
            <a:avLst/>
            <a:gdLst>
              <a:gd name="connsiteX0" fmla="*/ 140677 w 21992492"/>
              <a:gd name="connsiteY0" fmla="*/ 2625969 h 5275385"/>
              <a:gd name="connsiteX1" fmla="*/ 6002215 w 21992492"/>
              <a:gd name="connsiteY1" fmla="*/ 234462 h 5275385"/>
              <a:gd name="connsiteX2" fmla="*/ 15216554 w 21992492"/>
              <a:gd name="connsiteY2" fmla="*/ 422031 h 5275385"/>
              <a:gd name="connsiteX3" fmla="*/ 21640800 w 21992492"/>
              <a:gd name="connsiteY3" fmla="*/ 3024554 h 5275385"/>
              <a:gd name="connsiteX4" fmla="*/ 21640800 w 21992492"/>
              <a:gd name="connsiteY4" fmla="*/ 3962400 h 5275385"/>
              <a:gd name="connsiteX5" fmla="*/ 21711138 w 21992492"/>
              <a:gd name="connsiteY5" fmla="*/ 4032738 h 5275385"/>
              <a:gd name="connsiteX6" fmla="*/ 21687692 w 21992492"/>
              <a:gd name="connsiteY6" fmla="*/ 4759569 h 5275385"/>
              <a:gd name="connsiteX7" fmla="*/ 21593907 w 21992492"/>
              <a:gd name="connsiteY7" fmla="*/ 4712677 h 5275385"/>
              <a:gd name="connsiteX8" fmla="*/ 21593907 w 21992492"/>
              <a:gd name="connsiteY8" fmla="*/ 5134708 h 5275385"/>
              <a:gd name="connsiteX9" fmla="*/ 46892 w 21992492"/>
              <a:gd name="connsiteY9" fmla="*/ 4876800 h 5275385"/>
              <a:gd name="connsiteX10" fmla="*/ 46892 w 21992492"/>
              <a:gd name="connsiteY10" fmla="*/ 5228492 h 5275385"/>
              <a:gd name="connsiteX11" fmla="*/ 21992492 w 21992492"/>
              <a:gd name="connsiteY11" fmla="*/ 5275385 h 5275385"/>
              <a:gd name="connsiteX12" fmla="*/ 21922154 w 21992492"/>
              <a:gd name="connsiteY12" fmla="*/ 0 h 5275385"/>
              <a:gd name="connsiteX13" fmla="*/ 0 w 21992492"/>
              <a:gd name="connsiteY13" fmla="*/ 23446 h 5275385"/>
              <a:gd name="connsiteX14" fmla="*/ 0 w 21992492"/>
              <a:gd name="connsiteY14" fmla="*/ 2766646 h 5275385"/>
              <a:gd name="connsiteX15" fmla="*/ 257907 w 21992492"/>
              <a:gd name="connsiteY15" fmla="*/ 2602523 h 5275385"/>
              <a:gd name="connsiteX16" fmla="*/ 257907 w 21992492"/>
              <a:gd name="connsiteY16" fmla="*/ 2672862 h 5275385"/>
              <a:gd name="connsiteX17" fmla="*/ 351692 w 21992492"/>
              <a:gd name="connsiteY17" fmla="*/ 2579077 h 5275385"/>
              <a:gd name="connsiteX18" fmla="*/ 609600 w 21992492"/>
              <a:gd name="connsiteY18" fmla="*/ 2391508 h 5275385"/>
              <a:gd name="connsiteX19" fmla="*/ 187569 w 21992492"/>
              <a:gd name="connsiteY19" fmla="*/ 2649415 h 527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92492" h="5275385">
                <a:moveTo>
                  <a:pt x="140677" y="2625969"/>
                </a:moveTo>
                <a:lnTo>
                  <a:pt x="6002215" y="234462"/>
                </a:lnTo>
                <a:lnTo>
                  <a:pt x="15216554" y="422031"/>
                </a:lnTo>
                <a:lnTo>
                  <a:pt x="21640800" y="3024554"/>
                </a:lnTo>
                <a:lnTo>
                  <a:pt x="21640800" y="3962400"/>
                </a:lnTo>
                <a:lnTo>
                  <a:pt x="21711138" y="4032738"/>
                </a:lnTo>
                <a:lnTo>
                  <a:pt x="21687692" y="4759569"/>
                </a:lnTo>
                <a:lnTo>
                  <a:pt x="21593907" y="4712677"/>
                </a:lnTo>
                <a:lnTo>
                  <a:pt x="21593907" y="5134708"/>
                </a:lnTo>
                <a:lnTo>
                  <a:pt x="46892" y="4876800"/>
                </a:lnTo>
                <a:lnTo>
                  <a:pt x="46892" y="5228492"/>
                </a:lnTo>
                <a:lnTo>
                  <a:pt x="21992492" y="5275385"/>
                </a:lnTo>
                <a:lnTo>
                  <a:pt x="21922154" y="0"/>
                </a:lnTo>
                <a:lnTo>
                  <a:pt x="0" y="23446"/>
                </a:lnTo>
                <a:lnTo>
                  <a:pt x="0" y="2766646"/>
                </a:lnTo>
                <a:lnTo>
                  <a:pt x="257907" y="2602523"/>
                </a:lnTo>
                <a:lnTo>
                  <a:pt x="257907" y="2672862"/>
                </a:lnTo>
                <a:lnTo>
                  <a:pt x="351692" y="2579077"/>
                </a:lnTo>
                <a:lnTo>
                  <a:pt x="609600" y="2391508"/>
                </a:lnTo>
                <a:lnTo>
                  <a:pt x="187569" y="2649415"/>
                </a:ln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2"/>
          </a:p>
        </p:txBody>
      </p:sp>
      <p:pic>
        <p:nvPicPr>
          <p:cNvPr id="1027" name="Picture 3" descr="C:\Users\ssuresan\Downloads\KM32030.jpg"/>
          <p:cNvPicPr>
            <a:picLocks noChangeAspect="1" noChangeArrowheads="1"/>
          </p:cNvPicPr>
          <p:nvPr/>
        </p:nvPicPr>
        <p:blipFill rotWithShape="1">
          <a:blip r:embed="rId4">
            <a:extLst>
              <a:ext uri="{28A0092B-C50C-407E-A947-70E740481C1C}">
                <a14:useLocalDpi xmlns:a14="http://schemas.microsoft.com/office/drawing/2010/main" val="0"/>
              </a:ext>
            </a:extLst>
          </a:blip>
          <a:srcRect l="15854" t="12269" r="14171" b="17758"/>
          <a:stretch/>
        </p:blipFill>
        <p:spPr bwMode="auto">
          <a:xfrm>
            <a:off x="4290543" y="1866319"/>
            <a:ext cx="628739" cy="502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Work stuff\platform X\pictures\KQ6000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028" b="36674"/>
          <a:stretch/>
        </p:blipFill>
        <p:spPr bwMode="auto">
          <a:xfrm>
            <a:off x="1043614" y="3098215"/>
            <a:ext cx="3261694" cy="657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59444" y="2507296"/>
            <a:ext cx="328726" cy="118872"/>
          </a:xfrm>
          <a:prstGeom prst="rect">
            <a:avLst/>
          </a:prstGeom>
          <a:solidFill>
            <a:schemeClr val="accent5">
              <a:lumMod val="50000"/>
            </a:schemeClr>
          </a:solidFill>
        </p:spPr>
        <p:txBody>
          <a:bodyPr wrap="square" lIns="0" rIns="0" rtlCol="0" anchor="b" anchorCtr="0">
            <a:spAutoFit/>
          </a:bodyPr>
          <a:lstStyle/>
          <a:p>
            <a:r>
              <a:rPr lang="en-US" sz="270" dirty="0" smtClean="0">
                <a:solidFill>
                  <a:schemeClr val="bg1"/>
                </a:solidFill>
              </a:rPr>
              <a:t>15216-MD-48-ODD=</a:t>
            </a:r>
            <a:endParaRPr lang="en-US" sz="270" dirty="0">
              <a:solidFill>
                <a:schemeClr val="bg1"/>
              </a:solidFill>
            </a:endParaRPr>
          </a:p>
        </p:txBody>
      </p:sp>
      <p:pic>
        <p:nvPicPr>
          <p:cNvPr id="1026" name="Picture 2" descr="C:\Users\ssuresan\Downloads\KM32011.jpg"/>
          <p:cNvPicPr>
            <a:picLocks noChangeAspect="1" noChangeArrowheads="1"/>
          </p:cNvPicPr>
          <p:nvPr/>
        </p:nvPicPr>
        <p:blipFill rotWithShape="1">
          <a:blip r:embed="rId3">
            <a:extLst>
              <a:ext uri="{28A0092B-C50C-407E-A947-70E740481C1C}">
                <a14:useLocalDpi xmlns:a14="http://schemas.microsoft.com/office/drawing/2010/main" val="0"/>
              </a:ext>
            </a:extLst>
          </a:blip>
          <a:srcRect t="38541" b="38529"/>
          <a:stretch/>
        </p:blipFill>
        <p:spPr bwMode="auto">
          <a:xfrm>
            <a:off x="998361" y="1897757"/>
            <a:ext cx="3352195" cy="61492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3429107" y="1909411"/>
            <a:ext cx="359064" cy="118872"/>
          </a:xfrm>
          <a:prstGeom prst="rect">
            <a:avLst/>
          </a:prstGeom>
          <a:solidFill>
            <a:schemeClr val="accent5">
              <a:lumMod val="50000"/>
            </a:schemeClr>
          </a:solidFill>
        </p:spPr>
        <p:txBody>
          <a:bodyPr wrap="square" lIns="0" rIns="0" rtlCol="0" anchor="b" anchorCtr="0">
            <a:spAutoFit/>
          </a:bodyPr>
          <a:lstStyle/>
          <a:p>
            <a:r>
              <a:rPr lang="en-US" sz="270" dirty="0" smtClean="0">
                <a:solidFill>
                  <a:schemeClr val="bg1"/>
                </a:solidFill>
              </a:rPr>
              <a:t>15216-MD-48-EVEN=</a:t>
            </a:r>
            <a:endParaRPr lang="en-US" sz="270" dirty="0">
              <a:solidFill>
                <a:schemeClr val="bg1"/>
              </a:solidFill>
            </a:endParaRPr>
          </a:p>
        </p:txBody>
      </p:sp>
      <p:sp>
        <p:nvSpPr>
          <p:cNvPr id="55" name="TextBox 54"/>
          <p:cNvSpPr txBox="1"/>
          <p:nvPr/>
        </p:nvSpPr>
        <p:spPr>
          <a:xfrm>
            <a:off x="4945037" y="3062801"/>
            <a:ext cx="3032585" cy="707886"/>
          </a:xfrm>
          <a:prstGeom prst="rect">
            <a:avLst/>
          </a:prstGeom>
          <a:noFill/>
        </p:spPr>
        <p:txBody>
          <a:bodyPr wrap="square" rtlCol="0">
            <a:spAutoFit/>
          </a:bodyPr>
          <a:lstStyle/>
          <a:p>
            <a:r>
              <a:rPr lang="en-US" sz="1600" b="1" dirty="0">
                <a:ln w="2540">
                  <a:noFill/>
                </a:ln>
                <a:solidFill>
                  <a:schemeClr val="tx1">
                    <a:lumMod val="50000"/>
                  </a:schemeClr>
                </a:solidFill>
                <a:latin typeface="+mn-lt"/>
              </a:rPr>
              <a:t>Cisco NCS </a:t>
            </a:r>
            <a:r>
              <a:rPr lang="en-US" sz="1600" b="1" dirty="0" smtClean="0">
                <a:ln w="2540">
                  <a:noFill/>
                </a:ln>
                <a:solidFill>
                  <a:schemeClr val="tx1">
                    <a:lumMod val="50000"/>
                  </a:schemeClr>
                </a:solidFill>
                <a:latin typeface="+mn-lt"/>
              </a:rPr>
              <a:t>1002</a:t>
            </a:r>
          </a:p>
          <a:p>
            <a:r>
              <a:rPr lang="en-US" sz="1200" dirty="0" smtClean="0">
                <a:ln w="2540">
                  <a:noFill/>
                </a:ln>
                <a:solidFill>
                  <a:schemeClr val="tx1">
                    <a:lumMod val="50000"/>
                  </a:schemeClr>
                </a:solidFill>
                <a:latin typeface="+mn-lt"/>
              </a:rPr>
              <a:t>8 250G MXP/TXPs</a:t>
            </a:r>
          </a:p>
          <a:p>
            <a:r>
              <a:rPr lang="en-US" sz="1200" dirty="0" smtClean="0">
                <a:ln w="2540">
                  <a:noFill/>
                </a:ln>
                <a:solidFill>
                  <a:schemeClr val="tx1">
                    <a:lumMod val="50000"/>
                  </a:schemeClr>
                </a:solidFill>
                <a:latin typeface="+mn-lt"/>
              </a:rPr>
              <a:t>IOS-XR</a:t>
            </a:r>
            <a:endParaRPr lang="en-US" sz="1200" dirty="0">
              <a:ln w="2540">
                <a:noFill/>
              </a:ln>
              <a:solidFill>
                <a:schemeClr val="tx1">
                  <a:lumMod val="50000"/>
                </a:schemeClr>
              </a:solidFill>
              <a:latin typeface="+mn-lt"/>
            </a:endParaRPr>
          </a:p>
        </p:txBody>
      </p:sp>
      <p:sp>
        <p:nvSpPr>
          <p:cNvPr id="61" name="TextBox 60"/>
          <p:cNvSpPr txBox="1"/>
          <p:nvPr/>
        </p:nvSpPr>
        <p:spPr>
          <a:xfrm>
            <a:off x="4945037" y="2246197"/>
            <a:ext cx="3033638" cy="707886"/>
          </a:xfrm>
          <a:prstGeom prst="rect">
            <a:avLst/>
          </a:prstGeom>
          <a:noFill/>
        </p:spPr>
        <p:txBody>
          <a:bodyPr wrap="square" rtlCol="0">
            <a:spAutoFit/>
          </a:bodyPr>
          <a:lstStyle/>
          <a:p>
            <a:r>
              <a:rPr lang="en-US" sz="1600" b="1" dirty="0">
                <a:ln w="2540">
                  <a:noFill/>
                </a:ln>
                <a:solidFill>
                  <a:schemeClr val="tx1">
                    <a:lumMod val="50000"/>
                  </a:schemeClr>
                </a:solidFill>
                <a:latin typeface="+mn-lt"/>
              </a:rPr>
              <a:t>Cisco </a:t>
            </a:r>
            <a:r>
              <a:rPr lang="en-US" sz="1600" b="1" dirty="0" smtClean="0">
                <a:ln w="2540">
                  <a:noFill/>
                </a:ln>
                <a:solidFill>
                  <a:schemeClr val="tx1">
                    <a:lumMod val="50000"/>
                  </a:schemeClr>
                </a:solidFill>
                <a:latin typeface="+mn-lt"/>
              </a:rPr>
              <a:t>15216 Mux-Demux</a:t>
            </a:r>
          </a:p>
          <a:p>
            <a:r>
              <a:rPr lang="en-US" sz="1200" dirty="0" smtClean="0">
                <a:ln w="2540">
                  <a:noFill/>
                </a:ln>
                <a:solidFill>
                  <a:schemeClr val="tx1">
                    <a:lumMod val="50000"/>
                  </a:schemeClr>
                </a:solidFill>
                <a:latin typeface="+mn-lt"/>
              </a:rPr>
              <a:t>96 channels</a:t>
            </a:r>
          </a:p>
          <a:p>
            <a:r>
              <a:rPr lang="en-US" sz="1200" dirty="0" smtClean="0">
                <a:ln w="2540">
                  <a:noFill/>
                </a:ln>
                <a:solidFill>
                  <a:schemeClr val="tx1">
                    <a:lumMod val="50000"/>
                  </a:schemeClr>
                </a:solidFill>
                <a:latin typeface="+mn-lt"/>
              </a:rPr>
              <a:t>Passive</a:t>
            </a:r>
            <a:endParaRPr lang="en-US" sz="1200" dirty="0">
              <a:ln w="2540">
                <a:noFill/>
              </a:ln>
              <a:solidFill>
                <a:schemeClr val="tx1">
                  <a:lumMod val="50000"/>
                </a:schemeClr>
              </a:solidFill>
              <a:latin typeface="+mn-lt"/>
            </a:endParaRPr>
          </a:p>
        </p:txBody>
      </p:sp>
      <p:sp>
        <p:nvSpPr>
          <p:cNvPr id="28" name="Freeform 27"/>
          <p:cNvSpPr/>
          <p:nvPr/>
        </p:nvSpPr>
        <p:spPr>
          <a:xfrm>
            <a:off x="3986279" y="3171086"/>
            <a:ext cx="809625" cy="304800"/>
          </a:xfrm>
          <a:custGeom>
            <a:avLst/>
            <a:gdLst>
              <a:gd name="connsiteX0" fmla="*/ 809625 w 809625"/>
              <a:gd name="connsiteY0" fmla="*/ 0 h 304800"/>
              <a:gd name="connsiteX1" fmla="*/ 9525 w 809625"/>
              <a:gd name="connsiteY1" fmla="*/ 57150 h 304800"/>
              <a:gd name="connsiteX2" fmla="*/ 0 w 809625"/>
              <a:gd name="connsiteY2" fmla="*/ 95250 h 304800"/>
              <a:gd name="connsiteX3" fmla="*/ 476250 w 809625"/>
              <a:gd name="connsiteY3" fmla="*/ 304800 h 304800"/>
              <a:gd name="connsiteX4" fmla="*/ 809625 w 809625"/>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304800">
                <a:moveTo>
                  <a:pt x="809625" y="0"/>
                </a:moveTo>
                <a:lnTo>
                  <a:pt x="9525" y="57150"/>
                </a:lnTo>
                <a:lnTo>
                  <a:pt x="0" y="95250"/>
                </a:lnTo>
                <a:lnTo>
                  <a:pt x="476250" y="304800"/>
                </a:lnTo>
                <a:lnTo>
                  <a:pt x="809625" y="0"/>
                </a:lnTo>
                <a:close/>
              </a:path>
            </a:pathLst>
          </a:cu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3" name="Picture 52"/>
          <p:cNvPicPr>
            <a:picLocks noChangeAspect="1"/>
          </p:cNvPicPr>
          <p:nvPr/>
        </p:nvPicPr>
        <p:blipFill>
          <a:blip r:embed="rId6" cstate="print">
            <a:extLst>
              <a:ext uri="{BEBA8EAE-BF5A-486C-A8C5-ECC9F3942E4B}">
                <a14:imgProps xmlns:a14="http://schemas.microsoft.com/office/drawing/2010/main">
                  <a14:imgLayer r:embed="rId7">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4141097" y="3024729"/>
            <a:ext cx="792949" cy="784569"/>
          </a:xfrm>
          <a:prstGeom prst="rect">
            <a:avLst/>
          </a:prstGeom>
          <a:effectLst/>
        </p:spPr>
      </p:pic>
      <p:sp>
        <p:nvSpPr>
          <p:cNvPr id="32" name="Freeform 31"/>
          <p:cNvSpPr/>
          <p:nvPr/>
        </p:nvSpPr>
        <p:spPr>
          <a:xfrm>
            <a:off x="3453487" y="2038422"/>
            <a:ext cx="491247" cy="432880"/>
          </a:xfrm>
          <a:custGeom>
            <a:avLst/>
            <a:gdLst>
              <a:gd name="connsiteX0" fmla="*/ 0 w 491247"/>
              <a:gd name="connsiteY0" fmla="*/ 4863 h 432880"/>
              <a:gd name="connsiteX1" fmla="*/ 4864 w 491247"/>
              <a:gd name="connsiteY1" fmla="*/ 432880 h 432880"/>
              <a:gd name="connsiteX2" fmla="*/ 491247 w 491247"/>
              <a:gd name="connsiteY2" fmla="*/ 428017 h 432880"/>
              <a:gd name="connsiteX3" fmla="*/ 491247 w 491247"/>
              <a:gd name="connsiteY3" fmla="*/ 0 h 432880"/>
              <a:gd name="connsiteX4" fmla="*/ 0 w 491247"/>
              <a:gd name="connsiteY4" fmla="*/ 4863 h 43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47" h="432880">
                <a:moveTo>
                  <a:pt x="0" y="4863"/>
                </a:moveTo>
                <a:cubicBezTo>
                  <a:pt x="1621" y="147535"/>
                  <a:pt x="3243" y="290208"/>
                  <a:pt x="4864" y="432880"/>
                </a:cubicBezTo>
                <a:lnTo>
                  <a:pt x="491247" y="428017"/>
                </a:lnTo>
                <a:lnTo>
                  <a:pt x="491247" y="0"/>
                </a:lnTo>
                <a:lnTo>
                  <a:pt x="0" y="4863"/>
                </a:lnTo>
                <a:close/>
              </a:path>
            </a:pathLst>
          </a:custGeom>
          <a:noFill/>
          <a:ln w="38100">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Freeform 33"/>
          <p:cNvSpPr/>
          <p:nvPr/>
        </p:nvSpPr>
        <p:spPr>
          <a:xfrm>
            <a:off x="3935007" y="1906521"/>
            <a:ext cx="426306" cy="539885"/>
          </a:xfrm>
          <a:custGeom>
            <a:avLst/>
            <a:gdLst>
              <a:gd name="connsiteX0" fmla="*/ 9728 w 549613"/>
              <a:gd name="connsiteY0" fmla="*/ 145915 h 539885"/>
              <a:gd name="connsiteX1" fmla="*/ 549613 w 549613"/>
              <a:gd name="connsiteY1" fmla="*/ 0 h 539885"/>
              <a:gd name="connsiteX2" fmla="*/ 544749 w 549613"/>
              <a:gd name="connsiteY2" fmla="*/ 442608 h 539885"/>
              <a:gd name="connsiteX3" fmla="*/ 0 w 549613"/>
              <a:gd name="connsiteY3" fmla="*/ 539885 h 539885"/>
              <a:gd name="connsiteX4" fmla="*/ 9728 w 549613"/>
              <a:gd name="connsiteY4" fmla="*/ 145915 h 53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13" h="539885">
                <a:moveTo>
                  <a:pt x="9728" y="145915"/>
                </a:moveTo>
                <a:lnTo>
                  <a:pt x="549613" y="0"/>
                </a:lnTo>
                <a:cubicBezTo>
                  <a:pt x="547992" y="147536"/>
                  <a:pt x="546370" y="295072"/>
                  <a:pt x="544749" y="442608"/>
                </a:cubicBezTo>
                <a:lnTo>
                  <a:pt x="0" y="539885"/>
                </a:lnTo>
                <a:lnTo>
                  <a:pt x="9728" y="145915"/>
                </a:lnTo>
                <a:close/>
              </a:path>
            </a:pathLst>
          </a:cu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Freeform 69"/>
          <p:cNvSpPr/>
          <p:nvPr/>
        </p:nvSpPr>
        <p:spPr>
          <a:xfrm>
            <a:off x="3788171" y="3193619"/>
            <a:ext cx="324965" cy="84120"/>
          </a:xfrm>
          <a:custGeom>
            <a:avLst/>
            <a:gdLst>
              <a:gd name="connsiteX0" fmla="*/ 0 w 491247"/>
              <a:gd name="connsiteY0" fmla="*/ 4863 h 432880"/>
              <a:gd name="connsiteX1" fmla="*/ 4864 w 491247"/>
              <a:gd name="connsiteY1" fmla="*/ 432880 h 432880"/>
              <a:gd name="connsiteX2" fmla="*/ 491247 w 491247"/>
              <a:gd name="connsiteY2" fmla="*/ 428017 h 432880"/>
              <a:gd name="connsiteX3" fmla="*/ 491247 w 491247"/>
              <a:gd name="connsiteY3" fmla="*/ 0 h 432880"/>
              <a:gd name="connsiteX4" fmla="*/ 0 w 491247"/>
              <a:gd name="connsiteY4" fmla="*/ 4863 h 43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247" h="432880">
                <a:moveTo>
                  <a:pt x="0" y="4863"/>
                </a:moveTo>
                <a:cubicBezTo>
                  <a:pt x="1621" y="147535"/>
                  <a:pt x="3243" y="290208"/>
                  <a:pt x="4864" y="432880"/>
                </a:cubicBezTo>
                <a:lnTo>
                  <a:pt x="491247" y="428017"/>
                </a:lnTo>
                <a:lnTo>
                  <a:pt x="491247" y="0"/>
                </a:lnTo>
                <a:lnTo>
                  <a:pt x="0" y="4863"/>
                </a:lnTo>
                <a:close/>
              </a:path>
            </a:pathLst>
          </a:custGeom>
          <a:noFill/>
          <a:ln w="38100">
            <a:solidFill>
              <a:schemeClr val="accent3"/>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2" name="Straight Connector 81"/>
          <p:cNvCxnSpPr/>
          <p:nvPr/>
        </p:nvCxnSpPr>
        <p:spPr>
          <a:xfrm>
            <a:off x="4124222" y="3418863"/>
            <a:ext cx="820815" cy="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048" name="Straight Connector 2047"/>
          <p:cNvCxnSpPr/>
          <p:nvPr/>
        </p:nvCxnSpPr>
        <p:spPr>
          <a:xfrm flipV="1">
            <a:off x="4022062" y="1773491"/>
            <a:ext cx="922975" cy="133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051906" y="2629192"/>
            <a:ext cx="863286" cy="0"/>
          </a:xfrm>
          <a:prstGeom prst="line">
            <a:avLst/>
          </a:prstGeom>
          <a:ln>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9" name="Title 2"/>
          <p:cNvSpPr txBox="1">
            <a:spLocks/>
          </p:cNvSpPr>
          <p:nvPr/>
        </p:nvSpPr>
        <p:spPr>
          <a:xfrm>
            <a:off x="437766" y="278337"/>
            <a:ext cx="8706234"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DWDM for Cloud Scale Networks </a:t>
            </a:r>
            <a:endParaRPr lang="en-US" dirty="0" smtClean="0"/>
          </a:p>
          <a:p>
            <a:r>
              <a:rPr lang="en-US" sz="2000" i="1" dirty="0" smtClean="0">
                <a:solidFill>
                  <a:schemeClr val="tx2">
                    <a:lumMod val="75000"/>
                  </a:schemeClr>
                </a:solidFill>
              </a:rPr>
              <a:t>NCS 1000 solution</a:t>
            </a:r>
            <a:endParaRPr lang="en-US" sz="2000" i="1" dirty="0">
              <a:solidFill>
                <a:schemeClr val="tx2">
                  <a:lumMod val="75000"/>
                </a:schemeClr>
              </a:solidFill>
            </a:endParaRPr>
          </a:p>
        </p:txBody>
      </p:sp>
    </p:spTree>
    <p:extLst>
      <p:ext uri="{BB962C8B-B14F-4D97-AF65-F5344CB8AC3E}">
        <p14:creationId xmlns:p14="http://schemas.microsoft.com/office/powerpoint/2010/main" val="2406653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89" grpId="0" animBg="1"/>
      <p:bldP spid="2060" grpId="0" animBg="1"/>
      <p:bldP spid="41" grpId="0"/>
      <p:bldP spid="55"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p:cNvSpPr/>
          <p:nvPr/>
        </p:nvSpPr>
        <p:spPr>
          <a:xfrm rot="16200000">
            <a:off x="3789315" y="2225535"/>
            <a:ext cx="2160863" cy="2994408"/>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bg1"/>
              </a:gs>
            </a:gsLst>
            <a:lin ang="113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314661" y="172694"/>
            <a:ext cx="8345488" cy="731837"/>
          </a:xfrm>
        </p:spPr>
        <p:txBody>
          <a:bodyPr/>
          <a:lstStyle/>
          <a:p>
            <a:r>
              <a:rPr lang="en-US" dirty="0" smtClean="0"/>
              <a:t>Cloud Scale Manageability</a:t>
            </a:r>
            <a:br>
              <a:rPr lang="en-US" dirty="0" smtClean="0"/>
            </a:br>
            <a:r>
              <a:rPr lang="en-US" sz="2000" i="1" dirty="0">
                <a:solidFill>
                  <a:schemeClr val="tx2">
                    <a:lumMod val="75000"/>
                  </a:schemeClr>
                </a:solidFill>
              </a:rPr>
              <a:t>Focus on automation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63" y="1608101"/>
            <a:ext cx="2924196" cy="294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55" y="955860"/>
            <a:ext cx="1768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862" y="904531"/>
            <a:ext cx="17922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627" y="2255238"/>
            <a:ext cx="2244053" cy="230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9138" y="2756388"/>
            <a:ext cx="1901217" cy="204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2746" y="597438"/>
            <a:ext cx="3211881" cy="20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601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768" y="1227208"/>
            <a:ext cx="8681699" cy="1083913"/>
          </a:xfrm>
        </p:spPr>
        <p:txBody>
          <a:bodyPr/>
          <a:lstStyle/>
          <a:p>
            <a:r>
              <a:rPr lang="en-US" dirty="0" smtClean="0">
                <a:solidFill>
                  <a:schemeClr val="accent2">
                    <a:lumMod val="75000"/>
                  </a:schemeClr>
                </a:solidFill>
              </a:rPr>
              <a:t>Encrypt everything that goes out of the Data Center.</a:t>
            </a:r>
          </a:p>
          <a:p>
            <a:r>
              <a:rPr lang="en-US" dirty="0" smtClean="0">
                <a:solidFill>
                  <a:schemeClr val="accent2">
                    <a:lumMod val="75000"/>
                  </a:schemeClr>
                </a:solidFill>
              </a:rPr>
              <a:t>Add-On solution in front of a router or switch.</a:t>
            </a:r>
          </a:p>
          <a:p>
            <a:pPr lvl="1"/>
            <a:endParaRPr lang="en-US" sz="2000" dirty="0" smtClean="0"/>
          </a:p>
          <a:p>
            <a:endParaRPr lang="en-US" dirty="0" smtClean="0"/>
          </a:p>
          <a:p>
            <a:endParaRPr lang="en-US" dirty="0"/>
          </a:p>
        </p:txBody>
      </p:sp>
      <p:sp>
        <p:nvSpPr>
          <p:cNvPr id="3" name="Title 2"/>
          <p:cNvSpPr>
            <a:spLocks noGrp="1"/>
          </p:cNvSpPr>
          <p:nvPr>
            <p:ph type="title"/>
          </p:nvPr>
        </p:nvSpPr>
        <p:spPr>
          <a:xfrm>
            <a:off x="437765" y="341313"/>
            <a:ext cx="8595701" cy="731837"/>
          </a:xfrm>
        </p:spPr>
        <p:txBody>
          <a:bodyPr/>
          <a:lstStyle/>
          <a:p>
            <a:r>
              <a:rPr lang="en-US" dirty="0" smtClean="0"/>
              <a:t>Cloud Scale </a:t>
            </a:r>
            <a:r>
              <a:rPr lang="en-US" dirty="0"/>
              <a:t>S</a:t>
            </a:r>
            <a:r>
              <a:rPr lang="en-US" dirty="0" smtClean="0"/>
              <a:t>ecurity</a:t>
            </a:r>
            <a:br>
              <a:rPr lang="en-US" dirty="0" smtClean="0"/>
            </a:br>
            <a:r>
              <a:rPr lang="en-US" sz="2000" i="1" dirty="0">
                <a:solidFill>
                  <a:schemeClr val="tx2">
                    <a:lumMod val="75000"/>
                  </a:schemeClr>
                </a:solidFill>
              </a:rPr>
              <a:t>Datacenter to Datacenter multi terabit encryption</a:t>
            </a:r>
          </a:p>
        </p:txBody>
      </p:sp>
      <p:sp>
        <p:nvSpPr>
          <p:cNvPr id="4" name="Rectangle 3"/>
          <p:cNvSpPr/>
          <p:nvPr/>
        </p:nvSpPr>
        <p:spPr>
          <a:xfrm>
            <a:off x="3727938" y="2396634"/>
            <a:ext cx="5416062" cy="1877437"/>
          </a:xfrm>
          <a:prstGeom prst="rect">
            <a:avLst/>
          </a:prstGeom>
        </p:spPr>
        <p:txBody>
          <a:bodyPr wrap="square">
            <a:spAutoFit/>
          </a:bodyPr>
          <a:lstStyle/>
          <a:p>
            <a:pPr marL="285750" indent="-285750">
              <a:buFont typeface="Arial" panose="020B0604020202020204" pitchFamily="34" charset="0"/>
              <a:buChar char="•"/>
            </a:pPr>
            <a:r>
              <a:rPr lang="en-US" sz="1600" dirty="0"/>
              <a:t>10GE/40GE/100GE </a:t>
            </a:r>
            <a:r>
              <a:rPr lang="en-US" sz="1600" dirty="0" smtClean="0"/>
              <a:t>AND </a:t>
            </a:r>
            <a:r>
              <a:rPr lang="en-US" sz="1600" dirty="0"/>
              <a:t>100G/200G </a:t>
            </a:r>
            <a:r>
              <a:rPr lang="en-US" sz="1600" dirty="0" smtClean="0"/>
              <a:t>DWDM.</a:t>
            </a:r>
            <a:endParaRPr lang="en-US" sz="1600" dirty="0"/>
          </a:p>
          <a:p>
            <a:pPr marL="285750" indent="-285750">
              <a:buFont typeface="Arial" panose="020B0604020202020204" pitchFamily="34" charset="0"/>
              <a:buChar char="•"/>
            </a:pPr>
            <a:r>
              <a:rPr lang="en-US" sz="1600" dirty="0"/>
              <a:t>MACSEC encryption: </a:t>
            </a:r>
          </a:p>
          <a:p>
            <a:pPr marL="742950" lvl="1" indent="-285750">
              <a:buFont typeface="Arial" panose="020B0604020202020204" pitchFamily="34" charset="0"/>
              <a:buChar char="•"/>
            </a:pPr>
            <a:r>
              <a:rPr lang="en-US" sz="1400" dirty="0"/>
              <a:t>AES-256 encryption, MKA key agreement, EAP-TLS authentication</a:t>
            </a:r>
          </a:p>
          <a:p>
            <a:pPr marL="742950" lvl="1" indent="-285750">
              <a:buFont typeface="Arial" panose="020B0604020202020204" pitchFamily="34" charset="0"/>
              <a:buChar char="•"/>
            </a:pPr>
            <a:r>
              <a:rPr lang="en-US" sz="1400" dirty="0"/>
              <a:t>CAK key roll-over in </a:t>
            </a:r>
            <a:r>
              <a:rPr lang="en-US" sz="1400" dirty="0" smtClean="0"/>
              <a:t>300 </a:t>
            </a:r>
            <a:r>
              <a:rPr lang="en-US" sz="1400" dirty="0"/>
              <a:t>seconds. 4 </a:t>
            </a:r>
            <a:r>
              <a:rPr lang="en-US" sz="1400" dirty="0" smtClean="0"/>
              <a:t>simultaneous keys </a:t>
            </a:r>
            <a:r>
              <a:rPr lang="en-US" sz="1400" dirty="0"/>
              <a:t>available.</a:t>
            </a:r>
          </a:p>
          <a:p>
            <a:pPr marL="742950" lvl="1" indent="-285750">
              <a:buFont typeface="Arial" panose="020B0604020202020204" pitchFamily="34" charset="0"/>
              <a:buChar char="•"/>
            </a:pPr>
            <a:r>
              <a:rPr lang="en-US" sz="1400" dirty="0"/>
              <a:t>MUST &amp; SHOULD encrypt options.</a:t>
            </a:r>
          </a:p>
          <a:p>
            <a:pPr marL="742950" lvl="1" indent="-285750">
              <a:buFont typeface="Arial" panose="020B0604020202020204" pitchFamily="34" charset="0"/>
              <a:buChar char="•"/>
            </a:pPr>
            <a:r>
              <a:rPr lang="en-US" sz="1400" dirty="0"/>
              <a:t>CLI, </a:t>
            </a:r>
            <a:r>
              <a:rPr lang="en-US" sz="1400" dirty="0" err="1"/>
              <a:t>netconf</a:t>
            </a:r>
            <a:r>
              <a:rPr lang="en-US" sz="1400" dirty="0"/>
              <a:t> YANG, SNMP management.</a:t>
            </a:r>
          </a:p>
        </p:txBody>
      </p:sp>
      <p:grpSp>
        <p:nvGrpSpPr>
          <p:cNvPr id="21" name="Group 20"/>
          <p:cNvGrpSpPr/>
          <p:nvPr/>
        </p:nvGrpSpPr>
        <p:grpSpPr>
          <a:xfrm>
            <a:off x="288104" y="2681613"/>
            <a:ext cx="3439834" cy="1349881"/>
            <a:chOff x="-234707" y="2396634"/>
            <a:chExt cx="4234981" cy="1595963"/>
          </a:xfrm>
        </p:grpSpPr>
        <p:pic>
          <p:nvPicPr>
            <p:cNvPr id="13" name="Picture 12" descr="C:\Users\khollasc\Downloads\1386903968_company.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3065789" y="2396634"/>
              <a:ext cx="934485" cy="9351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khollasc\Downloads\1386903968_company.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234707" y="3057489"/>
              <a:ext cx="934485" cy="93510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560440" y="3240604"/>
              <a:ext cx="2505349" cy="50881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24113" y="3143342"/>
              <a:ext cx="2511941" cy="51958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2660" y="3071345"/>
              <a:ext cx="2511941" cy="52176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82660" y="3000620"/>
              <a:ext cx="2439305" cy="52442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C:\Users\khollasc\Pictures\icons\Device_optical_transport_3071_default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3344" y="2846730"/>
              <a:ext cx="505419" cy="5057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khollasc\Pictures\icons\Device_optical_transport_3071_default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51" y="3375030"/>
              <a:ext cx="505419" cy="505756"/>
            </a:xfrm>
            <a:prstGeom prst="rect">
              <a:avLst/>
            </a:prstGeom>
            <a:noFill/>
            <a:extLst>
              <a:ext uri="{909E8E84-426E-40DD-AFC4-6F175D3DCCD1}">
                <a14:hiddenFill xmlns:a14="http://schemas.microsoft.com/office/drawing/2010/main">
                  <a:solidFill>
                    <a:srgbClr val="FFFFFF"/>
                  </a:solidFill>
                </a14:hiddenFill>
              </a:ext>
            </a:extLst>
          </p:spPr>
        </p:pic>
      </p:gr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709" y="2789122"/>
            <a:ext cx="655687" cy="491765"/>
          </a:xfrm>
          <a:prstGeom prst="rect">
            <a:avLst/>
          </a:prstGeom>
          <a:noFill/>
          <a:ln>
            <a:noFill/>
          </a:ln>
          <a:effectLst>
            <a:glow rad="127000">
              <a:srgbClr val="FFFF00"/>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444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Work stuff\platform X\pictures\KQ600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9" y="-471742"/>
            <a:ext cx="5399064" cy="4319251"/>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3731693" y="3122899"/>
            <a:ext cx="2500142" cy="1590519"/>
          </a:xfrm>
          <a:prstGeom prst="roundRect">
            <a:avLst/>
          </a:prstGeom>
          <a:gradFill>
            <a:gsLst>
              <a:gs pos="0">
                <a:schemeClr val="tx1">
                  <a:lumMod val="5000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ounded Rectangle 16"/>
          <p:cNvSpPr/>
          <p:nvPr/>
        </p:nvSpPr>
        <p:spPr>
          <a:xfrm>
            <a:off x="248477" y="3122899"/>
            <a:ext cx="3369365" cy="1572500"/>
          </a:xfrm>
          <a:prstGeom prst="roundRect">
            <a:avLst/>
          </a:prstGeom>
          <a:gradFill>
            <a:gsLst>
              <a:gs pos="0">
                <a:schemeClr val="accent1"/>
              </a:gs>
              <a:gs pos="100000">
                <a:schemeClr val="tx1">
                  <a:lumMod val="5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ext Placeholder 1"/>
          <p:cNvSpPr>
            <a:spLocks noGrp="1"/>
          </p:cNvSpPr>
          <p:nvPr>
            <p:ph type="body" sz="quarter" idx="10"/>
          </p:nvPr>
        </p:nvSpPr>
        <p:spPr>
          <a:xfrm>
            <a:off x="107576" y="3685610"/>
            <a:ext cx="3624116" cy="584078"/>
          </a:xfrm>
        </p:spPr>
        <p:txBody>
          <a:bodyPr/>
          <a:lstStyle/>
          <a:p>
            <a:pPr marL="57140" indent="0" algn="ctr">
              <a:spcBef>
                <a:spcPts val="450"/>
              </a:spcBef>
              <a:buNone/>
            </a:pPr>
            <a:r>
              <a:rPr lang="en-US" sz="1100" b="1" dirty="0">
                <a:solidFill>
                  <a:schemeClr val="bg2"/>
                </a:solidFill>
              </a:rPr>
              <a:t>State of the art 28nm integrated ASIC</a:t>
            </a:r>
          </a:p>
          <a:p>
            <a:pPr marL="57140" indent="0" algn="ctr">
              <a:spcBef>
                <a:spcPts val="450"/>
              </a:spcBef>
              <a:buNone/>
            </a:pPr>
            <a:r>
              <a:rPr lang="en-US" sz="1100" b="1" dirty="0">
                <a:solidFill>
                  <a:schemeClr val="bg2"/>
                </a:solidFill>
              </a:rPr>
              <a:t>Multiple Line rates – Distance vs reach trade-off</a:t>
            </a:r>
          </a:p>
          <a:p>
            <a:pPr marL="57140" indent="0" algn="ctr">
              <a:spcBef>
                <a:spcPts val="450"/>
              </a:spcBef>
              <a:buNone/>
            </a:pPr>
            <a:r>
              <a:rPr lang="en-US" sz="1100" b="1" dirty="0">
                <a:solidFill>
                  <a:schemeClr val="bg2"/>
                </a:solidFill>
              </a:rPr>
              <a:t>Soft Decision FEC – Double the reach</a:t>
            </a:r>
          </a:p>
          <a:p>
            <a:pPr marL="57140" indent="0" algn="ctr">
              <a:spcBef>
                <a:spcPts val="450"/>
              </a:spcBef>
              <a:buNone/>
            </a:pPr>
            <a:r>
              <a:rPr lang="en-US" sz="1100" b="1" dirty="0">
                <a:solidFill>
                  <a:schemeClr val="bg2"/>
                </a:solidFill>
              </a:rPr>
              <a:t>Nyquist shaping – ~30% more capacity</a:t>
            </a:r>
          </a:p>
          <a:p>
            <a:pPr marL="57140" indent="0" algn="ctr">
              <a:spcBef>
                <a:spcPts val="450"/>
              </a:spcBef>
              <a:buNone/>
            </a:pPr>
            <a:endParaRPr lang="en-US" sz="1100" b="1" dirty="0"/>
          </a:p>
        </p:txBody>
      </p:sp>
      <p:sp>
        <p:nvSpPr>
          <p:cNvPr id="3" name="Title 2"/>
          <p:cNvSpPr>
            <a:spLocks noGrp="1"/>
          </p:cNvSpPr>
          <p:nvPr>
            <p:ph type="ctrTitle"/>
          </p:nvPr>
        </p:nvSpPr>
        <p:spPr>
          <a:xfrm>
            <a:off x="437766" y="278337"/>
            <a:ext cx="8706234" cy="731837"/>
          </a:xfrm>
        </p:spPr>
        <p:txBody>
          <a:bodyPr/>
          <a:lstStyle/>
          <a:p>
            <a:r>
              <a:rPr lang="en-US" dirty="0"/>
              <a:t>DWDM for </a:t>
            </a:r>
            <a:r>
              <a:rPr lang="en-US" dirty="0" smtClean="0"/>
              <a:t>Cloud Scale Networks</a:t>
            </a:r>
            <a:r>
              <a:rPr lang="en-US" dirty="0"/>
              <a:t/>
            </a:r>
            <a:br>
              <a:rPr lang="en-US" dirty="0"/>
            </a:br>
            <a:r>
              <a:rPr lang="en-US" sz="2000" i="1" dirty="0">
                <a:solidFill>
                  <a:schemeClr val="tx2">
                    <a:lumMod val="75000"/>
                  </a:schemeClr>
                </a:solidFill>
              </a:rPr>
              <a:t>NCS 1002 - First to 250G DWDM Pluggable Transport</a:t>
            </a:r>
          </a:p>
        </p:txBody>
      </p:sp>
      <p:pic>
        <p:nvPicPr>
          <p:cNvPr id="5" name="Picture Placeholder 12"/>
          <p:cNvPicPr>
            <a:picLocks noChangeAspect="1"/>
          </p:cNvPicPr>
          <p:nvPr/>
        </p:nvPicPr>
        <p:blipFill>
          <a:blip r:embed="rId3" cstate="print">
            <a:extLst>
              <a:ext uri="{28A0092B-C50C-407E-A947-70E740481C1C}">
                <a14:useLocalDpi xmlns:a14="http://schemas.microsoft.com/office/drawing/2010/main" val="0"/>
              </a:ext>
            </a:extLst>
          </a:blip>
          <a:srcRect t="1463" b="1463"/>
          <a:stretch>
            <a:fillRect/>
          </a:stretch>
        </p:blipFill>
        <p:spPr>
          <a:xfrm>
            <a:off x="869321" y="2456739"/>
            <a:ext cx="2127676" cy="1172849"/>
          </a:xfrm>
          <a:prstGeom prst="rect">
            <a:avLst/>
          </a:prstGeom>
          <a:effectLst>
            <a:glow rad="228600">
              <a:schemeClr val="accent4">
                <a:satMod val="175000"/>
                <a:alpha val="40000"/>
              </a:schemeClr>
            </a:glow>
          </a:effectLst>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4042168" y="2314253"/>
            <a:ext cx="1853890" cy="1457819"/>
          </a:xfrm>
          <a:prstGeom prst="rect">
            <a:avLst/>
          </a:prstGeom>
          <a:effectLst>
            <a:glow rad="228600">
              <a:schemeClr val="accent4">
                <a:satMod val="175000"/>
                <a:alpha val="40000"/>
              </a:schemeClr>
            </a:glow>
          </a:effectLst>
        </p:spPr>
      </p:pic>
      <p:sp>
        <p:nvSpPr>
          <p:cNvPr id="4" name="Right Arrow 3"/>
          <p:cNvSpPr/>
          <p:nvPr/>
        </p:nvSpPr>
        <p:spPr>
          <a:xfrm>
            <a:off x="5951913" y="1652439"/>
            <a:ext cx="3192087" cy="363474"/>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8" name="Right Arrow 7"/>
          <p:cNvSpPr/>
          <p:nvPr/>
        </p:nvSpPr>
        <p:spPr>
          <a:xfrm>
            <a:off x="5939971" y="2116120"/>
            <a:ext cx="1051329" cy="618678"/>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9" name="Right Arrow 8"/>
          <p:cNvSpPr/>
          <p:nvPr/>
        </p:nvSpPr>
        <p:spPr>
          <a:xfrm>
            <a:off x="5939971" y="2902445"/>
            <a:ext cx="752324" cy="781267"/>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7" name="TextBox 6"/>
          <p:cNvSpPr txBox="1"/>
          <p:nvPr/>
        </p:nvSpPr>
        <p:spPr>
          <a:xfrm>
            <a:off x="7439348" y="1973768"/>
            <a:ext cx="1704652" cy="284703"/>
          </a:xfrm>
          <a:prstGeom prst="rect">
            <a:avLst/>
          </a:prstGeom>
          <a:noFill/>
        </p:spPr>
        <p:txBody>
          <a:bodyPr wrap="none" lIns="68589" tIns="34295" rIns="68589" bIns="34295" rtlCol="0">
            <a:spAutoFit/>
          </a:bodyPr>
          <a:lstStyle/>
          <a:p>
            <a:r>
              <a:rPr lang="en-US" sz="1400" dirty="0"/>
              <a:t>9.6Tbps 4000Km + </a:t>
            </a:r>
          </a:p>
        </p:txBody>
      </p:sp>
      <p:sp>
        <p:nvSpPr>
          <p:cNvPr id="11" name="TextBox 10"/>
          <p:cNvSpPr txBox="1"/>
          <p:nvPr/>
        </p:nvSpPr>
        <p:spPr>
          <a:xfrm>
            <a:off x="6912727" y="2427492"/>
            <a:ext cx="1550764" cy="284703"/>
          </a:xfrm>
          <a:prstGeom prst="rect">
            <a:avLst/>
          </a:prstGeom>
          <a:noFill/>
        </p:spPr>
        <p:txBody>
          <a:bodyPr wrap="none" lIns="68589" tIns="34295" rIns="68589" bIns="34295" rtlCol="0">
            <a:spAutoFit/>
          </a:bodyPr>
          <a:lstStyle/>
          <a:p>
            <a:r>
              <a:rPr lang="en-US" sz="1400" dirty="0"/>
              <a:t>19.2Tbps  800Km</a:t>
            </a:r>
          </a:p>
        </p:txBody>
      </p:sp>
      <p:sp>
        <p:nvSpPr>
          <p:cNvPr id="12" name="TextBox 11"/>
          <p:cNvSpPr txBox="1"/>
          <p:nvPr/>
        </p:nvSpPr>
        <p:spPr>
          <a:xfrm>
            <a:off x="6585060" y="3293078"/>
            <a:ext cx="1925791" cy="284703"/>
          </a:xfrm>
          <a:prstGeom prst="rect">
            <a:avLst/>
          </a:prstGeom>
          <a:noFill/>
        </p:spPr>
        <p:txBody>
          <a:bodyPr wrap="square" lIns="68589" tIns="34295" rIns="68589" bIns="34295" rtlCol="0">
            <a:spAutoFit/>
          </a:bodyPr>
          <a:lstStyle/>
          <a:p>
            <a:r>
              <a:rPr lang="en-US" sz="1400" dirty="0"/>
              <a:t>24Tbps  500Km</a:t>
            </a:r>
          </a:p>
        </p:txBody>
      </p:sp>
      <p:sp>
        <p:nvSpPr>
          <p:cNvPr id="10" name="TextBox 9"/>
          <p:cNvSpPr txBox="1"/>
          <p:nvPr/>
        </p:nvSpPr>
        <p:spPr>
          <a:xfrm>
            <a:off x="5951913" y="1415410"/>
            <a:ext cx="608739" cy="300083"/>
          </a:xfrm>
          <a:prstGeom prst="rect">
            <a:avLst/>
          </a:prstGeom>
          <a:noFill/>
        </p:spPr>
        <p:txBody>
          <a:bodyPr wrap="none" lIns="68589" tIns="34295" rIns="68589" bIns="34295" rtlCol="0">
            <a:spAutoFit/>
          </a:bodyPr>
          <a:lstStyle/>
          <a:p>
            <a:r>
              <a:rPr lang="en-US" sz="1500" dirty="0"/>
              <a:t>100G</a:t>
            </a:r>
          </a:p>
        </p:txBody>
      </p:sp>
      <p:sp>
        <p:nvSpPr>
          <p:cNvPr id="14" name="TextBox 13"/>
          <p:cNvSpPr txBox="1"/>
          <p:nvPr/>
        </p:nvSpPr>
        <p:spPr>
          <a:xfrm>
            <a:off x="5951912" y="1973768"/>
            <a:ext cx="608739" cy="300083"/>
          </a:xfrm>
          <a:prstGeom prst="rect">
            <a:avLst/>
          </a:prstGeom>
          <a:noFill/>
        </p:spPr>
        <p:txBody>
          <a:bodyPr wrap="none" lIns="68589" tIns="34295" rIns="68589" bIns="34295" rtlCol="0">
            <a:spAutoFit/>
          </a:bodyPr>
          <a:lstStyle/>
          <a:p>
            <a:r>
              <a:rPr lang="en-US" sz="1500" dirty="0"/>
              <a:t>200G</a:t>
            </a:r>
          </a:p>
        </p:txBody>
      </p:sp>
      <p:sp>
        <p:nvSpPr>
          <p:cNvPr id="15" name="TextBox 14"/>
          <p:cNvSpPr txBox="1"/>
          <p:nvPr/>
        </p:nvSpPr>
        <p:spPr>
          <a:xfrm>
            <a:off x="5939971" y="2752403"/>
            <a:ext cx="608739" cy="300083"/>
          </a:xfrm>
          <a:prstGeom prst="rect">
            <a:avLst/>
          </a:prstGeom>
          <a:noFill/>
        </p:spPr>
        <p:txBody>
          <a:bodyPr wrap="none" lIns="68589" tIns="34295" rIns="68589" bIns="34295" rtlCol="0">
            <a:spAutoFit/>
          </a:bodyPr>
          <a:lstStyle/>
          <a:p>
            <a:r>
              <a:rPr lang="en-US" sz="1500" dirty="0"/>
              <a:t>250G</a:t>
            </a:r>
          </a:p>
        </p:txBody>
      </p:sp>
      <p:sp>
        <p:nvSpPr>
          <p:cNvPr id="16" name="Text Placeholder 1"/>
          <p:cNvSpPr txBox="1">
            <a:spLocks/>
          </p:cNvSpPr>
          <p:nvPr/>
        </p:nvSpPr>
        <p:spPr>
          <a:xfrm>
            <a:off x="4042168" y="3722297"/>
            <a:ext cx="1842996" cy="584078"/>
          </a:xfrm>
          <a:prstGeom prst="rect">
            <a:avLst/>
          </a:prstGeom>
        </p:spPr>
        <p:txBody>
          <a:bodyPr lIns="91424" tIns="45712" rIns="91424" bIns="45712">
            <a:noAutofit/>
          </a:bodyPr>
          <a:lstStyle>
            <a:lvl1pPr marL="374537" indent="-298361" algn="l" defTabSz="914247" rtl="0" eaLnBrk="1" latinLnBrk="0" hangingPunct="1">
              <a:lnSpc>
                <a:spcPct val="95000"/>
              </a:lnSpc>
              <a:spcBef>
                <a:spcPts val="1480"/>
              </a:spcBef>
              <a:buClr>
                <a:schemeClr val="tx2"/>
              </a:buClr>
              <a:buSzPct val="80000"/>
              <a:buFont typeface="Wingdings" panose="05000000000000000000" pitchFamily="2" charset="2"/>
              <a:buChar char="§"/>
              <a:tabLst/>
              <a:defRPr lang="en-US" sz="2700" b="0" i="0" kern="1200">
                <a:solidFill>
                  <a:schemeClr val="tx2"/>
                </a:solidFill>
                <a:latin typeface="+mn-lt"/>
                <a:ea typeface="+mn-ea"/>
                <a:cs typeface="CiscoSans ExtraLight"/>
              </a:defRPr>
            </a:lvl1pPr>
            <a:lvl2pPr marL="677131" indent="-287780" algn="l" defTabSz="914247" rtl="0" eaLnBrk="1" latinLnBrk="0" hangingPunct="1">
              <a:lnSpc>
                <a:spcPct val="95000"/>
              </a:lnSpc>
              <a:spcBef>
                <a:spcPts val="600"/>
              </a:spcBef>
              <a:buClr>
                <a:schemeClr val="tx2"/>
              </a:buClr>
              <a:buSzPct val="80000"/>
              <a:buFont typeface="Wingdings" panose="05000000000000000000" pitchFamily="2" charset="2"/>
              <a:buChar char="§"/>
              <a:defRPr lang="en-US" sz="2400" b="0" i="0" kern="1200">
                <a:solidFill>
                  <a:schemeClr val="tx2"/>
                </a:solidFill>
                <a:latin typeface="+mn-lt"/>
                <a:ea typeface="+mn-ea"/>
                <a:cs typeface="CiscoSans ExtraLight"/>
              </a:defRPr>
            </a:lvl2pPr>
            <a:lvl3pPr marL="996652" indent="-228532"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2100" b="0" i="0" kern="1200">
                <a:solidFill>
                  <a:schemeClr val="tx2"/>
                </a:solidFill>
                <a:latin typeface="+mn-lt"/>
                <a:ea typeface="+mn-ea"/>
                <a:cs typeface="CiscoSans ExtraLight"/>
              </a:defRPr>
            </a:lvl3pPr>
            <a:lvl4pPr marL="1214602" indent="-228532"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1900" b="0" i="0" kern="1200">
                <a:solidFill>
                  <a:schemeClr val="tx2"/>
                </a:solidFill>
                <a:latin typeface="+mn-lt"/>
                <a:ea typeface="+mn-ea"/>
                <a:cs typeface="CiscoSans ExtraLight"/>
              </a:defRPr>
            </a:lvl4pPr>
            <a:lvl5pPr marL="1443134" indent="-224299"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40" indent="0" algn="ctr">
              <a:spcBef>
                <a:spcPts val="450"/>
              </a:spcBef>
              <a:buNone/>
            </a:pPr>
            <a:r>
              <a:rPr lang="en-US" sz="1200" b="1" dirty="0">
                <a:solidFill>
                  <a:schemeClr val="bg2"/>
                </a:solidFill>
              </a:rPr>
              <a:t>Pluggable</a:t>
            </a:r>
          </a:p>
          <a:p>
            <a:pPr marL="57140" indent="0" algn="ctr">
              <a:spcBef>
                <a:spcPts val="450"/>
              </a:spcBef>
              <a:buNone/>
            </a:pPr>
            <a:r>
              <a:rPr lang="en-US" sz="1200" b="1" dirty="0">
                <a:solidFill>
                  <a:schemeClr val="bg2"/>
                </a:solidFill>
              </a:rPr>
              <a:t>Field replaceable</a:t>
            </a:r>
          </a:p>
          <a:p>
            <a:pPr marL="57140" indent="0" algn="ctr">
              <a:spcBef>
                <a:spcPts val="450"/>
              </a:spcBef>
              <a:buNone/>
            </a:pPr>
            <a:r>
              <a:rPr lang="en-US" sz="1200" b="1" dirty="0">
                <a:solidFill>
                  <a:schemeClr val="bg2"/>
                </a:solidFill>
              </a:rPr>
              <a:t>Deferrable</a:t>
            </a:r>
          </a:p>
          <a:p>
            <a:pPr marL="57140" indent="0" algn="ctr">
              <a:spcBef>
                <a:spcPts val="450"/>
              </a:spcBef>
              <a:buNone/>
            </a:pPr>
            <a:r>
              <a:rPr lang="en-US" sz="1200" b="1" dirty="0">
                <a:solidFill>
                  <a:schemeClr val="bg2"/>
                </a:solidFill>
              </a:rPr>
              <a:t>Thermal efficiency</a:t>
            </a:r>
          </a:p>
          <a:p>
            <a:pPr marL="57140" indent="0" algn="ctr">
              <a:spcBef>
                <a:spcPts val="450"/>
              </a:spcBef>
              <a:buNone/>
            </a:pPr>
            <a:endParaRPr lang="en-US" sz="1200" b="1" dirty="0">
              <a:solidFill>
                <a:schemeClr val="bg2"/>
              </a:solidFill>
            </a:endParaRPr>
          </a:p>
        </p:txBody>
      </p:sp>
    </p:spTree>
    <p:extLst>
      <p:ext uri="{BB962C8B-B14F-4D97-AF65-F5344CB8AC3E}">
        <p14:creationId xmlns:p14="http://schemas.microsoft.com/office/powerpoint/2010/main" val="1850540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 grpId="0" build="p"/>
      <p:bldP spid="4" grpId="0" animBg="1"/>
      <p:bldP spid="8" grpId="0" animBg="1"/>
      <p:bldP spid="9" grpId="0" animBg="1"/>
      <p:bldP spid="7" grpId="0"/>
      <p:bldP spid="11" grpId="0"/>
      <p:bldP spid="12" grpId="0"/>
      <p:bldP spid="10"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5456358" y="1187921"/>
            <a:ext cx="3369365" cy="2714119"/>
          </a:xfrm>
          <a:prstGeom prst="roundRect">
            <a:avLst/>
          </a:prstGeom>
          <a:gradFill>
            <a:gsLst>
              <a:gs pos="0">
                <a:schemeClr val="accent1"/>
              </a:gs>
              <a:gs pos="100000">
                <a:schemeClr val="tx1">
                  <a:lumMod val="5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en-US" dirty="0" smtClean="0"/>
              <a:t>Cloud Scale Performance</a:t>
            </a:r>
            <a:br>
              <a:rPr lang="en-US" dirty="0" smtClean="0"/>
            </a:br>
            <a:r>
              <a:rPr lang="en-US" sz="2000" i="1" dirty="0" smtClean="0">
                <a:solidFill>
                  <a:schemeClr val="tx2">
                    <a:lumMod val="75000"/>
                  </a:schemeClr>
                </a:solidFill>
              </a:rPr>
              <a:t>More capacity per fiber pair with 250G per wavelength</a:t>
            </a:r>
            <a:endParaRPr lang="en-US" sz="2000" i="1" dirty="0">
              <a:solidFill>
                <a:schemeClr val="tx2">
                  <a:lumMod val="75000"/>
                </a:schemeClr>
              </a:solidFill>
            </a:endParaRPr>
          </a:p>
        </p:txBody>
      </p:sp>
      <p:sp>
        <p:nvSpPr>
          <p:cNvPr id="91" name="TextBox 90"/>
          <p:cNvSpPr txBox="1"/>
          <p:nvPr/>
        </p:nvSpPr>
        <p:spPr>
          <a:xfrm>
            <a:off x="5450540" y="1348734"/>
            <a:ext cx="3433483"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chemeClr val="bg1"/>
                </a:solidFill>
              </a:rPr>
              <a:t>Same 50Ghz spectral grid can be used with both 200G &amp; 250G rates.</a:t>
            </a:r>
          </a:p>
          <a:p>
            <a:pPr marL="285750" indent="-285750">
              <a:buFont typeface="Arial" panose="020B0604020202020204" pitchFamily="34" charset="0"/>
              <a:buChar char="•"/>
            </a:pPr>
            <a:r>
              <a:rPr lang="en-US" sz="1400" dirty="0" smtClean="0">
                <a:solidFill>
                  <a:schemeClr val="bg1"/>
                </a:solidFill>
              </a:rPr>
              <a:t>Typical 32GBaud/s 16QAM gives 200G per channel.</a:t>
            </a:r>
          </a:p>
          <a:p>
            <a:pPr marL="285750" indent="-285750">
              <a:buFont typeface="Arial" panose="020B0604020202020204" pitchFamily="34" charset="0"/>
              <a:buChar char="•"/>
            </a:pPr>
            <a:r>
              <a:rPr lang="en-US" sz="1400" dirty="0" smtClean="0">
                <a:solidFill>
                  <a:schemeClr val="bg1"/>
                </a:solidFill>
              </a:rPr>
              <a:t>40GBaud/s 16QAM gives 250G per channel.</a:t>
            </a:r>
          </a:p>
          <a:p>
            <a:pPr marL="285750" indent="-285750">
              <a:buFont typeface="Arial" panose="020B0604020202020204" pitchFamily="34" charset="0"/>
              <a:buChar char="•"/>
            </a:pPr>
            <a:r>
              <a:rPr lang="en-US" sz="1400" dirty="0" smtClean="0">
                <a:solidFill>
                  <a:schemeClr val="bg1"/>
                </a:solidFill>
              </a:rPr>
              <a:t>To achieve 250G, Cisco operates its DSP at a higher speed and relies on a unique calibration algorithm to make the DSP+CFP2 system operate at 40GBaud/s.</a:t>
            </a:r>
            <a:endParaRPr lang="en-US" sz="1400" dirty="0">
              <a:solidFill>
                <a:schemeClr val="bg1"/>
              </a:solidFill>
            </a:endParaRPr>
          </a:p>
        </p:txBody>
      </p:sp>
      <p:grpSp>
        <p:nvGrpSpPr>
          <p:cNvPr id="8" name="Group 7"/>
          <p:cNvGrpSpPr/>
          <p:nvPr/>
        </p:nvGrpSpPr>
        <p:grpSpPr>
          <a:xfrm>
            <a:off x="299811" y="1043641"/>
            <a:ext cx="5037590" cy="1763784"/>
            <a:chOff x="299811" y="1043641"/>
            <a:chExt cx="5037590" cy="1763784"/>
          </a:xfrm>
        </p:grpSpPr>
        <p:sp>
          <p:nvSpPr>
            <p:cNvPr id="4" name="Up Arrow 3"/>
            <p:cNvSpPr/>
            <p:nvPr/>
          </p:nvSpPr>
          <p:spPr>
            <a:xfrm>
              <a:off x="683797"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Up Arrow 4"/>
            <p:cNvSpPr/>
            <p:nvPr/>
          </p:nvSpPr>
          <p:spPr>
            <a:xfrm>
              <a:off x="1011865"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Up Arrow 5"/>
            <p:cNvSpPr/>
            <p:nvPr/>
          </p:nvSpPr>
          <p:spPr>
            <a:xfrm>
              <a:off x="1339933"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Up Arrow 6"/>
            <p:cNvSpPr/>
            <p:nvPr/>
          </p:nvSpPr>
          <p:spPr>
            <a:xfrm>
              <a:off x="1668001"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Up Arrow 11"/>
            <p:cNvSpPr/>
            <p:nvPr/>
          </p:nvSpPr>
          <p:spPr>
            <a:xfrm>
              <a:off x="1996069"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Up Arrow 12"/>
            <p:cNvSpPr/>
            <p:nvPr/>
          </p:nvSpPr>
          <p:spPr>
            <a:xfrm>
              <a:off x="2324137"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Up Arrow 13"/>
            <p:cNvSpPr/>
            <p:nvPr/>
          </p:nvSpPr>
          <p:spPr>
            <a:xfrm>
              <a:off x="2652205"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Up Arrow 14"/>
            <p:cNvSpPr/>
            <p:nvPr/>
          </p:nvSpPr>
          <p:spPr>
            <a:xfrm>
              <a:off x="2980273"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Up Arrow 15"/>
            <p:cNvSpPr/>
            <p:nvPr/>
          </p:nvSpPr>
          <p:spPr>
            <a:xfrm>
              <a:off x="3308341"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Up Arrow 16"/>
            <p:cNvSpPr/>
            <p:nvPr/>
          </p:nvSpPr>
          <p:spPr>
            <a:xfrm>
              <a:off x="3636409" y="1438184"/>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ight Brace 40"/>
            <p:cNvSpPr/>
            <p:nvPr/>
          </p:nvSpPr>
          <p:spPr>
            <a:xfrm rot="5400000">
              <a:off x="787033" y="2379076"/>
              <a:ext cx="180104" cy="3280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a:spLocks/>
            </p:cNvSpPr>
            <p:nvPr/>
          </p:nvSpPr>
          <p:spPr bwMode="auto">
            <a:xfrm>
              <a:off x="403637" y="1530528"/>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46" name="Freeform 45"/>
            <p:cNvSpPr>
              <a:spLocks/>
            </p:cNvSpPr>
            <p:nvPr/>
          </p:nvSpPr>
          <p:spPr bwMode="auto">
            <a:xfrm>
              <a:off x="712739" y="1530530"/>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48" name="Freeform 47"/>
            <p:cNvSpPr>
              <a:spLocks/>
            </p:cNvSpPr>
            <p:nvPr/>
          </p:nvSpPr>
          <p:spPr bwMode="auto">
            <a:xfrm>
              <a:off x="1057563" y="1530530"/>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49" name="Freeform 48"/>
            <p:cNvSpPr>
              <a:spLocks/>
            </p:cNvSpPr>
            <p:nvPr/>
          </p:nvSpPr>
          <p:spPr bwMode="auto">
            <a:xfrm>
              <a:off x="1384688" y="1530528"/>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0" name="Freeform 49"/>
            <p:cNvSpPr>
              <a:spLocks/>
            </p:cNvSpPr>
            <p:nvPr/>
          </p:nvSpPr>
          <p:spPr bwMode="auto">
            <a:xfrm>
              <a:off x="1709133" y="1530530"/>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1" name="Freeform 50"/>
            <p:cNvSpPr>
              <a:spLocks/>
            </p:cNvSpPr>
            <p:nvPr/>
          </p:nvSpPr>
          <p:spPr bwMode="auto">
            <a:xfrm>
              <a:off x="2053957" y="1530530"/>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2" name="Freeform 51"/>
            <p:cNvSpPr>
              <a:spLocks/>
            </p:cNvSpPr>
            <p:nvPr/>
          </p:nvSpPr>
          <p:spPr bwMode="auto">
            <a:xfrm>
              <a:off x="2363129" y="1530525"/>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3" name="Freeform 52"/>
            <p:cNvSpPr>
              <a:spLocks/>
            </p:cNvSpPr>
            <p:nvPr/>
          </p:nvSpPr>
          <p:spPr bwMode="auto">
            <a:xfrm>
              <a:off x="2672231" y="1530527"/>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4" name="Freeform 53"/>
            <p:cNvSpPr>
              <a:spLocks/>
            </p:cNvSpPr>
            <p:nvPr/>
          </p:nvSpPr>
          <p:spPr bwMode="auto">
            <a:xfrm>
              <a:off x="3017055" y="1530527"/>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55" name="Freeform 54"/>
            <p:cNvSpPr>
              <a:spLocks/>
            </p:cNvSpPr>
            <p:nvPr/>
          </p:nvSpPr>
          <p:spPr bwMode="auto">
            <a:xfrm>
              <a:off x="3344220" y="1529250"/>
              <a:ext cx="598248"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cxnSp>
          <p:nvCxnSpPr>
            <p:cNvPr id="9" name="Straight Connector 8"/>
            <p:cNvCxnSpPr/>
            <p:nvPr/>
          </p:nvCxnSpPr>
          <p:spPr>
            <a:xfrm>
              <a:off x="506568" y="2420374"/>
              <a:ext cx="3714107" cy="0"/>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299811" y="2499648"/>
              <a:ext cx="712054" cy="307777"/>
            </a:xfrm>
            <a:prstGeom prst="rect">
              <a:avLst/>
            </a:prstGeom>
            <a:noFill/>
          </p:spPr>
          <p:txBody>
            <a:bodyPr wrap="none" rtlCol="0">
              <a:spAutoFit/>
            </a:bodyPr>
            <a:lstStyle/>
            <a:p>
              <a:r>
                <a:rPr lang="en-US" sz="1400" dirty="0" smtClean="0"/>
                <a:t>50Ghz</a:t>
              </a:r>
              <a:endParaRPr lang="en-US" sz="1400" dirty="0"/>
            </a:p>
          </p:txBody>
        </p:sp>
        <p:sp>
          <p:nvSpPr>
            <p:cNvPr id="89" name="Rectangular Callout 88"/>
            <p:cNvSpPr/>
            <p:nvPr/>
          </p:nvSpPr>
          <p:spPr>
            <a:xfrm>
              <a:off x="4093007" y="1316630"/>
              <a:ext cx="1244394" cy="612648"/>
            </a:xfrm>
            <a:prstGeom prst="wedgeRectCallout">
              <a:avLst>
                <a:gd name="adj1" fmla="val -82853"/>
                <a:gd name="adj2" fmla="val 36162"/>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32Gbaud 200G16QAM</a:t>
              </a:r>
            </a:p>
          </p:txBody>
        </p:sp>
        <p:sp>
          <p:nvSpPr>
            <p:cNvPr id="92" name="Left-Right Arrow 91"/>
            <p:cNvSpPr/>
            <p:nvPr/>
          </p:nvSpPr>
          <p:spPr>
            <a:xfrm>
              <a:off x="534389" y="1043641"/>
              <a:ext cx="3173313" cy="312766"/>
            </a:xfrm>
            <a:prstGeom prst="leftRightArrow">
              <a:avLst/>
            </a:prstGeom>
            <a:solidFill>
              <a:srgbClr val="36A4D7"/>
            </a:solidFill>
            <a:ln w="1270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r>
                <a:rPr lang="en-US" sz="1400" dirty="0" smtClean="0"/>
                <a:t>Tbps</a:t>
              </a:r>
            </a:p>
          </p:txBody>
        </p:sp>
        <p:sp>
          <p:nvSpPr>
            <p:cNvPr id="65" name="TextBox 64"/>
            <p:cNvSpPr txBox="1"/>
            <p:nvPr/>
          </p:nvSpPr>
          <p:spPr>
            <a:xfrm>
              <a:off x="1664539" y="2462087"/>
              <a:ext cx="1249060" cy="307777"/>
            </a:xfrm>
            <a:prstGeom prst="rect">
              <a:avLst/>
            </a:prstGeom>
            <a:noFill/>
          </p:spPr>
          <p:txBody>
            <a:bodyPr wrap="none" rtlCol="0">
              <a:spAutoFit/>
            </a:bodyPr>
            <a:lstStyle/>
            <a:p>
              <a:r>
                <a:rPr lang="en-US" sz="1400" smtClean="0"/>
                <a:t>500Ghz used</a:t>
              </a:r>
              <a:endParaRPr lang="en-US" sz="1400" dirty="0"/>
            </a:p>
          </p:txBody>
        </p:sp>
      </p:grpSp>
      <p:grpSp>
        <p:nvGrpSpPr>
          <p:cNvPr id="10" name="Group 9"/>
          <p:cNvGrpSpPr/>
          <p:nvPr/>
        </p:nvGrpSpPr>
        <p:grpSpPr>
          <a:xfrm>
            <a:off x="328900" y="2827215"/>
            <a:ext cx="5047760" cy="2198993"/>
            <a:chOff x="328900" y="2827215"/>
            <a:chExt cx="5047760" cy="2198993"/>
          </a:xfrm>
        </p:grpSpPr>
        <p:sp>
          <p:nvSpPr>
            <p:cNvPr id="43" name="TextBox 42"/>
            <p:cNvSpPr txBox="1"/>
            <p:nvPr/>
          </p:nvSpPr>
          <p:spPr>
            <a:xfrm>
              <a:off x="350036" y="4302685"/>
              <a:ext cx="712054" cy="307777"/>
            </a:xfrm>
            <a:prstGeom prst="rect">
              <a:avLst/>
            </a:prstGeom>
            <a:noFill/>
          </p:spPr>
          <p:txBody>
            <a:bodyPr wrap="none" rtlCol="0">
              <a:spAutoFit/>
            </a:bodyPr>
            <a:lstStyle/>
            <a:p>
              <a:r>
                <a:rPr lang="en-US" sz="1400" dirty="0" smtClean="0"/>
                <a:t>50Ghz</a:t>
              </a:r>
              <a:endParaRPr lang="en-US" sz="1400" dirty="0"/>
            </a:p>
          </p:txBody>
        </p:sp>
        <p:sp>
          <p:nvSpPr>
            <p:cNvPr id="56" name="Up Arrow 55"/>
            <p:cNvSpPr/>
            <p:nvPr/>
          </p:nvSpPr>
          <p:spPr>
            <a:xfrm>
              <a:off x="684859"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7" name="Up Arrow 56"/>
            <p:cNvSpPr/>
            <p:nvPr/>
          </p:nvSpPr>
          <p:spPr>
            <a:xfrm>
              <a:off x="1012927"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Up Arrow 57"/>
            <p:cNvSpPr/>
            <p:nvPr/>
          </p:nvSpPr>
          <p:spPr>
            <a:xfrm>
              <a:off x="1340995"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Up Arrow 58"/>
            <p:cNvSpPr/>
            <p:nvPr/>
          </p:nvSpPr>
          <p:spPr>
            <a:xfrm>
              <a:off x="1669063"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Up Arrow 59"/>
            <p:cNvSpPr/>
            <p:nvPr/>
          </p:nvSpPr>
          <p:spPr>
            <a:xfrm>
              <a:off x="1997131"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Up Arrow 60"/>
            <p:cNvSpPr/>
            <p:nvPr/>
          </p:nvSpPr>
          <p:spPr>
            <a:xfrm>
              <a:off x="2325199"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Up Arrow 61"/>
            <p:cNvSpPr/>
            <p:nvPr/>
          </p:nvSpPr>
          <p:spPr>
            <a:xfrm>
              <a:off x="2653267"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Up Arrow 62"/>
            <p:cNvSpPr/>
            <p:nvPr/>
          </p:nvSpPr>
          <p:spPr>
            <a:xfrm>
              <a:off x="2981335" y="319033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Right Brace 65"/>
            <p:cNvSpPr/>
            <p:nvPr/>
          </p:nvSpPr>
          <p:spPr>
            <a:xfrm rot="5400000">
              <a:off x="788095" y="4131227"/>
              <a:ext cx="180104" cy="3280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a:spLocks/>
            </p:cNvSpPr>
            <p:nvPr/>
          </p:nvSpPr>
          <p:spPr bwMode="auto">
            <a:xfrm>
              <a:off x="658594" y="3270485"/>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79" name="Freeform 78"/>
            <p:cNvSpPr>
              <a:spLocks/>
            </p:cNvSpPr>
            <p:nvPr/>
          </p:nvSpPr>
          <p:spPr bwMode="auto">
            <a:xfrm>
              <a:off x="328900" y="3270485"/>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0" name="Freeform 79"/>
            <p:cNvSpPr>
              <a:spLocks/>
            </p:cNvSpPr>
            <p:nvPr/>
          </p:nvSpPr>
          <p:spPr bwMode="auto">
            <a:xfrm>
              <a:off x="1314730" y="3282679"/>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1" name="Freeform 80"/>
            <p:cNvSpPr>
              <a:spLocks/>
            </p:cNvSpPr>
            <p:nvPr/>
          </p:nvSpPr>
          <p:spPr bwMode="auto">
            <a:xfrm>
              <a:off x="985036" y="3282679"/>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2" name="Freeform 81"/>
            <p:cNvSpPr>
              <a:spLocks/>
            </p:cNvSpPr>
            <p:nvPr/>
          </p:nvSpPr>
          <p:spPr bwMode="auto">
            <a:xfrm>
              <a:off x="1971808" y="3277198"/>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3" name="Freeform 82"/>
            <p:cNvSpPr>
              <a:spLocks/>
            </p:cNvSpPr>
            <p:nvPr/>
          </p:nvSpPr>
          <p:spPr bwMode="auto">
            <a:xfrm>
              <a:off x="1642114" y="3277198"/>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4" name="Freeform 83"/>
            <p:cNvSpPr>
              <a:spLocks/>
            </p:cNvSpPr>
            <p:nvPr/>
          </p:nvSpPr>
          <p:spPr bwMode="auto">
            <a:xfrm>
              <a:off x="2627944" y="3289392"/>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sp>
          <p:nvSpPr>
            <p:cNvPr id="85" name="Freeform 84"/>
            <p:cNvSpPr>
              <a:spLocks/>
            </p:cNvSpPr>
            <p:nvPr/>
          </p:nvSpPr>
          <p:spPr bwMode="auto">
            <a:xfrm>
              <a:off x="2298250" y="3289392"/>
              <a:ext cx="740912" cy="889845"/>
            </a:xfrm>
            <a:custGeom>
              <a:avLst/>
              <a:gdLst>
                <a:gd name="T0" fmla="*/ 12 w 612"/>
                <a:gd name="T1" fmla="*/ 1699 h 1699"/>
                <a:gd name="T2" fmla="*/ 30 w 612"/>
                <a:gd name="T3" fmla="*/ 1699 h 1699"/>
                <a:gd name="T4" fmla="*/ 48 w 612"/>
                <a:gd name="T5" fmla="*/ 1699 h 1699"/>
                <a:gd name="T6" fmla="*/ 66 w 612"/>
                <a:gd name="T7" fmla="*/ 1699 h 1699"/>
                <a:gd name="T8" fmla="*/ 84 w 612"/>
                <a:gd name="T9" fmla="*/ 1699 h 1699"/>
                <a:gd name="T10" fmla="*/ 102 w 612"/>
                <a:gd name="T11" fmla="*/ 1699 h 1699"/>
                <a:gd name="T12" fmla="*/ 120 w 612"/>
                <a:gd name="T13" fmla="*/ 1699 h 1699"/>
                <a:gd name="T14" fmla="*/ 138 w 612"/>
                <a:gd name="T15" fmla="*/ 1699 h 1699"/>
                <a:gd name="T16" fmla="*/ 156 w 612"/>
                <a:gd name="T17" fmla="*/ 1699 h 1699"/>
                <a:gd name="T18" fmla="*/ 174 w 612"/>
                <a:gd name="T19" fmla="*/ 1699 h 1699"/>
                <a:gd name="T20" fmla="*/ 186 w 612"/>
                <a:gd name="T21" fmla="*/ 1669 h 1699"/>
                <a:gd name="T22" fmla="*/ 198 w 612"/>
                <a:gd name="T23" fmla="*/ 1580 h 1699"/>
                <a:gd name="T24" fmla="*/ 204 w 612"/>
                <a:gd name="T25" fmla="*/ 1209 h 1699"/>
                <a:gd name="T26" fmla="*/ 216 w 612"/>
                <a:gd name="T27" fmla="*/ 921 h 1699"/>
                <a:gd name="T28" fmla="*/ 222 w 612"/>
                <a:gd name="T29" fmla="*/ 485 h 1699"/>
                <a:gd name="T30" fmla="*/ 234 w 612"/>
                <a:gd name="T31" fmla="*/ 299 h 1699"/>
                <a:gd name="T32" fmla="*/ 240 w 612"/>
                <a:gd name="T33" fmla="*/ 108 h 1699"/>
                <a:gd name="T34" fmla="*/ 252 w 612"/>
                <a:gd name="T35" fmla="*/ 54 h 1699"/>
                <a:gd name="T36" fmla="*/ 258 w 612"/>
                <a:gd name="T37" fmla="*/ 12 h 1699"/>
                <a:gd name="T38" fmla="*/ 276 w 612"/>
                <a:gd name="T39" fmla="*/ 0 h 1699"/>
                <a:gd name="T40" fmla="*/ 294 w 612"/>
                <a:gd name="T41" fmla="*/ 0 h 1699"/>
                <a:gd name="T42" fmla="*/ 312 w 612"/>
                <a:gd name="T43" fmla="*/ 0 h 1699"/>
                <a:gd name="T44" fmla="*/ 330 w 612"/>
                <a:gd name="T45" fmla="*/ 0 h 1699"/>
                <a:gd name="T46" fmla="*/ 348 w 612"/>
                <a:gd name="T47" fmla="*/ 0 h 1699"/>
                <a:gd name="T48" fmla="*/ 366 w 612"/>
                <a:gd name="T49" fmla="*/ 0 h 1699"/>
                <a:gd name="T50" fmla="*/ 390 w 612"/>
                <a:gd name="T51" fmla="*/ 18 h 1699"/>
                <a:gd name="T52" fmla="*/ 396 w 612"/>
                <a:gd name="T53" fmla="*/ 66 h 1699"/>
                <a:gd name="T54" fmla="*/ 408 w 612"/>
                <a:gd name="T55" fmla="*/ 120 h 1699"/>
                <a:gd name="T56" fmla="*/ 414 w 612"/>
                <a:gd name="T57" fmla="*/ 317 h 1699"/>
                <a:gd name="T58" fmla="*/ 426 w 612"/>
                <a:gd name="T59" fmla="*/ 503 h 1699"/>
                <a:gd name="T60" fmla="*/ 432 w 612"/>
                <a:gd name="T61" fmla="*/ 981 h 1699"/>
                <a:gd name="T62" fmla="*/ 444 w 612"/>
                <a:gd name="T63" fmla="*/ 1262 h 1699"/>
                <a:gd name="T64" fmla="*/ 450 w 612"/>
                <a:gd name="T65" fmla="*/ 1592 h 1699"/>
                <a:gd name="T66" fmla="*/ 462 w 612"/>
                <a:gd name="T67" fmla="*/ 1675 h 1699"/>
                <a:gd name="T68" fmla="*/ 474 w 612"/>
                <a:gd name="T69" fmla="*/ 1699 h 1699"/>
                <a:gd name="T70" fmla="*/ 492 w 612"/>
                <a:gd name="T71" fmla="*/ 1699 h 1699"/>
                <a:gd name="T72" fmla="*/ 510 w 612"/>
                <a:gd name="T73" fmla="*/ 1699 h 1699"/>
                <a:gd name="T74" fmla="*/ 528 w 612"/>
                <a:gd name="T75" fmla="*/ 1699 h 1699"/>
                <a:gd name="T76" fmla="*/ 546 w 612"/>
                <a:gd name="T77" fmla="*/ 1699 h 1699"/>
                <a:gd name="T78" fmla="*/ 564 w 612"/>
                <a:gd name="T79" fmla="*/ 1699 h 1699"/>
                <a:gd name="T80" fmla="*/ 582 w 612"/>
                <a:gd name="T81" fmla="*/ 1699 h 1699"/>
                <a:gd name="T82" fmla="*/ 600 w 612"/>
                <a:gd name="T83" fmla="*/ 1699 h 16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699"/>
                <a:gd name="T128" fmla="*/ 612 w 612"/>
                <a:gd name="T129" fmla="*/ 1699 h 16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699">
                  <a:moveTo>
                    <a:pt x="0" y="1699"/>
                  </a:moveTo>
                  <a:lnTo>
                    <a:pt x="6" y="1699"/>
                  </a:lnTo>
                  <a:lnTo>
                    <a:pt x="12" y="1699"/>
                  </a:lnTo>
                  <a:lnTo>
                    <a:pt x="18" y="1699"/>
                  </a:lnTo>
                  <a:lnTo>
                    <a:pt x="24" y="1699"/>
                  </a:lnTo>
                  <a:lnTo>
                    <a:pt x="30" y="1699"/>
                  </a:lnTo>
                  <a:lnTo>
                    <a:pt x="36" y="1699"/>
                  </a:lnTo>
                  <a:lnTo>
                    <a:pt x="42" y="1699"/>
                  </a:lnTo>
                  <a:lnTo>
                    <a:pt x="48" y="1699"/>
                  </a:lnTo>
                  <a:lnTo>
                    <a:pt x="54" y="1699"/>
                  </a:lnTo>
                  <a:lnTo>
                    <a:pt x="60" y="1699"/>
                  </a:lnTo>
                  <a:lnTo>
                    <a:pt x="66" y="1699"/>
                  </a:lnTo>
                  <a:lnTo>
                    <a:pt x="72" y="1699"/>
                  </a:lnTo>
                  <a:lnTo>
                    <a:pt x="78" y="1699"/>
                  </a:lnTo>
                  <a:lnTo>
                    <a:pt x="84" y="1699"/>
                  </a:lnTo>
                  <a:lnTo>
                    <a:pt x="90" y="1699"/>
                  </a:lnTo>
                  <a:lnTo>
                    <a:pt x="96" y="1699"/>
                  </a:lnTo>
                  <a:lnTo>
                    <a:pt x="102" y="1699"/>
                  </a:lnTo>
                  <a:lnTo>
                    <a:pt x="108" y="1699"/>
                  </a:lnTo>
                  <a:lnTo>
                    <a:pt x="114" y="1699"/>
                  </a:lnTo>
                  <a:lnTo>
                    <a:pt x="120" y="1699"/>
                  </a:lnTo>
                  <a:lnTo>
                    <a:pt x="126" y="1699"/>
                  </a:lnTo>
                  <a:lnTo>
                    <a:pt x="132" y="1699"/>
                  </a:lnTo>
                  <a:lnTo>
                    <a:pt x="138" y="1699"/>
                  </a:lnTo>
                  <a:lnTo>
                    <a:pt x="144" y="1699"/>
                  </a:lnTo>
                  <a:lnTo>
                    <a:pt x="150" y="1699"/>
                  </a:lnTo>
                  <a:lnTo>
                    <a:pt x="156" y="1699"/>
                  </a:lnTo>
                  <a:lnTo>
                    <a:pt x="162" y="1699"/>
                  </a:lnTo>
                  <a:lnTo>
                    <a:pt x="168" y="1699"/>
                  </a:lnTo>
                  <a:lnTo>
                    <a:pt x="174" y="1699"/>
                  </a:lnTo>
                  <a:lnTo>
                    <a:pt x="180" y="1693"/>
                  </a:lnTo>
                  <a:lnTo>
                    <a:pt x="186" y="1687"/>
                  </a:lnTo>
                  <a:lnTo>
                    <a:pt x="186" y="1669"/>
                  </a:lnTo>
                  <a:lnTo>
                    <a:pt x="192" y="1663"/>
                  </a:lnTo>
                  <a:lnTo>
                    <a:pt x="192" y="1592"/>
                  </a:lnTo>
                  <a:lnTo>
                    <a:pt x="198" y="1580"/>
                  </a:lnTo>
                  <a:lnTo>
                    <a:pt x="198" y="1448"/>
                  </a:lnTo>
                  <a:lnTo>
                    <a:pt x="204" y="1430"/>
                  </a:lnTo>
                  <a:lnTo>
                    <a:pt x="204" y="1209"/>
                  </a:lnTo>
                  <a:lnTo>
                    <a:pt x="210" y="1179"/>
                  </a:lnTo>
                  <a:lnTo>
                    <a:pt x="210" y="951"/>
                  </a:lnTo>
                  <a:lnTo>
                    <a:pt x="216" y="921"/>
                  </a:lnTo>
                  <a:lnTo>
                    <a:pt x="216" y="700"/>
                  </a:lnTo>
                  <a:lnTo>
                    <a:pt x="222" y="670"/>
                  </a:lnTo>
                  <a:lnTo>
                    <a:pt x="222" y="485"/>
                  </a:lnTo>
                  <a:lnTo>
                    <a:pt x="228" y="461"/>
                  </a:lnTo>
                  <a:lnTo>
                    <a:pt x="228" y="317"/>
                  </a:lnTo>
                  <a:lnTo>
                    <a:pt x="234" y="299"/>
                  </a:lnTo>
                  <a:lnTo>
                    <a:pt x="234" y="185"/>
                  </a:lnTo>
                  <a:lnTo>
                    <a:pt x="240" y="174"/>
                  </a:lnTo>
                  <a:lnTo>
                    <a:pt x="240" y="108"/>
                  </a:lnTo>
                  <a:lnTo>
                    <a:pt x="246" y="102"/>
                  </a:lnTo>
                  <a:lnTo>
                    <a:pt x="246" y="60"/>
                  </a:lnTo>
                  <a:lnTo>
                    <a:pt x="252" y="54"/>
                  </a:lnTo>
                  <a:lnTo>
                    <a:pt x="252" y="30"/>
                  </a:lnTo>
                  <a:lnTo>
                    <a:pt x="258" y="24"/>
                  </a:lnTo>
                  <a:lnTo>
                    <a:pt x="258" y="12"/>
                  </a:lnTo>
                  <a:lnTo>
                    <a:pt x="264" y="6"/>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6"/>
                  </a:lnTo>
                  <a:lnTo>
                    <a:pt x="390" y="18"/>
                  </a:lnTo>
                  <a:lnTo>
                    <a:pt x="390" y="30"/>
                  </a:lnTo>
                  <a:lnTo>
                    <a:pt x="396" y="36"/>
                  </a:lnTo>
                  <a:lnTo>
                    <a:pt x="396" y="66"/>
                  </a:lnTo>
                  <a:lnTo>
                    <a:pt x="402" y="72"/>
                  </a:lnTo>
                  <a:lnTo>
                    <a:pt x="402" y="114"/>
                  </a:lnTo>
                  <a:lnTo>
                    <a:pt x="408" y="120"/>
                  </a:lnTo>
                  <a:lnTo>
                    <a:pt x="408" y="197"/>
                  </a:lnTo>
                  <a:lnTo>
                    <a:pt x="414" y="203"/>
                  </a:lnTo>
                  <a:lnTo>
                    <a:pt x="414" y="317"/>
                  </a:lnTo>
                  <a:lnTo>
                    <a:pt x="420" y="329"/>
                  </a:lnTo>
                  <a:lnTo>
                    <a:pt x="420" y="485"/>
                  </a:lnTo>
                  <a:lnTo>
                    <a:pt x="426" y="503"/>
                  </a:lnTo>
                  <a:lnTo>
                    <a:pt x="426" y="724"/>
                  </a:lnTo>
                  <a:lnTo>
                    <a:pt x="432" y="754"/>
                  </a:lnTo>
                  <a:lnTo>
                    <a:pt x="432" y="981"/>
                  </a:lnTo>
                  <a:lnTo>
                    <a:pt x="438" y="1005"/>
                  </a:lnTo>
                  <a:lnTo>
                    <a:pt x="438" y="1233"/>
                  </a:lnTo>
                  <a:lnTo>
                    <a:pt x="444" y="1262"/>
                  </a:lnTo>
                  <a:lnTo>
                    <a:pt x="444" y="1448"/>
                  </a:lnTo>
                  <a:lnTo>
                    <a:pt x="450" y="1466"/>
                  </a:lnTo>
                  <a:lnTo>
                    <a:pt x="450" y="1592"/>
                  </a:lnTo>
                  <a:lnTo>
                    <a:pt x="456" y="1604"/>
                  </a:lnTo>
                  <a:lnTo>
                    <a:pt x="456" y="1669"/>
                  </a:lnTo>
                  <a:lnTo>
                    <a:pt x="462" y="1675"/>
                  </a:lnTo>
                  <a:lnTo>
                    <a:pt x="462" y="1693"/>
                  </a:lnTo>
                  <a:lnTo>
                    <a:pt x="468" y="1699"/>
                  </a:lnTo>
                  <a:lnTo>
                    <a:pt x="474" y="1699"/>
                  </a:lnTo>
                  <a:lnTo>
                    <a:pt x="480" y="1699"/>
                  </a:lnTo>
                  <a:lnTo>
                    <a:pt x="486" y="1699"/>
                  </a:lnTo>
                  <a:lnTo>
                    <a:pt x="492" y="1699"/>
                  </a:lnTo>
                  <a:lnTo>
                    <a:pt x="498" y="1699"/>
                  </a:lnTo>
                  <a:lnTo>
                    <a:pt x="504" y="1699"/>
                  </a:lnTo>
                  <a:lnTo>
                    <a:pt x="510" y="1699"/>
                  </a:lnTo>
                  <a:lnTo>
                    <a:pt x="516" y="1699"/>
                  </a:lnTo>
                  <a:lnTo>
                    <a:pt x="522" y="1699"/>
                  </a:lnTo>
                  <a:lnTo>
                    <a:pt x="528" y="1699"/>
                  </a:lnTo>
                  <a:lnTo>
                    <a:pt x="534" y="1699"/>
                  </a:lnTo>
                  <a:lnTo>
                    <a:pt x="540" y="1699"/>
                  </a:lnTo>
                  <a:lnTo>
                    <a:pt x="546" y="1699"/>
                  </a:lnTo>
                  <a:lnTo>
                    <a:pt x="552" y="1699"/>
                  </a:lnTo>
                  <a:lnTo>
                    <a:pt x="558" y="1699"/>
                  </a:lnTo>
                  <a:lnTo>
                    <a:pt x="564" y="1699"/>
                  </a:lnTo>
                  <a:lnTo>
                    <a:pt x="570" y="1699"/>
                  </a:lnTo>
                  <a:lnTo>
                    <a:pt x="576" y="1699"/>
                  </a:lnTo>
                  <a:lnTo>
                    <a:pt x="582" y="1699"/>
                  </a:lnTo>
                  <a:lnTo>
                    <a:pt x="588" y="1699"/>
                  </a:lnTo>
                  <a:lnTo>
                    <a:pt x="594" y="1699"/>
                  </a:lnTo>
                  <a:lnTo>
                    <a:pt x="600" y="1699"/>
                  </a:lnTo>
                  <a:lnTo>
                    <a:pt x="606" y="1699"/>
                  </a:lnTo>
                  <a:lnTo>
                    <a:pt x="612" y="1699"/>
                  </a:lnTo>
                </a:path>
              </a:pathLst>
            </a:custGeom>
            <a:solidFill>
              <a:schemeClr val="accent6">
                <a:lumMod val="75000"/>
                <a:alpha val="34000"/>
              </a:schemeClr>
            </a:solidFill>
            <a:ln w="28575">
              <a:solidFill>
                <a:schemeClr val="accent6">
                  <a:lumMod val="60000"/>
                  <a:lumOff val="40000"/>
                </a:schemeClr>
              </a:solidFill>
              <a:round/>
              <a:headEnd/>
              <a:tailEnd/>
            </a:ln>
          </p:spPr>
          <p:txBody>
            <a:bodyPr/>
            <a:ls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a:lstStyle>
            <a:p>
              <a:pPr defTabSz="685150"/>
              <a:endParaRPr lang="en-US" sz="1400">
                <a:solidFill>
                  <a:srgbClr val="FFFFFF"/>
                </a:solidFill>
              </a:endParaRPr>
            </a:p>
          </p:txBody>
        </p:sp>
        <p:cxnSp>
          <p:nvCxnSpPr>
            <p:cNvPr id="77" name="Straight Connector 76"/>
            <p:cNvCxnSpPr/>
            <p:nvPr/>
          </p:nvCxnSpPr>
          <p:spPr>
            <a:xfrm>
              <a:off x="507630" y="4172525"/>
              <a:ext cx="3714107"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ular Callout 89"/>
            <p:cNvSpPr/>
            <p:nvPr/>
          </p:nvSpPr>
          <p:spPr>
            <a:xfrm>
              <a:off x="4093006" y="3289392"/>
              <a:ext cx="1283654" cy="612648"/>
            </a:xfrm>
            <a:prstGeom prst="wedgeRectCallout">
              <a:avLst>
                <a:gd name="adj1" fmla="val -124405"/>
                <a:gd name="adj2" fmla="val -12128"/>
              </a:avLst>
            </a:prstGeom>
            <a:solidFill>
              <a:srgbClr val="66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40Gbaud 250G16QAM</a:t>
              </a:r>
            </a:p>
          </p:txBody>
        </p:sp>
        <p:sp>
          <p:nvSpPr>
            <p:cNvPr id="93" name="Left-Right Arrow 92"/>
            <p:cNvSpPr/>
            <p:nvPr/>
          </p:nvSpPr>
          <p:spPr>
            <a:xfrm>
              <a:off x="523262" y="2827215"/>
              <a:ext cx="2648081" cy="312766"/>
            </a:xfrm>
            <a:prstGeom prst="leftRightArrow">
              <a:avLst/>
            </a:prstGeom>
            <a:solidFill>
              <a:srgbClr val="36A4D7"/>
            </a:solidFill>
            <a:ln w="1270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r>
                <a:rPr lang="en-US" sz="1400" dirty="0" smtClean="0"/>
                <a:t>Tbps</a:t>
              </a:r>
            </a:p>
          </p:txBody>
        </p:sp>
        <p:sp>
          <p:nvSpPr>
            <p:cNvPr id="98" name="Up Arrow 97"/>
            <p:cNvSpPr/>
            <p:nvPr/>
          </p:nvSpPr>
          <p:spPr>
            <a:xfrm>
              <a:off x="3297212" y="3197048"/>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9" name="Up Arrow 98"/>
            <p:cNvSpPr/>
            <p:nvPr/>
          </p:nvSpPr>
          <p:spPr>
            <a:xfrm>
              <a:off x="3625280" y="3207075"/>
              <a:ext cx="58511" cy="982189"/>
            </a:xfrm>
            <a:prstGeom prst="up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Right Brace 1"/>
            <p:cNvSpPr/>
            <p:nvPr/>
          </p:nvSpPr>
          <p:spPr>
            <a:xfrm rot="5400000">
              <a:off x="3397926" y="4050710"/>
              <a:ext cx="217218" cy="5808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1621124" y="4214237"/>
              <a:ext cx="1689125" cy="307777"/>
            </a:xfrm>
            <a:prstGeom prst="rect">
              <a:avLst/>
            </a:prstGeom>
            <a:noFill/>
          </p:spPr>
          <p:txBody>
            <a:bodyPr wrap="square" rtlCol="0">
              <a:spAutoFit/>
            </a:bodyPr>
            <a:lstStyle/>
            <a:p>
              <a:r>
                <a:rPr lang="en-US" sz="1400" dirty="0"/>
                <a:t>4</a:t>
              </a:r>
              <a:r>
                <a:rPr lang="en-US" sz="1400" smtClean="0"/>
                <a:t>00Ghz </a:t>
              </a:r>
              <a:r>
                <a:rPr lang="en-US" sz="1400" dirty="0" smtClean="0"/>
                <a:t>used</a:t>
              </a:r>
              <a:endParaRPr lang="en-US" sz="1400" dirty="0"/>
            </a:p>
          </p:txBody>
        </p:sp>
        <p:sp>
          <p:nvSpPr>
            <p:cNvPr id="68" name="TextBox 67"/>
            <p:cNvSpPr txBox="1"/>
            <p:nvPr/>
          </p:nvSpPr>
          <p:spPr>
            <a:xfrm>
              <a:off x="3229074" y="4502988"/>
              <a:ext cx="1734812" cy="523220"/>
            </a:xfrm>
            <a:prstGeom prst="rect">
              <a:avLst/>
            </a:prstGeom>
            <a:noFill/>
          </p:spPr>
          <p:txBody>
            <a:bodyPr wrap="square" rtlCol="0">
              <a:spAutoFit/>
            </a:bodyPr>
            <a:lstStyle/>
            <a:p>
              <a:r>
                <a:rPr lang="en-US" sz="1400" dirty="0" smtClean="0"/>
                <a:t>25</a:t>
              </a:r>
              <a:r>
                <a:rPr lang="en-US" sz="1400" smtClean="0"/>
                <a:t>% more capacity </a:t>
              </a:r>
              <a:r>
                <a:rPr lang="en-US" sz="1400" dirty="0" smtClean="0"/>
                <a:t>available!</a:t>
              </a:r>
              <a:endParaRPr lang="en-US" sz="1400" dirty="0"/>
            </a:p>
          </p:txBody>
        </p:sp>
      </p:grpSp>
    </p:spTree>
    <p:extLst>
      <p:ext uri="{BB962C8B-B14F-4D97-AF65-F5344CB8AC3E}">
        <p14:creationId xmlns:p14="http://schemas.microsoft.com/office/powerpoint/2010/main" val="1380929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01704" y="772449"/>
            <a:ext cx="3642296"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4 independent slices that are accessible to the user day 1.</a:t>
            </a:r>
          </a:p>
          <a:p>
            <a:pPr marL="285750" indent="-285750">
              <a:buFont typeface="Arial" panose="020B0604020202020204" pitchFamily="34" charset="0"/>
              <a:buChar char="•"/>
            </a:pPr>
            <a:r>
              <a:rPr lang="en-US" sz="1600" dirty="0"/>
              <a:t>C</a:t>
            </a:r>
            <a:r>
              <a:rPr lang="en-US" sz="1600" dirty="0" smtClean="0"/>
              <a:t>apacity  can be turned up in increments of 200G/500G by buying the corresponding client and trunk optics.</a:t>
            </a:r>
          </a:p>
          <a:p>
            <a:pPr marL="285750" indent="-285750">
              <a:buFont typeface="Arial" panose="020B0604020202020204" pitchFamily="34" charset="0"/>
              <a:buChar char="•"/>
            </a:pPr>
            <a:endParaRPr lang="en-US" sz="1600" dirty="0" smtClean="0"/>
          </a:p>
        </p:txBody>
      </p:sp>
      <p:grpSp>
        <p:nvGrpSpPr>
          <p:cNvPr id="30" name="Group 29"/>
          <p:cNvGrpSpPr/>
          <p:nvPr/>
        </p:nvGrpSpPr>
        <p:grpSpPr>
          <a:xfrm>
            <a:off x="542069" y="-615517"/>
            <a:ext cx="5027418" cy="4060692"/>
            <a:chOff x="-714537" y="-1589588"/>
            <a:chExt cx="5399064" cy="4319251"/>
          </a:xfrm>
        </p:grpSpPr>
        <p:pic>
          <p:nvPicPr>
            <p:cNvPr id="4" name="Picture 2" descr="C:\Work stuff\platform X\pictures\KQ600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37" y="-1589588"/>
              <a:ext cx="5399064" cy="4319251"/>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p:cNvSpPr/>
            <p:nvPr/>
          </p:nvSpPr>
          <p:spPr>
            <a:xfrm>
              <a:off x="-304945" y="283435"/>
              <a:ext cx="1875133" cy="250110"/>
            </a:xfrm>
            <a:custGeom>
              <a:avLst/>
              <a:gdLst>
                <a:gd name="connsiteX0" fmla="*/ 0 w 2755392"/>
                <a:gd name="connsiteY0" fmla="*/ 12192 h 377952"/>
                <a:gd name="connsiteX1" fmla="*/ 0 w 2755392"/>
                <a:gd name="connsiteY1" fmla="*/ 377952 h 377952"/>
                <a:gd name="connsiteX2" fmla="*/ 2755392 w 2755392"/>
                <a:gd name="connsiteY2" fmla="*/ 353568 h 377952"/>
                <a:gd name="connsiteX3" fmla="*/ 2755392 w 2755392"/>
                <a:gd name="connsiteY3" fmla="*/ 0 h 377952"/>
                <a:gd name="connsiteX4" fmla="*/ 0 w 2755392"/>
                <a:gd name="connsiteY4" fmla="*/ 12192 h 37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392" h="377952">
                  <a:moveTo>
                    <a:pt x="0" y="12192"/>
                  </a:moveTo>
                  <a:lnTo>
                    <a:pt x="0" y="377952"/>
                  </a:lnTo>
                  <a:lnTo>
                    <a:pt x="2755392" y="353568"/>
                  </a:lnTo>
                  <a:lnTo>
                    <a:pt x="2755392" y="0"/>
                  </a:lnTo>
                  <a:lnTo>
                    <a:pt x="0" y="12192"/>
                  </a:lnTo>
                  <a:close/>
                </a:path>
              </a:pathLst>
            </a:custGeom>
            <a:solidFill>
              <a:srgbClr val="FF99CC">
                <a:alpha val="34000"/>
              </a:srgbClr>
            </a:solidFill>
            <a:ln w="25400">
              <a:solidFill>
                <a:schemeClr val="tx1"/>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sp>
        <p:nvSpPr>
          <p:cNvPr id="18" name="Equal 17"/>
          <p:cNvSpPr/>
          <p:nvPr/>
        </p:nvSpPr>
        <p:spPr>
          <a:xfrm>
            <a:off x="4543449" y="3247373"/>
            <a:ext cx="564776" cy="523220"/>
          </a:xfrm>
          <a:prstGeom prst="mathEqual">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 name="TextBox 18"/>
          <p:cNvSpPr txBox="1"/>
          <p:nvPr/>
        </p:nvSpPr>
        <p:spPr>
          <a:xfrm>
            <a:off x="5192313" y="3247373"/>
            <a:ext cx="1366080" cy="461665"/>
          </a:xfrm>
          <a:prstGeom prst="rect">
            <a:avLst/>
          </a:prstGeom>
          <a:noFill/>
        </p:spPr>
        <p:txBody>
          <a:bodyPr wrap="none" rtlCol="0">
            <a:spAutoFit/>
          </a:bodyPr>
          <a:lstStyle/>
          <a:p>
            <a:r>
              <a:rPr lang="en-US" sz="2400" b="1" dirty="0" smtClean="0"/>
              <a:t>2x 250G</a:t>
            </a:r>
            <a:endParaRPr lang="en-US" sz="2400" b="1" dirty="0"/>
          </a:p>
        </p:txBody>
      </p:sp>
      <p:sp>
        <p:nvSpPr>
          <p:cNvPr id="28" name="Equal 27"/>
          <p:cNvSpPr/>
          <p:nvPr/>
        </p:nvSpPr>
        <p:spPr>
          <a:xfrm>
            <a:off x="4543449" y="4245335"/>
            <a:ext cx="564776" cy="523220"/>
          </a:xfrm>
          <a:prstGeom prst="mathEqual">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9" name="TextBox 28"/>
          <p:cNvSpPr txBox="1"/>
          <p:nvPr/>
        </p:nvSpPr>
        <p:spPr>
          <a:xfrm>
            <a:off x="5192313" y="4245335"/>
            <a:ext cx="3023585" cy="461665"/>
          </a:xfrm>
          <a:prstGeom prst="rect">
            <a:avLst/>
          </a:prstGeom>
          <a:noFill/>
        </p:spPr>
        <p:txBody>
          <a:bodyPr wrap="none" rtlCol="0">
            <a:spAutoFit/>
          </a:bodyPr>
          <a:lstStyle/>
          <a:p>
            <a:r>
              <a:rPr lang="en-US" sz="2400" b="1" dirty="0" smtClean="0"/>
              <a:t>1x 200G encryption</a:t>
            </a:r>
            <a:endParaRPr lang="en-US" sz="2400" b="1" dirty="0"/>
          </a:p>
        </p:txBody>
      </p:sp>
      <p:sp>
        <p:nvSpPr>
          <p:cNvPr id="31" name="TextBox 30"/>
          <p:cNvSpPr txBox="1"/>
          <p:nvPr/>
        </p:nvSpPr>
        <p:spPr>
          <a:xfrm>
            <a:off x="542069" y="2343151"/>
            <a:ext cx="8390917" cy="646331"/>
          </a:xfrm>
          <a:prstGeom prst="rect">
            <a:avLst/>
          </a:prstGeom>
          <a:noFill/>
        </p:spPr>
        <p:txBody>
          <a:bodyPr wrap="square" rtlCol="0">
            <a:spAutoFit/>
          </a:bodyPr>
          <a:lstStyle/>
          <a:p>
            <a:r>
              <a:rPr lang="en-US" b="1" dirty="0" smtClean="0"/>
              <a:t>A licensed version of NCS1002 hardware is available – this provides per slice licensing options for 200G/250G/encryption.</a:t>
            </a:r>
          </a:p>
        </p:txBody>
      </p:sp>
      <p:grpSp>
        <p:nvGrpSpPr>
          <p:cNvPr id="2" name="Group 1"/>
          <p:cNvGrpSpPr/>
          <p:nvPr/>
        </p:nvGrpSpPr>
        <p:grpSpPr>
          <a:xfrm>
            <a:off x="437766" y="3154764"/>
            <a:ext cx="3778912" cy="1667514"/>
            <a:chOff x="911960" y="2102105"/>
            <a:chExt cx="4601251" cy="2097304"/>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3702894" y="2147362"/>
              <a:ext cx="1105278" cy="869143"/>
            </a:xfrm>
            <a:prstGeom prst="rect">
              <a:avLst/>
            </a:prstGeom>
            <a:effectLst/>
          </p:spPr>
        </p:pic>
        <p:pic>
          <p:nvPicPr>
            <p:cNvPr id="7" name="Picture 6"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488" y="2415371"/>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4074" y="2377832"/>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9246" y="2415370"/>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726" y="2377831"/>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1660" y="2415370"/>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4407933" y="2205414"/>
              <a:ext cx="1105278" cy="869143"/>
            </a:xfrm>
            <a:prstGeom prst="rect">
              <a:avLst/>
            </a:prstGeom>
            <a:effectLst/>
          </p:spPr>
        </p:pic>
        <p:sp>
          <p:nvSpPr>
            <p:cNvPr id="17" name="Rounded Rectangle 16"/>
            <p:cNvSpPr/>
            <p:nvPr/>
          </p:nvSpPr>
          <p:spPr>
            <a:xfrm>
              <a:off x="923467" y="2102105"/>
              <a:ext cx="4589744" cy="972452"/>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3" name="Picture 22"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7739" y="3540222"/>
              <a:ext cx="547586" cy="533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datacentreshop.co.uk/wp-content/uploads/2013/07/QSFP-40GE-L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7219" y="3502683"/>
              <a:ext cx="547586" cy="53387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911960" y="3226957"/>
              <a:ext cx="4589744" cy="972452"/>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9548" b="95980" l="5534" r="93676"/>
                      </a14:imgEffect>
                    </a14:imgLayer>
                  </a14:imgProps>
                </a:ext>
                <a:ext uri="{28A0092B-C50C-407E-A947-70E740481C1C}">
                  <a14:useLocalDpi xmlns:a14="http://schemas.microsoft.com/office/drawing/2010/main"/>
                </a:ext>
              </a:extLst>
            </a:blip>
            <a:stretch>
              <a:fillRect/>
            </a:stretch>
          </p:blipFill>
          <p:spPr>
            <a:xfrm>
              <a:off x="3687878" y="3330265"/>
              <a:ext cx="1105278" cy="869143"/>
            </a:xfrm>
            <a:prstGeom prst="rect">
              <a:avLst/>
            </a:prstGeom>
            <a:effectLst/>
          </p:spPr>
        </p:pic>
      </p:grpSp>
      <p:sp>
        <p:nvSpPr>
          <p:cNvPr id="35" name="Title 2"/>
          <p:cNvSpPr txBox="1">
            <a:spLocks/>
          </p:cNvSpPr>
          <p:nvPr/>
        </p:nvSpPr>
        <p:spPr>
          <a:xfrm>
            <a:off x="437766" y="123680"/>
            <a:ext cx="8706234"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DWDM for Cloud Scale Networks </a:t>
            </a:r>
            <a:endParaRPr lang="en-US" dirty="0" smtClean="0"/>
          </a:p>
          <a:p>
            <a:r>
              <a:rPr lang="en-US" sz="2000" i="1" dirty="0" smtClean="0">
                <a:solidFill>
                  <a:schemeClr val="tx2">
                    <a:lumMod val="75000"/>
                  </a:schemeClr>
                </a:solidFill>
              </a:rPr>
              <a:t>Pay as you grow model</a:t>
            </a:r>
            <a:endParaRPr lang="en-US" sz="2000" i="1" dirty="0">
              <a:solidFill>
                <a:schemeClr val="tx2">
                  <a:lumMod val="75000"/>
                </a:schemeClr>
              </a:solidFill>
            </a:endParaRPr>
          </a:p>
        </p:txBody>
      </p:sp>
    </p:spTree>
    <p:extLst>
      <p:ext uri="{BB962C8B-B14F-4D97-AF65-F5344CB8AC3E}">
        <p14:creationId xmlns:p14="http://schemas.microsoft.com/office/powerpoint/2010/main" val="361481701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80" y="839099"/>
            <a:ext cx="4046342" cy="2044699"/>
          </a:xfrm>
          <a:prstGeom prst="rect">
            <a:avLst/>
          </a:prstGeom>
          <a:solidFill>
            <a:schemeClr val="bg1"/>
          </a:solidFill>
          <a:ln>
            <a:noFill/>
          </a:ln>
          <a:effectLs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2922" y="839099"/>
            <a:ext cx="4124325" cy="2077899"/>
          </a:xfrm>
          <a:prstGeom prst="rect">
            <a:avLst/>
          </a:prstGeom>
          <a:solidFill>
            <a:schemeClr val="bg1"/>
          </a:solidFill>
          <a:ln>
            <a:noFill/>
          </a:ln>
          <a:effectLs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62" y="2916998"/>
            <a:ext cx="4183063" cy="2103322"/>
          </a:xfrm>
          <a:prstGeom prst="rect">
            <a:avLst/>
          </a:prstGeom>
          <a:solidFill>
            <a:schemeClr val="bg1"/>
          </a:solidFill>
          <a:ln>
            <a:noFill/>
          </a:ln>
          <a:effectLs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0525" y="2916998"/>
            <a:ext cx="3956050" cy="2081782"/>
          </a:xfrm>
          <a:prstGeom prst="rect">
            <a:avLst/>
          </a:prstGeom>
          <a:solidFill>
            <a:schemeClr val="bg1"/>
          </a:solidFill>
          <a:ln>
            <a:noFill/>
          </a:ln>
          <a:effectLst/>
          <a:extLst/>
        </p:spPr>
      </p:pic>
      <p:sp>
        <p:nvSpPr>
          <p:cNvPr id="7" name="Title 2"/>
          <p:cNvSpPr txBox="1">
            <a:spLocks/>
          </p:cNvSpPr>
          <p:nvPr/>
        </p:nvSpPr>
        <p:spPr bwMode="auto">
          <a:xfrm>
            <a:off x="473980" y="107262"/>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DWDM for Cloud Scale Networks </a:t>
            </a:r>
            <a:r>
              <a:rPr lang="en-US" dirty="0" smtClean="0"/>
              <a:t/>
            </a:r>
            <a:br>
              <a:rPr lang="en-US" dirty="0" smtClean="0"/>
            </a:br>
            <a:r>
              <a:rPr lang="en-US" sz="2000" i="1" dirty="0">
                <a:solidFill>
                  <a:schemeClr val="tx2">
                    <a:lumMod val="75000"/>
                  </a:schemeClr>
                </a:solidFill>
              </a:rPr>
              <a:t>NCS1002 + NCS1001 use cases</a:t>
            </a:r>
          </a:p>
        </p:txBody>
      </p:sp>
      <p:cxnSp>
        <p:nvCxnSpPr>
          <p:cNvPr id="3" name="Straight Connector 2"/>
          <p:cNvCxnSpPr/>
          <p:nvPr/>
        </p:nvCxnSpPr>
        <p:spPr>
          <a:xfrm>
            <a:off x="4680525" y="839099"/>
            <a:ext cx="0" cy="41812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39634" y="2883798"/>
            <a:ext cx="8397613" cy="33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85885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020" y="1501390"/>
            <a:ext cx="5320900" cy="240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1324055"/>
            <a:ext cx="1514588" cy="216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588" y="1815272"/>
            <a:ext cx="1939489" cy="209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565837" y="1168400"/>
            <a:ext cx="0" cy="3302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5766" y="954723"/>
            <a:ext cx="3198311" cy="369332"/>
          </a:xfrm>
          <a:prstGeom prst="rect">
            <a:avLst/>
          </a:prstGeom>
          <a:noFill/>
        </p:spPr>
        <p:txBody>
          <a:bodyPr wrap="none" rtlCol="0">
            <a:spAutoFit/>
          </a:bodyPr>
          <a:lstStyle/>
          <a:p>
            <a:r>
              <a:rPr lang="en-US" dirty="0" smtClean="0"/>
              <a:t>Mesh Metro DWDM networks</a:t>
            </a:r>
            <a:endParaRPr lang="en-US" dirty="0"/>
          </a:p>
        </p:txBody>
      </p:sp>
      <p:sp>
        <p:nvSpPr>
          <p:cNvPr id="32" name="TextBox 31"/>
          <p:cNvSpPr txBox="1"/>
          <p:nvPr/>
        </p:nvSpPr>
        <p:spPr>
          <a:xfrm>
            <a:off x="4835670" y="954723"/>
            <a:ext cx="3031599" cy="369332"/>
          </a:xfrm>
          <a:prstGeom prst="rect">
            <a:avLst/>
          </a:prstGeom>
          <a:noFill/>
        </p:spPr>
        <p:txBody>
          <a:bodyPr wrap="none" rtlCol="0">
            <a:spAutoFit/>
          </a:bodyPr>
          <a:lstStyle/>
          <a:p>
            <a:r>
              <a:rPr lang="en-US" dirty="0" smtClean="0"/>
              <a:t>Long Haul DWDM networks</a:t>
            </a:r>
            <a:endParaRPr lang="en-US" dirty="0"/>
          </a:p>
        </p:txBody>
      </p:sp>
      <p:sp>
        <p:nvSpPr>
          <p:cNvPr id="10" name="Title 2"/>
          <p:cNvSpPr txBox="1">
            <a:spLocks/>
          </p:cNvSpPr>
          <p:nvPr/>
        </p:nvSpPr>
        <p:spPr>
          <a:xfrm>
            <a:off x="437766" y="137632"/>
            <a:ext cx="8706234"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DWDM for Cloud Scale Networks </a:t>
            </a:r>
            <a:endParaRPr lang="en-US" dirty="0" smtClean="0"/>
          </a:p>
          <a:p>
            <a:r>
              <a:rPr lang="en-US" sz="2000" i="1" dirty="0" smtClean="0">
                <a:solidFill>
                  <a:schemeClr val="tx2">
                    <a:lumMod val="75000"/>
                  </a:schemeClr>
                </a:solidFill>
              </a:rPr>
              <a:t>NCS1002 </a:t>
            </a:r>
            <a:r>
              <a:rPr lang="en-US" sz="2000" i="1" dirty="0">
                <a:solidFill>
                  <a:schemeClr val="tx2">
                    <a:lumMod val="75000"/>
                  </a:schemeClr>
                </a:solidFill>
              </a:rPr>
              <a:t>+ NCS2K Use Cases</a:t>
            </a:r>
          </a:p>
        </p:txBody>
      </p:sp>
    </p:spTree>
    <p:extLst>
      <p:ext uri="{BB962C8B-B14F-4D97-AF65-F5344CB8AC3E}">
        <p14:creationId xmlns:p14="http://schemas.microsoft.com/office/powerpoint/2010/main" val="192248759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ork stuff\platform X\pictures\KQ600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931" y="66811"/>
            <a:ext cx="4217710" cy="3374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518153" y="2067406"/>
            <a:ext cx="8345488" cy="2074249"/>
          </a:xfrm>
        </p:spPr>
        <p:txBody>
          <a:bodyPr/>
          <a:lstStyle/>
          <a:p>
            <a:r>
              <a:rPr lang="en-US" sz="1600" dirty="0" smtClean="0"/>
              <a:t>8x100G QPSK per box</a:t>
            </a:r>
          </a:p>
          <a:p>
            <a:r>
              <a:rPr lang="en-US" sz="1600" dirty="0" smtClean="0"/>
              <a:t>100G QPSK can run </a:t>
            </a:r>
            <a:r>
              <a:rPr lang="en-US" sz="1800" b="1" dirty="0" smtClean="0">
                <a:solidFill>
                  <a:schemeClr val="tx2">
                    <a:lumMod val="60000"/>
                    <a:lumOff val="40000"/>
                  </a:schemeClr>
                </a:solidFill>
              </a:rPr>
              <a:t>4000+ Km</a:t>
            </a:r>
            <a:r>
              <a:rPr lang="en-US" sz="1600" dirty="0" smtClean="0"/>
              <a:t>.</a:t>
            </a:r>
          </a:p>
          <a:p>
            <a:r>
              <a:rPr lang="en-US" sz="1600" dirty="0" smtClean="0"/>
              <a:t>NCS 2K line system OR as Alien over 3</a:t>
            </a:r>
            <a:r>
              <a:rPr lang="en-US" sz="1600" baseline="30000" dirty="0" smtClean="0"/>
              <a:t>rd</a:t>
            </a:r>
            <a:r>
              <a:rPr lang="en-US" sz="1600" dirty="0" smtClean="0"/>
              <a:t> party line system.</a:t>
            </a:r>
          </a:p>
          <a:p>
            <a:r>
              <a:rPr lang="en-US" sz="1600" dirty="0" smtClean="0"/>
              <a:t>CFP2 transmit power : -1.5dBm and +2dBm options.</a:t>
            </a:r>
          </a:p>
          <a:p>
            <a:r>
              <a:rPr lang="en-US" sz="1600" dirty="0" smtClean="0"/>
              <a:t>Grid-less (+/- 0.1Ghz) and 50Ghz fixed-grid support.</a:t>
            </a:r>
          </a:p>
          <a:p>
            <a:r>
              <a:rPr lang="en-US" sz="1600" dirty="0" smtClean="0"/>
              <a:t>EPN-M for E2E management of NCS1K + NCS2K system</a:t>
            </a:r>
          </a:p>
        </p:txBody>
      </p:sp>
      <p:sp>
        <p:nvSpPr>
          <p:cNvPr id="7" name="Right Arrow 6"/>
          <p:cNvSpPr/>
          <p:nvPr/>
        </p:nvSpPr>
        <p:spPr>
          <a:xfrm rot="9421280">
            <a:off x="5139356" y="1631755"/>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8" name="Right Arrow 7"/>
          <p:cNvSpPr/>
          <p:nvPr/>
        </p:nvSpPr>
        <p:spPr>
          <a:xfrm rot="9421280">
            <a:off x="5139355" y="2062330"/>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9" name="Right Arrow 8"/>
          <p:cNvSpPr/>
          <p:nvPr/>
        </p:nvSpPr>
        <p:spPr>
          <a:xfrm rot="9421280">
            <a:off x="5554997" y="1651503"/>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0" name="Right Arrow 9"/>
          <p:cNvSpPr/>
          <p:nvPr/>
        </p:nvSpPr>
        <p:spPr>
          <a:xfrm rot="9421280">
            <a:off x="5554998" y="2062331"/>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1" name="Right Arrow 10"/>
          <p:cNvSpPr/>
          <p:nvPr/>
        </p:nvSpPr>
        <p:spPr>
          <a:xfrm rot="9421280">
            <a:off x="6770754" y="1658031"/>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2" name="Right Arrow 11"/>
          <p:cNvSpPr/>
          <p:nvPr/>
        </p:nvSpPr>
        <p:spPr>
          <a:xfrm rot="9421280">
            <a:off x="6770753" y="2088606"/>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3" name="Right Arrow 12"/>
          <p:cNvSpPr/>
          <p:nvPr/>
        </p:nvSpPr>
        <p:spPr>
          <a:xfrm rot="9421280">
            <a:off x="7186395" y="1677779"/>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4" name="Right Arrow 13"/>
          <p:cNvSpPr/>
          <p:nvPr/>
        </p:nvSpPr>
        <p:spPr>
          <a:xfrm rot="9421280">
            <a:off x="7186396" y="2088607"/>
            <a:ext cx="799346" cy="244279"/>
          </a:xfrm>
          <a:prstGeom prst="rightArrow">
            <a:avLst/>
          </a:prstGeom>
          <a:gradFill>
            <a:gsLst>
              <a:gs pos="0">
                <a:srgbClr val="FF3399"/>
              </a:gs>
              <a:gs pos="25000">
                <a:srgbClr val="FF6633"/>
              </a:gs>
              <a:gs pos="50000">
                <a:srgbClr val="FFFF00"/>
              </a:gs>
              <a:gs pos="75000">
                <a:srgbClr val="01A78F"/>
              </a:gs>
              <a:gs pos="100000">
                <a:srgbClr val="3366FF"/>
              </a:gs>
            </a:gsLst>
            <a:lin ang="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5" name="Title 2"/>
          <p:cNvSpPr txBox="1">
            <a:spLocks/>
          </p:cNvSpPr>
          <p:nvPr/>
        </p:nvSpPr>
        <p:spPr>
          <a:xfrm>
            <a:off x="437766" y="137632"/>
            <a:ext cx="8706234"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DWDM for Cloud Scale Networks </a:t>
            </a:r>
            <a:endParaRPr lang="en-US" dirty="0" smtClean="0"/>
          </a:p>
          <a:p>
            <a:r>
              <a:rPr lang="en-US" sz="2000" i="1" dirty="0" smtClean="0">
                <a:solidFill>
                  <a:schemeClr val="tx2">
                    <a:lumMod val="75000"/>
                  </a:schemeClr>
                </a:solidFill>
              </a:rPr>
              <a:t>NCS1002 </a:t>
            </a:r>
            <a:r>
              <a:rPr lang="en-US" sz="2000" i="1" dirty="0">
                <a:solidFill>
                  <a:schemeClr val="tx2">
                    <a:lumMod val="75000"/>
                  </a:schemeClr>
                </a:solidFill>
              </a:rPr>
              <a:t>for Long Haul</a:t>
            </a:r>
          </a:p>
        </p:txBody>
      </p:sp>
    </p:spTree>
    <p:extLst>
      <p:ext uri="{BB962C8B-B14F-4D97-AF65-F5344CB8AC3E}">
        <p14:creationId xmlns:p14="http://schemas.microsoft.com/office/powerpoint/2010/main" val="201732307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22520" y="1048218"/>
            <a:ext cx="4221480" cy="3840480"/>
          </a:xfrm>
        </p:spPr>
        <p:txBody>
          <a:bodyPr/>
          <a:lstStyle/>
          <a:p>
            <a:r>
              <a:rPr lang="en-US" b="1" dirty="0"/>
              <a:t>SP Market </a:t>
            </a:r>
            <a:r>
              <a:rPr lang="en-US" b="1" dirty="0" smtClean="0"/>
              <a:t>Trends</a:t>
            </a:r>
            <a:endParaRPr lang="en-US" b="1" dirty="0"/>
          </a:p>
          <a:p>
            <a:pPr marL="285750" indent="-285750">
              <a:buFont typeface="Arial" charset="0"/>
              <a:buChar char="•"/>
            </a:pPr>
            <a:r>
              <a:rPr lang="en-US" dirty="0" smtClean="0"/>
              <a:t>Cloud Scale Networks</a:t>
            </a:r>
            <a:endParaRPr lang="en-US" dirty="0"/>
          </a:p>
          <a:p>
            <a:pPr marL="285750" indent="-285750">
              <a:buFont typeface="Arial" charset="0"/>
              <a:buChar char="•"/>
            </a:pPr>
            <a:r>
              <a:rPr lang="en-US" dirty="0" smtClean="0"/>
              <a:t>Central Office Transformation</a:t>
            </a:r>
            <a:endParaRPr lang="en-US" dirty="0"/>
          </a:p>
          <a:p>
            <a:r>
              <a:rPr lang="en-US" b="1" dirty="0"/>
              <a:t>Use </a:t>
            </a:r>
            <a:r>
              <a:rPr lang="en-US" b="1" dirty="0" smtClean="0"/>
              <a:t>Cases </a:t>
            </a:r>
            <a:r>
              <a:rPr lang="en-US" b="1" dirty="0"/>
              <a:t>for </a:t>
            </a:r>
            <a:r>
              <a:rPr lang="en-US" b="1" dirty="0" smtClean="0"/>
              <a:t>Migrating </a:t>
            </a:r>
            <a:r>
              <a:rPr lang="en-US" b="1" dirty="0"/>
              <a:t>to 100G </a:t>
            </a:r>
            <a:r>
              <a:rPr lang="en-US" b="1" dirty="0" smtClean="0"/>
              <a:t>Networks</a:t>
            </a:r>
            <a:endParaRPr lang="en-US" b="1" dirty="0"/>
          </a:p>
          <a:p>
            <a:pPr marL="285750" indent="-285750">
              <a:buFont typeface="Arial" charset="0"/>
              <a:buChar char="•"/>
            </a:pPr>
            <a:r>
              <a:rPr lang="en-US" dirty="0"/>
              <a:t>Opportunities that 100G </a:t>
            </a:r>
            <a:r>
              <a:rPr lang="en-US" dirty="0" smtClean="0"/>
              <a:t>Offers</a:t>
            </a:r>
            <a:endParaRPr lang="en-US" dirty="0"/>
          </a:p>
          <a:p>
            <a:pPr marL="285750" indent="-285750">
              <a:buFont typeface="Arial" charset="0"/>
              <a:buChar char="•"/>
            </a:pPr>
            <a:r>
              <a:rPr lang="en-US" dirty="0"/>
              <a:t>Hardware and </a:t>
            </a:r>
            <a:r>
              <a:rPr lang="en-US" dirty="0" smtClean="0"/>
              <a:t>Software Innovations </a:t>
            </a:r>
            <a:r>
              <a:rPr lang="en-US" dirty="0"/>
              <a:t>for </a:t>
            </a:r>
            <a:r>
              <a:rPr lang="en-US" dirty="0" smtClean="0"/>
              <a:t>Supporting Cloud Scale Networks</a:t>
            </a:r>
            <a:endParaRPr lang="en-US" dirty="0"/>
          </a:p>
          <a:p>
            <a:endParaRPr lang="en-US" dirty="0" smtClean="0"/>
          </a:p>
          <a:p>
            <a:endParaRPr lang="en-US" dirty="0"/>
          </a:p>
        </p:txBody>
      </p:sp>
      <p:sp>
        <p:nvSpPr>
          <p:cNvPr id="5" name="TextBox 4"/>
          <p:cNvSpPr txBox="1"/>
          <p:nvPr/>
        </p:nvSpPr>
        <p:spPr>
          <a:xfrm>
            <a:off x="1155208" y="4089400"/>
            <a:ext cx="2624436" cy="523220"/>
          </a:xfrm>
          <a:prstGeom prst="rect">
            <a:avLst/>
          </a:prstGeom>
          <a:noFill/>
        </p:spPr>
        <p:txBody>
          <a:bodyPr wrap="none" rtlCol="0">
            <a:spAutoFit/>
          </a:bodyPr>
          <a:lstStyle/>
          <a:p>
            <a:pPr algn="ctr"/>
            <a:r>
              <a:rPr lang="en-US" sz="1600" b="1" dirty="0" smtClean="0">
                <a:solidFill>
                  <a:srgbClr val="000000"/>
                </a:solidFill>
              </a:rPr>
              <a:t>Data Center Interconnect</a:t>
            </a:r>
          </a:p>
          <a:p>
            <a:pPr algn="ctr"/>
            <a:r>
              <a:rPr lang="en-US" sz="1200" b="1" dirty="0" smtClean="0">
                <a:solidFill>
                  <a:schemeClr val="bg1">
                    <a:lumMod val="50000"/>
                  </a:schemeClr>
                </a:solidFill>
              </a:rPr>
              <a:t>100G Optical Solutions</a:t>
            </a:r>
            <a:endParaRPr lang="en-US" sz="1200" b="1"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112689" y="617462"/>
            <a:ext cx="4412471" cy="2941647"/>
          </a:xfrm>
          <a:prstGeom prst="rect">
            <a:avLst/>
          </a:prstGeom>
        </p:spPr>
      </p:pic>
    </p:spTree>
    <p:extLst>
      <p:ext uri="{BB962C8B-B14F-4D97-AF65-F5344CB8AC3E}">
        <p14:creationId xmlns:p14="http://schemas.microsoft.com/office/powerpoint/2010/main" val="159004480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ight Arrow 41"/>
          <p:cNvSpPr/>
          <p:nvPr/>
        </p:nvSpPr>
        <p:spPr>
          <a:xfrm flipH="1">
            <a:off x="275038" y="4222754"/>
            <a:ext cx="1122688" cy="579698"/>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sz="800" smtClean="0"/>
              <a:t>Small</a:t>
            </a:r>
          </a:p>
          <a:p>
            <a:r>
              <a:rPr lang="en-US" sz="800" dirty="0" smtClean="0"/>
              <a:t>“Front </a:t>
            </a:r>
            <a:r>
              <a:rPr lang="en-US" sz="800" dirty="0"/>
              <a:t>End”</a:t>
            </a:r>
          </a:p>
          <a:p>
            <a:r>
              <a:rPr lang="en-US" sz="800" dirty="0"/>
              <a:t>Data Center</a:t>
            </a:r>
          </a:p>
        </p:txBody>
      </p:sp>
      <p:sp>
        <p:nvSpPr>
          <p:cNvPr id="41" name="Right Arrow 40"/>
          <p:cNvSpPr/>
          <p:nvPr/>
        </p:nvSpPr>
        <p:spPr>
          <a:xfrm flipH="1">
            <a:off x="436693" y="2985189"/>
            <a:ext cx="1122688" cy="565677"/>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sz="800" smtClean="0"/>
              <a:t>Large</a:t>
            </a:r>
          </a:p>
          <a:p>
            <a:r>
              <a:rPr lang="en-US" sz="800" dirty="0" smtClean="0"/>
              <a:t>“Front </a:t>
            </a:r>
            <a:r>
              <a:rPr lang="en-US" sz="800" dirty="0"/>
              <a:t>End”</a:t>
            </a:r>
          </a:p>
          <a:p>
            <a:r>
              <a:rPr lang="en-US" sz="800" dirty="0"/>
              <a:t>Data Center</a:t>
            </a:r>
          </a:p>
        </p:txBody>
      </p:sp>
      <p:sp>
        <p:nvSpPr>
          <p:cNvPr id="40" name="Right Arrow 39"/>
          <p:cNvSpPr/>
          <p:nvPr/>
        </p:nvSpPr>
        <p:spPr>
          <a:xfrm>
            <a:off x="7425086" y="4330677"/>
            <a:ext cx="1113327" cy="474407"/>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700" dirty="0"/>
              <a:t>“Back End”</a:t>
            </a:r>
          </a:p>
          <a:p>
            <a:pPr algn="r"/>
            <a:r>
              <a:rPr lang="en-US" sz="700" dirty="0"/>
              <a:t>Data Center</a:t>
            </a:r>
          </a:p>
        </p:txBody>
      </p:sp>
      <p:sp>
        <p:nvSpPr>
          <p:cNvPr id="39" name="Right Arrow 38"/>
          <p:cNvSpPr/>
          <p:nvPr/>
        </p:nvSpPr>
        <p:spPr>
          <a:xfrm>
            <a:off x="7440312" y="2993920"/>
            <a:ext cx="1113327" cy="474407"/>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700" dirty="0"/>
              <a:t>“Back End”</a:t>
            </a:r>
          </a:p>
          <a:p>
            <a:pPr algn="r"/>
            <a:r>
              <a:rPr lang="en-US" sz="700" dirty="0"/>
              <a:t>Data Center</a:t>
            </a:r>
          </a:p>
        </p:txBody>
      </p:sp>
      <p:pic>
        <p:nvPicPr>
          <p:cNvPr id="37"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4222">
            <a:off x="5749271" y="4405329"/>
            <a:ext cx="1411288" cy="56542"/>
          </a:xfrm>
          <a:prstGeom prst="rect">
            <a:avLst/>
          </a:prstGeom>
          <a:noFill/>
          <a:ln w="9525">
            <a:noFill/>
            <a:miter lim="800000"/>
            <a:headEnd/>
            <a:tailEnd/>
          </a:ln>
        </p:spPr>
      </p:pic>
      <p:sp>
        <p:nvSpPr>
          <p:cNvPr id="2" name="Text Placeholder 1"/>
          <p:cNvSpPr>
            <a:spLocks noGrp="1"/>
          </p:cNvSpPr>
          <p:nvPr>
            <p:ph type="body" sz="quarter" idx="10"/>
          </p:nvPr>
        </p:nvSpPr>
        <p:spPr>
          <a:xfrm>
            <a:off x="85176" y="796411"/>
            <a:ext cx="8277344" cy="3168210"/>
          </a:xfrm>
        </p:spPr>
        <p:txBody>
          <a:bodyPr/>
          <a:lstStyle/>
          <a:p>
            <a:r>
              <a:rPr lang="en-US" sz="1800" dirty="0" smtClean="0"/>
              <a:t>Flexible Solution Architectures</a:t>
            </a:r>
          </a:p>
          <a:p>
            <a:pPr lvl="1"/>
            <a:r>
              <a:rPr lang="en-US" sz="1600" dirty="0" err="1" smtClean="0"/>
              <a:t>IPoDWDM</a:t>
            </a:r>
            <a:r>
              <a:rPr lang="en-US" sz="1600" dirty="0" smtClean="0"/>
              <a:t> leverages integrated DWDM optics in NCS5500</a:t>
            </a:r>
          </a:p>
          <a:p>
            <a:pPr lvl="1"/>
            <a:r>
              <a:rPr lang="en-US" sz="1600" dirty="0" smtClean="0"/>
              <a:t>Hub-and-Spoke leverages NCS2K + 400G </a:t>
            </a:r>
            <a:r>
              <a:rPr lang="en-US" sz="1600" dirty="0" err="1" smtClean="0"/>
              <a:t>Xponder</a:t>
            </a:r>
            <a:endParaRPr lang="en-US" sz="1600" dirty="0" smtClean="0"/>
          </a:p>
          <a:p>
            <a:pPr lvl="1"/>
            <a:r>
              <a:rPr lang="en-US" sz="1600" dirty="0" smtClean="0"/>
              <a:t>Leverages common CFP2-ACO optics</a:t>
            </a:r>
          </a:p>
          <a:p>
            <a:pPr lvl="1"/>
            <a:endParaRPr lang="en-US" sz="1600" dirty="0" smtClean="0"/>
          </a:p>
          <a:p>
            <a:endParaRPr lang="en-US" sz="1800" dirty="0"/>
          </a:p>
        </p:txBody>
      </p:sp>
      <p:cxnSp>
        <p:nvCxnSpPr>
          <p:cNvPr id="19" name="Straight Connector 18"/>
          <p:cNvCxnSpPr/>
          <p:nvPr/>
        </p:nvCxnSpPr>
        <p:spPr>
          <a:xfrm flipV="1">
            <a:off x="1296439" y="3796286"/>
            <a:ext cx="6379011" cy="38112"/>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06701" flipV="1">
            <a:off x="2062626" y="3046477"/>
            <a:ext cx="1235118" cy="49484"/>
          </a:xfrm>
          <a:prstGeom prst="rect">
            <a:avLst/>
          </a:prstGeom>
          <a:noFill/>
          <a:ln w="9525">
            <a:noFill/>
            <a:miter lim="800000"/>
            <a:headEnd/>
            <a:tailEnd/>
          </a:ln>
        </p:spPr>
      </p:pic>
      <p:pic>
        <p:nvPicPr>
          <p:cNvPr id="31"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0301" y="3239290"/>
            <a:ext cx="1411288" cy="56542"/>
          </a:xfrm>
          <a:prstGeom prst="rect">
            <a:avLst/>
          </a:prstGeom>
          <a:noFill/>
          <a:ln w="9525">
            <a:noFill/>
            <a:miter lim="800000"/>
            <a:headEnd/>
            <a:tailEnd/>
          </a:ln>
        </p:spPr>
      </p:pic>
      <p:pic>
        <p:nvPicPr>
          <p:cNvPr id="32"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4222">
            <a:off x="5704836" y="3156268"/>
            <a:ext cx="1411288" cy="56542"/>
          </a:xfrm>
          <a:prstGeom prst="rect">
            <a:avLst/>
          </a:prstGeom>
          <a:noFill/>
          <a:ln w="9525">
            <a:noFill/>
            <a:miter lim="800000"/>
            <a:headEnd/>
            <a:tailEnd/>
          </a:ln>
        </p:spPr>
      </p:pic>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295" y="2913091"/>
            <a:ext cx="1127269" cy="7399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328" y="2501045"/>
            <a:ext cx="1223024" cy="1216768"/>
          </a:xfrm>
          <a:prstGeom prst="rect">
            <a:avLst/>
          </a:prstGeom>
        </p:spPr>
      </p:pic>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095" y="2868751"/>
            <a:ext cx="1213391" cy="796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1583" y="2561870"/>
            <a:ext cx="1229482" cy="1223193"/>
          </a:xfrm>
          <a:prstGeom prst="rect">
            <a:avLst/>
          </a:prstGeom>
        </p:spPr>
      </p:pic>
      <p:sp>
        <p:nvSpPr>
          <p:cNvPr id="33" name="TextBox 32"/>
          <p:cNvSpPr txBox="1"/>
          <p:nvPr/>
        </p:nvSpPr>
        <p:spPr>
          <a:xfrm>
            <a:off x="3418987" y="2561870"/>
            <a:ext cx="2203466" cy="553998"/>
          </a:xfrm>
          <a:prstGeom prst="rect">
            <a:avLst/>
          </a:prstGeom>
          <a:noFill/>
        </p:spPr>
        <p:txBody>
          <a:bodyPr wrap="square" rtlCol="0">
            <a:spAutoFit/>
          </a:bodyPr>
          <a:lstStyle/>
          <a:p>
            <a:pPr algn="ctr"/>
            <a:r>
              <a:rPr lang="en-US" sz="1000" dirty="0" smtClean="0">
                <a:solidFill>
                  <a:srgbClr val="FF0000"/>
                </a:solidFill>
              </a:rPr>
              <a:t>100G/150/200G</a:t>
            </a:r>
            <a:r>
              <a:rPr lang="en-US" sz="1000" dirty="0" smtClean="0"/>
              <a:t> DWDM LINE SYSTEM</a:t>
            </a:r>
          </a:p>
          <a:p>
            <a:pPr algn="ctr"/>
            <a:endParaRPr lang="en-US" sz="1000" dirty="0"/>
          </a:p>
        </p:txBody>
      </p:sp>
      <p:pic>
        <p:nvPicPr>
          <p:cNvPr id="34"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1008" y="4540192"/>
            <a:ext cx="1411288" cy="56542"/>
          </a:xfrm>
          <a:prstGeom prst="rect">
            <a:avLst/>
          </a:prstGeom>
          <a:noFill/>
          <a:ln w="9525">
            <a:noFill/>
            <a:miter lim="800000"/>
            <a:headEnd/>
            <a:tailEnd/>
          </a:ln>
        </p:spPr>
      </p:pic>
      <p:sp>
        <p:nvSpPr>
          <p:cNvPr id="46" name="TextBox 45"/>
          <p:cNvSpPr txBox="1"/>
          <p:nvPr/>
        </p:nvSpPr>
        <p:spPr>
          <a:xfrm>
            <a:off x="3388288" y="3868372"/>
            <a:ext cx="2203466" cy="553998"/>
          </a:xfrm>
          <a:prstGeom prst="rect">
            <a:avLst/>
          </a:prstGeom>
          <a:noFill/>
        </p:spPr>
        <p:txBody>
          <a:bodyPr wrap="square" rtlCol="0">
            <a:spAutoFit/>
          </a:bodyPr>
          <a:lstStyle/>
          <a:p>
            <a:pPr algn="ctr"/>
            <a:r>
              <a:rPr lang="en-US" sz="1000" dirty="0" smtClean="0">
                <a:solidFill>
                  <a:srgbClr val="FF0000"/>
                </a:solidFill>
              </a:rPr>
              <a:t>100G/150G/200G</a:t>
            </a:r>
            <a:r>
              <a:rPr lang="en-US" sz="1000" dirty="0" smtClean="0"/>
              <a:t> DWDM LINE SYSTEM</a:t>
            </a:r>
          </a:p>
          <a:p>
            <a:pPr algn="ctr"/>
            <a:endParaRPr lang="en-US" sz="1000" dirty="0"/>
          </a:p>
        </p:txBody>
      </p:sp>
      <p:pic>
        <p:nvPicPr>
          <p:cNvPr id="49" name="Picture 4" descr="DVVDM_L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7279">
            <a:off x="2319177" y="4558583"/>
            <a:ext cx="1141146" cy="45719"/>
          </a:xfrm>
          <a:prstGeom prst="rect">
            <a:avLst/>
          </a:prstGeom>
          <a:noFill/>
          <a:ln w="9525">
            <a:noFill/>
            <a:miter lim="800000"/>
            <a:headEnd/>
            <a:tailEnd/>
          </a:ln>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766" y="4207783"/>
            <a:ext cx="1162082" cy="7627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802" y="4197886"/>
            <a:ext cx="1217770" cy="7993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810" y="3902755"/>
            <a:ext cx="1225968" cy="1219697"/>
          </a:xfrm>
          <a:prstGeom prst="rect">
            <a:avLst/>
          </a:prstGeom>
        </p:spPr>
      </p:pic>
      <p:sp>
        <p:nvSpPr>
          <p:cNvPr id="6" name="Rectangle 5"/>
          <p:cNvSpPr/>
          <p:nvPr/>
        </p:nvSpPr>
        <p:spPr>
          <a:xfrm>
            <a:off x="4038406" y="2149684"/>
            <a:ext cx="1584047" cy="230832"/>
          </a:xfrm>
          <a:prstGeom prst="rect">
            <a:avLst/>
          </a:prstGeom>
        </p:spPr>
        <p:txBody>
          <a:bodyPr wrap="square">
            <a:spAutoFit/>
          </a:bodyPr>
          <a:lstStyle/>
          <a:p>
            <a:r>
              <a:rPr lang="en-US" sz="900" u="sng" dirty="0"/>
              <a:t>Integrated </a:t>
            </a:r>
            <a:r>
              <a:rPr lang="en-US" sz="900" u="sng" dirty="0" err="1"/>
              <a:t>IPoDWDM</a:t>
            </a:r>
            <a:endParaRPr lang="en-US" sz="900" u="sng" dirty="0"/>
          </a:p>
        </p:txBody>
      </p:sp>
      <p:sp>
        <p:nvSpPr>
          <p:cNvPr id="7" name="Rectangle 6"/>
          <p:cNvSpPr/>
          <p:nvPr/>
        </p:nvSpPr>
        <p:spPr>
          <a:xfrm>
            <a:off x="1469226" y="2371877"/>
            <a:ext cx="798617" cy="261610"/>
          </a:xfrm>
          <a:prstGeom prst="rect">
            <a:avLst/>
          </a:prstGeom>
        </p:spPr>
        <p:txBody>
          <a:bodyPr wrap="none">
            <a:spAutoFit/>
          </a:bodyPr>
          <a:lstStyle/>
          <a:p>
            <a:r>
              <a:rPr lang="en-US" sz="1100" smtClean="0"/>
              <a:t>NCS5504</a:t>
            </a:r>
            <a:endParaRPr lang="en-US" sz="1100" dirty="0"/>
          </a:p>
        </p:txBody>
      </p:sp>
      <p:sp>
        <p:nvSpPr>
          <p:cNvPr id="43" name="Rectangle 42"/>
          <p:cNvSpPr/>
          <p:nvPr/>
        </p:nvSpPr>
        <p:spPr>
          <a:xfrm>
            <a:off x="6564248" y="2419842"/>
            <a:ext cx="1111202" cy="261610"/>
          </a:xfrm>
          <a:prstGeom prst="rect">
            <a:avLst/>
          </a:prstGeom>
        </p:spPr>
        <p:txBody>
          <a:bodyPr wrap="none">
            <a:spAutoFit/>
          </a:bodyPr>
          <a:lstStyle/>
          <a:p>
            <a:r>
              <a:rPr lang="en-US" sz="1100" dirty="0" smtClean="0"/>
              <a:t>NCS5504/8/16</a:t>
            </a:r>
            <a:endParaRPr lang="en-US" sz="1100" dirty="0"/>
          </a:p>
        </p:txBody>
      </p:sp>
      <p:sp>
        <p:nvSpPr>
          <p:cNvPr id="44" name="Rectangle 43"/>
          <p:cNvSpPr/>
          <p:nvPr/>
        </p:nvSpPr>
        <p:spPr>
          <a:xfrm>
            <a:off x="1486570" y="4068427"/>
            <a:ext cx="1101584" cy="261610"/>
          </a:xfrm>
          <a:prstGeom prst="rect">
            <a:avLst/>
          </a:prstGeom>
        </p:spPr>
        <p:txBody>
          <a:bodyPr wrap="none">
            <a:spAutoFit/>
          </a:bodyPr>
          <a:lstStyle/>
          <a:p>
            <a:r>
              <a:rPr lang="en-US" sz="1100" dirty="0" smtClean="0"/>
              <a:t>400G </a:t>
            </a:r>
            <a:r>
              <a:rPr lang="en-US" sz="1100" dirty="0" err="1" smtClean="0"/>
              <a:t>Xponder</a:t>
            </a:r>
            <a:endParaRPr lang="en-US" sz="1100" dirty="0"/>
          </a:p>
        </p:txBody>
      </p:sp>
      <p:sp>
        <p:nvSpPr>
          <p:cNvPr id="45" name="Rectangle 44"/>
          <p:cNvSpPr/>
          <p:nvPr/>
        </p:nvSpPr>
        <p:spPr>
          <a:xfrm>
            <a:off x="3230294" y="3587361"/>
            <a:ext cx="798617" cy="261610"/>
          </a:xfrm>
          <a:prstGeom prst="rect">
            <a:avLst/>
          </a:prstGeom>
        </p:spPr>
        <p:txBody>
          <a:bodyPr wrap="none">
            <a:spAutoFit/>
          </a:bodyPr>
          <a:lstStyle/>
          <a:p>
            <a:r>
              <a:rPr lang="en-US" sz="1100" dirty="0" smtClean="0"/>
              <a:t>NCS2000</a:t>
            </a:r>
            <a:endParaRPr lang="en-US" sz="1100" dirty="0"/>
          </a:p>
        </p:txBody>
      </p:sp>
      <p:sp>
        <p:nvSpPr>
          <p:cNvPr id="51" name="Rectangle 50"/>
          <p:cNvSpPr/>
          <p:nvPr/>
        </p:nvSpPr>
        <p:spPr>
          <a:xfrm>
            <a:off x="4943677" y="3583002"/>
            <a:ext cx="798617" cy="261610"/>
          </a:xfrm>
          <a:prstGeom prst="rect">
            <a:avLst/>
          </a:prstGeom>
        </p:spPr>
        <p:txBody>
          <a:bodyPr wrap="none">
            <a:spAutoFit/>
          </a:bodyPr>
          <a:lstStyle/>
          <a:p>
            <a:r>
              <a:rPr lang="en-US" sz="1100" smtClean="0"/>
              <a:t>NCS2000</a:t>
            </a:r>
            <a:endParaRPr lang="en-US" sz="1100" dirty="0"/>
          </a:p>
        </p:txBody>
      </p:sp>
      <p:sp>
        <p:nvSpPr>
          <p:cNvPr id="52" name="Rectangle 51"/>
          <p:cNvSpPr/>
          <p:nvPr/>
        </p:nvSpPr>
        <p:spPr>
          <a:xfrm>
            <a:off x="3230294" y="4924671"/>
            <a:ext cx="798617" cy="261610"/>
          </a:xfrm>
          <a:prstGeom prst="rect">
            <a:avLst/>
          </a:prstGeom>
        </p:spPr>
        <p:txBody>
          <a:bodyPr wrap="none">
            <a:spAutoFit/>
          </a:bodyPr>
          <a:lstStyle/>
          <a:p>
            <a:r>
              <a:rPr lang="en-US" sz="1100" dirty="0" smtClean="0"/>
              <a:t>NCS2000</a:t>
            </a:r>
            <a:endParaRPr lang="en-US" sz="1100" dirty="0"/>
          </a:p>
        </p:txBody>
      </p:sp>
      <p:sp>
        <p:nvSpPr>
          <p:cNvPr id="53" name="Rectangle 52"/>
          <p:cNvSpPr/>
          <p:nvPr/>
        </p:nvSpPr>
        <p:spPr>
          <a:xfrm>
            <a:off x="4943677" y="4920312"/>
            <a:ext cx="798617" cy="261610"/>
          </a:xfrm>
          <a:prstGeom prst="rect">
            <a:avLst/>
          </a:prstGeom>
        </p:spPr>
        <p:txBody>
          <a:bodyPr wrap="none">
            <a:spAutoFit/>
          </a:bodyPr>
          <a:lstStyle/>
          <a:p>
            <a:r>
              <a:rPr lang="en-US" sz="1100" smtClean="0"/>
              <a:t>NCS2000</a:t>
            </a:r>
            <a:endParaRPr lang="en-US" sz="1100" dirty="0"/>
          </a:p>
        </p:txBody>
      </p:sp>
      <p:pic>
        <p:nvPicPr>
          <p:cNvPr id="47" name="Picture 46"/>
          <p:cNvPicPr>
            <a:picLocks noChangeAspect="1"/>
          </p:cNvPicPr>
          <p:nvPr/>
        </p:nvPicPr>
        <p:blipFill rotWithShape="1">
          <a:blip r:embed="rId6"/>
          <a:srcRect l="13137" t="3203" r="4433" b="4673"/>
          <a:stretch/>
        </p:blipFill>
        <p:spPr>
          <a:xfrm rot="16200000">
            <a:off x="1741447" y="3734970"/>
            <a:ext cx="415254" cy="1555266"/>
          </a:xfrm>
          <a:prstGeom prst="rect">
            <a:avLst/>
          </a:prstGeom>
        </p:spPr>
      </p:pic>
      <p:sp>
        <p:nvSpPr>
          <p:cNvPr id="8" name="Rectangle 7"/>
          <p:cNvSpPr/>
          <p:nvPr/>
        </p:nvSpPr>
        <p:spPr>
          <a:xfrm>
            <a:off x="7260492" y="1882991"/>
            <a:ext cx="1732369" cy="461665"/>
          </a:xfrm>
          <a:prstGeom prst="rect">
            <a:avLst/>
          </a:prstGeom>
        </p:spPr>
        <p:txBody>
          <a:bodyPr wrap="square">
            <a:spAutoFit/>
          </a:bodyPr>
          <a:lstStyle/>
          <a:p>
            <a:pPr algn="ctr"/>
            <a:r>
              <a:rPr lang="en-US" sz="1200" dirty="0"/>
              <a:t>6 Port 100/150/200GE with </a:t>
            </a:r>
            <a:r>
              <a:rPr lang="en-US" sz="1200" dirty="0" err="1"/>
              <a:t>MACsec</a:t>
            </a:r>
            <a:r>
              <a:rPr lang="en-US" sz="1200" dirty="0"/>
              <a:t> </a:t>
            </a:r>
          </a:p>
        </p:txBody>
      </p:sp>
      <p:cxnSp>
        <p:nvCxnSpPr>
          <p:cNvPr id="10" name="Elbow Connector 9"/>
          <p:cNvCxnSpPr>
            <a:stCxn id="8" idx="2"/>
          </p:cNvCxnSpPr>
          <p:nvPr/>
        </p:nvCxnSpPr>
        <p:spPr>
          <a:xfrm rot="5400000">
            <a:off x="7679062" y="2482965"/>
            <a:ext cx="585924" cy="309307"/>
          </a:xfrm>
          <a:prstGeom prst="bentConnector3">
            <a:avLst>
              <a:gd name="adj1" fmla="val 98609"/>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itle 2"/>
          <p:cNvSpPr txBox="1">
            <a:spLocks/>
          </p:cNvSpPr>
          <p:nvPr/>
        </p:nvSpPr>
        <p:spPr>
          <a:xfrm>
            <a:off x="286627" y="38948"/>
            <a:ext cx="8706234"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Integrated DWDM </a:t>
            </a:r>
            <a:r>
              <a:rPr lang="en-US" dirty="0"/>
              <a:t>S</a:t>
            </a:r>
            <a:r>
              <a:rPr lang="en-US" dirty="0" smtClean="0"/>
              <a:t>olution</a:t>
            </a:r>
            <a:endParaRPr lang="en-US" dirty="0"/>
          </a:p>
          <a:p>
            <a:r>
              <a:rPr lang="en-US" sz="2000" i="1" dirty="0">
                <a:solidFill>
                  <a:schemeClr val="tx2">
                    <a:lumMod val="75000"/>
                  </a:schemeClr>
                </a:solidFill>
              </a:rPr>
              <a:t>100G Metro-enabled with NCS5500 and NCS2000</a:t>
            </a:r>
          </a:p>
        </p:txBody>
      </p:sp>
    </p:spTree>
    <p:extLst>
      <p:ext uri="{BB962C8B-B14F-4D97-AF65-F5344CB8AC3E}">
        <p14:creationId xmlns:p14="http://schemas.microsoft.com/office/powerpoint/2010/main" val="113049048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6384" y="3012618"/>
            <a:ext cx="8859472" cy="1512917"/>
          </a:xfrm>
        </p:spPr>
        <p:txBody>
          <a:bodyPr/>
          <a:lstStyle/>
          <a:p>
            <a:r>
              <a:rPr lang="en-US" dirty="0" smtClean="0"/>
              <a:t>Call to action</a:t>
            </a:r>
          </a:p>
          <a:p>
            <a:pPr lvl="1"/>
            <a:r>
              <a:rPr lang="en-US" dirty="0" smtClean="0"/>
              <a:t>Think of traditional CO architectures in terms of redefined Data Centers</a:t>
            </a:r>
          </a:p>
          <a:p>
            <a:pPr lvl="1"/>
            <a:r>
              <a:rPr lang="en-US" dirty="0" smtClean="0"/>
              <a:t>Identify where migration to 100G is most imperative</a:t>
            </a:r>
          </a:p>
          <a:p>
            <a:pPr lvl="1"/>
            <a:r>
              <a:rPr lang="en-US" dirty="0" smtClean="0"/>
              <a:t>Connect with Cisco’s Data Center and Optical resources</a:t>
            </a:r>
          </a:p>
          <a:p>
            <a:pPr lvl="1"/>
            <a:endParaRPr lang="en-US" dirty="0" smtClean="0"/>
          </a:p>
          <a:p>
            <a:endParaRPr lang="en-US" dirty="0" smtClean="0"/>
          </a:p>
        </p:txBody>
      </p:sp>
      <p:sp>
        <p:nvSpPr>
          <p:cNvPr id="3" name="Title 2"/>
          <p:cNvSpPr>
            <a:spLocks noGrp="1"/>
          </p:cNvSpPr>
          <p:nvPr>
            <p:ph type="title"/>
          </p:nvPr>
        </p:nvSpPr>
        <p:spPr>
          <a:xfrm>
            <a:off x="216384" y="100682"/>
            <a:ext cx="8345488" cy="731837"/>
          </a:xfrm>
        </p:spPr>
        <p:txBody>
          <a:bodyPr/>
          <a:lstStyle/>
          <a:p>
            <a:r>
              <a:rPr lang="en-US" dirty="0" smtClean="0"/>
              <a:t>Final Thoughts</a:t>
            </a:r>
            <a:endParaRPr lang="en-US" dirty="0"/>
          </a:p>
        </p:txBody>
      </p:sp>
      <p:graphicFrame>
        <p:nvGraphicFramePr>
          <p:cNvPr id="5" name="Diagram 4"/>
          <p:cNvGraphicFramePr/>
          <p:nvPr>
            <p:extLst>
              <p:ext uri="{D42A27DB-BD31-4B8C-83A1-F6EECF244321}">
                <p14:modId xmlns:p14="http://schemas.microsoft.com/office/powerpoint/2010/main" val="609641971"/>
              </p:ext>
            </p:extLst>
          </p:nvPr>
        </p:nvGraphicFramePr>
        <p:xfrm>
          <a:off x="479406" y="-112697"/>
          <a:ext cx="833342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493461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88783"/>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628596"/>
            <a:ext cx="3053060" cy="3168210"/>
          </a:xfrm>
        </p:spPr>
        <p:txBody>
          <a:bodyPr/>
          <a:lstStyle/>
          <a:p>
            <a:r>
              <a:rPr lang="en-US" sz="1600" dirty="0" smtClean="0"/>
              <a:t>Intelligent Break-Out Panel.</a:t>
            </a:r>
          </a:p>
          <a:p>
            <a:r>
              <a:rPr lang="en-US" sz="1600" dirty="0" smtClean="0"/>
              <a:t>Visible to NCS1002 over rear RJ45 port or LAN.</a:t>
            </a:r>
          </a:p>
          <a:p>
            <a:r>
              <a:rPr lang="en-US" sz="1600" dirty="0" smtClean="0"/>
              <a:t>LED status control from NCS1002.</a:t>
            </a:r>
          </a:p>
          <a:p>
            <a:r>
              <a:rPr lang="en-US" sz="1600" dirty="0" smtClean="0"/>
              <a:t>Port to port mapped to NCS1002 – 80x10GE LC ports in 2RU</a:t>
            </a:r>
            <a:endParaRPr lang="en-US" sz="1600" dirty="0"/>
          </a:p>
        </p:txBody>
      </p:sp>
      <p:sp>
        <p:nvSpPr>
          <p:cNvPr id="3" name="Title 2"/>
          <p:cNvSpPr>
            <a:spLocks noGrp="1"/>
          </p:cNvSpPr>
          <p:nvPr>
            <p:ph type="title"/>
          </p:nvPr>
        </p:nvSpPr>
        <p:spPr/>
        <p:txBody>
          <a:bodyPr/>
          <a:lstStyle/>
          <a:p>
            <a:r>
              <a:rPr lang="en-US" dirty="0"/>
              <a:t>DWDM for Cloud Scale Networks </a:t>
            </a:r>
            <a:br>
              <a:rPr lang="en-US" dirty="0"/>
            </a:br>
            <a:r>
              <a:rPr lang="en-US" sz="2000" i="1" dirty="0" smtClean="0">
                <a:solidFill>
                  <a:schemeClr val="tx2">
                    <a:lumMod val="75000"/>
                  </a:schemeClr>
                </a:solidFill>
              </a:rPr>
              <a:t>10G breakout panel</a:t>
            </a:r>
            <a:endParaRPr lang="en-US" sz="2000" i="1" dirty="0">
              <a:solidFill>
                <a:schemeClr val="tx2">
                  <a:lumMod val="75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676" y="766826"/>
            <a:ext cx="4185911" cy="4275667"/>
          </a:xfrm>
          <a:prstGeom prst="rect">
            <a:avLst/>
          </a:prstGeom>
          <a:solidFill>
            <a:schemeClr val="bg1"/>
          </a:solidFill>
          <a:ln>
            <a:noFill/>
          </a:ln>
          <a:effectLs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61" y="2421794"/>
            <a:ext cx="1962132" cy="128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2731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SP Market trends</a:t>
            </a:r>
            <a:endParaRPr lang="en-US" dirty="0"/>
          </a:p>
        </p:txBody>
      </p:sp>
    </p:spTree>
    <p:extLst>
      <p:ext uri="{BB962C8B-B14F-4D97-AF65-F5344CB8AC3E}">
        <p14:creationId xmlns:p14="http://schemas.microsoft.com/office/powerpoint/2010/main" val="55602737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101" y="4674326"/>
            <a:ext cx="4583306" cy="400110"/>
          </a:xfrm>
          <a:prstGeom prst="rect">
            <a:avLst/>
          </a:prstGeom>
          <a:solidFill>
            <a:schemeClr val="bg1"/>
          </a:solidFill>
        </p:spPr>
        <p:txBody>
          <a:bodyPr wrap="none" rtlCol="0">
            <a:spAutoFit/>
          </a:bodyPr>
          <a:lstStyle/>
          <a:p>
            <a:r>
              <a:rPr lang="en-US" sz="2000" b="1" i="1" dirty="0" smtClean="0"/>
              <a:t>More enterprises move to the cloud </a:t>
            </a:r>
            <a:endParaRPr lang="en-US" sz="2000" b="1" i="1"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66" y="870336"/>
            <a:ext cx="3661961" cy="336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7766" y="0"/>
            <a:ext cx="8345488" cy="731837"/>
          </a:xfrm>
        </p:spPr>
        <p:txBody>
          <a:bodyPr/>
          <a:lstStyle/>
          <a:p>
            <a:r>
              <a:rPr lang="en-US" dirty="0" smtClean="0"/>
              <a:t>Service Provider Key Business Drivers</a:t>
            </a:r>
            <a:endParaRPr lang="en-US" dirty="0"/>
          </a:p>
        </p:txBody>
      </p:sp>
      <p:sp>
        <p:nvSpPr>
          <p:cNvPr id="4" name="TextBox 3"/>
          <p:cNvSpPr txBox="1"/>
          <p:nvPr/>
        </p:nvSpPr>
        <p:spPr>
          <a:xfrm>
            <a:off x="1678576" y="4165374"/>
            <a:ext cx="2545890" cy="276999"/>
          </a:xfrm>
          <a:prstGeom prst="rect">
            <a:avLst/>
          </a:prstGeom>
          <a:noFill/>
        </p:spPr>
        <p:txBody>
          <a:bodyPr wrap="none" rtlCol="0">
            <a:spAutoFit/>
          </a:bodyPr>
          <a:lstStyle/>
          <a:p>
            <a:r>
              <a:rPr lang="en-US" sz="1200" i="1" smtClean="0"/>
              <a:t>Source: Cisco </a:t>
            </a:r>
            <a:r>
              <a:rPr lang="en-US" sz="1200" i="1" dirty="0" smtClean="0"/>
              <a:t>Global </a:t>
            </a:r>
            <a:r>
              <a:rPr lang="en-US" sz="1200" i="1" smtClean="0"/>
              <a:t>Cloud Index</a:t>
            </a:r>
            <a:endParaRPr lang="en-US" sz="1200" i="1" dirty="0"/>
          </a:p>
        </p:txBody>
      </p:sp>
      <p:grpSp>
        <p:nvGrpSpPr>
          <p:cNvPr id="9" name="Group 8"/>
          <p:cNvGrpSpPr/>
          <p:nvPr/>
        </p:nvGrpSpPr>
        <p:grpSpPr>
          <a:xfrm>
            <a:off x="4529548" y="785800"/>
            <a:ext cx="4640351" cy="4283735"/>
            <a:chOff x="4529548" y="785800"/>
            <a:chExt cx="4640351" cy="4283735"/>
          </a:xfrm>
        </p:grpSpPr>
        <p:sp>
          <p:nvSpPr>
            <p:cNvPr id="17" name="TextBox 16"/>
            <p:cNvSpPr txBox="1"/>
            <p:nvPr/>
          </p:nvSpPr>
          <p:spPr>
            <a:xfrm>
              <a:off x="6654940" y="4392426"/>
              <a:ext cx="1917513" cy="276999"/>
            </a:xfrm>
            <a:prstGeom prst="rect">
              <a:avLst/>
            </a:prstGeom>
            <a:noFill/>
          </p:spPr>
          <p:txBody>
            <a:bodyPr wrap="none" rtlCol="0">
              <a:spAutoFit/>
            </a:bodyPr>
            <a:lstStyle/>
            <a:p>
              <a:r>
                <a:rPr lang="en-US" sz="1200" i="1" dirty="0" smtClean="0"/>
                <a:t>Source: Cisco VNI Index</a:t>
              </a:r>
              <a:endParaRPr lang="en-US" sz="1200" i="1" dirty="0"/>
            </a:p>
          </p:txBody>
        </p:sp>
        <p:grpSp>
          <p:nvGrpSpPr>
            <p:cNvPr id="8" name="Group 7"/>
            <p:cNvGrpSpPr/>
            <p:nvPr/>
          </p:nvGrpSpPr>
          <p:grpSpPr>
            <a:xfrm>
              <a:off x="4529548" y="785800"/>
              <a:ext cx="4640351" cy="4283735"/>
              <a:chOff x="4529548" y="785800"/>
              <a:chExt cx="4640351" cy="4283735"/>
            </a:xfrm>
          </p:grpSpPr>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184" y="2633577"/>
                <a:ext cx="4436715" cy="204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445" y="785800"/>
                <a:ext cx="4454593" cy="208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733184" y="4669425"/>
                <a:ext cx="4383408" cy="400110"/>
              </a:xfrm>
              <a:prstGeom prst="rect">
                <a:avLst/>
              </a:prstGeom>
              <a:solidFill>
                <a:schemeClr val="bg1"/>
              </a:solidFill>
            </p:spPr>
            <p:txBody>
              <a:bodyPr wrap="square" rtlCol="0">
                <a:spAutoFit/>
              </a:bodyPr>
              <a:lstStyle/>
              <a:p>
                <a:pPr algn="ctr"/>
                <a:r>
                  <a:rPr lang="en-US" sz="2000" b="1" i="1" dirty="0" smtClean="0"/>
                  <a:t>Need to optimize for video</a:t>
                </a:r>
                <a:endParaRPr lang="en-US" sz="2000" b="1" i="1" dirty="0"/>
              </a:p>
            </p:txBody>
          </p:sp>
          <p:cxnSp>
            <p:nvCxnSpPr>
              <p:cNvPr id="5" name="Straight Connector 4"/>
              <p:cNvCxnSpPr/>
              <p:nvPr/>
            </p:nvCxnSpPr>
            <p:spPr>
              <a:xfrm>
                <a:off x="4529548" y="2633577"/>
                <a:ext cx="4451044" cy="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7" name="Straight Connector 6"/>
          <p:cNvCxnSpPr/>
          <p:nvPr/>
        </p:nvCxnSpPr>
        <p:spPr>
          <a:xfrm flipH="1">
            <a:off x="4517415" y="836111"/>
            <a:ext cx="7495" cy="35949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543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167857"/>
            <a:ext cx="8345488" cy="731837"/>
          </a:xfrm>
        </p:spPr>
        <p:txBody>
          <a:bodyPr/>
          <a:lstStyle/>
          <a:p>
            <a:r>
              <a:rPr lang="en-US" dirty="0" smtClean="0"/>
              <a:t>Where Does </a:t>
            </a:r>
            <a:r>
              <a:rPr lang="en-US" dirty="0"/>
              <a:t>T</a:t>
            </a:r>
            <a:r>
              <a:rPr lang="en-US" dirty="0" smtClean="0"/>
              <a:t>he Capacity Go?</a:t>
            </a:r>
            <a:br>
              <a:rPr lang="en-US" dirty="0" smtClean="0"/>
            </a:br>
            <a:endParaRPr lang="en-US" sz="2400" i="1" dirty="0"/>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37" y="806730"/>
            <a:ext cx="4382528" cy="377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064" y="806730"/>
            <a:ext cx="2007307" cy="38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89742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7765" y="1191536"/>
            <a:ext cx="5389294" cy="3440603"/>
          </a:xfrm>
        </p:spPr>
        <p:txBody>
          <a:bodyPr/>
          <a:lstStyle/>
          <a:p>
            <a:pPr marL="342886" indent="-285750">
              <a:buFont typeface="Arial" charset="0"/>
              <a:buChar char="•"/>
            </a:pPr>
            <a:r>
              <a:rPr lang="en-US" sz="1800" dirty="0" smtClean="0"/>
              <a:t>Front to back </a:t>
            </a:r>
            <a:r>
              <a:rPr lang="en-US" sz="1800" dirty="0"/>
              <a:t>a</a:t>
            </a:r>
            <a:r>
              <a:rPr lang="en-US" sz="1800" dirty="0" smtClean="0"/>
              <a:t>irflow.</a:t>
            </a:r>
          </a:p>
          <a:p>
            <a:pPr lvl="1"/>
            <a:r>
              <a:rPr lang="en-US" dirty="0" smtClean="0"/>
              <a:t>       </a:t>
            </a:r>
            <a:r>
              <a:rPr lang="en-US" i="1" dirty="0" smtClean="0"/>
              <a:t>Straight-through </a:t>
            </a:r>
            <a:r>
              <a:rPr lang="en-US" i="1" dirty="0"/>
              <a:t>c</a:t>
            </a:r>
            <a:r>
              <a:rPr lang="en-US" i="1" dirty="0" smtClean="0"/>
              <a:t>ooling</a:t>
            </a:r>
          </a:p>
          <a:p>
            <a:pPr marL="342886" indent="-285750">
              <a:buFont typeface="Arial" charset="0"/>
              <a:buChar char="•"/>
            </a:pPr>
            <a:r>
              <a:rPr lang="en-US" sz="1800" dirty="0" smtClean="0"/>
              <a:t>0 to 40 </a:t>
            </a:r>
            <a:r>
              <a:rPr lang="en-US" sz="1800" dirty="0"/>
              <a:t>d</a:t>
            </a:r>
            <a:r>
              <a:rPr lang="en-US" sz="1800" dirty="0" smtClean="0"/>
              <a:t>egrees ambient</a:t>
            </a:r>
          </a:p>
          <a:p>
            <a:pPr marL="342886" indent="-285750">
              <a:buFont typeface="Arial" charset="0"/>
              <a:buChar char="•"/>
            </a:pPr>
            <a:r>
              <a:rPr lang="en-US" sz="1800" dirty="0" smtClean="0"/>
              <a:t>600mm deep</a:t>
            </a:r>
          </a:p>
          <a:p>
            <a:pPr marL="342886" indent="-285750">
              <a:buFont typeface="Arial" charset="0"/>
              <a:buChar char="•"/>
            </a:pPr>
            <a:r>
              <a:rPr lang="en-US" sz="1800" b="1" dirty="0" smtClean="0">
                <a:solidFill>
                  <a:schemeClr val="tx2">
                    <a:lumMod val="60000"/>
                    <a:lumOff val="40000"/>
                  </a:schemeClr>
                </a:solidFill>
                <a:effectLst>
                  <a:glow rad="228600">
                    <a:srgbClr val="FFFF00">
                      <a:alpha val="40000"/>
                    </a:srgbClr>
                  </a:glow>
                </a:effectLst>
              </a:rPr>
              <a:t>Maximize capacity </a:t>
            </a:r>
          </a:p>
          <a:p>
            <a:pPr lvl="3"/>
            <a:r>
              <a:rPr lang="en-US" sz="1800" b="1" i="1" dirty="0" smtClean="0">
                <a:solidFill>
                  <a:schemeClr val="tx2">
                    <a:lumMod val="60000"/>
                    <a:lumOff val="40000"/>
                  </a:schemeClr>
                </a:solidFill>
                <a:effectLst>
                  <a:glow rad="228600">
                    <a:srgbClr val="FFFF00">
                      <a:alpha val="40000"/>
                    </a:srgbClr>
                  </a:glow>
                </a:effectLst>
              </a:rPr>
              <a:t>@ minimum foot print </a:t>
            </a:r>
          </a:p>
          <a:p>
            <a:pPr lvl="3"/>
            <a:r>
              <a:rPr lang="en-US" sz="1800" b="1" i="1" dirty="0" smtClean="0">
                <a:solidFill>
                  <a:schemeClr val="tx2">
                    <a:lumMod val="60000"/>
                    <a:lumOff val="40000"/>
                  </a:schemeClr>
                </a:solidFill>
                <a:effectLst>
                  <a:glow rad="228600">
                    <a:srgbClr val="FFFF00">
                      <a:alpha val="40000"/>
                    </a:srgbClr>
                  </a:glow>
                </a:effectLst>
              </a:rPr>
              <a:t>@ lowest cost per bit</a:t>
            </a:r>
          </a:p>
          <a:p>
            <a:pPr marL="342886" lvl="0" indent="-285750">
              <a:buClr>
                <a:srgbClr val="676767"/>
              </a:buClr>
              <a:buFont typeface="Arial" charset="0"/>
              <a:buChar char="•"/>
            </a:pPr>
            <a:r>
              <a:rPr lang="en-US" sz="1800" dirty="0"/>
              <a:t>Deploy at </a:t>
            </a:r>
            <a:r>
              <a:rPr lang="en-US" sz="1800" dirty="0" smtClean="0"/>
              <a:t>scale</a:t>
            </a:r>
            <a:endParaRPr lang="en-US" sz="1800" dirty="0"/>
          </a:p>
          <a:p>
            <a:pPr marL="342886" indent="-285750">
              <a:buFont typeface="Arial" charset="0"/>
              <a:buChar char="•"/>
            </a:pPr>
            <a:endParaRPr lang="en-US" sz="1800" i="1" dirty="0"/>
          </a:p>
        </p:txBody>
      </p:sp>
      <p:sp>
        <p:nvSpPr>
          <p:cNvPr id="3" name="Title 2"/>
          <p:cNvSpPr>
            <a:spLocks noGrp="1"/>
          </p:cNvSpPr>
          <p:nvPr>
            <p:ph type="title"/>
          </p:nvPr>
        </p:nvSpPr>
        <p:spPr>
          <a:xfrm>
            <a:off x="437765" y="173930"/>
            <a:ext cx="8345488" cy="731837"/>
          </a:xfrm>
        </p:spPr>
        <p:txBody>
          <a:bodyPr/>
          <a:lstStyle/>
          <a:p>
            <a:pPr>
              <a:lnSpc>
                <a:spcPct val="100000"/>
              </a:lnSpc>
            </a:pPr>
            <a:r>
              <a:rPr lang="en-US" dirty="0" smtClean="0"/>
              <a:t>Mechanical Optimization</a:t>
            </a:r>
            <a:br>
              <a:rPr lang="en-US" dirty="0" smtClean="0"/>
            </a:br>
            <a:r>
              <a:rPr lang="en-US" sz="2000" b="1" i="1" dirty="0" smtClean="0">
                <a:solidFill>
                  <a:schemeClr val="tx2">
                    <a:lumMod val="75000"/>
                  </a:schemeClr>
                </a:solidFill>
              </a:rPr>
              <a:t>“Server” Like</a:t>
            </a:r>
            <a:endParaRPr lang="en-US" sz="2000" b="1" i="1" dirty="0">
              <a:solidFill>
                <a:schemeClr val="tx2">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378" y="539848"/>
            <a:ext cx="2238002" cy="446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27309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15" y="187252"/>
            <a:ext cx="8345488" cy="731837"/>
          </a:xfrm>
        </p:spPr>
        <p:txBody>
          <a:bodyPr/>
          <a:lstStyle/>
          <a:p>
            <a:r>
              <a:rPr lang="en-US" dirty="0" smtClean="0"/>
              <a:t>Cloud Scale Companies Goals</a:t>
            </a:r>
            <a:endParaRPr lang="en-US" dirty="0"/>
          </a:p>
        </p:txBody>
      </p:sp>
      <p:grpSp>
        <p:nvGrpSpPr>
          <p:cNvPr id="3" name="Group 2"/>
          <p:cNvGrpSpPr/>
          <p:nvPr/>
        </p:nvGrpSpPr>
        <p:grpSpPr>
          <a:xfrm rot="21202651">
            <a:off x="0" y="1068021"/>
            <a:ext cx="9144000" cy="3724415"/>
            <a:chOff x="-1" y="1120913"/>
            <a:chExt cx="9144001" cy="3628888"/>
          </a:xfrm>
        </p:grpSpPr>
        <p:sp>
          <p:nvSpPr>
            <p:cNvPr id="37" name="Rectangle 36"/>
            <p:cNvSpPr/>
            <p:nvPr/>
          </p:nvSpPr>
          <p:spPr>
            <a:xfrm flipH="1" flipV="1">
              <a:off x="-1" y="1120913"/>
              <a:ext cx="9144001" cy="3386667"/>
            </a:xfrm>
            <a:prstGeom prst="rect">
              <a:avLst/>
            </a:prstGeom>
            <a:blipFill>
              <a:blip r:embed="rId3"/>
              <a:srcRect/>
              <a:stretch>
                <a:fillRect l="-2870" r="-240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36" name="Rectangle 35"/>
            <p:cNvSpPr/>
            <p:nvPr/>
          </p:nvSpPr>
          <p:spPr>
            <a:xfrm>
              <a:off x="-1" y="1363135"/>
              <a:ext cx="9144001" cy="3386666"/>
            </a:xfrm>
            <a:prstGeom prst="rect">
              <a:avLst/>
            </a:prstGeom>
            <a:blipFill>
              <a:blip r:embed="rId4"/>
              <a:srcRect/>
              <a:stretch>
                <a:fillRect l="-2870" r="-240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grpSp>
      <p:sp>
        <p:nvSpPr>
          <p:cNvPr id="32" name="Oval 31"/>
          <p:cNvSpPr/>
          <p:nvPr/>
        </p:nvSpPr>
        <p:spPr>
          <a:xfrm>
            <a:off x="764271" y="844102"/>
            <a:ext cx="2318564" cy="2318564"/>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3500000" scaled="1"/>
            <a:tileRect/>
          </a:gradFill>
          <a:ln w="571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Arial"/>
            </a:endParaRPr>
          </a:p>
        </p:txBody>
      </p:sp>
      <p:sp>
        <p:nvSpPr>
          <p:cNvPr id="182" name="Shape 182"/>
          <p:cNvSpPr/>
          <p:nvPr/>
        </p:nvSpPr>
        <p:spPr>
          <a:xfrm>
            <a:off x="856756" y="1495176"/>
            <a:ext cx="2133597" cy="481670"/>
          </a:xfrm>
          <a:prstGeom prst="rect">
            <a:avLst/>
          </a:prstGeom>
          <a:ln w="3175">
            <a:miter lim="400000"/>
          </a:ln>
          <a:effectLst/>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2000">
                <a:solidFill>
                  <a:srgbClr val="FFFFFF"/>
                </a:solidFill>
              </a:defRPr>
            </a:lvl1pPr>
          </a:lstStyle>
          <a:p>
            <a:pPr marL="0" marR="0" lvl="0" indent="0" algn="ctr" defTabSz="309507" rtl="0" eaLnBrk="1" fontAlgn="auto" latinLnBrk="0" hangingPunct="1">
              <a:lnSpc>
                <a:spcPct val="90000"/>
              </a:lnSpc>
              <a:spcBef>
                <a:spcPts val="0"/>
              </a:spcBef>
              <a:spcAft>
                <a:spcPts val="0"/>
              </a:spcAft>
              <a:buClrTx/>
              <a:buSzTx/>
              <a:buFontTx/>
              <a:buNone/>
              <a:tabLst/>
              <a:defRPr sz="1800">
                <a:solidFill>
                  <a:srgbClr val="000000"/>
                </a:solidFill>
              </a:defRPr>
            </a:pPr>
            <a:r>
              <a:rPr lang="en-US" sz="3200" kern="0" dirty="0" smtClean="0">
                <a:solidFill>
                  <a:schemeClr val="bg1"/>
                </a:solidFill>
                <a:latin typeface="Arial"/>
                <a:ea typeface="ＭＳ Ｐゴシック" charset="0"/>
                <a:sym typeface="CiscoSansTT ExtraLight"/>
              </a:rPr>
              <a:t>Web-model</a:t>
            </a:r>
            <a:endParaRPr kumimoji="0" sz="3200" b="0" i="0" u="none" strike="noStrike" kern="0" cap="none" spc="0" normalizeH="0" baseline="0" noProof="0" dirty="0">
              <a:ln>
                <a:noFill/>
              </a:ln>
              <a:solidFill>
                <a:schemeClr val="bg1"/>
              </a:solidFill>
              <a:effectLst/>
              <a:uLnTx/>
              <a:uFillTx/>
              <a:latin typeface="Arial"/>
              <a:ea typeface="ＭＳ Ｐゴシック" charset="0"/>
              <a:sym typeface="CiscoSansTT ExtraLight"/>
            </a:endParaRPr>
          </a:p>
        </p:txBody>
      </p:sp>
      <p:sp>
        <p:nvSpPr>
          <p:cNvPr id="18" name="Text Placeholder 9"/>
          <p:cNvSpPr txBox="1">
            <a:spLocks/>
          </p:cNvSpPr>
          <p:nvPr/>
        </p:nvSpPr>
        <p:spPr>
          <a:xfrm>
            <a:off x="856755" y="1944907"/>
            <a:ext cx="2133597" cy="910998"/>
          </a:xfrm>
          <a:prstGeom prst="rect">
            <a:avLst/>
          </a:prstGeom>
        </p:spPr>
        <p:txBody>
          <a:bodyPr wrap="square" lIns="91420" tIns="45710" rIns="91420" bIns="45710" anchor="ctr" anchorCtr="0">
            <a:spAutoFit/>
          </a:bodyPr>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000" b="0" i="0" kern="1200" baseline="0">
                <a:solidFill>
                  <a:srgbClr val="FFFFFF"/>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b="0" i="0" kern="1200">
                <a:solidFill>
                  <a:srgbClr val="FFFFFF"/>
                </a:solidFill>
                <a:latin typeface="CiscoSans ExtraLight"/>
                <a:ea typeface="ＭＳ Ｐゴシック" charset="0"/>
                <a:cs typeface="CiscoSans ExtraLight"/>
              </a:defRPr>
            </a:lvl2pPr>
            <a:lvl3pPr marL="431800" indent="-169863" algn="l" defTabSz="684213" rtl="0" eaLnBrk="1" fontAlgn="base" hangingPunct="1">
              <a:lnSpc>
                <a:spcPct val="95000"/>
              </a:lnSpc>
              <a:spcBef>
                <a:spcPts val="625"/>
              </a:spcBef>
              <a:spcAft>
                <a:spcPct val="0"/>
              </a:spcAft>
              <a:buFont typeface="Arial" charset="0"/>
              <a:buChar char="•"/>
              <a:defRPr lang="en-US" sz="1200" b="0" i="0" kern="1200">
                <a:solidFill>
                  <a:srgbClr val="FFFFFF"/>
                </a:solidFill>
                <a:latin typeface="CiscoSans ExtraLight"/>
                <a:ea typeface="ＭＳ Ｐゴシック" charset="0"/>
                <a:cs typeface="CiscoSans ExtraLight"/>
              </a:defRPr>
            </a:lvl3pPr>
            <a:lvl4pPr marL="503238"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4pPr>
            <a:lvl5pPr marL="574675"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4213" rtl="0" eaLnBrk="1" fontAlgn="base" latinLnBrk="0" hangingPunct="1">
              <a:lnSpc>
                <a:spcPct val="95000"/>
              </a:lnSpc>
              <a:spcBef>
                <a:spcPts val="0"/>
              </a:spcBef>
              <a:spcAft>
                <a:spcPct val="0"/>
              </a:spcAft>
              <a:buClr>
                <a:srgbClr val="2968AF"/>
              </a:buClr>
              <a:buSzPct val="90000"/>
              <a:buFont typeface="Arial" charset="0"/>
              <a:buNone/>
              <a:tabLst/>
              <a:defRPr/>
            </a:pPr>
            <a:r>
              <a:rPr kumimoji="0" lang="en-US" sz="1400" b="0" i="1" u="none" strike="noStrike" kern="1200" cap="none" spc="0" normalizeH="0" baseline="0" noProof="0" dirty="0" smtClean="0">
                <a:ln>
                  <a:noFill/>
                </a:ln>
                <a:solidFill>
                  <a:srgbClr val="FFFFFF"/>
                </a:solidFill>
                <a:effectLst/>
                <a:uLnTx/>
                <a:uFillTx/>
                <a:latin typeface="Arial"/>
              </a:rPr>
              <a:t>CAPEX</a:t>
            </a:r>
            <a:r>
              <a:rPr kumimoji="0" lang="en-US" sz="1400" b="0" i="1" u="none" strike="noStrike" kern="1200" cap="none" spc="0" normalizeH="0" noProof="0" dirty="0" smtClean="0">
                <a:ln>
                  <a:noFill/>
                </a:ln>
                <a:solidFill>
                  <a:srgbClr val="FFFFFF"/>
                </a:solidFill>
                <a:effectLst/>
                <a:uLnTx/>
                <a:uFillTx/>
                <a:latin typeface="Arial"/>
              </a:rPr>
              <a:t> &amp; OPEX</a:t>
            </a:r>
          </a:p>
          <a:p>
            <a:pPr marL="0" marR="0" lvl="0" indent="0" algn="ctr" defTabSz="684213" rtl="0" eaLnBrk="1" fontAlgn="base" latinLnBrk="0" hangingPunct="1">
              <a:lnSpc>
                <a:spcPct val="95000"/>
              </a:lnSpc>
              <a:spcBef>
                <a:spcPts val="0"/>
              </a:spcBef>
              <a:spcAft>
                <a:spcPct val="0"/>
              </a:spcAft>
              <a:buClr>
                <a:srgbClr val="2968AF"/>
              </a:buClr>
              <a:buSzPct val="90000"/>
              <a:buFont typeface="Arial" charset="0"/>
              <a:buNone/>
              <a:tabLst/>
              <a:defRPr/>
            </a:pPr>
            <a:r>
              <a:rPr lang="en-US" sz="1400" i="1" baseline="0" dirty="0" smtClean="0">
                <a:latin typeface="Arial"/>
              </a:rPr>
              <a:t>Price,</a:t>
            </a:r>
            <a:r>
              <a:rPr lang="en-US" sz="1400" i="1" dirty="0" smtClean="0">
                <a:latin typeface="Arial"/>
              </a:rPr>
              <a:t> space, power, automation &amp; real-time mon</a:t>
            </a:r>
            <a:endParaRPr kumimoji="0" lang="en-US" sz="1400" b="0" i="1" u="none" strike="noStrike" kern="1200" cap="none" spc="0" normalizeH="0" baseline="0" noProof="0" dirty="0">
              <a:ln>
                <a:noFill/>
              </a:ln>
              <a:solidFill>
                <a:srgbClr val="FFFFFF"/>
              </a:solidFill>
              <a:effectLst/>
              <a:uLnTx/>
              <a:uFillTx/>
              <a:latin typeface="Arial"/>
            </a:endParaRPr>
          </a:p>
        </p:txBody>
      </p:sp>
      <p:sp>
        <p:nvSpPr>
          <p:cNvPr id="31" name="Oval 30"/>
          <p:cNvSpPr/>
          <p:nvPr/>
        </p:nvSpPr>
        <p:spPr>
          <a:xfrm>
            <a:off x="3423230" y="844102"/>
            <a:ext cx="2318564" cy="2318564"/>
          </a:xfrm>
          <a:prstGeom prst="ellipse">
            <a:avLst/>
          </a:prstGeom>
          <a:solidFill>
            <a:schemeClr val="tx1">
              <a:lumMod val="75000"/>
            </a:schemeClr>
          </a:solidFill>
          <a:ln w="571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Arial"/>
            </a:endParaRPr>
          </a:p>
        </p:txBody>
      </p:sp>
      <p:sp>
        <p:nvSpPr>
          <p:cNvPr id="184" name="Shape 184"/>
          <p:cNvSpPr/>
          <p:nvPr/>
        </p:nvSpPr>
        <p:spPr>
          <a:xfrm>
            <a:off x="3857795" y="1495176"/>
            <a:ext cx="1449436" cy="481670"/>
          </a:xfrm>
          <a:prstGeom prst="rect">
            <a:avLst/>
          </a:prstGeom>
          <a:ln w="3175">
            <a:miter lim="400000"/>
          </a:ln>
          <a:effectLst/>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2000" spc="-119">
                <a:solidFill>
                  <a:srgbClr val="FFFFFF"/>
                </a:solidFill>
              </a:defRPr>
            </a:lvl1pPr>
          </a:lstStyle>
          <a:p>
            <a:pPr marL="0" marR="0" lvl="0" indent="0" algn="ctr" defTabSz="309507" rtl="0" eaLnBrk="1" fontAlgn="auto" latinLnBrk="0" hangingPunct="1">
              <a:lnSpc>
                <a:spcPct val="90000"/>
              </a:lnSpc>
              <a:spcBef>
                <a:spcPts val="0"/>
              </a:spcBef>
              <a:spcAft>
                <a:spcPts val="0"/>
              </a:spcAft>
              <a:buClrTx/>
              <a:buSzTx/>
              <a:buFontTx/>
              <a:buNone/>
              <a:tabLst/>
              <a:defRPr sz="1800" spc="0">
                <a:solidFill>
                  <a:srgbClr val="000000"/>
                </a:solidFill>
              </a:defRPr>
            </a:pPr>
            <a:r>
              <a:rPr lang="en-US" sz="3200" kern="0" spc="-45" dirty="0" smtClean="0">
                <a:solidFill>
                  <a:schemeClr val="bg1"/>
                </a:solidFill>
                <a:latin typeface="Arial"/>
                <a:ea typeface="ＭＳ Ｐゴシック" charset="0"/>
                <a:sym typeface="CiscoSansTT ExtraLight"/>
              </a:rPr>
              <a:t>Carriers</a:t>
            </a:r>
            <a:endParaRPr kumimoji="0" sz="3200" b="0" i="0" u="none" strike="noStrike" kern="0" cap="none" spc="-45" normalizeH="0" baseline="0" noProof="0" dirty="0">
              <a:ln>
                <a:noFill/>
              </a:ln>
              <a:solidFill>
                <a:schemeClr val="bg1"/>
              </a:solidFill>
              <a:effectLst/>
              <a:uLnTx/>
              <a:uFillTx/>
              <a:latin typeface="Arial"/>
              <a:ea typeface="ＭＳ Ｐゴシック" charset="0"/>
              <a:sym typeface="CiscoSansTT ExtraLight"/>
            </a:endParaRPr>
          </a:p>
        </p:txBody>
      </p:sp>
      <p:sp>
        <p:nvSpPr>
          <p:cNvPr id="19" name="Text Placeholder 10"/>
          <p:cNvSpPr txBox="1">
            <a:spLocks/>
          </p:cNvSpPr>
          <p:nvPr/>
        </p:nvSpPr>
        <p:spPr>
          <a:xfrm>
            <a:off x="3743883" y="1926089"/>
            <a:ext cx="1684903" cy="738644"/>
          </a:xfrm>
          <a:prstGeom prst="rect">
            <a:avLst/>
          </a:prstGeom>
        </p:spPr>
        <p:txBody>
          <a:bodyPr wrap="square" lIns="91420" tIns="45710" rIns="91420" bIns="45710" anchor="ctr" anchorCtr="0">
            <a:spAutoFit/>
          </a:bodyPr>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000" b="0" i="0" kern="1200" baseline="0">
                <a:solidFill>
                  <a:srgbClr val="FFFFFF"/>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b="0" i="0" kern="1200">
                <a:solidFill>
                  <a:srgbClr val="FFFFFF"/>
                </a:solidFill>
                <a:latin typeface="CiscoSans ExtraLight"/>
                <a:ea typeface="ＭＳ Ｐゴシック" charset="0"/>
                <a:cs typeface="CiscoSans ExtraLight"/>
              </a:defRPr>
            </a:lvl2pPr>
            <a:lvl3pPr marL="431800" indent="-169863" algn="l" defTabSz="684213" rtl="0" eaLnBrk="1" fontAlgn="base" hangingPunct="1">
              <a:lnSpc>
                <a:spcPct val="95000"/>
              </a:lnSpc>
              <a:spcBef>
                <a:spcPts val="625"/>
              </a:spcBef>
              <a:spcAft>
                <a:spcPct val="0"/>
              </a:spcAft>
              <a:buFont typeface="Arial" charset="0"/>
              <a:buChar char="•"/>
              <a:defRPr lang="en-US" sz="1200" b="0" i="0" kern="1200">
                <a:solidFill>
                  <a:srgbClr val="FFFFFF"/>
                </a:solidFill>
                <a:latin typeface="CiscoSans ExtraLight"/>
                <a:ea typeface="ＭＳ Ｐゴシック" charset="0"/>
                <a:cs typeface="CiscoSans ExtraLight"/>
              </a:defRPr>
            </a:lvl3pPr>
            <a:lvl4pPr marL="503238"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4pPr>
            <a:lvl5pPr marL="574675"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4213" rtl="0" eaLnBrk="1" fontAlgn="base" latinLnBrk="0" hangingPunct="1">
              <a:lnSpc>
                <a:spcPct val="100000"/>
              </a:lnSpc>
              <a:spcBef>
                <a:spcPts val="0"/>
              </a:spcBef>
              <a:spcAft>
                <a:spcPct val="0"/>
              </a:spcAft>
              <a:buClr>
                <a:srgbClr val="2968AF"/>
              </a:buClr>
              <a:buSzPct val="90000"/>
              <a:buFont typeface="Arial" charset="0"/>
              <a:buNone/>
              <a:tabLst/>
              <a:defRPr/>
            </a:pPr>
            <a:r>
              <a:rPr lang="en-US" sz="1400" i="1" dirty="0" smtClean="0">
                <a:latin typeface="Arial"/>
              </a:rPr>
              <a:t>CAPEX &amp; OPEX </a:t>
            </a:r>
          </a:p>
          <a:p>
            <a:pPr marL="0" marR="0" lvl="0" indent="0" algn="ctr" defTabSz="684213" rtl="0" eaLnBrk="1" fontAlgn="base" latinLnBrk="0" hangingPunct="1">
              <a:lnSpc>
                <a:spcPct val="100000"/>
              </a:lnSpc>
              <a:spcBef>
                <a:spcPts val="0"/>
              </a:spcBef>
              <a:spcAft>
                <a:spcPct val="0"/>
              </a:spcAft>
              <a:buClr>
                <a:srgbClr val="2968AF"/>
              </a:buClr>
              <a:buSzPct val="90000"/>
              <a:buFont typeface="Arial" charset="0"/>
              <a:buNone/>
              <a:tabLst/>
              <a:defRPr/>
            </a:pPr>
            <a:r>
              <a:rPr kumimoji="0" lang="en-US" sz="1400" b="0" i="1" u="none" strike="noStrike" kern="1200" cap="none" spc="0" normalizeH="0" baseline="0" noProof="0" dirty="0" smtClean="0">
                <a:ln>
                  <a:noFill/>
                </a:ln>
                <a:solidFill>
                  <a:srgbClr val="FFFFFF"/>
                </a:solidFill>
                <a:effectLst/>
                <a:uLnTx/>
                <a:uFillTx/>
                <a:latin typeface="Arial"/>
              </a:rPr>
              <a:t>Price, Interop, Simplification</a:t>
            </a:r>
            <a:endParaRPr kumimoji="0" lang="en-US" sz="1400" b="0" i="1" u="none" strike="noStrike" kern="1200" cap="none" spc="0" normalizeH="0" baseline="0" noProof="0" dirty="0">
              <a:ln>
                <a:noFill/>
              </a:ln>
              <a:solidFill>
                <a:srgbClr val="FFFFFF"/>
              </a:solidFill>
              <a:effectLst/>
              <a:uLnTx/>
              <a:uFillTx/>
              <a:latin typeface="Arial"/>
            </a:endParaRPr>
          </a:p>
        </p:txBody>
      </p:sp>
      <p:sp>
        <p:nvSpPr>
          <p:cNvPr id="30" name="Oval 29"/>
          <p:cNvSpPr/>
          <p:nvPr/>
        </p:nvSpPr>
        <p:spPr>
          <a:xfrm>
            <a:off x="6085116" y="844102"/>
            <a:ext cx="2318564" cy="231856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3500000" scaled="1"/>
            <a:tileRect/>
          </a:gradFill>
          <a:ln w="571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chemeClr val="bg1"/>
              </a:solidFill>
              <a:effectLst/>
              <a:uLnTx/>
              <a:uFillTx/>
              <a:latin typeface="Arial"/>
              <a:ea typeface="+mn-ea"/>
              <a:cs typeface="Arial"/>
            </a:endParaRPr>
          </a:p>
        </p:txBody>
      </p:sp>
      <p:sp>
        <p:nvSpPr>
          <p:cNvPr id="186" name="Shape 186"/>
          <p:cNvSpPr/>
          <p:nvPr/>
        </p:nvSpPr>
        <p:spPr>
          <a:xfrm>
            <a:off x="6349127" y="1495176"/>
            <a:ext cx="1790555" cy="481670"/>
          </a:xfrm>
          <a:prstGeom prst="rect">
            <a:avLst/>
          </a:prstGeom>
          <a:ln w="3175">
            <a:miter lim="400000"/>
          </a:ln>
          <a:effectLst/>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12000" spc="-239">
                <a:solidFill>
                  <a:srgbClr val="FFFFFF"/>
                </a:solidFill>
              </a:defRPr>
            </a:lvl1pPr>
          </a:lstStyle>
          <a:p>
            <a:pPr marL="0" marR="0" lvl="0" indent="0" algn="ctr" defTabSz="309507" rtl="0" eaLnBrk="1" fontAlgn="auto" latinLnBrk="0" hangingPunct="1">
              <a:lnSpc>
                <a:spcPct val="90000"/>
              </a:lnSpc>
              <a:spcBef>
                <a:spcPts val="0"/>
              </a:spcBef>
              <a:spcAft>
                <a:spcPts val="0"/>
              </a:spcAft>
              <a:buClrTx/>
              <a:buSzTx/>
              <a:buFontTx/>
              <a:buNone/>
              <a:tabLst/>
              <a:defRPr sz="1800" spc="0">
                <a:solidFill>
                  <a:srgbClr val="000000"/>
                </a:solidFill>
              </a:defRPr>
            </a:pPr>
            <a:r>
              <a:rPr lang="en-US" sz="3200" kern="0" spc="-90" dirty="0" smtClean="0">
                <a:solidFill>
                  <a:schemeClr val="bg1"/>
                </a:solidFill>
                <a:latin typeface="Arial"/>
                <a:ea typeface="ＭＳ Ｐゴシック" charset="0"/>
                <a:sym typeface="CiscoSansTT ExtraLight"/>
              </a:rPr>
              <a:t>Enterprise</a:t>
            </a:r>
            <a:endParaRPr kumimoji="0" sz="3200" b="0" i="0" u="none" strike="noStrike" kern="0" cap="none" spc="-90" normalizeH="0" baseline="0" noProof="0" dirty="0">
              <a:ln>
                <a:noFill/>
              </a:ln>
              <a:solidFill>
                <a:schemeClr val="bg1"/>
              </a:solidFill>
              <a:effectLst/>
              <a:uLnTx/>
              <a:uFillTx/>
              <a:latin typeface="Arial"/>
              <a:ea typeface="ＭＳ Ｐゴシック" charset="0"/>
              <a:sym typeface="CiscoSansTT ExtraLight"/>
            </a:endParaRPr>
          </a:p>
        </p:txBody>
      </p:sp>
      <p:sp>
        <p:nvSpPr>
          <p:cNvPr id="20" name="Text Placeholder 11"/>
          <p:cNvSpPr txBox="1">
            <a:spLocks/>
          </p:cNvSpPr>
          <p:nvPr/>
        </p:nvSpPr>
        <p:spPr>
          <a:xfrm>
            <a:off x="6382789" y="1961185"/>
            <a:ext cx="1713506" cy="706327"/>
          </a:xfrm>
          <a:prstGeom prst="rect">
            <a:avLst/>
          </a:prstGeom>
        </p:spPr>
        <p:txBody>
          <a:bodyPr wrap="square" lIns="91420" tIns="45710" rIns="91420" bIns="45710" anchor="ctr" anchorCtr="0">
            <a:spAutoFit/>
          </a:bodyPr>
          <a:lstStyle>
            <a:lvl1pPr marL="0" indent="0" algn="ctr" defTabSz="684213" rtl="0" eaLnBrk="1" fontAlgn="base" hangingPunct="1">
              <a:lnSpc>
                <a:spcPct val="95000"/>
              </a:lnSpc>
              <a:spcBef>
                <a:spcPts val="1075"/>
              </a:spcBef>
              <a:spcAft>
                <a:spcPct val="0"/>
              </a:spcAft>
              <a:buClr>
                <a:schemeClr val="tx2"/>
              </a:buClr>
              <a:buSzPct val="90000"/>
              <a:buFont typeface="Arial" charset="0"/>
              <a:buNone/>
              <a:defRPr lang="en-US" sz="2000" b="0" i="0" kern="1200" baseline="0">
                <a:solidFill>
                  <a:srgbClr val="FFFFFF"/>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b="0" i="0" kern="1200">
                <a:solidFill>
                  <a:srgbClr val="FFFFFF"/>
                </a:solidFill>
                <a:latin typeface="CiscoSans ExtraLight"/>
                <a:ea typeface="ＭＳ Ｐゴシック" charset="0"/>
                <a:cs typeface="CiscoSans ExtraLight"/>
              </a:defRPr>
            </a:lvl2pPr>
            <a:lvl3pPr marL="431800" indent="-169863" algn="l" defTabSz="684213" rtl="0" eaLnBrk="1" fontAlgn="base" hangingPunct="1">
              <a:lnSpc>
                <a:spcPct val="95000"/>
              </a:lnSpc>
              <a:spcBef>
                <a:spcPts val="625"/>
              </a:spcBef>
              <a:spcAft>
                <a:spcPct val="0"/>
              </a:spcAft>
              <a:buFont typeface="Arial" charset="0"/>
              <a:buChar char="•"/>
              <a:defRPr lang="en-US" sz="1200" b="0" i="0" kern="1200">
                <a:solidFill>
                  <a:srgbClr val="FFFFFF"/>
                </a:solidFill>
                <a:latin typeface="CiscoSans ExtraLight"/>
                <a:ea typeface="ＭＳ Ｐゴシック" charset="0"/>
                <a:cs typeface="CiscoSans ExtraLight"/>
              </a:defRPr>
            </a:lvl3pPr>
            <a:lvl4pPr marL="503238"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4pPr>
            <a:lvl5pPr marL="574675" indent="-169863" algn="l" defTabSz="684213" rtl="0" eaLnBrk="1" fontAlgn="base" hangingPunct="1">
              <a:lnSpc>
                <a:spcPct val="95000"/>
              </a:lnSpc>
              <a:spcBef>
                <a:spcPts val="625"/>
              </a:spcBef>
              <a:spcAft>
                <a:spcPct val="0"/>
              </a:spcAft>
              <a:buFont typeface="Arial" charset="0"/>
              <a:buChar char="•"/>
              <a:defRPr lang="en-US" sz="1100" b="0" i="0" kern="1200">
                <a:solidFill>
                  <a:srgbClr val="FFFFFF"/>
                </a:solidFill>
                <a:latin typeface="CiscoSans ExtraLigh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4213" rtl="0" eaLnBrk="1" fontAlgn="base" latinLnBrk="0" hangingPunct="1">
              <a:lnSpc>
                <a:spcPct val="95000"/>
              </a:lnSpc>
              <a:spcBef>
                <a:spcPts val="0"/>
              </a:spcBef>
              <a:spcAft>
                <a:spcPct val="0"/>
              </a:spcAft>
              <a:buClr>
                <a:srgbClr val="2968AF"/>
              </a:buClr>
              <a:buSzPct val="90000"/>
              <a:buFont typeface="Arial" charset="0"/>
              <a:buNone/>
              <a:tabLst/>
              <a:defRPr/>
            </a:pPr>
            <a:r>
              <a:rPr lang="en-US" sz="1400" i="1" dirty="0" smtClean="0">
                <a:latin typeface="Arial"/>
                <a:sym typeface="CiscoSansTT ExtraLight"/>
              </a:rPr>
              <a:t>OPEX</a:t>
            </a:r>
          </a:p>
          <a:p>
            <a:pPr marL="0" marR="0" lvl="0" indent="0" algn="ctr" defTabSz="684213" rtl="0" eaLnBrk="1" fontAlgn="base" latinLnBrk="0" hangingPunct="1">
              <a:lnSpc>
                <a:spcPct val="95000"/>
              </a:lnSpc>
              <a:spcBef>
                <a:spcPts val="0"/>
              </a:spcBef>
              <a:spcAft>
                <a:spcPct val="0"/>
              </a:spcAft>
              <a:buClr>
                <a:srgbClr val="2968AF"/>
              </a:buClr>
              <a:buSzPct val="90000"/>
              <a:buFont typeface="Arial" charset="0"/>
              <a:buNone/>
              <a:tabLst/>
              <a:defRPr/>
            </a:pPr>
            <a:r>
              <a:rPr kumimoji="0" lang="en-US" sz="1400" b="0" i="1" u="none" strike="noStrike" kern="1200" cap="none" spc="0" normalizeH="0" baseline="0" noProof="0" dirty="0" smtClean="0">
                <a:ln>
                  <a:noFill/>
                </a:ln>
                <a:solidFill>
                  <a:srgbClr val="FFFFFF"/>
                </a:solidFill>
                <a:effectLst/>
                <a:uLnTx/>
                <a:uFillTx/>
                <a:latin typeface="Arial"/>
                <a:sym typeface="CiscoSansTT ExtraLight"/>
              </a:rPr>
              <a:t>Ease of Use, Automation</a:t>
            </a:r>
            <a:endParaRPr kumimoji="0" lang="en-US" sz="1400" b="0" i="1" u="none" strike="noStrike" kern="1200" cap="none" spc="0" normalizeH="0" baseline="0" noProof="0" dirty="0">
              <a:ln>
                <a:noFill/>
              </a:ln>
              <a:solidFill>
                <a:srgbClr val="FFFFFF"/>
              </a:solidFill>
              <a:effectLst/>
              <a:uLnTx/>
              <a:uFillTx/>
              <a:latin typeface="Arial"/>
              <a:sym typeface="CiscoSansTT ExtraLight"/>
            </a:endParaRPr>
          </a:p>
        </p:txBody>
      </p:sp>
      <p:sp>
        <p:nvSpPr>
          <p:cNvPr id="4" name="Rounded Rectangle 3"/>
          <p:cNvSpPr/>
          <p:nvPr/>
        </p:nvSpPr>
        <p:spPr>
          <a:xfrm>
            <a:off x="793895" y="3259338"/>
            <a:ext cx="2259315" cy="1687973"/>
          </a:xfrm>
          <a:prstGeom prst="roundRect">
            <a:avLst/>
          </a:prstGeom>
          <a:solidFill>
            <a:srgbClr val="004B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7" name="Rounded Rectangle 16"/>
          <p:cNvSpPr/>
          <p:nvPr/>
        </p:nvSpPr>
        <p:spPr>
          <a:xfrm>
            <a:off x="3428007" y="3259338"/>
            <a:ext cx="2313787" cy="1687973"/>
          </a:xfrm>
          <a:prstGeom prst="roundRect">
            <a:avLst/>
          </a:prstGeom>
          <a:solidFill>
            <a:srgbClr val="004B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Rounded Rectangle 20"/>
          <p:cNvSpPr/>
          <p:nvPr/>
        </p:nvSpPr>
        <p:spPr>
          <a:xfrm>
            <a:off x="6085116" y="3259337"/>
            <a:ext cx="2405741" cy="1687974"/>
          </a:xfrm>
          <a:prstGeom prst="roundRect">
            <a:avLst/>
          </a:prstGeom>
          <a:solidFill>
            <a:srgbClr val="004B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Rectangle 4"/>
          <p:cNvSpPr/>
          <p:nvPr/>
        </p:nvSpPr>
        <p:spPr>
          <a:xfrm>
            <a:off x="764271" y="3303105"/>
            <a:ext cx="2441302" cy="1384995"/>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bg1"/>
                </a:solidFill>
              </a:rPr>
              <a:t>Small operations teams</a:t>
            </a:r>
          </a:p>
          <a:p>
            <a:pPr marL="285750" indent="-285750">
              <a:buFont typeface="Arial" panose="020B0604020202020204" pitchFamily="34" charset="0"/>
              <a:buChar char="•"/>
            </a:pPr>
            <a:r>
              <a:rPr lang="en-US" sz="1400" dirty="0" smtClean="0">
                <a:solidFill>
                  <a:schemeClr val="bg1"/>
                </a:solidFill>
              </a:rPr>
              <a:t>Optical expertise</a:t>
            </a:r>
          </a:p>
          <a:p>
            <a:pPr marL="285750" indent="-285750">
              <a:buFont typeface="Arial" panose="020B0604020202020204" pitchFamily="34" charset="0"/>
              <a:buChar char="•"/>
            </a:pPr>
            <a:r>
              <a:rPr lang="en-US" sz="1400" dirty="0" smtClean="0">
                <a:solidFill>
                  <a:schemeClr val="bg1"/>
                </a:solidFill>
              </a:rPr>
              <a:t>LH</a:t>
            </a:r>
            <a:r>
              <a:rPr lang="en-US" sz="1400" dirty="0">
                <a:solidFill>
                  <a:schemeClr val="bg1"/>
                </a:solidFill>
              </a:rPr>
              <a:t>, metro networks, </a:t>
            </a:r>
            <a:r>
              <a:rPr lang="en-US" sz="1400" dirty="0" smtClean="0">
                <a:solidFill>
                  <a:schemeClr val="bg1"/>
                </a:solidFill>
              </a:rPr>
              <a:t>COLOs – rapid scale</a:t>
            </a: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Dev-Ops with </a:t>
            </a:r>
            <a:r>
              <a:rPr lang="en-US" sz="1400" dirty="0" smtClean="0">
                <a:solidFill>
                  <a:schemeClr val="bg1"/>
                </a:solidFill>
              </a:rPr>
              <a:t>in-house </a:t>
            </a:r>
            <a:r>
              <a:rPr lang="en-US" sz="1400" dirty="0">
                <a:solidFill>
                  <a:schemeClr val="bg1"/>
                </a:solidFill>
              </a:rPr>
              <a:t>n/w </a:t>
            </a:r>
            <a:r>
              <a:rPr lang="en-US" sz="1400" dirty="0" err="1" smtClean="0">
                <a:solidFill>
                  <a:schemeClr val="bg1"/>
                </a:solidFill>
              </a:rPr>
              <a:t>mgmt</a:t>
            </a:r>
            <a:r>
              <a:rPr lang="en-US" sz="1400" dirty="0" smtClean="0">
                <a:solidFill>
                  <a:schemeClr val="bg1"/>
                </a:solidFill>
              </a:rPr>
              <a:t> </a:t>
            </a:r>
            <a:r>
              <a:rPr lang="en-US" sz="1400" dirty="0">
                <a:solidFill>
                  <a:schemeClr val="bg1"/>
                </a:solidFill>
              </a:rPr>
              <a:t>and analytics</a:t>
            </a:r>
          </a:p>
        </p:txBody>
      </p:sp>
      <p:sp>
        <p:nvSpPr>
          <p:cNvPr id="6" name="Rectangle 5"/>
          <p:cNvSpPr/>
          <p:nvPr/>
        </p:nvSpPr>
        <p:spPr>
          <a:xfrm>
            <a:off x="3387175" y="3346873"/>
            <a:ext cx="2560811" cy="1384995"/>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bg1"/>
                </a:solidFill>
              </a:rPr>
              <a:t>Large operations teams</a:t>
            </a:r>
          </a:p>
          <a:p>
            <a:pPr marL="285750" indent="-285750">
              <a:buFont typeface="Arial" panose="020B0604020202020204" pitchFamily="34" charset="0"/>
              <a:buChar char="•"/>
            </a:pPr>
            <a:r>
              <a:rPr lang="en-US" sz="1400" dirty="0" smtClean="0">
                <a:solidFill>
                  <a:schemeClr val="bg1"/>
                </a:solidFill>
              </a:rPr>
              <a:t>Optical expertise</a:t>
            </a:r>
          </a:p>
          <a:p>
            <a:pPr marL="285750" indent="-285750">
              <a:buFont typeface="Arial" panose="020B0604020202020204" pitchFamily="34" charset="0"/>
              <a:buChar char="•"/>
            </a:pPr>
            <a:r>
              <a:rPr lang="en-US" sz="1400" dirty="0" smtClean="0">
                <a:solidFill>
                  <a:schemeClr val="bg1"/>
                </a:solidFill>
              </a:rPr>
              <a:t>Complex</a:t>
            </a:r>
            <a:r>
              <a:rPr lang="en-US" sz="1400" dirty="0">
                <a:solidFill>
                  <a:schemeClr val="bg1"/>
                </a:solidFill>
              </a:rPr>
              <a:t>, large networks</a:t>
            </a:r>
          </a:p>
          <a:p>
            <a:pPr marL="285750" indent="-285750">
              <a:buFont typeface="Arial" panose="020B0604020202020204" pitchFamily="34" charset="0"/>
              <a:buChar char="•"/>
            </a:pPr>
            <a:r>
              <a:rPr lang="en-US" sz="1400" dirty="0">
                <a:solidFill>
                  <a:schemeClr val="bg1"/>
                </a:solidFill>
              </a:rPr>
              <a:t>Interop, compliance important</a:t>
            </a:r>
          </a:p>
          <a:p>
            <a:pPr marL="285750" indent="-285750">
              <a:buFont typeface="Arial" panose="020B0604020202020204" pitchFamily="34" charset="0"/>
              <a:buChar char="•"/>
            </a:pPr>
            <a:r>
              <a:rPr lang="en-US" sz="1400" dirty="0">
                <a:solidFill>
                  <a:schemeClr val="bg1"/>
                </a:solidFill>
              </a:rPr>
              <a:t>In-house n/w </a:t>
            </a:r>
            <a:r>
              <a:rPr lang="en-US" sz="1400" dirty="0" err="1" smtClean="0">
                <a:solidFill>
                  <a:schemeClr val="bg1"/>
                </a:solidFill>
              </a:rPr>
              <a:t>mgmt</a:t>
            </a:r>
            <a:r>
              <a:rPr lang="en-US" sz="1400" dirty="0" smtClean="0">
                <a:solidFill>
                  <a:schemeClr val="bg1"/>
                </a:solidFill>
              </a:rPr>
              <a:t> </a:t>
            </a:r>
            <a:endParaRPr lang="en-US" sz="1400" dirty="0">
              <a:solidFill>
                <a:schemeClr val="bg1"/>
              </a:solidFill>
            </a:endParaRPr>
          </a:p>
        </p:txBody>
      </p:sp>
      <p:sp>
        <p:nvSpPr>
          <p:cNvPr id="7" name="Rectangle 6"/>
          <p:cNvSpPr/>
          <p:nvPr/>
        </p:nvSpPr>
        <p:spPr>
          <a:xfrm>
            <a:off x="6039898" y="3367742"/>
            <a:ext cx="2496176" cy="1384995"/>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bg1"/>
                </a:solidFill>
              </a:rPr>
              <a:t>Small operations teams</a:t>
            </a:r>
          </a:p>
          <a:p>
            <a:pPr marL="285750" indent="-285750">
              <a:buFont typeface="Arial" panose="020B0604020202020204" pitchFamily="34" charset="0"/>
              <a:buChar char="•"/>
            </a:pPr>
            <a:r>
              <a:rPr lang="en-US" sz="1400" dirty="0" smtClean="0">
                <a:solidFill>
                  <a:schemeClr val="bg1"/>
                </a:solidFill>
              </a:rPr>
              <a:t>Limited Optical </a:t>
            </a:r>
            <a:r>
              <a:rPr lang="en-US" sz="1400" dirty="0">
                <a:solidFill>
                  <a:schemeClr val="bg1"/>
                </a:solidFill>
              </a:rPr>
              <a:t>expertise</a:t>
            </a:r>
          </a:p>
          <a:p>
            <a:pPr marL="285750" indent="-285750">
              <a:buFont typeface="Arial" panose="020B0604020202020204" pitchFamily="34" charset="0"/>
              <a:buChar char="•"/>
            </a:pPr>
            <a:r>
              <a:rPr lang="en-US" sz="1400" dirty="0">
                <a:solidFill>
                  <a:schemeClr val="bg1"/>
                </a:solidFill>
              </a:rPr>
              <a:t>Simple networks</a:t>
            </a:r>
          </a:p>
          <a:p>
            <a:pPr marL="285750" indent="-285750">
              <a:buFont typeface="Arial" panose="020B0604020202020204" pitchFamily="34" charset="0"/>
              <a:buChar char="•"/>
            </a:pPr>
            <a:r>
              <a:rPr lang="en-US" sz="1400" dirty="0">
                <a:solidFill>
                  <a:schemeClr val="bg1"/>
                </a:solidFill>
              </a:rPr>
              <a:t>Outsource n/w </a:t>
            </a:r>
            <a:r>
              <a:rPr lang="en-US" sz="1400" dirty="0" err="1">
                <a:solidFill>
                  <a:schemeClr val="bg1"/>
                </a:solidFill>
              </a:rPr>
              <a:t>mgmt</a:t>
            </a:r>
            <a:r>
              <a:rPr lang="en-US" sz="1400" dirty="0">
                <a:solidFill>
                  <a:schemeClr val="bg1"/>
                </a:solidFill>
              </a:rPr>
              <a:t> or ability to automate in-house </a:t>
            </a:r>
          </a:p>
        </p:txBody>
      </p:sp>
    </p:spTree>
    <p:extLst>
      <p:ext uri="{BB962C8B-B14F-4D97-AF65-F5344CB8AC3E}">
        <p14:creationId xmlns:p14="http://schemas.microsoft.com/office/powerpoint/2010/main" val="2683774112"/>
      </p:ext>
    </p:extLst>
  </p:cSld>
  <p:clrMapOvr>
    <a:masterClrMapping/>
  </p:clrMapOvr>
  <p:transition spd="slow">
    <p:wipe/>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774" y="183196"/>
            <a:ext cx="8706792" cy="731837"/>
          </a:xfrm>
          <a:noFill/>
          <a:ln>
            <a:noFill/>
          </a:ln>
        </p:spPr>
        <p:txBody>
          <a:bodyPr vert="horz" wrap="square" lIns="91424" tIns="45712" rIns="91424" bIns="45712" numCol="1" anchor="ctr" anchorCtr="0" compatLnSpc="1">
            <a:prstTxWarp prst="textNoShape">
              <a:avLst/>
            </a:prstTxWarp>
          </a:bodyPr>
          <a:lstStyle/>
          <a:p>
            <a:r>
              <a:rPr lang="en-US" dirty="0" smtClean="0"/>
              <a:t>Central Office Transformation</a:t>
            </a:r>
            <a:br>
              <a:rPr lang="en-US" dirty="0" smtClean="0"/>
            </a:br>
            <a:r>
              <a:rPr lang="en-US" sz="2000" i="1" dirty="0">
                <a:solidFill>
                  <a:schemeClr val="tx2">
                    <a:lumMod val="75000"/>
                  </a:schemeClr>
                </a:solidFill>
              </a:rPr>
              <a:t>The Emergence of the “Front End” Datacenters</a:t>
            </a:r>
          </a:p>
        </p:txBody>
      </p:sp>
      <p:cxnSp>
        <p:nvCxnSpPr>
          <p:cNvPr id="167" name="Straight Connector 166"/>
          <p:cNvCxnSpPr/>
          <p:nvPr/>
        </p:nvCxnSpPr>
        <p:spPr>
          <a:xfrm flipH="1" flipV="1">
            <a:off x="312769" y="2440456"/>
            <a:ext cx="2110257" cy="2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01930" y="3451904"/>
            <a:ext cx="2110257" cy="2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1540526" y="3832177"/>
            <a:ext cx="4922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80" idx="1"/>
          </p:cNvCxnSpPr>
          <p:nvPr/>
        </p:nvCxnSpPr>
        <p:spPr>
          <a:xfrm flipH="1" flipV="1">
            <a:off x="2371006" y="1789072"/>
            <a:ext cx="553813" cy="93029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310404" y="1747714"/>
            <a:ext cx="800311" cy="0"/>
          </a:xfrm>
          <a:prstGeom prst="line">
            <a:avLst/>
          </a:prstGeom>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10405" y="1951839"/>
            <a:ext cx="517816" cy="461528"/>
          </a:xfrm>
          <a:prstGeom prst="rect">
            <a:avLst/>
          </a:prstGeom>
          <a:noFill/>
        </p:spPr>
        <p:txBody>
          <a:bodyPr wrap="none" lIns="91300" tIns="45650" rIns="91300" bIns="45650" rtlCol="0">
            <a:spAutoFit/>
          </a:bodyPr>
          <a:lstStyle/>
          <a:p>
            <a:pPr algn="ctr" defTabSz="456170"/>
            <a:r>
              <a:rPr lang="en-US" sz="1200" dirty="0">
                <a:solidFill>
                  <a:srgbClr val="676767"/>
                </a:solidFill>
              </a:rPr>
              <a:t>PON</a:t>
            </a:r>
          </a:p>
          <a:p>
            <a:pPr algn="ctr" defTabSz="456170"/>
            <a:r>
              <a:rPr lang="en-US" sz="1200" dirty="0">
                <a:solidFill>
                  <a:srgbClr val="676767"/>
                </a:solidFill>
              </a:rPr>
              <a:t>OLT</a:t>
            </a:r>
          </a:p>
        </p:txBody>
      </p:sp>
      <p:grpSp>
        <p:nvGrpSpPr>
          <p:cNvPr id="137" name="Group 136"/>
          <p:cNvGrpSpPr/>
          <p:nvPr/>
        </p:nvGrpSpPr>
        <p:grpSpPr>
          <a:xfrm>
            <a:off x="1100151" y="3605375"/>
            <a:ext cx="513800" cy="462844"/>
            <a:chOff x="1218104" y="2731959"/>
            <a:chExt cx="513800" cy="518900"/>
          </a:xfrm>
        </p:grpSpPr>
        <p:sp>
          <p:nvSpPr>
            <p:cNvPr id="138" name="Oval 137"/>
            <p:cNvSpPr/>
            <p:nvPr/>
          </p:nvSpPr>
          <p:spPr>
            <a:xfrm>
              <a:off x="1218104" y="2731959"/>
              <a:ext cx="513800" cy="518900"/>
            </a:xfrm>
            <a:prstGeom prst="ellipse">
              <a:avLst/>
            </a:prstGeom>
            <a:solidFill>
              <a:schemeClr val="bg1"/>
            </a:solidFill>
            <a:ln w="19050">
              <a:solidFill>
                <a:schemeClr val="accent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170"/>
              <a:endParaRPr lang="en-US" dirty="0">
                <a:solidFill>
                  <a:srgbClr val="FFFFFF"/>
                </a:solidFill>
              </a:endParaRPr>
            </a:p>
          </p:txBody>
        </p:sp>
        <p:grpSp>
          <p:nvGrpSpPr>
            <p:cNvPr id="139" name="Group 32"/>
            <p:cNvGrpSpPr>
              <a:grpSpLocks noChangeAspect="1"/>
            </p:cNvGrpSpPr>
            <p:nvPr/>
          </p:nvGrpSpPr>
          <p:grpSpPr bwMode="auto">
            <a:xfrm>
              <a:off x="1323680" y="2844339"/>
              <a:ext cx="312659" cy="314258"/>
              <a:chOff x="5103" y="1265"/>
              <a:chExt cx="391" cy="393"/>
            </a:xfrm>
            <a:solidFill>
              <a:schemeClr val="tx2"/>
            </a:solidFill>
          </p:grpSpPr>
          <p:sp>
            <p:nvSpPr>
              <p:cNvPr id="140" name="Freeform 33"/>
              <p:cNvSpPr>
                <a:spLocks noEditPoints="1"/>
              </p:cNvSpPr>
              <p:nvPr/>
            </p:nvSpPr>
            <p:spPr bwMode="auto">
              <a:xfrm>
                <a:off x="5166" y="1446"/>
                <a:ext cx="265" cy="212"/>
              </a:xfrm>
              <a:custGeom>
                <a:avLst/>
                <a:gdLst>
                  <a:gd name="T0" fmla="*/ 104 w 434"/>
                  <a:gd name="T1" fmla="*/ 253 h 347"/>
                  <a:gd name="T2" fmla="*/ 104 w 434"/>
                  <a:gd name="T3" fmla="*/ 253 h 347"/>
                  <a:gd name="T4" fmla="*/ 130 w 434"/>
                  <a:gd name="T5" fmla="*/ 213 h 347"/>
                  <a:gd name="T6" fmla="*/ 304 w 434"/>
                  <a:gd name="T7" fmla="*/ 213 h 347"/>
                  <a:gd name="T8" fmla="*/ 330 w 434"/>
                  <a:gd name="T9" fmla="*/ 253 h 347"/>
                  <a:gd name="T10" fmla="*/ 104 w 434"/>
                  <a:gd name="T11" fmla="*/ 253 h 347"/>
                  <a:gd name="T12" fmla="*/ 104 w 434"/>
                  <a:gd name="T13" fmla="*/ 253 h 347"/>
                  <a:gd name="T14" fmla="*/ 217 w 434"/>
                  <a:gd name="T15" fmla="*/ 76 h 347"/>
                  <a:gd name="T16" fmla="*/ 217 w 434"/>
                  <a:gd name="T17" fmla="*/ 76 h 347"/>
                  <a:gd name="T18" fmla="*/ 270 w 434"/>
                  <a:gd name="T19" fmla="*/ 160 h 347"/>
                  <a:gd name="T20" fmla="*/ 164 w 434"/>
                  <a:gd name="T21" fmla="*/ 160 h 347"/>
                  <a:gd name="T22" fmla="*/ 217 w 434"/>
                  <a:gd name="T23" fmla="*/ 76 h 347"/>
                  <a:gd name="T24" fmla="*/ 217 w 434"/>
                  <a:gd name="T25" fmla="*/ 76 h 347"/>
                  <a:gd name="T26" fmla="*/ 239 w 434"/>
                  <a:gd name="T27" fmla="*/ 12 h 347"/>
                  <a:gd name="T28" fmla="*/ 239 w 434"/>
                  <a:gd name="T29" fmla="*/ 12 h 347"/>
                  <a:gd name="T30" fmla="*/ 239 w 434"/>
                  <a:gd name="T31" fmla="*/ 12 h 347"/>
                  <a:gd name="T32" fmla="*/ 237 w 434"/>
                  <a:gd name="T33" fmla="*/ 9 h 347"/>
                  <a:gd name="T34" fmla="*/ 236 w 434"/>
                  <a:gd name="T35" fmla="*/ 8 h 347"/>
                  <a:gd name="T36" fmla="*/ 234 w 434"/>
                  <a:gd name="T37" fmla="*/ 6 h 347"/>
                  <a:gd name="T38" fmla="*/ 232 w 434"/>
                  <a:gd name="T39" fmla="*/ 4 h 347"/>
                  <a:gd name="T40" fmla="*/ 231 w 434"/>
                  <a:gd name="T41" fmla="*/ 4 h 347"/>
                  <a:gd name="T42" fmla="*/ 230 w 434"/>
                  <a:gd name="T43" fmla="*/ 3 h 347"/>
                  <a:gd name="T44" fmla="*/ 227 w 434"/>
                  <a:gd name="T45" fmla="*/ 2 h 347"/>
                  <a:gd name="T46" fmla="*/ 225 w 434"/>
                  <a:gd name="T47" fmla="*/ 1 h 347"/>
                  <a:gd name="T48" fmla="*/ 222 w 434"/>
                  <a:gd name="T49" fmla="*/ 0 h 347"/>
                  <a:gd name="T50" fmla="*/ 219 w 434"/>
                  <a:gd name="T51" fmla="*/ 0 h 347"/>
                  <a:gd name="T52" fmla="*/ 217 w 434"/>
                  <a:gd name="T53" fmla="*/ 0 h 347"/>
                  <a:gd name="T54" fmla="*/ 214 w 434"/>
                  <a:gd name="T55" fmla="*/ 0 h 347"/>
                  <a:gd name="T56" fmla="*/ 212 w 434"/>
                  <a:gd name="T57" fmla="*/ 0 h 347"/>
                  <a:gd name="T58" fmla="*/ 209 w 434"/>
                  <a:gd name="T59" fmla="*/ 1 h 347"/>
                  <a:gd name="T60" fmla="*/ 207 w 434"/>
                  <a:gd name="T61" fmla="*/ 2 h 347"/>
                  <a:gd name="T62" fmla="*/ 204 w 434"/>
                  <a:gd name="T63" fmla="*/ 3 h 347"/>
                  <a:gd name="T64" fmla="*/ 203 w 434"/>
                  <a:gd name="T65" fmla="*/ 4 h 347"/>
                  <a:gd name="T66" fmla="*/ 202 w 434"/>
                  <a:gd name="T67" fmla="*/ 4 h 347"/>
                  <a:gd name="T68" fmla="*/ 200 w 434"/>
                  <a:gd name="T69" fmla="*/ 6 h 347"/>
                  <a:gd name="T70" fmla="*/ 198 w 434"/>
                  <a:gd name="T71" fmla="*/ 8 h 347"/>
                  <a:gd name="T72" fmla="*/ 197 w 434"/>
                  <a:gd name="T73" fmla="*/ 9 h 347"/>
                  <a:gd name="T74" fmla="*/ 195 w 434"/>
                  <a:gd name="T75" fmla="*/ 12 h 347"/>
                  <a:gd name="T76" fmla="*/ 194 w 434"/>
                  <a:gd name="T77" fmla="*/ 12 h 347"/>
                  <a:gd name="T78" fmla="*/ 8 w 434"/>
                  <a:gd name="T79" fmla="*/ 306 h 347"/>
                  <a:gd name="T80" fmla="*/ 16 w 434"/>
                  <a:gd name="T81" fmla="*/ 342 h 347"/>
                  <a:gd name="T82" fmla="*/ 30 w 434"/>
                  <a:gd name="T83" fmla="*/ 347 h 347"/>
                  <a:gd name="T84" fmla="*/ 53 w 434"/>
                  <a:gd name="T85" fmla="*/ 334 h 347"/>
                  <a:gd name="T86" fmla="*/ 70 w 434"/>
                  <a:gd name="T87" fmla="*/ 307 h 347"/>
                  <a:gd name="T88" fmla="*/ 364 w 434"/>
                  <a:gd name="T89" fmla="*/ 307 h 347"/>
                  <a:gd name="T90" fmla="*/ 381 w 434"/>
                  <a:gd name="T91" fmla="*/ 334 h 347"/>
                  <a:gd name="T92" fmla="*/ 404 w 434"/>
                  <a:gd name="T93" fmla="*/ 347 h 347"/>
                  <a:gd name="T94" fmla="*/ 418 w 434"/>
                  <a:gd name="T95" fmla="*/ 342 h 347"/>
                  <a:gd name="T96" fmla="*/ 426 w 434"/>
                  <a:gd name="T97" fmla="*/ 306 h 347"/>
                  <a:gd name="T98" fmla="*/ 239 w 434"/>
                  <a:gd name="T99" fmla="*/ 1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4" h="347">
                    <a:moveTo>
                      <a:pt x="104" y="253"/>
                    </a:moveTo>
                    <a:lnTo>
                      <a:pt x="104" y="253"/>
                    </a:lnTo>
                    <a:lnTo>
                      <a:pt x="130" y="213"/>
                    </a:lnTo>
                    <a:lnTo>
                      <a:pt x="304" y="213"/>
                    </a:lnTo>
                    <a:lnTo>
                      <a:pt x="330" y="253"/>
                    </a:lnTo>
                    <a:lnTo>
                      <a:pt x="104" y="253"/>
                    </a:lnTo>
                    <a:lnTo>
                      <a:pt x="104" y="253"/>
                    </a:lnTo>
                    <a:close/>
                    <a:moveTo>
                      <a:pt x="217" y="76"/>
                    </a:moveTo>
                    <a:lnTo>
                      <a:pt x="217" y="76"/>
                    </a:lnTo>
                    <a:lnTo>
                      <a:pt x="270" y="160"/>
                    </a:lnTo>
                    <a:lnTo>
                      <a:pt x="164" y="160"/>
                    </a:lnTo>
                    <a:lnTo>
                      <a:pt x="217" y="76"/>
                    </a:lnTo>
                    <a:lnTo>
                      <a:pt x="217" y="76"/>
                    </a:lnTo>
                    <a:close/>
                    <a:moveTo>
                      <a:pt x="239" y="12"/>
                    </a:moveTo>
                    <a:lnTo>
                      <a:pt x="239" y="12"/>
                    </a:lnTo>
                    <a:cubicBezTo>
                      <a:pt x="239" y="12"/>
                      <a:pt x="239" y="12"/>
                      <a:pt x="239" y="12"/>
                    </a:cubicBezTo>
                    <a:cubicBezTo>
                      <a:pt x="239" y="11"/>
                      <a:pt x="238" y="10"/>
                      <a:pt x="237" y="9"/>
                    </a:cubicBezTo>
                    <a:cubicBezTo>
                      <a:pt x="237" y="9"/>
                      <a:pt x="236" y="8"/>
                      <a:pt x="236" y="8"/>
                    </a:cubicBezTo>
                    <a:cubicBezTo>
                      <a:pt x="235" y="7"/>
                      <a:pt x="235" y="7"/>
                      <a:pt x="234" y="6"/>
                    </a:cubicBezTo>
                    <a:cubicBezTo>
                      <a:pt x="233" y="5"/>
                      <a:pt x="232" y="5"/>
                      <a:pt x="232" y="4"/>
                    </a:cubicBezTo>
                    <a:cubicBezTo>
                      <a:pt x="231" y="4"/>
                      <a:pt x="231" y="4"/>
                      <a:pt x="231" y="4"/>
                    </a:cubicBezTo>
                    <a:cubicBezTo>
                      <a:pt x="231" y="4"/>
                      <a:pt x="230" y="3"/>
                      <a:pt x="230" y="3"/>
                    </a:cubicBezTo>
                    <a:cubicBezTo>
                      <a:pt x="229" y="3"/>
                      <a:pt x="228" y="2"/>
                      <a:pt x="227" y="2"/>
                    </a:cubicBezTo>
                    <a:cubicBezTo>
                      <a:pt x="226" y="2"/>
                      <a:pt x="225" y="1"/>
                      <a:pt x="225" y="1"/>
                    </a:cubicBezTo>
                    <a:cubicBezTo>
                      <a:pt x="224" y="1"/>
                      <a:pt x="223" y="1"/>
                      <a:pt x="222" y="0"/>
                    </a:cubicBezTo>
                    <a:cubicBezTo>
                      <a:pt x="221" y="0"/>
                      <a:pt x="220" y="0"/>
                      <a:pt x="219" y="0"/>
                    </a:cubicBezTo>
                    <a:cubicBezTo>
                      <a:pt x="219" y="0"/>
                      <a:pt x="218" y="0"/>
                      <a:pt x="217" y="0"/>
                    </a:cubicBezTo>
                    <a:cubicBezTo>
                      <a:pt x="216" y="0"/>
                      <a:pt x="215" y="0"/>
                      <a:pt x="214" y="0"/>
                    </a:cubicBezTo>
                    <a:cubicBezTo>
                      <a:pt x="214" y="0"/>
                      <a:pt x="213" y="0"/>
                      <a:pt x="212" y="0"/>
                    </a:cubicBezTo>
                    <a:cubicBezTo>
                      <a:pt x="211" y="1"/>
                      <a:pt x="210" y="1"/>
                      <a:pt x="209" y="1"/>
                    </a:cubicBezTo>
                    <a:cubicBezTo>
                      <a:pt x="208" y="1"/>
                      <a:pt x="208" y="2"/>
                      <a:pt x="207" y="2"/>
                    </a:cubicBezTo>
                    <a:cubicBezTo>
                      <a:pt x="206" y="2"/>
                      <a:pt x="205" y="3"/>
                      <a:pt x="204" y="3"/>
                    </a:cubicBezTo>
                    <a:cubicBezTo>
                      <a:pt x="204" y="3"/>
                      <a:pt x="203" y="4"/>
                      <a:pt x="203" y="4"/>
                    </a:cubicBezTo>
                    <a:cubicBezTo>
                      <a:pt x="202" y="4"/>
                      <a:pt x="202" y="4"/>
                      <a:pt x="202" y="4"/>
                    </a:cubicBezTo>
                    <a:cubicBezTo>
                      <a:pt x="201" y="5"/>
                      <a:pt x="201" y="6"/>
                      <a:pt x="200" y="6"/>
                    </a:cubicBezTo>
                    <a:cubicBezTo>
                      <a:pt x="199" y="7"/>
                      <a:pt x="199" y="7"/>
                      <a:pt x="198" y="8"/>
                    </a:cubicBezTo>
                    <a:cubicBezTo>
                      <a:pt x="198" y="8"/>
                      <a:pt x="197" y="9"/>
                      <a:pt x="197" y="9"/>
                    </a:cubicBezTo>
                    <a:cubicBezTo>
                      <a:pt x="196" y="10"/>
                      <a:pt x="195" y="11"/>
                      <a:pt x="195" y="12"/>
                    </a:cubicBezTo>
                    <a:cubicBezTo>
                      <a:pt x="195" y="12"/>
                      <a:pt x="195" y="12"/>
                      <a:pt x="194" y="12"/>
                    </a:cubicBezTo>
                    <a:lnTo>
                      <a:pt x="8" y="306"/>
                    </a:lnTo>
                    <a:cubicBezTo>
                      <a:pt x="0" y="318"/>
                      <a:pt x="4" y="334"/>
                      <a:pt x="16" y="342"/>
                    </a:cubicBezTo>
                    <a:cubicBezTo>
                      <a:pt x="20" y="345"/>
                      <a:pt x="25" y="347"/>
                      <a:pt x="30" y="347"/>
                    </a:cubicBezTo>
                    <a:cubicBezTo>
                      <a:pt x="39" y="347"/>
                      <a:pt x="48" y="342"/>
                      <a:pt x="53" y="334"/>
                    </a:cubicBezTo>
                    <a:lnTo>
                      <a:pt x="70" y="307"/>
                    </a:lnTo>
                    <a:lnTo>
                      <a:pt x="364" y="307"/>
                    </a:lnTo>
                    <a:lnTo>
                      <a:pt x="381" y="334"/>
                    </a:lnTo>
                    <a:cubicBezTo>
                      <a:pt x="386" y="342"/>
                      <a:pt x="395" y="347"/>
                      <a:pt x="404" y="347"/>
                    </a:cubicBezTo>
                    <a:cubicBezTo>
                      <a:pt x="409" y="347"/>
                      <a:pt x="413" y="345"/>
                      <a:pt x="418" y="342"/>
                    </a:cubicBezTo>
                    <a:cubicBezTo>
                      <a:pt x="430" y="334"/>
                      <a:pt x="434" y="318"/>
                      <a:pt x="426" y="306"/>
                    </a:cubicBezTo>
                    <a:lnTo>
                      <a:pt x="239"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sp>
            <p:nvSpPr>
              <p:cNvPr id="141" name="Freeform 34"/>
              <p:cNvSpPr>
                <a:spLocks/>
              </p:cNvSpPr>
              <p:nvPr/>
            </p:nvSpPr>
            <p:spPr bwMode="auto">
              <a:xfrm>
                <a:off x="5407" y="1265"/>
                <a:ext cx="87" cy="288"/>
              </a:xfrm>
              <a:custGeom>
                <a:avLst/>
                <a:gdLst>
                  <a:gd name="T0" fmla="*/ 48 w 142"/>
                  <a:gd name="T1" fmla="*/ 10 h 471"/>
                  <a:gd name="T2" fmla="*/ 48 w 142"/>
                  <a:gd name="T3" fmla="*/ 10 h 471"/>
                  <a:gd name="T4" fmla="*/ 10 w 142"/>
                  <a:gd name="T5" fmla="*/ 10 h 471"/>
                  <a:gd name="T6" fmla="*/ 10 w 142"/>
                  <a:gd name="T7" fmla="*/ 48 h 471"/>
                  <a:gd name="T8" fmla="*/ 89 w 142"/>
                  <a:gd name="T9" fmla="*/ 237 h 471"/>
                  <a:gd name="T10" fmla="*/ 10 w 142"/>
                  <a:gd name="T11" fmla="*/ 425 h 471"/>
                  <a:gd name="T12" fmla="*/ 10 w 142"/>
                  <a:gd name="T13" fmla="*/ 463 h 471"/>
                  <a:gd name="T14" fmla="*/ 29 w 142"/>
                  <a:gd name="T15" fmla="*/ 471 h 471"/>
                  <a:gd name="T16" fmla="*/ 48 w 142"/>
                  <a:gd name="T17" fmla="*/ 463 h 471"/>
                  <a:gd name="T18" fmla="*/ 142 w 142"/>
                  <a:gd name="T19" fmla="*/ 237 h 471"/>
                  <a:gd name="T20" fmla="*/ 48 w 142"/>
                  <a:gd name="T21"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471">
                    <a:moveTo>
                      <a:pt x="48" y="10"/>
                    </a:moveTo>
                    <a:lnTo>
                      <a:pt x="48" y="10"/>
                    </a:lnTo>
                    <a:cubicBezTo>
                      <a:pt x="38" y="0"/>
                      <a:pt x="21" y="0"/>
                      <a:pt x="10" y="10"/>
                    </a:cubicBezTo>
                    <a:cubicBezTo>
                      <a:pt x="0" y="21"/>
                      <a:pt x="0" y="38"/>
                      <a:pt x="10" y="48"/>
                    </a:cubicBezTo>
                    <a:cubicBezTo>
                      <a:pt x="61" y="98"/>
                      <a:pt x="89" y="165"/>
                      <a:pt x="89" y="237"/>
                    </a:cubicBezTo>
                    <a:cubicBezTo>
                      <a:pt x="89" y="308"/>
                      <a:pt x="61" y="375"/>
                      <a:pt x="10" y="425"/>
                    </a:cubicBezTo>
                    <a:cubicBezTo>
                      <a:pt x="0" y="436"/>
                      <a:pt x="0" y="452"/>
                      <a:pt x="10" y="463"/>
                    </a:cubicBezTo>
                    <a:cubicBezTo>
                      <a:pt x="16" y="468"/>
                      <a:pt x="23" y="471"/>
                      <a:pt x="29" y="471"/>
                    </a:cubicBezTo>
                    <a:cubicBezTo>
                      <a:pt x="36" y="471"/>
                      <a:pt x="43" y="468"/>
                      <a:pt x="48" y="463"/>
                    </a:cubicBezTo>
                    <a:cubicBezTo>
                      <a:pt x="109" y="402"/>
                      <a:pt x="142" y="322"/>
                      <a:pt x="142" y="237"/>
                    </a:cubicBezTo>
                    <a:cubicBezTo>
                      <a:pt x="142" y="151"/>
                      <a:pt x="109" y="71"/>
                      <a:pt x="48"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sp>
            <p:nvSpPr>
              <p:cNvPr id="142" name="Freeform 35"/>
              <p:cNvSpPr>
                <a:spLocks/>
              </p:cNvSpPr>
              <p:nvPr/>
            </p:nvSpPr>
            <p:spPr bwMode="auto">
              <a:xfrm>
                <a:off x="5344" y="1329"/>
                <a:ext cx="60" cy="161"/>
              </a:xfrm>
              <a:custGeom>
                <a:avLst/>
                <a:gdLst>
                  <a:gd name="T0" fmla="*/ 46 w 99"/>
                  <a:gd name="T1" fmla="*/ 133 h 263"/>
                  <a:gd name="T2" fmla="*/ 46 w 99"/>
                  <a:gd name="T3" fmla="*/ 133 h 263"/>
                  <a:gd name="T4" fmla="*/ 11 w 99"/>
                  <a:gd name="T5" fmla="*/ 217 h 263"/>
                  <a:gd name="T6" fmla="*/ 11 w 99"/>
                  <a:gd name="T7" fmla="*/ 255 h 263"/>
                  <a:gd name="T8" fmla="*/ 30 w 99"/>
                  <a:gd name="T9" fmla="*/ 263 h 263"/>
                  <a:gd name="T10" fmla="*/ 48 w 99"/>
                  <a:gd name="T11" fmla="*/ 255 h 263"/>
                  <a:gd name="T12" fmla="*/ 99 w 99"/>
                  <a:gd name="T13" fmla="*/ 133 h 263"/>
                  <a:gd name="T14" fmla="*/ 49 w 99"/>
                  <a:gd name="T15" fmla="*/ 10 h 263"/>
                  <a:gd name="T16" fmla="*/ 11 w 99"/>
                  <a:gd name="T17" fmla="*/ 10 h 263"/>
                  <a:gd name="T18" fmla="*/ 11 w 99"/>
                  <a:gd name="T19" fmla="*/ 48 h 263"/>
                  <a:gd name="T20" fmla="*/ 46 w 99"/>
                  <a:gd name="T21" fmla="*/ 1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263">
                    <a:moveTo>
                      <a:pt x="46" y="133"/>
                    </a:moveTo>
                    <a:lnTo>
                      <a:pt x="46" y="133"/>
                    </a:lnTo>
                    <a:cubicBezTo>
                      <a:pt x="46" y="165"/>
                      <a:pt x="33" y="195"/>
                      <a:pt x="11" y="217"/>
                    </a:cubicBezTo>
                    <a:cubicBezTo>
                      <a:pt x="0" y="228"/>
                      <a:pt x="0" y="245"/>
                      <a:pt x="11" y="255"/>
                    </a:cubicBezTo>
                    <a:cubicBezTo>
                      <a:pt x="16" y="260"/>
                      <a:pt x="23" y="263"/>
                      <a:pt x="30" y="263"/>
                    </a:cubicBezTo>
                    <a:cubicBezTo>
                      <a:pt x="36" y="263"/>
                      <a:pt x="43" y="260"/>
                      <a:pt x="48" y="255"/>
                    </a:cubicBezTo>
                    <a:cubicBezTo>
                      <a:pt x="81" y="222"/>
                      <a:pt x="99" y="179"/>
                      <a:pt x="99" y="133"/>
                    </a:cubicBezTo>
                    <a:cubicBezTo>
                      <a:pt x="99" y="86"/>
                      <a:pt x="81" y="43"/>
                      <a:pt x="49" y="10"/>
                    </a:cubicBezTo>
                    <a:cubicBezTo>
                      <a:pt x="38" y="0"/>
                      <a:pt x="21" y="0"/>
                      <a:pt x="11" y="10"/>
                    </a:cubicBezTo>
                    <a:cubicBezTo>
                      <a:pt x="0" y="20"/>
                      <a:pt x="0" y="37"/>
                      <a:pt x="11" y="48"/>
                    </a:cubicBezTo>
                    <a:cubicBezTo>
                      <a:pt x="33" y="70"/>
                      <a:pt x="46" y="101"/>
                      <a:pt x="46"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sp>
            <p:nvSpPr>
              <p:cNvPr id="143" name="Freeform 36"/>
              <p:cNvSpPr>
                <a:spLocks/>
              </p:cNvSpPr>
              <p:nvPr/>
            </p:nvSpPr>
            <p:spPr bwMode="auto">
              <a:xfrm>
                <a:off x="5103" y="1265"/>
                <a:ext cx="87" cy="288"/>
              </a:xfrm>
              <a:custGeom>
                <a:avLst/>
                <a:gdLst>
                  <a:gd name="T0" fmla="*/ 131 w 142"/>
                  <a:gd name="T1" fmla="*/ 463 h 471"/>
                  <a:gd name="T2" fmla="*/ 131 w 142"/>
                  <a:gd name="T3" fmla="*/ 463 h 471"/>
                  <a:gd name="T4" fmla="*/ 131 w 142"/>
                  <a:gd name="T5" fmla="*/ 425 h 471"/>
                  <a:gd name="T6" fmla="*/ 53 w 142"/>
                  <a:gd name="T7" fmla="*/ 237 h 471"/>
                  <a:gd name="T8" fmla="*/ 131 w 142"/>
                  <a:gd name="T9" fmla="*/ 48 h 471"/>
                  <a:gd name="T10" fmla="*/ 131 w 142"/>
                  <a:gd name="T11" fmla="*/ 10 h 471"/>
                  <a:gd name="T12" fmla="*/ 94 w 142"/>
                  <a:gd name="T13" fmla="*/ 10 h 471"/>
                  <a:gd name="T14" fmla="*/ 0 w 142"/>
                  <a:gd name="T15" fmla="*/ 237 h 471"/>
                  <a:gd name="T16" fmla="*/ 94 w 142"/>
                  <a:gd name="T17" fmla="*/ 463 h 471"/>
                  <a:gd name="T18" fmla="*/ 113 w 142"/>
                  <a:gd name="T19" fmla="*/ 471 h 471"/>
                  <a:gd name="T20" fmla="*/ 131 w 142"/>
                  <a:gd name="T21" fmla="*/ 46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471">
                    <a:moveTo>
                      <a:pt x="131" y="463"/>
                    </a:moveTo>
                    <a:lnTo>
                      <a:pt x="131" y="463"/>
                    </a:lnTo>
                    <a:cubicBezTo>
                      <a:pt x="142" y="452"/>
                      <a:pt x="142" y="436"/>
                      <a:pt x="131" y="425"/>
                    </a:cubicBezTo>
                    <a:cubicBezTo>
                      <a:pt x="81" y="375"/>
                      <a:pt x="53" y="308"/>
                      <a:pt x="53" y="237"/>
                    </a:cubicBezTo>
                    <a:cubicBezTo>
                      <a:pt x="53" y="165"/>
                      <a:pt x="81" y="98"/>
                      <a:pt x="131" y="48"/>
                    </a:cubicBezTo>
                    <a:cubicBezTo>
                      <a:pt x="142" y="38"/>
                      <a:pt x="142" y="21"/>
                      <a:pt x="131" y="10"/>
                    </a:cubicBezTo>
                    <a:cubicBezTo>
                      <a:pt x="121" y="0"/>
                      <a:pt x="104" y="0"/>
                      <a:pt x="94" y="10"/>
                    </a:cubicBezTo>
                    <a:cubicBezTo>
                      <a:pt x="33" y="71"/>
                      <a:pt x="0" y="151"/>
                      <a:pt x="0" y="237"/>
                    </a:cubicBezTo>
                    <a:cubicBezTo>
                      <a:pt x="0" y="322"/>
                      <a:pt x="33" y="402"/>
                      <a:pt x="94" y="463"/>
                    </a:cubicBezTo>
                    <a:cubicBezTo>
                      <a:pt x="99" y="468"/>
                      <a:pt x="106" y="471"/>
                      <a:pt x="113" y="471"/>
                    </a:cubicBezTo>
                    <a:cubicBezTo>
                      <a:pt x="119" y="471"/>
                      <a:pt x="126" y="468"/>
                      <a:pt x="131" y="4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sp>
            <p:nvSpPr>
              <p:cNvPr id="144" name="Freeform 37"/>
              <p:cNvSpPr>
                <a:spLocks/>
              </p:cNvSpPr>
              <p:nvPr/>
            </p:nvSpPr>
            <p:spPr bwMode="auto">
              <a:xfrm>
                <a:off x="5193" y="1329"/>
                <a:ext cx="60" cy="161"/>
              </a:xfrm>
              <a:custGeom>
                <a:avLst/>
                <a:gdLst>
                  <a:gd name="T0" fmla="*/ 69 w 98"/>
                  <a:gd name="T1" fmla="*/ 263 h 263"/>
                  <a:gd name="T2" fmla="*/ 69 w 98"/>
                  <a:gd name="T3" fmla="*/ 263 h 263"/>
                  <a:gd name="T4" fmla="*/ 88 w 98"/>
                  <a:gd name="T5" fmla="*/ 255 h 263"/>
                  <a:gd name="T6" fmla="*/ 88 w 98"/>
                  <a:gd name="T7" fmla="*/ 217 h 263"/>
                  <a:gd name="T8" fmla="*/ 53 w 98"/>
                  <a:gd name="T9" fmla="*/ 133 h 263"/>
                  <a:gd name="T10" fmla="*/ 88 w 98"/>
                  <a:gd name="T11" fmla="*/ 48 h 263"/>
                  <a:gd name="T12" fmla="*/ 88 w 98"/>
                  <a:gd name="T13" fmla="*/ 10 h 263"/>
                  <a:gd name="T14" fmla="*/ 50 w 98"/>
                  <a:gd name="T15" fmla="*/ 10 h 263"/>
                  <a:gd name="T16" fmla="*/ 0 w 98"/>
                  <a:gd name="T17" fmla="*/ 133 h 263"/>
                  <a:gd name="T18" fmla="*/ 50 w 98"/>
                  <a:gd name="T19" fmla="*/ 255 h 263"/>
                  <a:gd name="T20" fmla="*/ 69 w 98"/>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263">
                    <a:moveTo>
                      <a:pt x="69" y="263"/>
                    </a:moveTo>
                    <a:lnTo>
                      <a:pt x="69" y="263"/>
                    </a:lnTo>
                    <a:cubicBezTo>
                      <a:pt x="76" y="263"/>
                      <a:pt x="83" y="260"/>
                      <a:pt x="88" y="255"/>
                    </a:cubicBezTo>
                    <a:cubicBezTo>
                      <a:pt x="98" y="245"/>
                      <a:pt x="98" y="228"/>
                      <a:pt x="88" y="217"/>
                    </a:cubicBezTo>
                    <a:cubicBezTo>
                      <a:pt x="65" y="195"/>
                      <a:pt x="53" y="165"/>
                      <a:pt x="53" y="133"/>
                    </a:cubicBezTo>
                    <a:cubicBezTo>
                      <a:pt x="53" y="101"/>
                      <a:pt x="65" y="70"/>
                      <a:pt x="88" y="48"/>
                    </a:cubicBezTo>
                    <a:cubicBezTo>
                      <a:pt x="98" y="37"/>
                      <a:pt x="98" y="20"/>
                      <a:pt x="88" y="10"/>
                    </a:cubicBezTo>
                    <a:cubicBezTo>
                      <a:pt x="78" y="0"/>
                      <a:pt x="61" y="0"/>
                      <a:pt x="50" y="10"/>
                    </a:cubicBezTo>
                    <a:cubicBezTo>
                      <a:pt x="18" y="43"/>
                      <a:pt x="0" y="86"/>
                      <a:pt x="0" y="133"/>
                    </a:cubicBezTo>
                    <a:cubicBezTo>
                      <a:pt x="0" y="179"/>
                      <a:pt x="18" y="222"/>
                      <a:pt x="50" y="255"/>
                    </a:cubicBezTo>
                    <a:cubicBezTo>
                      <a:pt x="56" y="260"/>
                      <a:pt x="62" y="263"/>
                      <a:pt x="69" y="2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sp>
            <p:nvSpPr>
              <p:cNvPr id="145" name="Freeform 38"/>
              <p:cNvSpPr>
                <a:spLocks/>
              </p:cNvSpPr>
              <p:nvPr/>
            </p:nvSpPr>
            <p:spPr bwMode="auto">
              <a:xfrm>
                <a:off x="5266" y="1377"/>
                <a:ext cx="65" cy="66"/>
              </a:xfrm>
              <a:custGeom>
                <a:avLst/>
                <a:gdLst>
                  <a:gd name="T0" fmla="*/ 53 w 106"/>
                  <a:gd name="T1" fmla="*/ 107 h 107"/>
                  <a:gd name="T2" fmla="*/ 53 w 106"/>
                  <a:gd name="T3" fmla="*/ 107 h 107"/>
                  <a:gd name="T4" fmla="*/ 106 w 106"/>
                  <a:gd name="T5" fmla="*/ 54 h 107"/>
                  <a:gd name="T6" fmla="*/ 53 w 106"/>
                  <a:gd name="T7" fmla="*/ 0 h 107"/>
                  <a:gd name="T8" fmla="*/ 0 w 106"/>
                  <a:gd name="T9" fmla="*/ 54 h 107"/>
                  <a:gd name="T10" fmla="*/ 53 w 106"/>
                  <a:gd name="T11" fmla="*/ 107 h 107"/>
                </a:gdLst>
                <a:ahLst/>
                <a:cxnLst>
                  <a:cxn ang="0">
                    <a:pos x="T0" y="T1"/>
                  </a:cxn>
                  <a:cxn ang="0">
                    <a:pos x="T2" y="T3"/>
                  </a:cxn>
                  <a:cxn ang="0">
                    <a:pos x="T4" y="T5"/>
                  </a:cxn>
                  <a:cxn ang="0">
                    <a:pos x="T6" y="T7"/>
                  </a:cxn>
                  <a:cxn ang="0">
                    <a:pos x="T8" y="T9"/>
                  </a:cxn>
                  <a:cxn ang="0">
                    <a:pos x="T10" y="T11"/>
                  </a:cxn>
                </a:cxnLst>
                <a:rect l="0" t="0" r="r" b="b"/>
                <a:pathLst>
                  <a:path w="106" h="107">
                    <a:moveTo>
                      <a:pt x="53" y="107"/>
                    </a:moveTo>
                    <a:lnTo>
                      <a:pt x="53" y="107"/>
                    </a:lnTo>
                    <a:cubicBezTo>
                      <a:pt x="82" y="107"/>
                      <a:pt x="106" y="83"/>
                      <a:pt x="106" y="54"/>
                    </a:cubicBezTo>
                    <a:cubicBezTo>
                      <a:pt x="106" y="24"/>
                      <a:pt x="82" y="0"/>
                      <a:pt x="53" y="0"/>
                    </a:cubicBezTo>
                    <a:cubicBezTo>
                      <a:pt x="23" y="0"/>
                      <a:pt x="0" y="24"/>
                      <a:pt x="0" y="54"/>
                    </a:cubicBezTo>
                    <a:cubicBezTo>
                      <a:pt x="0" y="83"/>
                      <a:pt x="23" y="107"/>
                      <a:pt x="53"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170"/>
                <a:endParaRPr lang="en-US" dirty="0">
                  <a:solidFill>
                    <a:srgbClr val="58595B"/>
                  </a:solidFill>
                  <a:ea typeface="ＭＳ Ｐゴシック" pitchFamily="34" charset="-128"/>
                  <a:cs typeface="+mn-cs"/>
                </a:endParaRPr>
              </a:p>
            </p:txBody>
          </p:sp>
        </p:grpSp>
      </p:grpSp>
      <p:grpSp>
        <p:nvGrpSpPr>
          <p:cNvPr id="146" name="Group 145"/>
          <p:cNvGrpSpPr/>
          <p:nvPr/>
        </p:nvGrpSpPr>
        <p:grpSpPr>
          <a:xfrm>
            <a:off x="1105363" y="1513170"/>
            <a:ext cx="457200" cy="438170"/>
            <a:chOff x="4741863" y="1752600"/>
            <a:chExt cx="938212" cy="1055688"/>
          </a:xfrm>
          <a:solidFill>
            <a:schemeClr val="tx1"/>
          </a:solidFill>
        </p:grpSpPr>
        <p:sp>
          <p:nvSpPr>
            <p:cNvPr id="147" name="Freeform 114"/>
            <p:cNvSpPr>
              <a:spLocks noEditPoints="1"/>
            </p:cNvSpPr>
            <p:nvPr/>
          </p:nvSpPr>
          <p:spPr bwMode="auto">
            <a:xfrm>
              <a:off x="4741863" y="1752600"/>
              <a:ext cx="938212" cy="1055688"/>
            </a:xfrm>
            <a:custGeom>
              <a:avLst/>
              <a:gdLst/>
              <a:ahLst/>
              <a:cxnLst>
                <a:cxn ang="0">
                  <a:pos x="74" y="9"/>
                </a:cxn>
                <a:cxn ang="0">
                  <a:pos x="151" y="342"/>
                </a:cxn>
                <a:cxn ang="0">
                  <a:pos x="297" y="411"/>
                </a:cxn>
                <a:cxn ang="0">
                  <a:pos x="143" y="317"/>
                </a:cxn>
                <a:cxn ang="0">
                  <a:pos x="143" y="283"/>
                </a:cxn>
                <a:cxn ang="0">
                  <a:pos x="91" y="223"/>
                </a:cxn>
                <a:cxn ang="0">
                  <a:pos x="91" y="257"/>
                </a:cxn>
                <a:cxn ang="0">
                  <a:pos x="91" y="163"/>
                </a:cxn>
                <a:cxn ang="0">
                  <a:pos x="143" y="137"/>
                </a:cxn>
                <a:cxn ang="0">
                  <a:pos x="143" y="103"/>
                </a:cxn>
                <a:cxn ang="0">
                  <a:pos x="91" y="77"/>
                </a:cxn>
                <a:cxn ang="0">
                  <a:pos x="143" y="77"/>
                </a:cxn>
                <a:cxn ang="0">
                  <a:pos x="160" y="283"/>
                </a:cxn>
                <a:cxn ang="0">
                  <a:pos x="160" y="257"/>
                </a:cxn>
                <a:cxn ang="0">
                  <a:pos x="211" y="257"/>
                </a:cxn>
                <a:cxn ang="0">
                  <a:pos x="160" y="197"/>
                </a:cxn>
                <a:cxn ang="0">
                  <a:pos x="211" y="197"/>
                </a:cxn>
                <a:cxn ang="0">
                  <a:pos x="160" y="103"/>
                </a:cxn>
                <a:cxn ang="0">
                  <a:pos x="211" y="77"/>
                </a:cxn>
                <a:cxn ang="0">
                  <a:pos x="211" y="43"/>
                </a:cxn>
                <a:cxn ang="0">
                  <a:pos x="228" y="317"/>
                </a:cxn>
                <a:cxn ang="0">
                  <a:pos x="279" y="317"/>
                </a:cxn>
                <a:cxn ang="0">
                  <a:pos x="279" y="223"/>
                </a:cxn>
                <a:cxn ang="0">
                  <a:pos x="279" y="197"/>
                </a:cxn>
                <a:cxn ang="0">
                  <a:pos x="279" y="163"/>
                </a:cxn>
                <a:cxn ang="0">
                  <a:pos x="228" y="137"/>
                </a:cxn>
                <a:cxn ang="0">
                  <a:pos x="279" y="137"/>
                </a:cxn>
                <a:cxn ang="0">
                  <a:pos x="228" y="43"/>
                </a:cxn>
                <a:cxn ang="0">
                  <a:pos x="0" y="95"/>
                </a:cxn>
                <a:cxn ang="0">
                  <a:pos x="68" y="77"/>
                </a:cxn>
                <a:cxn ang="0">
                  <a:pos x="54" y="355"/>
                </a:cxn>
                <a:cxn ang="0">
                  <a:pos x="54" y="339"/>
                </a:cxn>
                <a:cxn ang="0">
                  <a:pos x="54" y="99"/>
                </a:cxn>
                <a:cxn ang="0">
                  <a:pos x="20" y="99"/>
                </a:cxn>
                <a:cxn ang="0">
                  <a:pos x="54" y="176"/>
                </a:cxn>
                <a:cxn ang="0">
                  <a:pos x="20" y="219"/>
                </a:cxn>
                <a:cxn ang="0">
                  <a:pos x="20" y="236"/>
                </a:cxn>
                <a:cxn ang="0">
                  <a:pos x="54" y="278"/>
                </a:cxn>
                <a:cxn ang="0">
                  <a:pos x="20" y="278"/>
                </a:cxn>
                <a:cxn ang="0">
                  <a:pos x="303" y="411"/>
                </a:cxn>
                <a:cxn ang="0">
                  <a:pos x="348" y="137"/>
                </a:cxn>
                <a:cxn ang="0">
                  <a:pos x="347" y="176"/>
                </a:cxn>
                <a:cxn ang="0">
                  <a:pos x="313" y="219"/>
                </a:cxn>
                <a:cxn ang="0">
                  <a:pos x="313" y="236"/>
                </a:cxn>
                <a:cxn ang="0">
                  <a:pos x="313" y="355"/>
                </a:cxn>
                <a:cxn ang="0">
                  <a:pos x="347" y="355"/>
                </a:cxn>
                <a:cxn ang="0">
                  <a:pos x="313" y="278"/>
                </a:cxn>
              </a:cxnLst>
              <a:rect l="0" t="0" r="r" b="b"/>
              <a:pathLst>
                <a:path w="365" h="411">
                  <a:moveTo>
                    <a:pt x="288" y="0"/>
                  </a:moveTo>
                  <a:cubicBezTo>
                    <a:pt x="83" y="0"/>
                    <a:pt x="83" y="0"/>
                    <a:pt x="83" y="0"/>
                  </a:cubicBezTo>
                  <a:cubicBezTo>
                    <a:pt x="78" y="0"/>
                    <a:pt x="74" y="4"/>
                    <a:pt x="74" y="9"/>
                  </a:cubicBezTo>
                  <a:cubicBezTo>
                    <a:pt x="74" y="411"/>
                    <a:pt x="74" y="411"/>
                    <a:pt x="74" y="411"/>
                  </a:cubicBezTo>
                  <a:cubicBezTo>
                    <a:pt x="151" y="411"/>
                    <a:pt x="151" y="411"/>
                    <a:pt x="151" y="411"/>
                  </a:cubicBezTo>
                  <a:cubicBezTo>
                    <a:pt x="151" y="342"/>
                    <a:pt x="151" y="342"/>
                    <a:pt x="151" y="342"/>
                  </a:cubicBezTo>
                  <a:cubicBezTo>
                    <a:pt x="220" y="342"/>
                    <a:pt x="220" y="342"/>
                    <a:pt x="220" y="342"/>
                  </a:cubicBezTo>
                  <a:cubicBezTo>
                    <a:pt x="220" y="411"/>
                    <a:pt x="220" y="411"/>
                    <a:pt x="220" y="411"/>
                  </a:cubicBezTo>
                  <a:cubicBezTo>
                    <a:pt x="297" y="411"/>
                    <a:pt x="297" y="411"/>
                    <a:pt x="297" y="411"/>
                  </a:cubicBezTo>
                  <a:cubicBezTo>
                    <a:pt x="297" y="9"/>
                    <a:pt x="297" y="9"/>
                    <a:pt x="297" y="9"/>
                  </a:cubicBezTo>
                  <a:cubicBezTo>
                    <a:pt x="297" y="4"/>
                    <a:pt x="293" y="0"/>
                    <a:pt x="288" y="0"/>
                  </a:cubicBezTo>
                  <a:close/>
                  <a:moveTo>
                    <a:pt x="143" y="317"/>
                  </a:moveTo>
                  <a:cubicBezTo>
                    <a:pt x="91" y="317"/>
                    <a:pt x="91" y="317"/>
                    <a:pt x="91" y="317"/>
                  </a:cubicBezTo>
                  <a:cubicBezTo>
                    <a:pt x="91" y="283"/>
                    <a:pt x="91" y="283"/>
                    <a:pt x="91" y="283"/>
                  </a:cubicBezTo>
                  <a:cubicBezTo>
                    <a:pt x="143" y="283"/>
                    <a:pt x="143" y="283"/>
                    <a:pt x="143" y="283"/>
                  </a:cubicBezTo>
                  <a:lnTo>
                    <a:pt x="143" y="317"/>
                  </a:lnTo>
                  <a:close/>
                  <a:moveTo>
                    <a:pt x="91" y="257"/>
                  </a:moveTo>
                  <a:cubicBezTo>
                    <a:pt x="91" y="223"/>
                    <a:pt x="91" y="223"/>
                    <a:pt x="91" y="223"/>
                  </a:cubicBezTo>
                  <a:cubicBezTo>
                    <a:pt x="143" y="223"/>
                    <a:pt x="143" y="223"/>
                    <a:pt x="143" y="223"/>
                  </a:cubicBezTo>
                  <a:cubicBezTo>
                    <a:pt x="143" y="257"/>
                    <a:pt x="143" y="257"/>
                    <a:pt x="143" y="257"/>
                  </a:cubicBezTo>
                  <a:lnTo>
                    <a:pt x="91" y="257"/>
                  </a:lnTo>
                  <a:close/>
                  <a:moveTo>
                    <a:pt x="143" y="197"/>
                  </a:moveTo>
                  <a:cubicBezTo>
                    <a:pt x="91" y="197"/>
                    <a:pt x="91" y="197"/>
                    <a:pt x="91" y="197"/>
                  </a:cubicBezTo>
                  <a:cubicBezTo>
                    <a:pt x="91" y="163"/>
                    <a:pt x="91" y="163"/>
                    <a:pt x="91" y="163"/>
                  </a:cubicBezTo>
                  <a:cubicBezTo>
                    <a:pt x="143" y="163"/>
                    <a:pt x="143" y="163"/>
                    <a:pt x="143" y="163"/>
                  </a:cubicBezTo>
                  <a:lnTo>
                    <a:pt x="143" y="197"/>
                  </a:lnTo>
                  <a:close/>
                  <a:moveTo>
                    <a:pt x="143" y="137"/>
                  </a:moveTo>
                  <a:cubicBezTo>
                    <a:pt x="91" y="137"/>
                    <a:pt x="91" y="137"/>
                    <a:pt x="91" y="137"/>
                  </a:cubicBezTo>
                  <a:cubicBezTo>
                    <a:pt x="91" y="103"/>
                    <a:pt x="91" y="103"/>
                    <a:pt x="91" y="103"/>
                  </a:cubicBezTo>
                  <a:cubicBezTo>
                    <a:pt x="143" y="103"/>
                    <a:pt x="143" y="103"/>
                    <a:pt x="143" y="103"/>
                  </a:cubicBezTo>
                  <a:lnTo>
                    <a:pt x="143" y="137"/>
                  </a:lnTo>
                  <a:close/>
                  <a:moveTo>
                    <a:pt x="143" y="77"/>
                  </a:moveTo>
                  <a:cubicBezTo>
                    <a:pt x="91" y="77"/>
                    <a:pt x="91" y="77"/>
                    <a:pt x="91" y="77"/>
                  </a:cubicBezTo>
                  <a:cubicBezTo>
                    <a:pt x="91" y="43"/>
                    <a:pt x="91" y="43"/>
                    <a:pt x="91" y="43"/>
                  </a:cubicBezTo>
                  <a:cubicBezTo>
                    <a:pt x="143" y="43"/>
                    <a:pt x="143" y="43"/>
                    <a:pt x="143" y="43"/>
                  </a:cubicBezTo>
                  <a:lnTo>
                    <a:pt x="143" y="77"/>
                  </a:lnTo>
                  <a:close/>
                  <a:moveTo>
                    <a:pt x="211" y="317"/>
                  </a:moveTo>
                  <a:cubicBezTo>
                    <a:pt x="160" y="317"/>
                    <a:pt x="160" y="317"/>
                    <a:pt x="160" y="317"/>
                  </a:cubicBezTo>
                  <a:cubicBezTo>
                    <a:pt x="160" y="283"/>
                    <a:pt x="160" y="283"/>
                    <a:pt x="160" y="283"/>
                  </a:cubicBezTo>
                  <a:cubicBezTo>
                    <a:pt x="211" y="283"/>
                    <a:pt x="211" y="283"/>
                    <a:pt x="211" y="283"/>
                  </a:cubicBezTo>
                  <a:lnTo>
                    <a:pt x="211" y="317"/>
                  </a:lnTo>
                  <a:close/>
                  <a:moveTo>
                    <a:pt x="160" y="257"/>
                  </a:moveTo>
                  <a:cubicBezTo>
                    <a:pt x="160" y="223"/>
                    <a:pt x="160" y="223"/>
                    <a:pt x="160" y="223"/>
                  </a:cubicBezTo>
                  <a:cubicBezTo>
                    <a:pt x="211" y="223"/>
                    <a:pt x="211" y="223"/>
                    <a:pt x="211" y="223"/>
                  </a:cubicBezTo>
                  <a:cubicBezTo>
                    <a:pt x="211" y="257"/>
                    <a:pt x="211" y="257"/>
                    <a:pt x="211" y="257"/>
                  </a:cubicBezTo>
                  <a:lnTo>
                    <a:pt x="160" y="257"/>
                  </a:lnTo>
                  <a:close/>
                  <a:moveTo>
                    <a:pt x="211" y="197"/>
                  </a:moveTo>
                  <a:cubicBezTo>
                    <a:pt x="160" y="197"/>
                    <a:pt x="160" y="197"/>
                    <a:pt x="160" y="197"/>
                  </a:cubicBezTo>
                  <a:cubicBezTo>
                    <a:pt x="160" y="163"/>
                    <a:pt x="160" y="163"/>
                    <a:pt x="160" y="163"/>
                  </a:cubicBezTo>
                  <a:cubicBezTo>
                    <a:pt x="211" y="163"/>
                    <a:pt x="211" y="163"/>
                    <a:pt x="211" y="163"/>
                  </a:cubicBezTo>
                  <a:lnTo>
                    <a:pt x="211" y="197"/>
                  </a:lnTo>
                  <a:close/>
                  <a:moveTo>
                    <a:pt x="211" y="137"/>
                  </a:moveTo>
                  <a:cubicBezTo>
                    <a:pt x="160" y="137"/>
                    <a:pt x="160" y="137"/>
                    <a:pt x="160" y="137"/>
                  </a:cubicBezTo>
                  <a:cubicBezTo>
                    <a:pt x="160" y="103"/>
                    <a:pt x="160" y="103"/>
                    <a:pt x="160" y="103"/>
                  </a:cubicBezTo>
                  <a:cubicBezTo>
                    <a:pt x="211" y="103"/>
                    <a:pt x="211" y="103"/>
                    <a:pt x="211" y="103"/>
                  </a:cubicBezTo>
                  <a:lnTo>
                    <a:pt x="211" y="137"/>
                  </a:lnTo>
                  <a:close/>
                  <a:moveTo>
                    <a:pt x="211" y="77"/>
                  </a:moveTo>
                  <a:cubicBezTo>
                    <a:pt x="160" y="77"/>
                    <a:pt x="160" y="77"/>
                    <a:pt x="160" y="77"/>
                  </a:cubicBezTo>
                  <a:cubicBezTo>
                    <a:pt x="160" y="43"/>
                    <a:pt x="160" y="43"/>
                    <a:pt x="160" y="43"/>
                  </a:cubicBezTo>
                  <a:cubicBezTo>
                    <a:pt x="211" y="43"/>
                    <a:pt x="211" y="43"/>
                    <a:pt x="211" y="43"/>
                  </a:cubicBezTo>
                  <a:lnTo>
                    <a:pt x="211" y="77"/>
                  </a:lnTo>
                  <a:close/>
                  <a:moveTo>
                    <a:pt x="279" y="317"/>
                  </a:moveTo>
                  <a:cubicBezTo>
                    <a:pt x="228" y="317"/>
                    <a:pt x="228" y="317"/>
                    <a:pt x="228" y="317"/>
                  </a:cubicBezTo>
                  <a:cubicBezTo>
                    <a:pt x="228" y="283"/>
                    <a:pt x="228" y="283"/>
                    <a:pt x="228" y="283"/>
                  </a:cubicBezTo>
                  <a:cubicBezTo>
                    <a:pt x="279" y="283"/>
                    <a:pt x="279" y="283"/>
                    <a:pt x="279" y="283"/>
                  </a:cubicBezTo>
                  <a:lnTo>
                    <a:pt x="279" y="317"/>
                  </a:lnTo>
                  <a:close/>
                  <a:moveTo>
                    <a:pt x="228" y="257"/>
                  </a:moveTo>
                  <a:cubicBezTo>
                    <a:pt x="228" y="223"/>
                    <a:pt x="228" y="223"/>
                    <a:pt x="228" y="223"/>
                  </a:cubicBezTo>
                  <a:cubicBezTo>
                    <a:pt x="279" y="223"/>
                    <a:pt x="279" y="223"/>
                    <a:pt x="279" y="223"/>
                  </a:cubicBezTo>
                  <a:cubicBezTo>
                    <a:pt x="279" y="257"/>
                    <a:pt x="279" y="257"/>
                    <a:pt x="279" y="257"/>
                  </a:cubicBezTo>
                  <a:lnTo>
                    <a:pt x="228" y="257"/>
                  </a:lnTo>
                  <a:close/>
                  <a:moveTo>
                    <a:pt x="279" y="197"/>
                  </a:moveTo>
                  <a:cubicBezTo>
                    <a:pt x="228" y="197"/>
                    <a:pt x="228" y="197"/>
                    <a:pt x="228" y="197"/>
                  </a:cubicBezTo>
                  <a:cubicBezTo>
                    <a:pt x="228" y="163"/>
                    <a:pt x="228" y="163"/>
                    <a:pt x="228" y="163"/>
                  </a:cubicBezTo>
                  <a:cubicBezTo>
                    <a:pt x="279" y="163"/>
                    <a:pt x="279" y="163"/>
                    <a:pt x="279" y="163"/>
                  </a:cubicBezTo>
                  <a:lnTo>
                    <a:pt x="279" y="197"/>
                  </a:lnTo>
                  <a:close/>
                  <a:moveTo>
                    <a:pt x="279" y="137"/>
                  </a:moveTo>
                  <a:cubicBezTo>
                    <a:pt x="228" y="137"/>
                    <a:pt x="228" y="137"/>
                    <a:pt x="228" y="137"/>
                  </a:cubicBezTo>
                  <a:cubicBezTo>
                    <a:pt x="228" y="103"/>
                    <a:pt x="228" y="103"/>
                    <a:pt x="228" y="103"/>
                  </a:cubicBezTo>
                  <a:cubicBezTo>
                    <a:pt x="279" y="103"/>
                    <a:pt x="279" y="103"/>
                    <a:pt x="279" y="103"/>
                  </a:cubicBezTo>
                  <a:lnTo>
                    <a:pt x="279" y="137"/>
                  </a:lnTo>
                  <a:close/>
                  <a:moveTo>
                    <a:pt x="279" y="77"/>
                  </a:moveTo>
                  <a:cubicBezTo>
                    <a:pt x="228" y="77"/>
                    <a:pt x="228" y="77"/>
                    <a:pt x="228" y="77"/>
                  </a:cubicBezTo>
                  <a:cubicBezTo>
                    <a:pt x="228" y="43"/>
                    <a:pt x="228" y="43"/>
                    <a:pt x="228" y="43"/>
                  </a:cubicBezTo>
                  <a:cubicBezTo>
                    <a:pt x="279" y="43"/>
                    <a:pt x="279" y="43"/>
                    <a:pt x="279" y="43"/>
                  </a:cubicBezTo>
                  <a:lnTo>
                    <a:pt x="279" y="77"/>
                  </a:lnTo>
                  <a:close/>
                  <a:moveTo>
                    <a:pt x="0" y="95"/>
                  </a:moveTo>
                  <a:cubicBezTo>
                    <a:pt x="0" y="411"/>
                    <a:pt x="0" y="411"/>
                    <a:pt x="0" y="411"/>
                  </a:cubicBezTo>
                  <a:cubicBezTo>
                    <a:pt x="68" y="411"/>
                    <a:pt x="68" y="411"/>
                    <a:pt x="68" y="411"/>
                  </a:cubicBezTo>
                  <a:cubicBezTo>
                    <a:pt x="68" y="77"/>
                    <a:pt x="68" y="77"/>
                    <a:pt x="68" y="77"/>
                  </a:cubicBezTo>
                  <a:cubicBezTo>
                    <a:pt x="17" y="77"/>
                    <a:pt x="17" y="77"/>
                    <a:pt x="17" y="77"/>
                  </a:cubicBezTo>
                  <a:cubicBezTo>
                    <a:pt x="8" y="77"/>
                    <a:pt x="0" y="85"/>
                    <a:pt x="0" y="95"/>
                  </a:cubicBezTo>
                  <a:close/>
                  <a:moveTo>
                    <a:pt x="54" y="355"/>
                  </a:moveTo>
                  <a:cubicBezTo>
                    <a:pt x="20" y="355"/>
                    <a:pt x="20" y="355"/>
                    <a:pt x="20" y="355"/>
                  </a:cubicBezTo>
                  <a:cubicBezTo>
                    <a:pt x="20" y="339"/>
                    <a:pt x="20" y="339"/>
                    <a:pt x="20" y="339"/>
                  </a:cubicBezTo>
                  <a:cubicBezTo>
                    <a:pt x="54" y="339"/>
                    <a:pt x="54" y="339"/>
                    <a:pt x="54" y="339"/>
                  </a:cubicBezTo>
                  <a:lnTo>
                    <a:pt x="54" y="355"/>
                  </a:lnTo>
                  <a:close/>
                  <a:moveTo>
                    <a:pt x="20" y="99"/>
                  </a:moveTo>
                  <a:cubicBezTo>
                    <a:pt x="54" y="99"/>
                    <a:pt x="54" y="99"/>
                    <a:pt x="54" y="99"/>
                  </a:cubicBezTo>
                  <a:cubicBezTo>
                    <a:pt x="54" y="116"/>
                    <a:pt x="54" y="116"/>
                    <a:pt x="54" y="116"/>
                  </a:cubicBezTo>
                  <a:cubicBezTo>
                    <a:pt x="20" y="116"/>
                    <a:pt x="20" y="116"/>
                    <a:pt x="20" y="116"/>
                  </a:cubicBezTo>
                  <a:lnTo>
                    <a:pt x="20" y="99"/>
                  </a:lnTo>
                  <a:close/>
                  <a:moveTo>
                    <a:pt x="20" y="159"/>
                  </a:moveTo>
                  <a:cubicBezTo>
                    <a:pt x="54" y="159"/>
                    <a:pt x="54" y="159"/>
                    <a:pt x="54" y="159"/>
                  </a:cubicBezTo>
                  <a:cubicBezTo>
                    <a:pt x="54" y="176"/>
                    <a:pt x="54" y="176"/>
                    <a:pt x="54" y="176"/>
                  </a:cubicBezTo>
                  <a:cubicBezTo>
                    <a:pt x="20" y="176"/>
                    <a:pt x="20" y="176"/>
                    <a:pt x="20" y="176"/>
                  </a:cubicBezTo>
                  <a:lnTo>
                    <a:pt x="20" y="159"/>
                  </a:lnTo>
                  <a:close/>
                  <a:moveTo>
                    <a:pt x="20" y="219"/>
                  </a:moveTo>
                  <a:cubicBezTo>
                    <a:pt x="54" y="219"/>
                    <a:pt x="54" y="219"/>
                    <a:pt x="54" y="219"/>
                  </a:cubicBezTo>
                  <a:cubicBezTo>
                    <a:pt x="54" y="236"/>
                    <a:pt x="54" y="236"/>
                    <a:pt x="54" y="236"/>
                  </a:cubicBezTo>
                  <a:cubicBezTo>
                    <a:pt x="20" y="236"/>
                    <a:pt x="20" y="236"/>
                    <a:pt x="20" y="236"/>
                  </a:cubicBezTo>
                  <a:lnTo>
                    <a:pt x="20" y="219"/>
                  </a:lnTo>
                  <a:close/>
                  <a:moveTo>
                    <a:pt x="20" y="278"/>
                  </a:moveTo>
                  <a:cubicBezTo>
                    <a:pt x="54" y="278"/>
                    <a:pt x="54" y="278"/>
                    <a:pt x="54" y="278"/>
                  </a:cubicBezTo>
                  <a:cubicBezTo>
                    <a:pt x="54" y="296"/>
                    <a:pt x="54" y="296"/>
                    <a:pt x="54" y="296"/>
                  </a:cubicBezTo>
                  <a:cubicBezTo>
                    <a:pt x="20" y="296"/>
                    <a:pt x="20" y="296"/>
                    <a:pt x="20" y="296"/>
                  </a:cubicBezTo>
                  <a:lnTo>
                    <a:pt x="20" y="278"/>
                  </a:lnTo>
                  <a:close/>
                  <a:moveTo>
                    <a:pt x="348" y="137"/>
                  </a:moveTo>
                  <a:cubicBezTo>
                    <a:pt x="303" y="137"/>
                    <a:pt x="303" y="137"/>
                    <a:pt x="303" y="137"/>
                  </a:cubicBezTo>
                  <a:cubicBezTo>
                    <a:pt x="303" y="411"/>
                    <a:pt x="303" y="411"/>
                    <a:pt x="303" y="411"/>
                  </a:cubicBezTo>
                  <a:cubicBezTo>
                    <a:pt x="365" y="411"/>
                    <a:pt x="365" y="411"/>
                    <a:pt x="365" y="411"/>
                  </a:cubicBezTo>
                  <a:cubicBezTo>
                    <a:pt x="365" y="154"/>
                    <a:pt x="365" y="154"/>
                    <a:pt x="365" y="154"/>
                  </a:cubicBezTo>
                  <a:cubicBezTo>
                    <a:pt x="365" y="145"/>
                    <a:pt x="357" y="137"/>
                    <a:pt x="348" y="137"/>
                  </a:cubicBezTo>
                  <a:close/>
                  <a:moveTo>
                    <a:pt x="313" y="159"/>
                  </a:moveTo>
                  <a:cubicBezTo>
                    <a:pt x="347" y="159"/>
                    <a:pt x="347" y="159"/>
                    <a:pt x="347" y="159"/>
                  </a:cubicBezTo>
                  <a:cubicBezTo>
                    <a:pt x="347" y="176"/>
                    <a:pt x="347" y="176"/>
                    <a:pt x="347" y="176"/>
                  </a:cubicBezTo>
                  <a:cubicBezTo>
                    <a:pt x="313" y="176"/>
                    <a:pt x="313" y="176"/>
                    <a:pt x="313" y="176"/>
                  </a:cubicBezTo>
                  <a:lnTo>
                    <a:pt x="313" y="159"/>
                  </a:lnTo>
                  <a:close/>
                  <a:moveTo>
                    <a:pt x="313" y="219"/>
                  </a:moveTo>
                  <a:cubicBezTo>
                    <a:pt x="347" y="219"/>
                    <a:pt x="347" y="219"/>
                    <a:pt x="347" y="219"/>
                  </a:cubicBezTo>
                  <a:cubicBezTo>
                    <a:pt x="347" y="236"/>
                    <a:pt x="347" y="236"/>
                    <a:pt x="347" y="236"/>
                  </a:cubicBezTo>
                  <a:cubicBezTo>
                    <a:pt x="313" y="236"/>
                    <a:pt x="313" y="236"/>
                    <a:pt x="313" y="236"/>
                  </a:cubicBezTo>
                  <a:lnTo>
                    <a:pt x="313" y="219"/>
                  </a:lnTo>
                  <a:close/>
                  <a:moveTo>
                    <a:pt x="347" y="355"/>
                  </a:moveTo>
                  <a:cubicBezTo>
                    <a:pt x="313" y="355"/>
                    <a:pt x="313" y="355"/>
                    <a:pt x="313" y="355"/>
                  </a:cubicBezTo>
                  <a:cubicBezTo>
                    <a:pt x="313" y="339"/>
                    <a:pt x="313" y="339"/>
                    <a:pt x="313" y="339"/>
                  </a:cubicBezTo>
                  <a:cubicBezTo>
                    <a:pt x="347" y="339"/>
                    <a:pt x="347" y="339"/>
                    <a:pt x="347" y="339"/>
                  </a:cubicBezTo>
                  <a:lnTo>
                    <a:pt x="347" y="355"/>
                  </a:lnTo>
                  <a:close/>
                  <a:moveTo>
                    <a:pt x="347" y="296"/>
                  </a:moveTo>
                  <a:cubicBezTo>
                    <a:pt x="313" y="296"/>
                    <a:pt x="313" y="296"/>
                    <a:pt x="313" y="296"/>
                  </a:cubicBezTo>
                  <a:cubicBezTo>
                    <a:pt x="313" y="278"/>
                    <a:pt x="313" y="278"/>
                    <a:pt x="313" y="278"/>
                  </a:cubicBezTo>
                  <a:cubicBezTo>
                    <a:pt x="347" y="278"/>
                    <a:pt x="347" y="278"/>
                    <a:pt x="347" y="278"/>
                  </a:cubicBezTo>
                  <a:lnTo>
                    <a:pt x="347" y="296"/>
                  </a:lnTo>
                  <a:close/>
                </a:path>
              </a:pathLst>
            </a:custGeom>
            <a:solidFill>
              <a:schemeClr val="bg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456170"/>
              <a:endParaRPr lang="en-US" sz="1400" dirty="0">
                <a:solidFill>
                  <a:srgbClr val="FFFFFF"/>
                </a:solidFill>
              </a:endParaRPr>
            </a:p>
          </p:txBody>
        </p:sp>
        <p:sp>
          <p:nvSpPr>
            <p:cNvPr id="148"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456170"/>
              <a:endParaRPr lang="en-US" sz="1400" dirty="0">
                <a:solidFill>
                  <a:srgbClr val="FFFFFF"/>
                </a:solidFill>
              </a:endParaRPr>
            </a:p>
          </p:txBody>
        </p:sp>
        <p:sp>
          <p:nvSpPr>
            <p:cNvPr id="149" name="Line 116"/>
            <p:cNvSpPr>
              <a:spLocks noChangeShapeType="1"/>
            </p:cNvSpPr>
            <p:nvPr/>
          </p:nvSpPr>
          <p:spPr bwMode="auto">
            <a:xfrm>
              <a:off x="5505450" y="1776413"/>
              <a:ext cx="1587" cy="1031875"/>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456170"/>
              <a:endParaRPr lang="en-US" sz="1400" dirty="0">
                <a:solidFill>
                  <a:srgbClr val="FFFFFF"/>
                </a:solidFill>
              </a:endParaRPr>
            </a:p>
          </p:txBody>
        </p:sp>
      </p:grpSp>
      <p:grpSp>
        <p:nvGrpSpPr>
          <p:cNvPr id="150" name="Group 149"/>
          <p:cNvGrpSpPr/>
          <p:nvPr/>
        </p:nvGrpSpPr>
        <p:grpSpPr>
          <a:xfrm>
            <a:off x="975993" y="2557655"/>
            <a:ext cx="633263" cy="396443"/>
            <a:chOff x="1576537" y="1842628"/>
            <a:chExt cx="400659" cy="287365"/>
          </a:xfrm>
        </p:grpSpPr>
        <p:sp>
          <p:nvSpPr>
            <p:cNvPr id="151" name="Freeform 114"/>
            <p:cNvSpPr>
              <a:spLocks noEditPoints="1"/>
            </p:cNvSpPr>
            <p:nvPr/>
          </p:nvSpPr>
          <p:spPr bwMode="black">
            <a:xfrm>
              <a:off x="1688234" y="1890938"/>
              <a:ext cx="177266" cy="140098"/>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456170"/>
              <a:endParaRPr lang="en-US" dirty="0">
                <a:solidFill>
                  <a:srgbClr val="676767"/>
                </a:solidFill>
                <a:latin typeface="Arial"/>
              </a:endParaRPr>
            </a:p>
          </p:txBody>
        </p:sp>
        <p:sp>
          <p:nvSpPr>
            <p:cNvPr id="152" name="Freeform 151"/>
            <p:cNvSpPr/>
            <p:nvPr/>
          </p:nvSpPr>
          <p:spPr>
            <a:xfrm>
              <a:off x="1576537" y="1842628"/>
              <a:ext cx="400659" cy="253953"/>
            </a:xfrm>
            <a:custGeom>
              <a:avLst/>
              <a:gdLst>
                <a:gd name="connsiteX0" fmla="*/ 159544 w 3208580"/>
                <a:gd name="connsiteY0" fmla="*/ 158751 h 2033723"/>
                <a:gd name="connsiteX1" fmla="*/ 159544 w 3208580"/>
                <a:gd name="connsiteY1" fmla="*/ 1792289 h 2033723"/>
                <a:gd name="connsiteX2" fmla="*/ 3049037 w 3208580"/>
                <a:gd name="connsiteY2" fmla="*/ 1792289 h 2033723"/>
                <a:gd name="connsiteX3" fmla="*/ 3049037 w 3208580"/>
                <a:gd name="connsiteY3" fmla="*/ 158751 h 2033723"/>
                <a:gd name="connsiteX4" fmla="*/ 148462 w 3208580"/>
                <a:gd name="connsiteY4" fmla="*/ 0 h 2033723"/>
                <a:gd name="connsiteX5" fmla="*/ 3060118 w 3208580"/>
                <a:gd name="connsiteY5" fmla="*/ 0 h 2033723"/>
                <a:gd name="connsiteX6" fmla="*/ 3208580 w 3208580"/>
                <a:gd name="connsiteY6" fmla="*/ 148462 h 2033723"/>
                <a:gd name="connsiteX7" fmla="*/ 3208580 w 3208580"/>
                <a:gd name="connsiteY7" fmla="*/ 1885261 h 2033723"/>
                <a:gd name="connsiteX8" fmla="*/ 3060118 w 3208580"/>
                <a:gd name="connsiteY8" fmla="*/ 2033723 h 2033723"/>
                <a:gd name="connsiteX9" fmla="*/ 148462 w 3208580"/>
                <a:gd name="connsiteY9" fmla="*/ 2033723 h 2033723"/>
                <a:gd name="connsiteX10" fmla="*/ 0 w 3208580"/>
                <a:gd name="connsiteY10" fmla="*/ 1885261 h 2033723"/>
                <a:gd name="connsiteX11" fmla="*/ 0 w 3208580"/>
                <a:gd name="connsiteY11" fmla="*/ 148462 h 2033723"/>
                <a:gd name="connsiteX12" fmla="*/ 148462 w 3208580"/>
                <a:gd name="connsiteY12" fmla="*/ 0 h 203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8580" h="2033723">
                  <a:moveTo>
                    <a:pt x="159544" y="158751"/>
                  </a:moveTo>
                  <a:lnTo>
                    <a:pt x="159544" y="1792289"/>
                  </a:lnTo>
                  <a:lnTo>
                    <a:pt x="3049037" y="1792289"/>
                  </a:lnTo>
                  <a:lnTo>
                    <a:pt x="3049037" y="158751"/>
                  </a:lnTo>
                  <a:close/>
                  <a:moveTo>
                    <a:pt x="148462" y="0"/>
                  </a:moveTo>
                  <a:lnTo>
                    <a:pt x="3060118" y="0"/>
                  </a:lnTo>
                  <a:cubicBezTo>
                    <a:pt x="3142111" y="0"/>
                    <a:pt x="3208580" y="66469"/>
                    <a:pt x="3208580" y="148462"/>
                  </a:cubicBezTo>
                  <a:lnTo>
                    <a:pt x="3208580" y="1885261"/>
                  </a:lnTo>
                  <a:cubicBezTo>
                    <a:pt x="3208580" y="1967254"/>
                    <a:pt x="3142111" y="2033723"/>
                    <a:pt x="3060118" y="2033723"/>
                  </a:cubicBezTo>
                  <a:lnTo>
                    <a:pt x="148462" y="2033723"/>
                  </a:lnTo>
                  <a:cubicBezTo>
                    <a:pt x="66469" y="2033723"/>
                    <a:pt x="0" y="1967254"/>
                    <a:pt x="0" y="1885261"/>
                  </a:cubicBezTo>
                  <a:lnTo>
                    <a:pt x="0" y="148462"/>
                  </a:lnTo>
                  <a:cubicBezTo>
                    <a:pt x="0" y="66469"/>
                    <a:pt x="66469" y="0"/>
                    <a:pt x="1484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170"/>
              <a:endParaRPr lang="en-IN" dirty="0">
                <a:solidFill>
                  <a:srgbClr val="676767"/>
                </a:solidFill>
              </a:endParaRPr>
            </a:p>
          </p:txBody>
        </p:sp>
        <p:sp>
          <p:nvSpPr>
            <p:cNvPr id="153" name="Rectangle 152"/>
            <p:cNvSpPr/>
            <p:nvPr/>
          </p:nvSpPr>
          <p:spPr>
            <a:xfrm>
              <a:off x="1696071" y="2114009"/>
              <a:ext cx="161590" cy="159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170"/>
              <a:endParaRPr lang="en-IN" dirty="0">
                <a:solidFill>
                  <a:srgbClr val="676767"/>
                </a:solidFill>
              </a:endParaRPr>
            </a:p>
          </p:txBody>
        </p:sp>
      </p:grpSp>
      <p:sp>
        <p:nvSpPr>
          <p:cNvPr id="154" name="TextBox 153"/>
          <p:cNvSpPr txBox="1"/>
          <p:nvPr/>
        </p:nvSpPr>
        <p:spPr>
          <a:xfrm>
            <a:off x="275774" y="2572910"/>
            <a:ext cx="742236" cy="338417"/>
          </a:xfrm>
          <a:prstGeom prst="rect">
            <a:avLst/>
          </a:prstGeom>
          <a:noFill/>
        </p:spPr>
        <p:txBody>
          <a:bodyPr wrap="none" lIns="91300" tIns="45650" rIns="91300" bIns="45650" rtlCol="0">
            <a:spAutoFit/>
          </a:bodyPr>
          <a:lstStyle/>
          <a:p>
            <a:pPr algn="ctr" defTabSz="456170"/>
            <a:r>
              <a:rPr lang="en-US" sz="1600" b="1" dirty="0">
                <a:solidFill>
                  <a:srgbClr val="676767"/>
                </a:solidFill>
              </a:rPr>
              <a:t>Cable</a:t>
            </a:r>
          </a:p>
        </p:txBody>
      </p:sp>
      <p:sp>
        <p:nvSpPr>
          <p:cNvPr id="155" name="TextBox 154"/>
          <p:cNvSpPr txBox="1"/>
          <p:nvPr/>
        </p:nvSpPr>
        <p:spPr>
          <a:xfrm>
            <a:off x="862462" y="4065742"/>
            <a:ext cx="992305" cy="630805"/>
          </a:xfrm>
          <a:prstGeom prst="rect">
            <a:avLst/>
          </a:prstGeom>
          <a:noFill/>
        </p:spPr>
        <p:txBody>
          <a:bodyPr wrap="none" lIns="91300" tIns="45650" rIns="91300" bIns="45650" rtlCol="0">
            <a:spAutoFit/>
          </a:bodyPr>
          <a:lstStyle/>
          <a:p>
            <a:pPr algn="ctr" defTabSz="456170"/>
            <a:r>
              <a:rPr lang="en-US" sz="1200" dirty="0">
                <a:solidFill>
                  <a:srgbClr val="676767"/>
                </a:solidFill>
              </a:rPr>
              <a:t>Remote</a:t>
            </a:r>
          </a:p>
          <a:p>
            <a:pPr algn="ctr" defTabSz="456170"/>
            <a:r>
              <a:rPr lang="en-US" sz="1200" dirty="0">
                <a:solidFill>
                  <a:srgbClr val="676767"/>
                </a:solidFill>
              </a:rPr>
              <a:t>Radio Head</a:t>
            </a:r>
          </a:p>
          <a:p>
            <a:pPr algn="ctr" defTabSz="456170"/>
            <a:r>
              <a:rPr lang="en-US" sz="1100" dirty="0">
                <a:solidFill>
                  <a:srgbClr val="676767"/>
                </a:solidFill>
              </a:rPr>
              <a:t>(RRH)</a:t>
            </a:r>
          </a:p>
        </p:txBody>
      </p:sp>
      <p:sp>
        <p:nvSpPr>
          <p:cNvPr id="156" name="TextBox 155"/>
          <p:cNvSpPr txBox="1"/>
          <p:nvPr/>
        </p:nvSpPr>
        <p:spPr>
          <a:xfrm>
            <a:off x="324771" y="1563569"/>
            <a:ext cx="704534" cy="338417"/>
          </a:xfrm>
          <a:prstGeom prst="rect">
            <a:avLst/>
          </a:prstGeom>
          <a:noFill/>
        </p:spPr>
        <p:txBody>
          <a:bodyPr wrap="none" lIns="91300" tIns="45650" rIns="91300" bIns="45650" rtlCol="0">
            <a:spAutoFit/>
          </a:bodyPr>
          <a:lstStyle/>
          <a:p>
            <a:pPr algn="ctr" defTabSz="456170"/>
            <a:r>
              <a:rPr lang="en-US" sz="1600" b="1" dirty="0">
                <a:solidFill>
                  <a:srgbClr val="676767"/>
                </a:solidFill>
              </a:rPr>
              <a:t>Telco</a:t>
            </a:r>
          </a:p>
        </p:txBody>
      </p:sp>
      <p:sp>
        <p:nvSpPr>
          <p:cNvPr id="171" name="TextBox 170"/>
          <p:cNvSpPr txBox="1"/>
          <p:nvPr/>
        </p:nvSpPr>
        <p:spPr>
          <a:xfrm>
            <a:off x="1513701" y="1524558"/>
            <a:ext cx="522616" cy="461523"/>
          </a:xfrm>
          <a:prstGeom prst="rect">
            <a:avLst/>
          </a:prstGeom>
          <a:noFill/>
        </p:spPr>
        <p:txBody>
          <a:bodyPr wrap="none" lIns="91300" tIns="45650" rIns="91300" bIns="45650" rtlCol="0">
            <a:spAutoFit/>
          </a:bodyPr>
          <a:lstStyle/>
          <a:p>
            <a:pPr algn="ctr" defTabSz="456170"/>
            <a:r>
              <a:rPr lang="en-US" sz="800" dirty="0" smtClean="0">
                <a:solidFill>
                  <a:srgbClr val="676767"/>
                </a:solidFill>
              </a:rPr>
              <a:t>Copper</a:t>
            </a:r>
          </a:p>
          <a:p>
            <a:pPr algn="ctr" defTabSz="456170"/>
            <a:endParaRPr lang="en-US" sz="800" dirty="0">
              <a:solidFill>
                <a:srgbClr val="676767"/>
              </a:solidFill>
            </a:endParaRPr>
          </a:p>
          <a:p>
            <a:pPr algn="ctr" defTabSz="456170"/>
            <a:r>
              <a:rPr lang="en-US" sz="800" dirty="0" smtClean="0">
                <a:solidFill>
                  <a:srgbClr val="676767"/>
                </a:solidFill>
              </a:rPr>
              <a:t>Fiber</a:t>
            </a:r>
            <a:endParaRPr lang="en-US" sz="800" dirty="0">
              <a:solidFill>
                <a:srgbClr val="676767"/>
              </a:solidFill>
            </a:endParaRPr>
          </a:p>
        </p:txBody>
      </p:sp>
      <p:cxnSp>
        <p:nvCxnSpPr>
          <p:cNvPr id="172" name="Straight Connector 171"/>
          <p:cNvCxnSpPr/>
          <p:nvPr/>
        </p:nvCxnSpPr>
        <p:spPr>
          <a:xfrm flipH="1" flipV="1">
            <a:off x="1593335" y="2727225"/>
            <a:ext cx="569921" cy="386"/>
          </a:xfrm>
          <a:prstGeom prst="line">
            <a:avLst/>
          </a:prstGeom>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1900874" y="2938389"/>
            <a:ext cx="662086" cy="461528"/>
          </a:xfrm>
          <a:prstGeom prst="rect">
            <a:avLst/>
          </a:prstGeom>
          <a:noFill/>
        </p:spPr>
        <p:txBody>
          <a:bodyPr wrap="none" lIns="91300" tIns="45650" rIns="91300" bIns="45650" rtlCol="0">
            <a:spAutoFit/>
          </a:bodyPr>
          <a:lstStyle/>
          <a:p>
            <a:pPr algn="ctr" defTabSz="456170"/>
            <a:r>
              <a:rPr lang="en-US" sz="1200" dirty="0">
                <a:solidFill>
                  <a:srgbClr val="676767"/>
                </a:solidFill>
              </a:rPr>
              <a:t>R-PHY</a:t>
            </a:r>
          </a:p>
          <a:p>
            <a:pPr algn="ctr" defTabSz="456170"/>
            <a:r>
              <a:rPr lang="en-US" sz="1200" dirty="0">
                <a:solidFill>
                  <a:srgbClr val="676767"/>
                </a:solidFill>
              </a:rPr>
              <a:t>Node</a:t>
            </a:r>
          </a:p>
        </p:txBody>
      </p:sp>
      <p:sp>
        <p:nvSpPr>
          <p:cNvPr id="175" name="TextBox 174"/>
          <p:cNvSpPr txBox="1"/>
          <p:nvPr/>
        </p:nvSpPr>
        <p:spPr>
          <a:xfrm>
            <a:off x="1610245" y="2511873"/>
            <a:ext cx="424834" cy="461523"/>
          </a:xfrm>
          <a:prstGeom prst="rect">
            <a:avLst/>
          </a:prstGeom>
          <a:noFill/>
        </p:spPr>
        <p:txBody>
          <a:bodyPr wrap="none" lIns="91300" tIns="45650" rIns="91300" bIns="45650" rtlCol="0">
            <a:spAutoFit/>
          </a:bodyPr>
          <a:lstStyle/>
          <a:p>
            <a:pPr algn="ctr" defTabSz="456170"/>
            <a:r>
              <a:rPr lang="en-US" sz="800" dirty="0" smtClean="0">
                <a:solidFill>
                  <a:srgbClr val="676767"/>
                </a:solidFill>
              </a:rPr>
              <a:t>Coax</a:t>
            </a:r>
          </a:p>
          <a:p>
            <a:pPr algn="ctr" defTabSz="456170"/>
            <a:endParaRPr lang="en-US" sz="800" dirty="0">
              <a:solidFill>
                <a:srgbClr val="676767"/>
              </a:solidFill>
            </a:endParaRPr>
          </a:p>
          <a:p>
            <a:pPr algn="ctr" defTabSz="456170"/>
            <a:r>
              <a:rPr lang="en-US" sz="800" dirty="0" smtClean="0">
                <a:solidFill>
                  <a:srgbClr val="676767"/>
                </a:solidFill>
              </a:rPr>
              <a:t>Fiber</a:t>
            </a:r>
            <a:endParaRPr lang="en-US" sz="800" dirty="0">
              <a:solidFill>
                <a:srgbClr val="676767"/>
              </a:solidFill>
            </a:endParaRPr>
          </a:p>
        </p:txBody>
      </p:sp>
      <p:sp>
        <p:nvSpPr>
          <p:cNvPr id="181" name="TextBox 180"/>
          <p:cNvSpPr txBox="1"/>
          <p:nvPr/>
        </p:nvSpPr>
        <p:spPr>
          <a:xfrm>
            <a:off x="3002735" y="2921993"/>
            <a:ext cx="679720" cy="461528"/>
          </a:xfrm>
          <a:prstGeom prst="rect">
            <a:avLst/>
          </a:prstGeom>
          <a:noFill/>
        </p:spPr>
        <p:txBody>
          <a:bodyPr wrap="none" lIns="91300" tIns="45650" rIns="91300" bIns="45650" rtlCol="0">
            <a:spAutoFit/>
          </a:bodyPr>
          <a:lstStyle/>
          <a:p>
            <a:pPr defTabSz="456170"/>
            <a:r>
              <a:rPr lang="en-US" sz="1200">
                <a:solidFill>
                  <a:srgbClr val="676767"/>
                </a:solidFill>
              </a:rPr>
              <a:t>Access</a:t>
            </a:r>
          </a:p>
          <a:p>
            <a:pPr defTabSz="456170"/>
            <a:r>
              <a:rPr lang="en-US" sz="1200" dirty="0">
                <a:solidFill>
                  <a:srgbClr val="676767"/>
                </a:solidFill>
              </a:rPr>
              <a:t>Router</a:t>
            </a:r>
          </a:p>
        </p:txBody>
      </p:sp>
      <p:pic>
        <p:nvPicPr>
          <p:cNvPr id="104" name="Picture 4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2550" y="1542386"/>
            <a:ext cx="398270" cy="40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37"/>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24819" y="2511112"/>
            <a:ext cx="645006" cy="4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4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24874" y="3630751"/>
            <a:ext cx="398270" cy="40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TextBox 205"/>
          <p:cNvSpPr txBox="1"/>
          <p:nvPr/>
        </p:nvSpPr>
        <p:spPr>
          <a:xfrm>
            <a:off x="1913530" y="4062645"/>
            <a:ext cx="628423" cy="461528"/>
          </a:xfrm>
          <a:prstGeom prst="rect">
            <a:avLst/>
          </a:prstGeom>
          <a:noFill/>
        </p:spPr>
        <p:txBody>
          <a:bodyPr wrap="none" lIns="91300" tIns="45650" rIns="91300" bIns="45650" rtlCol="0">
            <a:spAutoFit/>
          </a:bodyPr>
          <a:lstStyle/>
          <a:p>
            <a:pPr algn="ctr" defTabSz="456170"/>
            <a:r>
              <a:rPr lang="en-US" sz="1200" dirty="0">
                <a:solidFill>
                  <a:srgbClr val="676767"/>
                </a:solidFill>
              </a:rPr>
              <a:t>CSR</a:t>
            </a:r>
          </a:p>
          <a:p>
            <a:pPr algn="ctr" defTabSz="456170"/>
            <a:r>
              <a:rPr lang="en-US" sz="1200" dirty="0">
                <a:solidFill>
                  <a:srgbClr val="676767"/>
                </a:solidFill>
              </a:rPr>
              <a:t>or NID</a:t>
            </a:r>
          </a:p>
        </p:txBody>
      </p:sp>
      <p:sp>
        <p:nvSpPr>
          <p:cNvPr id="209" name="TextBox 208"/>
          <p:cNvSpPr txBox="1"/>
          <p:nvPr/>
        </p:nvSpPr>
        <p:spPr>
          <a:xfrm>
            <a:off x="312902" y="3658067"/>
            <a:ext cx="835210" cy="338417"/>
          </a:xfrm>
          <a:prstGeom prst="rect">
            <a:avLst/>
          </a:prstGeom>
          <a:noFill/>
        </p:spPr>
        <p:txBody>
          <a:bodyPr wrap="none" lIns="91300" tIns="45650" rIns="91300" bIns="45650" rtlCol="0">
            <a:spAutoFit/>
          </a:bodyPr>
          <a:lstStyle/>
          <a:p>
            <a:pPr algn="ctr" defTabSz="456170"/>
            <a:r>
              <a:rPr lang="en-US" sz="1600" b="1" dirty="0">
                <a:solidFill>
                  <a:srgbClr val="676767"/>
                </a:solidFill>
              </a:rPr>
              <a:t>Mobile</a:t>
            </a:r>
          </a:p>
        </p:txBody>
      </p:sp>
      <p:sp>
        <p:nvSpPr>
          <p:cNvPr id="210" name="TextBox 209"/>
          <p:cNvSpPr txBox="1"/>
          <p:nvPr/>
        </p:nvSpPr>
        <p:spPr>
          <a:xfrm>
            <a:off x="965338" y="1942872"/>
            <a:ext cx="733764" cy="276858"/>
          </a:xfrm>
          <a:prstGeom prst="rect">
            <a:avLst/>
          </a:prstGeom>
          <a:noFill/>
        </p:spPr>
        <p:txBody>
          <a:bodyPr wrap="none" lIns="91300" tIns="45650" rIns="91300" bIns="45650" rtlCol="0">
            <a:spAutoFit/>
          </a:bodyPr>
          <a:lstStyle/>
          <a:p>
            <a:pPr algn="ctr" defTabSz="456170"/>
            <a:r>
              <a:rPr lang="en-US" sz="1200" dirty="0" smtClean="0">
                <a:solidFill>
                  <a:srgbClr val="676767"/>
                </a:solidFill>
              </a:rPr>
              <a:t>G.FAST</a:t>
            </a:r>
            <a:endParaRPr lang="en-US" sz="1200" dirty="0">
              <a:solidFill>
                <a:srgbClr val="676767"/>
              </a:solidFill>
            </a:endParaRPr>
          </a:p>
        </p:txBody>
      </p:sp>
      <p:sp>
        <p:nvSpPr>
          <p:cNvPr id="211" name="TextBox 210"/>
          <p:cNvSpPr txBox="1"/>
          <p:nvPr/>
        </p:nvSpPr>
        <p:spPr>
          <a:xfrm>
            <a:off x="907757" y="2950245"/>
            <a:ext cx="774288" cy="461523"/>
          </a:xfrm>
          <a:prstGeom prst="rect">
            <a:avLst/>
          </a:prstGeom>
          <a:noFill/>
        </p:spPr>
        <p:txBody>
          <a:bodyPr wrap="none" lIns="91300" tIns="45650" rIns="91300" bIns="45650" rtlCol="0">
            <a:spAutoFit/>
          </a:bodyPr>
          <a:lstStyle/>
          <a:p>
            <a:pPr algn="ctr" defTabSz="456170"/>
            <a:r>
              <a:rPr lang="en-US" sz="1200" dirty="0">
                <a:solidFill>
                  <a:srgbClr val="676767"/>
                </a:solidFill>
              </a:rPr>
              <a:t>DOCSIS</a:t>
            </a:r>
          </a:p>
          <a:p>
            <a:pPr algn="ctr" defTabSz="456170"/>
            <a:r>
              <a:rPr lang="en-US" sz="1200" dirty="0" smtClean="0">
                <a:solidFill>
                  <a:srgbClr val="676767"/>
                </a:solidFill>
              </a:rPr>
              <a:t>3.1</a:t>
            </a:r>
            <a:endParaRPr lang="en-US" sz="1200" dirty="0">
              <a:solidFill>
                <a:srgbClr val="676767"/>
              </a:solidFill>
            </a:endParaRPr>
          </a:p>
        </p:txBody>
      </p:sp>
      <p:sp>
        <p:nvSpPr>
          <p:cNvPr id="212" name="TextBox 211"/>
          <p:cNvSpPr txBox="1"/>
          <p:nvPr/>
        </p:nvSpPr>
        <p:spPr>
          <a:xfrm>
            <a:off x="1458567" y="3496163"/>
            <a:ext cx="696548" cy="346109"/>
          </a:xfrm>
          <a:prstGeom prst="rect">
            <a:avLst/>
          </a:prstGeom>
          <a:noFill/>
        </p:spPr>
        <p:txBody>
          <a:bodyPr wrap="none" lIns="91300" tIns="45650" rIns="91300" bIns="45650" rtlCol="0">
            <a:spAutoFit/>
          </a:bodyPr>
          <a:lstStyle/>
          <a:p>
            <a:pPr algn="ctr" defTabSz="456170"/>
            <a:r>
              <a:rPr lang="en-US" sz="800" dirty="0">
                <a:solidFill>
                  <a:srgbClr val="676767"/>
                </a:solidFill>
              </a:rPr>
              <a:t>Radio over</a:t>
            </a:r>
          </a:p>
          <a:p>
            <a:pPr algn="ctr" defTabSz="456170"/>
            <a:r>
              <a:rPr lang="en-US" sz="800" dirty="0">
                <a:solidFill>
                  <a:srgbClr val="676767"/>
                </a:solidFill>
              </a:rPr>
              <a:t>Ethernet</a:t>
            </a:r>
          </a:p>
        </p:txBody>
      </p:sp>
      <p:pic>
        <p:nvPicPr>
          <p:cNvPr id="173" name="Picture 4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29125" y="2528900"/>
            <a:ext cx="398270" cy="40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Box 122"/>
          <p:cNvSpPr txBox="1"/>
          <p:nvPr/>
        </p:nvSpPr>
        <p:spPr>
          <a:xfrm>
            <a:off x="2679427" y="3384891"/>
            <a:ext cx="875286" cy="461528"/>
          </a:xfrm>
          <a:prstGeom prst="rect">
            <a:avLst/>
          </a:prstGeom>
          <a:noFill/>
        </p:spPr>
        <p:txBody>
          <a:bodyPr wrap="none" lIns="91300" tIns="45650" rIns="91300" bIns="45650" rtlCol="0">
            <a:spAutoFit/>
          </a:bodyPr>
          <a:lstStyle/>
          <a:p>
            <a:pPr defTabSz="456170"/>
            <a:r>
              <a:rPr lang="en-US" sz="1200" dirty="0">
                <a:solidFill>
                  <a:srgbClr val="676767"/>
                </a:solidFill>
              </a:rPr>
              <a:t>Ethernet</a:t>
            </a:r>
          </a:p>
          <a:p>
            <a:pPr defTabSz="456170"/>
            <a:r>
              <a:rPr lang="en-US" sz="1200" dirty="0">
                <a:solidFill>
                  <a:srgbClr val="676767"/>
                </a:solidFill>
              </a:rPr>
              <a:t>over Fiber</a:t>
            </a:r>
          </a:p>
        </p:txBody>
      </p:sp>
      <p:sp>
        <p:nvSpPr>
          <p:cNvPr id="124" name="TextBox 123"/>
          <p:cNvSpPr txBox="1"/>
          <p:nvPr/>
        </p:nvSpPr>
        <p:spPr>
          <a:xfrm>
            <a:off x="2679682" y="1710285"/>
            <a:ext cx="875286" cy="461528"/>
          </a:xfrm>
          <a:prstGeom prst="rect">
            <a:avLst/>
          </a:prstGeom>
          <a:noFill/>
        </p:spPr>
        <p:txBody>
          <a:bodyPr wrap="none" lIns="91300" tIns="45650" rIns="91300" bIns="45650" rtlCol="0">
            <a:spAutoFit/>
          </a:bodyPr>
          <a:lstStyle/>
          <a:p>
            <a:pPr defTabSz="456170"/>
            <a:r>
              <a:rPr lang="en-US" sz="1200" dirty="0">
                <a:solidFill>
                  <a:srgbClr val="676767"/>
                </a:solidFill>
              </a:rPr>
              <a:t>Ethernet</a:t>
            </a:r>
          </a:p>
          <a:p>
            <a:pPr defTabSz="456170"/>
            <a:r>
              <a:rPr lang="en-US" sz="1200" dirty="0">
                <a:solidFill>
                  <a:srgbClr val="676767"/>
                </a:solidFill>
              </a:rPr>
              <a:t>over Fiber</a:t>
            </a:r>
          </a:p>
        </p:txBody>
      </p:sp>
      <p:pic>
        <p:nvPicPr>
          <p:cNvPr id="166" name="Picture 37"/>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0114" y="2389043"/>
            <a:ext cx="889649" cy="6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 name="TextBox 177"/>
          <p:cNvSpPr txBox="1"/>
          <p:nvPr/>
        </p:nvSpPr>
        <p:spPr>
          <a:xfrm>
            <a:off x="4222974" y="2054076"/>
            <a:ext cx="1009930" cy="276858"/>
          </a:xfrm>
          <a:prstGeom prst="rect">
            <a:avLst/>
          </a:prstGeom>
          <a:noFill/>
        </p:spPr>
        <p:txBody>
          <a:bodyPr wrap="none" lIns="91300" tIns="45650" rIns="91300" bIns="45650" rtlCol="0">
            <a:spAutoFit/>
          </a:bodyPr>
          <a:lstStyle/>
          <a:p>
            <a:pPr defTabSz="456170"/>
            <a:r>
              <a:rPr lang="en-US" sz="1200" dirty="0" smtClean="0">
                <a:solidFill>
                  <a:srgbClr val="676767"/>
                </a:solidFill>
              </a:rPr>
              <a:t>Aggregation</a:t>
            </a:r>
            <a:endParaRPr lang="en-US" sz="1200" dirty="0">
              <a:solidFill>
                <a:srgbClr val="676767"/>
              </a:solidFill>
            </a:endParaRPr>
          </a:p>
        </p:txBody>
      </p:sp>
      <p:grpSp>
        <p:nvGrpSpPr>
          <p:cNvPr id="94" name="Group 93"/>
          <p:cNvGrpSpPr/>
          <p:nvPr/>
        </p:nvGrpSpPr>
        <p:grpSpPr>
          <a:xfrm>
            <a:off x="7315481" y="2436442"/>
            <a:ext cx="1045195" cy="1277158"/>
            <a:chOff x="7158190" y="2700750"/>
            <a:chExt cx="1045195" cy="1277158"/>
          </a:xfrm>
        </p:grpSpPr>
        <p:grpSp>
          <p:nvGrpSpPr>
            <p:cNvPr id="133" name="Group 132"/>
            <p:cNvGrpSpPr/>
            <p:nvPr/>
          </p:nvGrpSpPr>
          <p:grpSpPr>
            <a:xfrm>
              <a:off x="7403564" y="2700750"/>
              <a:ext cx="487495" cy="477668"/>
              <a:chOff x="4437296" y="2211708"/>
              <a:chExt cx="487495" cy="477668"/>
            </a:xfrm>
          </p:grpSpPr>
          <p:sp>
            <p:nvSpPr>
              <p:cNvPr id="134" name="Oval 133"/>
              <p:cNvSpPr>
                <a:spLocks noChangeAspect="1"/>
              </p:cNvSpPr>
              <p:nvPr/>
            </p:nvSpPr>
            <p:spPr>
              <a:xfrm>
                <a:off x="4437296" y="2211708"/>
                <a:ext cx="487495" cy="477668"/>
              </a:xfrm>
              <a:prstGeom prst="ellipse">
                <a:avLst/>
              </a:prstGeom>
              <a:solidFill>
                <a:schemeClr val="bg1"/>
              </a:solidFill>
              <a:ln w="19050">
                <a:solidFill>
                  <a:schemeClr val="accent5">
                    <a:lumMod val="7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170"/>
                <a:endParaRPr lang="en-US" dirty="0">
                  <a:solidFill>
                    <a:srgbClr val="FFFFFF"/>
                  </a:solidFill>
                </a:endParaRPr>
              </a:p>
            </p:txBody>
          </p:sp>
          <p:grpSp>
            <p:nvGrpSpPr>
              <p:cNvPr id="136" name="Group 135"/>
              <p:cNvGrpSpPr/>
              <p:nvPr/>
            </p:nvGrpSpPr>
            <p:grpSpPr>
              <a:xfrm>
                <a:off x="4500409" y="2330562"/>
                <a:ext cx="361269" cy="239960"/>
                <a:chOff x="7569374" y="4042388"/>
                <a:chExt cx="1173046" cy="724081"/>
              </a:xfrm>
              <a:solidFill>
                <a:schemeClr val="tx2"/>
              </a:solidFill>
            </p:grpSpPr>
            <p:grpSp>
              <p:nvGrpSpPr>
                <p:cNvPr id="157" name="Group 156"/>
                <p:cNvGrpSpPr/>
                <p:nvPr/>
              </p:nvGrpSpPr>
              <p:grpSpPr>
                <a:xfrm>
                  <a:off x="7990061" y="4042388"/>
                  <a:ext cx="452288" cy="724081"/>
                  <a:chOff x="5285257" y="791024"/>
                  <a:chExt cx="1103199" cy="1766146"/>
                </a:xfrm>
                <a:grpFill/>
              </p:grpSpPr>
              <p:sp>
                <p:nvSpPr>
                  <p:cNvPr id="235" name="Freeform 6"/>
                  <p:cNvSpPr>
                    <a:spLocks noEditPoints="1"/>
                  </p:cNvSpPr>
                  <p:nvPr/>
                </p:nvSpPr>
                <p:spPr bwMode="auto">
                  <a:xfrm>
                    <a:off x="5292388" y="791024"/>
                    <a:ext cx="1096068" cy="1766146"/>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6" name="Oval 7"/>
                  <p:cNvSpPr>
                    <a:spLocks noChangeArrowheads="1"/>
                  </p:cNvSpPr>
                  <p:nvPr/>
                </p:nvSpPr>
                <p:spPr bwMode="auto">
                  <a:xfrm>
                    <a:off x="6050292"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7" name="Oval 8"/>
                  <p:cNvSpPr>
                    <a:spLocks noChangeArrowheads="1"/>
                  </p:cNvSpPr>
                  <p:nvPr/>
                </p:nvSpPr>
                <p:spPr bwMode="auto">
                  <a:xfrm>
                    <a:off x="5813951"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8" name="Oval 9"/>
                  <p:cNvSpPr>
                    <a:spLocks noChangeArrowheads="1"/>
                  </p:cNvSpPr>
                  <p:nvPr/>
                </p:nvSpPr>
                <p:spPr bwMode="auto">
                  <a:xfrm>
                    <a:off x="5285257"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9" name="Oval 10"/>
                  <p:cNvSpPr>
                    <a:spLocks noChangeArrowheads="1"/>
                  </p:cNvSpPr>
                  <p:nvPr/>
                </p:nvSpPr>
                <p:spPr bwMode="auto">
                  <a:xfrm>
                    <a:off x="5934303"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0" name="Oval 11"/>
                  <p:cNvSpPr>
                    <a:spLocks noChangeArrowheads="1"/>
                  </p:cNvSpPr>
                  <p:nvPr/>
                </p:nvSpPr>
                <p:spPr bwMode="auto">
                  <a:xfrm>
                    <a:off x="5813951"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1" name="Oval 12"/>
                  <p:cNvSpPr>
                    <a:spLocks noChangeArrowheads="1"/>
                  </p:cNvSpPr>
                  <p:nvPr/>
                </p:nvSpPr>
                <p:spPr bwMode="auto">
                  <a:xfrm>
                    <a:off x="5934303"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2" name="Oval 13"/>
                  <p:cNvSpPr>
                    <a:spLocks noChangeArrowheads="1"/>
                  </p:cNvSpPr>
                  <p:nvPr/>
                </p:nvSpPr>
                <p:spPr bwMode="auto">
                  <a:xfrm>
                    <a:off x="5285257"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3" name="Oval 14"/>
                  <p:cNvSpPr>
                    <a:spLocks noChangeArrowheads="1"/>
                  </p:cNvSpPr>
                  <p:nvPr/>
                </p:nvSpPr>
                <p:spPr bwMode="auto">
                  <a:xfrm>
                    <a:off x="6050292"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4" name="Oval 15"/>
                  <p:cNvSpPr>
                    <a:spLocks noChangeArrowheads="1"/>
                  </p:cNvSpPr>
                  <p:nvPr/>
                </p:nvSpPr>
                <p:spPr bwMode="auto">
                  <a:xfrm>
                    <a:off x="5934303"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5" name="Oval 16"/>
                  <p:cNvSpPr>
                    <a:spLocks noChangeArrowheads="1"/>
                  </p:cNvSpPr>
                  <p:nvPr/>
                </p:nvSpPr>
                <p:spPr bwMode="auto">
                  <a:xfrm>
                    <a:off x="5285257"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6" name="Oval 17"/>
                  <p:cNvSpPr>
                    <a:spLocks noChangeArrowheads="1"/>
                  </p:cNvSpPr>
                  <p:nvPr/>
                </p:nvSpPr>
                <p:spPr bwMode="auto">
                  <a:xfrm>
                    <a:off x="5813951"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7" name="Oval 18"/>
                  <p:cNvSpPr>
                    <a:spLocks noChangeArrowheads="1"/>
                  </p:cNvSpPr>
                  <p:nvPr/>
                </p:nvSpPr>
                <p:spPr bwMode="auto">
                  <a:xfrm>
                    <a:off x="6050292"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8" name="Oval 19"/>
                  <p:cNvSpPr>
                    <a:spLocks noChangeArrowheads="1"/>
                  </p:cNvSpPr>
                  <p:nvPr/>
                </p:nvSpPr>
                <p:spPr bwMode="auto">
                  <a:xfrm>
                    <a:off x="5934303"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49" name="Oval 20"/>
                  <p:cNvSpPr>
                    <a:spLocks noChangeArrowheads="1"/>
                  </p:cNvSpPr>
                  <p:nvPr/>
                </p:nvSpPr>
                <p:spPr bwMode="auto">
                  <a:xfrm>
                    <a:off x="6050292"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0" name="Oval 21"/>
                  <p:cNvSpPr>
                    <a:spLocks noChangeArrowheads="1"/>
                  </p:cNvSpPr>
                  <p:nvPr/>
                </p:nvSpPr>
                <p:spPr bwMode="auto">
                  <a:xfrm>
                    <a:off x="5813951"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1" name="Oval 22"/>
                  <p:cNvSpPr>
                    <a:spLocks noChangeArrowheads="1"/>
                  </p:cNvSpPr>
                  <p:nvPr/>
                </p:nvSpPr>
                <p:spPr bwMode="auto">
                  <a:xfrm>
                    <a:off x="5285257"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2" name="Oval 23"/>
                  <p:cNvSpPr>
                    <a:spLocks noChangeArrowheads="1"/>
                  </p:cNvSpPr>
                  <p:nvPr/>
                </p:nvSpPr>
                <p:spPr bwMode="auto">
                  <a:xfrm>
                    <a:off x="6050292"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3" name="Oval 24"/>
                  <p:cNvSpPr>
                    <a:spLocks noChangeArrowheads="1"/>
                  </p:cNvSpPr>
                  <p:nvPr/>
                </p:nvSpPr>
                <p:spPr bwMode="auto">
                  <a:xfrm>
                    <a:off x="5934303"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4" name="Oval 25"/>
                  <p:cNvSpPr>
                    <a:spLocks noChangeArrowheads="1"/>
                  </p:cNvSpPr>
                  <p:nvPr/>
                </p:nvSpPr>
                <p:spPr bwMode="auto">
                  <a:xfrm>
                    <a:off x="5813951"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55" name="Oval 26"/>
                  <p:cNvSpPr>
                    <a:spLocks noChangeArrowheads="1"/>
                  </p:cNvSpPr>
                  <p:nvPr/>
                </p:nvSpPr>
                <p:spPr bwMode="auto">
                  <a:xfrm>
                    <a:off x="5285257"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grpSp>
            <p:grpSp>
              <p:nvGrpSpPr>
                <p:cNvPr id="158" name="Group 157"/>
                <p:cNvGrpSpPr/>
                <p:nvPr/>
              </p:nvGrpSpPr>
              <p:grpSpPr>
                <a:xfrm>
                  <a:off x="8368904" y="4113633"/>
                  <a:ext cx="373516" cy="601864"/>
                  <a:chOff x="5152036" y="791024"/>
                  <a:chExt cx="1096068" cy="1766146"/>
                </a:xfrm>
                <a:grpFill/>
              </p:grpSpPr>
              <p:sp>
                <p:nvSpPr>
                  <p:cNvPr id="213" name="Freeform 6"/>
                  <p:cNvSpPr>
                    <a:spLocks noEditPoints="1"/>
                  </p:cNvSpPr>
                  <p:nvPr/>
                </p:nvSpPr>
                <p:spPr bwMode="auto">
                  <a:xfrm>
                    <a:off x="5152036" y="791024"/>
                    <a:ext cx="1096068" cy="1766146"/>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14" name="Oval 7"/>
                  <p:cNvSpPr>
                    <a:spLocks noChangeArrowheads="1"/>
                  </p:cNvSpPr>
                  <p:nvPr/>
                </p:nvSpPr>
                <p:spPr bwMode="auto">
                  <a:xfrm>
                    <a:off x="6050292"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15" name="Oval 8"/>
                  <p:cNvSpPr>
                    <a:spLocks noChangeArrowheads="1"/>
                  </p:cNvSpPr>
                  <p:nvPr/>
                </p:nvSpPr>
                <p:spPr bwMode="auto">
                  <a:xfrm>
                    <a:off x="5813951"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16" name="Oval 9"/>
                  <p:cNvSpPr>
                    <a:spLocks noChangeArrowheads="1"/>
                  </p:cNvSpPr>
                  <p:nvPr/>
                </p:nvSpPr>
                <p:spPr bwMode="auto">
                  <a:xfrm>
                    <a:off x="5285257"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18" name="Oval 10"/>
                  <p:cNvSpPr>
                    <a:spLocks noChangeArrowheads="1"/>
                  </p:cNvSpPr>
                  <p:nvPr/>
                </p:nvSpPr>
                <p:spPr bwMode="auto">
                  <a:xfrm>
                    <a:off x="5934303"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19" name="Oval 11"/>
                  <p:cNvSpPr>
                    <a:spLocks noChangeArrowheads="1"/>
                  </p:cNvSpPr>
                  <p:nvPr/>
                </p:nvSpPr>
                <p:spPr bwMode="auto">
                  <a:xfrm>
                    <a:off x="5813951"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0" name="Oval 12"/>
                  <p:cNvSpPr>
                    <a:spLocks noChangeArrowheads="1"/>
                  </p:cNvSpPr>
                  <p:nvPr/>
                </p:nvSpPr>
                <p:spPr bwMode="auto">
                  <a:xfrm>
                    <a:off x="5934303"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1" name="Oval 13"/>
                  <p:cNvSpPr>
                    <a:spLocks noChangeArrowheads="1"/>
                  </p:cNvSpPr>
                  <p:nvPr/>
                </p:nvSpPr>
                <p:spPr bwMode="auto">
                  <a:xfrm>
                    <a:off x="5285257"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2" name="Oval 14"/>
                  <p:cNvSpPr>
                    <a:spLocks noChangeArrowheads="1"/>
                  </p:cNvSpPr>
                  <p:nvPr/>
                </p:nvSpPr>
                <p:spPr bwMode="auto">
                  <a:xfrm>
                    <a:off x="6050292"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3" name="Oval 15"/>
                  <p:cNvSpPr>
                    <a:spLocks noChangeArrowheads="1"/>
                  </p:cNvSpPr>
                  <p:nvPr/>
                </p:nvSpPr>
                <p:spPr bwMode="auto">
                  <a:xfrm>
                    <a:off x="5934303"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4" name="Oval 16"/>
                  <p:cNvSpPr>
                    <a:spLocks noChangeArrowheads="1"/>
                  </p:cNvSpPr>
                  <p:nvPr/>
                </p:nvSpPr>
                <p:spPr bwMode="auto">
                  <a:xfrm>
                    <a:off x="5285257"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5" name="Oval 17"/>
                  <p:cNvSpPr>
                    <a:spLocks noChangeArrowheads="1"/>
                  </p:cNvSpPr>
                  <p:nvPr/>
                </p:nvSpPr>
                <p:spPr bwMode="auto">
                  <a:xfrm>
                    <a:off x="5813951"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6" name="Oval 18"/>
                  <p:cNvSpPr>
                    <a:spLocks noChangeArrowheads="1"/>
                  </p:cNvSpPr>
                  <p:nvPr/>
                </p:nvSpPr>
                <p:spPr bwMode="auto">
                  <a:xfrm>
                    <a:off x="6050292"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7" name="Oval 19"/>
                  <p:cNvSpPr>
                    <a:spLocks noChangeArrowheads="1"/>
                  </p:cNvSpPr>
                  <p:nvPr/>
                </p:nvSpPr>
                <p:spPr bwMode="auto">
                  <a:xfrm>
                    <a:off x="5934303"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8" name="Oval 20"/>
                  <p:cNvSpPr>
                    <a:spLocks noChangeArrowheads="1"/>
                  </p:cNvSpPr>
                  <p:nvPr/>
                </p:nvSpPr>
                <p:spPr bwMode="auto">
                  <a:xfrm>
                    <a:off x="6050292"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29" name="Oval 21"/>
                  <p:cNvSpPr>
                    <a:spLocks noChangeArrowheads="1"/>
                  </p:cNvSpPr>
                  <p:nvPr/>
                </p:nvSpPr>
                <p:spPr bwMode="auto">
                  <a:xfrm>
                    <a:off x="5813951"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0" name="Oval 22"/>
                  <p:cNvSpPr>
                    <a:spLocks noChangeArrowheads="1"/>
                  </p:cNvSpPr>
                  <p:nvPr/>
                </p:nvSpPr>
                <p:spPr bwMode="auto">
                  <a:xfrm>
                    <a:off x="5285257"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1" name="Oval 23"/>
                  <p:cNvSpPr>
                    <a:spLocks noChangeArrowheads="1"/>
                  </p:cNvSpPr>
                  <p:nvPr/>
                </p:nvSpPr>
                <p:spPr bwMode="auto">
                  <a:xfrm>
                    <a:off x="6050292"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2" name="Oval 24"/>
                  <p:cNvSpPr>
                    <a:spLocks noChangeArrowheads="1"/>
                  </p:cNvSpPr>
                  <p:nvPr/>
                </p:nvSpPr>
                <p:spPr bwMode="auto">
                  <a:xfrm>
                    <a:off x="5934303"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3" name="Oval 25"/>
                  <p:cNvSpPr>
                    <a:spLocks noChangeArrowheads="1"/>
                  </p:cNvSpPr>
                  <p:nvPr/>
                </p:nvSpPr>
                <p:spPr bwMode="auto">
                  <a:xfrm>
                    <a:off x="5813951"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34" name="Oval 26"/>
                  <p:cNvSpPr>
                    <a:spLocks noChangeArrowheads="1"/>
                  </p:cNvSpPr>
                  <p:nvPr/>
                </p:nvSpPr>
                <p:spPr bwMode="auto">
                  <a:xfrm>
                    <a:off x="5285257"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grpSp>
            <p:grpSp>
              <p:nvGrpSpPr>
                <p:cNvPr id="159" name="Group 158"/>
                <p:cNvGrpSpPr/>
                <p:nvPr/>
              </p:nvGrpSpPr>
              <p:grpSpPr>
                <a:xfrm>
                  <a:off x="7569374" y="4113633"/>
                  <a:ext cx="373516" cy="601864"/>
                  <a:chOff x="5152036" y="791024"/>
                  <a:chExt cx="1096068" cy="1766146"/>
                </a:xfrm>
                <a:grpFill/>
              </p:grpSpPr>
              <p:sp>
                <p:nvSpPr>
                  <p:cNvPr id="160" name="Freeform 159"/>
                  <p:cNvSpPr>
                    <a:spLocks noEditPoints="1"/>
                  </p:cNvSpPr>
                  <p:nvPr/>
                </p:nvSpPr>
                <p:spPr bwMode="auto">
                  <a:xfrm>
                    <a:off x="5152036" y="791024"/>
                    <a:ext cx="1096068" cy="1766146"/>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61" name="Oval 160"/>
                  <p:cNvSpPr>
                    <a:spLocks noChangeArrowheads="1"/>
                  </p:cNvSpPr>
                  <p:nvPr/>
                </p:nvSpPr>
                <p:spPr bwMode="auto">
                  <a:xfrm>
                    <a:off x="6050292"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62" name="Oval 161"/>
                  <p:cNvSpPr>
                    <a:spLocks noChangeArrowheads="1"/>
                  </p:cNvSpPr>
                  <p:nvPr/>
                </p:nvSpPr>
                <p:spPr bwMode="auto">
                  <a:xfrm>
                    <a:off x="5813951"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63" name="Oval 162"/>
                  <p:cNvSpPr>
                    <a:spLocks noChangeArrowheads="1"/>
                  </p:cNvSpPr>
                  <p:nvPr/>
                </p:nvSpPr>
                <p:spPr bwMode="auto">
                  <a:xfrm>
                    <a:off x="5285257"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64" name="Oval 163"/>
                  <p:cNvSpPr>
                    <a:spLocks noChangeArrowheads="1"/>
                  </p:cNvSpPr>
                  <p:nvPr/>
                </p:nvSpPr>
                <p:spPr bwMode="auto">
                  <a:xfrm>
                    <a:off x="5934303" y="1929780"/>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65" name="Oval 164"/>
                  <p:cNvSpPr>
                    <a:spLocks noChangeArrowheads="1"/>
                  </p:cNvSpPr>
                  <p:nvPr/>
                </p:nvSpPr>
                <p:spPr bwMode="auto">
                  <a:xfrm>
                    <a:off x="5813951"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83" name="Oval 182"/>
                  <p:cNvSpPr>
                    <a:spLocks noChangeArrowheads="1"/>
                  </p:cNvSpPr>
                  <p:nvPr/>
                </p:nvSpPr>
                <p:spPr bwMode="auto">
                  <a:xfrm>
                    <a:off x="5934303"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87" name="Oval 186"/>
                  <p:cNvSpPr>
                    <a:spLocks noChangeArrowheads="1"/>
                  </p:cNvSpPr>
                  <p:nvPr/>
                </p:nvSpPr>
                <p:spPr bwMode="auto">
                  <a:xfrm>
                    <a:off x="5285257"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88" name="Oval 187"/>
                  <p:cNvSpPr>
                    <a:spLocks noChangeArrowheads="1"/>
                  </p:cNvSpPr>
                  <p:nvPr/>
                </p:nvSpPr>
                <p:spPr bwMode="auto">
                  <a:xfrm>
                    <a:off x="6050292"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89" name="Oval 188"/>
                  <p:cNvSpPr>
                    <a:spLocks noChangeArrowheads="1"/>
                  </p:cNvSpPr>
                  <p:nvPr/>
                </p:nvSpPr>
                <p:spPr bwMode="auto">
                  <a:xfrm>
                    <a:off x="5934303"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92" name="Oval 191"/>
                  <p:cNvSpPr>
                    <a:spLocks noChangeArrowheads="1"/>
                  </p:cNvSpPr>
                  <p:nvPr/>
                </p:nvSpPr>
                <p:spPr bwMode="auto">
                  <a:xfrm>
                    <a:off x="5285257"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93" name="Oval 192"/>
                  <p:cNvSpPr>
                    <a:spLocks noChangeArrowheads="1"/>
                  </p:cNvSpPr>
                  <p:nvPr/>
                </p:nvSpPr>
                <p:spPr bwMode="auto">
                  <a:xfrm>
                    <a:off x="5813951"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94" name="Oval 193"/>
                  <p:cNvSpPr>
                    <a:spLocks noChangeArrowheads="1"/>
                  </p:cNvSpPr>
                  <p:nvPr/>
                </p:nvSpPr>
                <p:spPr bwMode="auto">
                  <a:xfrm>
                    <a:off x="6050292" y="1199257"/>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95" name="Oval 194"/>
                  <p:cNvSpPr>
                    <a:spLocks noChangeArrowheads="1"/>
                  </p:cNvSpPr>
                  <p:nvPr/>
                </p:nvSpPr>
                <p:spPr bwMode="auto">
                  <a:xfrm>
                    <a:off x="5934303"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197" name="Oval 196"/>
                  <p:cNvSpPr>
                    <a:spLocks noChangeArrowheads="1"/>
                  </p:cNvSpPr>
                  <p:nvPr/>
                </p:nvSpPr>
                <p:spPr bwMode="auto">
                  <a:xfrm>
                    <a:off x="6050292" y="945723"/>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0" name="Oval 199"/>
                  <p:cNvSpPr>
                    <a:spLocks noChangeArrowheads="1"/>
                  </p:cNvSpPr>
                  <p:nvPr/>
                </p:nvSpPr>
                <p:spPr bwMode="auto">
                  <a:xfrm>
                    <a:off x="5813951"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1" name="Oval 200"/>
                  <p:cNvSpPr>
                    <a:spLocks noChangeArrowheads="1"/>
                  </p:cNvSpPr>
                  <p:nvPr/>
                </p:nvSpPr>
                <p:spPr bwMode="auto">
                  <a:xfrm>
                    <a:off x="5285257"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2" name="Oval 201"/>
                  <p:cNvSpPr>
                    <a:spLocks noChangeArrowheads="1"/>
                  </p:cNvSpPr>
                  <p:nvPr/>
                </p:nvSpPr>
                <p:spPr bwMode="auto">
                  <a:xfrm>
                    <a:off x="6050292"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3" name="Oval 202"/>
                  <p:cNvSpPr>
                    <a:spLocks noChangeArrowheads="1"/>
                  </p:cNvSpPr>
                  <p:nvPr/>
                </p:nvSpPr>
                <p:spPr bwMode="auto">
                  <a:xfrm>
                    <a:off x="5934303" y="1684839"/>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4" name="Oval 203"/>
                  <p:cNvSpPr>
                    <a:spLocks noChangeArrowheads="1"/>
                  </p:cNvSpPr>
                  <p:nvPr/>
                </p:nvSpPr>
                <p:spPr bwMode="auto">
                  <a:xfrm>
                    <a:off x="5813951"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sp>
                <p:nvSpPr>
                  <p:cNvPr id="208" name="Oval 207"/>
                  <p:cNvSpPr>
                    <a:spLocks noChangeArrowheads="1"/>
                  </p:cNvSpPr>
                  <p:nvPr/>
                </p:nvSpPr>
                <p:spPr bwMode="auto">
                  <a:xfrm>
                    <a:off x="5285257" y="1444196"/>
                    <a:ext cx="82296" cy="8229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521"/>
                    <a:endParaRPr lang="en-US" dirty="0">
                      <a:solidFill>
                        <a:srgbClr val="0096D6"/>
                      </a:solidFill>
                      <a:latin typeface="CiscoSansTT Light"/>
                    </a:endParaRPr>
                  </a:p>
                </p:txBody>
              </p:sp>
            </p:grpSp>
          </p:grpSp>
        </p:grpSp>
        <p:sp>
          <p:nvSpPr>
            <p:cNvPr id="256" name="TextBox 255"/>
            <p:cNvSpPr txBox="1"/>
            <p:nvPr/>
          </p:nvSpPr>
          <p:spPr>
            <a:xfrm>
              <a:off x="7158190" y="3147053"/>
              <a:ext cx="1045195" cy="830855"/>
            </a:xfrm>
            <a:prstGeom prst="rect">
              <a:avLst/>
            </a:prstGeom>
            <a:noFill/>
          </p:spPr>
          <p:txBody>
            <a:bodyPr wrap="none" lIns="91300" tIns="45650" rIns="91300" bIns="45650" rtlCol="0">
              <a:spAutoFit/>
            </a:bodyPr>
            <a:lstStyle/>
            <a:p>
              <a:pPr algn="ctr" defTabSz="456170"/>
              <a:r>
                <a:rPr lang="en-US" sz="1200" b="1" dirty="0" smtClean="0">
                  <a:solidFill>
                    <a:srgbClr val="676767"/>
                  </a:solidFill>
                </a:rPr>
                <a:t>“Back End”</a:t>
              </a:r>
            </a:p>
            <a:p>
              <a:pPr algn="ctr" defTabSz="456170"/>
              <a:r>
                <a:rPr lang="en-US" sz="1200" b="1" dirty="0" smtClean="0">
                  <a:solidFill>
                    <a:srgbClr val="676767"/>
                  </a:solidFill>
                </a:rPr>
                <a:t>Data Center</a:t>
              </a:r>
            </a:p>
            <a:p>
              <a:pPr algn="ctr" defTabSz="456170"/>
              <a:r>
                <a:rPr lang="en-US" sz="1200" b="1" dirty="0">
                  <a:solidFill>
                    <a:srgbClr val="676767"/>
                  </a:solidFill>
                </a:rPr>
                <a:t>f</a:t>
              </a:r>
              <a:r>
                <a:rPr lang="en-US" sz="1200" b="1" dirty="0" smtClean="0">
                  <a:solidFill>
                    <a:srgbClr val="676767"/>
                  </a:solidFill>
                </a:rPr>
                <a:t>ewer</a:t>
              </a:r>
            </a:p>
            <a:p>
              <a:pPr algn="ctr" defTabSz="456170"/>
              <a:r>
                <a:rPr lang="en-US" sz="1200" b="1" dirty="0" smtClean="0">
                  <a:solidFill>
                    <a:srgbClr val="676767"/>
                  </a:solidFill>
                </a:rPr>
                <a:t>larger</a:t>
              </a:r>
              <a:endParaRPr lang="en-US" sz="1200" b="1" dirty="0">
                <a:solidFill>
                  <a:srgbClr val="676767"/>
                </a:solidFill>
              </a:endParaRPr>
            </a:p>
          </p:txBody>
        </p:sp>
      </p:grpSp>
      <p:pic>
        <p:nvPicPr>
          <p:cNvPr id="257" name="Picture 37"/>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45765" y="2377566"/>
            <a:ext cx="889649" cy="6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TextBox 257"/>
          <p:cNvSpPr txBox="1"/>
          <p:nvPr/>
        </p:nvSpPr>
        <p:spPr>
          <a:xfrm>
            <a:off x="6032486" y="2030164"/>
            <a:ext cx="516205" cy="276858"/>
          </a:xfrm>
          <a:prstGeom prst="rect">
            <a:avLst/>
          </a:prstGeom>
          <a:noFill/>
        </p:spPr>
        <p:txBody>
          <a:bodyPr wrap="none" lIns="91300" tIns="45650" rIns="91300" bIns="45650" rtlCol="0">
            <a:spAutoFit/>
          </a:bodyPr>
          <a:lstStyle/>
          <a:p>
            <a:pPr defTabSz="456170"/>
            <a:r>
              <a:rPr lang="en-US" sz="1200" smtClean="0">
                <a:solidFill>
                  <a:srgbClr val="676767"/>
                </a:solidFill>
              </a:rPr>
              <a:t>Core</a:t>
            </a:r>
            <a:endParaRPr lang="en-US" sz="1200" dirty="0">
              <a:solidFill>
                <a:srgbClr val="676767"/>
              </a:solidFill>
            </a:endParaRPr>
          </a:p>
        </p:txBody>
      </p:sp>
      <p:sp>
        <p:nvSpPr>
          <p:cNvPr id="9" name="Cloud Callout 8"/>
          <p:cNvSpPr/>
          <p:nvPr/>
        </p:nvSpPr>
        <p:spPr>
          <a:xfrm>
            <a:off x="6640487" y="1563569"/>
            <a:ext cx="1495792" cy="608244"/>
          </a:xfrm>
          <a:prstGeom prst="cloudCallout">
            <a:avLst>
              <a:gd name="adj1" fmla="val -18951"/>
              <a:gd name="adj2" fmla="val 21356"/>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Internet</a:t>
            </a:r>
            <a:endParaRPr lang="en-US" dirty="0" smtClean="0"/>
          </a:p>
        </p:txBody>
      </p:sp>
      <p:cxnSp>
        <p:nvCxnSpPr>
          <p:cNvPr id="11" name="Straight Connector 10"/>
          <p:cNvCxnSpPr/>
          <p:nvPr/>
        </p:nvCxnSpPr>
        <p:spPr>
          <a:xfrm flipV="1">
            <a:off x="6735414" y="2100061"/>
            <a:ext cx="485140" cy="38159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4471004" y="3306997"/>
            <a:ext cx="4511562" cy="1389084"/>
            <a:chOff x="4257642" y="3594380"/>
            <a:chExt cx="4511562" cy="1389084"/>
          </a:xfrm>
        </p:grpSpPr>
        <p:grpSp>
          <p:nvGrpSpPr>
            <p:cNvPr id="96" name="Group 95"/>
            <p:cNvGrpSpPr/>
            <p:nvPr/>
          </p:nvGrpSpPr>
          <p:grpSpPr>
            <a:xfrm>
              <a:off x="4257642" y="3594380"/>
              <a:ext cx="4511562" cy="1389084"/>
              <a:chOff x="4257642" y="3594380"/>
              <a:chExt cx="4511562" cy="1389084"/>
            </a:xfrm>
          </p:grpSpPr>
          <p:sp>
            <p:nvSpPr>
              <p:cNvPr id="92" name="Rectangle 91"/>
              <p:cNvSpPr/>
              <p:nvPr/>
            </p:nvSpPr>
            <p:spPr>
              <a:xfrm>
                <a:off x="5927741" y="4029357"/>
                <a:ext cx="2841463" cy="954107"/>
              </a:xfrm>
              <a:prstGeom prst="rect">
                <a:avLst/>
              </a:prstGeom>
              <a:solidFill>
                <a:schemeClr val="bg1"/>
              </a:solidFill>
            </p:spPr>
            <p:txBody>
              <a:bodyPr wrap="square">
                <a:spAutoFit/>
              </a:bodyPr>
              <a:lstStyle/>
              <a:p>
                <a:pPr>
                  <a:lnSpc>
                    <a:spcPct val="100000"/>
                  </a:lnSpc>
                  <a:spcBef>
                    <a:spcPts val="600"/>
                  </a:spcBef>
                </a:pPr>
                <a:r>
                  <a:rPr lang="en-US" sz="1400" dirty="0" smtClean="0"/>
                  <a:t>Subscriber-facing processes pushed </a:t>
                </a:r>
                <a:r>
                  <a:rPr lang="en-US" sz="1400" dirty="0"/>
                  <a:t>closer for new service </a:t>
                </a:r>
                <a:r>
                  <a:rPr lang="en-US" sz="1400" dirty="0" smtClean="0"/>
                  <a:t>opportunities and </a:t>
                </a:r>
                <a:r>
                  <a:rPr lang="en-US" sz="1400" dirty="0"/>
                  <a:t>better </a:t>
                </a:r>
                <a:r>
                  <a:rPr lang="en-US" sz="1400" smtClean="0"/>
                  <a:t>user experience</a:t>
                </a:r>
                <a:endParaRPr lang="en-US" sz="1400" dirty="0"/>
              </a:p>
            </p:txBody>
          </p:sp>
          <p:sp>
            <p:nvSpPr>
              <p:cNvPr id="191" name="TextBox 190"/>
              <p:cNvSpPr txBox="1"/>
              <p:nvPr/>
            </p:nvSpPr>
            <p:spPr>
              <a:xfrm>
                <a:off x="4257642" y="3594380"/>
                <a:ext cx="1341751" cy="1384853"/>
              </a:xfrm>
              <a:prstGeom prst="rect">
                <a:avLst/>
              </a:prstGeom>
              <a:noFill/>
            </p:spPr>
            <p:txBody>
              <a:bodyPr wrap="none" lIns="91300" tIns="45650" rIns="91300" bIns="45650" rtlCol="0">
                <a:spAutoFit/>
              </a:bodyPr>
              <a:lstStyle/>
              <a:p>
                <a:pPr algn="ctr" defTabSz="456170"/>
                <a:r>
                  <a:rPr lang="en-US" sz="1200" dirty="0">
                    <a:solidFill>
                      <a:srgbClr val="676767"/>
                    </a:solidFill>
                  </a:rPr>
                  <a:t>Caching </a:t>
                </a:r>
                <a:r>
                  <a:rPr lang="en-US" sz="1200" dirty="0" smtClean="0">
                    <a:solidFill>
                      <a:srgbClr val="676767"/>
                    </a:solidFill>
                  </a:rPr>
                  <a:t>Engines</a:t>
                </a:r>
              </a:p>
              <a:p>
                <a:pPr algn="ctr" defTabSz="456170"/>
                <a:r>
                  <a:rPr lang="en-US" sz="1200" b="1" dirty="0" smtClean="0">
                    <a:solidFill>
                      <a:srgbClr val="676767"/>
                    </a:solidFill>
                  </a:rPr>
                  <a:t>+</a:t>
                </a:r>
              </a:p>
              <a:p>
                <a:pPr algn="ctr" defTabSz="456170"/>
                <a:r>
                  <a:rPr lang="en-US" sz="1200" b="1" dirty="0" smtClean="0">
                    <a:solidFill>
                      <a:srgbClr val="FF0000"/>
                    </a:solidFill>
                  </a:rPr>
                  <a:t>“Front End”</a:t>
                </a:r>
              </a:p>
              <a:p>
                <a:pPr algn="ctr" defTabSz="456170"/>
                <a:r>
                  <a:rPr lang="en-US" sz="1200" b="1" dirty="0" smtClean="0">
                    <a:solidFill>
                      <a:srgbClr val="FF0000"/>
                    </a:solidFill>
                  </a:rPr>
                  <a:t>Data Center</a:t>
                </a:r>
              </a:p>
              <a:p>
                <a:pPr algn="ctr" defTabSz="456170"/>
                <a:r>
                  <a:rPr lang="en-US" sz="1200" b="1" dirty="0" smtClean="0">
                    <a:solidFill>
                      <a:schemeClr val="tx1">
                        <a:lumMod val="75000"/>
                      </a:schemeClr>
                    </a:solidFill>
                  </a:rPr>
                  <a:t>multiple</a:t>
                </a:r>
              </a:p>
              <a:p>
                <a:pPr algn="ctr" defTabSz="456170"/>
                <a:r>
                  <a:rPr lang="en-US" sz="1200" b="1" dirty="0" smtClean="0">
                    <a:solidFill>
                      <a:schemeClr val="tx1">
                        <a:lumMod val="75000"/>
                      </a:schemeClr>
                    </a:solidFill>
                  </a:rPr>
                  <a:t>smaller </a:t>
                </a:r>
              </a:p>
              <a:p>
                <a:pPr algn="ctr" defTabSz="456170"/>
                <a:endParaRPr lang="en-US" sz="1200" dirty="0">
                  <a:solidFill>
                    <a:srgbClr val="676767"/>
                  </a:solidFill>
                </a:endParaRPr>
              </a:p>
            </p:txBody>
          </p:sp>
        </p:grpSp>
        <p:cxnSp>
          <p:nvCxnSpPr>
            <p:cNvPr id="99" name="Straight Arrow Connector 98"/>
            <p:cNvCxnSpPr/>
            <p:nvPr/>
          </p:nvCxnSpPr>
          <p:spPr>
            <a:xfrm flipH="1" flipV="1">
              <a:off x="5639985" y="3945451"/>
              <a:ext cx="308517" cy="931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9" name="Rectangle 308"/>
          <p:cNvSpPr/>
          <p:nvPr/>
        </p:nvSpPr>
        <p:spPr>
          <a:xfrm>
            <a:off x="5150632" y="2647805"/>
            <a:ext cx="702714" cy="102182"/>
          </a:xfrm>
          <a:prstGeom prst="rect">
            <a:avLst/>
          </a:prstGeom>
          <a:gradFill flip="none" rotWithShape="1">
            <a:gsLst>
              <a:gs pos="0">
                <a:srgbClr val="FF0000"/>
              </a:gs>
              <a:gs pos="33000">
                <a:srgbClr val="FFFF00"/>
              </a:gs>
              <a:gs pos="66000">
                <a:schemeClr val="accent4">
                  <a:lumMod val="75000"/>
                </a:schemeClr>
              </a:gs>
              <a:gs pos="97000">
                <a:schemeClr val="accent1"/>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00" tIns="45650" rIns="91300" bIns="45650" rtlCol="0" anchor="ctr"/>
          <a:lstStyle/>
          <a:p>
            <a:pPr algn="ctr" defTabSz="456170"/>
            <a:endParaRPr lang="en-US" dirty="0" smtClean="0">
              <a:solidFill>
                <a:srgbClr val="FFFFFF"/>
              </a:solidFill>
            </a:endParaRPr>
          </a:p>
        </p:txBody>
      </p:sp>
      <p:sp>
        <p:nvSpPr>
          <p:cNvPr id="310" name="Rectangle 309"/>
          <p:cNvSpPr/>
          <p:nvPr/>
        </p:nvSpPr>
        <p:spPr>
          <a:xfrm>
            <a:off x="6734858" y="2647805"/>
            <a:ext cx="825705" cy="113475"/>
          </a:xfrm>
          <a:prstGeom prst="rect">
            <a:avLst/>
          </a:prstGeom>
          <a:gradFill flip="none" rotWithShape="1">
            <a:gsLst>
              <a:gs pos="0">
                <a:srgbClr val="FF0000"/>
              </a:gs>
              <a:gs pos="33000">
                <a:srgbClr val="FFFF00"/>
              </a:gs>
              <a:gs pos="66000">
                <a:schemeClr val="accent4">
                  <a:lumMod val="75000"/>
                </a:schemeClr>
              </a:gs>
              <a:gs pos="97000">
                <a:schemeClr val="accent1"/>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00" tIns="45650" rIns="91300" bIns="45650" rtlCol="0" anchor="ctr"/>
          <a:lstStyle/>
          <a:p>
            <a:pPr algn="ctr" defTabSz="456170"/>
            <a:endParaRPr lang="en-US" dirty="0" smtClean="0">
              <a:solidFill>
                <a:srgbClr val="FFFFFF"/>
              </a:solidFill>
            </a:endParaRPr>
          </a:p>
        </p:txBody>
      </p:sp>
      <p:cxnSp>
        <p:nvCxnSpPr>
          <p:cNvPr id="311" name="Straight Connector 310"/>
          <p:cNvCxnSpPr>
            <a:stCxn id="180" idx="1"/>
            <a:endCxn id="173" idx="3"/>
          </p:cNvCxnSpPr>
          <p:nvPr/>
        </p:nvCxnSpPr>
        <p:spPr>
          <a:xfrm flipH="1">
            <a:off x="2427395" y="2719370"/>
            <a:ext cx="497424" cy="111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2" name="Straight Connector 311"/>
          <p:cNvCxnSpPr>
            <a:stCxn id="180" idx="1"/>
            <a:endCxn id="205" idx="3"/>
          </p:cNvCxnSpPr>
          <p:nvPr/>
        </p:nvCxnSpPr>
        <p:spPr>
          <a:xfrm flipH="1">
            <a:off x="2423144" y="2719370"/>
            <a:ext cx="501675" cy="111297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694486" y="2673100"/>
            <a:ext cx="1123075" cy="643548"/>
          </a:xfrm>
          <a:prstGeom prst="ellipse">
            <a:avLst/>
          </a:prstGeom>
          <a:solidFill>
            <a:srgbClr val="FFFF00"/>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76" name="Group 175"/>
          <p:cNvGrpSpPr/>
          <p:nvPr/>
        </p:nvGrpSpPr>
        <p:grpSpPr>
          <a:xfrm>
            <a:off x="4842532" y="2758272"/>
            <a:ext cx="862995" cy="450106"/>
            <a:chOff x="2344067" y="2240122"/>
            <a:chExt cx="4634974" cy="2076004"/>
          </a:xfrm>
          <a:noFill/>
        </p:grpSpPr>
        <p:grpSp>
          <p:nvGrpSpPr>
            <p:cNvPr id="177" name="Group 176"/>
            <p:cNvGrpSpPr/>
            <p:nvPr/>
          </p:nvGrpSpPr>
          <p:grpSpPr>
            <a:xfrm>
              <a:off x="2344067" y="2240122"/>
              <a:ext cx="4454421" cy="844468"/>
              <a:chOff x="2344067" y="2240122"/>
              <a:chExt cx="4454421" cy="844468"/>
            </a:xfrm>
            <a:grpFill/>
          </p:grpSpPr>
          <p:pic>
            <p:nvPicPr>
              <p:cNvPr id="274" name="Picture 273"/>
              <p:cNvPicPr>
                <a:picLocks noChangeAspect="1"/>
              </p:cNvPicPr>
              <p:nvPr/>
            </p:nvPicPr>
            <p:blipFill>
              <a:blip r:embed="rId5"/>
              <a:stretch>
                <a:fillRect/>
              </a:stretch>
            </p:blipFill>
            <p:spPr>
              <a:xfrm>
                <a:off x="3127229" y="2866817"/>
                <a:ext cx="571500" cy="215900"/>
              </a:xfrm>
              <a:prstGeom prst="rect">
                <a:avLst/>
              </a:prstGeom>
              <a:grpFill/>
            </p:spPr>
          </p:pic>
          <p:pic>
            <p:nvPicPr>
              <p:cNvPr id="275" name="Picture 274"/>
              <p:cNvPicPr>
                <a:picLocks noChangeAspect="1"/>
              </p:cNvPicPr>
              <p:nvPr/>
            </p:nvPicPr>
            <p:blipFill>
              <a:blip r:embed="rId5"/>
              <a:stretch>
                <a:fillRect/>
              </a:stretch>
            </p:blipFill>
            <p:spPr>
              <a:xfrm>
                <a:off x="3905828" y="2866817"/>
                <a:ext cx="571500" cy="215900"/>
              </a:xfrm>
              <a:prstGeom prst="rect">
                <a:avLst/>
              </a:prstGeom>
              <a:grpFill/>
            </p:spPr>
          </p:pic>
          <p:pic>
            <p:nvPicPr>
              <p:cNvPr id="276" name="Picture 275"/>
              <p:cNvPicPr>
                <a:picLocks noChangeAspect="1"/>
              </p:cNvPicPr>
              <p:nvPr/>
            </p:nvPicPr>
            <p:blipFill>
              <a:blip r:embed="rId5"/>
              <a:stretch>
                <a:fillRect/>
              </a:stretch>
            </p:blipFill>
            <p:spPr>
              <a:xfrm>
                <a:off x="4645587" y="2866817"/>
                <a:ext cx="571500" cy="215900"/>
              </a:xfrm>
              <a:prstGeom prst="rect">
                <a:avLst/>
              </a:prstGeom>
              <a:grpFill/>
            </p:spPr>
          </p:pic>
          <p:pic>
            <p:nvPicPr>
              <p:cNvPr id="277" name="Picture 276"/>
              <p:cNvPicPr>
                <a:picLocks noChangeAspect="1"/>
              </p:cNvPicPr>
              <p:nvPr/>
            </p:nvPicPr>
            <p:blipFill>
              <a:blip r:embed="rId5"/>
              <a:stretch>
                <a:fillRect/>
              </a:stretch>
            </p:blipFill>
            <p:spPr>
              <a:xfrm>
                <a:off x="5386542" y="2868690"/>
                <a:ext cx="571500" cy="215900"/>
              </a:xfrm>
              <a:prstGeom prst="rect">
                <a:avLst/>
              </a:prstGeom>
              <a:grpFill/>
            </p:spPr>
          </p:pic>
          <p:pic>
            <p:nvPicPr>
              <p:cNvPr id="278" name="Picture 277"/>
              <p:cNvPicPr>
                <a:picLocks noChangeAspect="1"/>
              </p:cNvPicPr>
              <p:nvPr/>
            </p:nvPicPr>
            <p:blipFill>
              <a:blip r:embed="rId5"/>
              <a:stretch>
                <a:fillRect/>
              </a:stretch>
            </p:blipFill>
            <p:spPr>
              <a:xfrm>
                <a:off x="6226988" y="2868690"/>
                <a:ext cx="571500" cy="215900"/>
              </a:xfrm>
              <a:prstGeom prst="rect">
                <a:avLst/>
              </a:prstGeom>
              <a:grpFill/>
            </p:spPr>
          </p:pic>
          <p:pic>
            <p:nvPicPr>
              <p:cNvPr id="279" name="Picture 278"/>
              <p:cNvPicPr>
                <a:picLocks noChangeAspect="1"/>
              </p:cNvPicPr>
              <p:nvPr/>
            </p:nvPicPr>
            <p:blipFill>
              <a:blip r:embed="rId5"/>
              <a:stretch>
                <a:fillRect/>
              </a:stretch>
            </p:blipFill>
            <p:spPr>
              <a:xfrm>
                <a:off x="2344067" y="2866817"/>
                <a:ext cx="571500" cy="215900"/>
              </a:xfrm>
              <a:prstGeom prst="rect">
                <a:avLst/>
              </a:prstGeom>
              <a:grpFill/>
            </p:spPr>
          </p:pic>
          <p:pic>
            <p:nvPicPr>
              <p:cNvPr id="280" name="Picture 279"/>
              <p:cNvPicPr>
                <a:picLocks noChangeAspect="1"/>
              </p:cNvPicPr>
              <p:nvPr/>
            </p:nvPicPr>
            <p:blipFill>
              <a:blip r:embed="rId5"/>
              <a:stretch>
                <a:fillRect/>
              </a:stretch>
            </p:blipFill>
            <p:spPr>
              <a:xfrm>
                <a:off x="2965170" y="2253098"/>
                <a:ext cx="571500" cy="215900"/>
              </a:xfrm>
              <a:prstGeom prst="rect">
                <a:avLst/>
              </a:prstGeom>
              <a:grpFill/>
            </p:spPr>
          </p:pic>
          <p:pic>
            <p:nvPicPr>
              <p:cNvPr id="281" name="Picture 280"/>
              <p:cNvPicPr>
                <a:picLocks noChangeAspect="1"/>
              </p:cNvPicPr>
              <p:nvPr/>
            </p:nvPicPr>
            <p:blipFill>
              <a:blip r:embed="rId5"/>
              <a:stretch>
                <a:fillRect/>
              </a:stretch>
            </p:blipFill>
            <p:spPr>
              <a:xfrm>
                <a:off x="5672292" y="2253098"/>
                <a:ext cx="571500" cy="215900"/>
              </a:xfrm>
              <a:prstGeom prst="rect">
                <a:avLst/>
              </a:prstGeom>
              <a:grpFill/>
            </p:spPr>
          </p:pic>
          <p:pic>
            <p:nvPicPr>
              <p:cNvPr id="282" name="Picture 281"/>
              <p:cNvPicPr>
                <a:picLocks noChangeAspect="1"/>
              </p:cNvPicPr>
              <p:nvPr/>
            </p:nvPicPr>
            <p:blipFill>
              <a:blip r:embed="rId5"/>
              <a:stretch>
                <a:fillRect/>
              </a:stretch>
            </p:blipFill>
            <p:spPr>
              <a:xfrm>
                <a:off x="4873138" y="2240122"/>
                <a:ext cx="571500" cy="228875"/>
              </a:xfrm>
              <a:prstGeom prst="rect">
                <a:avLst/>
              </a:prstGeom>
              <a:grpFill/>
            </p:spPr>
          </p:pic>
          <p:pic>
            <p:nvPicPr>
              <p:cNvPr id="283" name="Picture 282"/>
              <p:cNvPicPr>
                <a:picLocks noChangeAspect="1"/>
              </p:cNvPicPr>
              <p:nvPr/>
            </p:nvPicPr>
            <p:blipFill>
              <a:blip r:embed="rId5"/>
              <a:stretch>
                <a:fillRect/>
              </a:stretch>
            </p:blipFill>
            <p:spPr>
              <a:xfrm>
                <a:off x="3919154" y="2253098"/>
                <a:ext cx="571500" cy="215900"/>
              </a:xfrm>
              <a:prstGeom prst="rect">
                <a:avLst/>
              </a:prstGeom>
              <a:grpFill/>
            </p:spPr>
          </p:pic>
          <p:cxnSp>
            <p:nvCxnSpPr>
              <p:cNvPr id="284" name="Straight Connector 283"/>
              <p:cNvCxnSpPr/>
              <p:nvPr/>
            </p:nvCxnSpPr>
            <p:spPr>
              <a:xfrm flipV="1">
                <a:off x="2629817" y="2468998"/>
                <a:ext cx="621103"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2629817" y="2468998"/>
                <a:ext cx="1575087"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2629817" y="2468997"/>
                <a:ext cx="2529071" cy="3978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2629817" y="2468998"/>
                <a:ext cx="3328225"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8" name="Straight Connector 287"/>
              <p:cNvCxnSpPr>
                <a:stCxn id="303" idx="0"/>
              </p:cNvCxnSpPr>
              <p:nvPr/>
            </p:nvCxnSpPr>
            <p:spPr>
              <a:xfrm flipH="1" flipV="1">
                <a:off x="3250920" y="2468998"/>
                <a:ext cx="162059"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9" name="Straight Connector 288"/>
              <p:cNvCxnSpPr>
                <a:stCxn id="303" idx="0"/>
              </p:cNvCxnSpPr>
              <p:nvPr/>
            </p:nvCxnSpPr>
            <p:spPr>
              <a:xfrm flipV="1">
                <a:off x="3412979" y="2468998"/>
                <a:ext cx="791925"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303" idx="0"/>
              </p:cNvCxnSpPr>
              <p:nvPr/>
            </p:nvCxnSpPr>
            <p:spPr>
              <a:xfrm flipV="1">
                <a:off x="3412979" y="2468997"/>
                <a:ext cx="1745909" cy="3978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1" name="Straight Connector 290"/>
              <p:cNvCxnSpPr>
                <a:stCxn id="303" idx="0"/>
              </p:cNvCxnSpPr>
              <p:nvPr/>
            </p:nvCxnSpPr>
            <p:spPr>
              <a:xfrm flipV="1">
                <a:off x="3412979" y="2468998"/>
                <a:ext cx="2545063"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2" name="Straight Connector 291"/>
              <p:cNvCxnSpPr>
                <a:stCxn id="304" idx="0"/>
              </p:cNvCxnSpPr>
              <p:nvPr/>
            </p:nvCxnSpPr>
            <p:spPr>
              <a:xfrm flipH="1" flipV="1">
                <a:off x="3250920" y="2468998"/>
                <a:ext cx="940658"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3" name="Straight Connector 292"/>
              <p:cNvCxnSpPr>
                <a:stCxn id="304" idx="0"/>
              </p:cNvCxnSpPr>
              <p:nvPr/>
            </p:nvCxnSpPr>
            <p:spPr>
              <a:xfrm flipV="1">
                <a:off x="4191578" y="2468998"/>
                <a:ext cx="13326"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4" name="Straight Connector 293"/>
              <p:cNvCxnSpPr>
                <a:stCxn id="304" idx="0"/>
              </p:cNvCxnSpPr>
              <p:nvPr/>
            </p:nvCxnSpPr>
            <p:spPr>
              <a:xfrm flipV="1">
                <a:off x="4191578" y="2468997"/>
                <a:ext cx="967310" cy="3978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5" name="Straight Connector 294"/>
              <p:cNvCxnSpPr>
                <a:stCxn id="304" idx="0"/>
              </p:cNvCxnSpPr>
              <p:nvPr/>
            </p:nvCxnSpPr>
            <p:spPr>
              <a:xfrm flipV="1">
                <a:off x="4191578" y="2468998"/>
                <a:ext cx="1766464"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6" name="Straight Connector 295"/>
              <p:cNvCxnSpPr>
                <a:stCxn id="305" idx="0"/>
              </p:cNvCxnSpPr>
              <p:nvPr/>
            </p:nvCxnSpPr>
            <p:spPr>
              <a:xfrm flipH="1" flipV="1">
                <a:off x="3250920" y="2468998"/>
                <a:ext cx="1680417"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7" name="Straight Connector 296"/>
              <p:cNvCxnSpPr>
                <a:stCxn id="305" idx="0"/>
              </p:cNvCxnSpPr>
              <p:nvPr/>
            </p:nvCxnSpPr>
            <p:spPr>
              <a:xfrm flipH="1" flipV="1">
                <a:off x="4204904" y="2468998"/>
                <a:ext cx="726433"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305" idx="0"/>
              </p:cNvCxnSpPr>
              <p:nvPr/>
            </p:nvCxnSpPr>
            <p:spPr>
              <a:xfrm flipV="1">
                <a:off x="4931337" y="2468997"/>
                <a:ext cx="227551" cy="39782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9" name="Straight Connector 298"/>
              <p:cNvCxnSpPr>
                <a:stCxn id="305" idx="0"/>
              </p:cNvCxnSpPr>
              <p:nvPr/>
            </p:nvCxnSpPr>
            <p:spPr>
              <a:xfrm flipV="1">
                <a:off x="4931337" y="2468998"/>
                <a:ext cx="1026705" cy="397819"/>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0" name="Straight Connector 299"/>
              <p:cNvCxnSpPr>
                <a:stCxn id="306" idx="0"/>
              </p:cNvCxnSpPr>
              <p:nvPr/>
            </p:nvCxnSpPr>
            <p:spPr>
              <a:xfrm flipH="1" flipV="1">
                <a:off x="3250920" y="2468998"/>
                <a:ext cx="2421372" cy="39969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306" idx="0"/>
              </p:cNvCxnSpPr>
              <p:nvPr/>
            </p:nvCxnSpPr>
            <p:spPr>
              <a:xfrm flipH="1" flipV="1">
                <a:off x="4204904" y="2468998"/>
                <a:ext cx="1467388" cy="39969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2" name="Straight Connector 301"/>
              <p:cNvCxnSpPr>
                <a:stCxn id="306" idx="0"/>
              </p:cNvCxnSpPr>
              <p:nvPr/>
            </p:nvCxnSpPr>
            <p:spPr>
              <a:xfrm flipH="1" flipV="1">
                <a:off x="5158888" y="2468997"/>
                <a:ext cx="513404" cy="399693"/>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3" name="Straight Connector 302"/>
              <p:cNvCxnSpPr>
                <a:stCxn id="306" idx="0"/>
              </p:cNvCxnSpPr>
              <p:nvPr/>
            </p:nvCxnSpPr>
            <p:spPr>
              <a:xfrm flipV="1">
                <a:off x="5672292" y="2468998"/>
                <a:ext cx="285750" cy="39969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4" name="Straight Connector 303"/>
              <p:cNvCxnSpPr>
                <a:stCxn id="307" idx="0"/>
              </p:cNvCxnSpPr>
              <p:nvPr/>
            </p:nvCxnSpPr>
            <p:spPr>
              <a:xfrm flipH="1" flipV="1">
                <a:off x="3250920" y="2468998"/>
                <a:ext cx="3261818" cy="39969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5" name="Straight Connector 304"/>
              <p:cNvCxnSpPr>
                <a:stCxn id="307" idx="0"/>
              </p:cNvCxnSpPr>
              <p:nvPr/>
            </p:nvCxnSpPr>
            <p:spPr>
              <a:xfrm flipH="1" flipV="1">
                <a:off x="4204904" y="2468998"/>
                <a:ext cx="2307834" cy="399692"/>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6" name="Straight Connector 305"/>
              <p:cNvCxnSpPr>
                <a:stCxn id="307" idx="0"/>
              </p:cNvCxnSpPr>
              <p:nvPr/>
            </p:nvCxnSpPr>
            <p:spPr>
              <a:xfrm flipH="1" flipV="1">
                <a:off x="5158888" y="2468997"/>
                <a:ext cx="1353850" cy="399693"/>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7" name="Straight Connector 306"/>
              <p:cNvCxnSpPr>
                <a:stCxn id="307" idx="0"/>
              </p:cNvCxnSpPr>
              <p:nvPr/>
            </p:nvCxnSpPr>
            <p:spPr>
              <a:xfrm flipH="1" flipV="1">
                <a:off x="5958042" y="2468998"/>
                <a:ext cx="554696" cy="399692"/>
              </a:xfrm>
              <a:prstGeom prst="line">
                <a:avLst/>
              </a:prstGeom>
              <a:grpFill/>
            </p:spPr>
            <p:style>
              <a:lnRef idx="1">
                <a:schemeClr val="accent1"/>
              </a:lnRef>
              <a:fillRef idx="0">
                <a:schemeClr val="accent1"/>
              </a:fillRef>
              <a:effectRef idx="0">
                <a:schemeClr val="accent1"/>
              </a:effectRef>
              <a:fontRef idx="minor">
                <a:schemeClr val="tx1"/>
              </a:fontRef>
            </p:style>
          </p:cxnSp>
        </p:grpSp>
        <p:pic>
          <p:nvPicPr>
            <p:cNvPr id="198" name="Picture 19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75481" y="2995690"/>
              <a:ext cx="1171654" cy="1320436"/>
            </a:xfrm>
            <a:prstGeom prst="rect">
              <a:avLst/>
            </a:prstGeom>
            <a:grpFill/>
          </p:spPr>
        </p:pic>
        <p:pic>
          <p:nvPicPr>
            <p:cNvPr id="199" name="Picture 19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27152" y="2995690"/>
              <a:ext cx="1171654" cy="1320436"/>
            </a:xfrm>
            <a:prstGeom prst="rect">
              <a:avLst/>
            </a:prstGeom>
            <a:grpFill/>
          </p:spPr>
        </p:pic>
        <p:pic>
          <p:nvPicPr>
            <p:cNvPr id="217" name="Picture 2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3810" y="2995690"/>
              <a:ext cx="1171654" cy="1320436"/>
            </a:xfrm>
            <a:prstGeom prst="rect">
              <a:avLst/>
            </a:prstGeom>
            <a:grpFill/>
          </p:spPr>
        </p:pic>
        <p:pic>
          <p:nvPicPr>
            <p:cNvPr id="260" name="Picture 25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2138" y="2995690"/>
              <a:ext cx="1171654" cy="1320436"/>
            </a:xfrm>
            <a:prstGeom prst="rect">
              <a:avLst/>
            </a:prstGeom>
            <a:grpFill/>
          </p:spPr>
        </p:pic>
        <p:pic>
          <p:nvPicPr>
            <p:cNvPr id="266" name="Picture 26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76616" y="3102370"/>
              <a:ext cx="902425" cy="902425"/>
            </a:xfrm>
            <a:prstGeom prst="rect">
              <a:avLst/>
            </a:prstGeom>
            <a:grpFill/>
          </p:spPr>
        </p:pic>
        <p:pic>
          <p:nvPicPr>
            <p:cNvPr id="267" name="Picture 26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67906" y="3323349"/>
              <a:ext cx="902425" cy="902425"/>
            </a:xfrm>
            <a:prstGeom prst="rect">
              <a:avLst/>
            </a:prstGeom>
            <a:grpFill/>
          </p:spPr>
        </p:pic>
      </p:grpSp>
      <p:cxnSp>
        <p:nvCxnSpPr>
          <p:cNvPr id="179" name="Straight Connector 178"/>
          <p:cNvCxnSpPr>
            <a:stCxn id="166" idx="1"/>
            <a:endCxn id="180" idx="3"/>
          </p:cNvCxnSpPr>
          <p:nvPr/>
        </p:nvCxnSpPr>
        <p:spPr>
          <a:xfrm flipH="1">
            <a:off x="3569825" y="2705207"/>
            <a:ext cx="710289" cy="1416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36318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565228" y="2072473"/>
            <a:ext cx="1229360" cy="69474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dirty="0"/>
          </a:p>
        </p:txBody>
      </p:sp>
      <p:pic>
        <p:nvPicPr>
          <p:cNvPr id="99" name="Picture 98"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9" y="1026170"/>
            <a:ext cx="2076277" cy="2771937"/>
          </a:xfrm>
          <a:prstGeom prst="rect">
            <a:avLst/>
          </a:prstGeom>
        </p:spPr>
      </p:pic>
      <p:pic>
        <p:nvPicPr>
          <p:cNvPr id="7" name="Picture 6"/>
          <p:cNvPicPr>
            <a:picLocks noChangeAspect="1"/>
          </p:cNvPicPr>
          <p:nvPr/>
        </p:nvPicPr>
        <p:blipFill>
          <a:blip r:embed="rId4"/>
          <a:stretch>
            <a:fillRect/>
          </a:stretch>
        </p:blipFill>
        <p:spPr>
          <a:xfrm>
            <a:off x="5177121" y="1041797"/>
            <a:ext cx="3378200" cy="2413000"/>
          </a:xfrm>
          <a:prstGeom prst="rect">
            <a:avLst/>
          </a:prstGeom>
        </p:spPr>
      </p:pic>
      <p:sp>
        <p:nvSpPr>
          <p:cNvPr id="100" name="TextBox 99"/>
          <p:cNvSpPr txBox="1"/>
          <p:nvPr/>
        </p:nvSpPr>
        <p:spPr>
          <a:xfrm>
            <a:off x="264239" y="3924654"/>
            <a:ext cx="4435788" cy="1077218"/>
          </a:xfrm>
          <a:prstGeom prst="rect">
            <a:avLst/>
          </a:prstGeom>
          <a:solidFill>
            <a:schemeClr val="bg1"/>
          </a:solidFill>
        </p:spPr>
        <p:txBody>
          <a:bodyPr wrap="square" rtlCol="0">
            <a:spAutoFit/>
          </a:bodyPr>
          <a:lstStyle/>
          <a:p>
            <a:r>
              <a:rPr lang="en-US" sz="1600" b="1" dirty="0">
                <a:solidFill>
                  <a:schemeClr val="tx2"/>
                </a:solidFill>
              </a:rPr>
              <a:t>C</a:t>
            </a:r>
            <a:r>
              <a:rPr lang="en-US" sz="1600" dirty="0">
                <a:solidFill>
                  <a:schemeClr val="tx2"/>
                </a:solidFill>
              </a:rPr>
              <a:t>entral </a:t>
            </a:r>
            <a:r>
              <a:rPr lang="en-US" sz="1600" b="1" dirty="0">
                <a:solidFill>
                  <a:schemeClr val="tx2"/>
                </a:solidFill>
              </a:rPr>
              <a:t>O</a:t>
            </a:r>
            <a:r>
              <a:rPr lang="en-US" sz="1600" dirty="0">
                <a:solidFill>
                  <a:schemeClr val="tx2"/>
                </a:solidFill>
              </a:rPr>
              <a:t>ffice </a:t>
            </a:r>
            <a:r>
              <a:rPr lang="en-US" sz="1600" b="1" dirty="0" smtClean="0">
                <a:solidFill>
                  <a:schemeClr val="tx2"/>
                </a:solidFill>
              </a:rPr>
              <a:t>R</a:t>
            </a:r>
            <a:r>
              <a:rPr lang="en-US" sz="1600" dirty="0" smtClean="0">
                <a:solidFill>
                  <a:schemeClr val="tx2"/>
                </a:solidFill>
              </a:rPr>
              <a:t>e-designed </a:t>
            </a:r>
            <a:r>
              <a:rPr lang="en-US" sz="1600" dirty="0">
                <a:solidFill>
                  <a:schemeClr val="tx2"/>
                </a:solidFill>
              </a:rPr>
              <a:t>as </a:t>
            </a:r>
            <a:r>
              <a:rPr lang="en-US" sz="1600" dirty="0" smtClean="0">
                <a:solidFill>
                  <a:schemeClr val="tx2"/>
                </a:solidFill>
              </a:rPr>
              <a:t>a </a:t>
            </a:r>
            <a:r>
              <a:rPr lang="en-US" sz="1600" b="1" dirty="0" smtClean="0">
                <a:solidFill>
                  <a:schemeClr val="tx2"/>
                </a:solidFill>
              </a:rPr>
              <a:t>D</a:t>
            </a:r>
            <a:r>
              <a:rPr lang="en-US" sz="1600" dirty="0" smtClean="0">
                <a:solidFill>
                  <a:schemeClr val="tx2"/>
                </a:solidFill>
              </a:rPr>
              <a:t>C </a:t>
            </a:r>
            <a:r>
              <a:rPr lang="en-US" sz="1600" dirty="0">
                <a:solidFill>
                  <a:schemeClr val="tx2"/>
                </a:solidFill>
              </a:rPr>
              <a:t>(CORD)</a:t>
            </a:r>
          </a:p>
          <a:p>
            <a:r>
              <a:rPr lang="en-US" sz="1600" dirty="0" smtClean="0">
                <a:solidFill>
                  <a:schemeClr val="tx2"/>
                </a:solidFill>
              </a:rPr>
              <a:t>Virtualization of services (00s not 000s) </a:t>
            </a:r>
          </a:p>
          <a:p>
            <a:r>
              <a:rPr lang="en-US" sz="1600" dirty="0" smtClean="0">
                <a:solidFill>
                  <a:schemeClr val="tx2"/>
                </a:solidFill>
              </a:rPr>
              <a:t>5G and virtual </a:t>
            </a:r>
            <a:r>
              <a:rPr lang="en-US" sz="1600" b="1" dirty="0" smtClean="0">
                <a:solidFill>
                  <a:schemeClr val="tx2"/>
                </a:solidFill>
              </a:rPr>
              <a:t>E</a:t>
            </a:r>
            <a:r>
              <a:rPr lang="en-US" sz="1600" dirty="0" smtClean="0">
                <a:solidFill>
                  <a:schemeClr val="tx2"/>
                </a:solidFill>
              </a:rPr>
              <a:t>volved </a:t>
            </a:r>
            <a:r>
              <a:rPr lang="en-US" sz="1600" b="1" dirty="0" smtClean="0">
                <a:solidFill>
                  <a:schemeClr val="tx2"/>
                </a:solidFill>
              </a:rPr>
              <a:t>P</a:t>
            </a:r>
            <a:r>
              <a:rPr lang="en-US" sz="1600" dirty="0" smtClean="0">
                <a:solidFill>
                  <a:schemeClr val="tx2"/>
                </a:solidFill>
              </a:rPr>
              <a:t>acket </a:t>
            </a:r>
            <a:r>
              <a:rPr lang="en-US" sz="1600" b="1" dirty="0" smtClean="0">
                <a:solidFill>
                  <a:schemeClr val="tx2"/>
                </a:solidFill>
              </a:rPr>
              <a:t>C</a:t>
            </a:r>
            <a:r>
              <a:rPr lang="en-US" sz="1600" dirty="0" smtClean="0">
                <a:solidFill>
                  <a:schemeClr val="tx2"/>
                </a:solidFill>
              </a:rPr>
              <a:t>ore (</a:t>
            </a:r>
            <a:r>
              <a:rPr lang="en-US" sz="1600" dirty="0" err="1" smtClean="0">
                <a:solidFill>
                  <a:schemeClr val="tx2"/>
                </a:solidFill>
              </a:rPr>
              <a:t>vEPC</a:t>
            </a:r>
            <a:r>
              <a:rPr lang="en-US" sz="1600" dirty="0" smtClean="0">
                <a:solidFill>
                  <a:schemeClr val="tx2"/>
                </a:solidFill>
              </a:rPr>
              <a:t>)</a:t>
            </a:r>
          </a:p>
          <a:p>
            <a:r>
              <a:rPr lang="en-US" sz="1600" b="1" dirty="0" smtClean="0">
                <a:solidFill>
                  <a:schemeClr val="tx2"/>
                </a:solidFill>
              </a:rPr>
              <a:t>N</a:t>
            </a:r>
            <a:r>
              <a:rPr lang="en-US" sz="1600" dirty="0" smtClean="0">
                <a:solidFill>
                  <a:schemeClr val="tx2"/>
                </a:solidFill>
              </a:rPr>
              <a:t>etwork </a:t>
            </a:r>
            <a:r>
              <a:rPr lang="en-US" sz="1600" b="1" dirty="0" smtClean="0">
                <a:solidFill>
                  <a:schemeClr val="tx2"/>
                </a:solidFill>
              </a:rPr>
              <a:t>F</a:t>
            </a:r>
            <a:r>
              <a:rPr lang="en-US" sz="1600" dirty="0" smtClean="0">
                <a:solidFill>
                  <a:schemeClr val="tx2"/>
                </a:solidFill>
              </a:rPr>
              <a:t>unction </a:t>
            </a:r>
            <a:r>
              <a:rPr lang="en-US" sz="1600" b="1" dirty="0" smtClean="0">
                <a:solidFill>
                  <a:schemeClr val="tx2"/>
                </a:solidFill>
              </a:rPr>
              <a:t>V</a:t>
            </a:r>
            <a:r>
              <a:rPr lang="en-US" sz="1600" dirty="0" smtClean="0">
                <a:solidFill>
                  <a:schemeClr val="tx2"/>
                </a:solidFill>
              </a:rPr>
              <a:t>irtualization (NFV)</a:t>
            </a:r>
            <a:endParaRPr lang="en-US" sz="1600" dirty="0">
              <a:solidFill>
                <a:schemeClr val="tx2"/>
              </a:solidFill>
            </a:endParaRPr>
          </a:p>
        </p:txBody>
      </p:sp>
      <p:grpSp>
        <p:nvGrpSpPr>
          <p:cNvPr id="11" name="Group 10"/>
          <p:cNvGrpSpPr/>
          <p:nvPr/>
        </p:nvGrpSpPr>
        <p:grpSpPr>
          <a:xfrm>
            <a:off x="4651130" y="3474082"/>
            <a:ext cx="4264270" cy="1620478"/>
            <a:chOff x="437766" y="1526099"/>
            <a:chExt cx="8157544" cy="3391125"/>
          </a:xfrm>
        </p:grpSpPr>
        <p:grpSp>
          <p:nvGrpSpPr>
            <p:cNvPr id="12" name="Group 11"/>
            <p:cNvGrpSpPr/>
            <p:nvPr/>
          </p:nvGrpSpPr>
          <p:grpSpPr>
            <a:xfrm>
              <a:off x="2344067" y="2240122"/>
              <a:ext cx="4454421" cy="844468"/>
              <a:chOff x="2344067" y="2240122"/>
              <a:chExt cx="4454421" cy="844468"/>
            </a:xfrm>
          </p:grpSpPr>
          <p:pic>
            <p:nvPicPr>
              <p:cNvPr id="27" name="Picture 26"/>
              <p:cNvPicPr>
                <a:picLocks noChangeAspect="1"/>
              </p:cNvPicPr>
              <p:nvPr/>
            </p:nvPicPr>
            <p:blipFill>
              <a:blip r:embed="rId5"/>
              <a:stretch>
                <a:fillRect/>
              </a:stretch>
            </p:blipFill>
            <p:spPr>
              <a:xfrm>
                <a:off x="3127229" y="2866817"/>
                <a:ext cx="571500" cy="215900"/>
              </a:xfrm>
              <a:prstGeom prst="rect">
                <a:avLst/>
              </a:prstGeom>
            </p:spPr>
          </p:pic>
          <p:pic>
            <p:nvPicPr>
              <p:cNvPr id="28" name="Picture 27"/>
              <p:cNvPicPr>
                <a:picLocks noChangeAspect="1"/>
              </p:cNvPicPr>
              <p:nvPr/>
            </p:nvPicPr>
            <p:blipFill>
              <a:blip r:embed="rId5"/>
              <a:stretch>
                <a:fillRect/>
              </a:stretch>
            </p:blipFill>
            <p:spPr>
              <a:xfrm>
                <a:off x="3905828" y="2866817"/>
                <a:ext cx="571500" cy="215900"/>
              </a:xfrm>
              <a:prstGeom prst="rect">
                <a:avLst/>
              </a:prstGeom>
            </p:spPr>
          </p:pic>
          <p:pic>
            <p:nvPicPr>
              <p:cNvPr id="29" name="Picture 28"/>
              <p:cNvPicPr>
                <a:picLocks noChangeAspect="1"/>
              </p:cNvPicPr>
              <p:nvPr/>
            </p:nvPicPr>
            <p:blipFill>
              <a:blip r:embed="rId5"/>
              <a:stretch>
                <a:fillRect/>
              </a:stretch>
            </p:blipFill>
            <p:spPr>
              <a:xfrm>
                <a:off x="4645587" y="2866817"/>
                <a:ext cx="571500" cy="215900"/>
              </a:xfrm>
              <a:prstGeom prst="rect">
                <a:avLst/>
              </a:prstGeom>
            </p:spPr>
          </p:pic>
          <p:pic>
            <p:nvPicPr>
              <p:cNvPr id="30" name="Picture 29"/>
              <p:cNvPicPr>
                <a:picLocks noChangeAspect="1"/>
              </p:cNvPicPr>
              <p:nvPr/>
            </p:nvPicPr>
            <p:blipFill>
              <a:blip r:embed="rId5"/>
              <a:stretch>
                <a:fillRect/>
              </a:stretch>
            </p:blipFill>
            <p:spPr>
              <a:xfrm>
                <a:off x="5386542" y="2868690"/>
                <a:ext cx="571500" cy="215900"/>
              </a:xfrm>
              <a:prstGeom prst="rect">
                <a:avLst/>
              </a:prstGeom>
            </p:spPr>
          </p:pic>
          <p:pic>
            <p:nvPicPr>
              <p:cNvPr id="31" name="Picture 30"/>
              <p:cNvPicPr>
                <a:picLocks noChangeAspect="1"/>
              </p:cNvPicPr>
              <p:nvPr/>
            </p:nvPicPr>
            <p:blipFill>
              <a:blip r:embed="rId5"/>
              <a:stretch>
                <a:fillRect/>
              </a:stretch>
            </p:blipFill>
            <p:spPr>
              <a:xfrm>
                <a:off x="6226988" y="2868690"/>
                <a:ext cx="571500" cy="215900"/>
              </a:xfrm>
              <a:prstGeom prst="rect">
                <a:avLst/>
              </a:prstGeom>
            </p:spPr>
          </p:pic>
          <p:pic>
            <p:nvPicPr>
              <p:cNvPr id="32" name="Picture 31"/>
              <p:cNvPicPr>
                <a:picLocks noChangeAspect="1"/>
              </p:cNvPicPr>
              <p:nvPr/>
            </p:nvPicPr>
            <p:blipFill>
              <a:blip r:embed="rId5"/>
              <a:stretch>
                <a:fillRect/>
              </a:stretch>
            </p:blipFill>
            <p:spPr>
              <a:xfrm>
                <a:off x="2344067" y="2866817"/>
                <a:ext cx="571500" cy="215900"/>
              </a:xfrm>
              <a:prstGeom prst="rect">
                <a:avLst/>
              </a:prstGeom>
            </p:spPr>
          </p:pic>
          <p:pic>
            <p:nvPicPr>
              <p:cNvPr id="33" name="Picture 32"/>
              <p:cNvPicPr>
                <a:picLocks noChangeAspect="1"/>
              </p:cNvPicPr>
              <p:nvPr/>
            </p:nvPicPr>
            <p:blipFill>
              <a:blip r:embed="rId5"/>
              <a:stretch>
                <a:fillRect/>
              </a:stretch>
            </p:blipFill>
            <p:spPr>
              <a:xfrm>
                <a:off x="2965170" y="2253098"/>
                <a:ext cx="571500" cy="215900"/>
              </a:xfrm>
              <a:prstGeom prst="rect">
                <a:avLst/>
              </a:prstGeom>
            </p:spPr>
          </p:pic>
          <p:pic>
            <p:nvPicPr>
              <p:cNvPr id="34" name="Picture 33"/>
              <p:cNvPicPr>
                <a:picLocks noChangeAspect="1"/>
              </p:cNvPicPr>
              <p:nvPr/>
            </p:nvPicPr>
            <p:blipFill>
              <a:blip r:embed="rId5"/>
              <a:stretch>
                <a:fillRect/>
              </a:stretch>
            </p:blipFill>
            <p:spPr>
              <a:xfrm>
                <a:off x="5672292" y="2253098"/>
                <a:ext cx="571500" cy="215900"/>
              </a:xfrm>
              <a:prstGeom prst="rect">
                <a:avLst/>
              </a:prstGeom>
            </p:spPr>
          </p:pic>
          <p:pic>
            <p:nvPicPr>
              <p:cNvPr id="35" name="Picture 34"/>
              <p:cNvPicPr>
                <a:picLocks noChangeAspect="1"/>
              </p:cNvPicPr>
              <p:nvPr/>
            </p:nvPicPr>
            <p:blipFill>
              <a:blip r:embed="rId5"/>
              <a:stretch>
                <a:fillRect/>
              </a:stretch>
            </p:blipFill>
            <p:spPr>
              <a:xfrm>
                <a:off x="4873138" y="2240122"/>
                <a:ext cx="571500" cy="228875"/>
              </a:xfrm>
              <a:prstGeom prst="rect">
                <a:avLst/>
              </a:prstGeom>
            </p:spPr>
          </p:pic>
          <p:pic>
            <p:nvPicPr>
              <p:cNvPr id="36" name="Picture 35"/>
              <p:cNvPicPr>
                <a:picLocks noChangeAspect="1"/>
              </p:cNvPicPr>
              <p:nvPr/>
            </p:nvPicPr>
            <p:blipFill>
              <a:blip r:embed="rId5"/>
              <a:stretch>
                <a:fillRect/>
              </a:stretch>
            </p:blipFill>
            <p:spPr>
              <a:xfrm>
                <a:off x="3919154" y="2253098"/>
                <a:ext cx="571500" cy="215900"/>
              </a:xfrm>
              <a:prstGeom prst="rect">
                <a:avLst/>
              </a:prstGeom>
            </p:spPr>
          </p:pic>
          <p:cxnSp>
            <p:nvCxnSpPr>
              <p:cNvPr id="37" name="Straight Connector 36"/>
              <p:cNvCxnSpPr>
                <a:stCxn id="52" idx="0"/>
                <a:endCxn id="54" idx="2"/>
              </p:cNvCxnSpPr>
              <p:nvPr/>
            </p:nvCxnSpPr>
            <p:spPr>
              <a:xfrm flipV="1">
                <a:off x="2629817" y="2468998"/>
                <a:ext cx="621103"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2" idx="0"/>
                <a:endCxn id="57" idx="2"/>
              </p:cNvCxnSpPr>
              <p:nvPr/>
            </p:nvCxnSpPr>
            <p:spPr>
              <a:xfrm flipV="1">
                <a:off x="2629817" y="2468998"/>
                <a:ext cx="1575087"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52" idx="0"/>
                <a:endCxn id="56" idx="2"/>
              </p:cNvCxnSpPr>
              <p:nvPr/>
            </p:nvCxnSpPr>
            <p:spPr>
              <a:xfrm flipV="1">
                <a:off x="2629817" y="2468997"/>
                <a:ext cx="2529071" cy="39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52" idx="0"/>
                <a:endCxn id="55" idx="2"/>
              </p:cNvCxnSpPr>
              <p:nvPr/>
            </p:nvCxnSpPr>
            <p:spPr>
              <a:xfrm flipV="1">
                <a:off x="2629817" y="2468998"/>
                <a:ext cx="3328225"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7" idx="0"/>
                <a:endCxn id="54" idx="2"/>
              </p:cNvCxnSpPr>
              <p:nvPr/>
            </p:nvCxnSpPr>
            <p:spPr>
              <a:xfrm flipH="1" flipV="1">
                <a:off x="3250920" y="2468998"/>
                <a:ext cx="162059"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7" idx="0"/>
                <a:endCxn id="57" idx="2"/>
              </p:cNvCxnSpPr>
              <p:nvPr/>
            </p:nvCxnSpPr>
            <p:spPr>
              <a:xfrm flipV="1">
                <a:off x="3412979" y="2468998"/>
                <a:ext cx="791925"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7" idx="0"/>
                <a:endCxn id="56" idx="2"/>
              </p:cNvCxnSpPr>
              <p:nvPr/>
            </p:nvCxnSpPr>
            <p:spPr>
              <a:xfrm flipV="1">
                <a:off x="3412979" y="2468997"/>
                <a:ext cx="1745909" cy="39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7" idx="0"/>
                <a:endCxn id="55" idx="2"/>
              </p:cNvCxnSpPr>
              <p:nvPr/>
            </p:nvCxnSpPr>
            <p:spPr>
              <a:xfrm flipV="1">
                <a:off x="3412979" y="2468998"/>
                <a:ext cx="2545063"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8" idx="0"/>
                <a:endCxn id="54" idx="2"/>
              </p:cNvCxnSpPr>
              <p:nvPr/>
            </p:nvCxnSpPr>
            <p:spPr>
              <a:xfrm flipH="1" flipV="1">
                <a:off x="3250920" y="2468998"/>
                <a:ext cx="940658"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0"/>
                <a:endCxn id="57" idx="2"/>
              </p:cNvCxnSpPr>
              <p:nvPr/>
            </p:nvCxnSpPr>
            <p:spPr>
              <a:xfrm flipV="1">
                <a:off x="4191578" y="2468998"/>
                <a:ext cx="13326"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8" idx="0"/>
                <a:endCxn id="56" idx="2"/>
              </p:cNvCxnSpPr>
              <p:nvPr/>
            </p:nvCxnSpPr>
            <p:spPr>
              <a:xfrm flipV="1">
                <a:off x="4191578" y="2468997"/>
                <a:ext cx="967310" cy="39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8" idx="0"/>
                <a:endCxn id="55" idx="2"/>
              </p:cNvCxnSpPr>
              <p:nvPr/>
            </p:nvCxnSpPr>
            <p:spPr>
              <a:xfrm flipV="1">
                <a:off x="4191578" y="2468998"/>
                <a:ext cx="1766464"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9" idx="0"/>
                <a:endCxn id="54" idx="2"/>
              </p:cNvCxnSpPr>
              <p:nvPr/>
            </p:nvCxnSpPr>
            <p:spPr>
              <a:xfrm flipH="1" flipV="1">
                <a:off x="3250920" y="2468998"/>
                <a:ext cx="1680417"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9" idx="0"/>
                <a:endCxn id="57" idx="2"/>
              </p:cNvCxnSpPr>
              <p:nvPr/>
            </p:nvCxnSpPr>
            <p:spPr>
              <a:xfrm flipH="1" flipV="1">
                <a:off x="4204904" y="2468998"/>
                <a:ext cx="726433"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9" idx="0"/>
                <a:endCxn id="56" idx="2"/>
              </p:cNvCxnSpPr>
              <p:nvPr/>
            </p:nvCxnSpPr>
            <p:spPr>
              <a:xfrm flipV="1">
                <a:off x="4931337" y="2468997"/>
                <a:ext cx="227551" cy="39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9" idx="0"/>
                <a:endCxn id="55" idx="2"/>
              </p:cNvCxnSpPr>
              <p:nvPr/>
            </p:nvCxnSpPr>
            <p:spPr>
              <a:xfrm flipV="1">
                <a:off x="4931337" y="2468998"/>
                <a:ext cx="1026705" cy="39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0" idx="0"/>
                <a:endCxn id="54" idx="2"/>
              </p:cNvCxnSpPr>
              <p:nvPr/>
            </p:nvCxnSpPr>
            <p:spPr>
              <a:xfrm flipH="1" flipV="1">
                <a:off x="3250920" y="2468998"/>
                <a:ext cx="2421372" cy="39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0" idx="0"/>
                <a:endCxn id="57" idx="2"/>
              </p:cNvCxnSpPr>
              <p:nvPr/>
            </p:nvCxnSpPr>
            <p:spPr>
              <a:xfrm flipH="1" flipV="1">
                <a:off x="4204904" y="2468998"/>
                <a:ext cx="1467388" cy="39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0" idx="0"/>
                <a:endCxn id="56" idx="2"/>
              </p:cNvCxnSpPr>
              <p:nvPr/>
            </p:nvCxnSpPr>
            <p:spPr>
              <a:xfrm flipH="1" flipV="1">
                <a:off x="5158888" y="2468997"/>
                <a:ext cx="513404" cy="399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0"/>
                <a:endCxn id="55" idx="2"/>
              </p:cNvCxnSpPr>
              <p:nvPr/>
            </p:nvCxnSpPr>
            <p:spPr>
              <a:xfrm flipV="1">
                <a:off x="5672292" y="2468998"/>
                <a:ext cx="285750" cy="39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1" idx="0"/>
                <a:endCxn id="54" idx="2"/>
              </p:cNvCxnSpPr>
              <p:nvPr/>
            </p:nvCxnSpPr>
            <p:spPr>
              <a:xfrm flipH="1" flipV="1">
                <a:off x="3250920" y="2468998"/>
                <a:ext cx="3261818" cy="39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51" idx="0"/>
                <a:endCxn id="57" idx="2"/>
              </p:cNvCxnSpPr>
              <p:nvPr/>
            </p:nvCxnSpPr>
            <p:spPr>
              <a:xfrm flipH="1" flipV="1">
                <a:off x="4204904" y="2468998"/>
                <a:ext cx="2307834" cy="39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0"/>
                <a:endCxn id="56" idx="2"/>
              </p:cNvCxnSpPr>
              <p:nvPr/>
            </p:nvCxnSpPr>
            <p:spPr>
              <a:xfrm flipH="1" flipV="1">
                <a:off x="5158888" y="2468997"/>
                <a:ext cx="1353850" cy="399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1" idx="0"/>
                <a:endCxn id="55" idx="2"/>
              </p:cNvCxnSpPr>
              <p:nvPr/>
            </p:nvCxnSpPr>
            <p:spPr>
              <a:xfrm flipH="1" flipV="1">
                <a:off x="5958042" y="2468998"/>
                <a:ext cx="554696" cy="3996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Snip Same Side Corner Rectangle 12"/>
            <p:cNvSpPr/>
            <p:nvPr/>
          </p:nvSpPr>
          <p:spPr>
            <a:xfrm>
              <a:off x="1484781" y="1765583"/>
              <a:ext cx="6166677" cy="2965604"/>
            </a:xfrm>
            <a:prstGeom prst="snip2SameRect">
              <a:avLst>
                <a:gd name="adj1" fmla="val 50000"/>
                <a:gd name="adj2" fmla="val 0"/>
              </a:avLst>
            </a:prstGeom>
            <a:solidFill>
              <a:schemeClr val="bg2">
                <a:lumMod val="85000"/>
                <a:alpha val="3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smtClean="0"/>
            </a:p>
          </p:txBody>
        </p:sp>
        <p:sp>
          <p:nvSpPr>
            <p:cNvPr id="14" name="Right Arrow 13"/>
            <p:cNvSpPr/>
            <p:nvPr/>
          </p:nvSpPr>
          <p:spPr>
            <a:xfrm>
              <a:off x="6067906" y="3159519"/>
              <a:ext cx="2527404" cy="992777"/>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smtClean="0"/>
                <a:t>To Metro</a:t>
              </a: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75481" y="2995690"/>
              <a:ext cx="1171654" cy="132043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27152" y="2995690"/>
              <a:ext cx="1171654" cy="132043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3810" y="2995690"/>
              <a:ext cx="1171654" cy="132043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2138" y="2995690"/>
              <a:ext cx="1171654" cy="1320436"/>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76616" y="3102370"/>
              <a:ext cx="902425" cy="902425"/>
            </a:xfrm>
            <a:prstGeom prst="rect">
              <a:avLst/>
            </a:prstGeom>
          </p:spPr>
        </p:pic>
        <p:pic>
          <p:nvPicPr>
            <p:cNvPr id="20" name="Picture 1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67906" y="3323349"/>
              <a:ext cx="902425" cy="902425"/>
            </a:xfrm>
            <a:prstGeom prst="rect">
              <a:avLst/>
            </a:prstGeom>
          </p:spPr>
        </p:pic>
        <p:sp>
          <p:nvSpPr>
            <p:cNvPr id="21" name="Right Arrow 20"/>
            <p:cNvSpPr/>
            <p:nvPr/>
          </p:nvSpPr>
          <p:spPr>
            <a:xfrm rot="10800000">
              <a:off x="437766" y="3159518"/>
              <a:ext cx="2527404" cy="992777"/>
            </a:xfrm>
            <a:prstGeom prst="rightArrow">
              <a:avLst>
                <a:gd name="adj1" fmla="val 70979"/>
                <a:gd name="adj2" fmla="val 53497"/>
              </a:avLst>
            </a:prstGeom>
            <a:gradFill flip="none" rotWithShape="1">
              <a:gsLst>
                <a:gs pos="75000">
                  <a:schemeClr val="accent5">
                    <a:lumMod val="89000"/>
                  </a:schemeClr>
                </a:gs>
                <a:gs pos="50000">
                  <a:schemeClr val="accent5">
                    <a:lumMod val="89000"/>
                  </a:schemeClr>
                </a:gs>
                <a:gs pos="99000">
                  <a:schemeClr val="accent5">
                    <a:lumMod val="75000"/>
                  </a:schemeClr>
                </a:gs>
                <a:gs pos="15000">
                  <a:schemeClr val="bg1">
                    <a:lumMod val="9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dirty="0" smtClean="0"/>
            </a:p>
          </p:txBody>
        </p:sp>
        <p:sp>
          <p:nvSpPr>
            <p:cNvPr id="22" name="TextBox 21"/>
            <p:cNvSpPr txBox="1"/>
            <p:nvPr/>
          </p:nvSpPr>
          <p:spPr>
            <a:xfrm>
              <a:off x="847490" y="3407798"/>
              <a:ext cx="1457221" cy="483055"/>
            </a:xfrm>
            <a:prstGeom prst="rect">
              <a:avLst/>
            </a:prstGeom>
            <a:noFill/>
          </p:spPr>
          <p:txBody>
            <a:bodyPr wrap="none" rtlCol="0">
              <a:spAutoFit/>
            </a:bodyPr>
            <a:lstStyle/>
            <a:p>
              <a:r>
                <a:rPr lang="en-US" sz="900" b="1" dirty="0" smtClean="0">
                  <a:solidFill>
                    <a:schemeClr val="bg1"/>
                  </a:solidFill>
                </a:rPr>
                <a:t>To Access</a:t>
              </a:r>
              <a:endParaRPr lang="en-US" sz="900" b="1" dirty="0">
                <a:solidFill>
                  <a:schemeClr val="bg1"/>
                </a:solidFill>
              </a:endParaRPr>
            </a:p>
          </p:txBody>
        </p:sp>
        <p:sp>
          <p:nvSpPr>
            <p:cNvPr id="23" name="Rectangle 22"/>
            <p:cNvSpPr/>
            <p:nvPr/>
          </p:nvSpPr>
          <p:spPr>
            <a:xfrm>
              <a:off x="2287633" y="3159518"/>
              <a:ext cx="733152" cy="106625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smtClean="0"/>
                <a:t>DSL</a:t>
              </a:r>
            </a:p>
            <a:p>
              <a:pPr algn="ctr"/>
              <a:r>
                <a:rPr lang="en-US" sz="500" dirty="0" err="1" smtClean="0"/>
                <a:t>G.Fast</a:t>
              </a:r>
              <a:endParaRPr lang="en-US" sz="500" dirty="0" smtClean="0"/>
            </a:p>
            <a:p>
              <a:pPr algn="ctr"/>
              <a:endParaRPr lang="en-US" sz="500" dirty="0"/>
            </a:p>
            <a:p>
              <a:pPr algn="ctr"/>
              <a:r>
                <a:rPr lang="en-US" sz="500" dirty="0" smtClean="0"/>
                <a:t>PON</a:t>
              </a:r>
            </a:p>
            <a:p>
              <a:pPr algn="ctr"/>
              <a:r>
                <a:rPr lang="en-US" sz="500" dirty="0" smtClean="0"/>
                <a:t>OLT</a:t>
              </a:r>
            </a:p>
          </p:txBody>
        </p:sp>
        <p:sp>
          <p:nvSpPr>
            <p:cNvPr id="24" name="TextBox 23"/>
            <p:cNvSpPr txBox="1"/>
            <p:nvPr/>
          </p:nvSpPr>
          <p:spPr>
            <a:xfrm>
              <a:off x="3556299" y="4144334"/>
              <a:ext cx="1911069" cy="772890"/>
            </a:xfrm>
            <a:prstGeom prst="rect">
              <a:avLst/>
            </a:prstGeom>
            <a:noFill/>
          </p:spPr>
          <p:txBody>
            <a:bodyPr wrap="none" rtlCol="0">
              <a:spAutoFit/>
            </a:bodyPr>
            <a:lstStyle/>
            <a:p>
              <a:pPr algn="ctr"/>
              <a:r>
                <a:rPr lang="en-US" sz="900" dirty="0" smtClean="0"/>
                <a:t>Servers running</a:t>
              </a:r>
            </a:p>
            <a:p>
              <a:pPr algn="ctr"/>
              <a:r>
                <a:rPr lang="en-US" sz="900" dirty="0" smtClean="0"/>
                <a:t>VNFs &amp; CDNs</a:t>
              </a:r>
              <a:endParaRPr lang="en-US" sz="900" dirty="0"/>
            </a:p>
          </p:txBody>
        </p:sp>
        <p:sp>
          <p:nvSpPr>
            <p:cNvPr id="25" name="TextBox 24"/>
            <p:cNvSpPr txBox="1"/>
            <p:nvPr/>
          </p:nvSpPr>
          <p:spPr>
            <a:xfrm>
              <a:off x="7215705" y="2204176"/>
              <a:ext cx="1297761" cy="837298"/>
            </a:xfrm>
            <a:prstGeom prst="rect">
              <a:avLst/>
            </a:prstGeom>
            <a:noFill/>
          </p:spPr>
          <p:txBody>
            <a:bodyPr wrap="none" rtlCol="0">
              <a:spAutoFit/>
            </a:bodyPr>
            <a:lstStyle/>
            <a:p>
              <a:pPr algn="ctr"/>
              <a:r>
                <a:rPr lang="en-US" sz="1000" dirty="0" smtClean="0"/>
                <a:t>Spine</a:t>
              </a:r>
            </a:p>
            <a:p>
              <a:pPr algn="ctr"/>
              <a:r>
                <a:rPr lang="en-US" sz="1000" dirty="0"/>
                <a:t>a</a:t>
              </a:r>
              <a:r>
                <a:rPr lang="en-US" sz="1000" dirty="0" smtClean="0"/>
                <a:t>nd Leaf</a:t>
              </a:r>
              <a:endParaRPr lang="en-US" sz="1000" dirty="0"/>
            </a:p>
          </p:txBody>
        </p:sp>
        <p:sp>
          <p:nvSpPr>
            <p:cNvPr id="26" name="Oval 25"/>
            <p:cNvSpPr/>
            <p:nvPr/>
          </p:nvSpPr>
          <p:spPr>
            <a:xfrm>
              <a:off x="2951112" y="1526099"/>
              <a:ext cx="3223621" cy="513805"/>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err="1" smtClean="0"/>
                <a:t>NetConf</a:t>
              </a:r>
              <a:r>
                <a:rPr lang="en-US" sz="700" dirty="0" smtClean="0"/>
                <a:t> / YANG</a:t>
              </a:r>
            </a:p>
          </p:txBody>
        </p:sp>
      </p:grpSp>
      <p:sp>
        <p:nvSpPr>
          <p:cNvPr id="61" name="TextBox 60"/>
          <p:cNvSpPr txBox="1"/>
          <p:nvPr/>
        </p:nvSpPr>
        <p:spPr>
          <a:xfrm>
            <a:off x="4968475" y="4658548"/>
            <a:ext cx="495649" cy="246221"/>
          </a:xfrm>
          <a:prstGeom prst="rect">
            <a:avLst/>
          </a:prstGeom>
          <a:noFill/>
        </p:spPr>
        <p:txBody>
          <a:bodyPr wrap="none" rtlCol="0">
            <a:spAutoFit/>
          </a:bodyPr>
          <a:lstStyle/>
          <a:p>
            <a:pPr algn="ctr"/>
            <a:r>
              <a:rPr lang="en-US" sz="1000" dirty="0" smtClean="0"/>
              <a:t>100G</a:t>
            </a:r>
            <a:endParaRPr lang="en-US" sz="1000" dirty="0"/>
          </a:p>
        </p:txBody>
      </p:sp>
      <p:sp>
        <p:nvSpPr>
          <p:cNvPr id="62" name="TextBox 61"/>
          <p:cNvSpPr txBox="1"/>
          <p:nvPr/>
        </p:nvSpPr>
        <p:spPr>
          <a:xfrm>
            <a:off x="8075981" y="4677833"/>
            <a:ext cx="495649" cy="246221"/>
          </a:xfrm>
          <a:prstGeom prst="rect">
            <a:avLst/>
          </a:prstGeom>
          <a:noFill/>
        </p:spPr>
        <p:txBody>
          <a:bodyPr wrap="none" rtlCol="0">
            <a:spAutoFit/>
          </a:bodyPr>
          <a:lstStyle/>
          <a:p>
            <a:pPr algn="ctr"/>
            <a:r>
              <a:rPr lang="en-US" sz="1000" dirty="0" smtClean="0"/>
              <a:t>100G</a:t>
            </a:r>
            <a:endParaRPr lang="en-US" sz="1000" dirty="0"/>
          </a:p>
        </p:txBody>
      </p:sp>
      <p:sp>
        <p:nvSpPr>
          <p:cNvPr id="63" name="Title 2"/>
          <p:cNvSpPr>
            <a:spLocks noGrp="1"/>
          </p:cNvSpPr>
          <p:nvPr>
            <p:ph type="title"/>
          </p:nvPr>
        </p:nvSpPr>
        <p:spPr>
          <a:xfrm>
            <a:off x="275774" y="183196"/>
            <a:ext cx="8706792" cy="731837"/>
          </a:xfrm>
          <a:noFill/>
          <a:ln>
            <a:noFill/>
          </a:ln>
        </p:spPr>
        <p:txBody>
          <a:bodyPr vert="horz" wrap="square" lIns="91424" tIns="45712" rIns="91424" bIns="45712" numCol="1" anchor="ctr" anchorCtr="0" compatLnSpc="1">
            <a:prstTxWarp prst="textNoShape">
              <a:avLst/>
            </a:prstTxWarp>
          </a:bodyPr>
          <a:lstStyle/>
          <a:p>
            <a:r>
              <a:rPr lang="en-US" dirty="0" smtClean="0"/>
              <a:t>Central Office Transformation</a:t>
            </a:r>
            <a:br>
              <a:rPr lang="en-US" dirty="0" smtClean="0"/>
            </a:br>
            <a:r>
              <a:rPr lang="en-US" sz="2000" i="1" dirty="0" smtClean="0">
                <a:solidFill>
                  <a:schemeClr val="tx2">
                    <a:lumMod val="75000"/>
                  </a:schemeClr>
                </a:solidFill>
              </a:rPr>
              <a:t>Increased value of your Central Office locations</a:t>
            </a:r>
            <a:endParaRPr lang="en-US" sz="2000" i="1" dirty="0">
              <a:solidFill>
                <a:schemeClr val="tx2">
                  <a:lumMod val="75000"/>
                </a:schemeClr>
              </a:solidFill>
            </a:endParaRPr>
          </a:p>
        </p:txBody>
      </p:sp>
    </p:spTree>
    <p:extLst>
      <p:ext uri="{BB962C8B-B14F-4D97-AF65-F5344CB8AC3E}">
        <p14:creationId xmlns:p14="http://schemas.microsoft.com/office/powerpoint/2010/main" val="851070069"/>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lueThemeFY1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ueThemeFY1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BlueThemeFY15.potx</Template>
  <TotalTime>14059</TotalTime>
  <Words>1494</Words>
  <Application>Microsoft Office PowerPoint</Application>
  <PresentationFormat>On-screen Show (16:9)</PresentationFormat>
  <Paragraphs>407</Paragraphs>
  <Slides>23</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ＭＳ Ｐゴシック</vt:lpstr>
      <vt:lpstr>Arial</vt:lpstr>
      <vt:lpstr>Broadway</vt:lpstr>
      <vt:lpstr>Calibri</vt:lpstr>
      <vt:lpstr>Ciscolight</vt:lpstr>
      <vt:lpstr>CiscoSans</vt:lpstr>
      <vt:lpstr>CiscoSans ExtraLight</vt:lpstr>
      <vt:lpstr>CiscoSans Thin</vt:lpstr>
      <vt:lpstr>CiscoSansTT ExtraLight</vt:lpstr>
      <vt:lpstr>CiscoSansTT Light</vt:lpstr>
      <vt:lpstr>Wingdings</vt:lpstr>
      <vt:lpstr>BlueThemeFY15</vt:lpstr>
      <vt:lpstr>1_BlueThemeFY15</vt:lpstr>
      <vt:lpstr>A Practical Approach for Migrating DCI to 100G Transport</vt:lpstr>
      <vt:lpstr>PowerPoint Presentation</vt:lpstr>
      <vt:lpstr>SP Market trends</vt:lpstr>
      <vt:lpstr>Service Provider Key Business Drivers</vt:lpstr>
      <vt:lpstr>Where Does The Capacity Go? </vt:lpstr>
      <vt:lpstr>Mechanical Optimization “Server” Like</vt:lpstr>
      <vt:lpstr>Cloud Scale Companies Goals</vt:lpstr>
      <vt:lpstr>Central Office Transformation The Emergence of the “Front End” Datacenters</vt:lpstr>
      <vt:lpstr>Central Office Transformation Increased value of your Central Office locations</vt:lpstr>
      <vt:lpstr>Use Cases for Migrating to 100G Networks</vt:lpstr>
      <vt:lpstr>PowerPoint Presentation</vt:lpstr>
      <vt:lpstr>Cloud Scale Manageability Focus on automation</vt:lpstr>
      <vt:lpstr>Cloud Scale Security Datacenter to Datacenter multi terabit encryption</vt:lpstr>
      <vt:lpstr>DWDM for Cloud Scale Networks NCS 1002 - First to 250G DWDM Pluggable Transport</vt:lpstr>
      <vt:lpstr>Cloud Scale Performance More capacity per fiber pair with 250G per wavelength</vt:lpstr>
      <vt:lpstr>PowerPoint Presentation</vt:lpstr>
      <vt:lpstr>PowerPoint Presentation</vt:lpstr>
      <vt:lpstr>PowerPoint Presentation</vt:lpstr>
      <vt:lpstr>PowerPoint Presentation</vt:lpstr>
      <vt:lpstr>PowerPoint Presentation</vt:lpstr>
      <vt:lpstr>Final Thoughts</vt:lpstr>
      <vt:lpstr>PowerPoint Presentation</vt:lpstr>
      <vt:lpstr>DWDM for Cloud Scale Networks  10G breakout panel</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Delaney (eidelane)</dc:creator>
  <cp:lastModifiedBy>Katie Lindner -X (kalindne - MAC MEETINGS AND EVENTS LLC at Cisco)</cp:lastModifiedBy>
  <cp:revision>367</cp:revision>
  <dcterms:created xsi:type="dcterms:W3CDTF">2014-11-06T21:14:21Z</dcterms:created>
  <dcterms:modified xsi:type="dcterms:W3CDTF">2017-03-07T16:04:07Z</dcterms:modified>
</cp:coreProperties>
</file>